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258" r:id="rId4"/>
    <p:sldId id="259" r:id="rId5"/>
    <p:sldId id="274" r:id="rId6"/>
    <p:sldId id="264" r:id="rId7"/>
    <p:sldId id="322" r:id="rId8"/>
    <p:sldId id="323" r:id="rId9"/>
    <p:sldId id="324" r:id="rId10"/>
    <p:sldId id="296" r:id="rId11"/>
    <p:sldId id="297" r:id="rId12"/>
    <p:sldId id="325" r:id="rId13"/>
    <p:sldId id="326" r:id="rId14"/>
    <p:sldId id="327" r:id="rId15"/>
    <p:sldId id="298" r:id="rId16"/>
    <p:sldId id="299" r:id="rId17"/>
    <p:sldId id="300" r:id="rId18"/>
    <p:sldId id="328" r:id="rId19"/>
    <p:sldId id="329" r:id="rId20"/>
    <p:sldId id="330" r:id="rId21"/>
    <p:sldId id="331" r:id="rId22"/>
    <p:sldId id="332" r:id="rId23"/>
    <p:sldId id="334" r:id="rId24"/>
    <p:sldId id="335" r:id="rId25"/>
    <p:sldId id="276" r:id="rId26"/>
    <p:sldId id="336" r:id="rId27"/>
    <p:sldId id="337" r:id="rId28"/>
    <p:sldId id="278" r:id="rId29"/>
    <p:sldId id="338" r:id="rId30"/>
    <p:sldId id="339" r:id="rId31"/>
    <p:sldId id="340" r:id="rId32"/>
    <p:sldId id="341" r:id="rId33"/>
    <p:sldId id="344" r:id="rId34"/>
    <p:sldId id="343" r:id="rId35"/>
    <p:sldId id="345" r:id="rId36"/>
    <p:sldId id="346" r:id="rId37"/>
    <p:sldId id="347" r:id="rId38"/>
    <p:sldId id="348" r:id="rId39"/>
    <p:sldId id="349" r:id="rId40"/>
    <p:sldId id="350" r:id="rId41"/>
    <p:sldId id="351" r:id="rId42"/>
    <p:sldId id="352" r:id="rId43"/>
    <p:sldId id="353" r:id="rId44"/>
    <p:sldId id="355" r:id="rId45"/>
    <p:sldId id="356" r:id="rId46"/>
    <p:sldId id="357" r:id="rId4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8" autoAdjust="0"/>
    <p:restoredTop sz="94660"/>
  </p:normalViewPr>
  <p:slideViewPr>
    <p:cSldViewPr>
      <p:cViewPr varScale="1">
        <p:scale>
          <a:sx n="90" d="100"/>
          <a:sy n="90" d="100"/>
        </p:scale>
        <p:origin x="774" y="7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8"/>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2"/>
            <a:ext cx="2057400" cy="438864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2"/>
            <a:ext cx="6019800" cy="43886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6"/>
            <a:ext cx="2133600" cy="27384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3/28/2022</a:t>
            </a:fld>
            <a:endParaRPr lang="en-US"/>
          </a:p>
        </p:txBody>
      </p:sp>
      <p:sp>
        <p:nvSpPr>
          <p:cNvPr id="5" name="Footer Placeholder 4"/>
          <p:cNvSpPr>
            <a:spLocks noGrp="1"/>
          </p:cNvSpPr>
          <p:nvPr>
            <p:ph type="ftr" sz="quarter" idx="3"/>
          </p:nvPr>
        </p:nvSpPr>
        <p:spPr>
          <a:xfrm>
            <a:off x="3124200" y="4767266"/>
            <a:ext cx="2895600" cy="27384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6"/>
            <a:ext cx="2133600" cy="27384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7.png"/><Relationship Id="rId7"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6.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7"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1" Type="http://schemas.openxmlformats.org/officeDocument/2006/relationships/slideLayout" Target="../slideLayouts/slideLayout2.xml"/><Relationship Id="rId11" Type="http://schemas.openxmlformats.org/officeDocument/2006/relationships/image" Target="../media/image49.png"/><Relationship Id="rId10" Type="http://schemas.openxmlformats.org/officeDocument/2006/relationships/image" Target="../media/image7.png"/><Relationship Id="rId9"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1.png"/><Relationship Id="rId7" Type="http://schemas.openxmlformats.org/officeDocument/2006/relationships/image" Target="../media/image54.png"/><Relationship Id="rId12" Type="http://schemas.openxmlformats.org/officeDocument/2006/relationships/image" Target="../media/image30.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29.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7.png"/><Relationship Id="rId9" Type="http://schemas.openxmlformats.org/officeDocument/2006/relationships/image" Target="../media/image56.png"/></Relationships>
</file>

<file path=ppt/slides/_rels/slide2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28.png"/><Relationship Id="rId7" Type="http://schemas.openxmlformats.org/officeDocument/2006/relationships/image" Target="../media/image6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3.png"/><Relationship Id="rId10" Type="http://schemas.openxmlformats.org/officeDocument/2006/relationships/image" Target="../media/image70.png"/><Relationship Id="rId4" Type="http://schemas.openxmlformats.org/officeDocument/2006/relationships/image" Target="../media/image62.png"/><Relationship Id="rId9" Type="http://schemas.openxmlformats.org/officeDocument/2006/relationships/image" Target="../media/image69.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71.png"/><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28.png"/><Relationship Id="rId7" Type="http://schemas.openxmlformats.org/officeDocument/2006/relationships/image" Target="../media/image6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10" Type="http://schemas.openxmlformats.org/officeDocument/2006/relationships/image" Target="../media/image70.png"/><Relationship Id="rId4" Type="http://schemas.openxmlformats.org/officeDocument/2006/relationships/image" Target="../media/image62.png"/><Relationship Id="rId9" Type="http://schemas.openxmlformats.org/officeDocument/2006/relationships/image" Target="../media/image74.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28.png"/><Relationship Id="rId7" Type="http://schemas.openxmlformats.org/officeDocument/2006/relationships/image" Target="../media/image79.png"/><Relationship Id="rId12" Type="http://schemas.openxmlformats.org/officeDocument/2006/relationships/image" Target="../media/image8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82.png"/><Relationship Id="rId5" Type="http://schemas.openxmlformats.org/officeDocument/2006/relationships/image" Target="../media/image77.png"/><Relationship Id="rId10" Type="http://schemas.openxmlformats.org/officeDocument/2006/relationships/image" Target="../media/image81.png"/><Relationship Id="rId4" Type="http://schemas.openxmlformats.org/officeDocument/2006/relationships/image" Target="../media/image62.png"/><Relationship Id="rId9" Type="http://schemas.openxmlformats.org/officeDocument/2006/relationships/image" Target="../media/image70.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28.png"/><Relationship Id="rId7" Type="http://schemas.openxmlformats.org/officeDocument/2006/relationships/image" Target="../media/image88.png"/><Relationship Id="rId12" Type="http://schemas.openxmlformats.org/officeDocument/2006/relationships/image" Target="../media/image9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7.png"/><Relationship Id="rId11" Type="http://schemas.openxmlformats.org/officeDocument/2006/relationships/image" Target="../media/image91.png"/><Relationship Id="rId5" Type="http://schemas.openxmlformats.org/officeDocument/2006/relationships/image" Target="../media/image86.png"/><Relationship Id="rId10" Type="http://schemas.openxmlformats.org/officeDocument/2006/relationships/image" Target="../media/image90.png"/><Relationship Id="rId4" Type="http://schemas.openxmlformats.org/officeDocument/2006/relationships/image" Target="../media/image62.png"/><Relationship Id="rId9" Type="http://schemas.openxmlformats.org/officeDocument/2006/relationships/image" Target="../media/image70.png"/></Relationships>
</file>

<file path=ppt/slides/_rels/slide3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99.png"/><Relationship Id="rId2"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 Id="rId5" Type="http://schemas.openxmlformats.org/officeDocument/2006/relationships/image" Target="../media/image102.png"/><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103.png"/><Relationship Id="rId7" Type="http://schemas.openxmlformats.org/officeDocument/2006/relationships/image" Target="../media/image106.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10.png"/><Relationship Id="rId4" Type="http://schemas.openxmlformats.org/officeDocument/2006/relationships/image" Target="../media/image62.png"/></Relationships>
</file>

<file path=ppt/slides/_rels/slide44.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image" Target="../media/image118.png"/><Relationship Id="rId3" Type="http://schemas.openxmlformats.org/officeDocument/2006/relationships/image" Target="../media/image28.png"/><Relationship Id="rId7" Type="http://schemas.openxmlformats.org/officeDocument/2006/relationships/image" Target="../media/image112.png"/><Relationship Id="rId12" Type="http://schemas.openxmlformats.org/officeDocument/2006/relationships/image" Target="../media/image1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1.png"/><Relationship Id="rId11" Type="http://schemas.openxmlformats.org/officeDocument/2006/relationships/image" Target="../media/image116.png"/><Relationship Id="rId5" Type="http://schemas.openxmlformats.org/officeDocument/2006/relationships/image" Target="../media/image110.png"/><Relationship Id="rId10" Type="http://schemas.openxmlformats.org/officeDocument/2006/relationships/image" Target="../media/image115.png"/><Relationship Id="rId4" Type="http://schemas.openxmlformats.org/officeDocument/2006/relationships/image" Target="../media/image62.png"/><Relationship Id="rId9" Type="http://schemas.openxmlformats.org/officeDocument/2006/relationships/image" Target="../media/image114.png"/></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19.png"/><Relationship Id="rId4" Type="http://schemas.openxmlformats.org/officeDocument/2006/relationships/image" Target="../media/image62.png"/></Relationships>
</file>

<file path=ppt/slides/_rels/slide46.xml.rels><?xml version="1.0" encoding="UTF-8" standalone="yes"?>
<Relationships xmlns="http://schemas.openxmlformats.org/package/2006/relationships"><Relationship Id="rId8" Type="http://schemas.openxmlformats.org/officeDocument/2006/relationships/image" Target="../media/image122.png"/><Relationship Id="rId13" Type="http://schemas.openxmlformats.org/officeDocument/2006/relationships/image" Target="../media/image118.png"/><Relationship Id="rId3" Type="http://schemas.openxmlformats.org/officeDocument/2006/relationships/image" Target="../media/image28.png"/><Relationship Id="rId7" Type="http://schemas.openxmlformats.org/officeDocument/2006/relationships/image" Target="../media/image121.png"/><Relationship Id="rId12" Type="http://schemas.openxmlformats.org/officeDocument/2006/relationships/image" Target="../media/image12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20.png"/><Relationship Id="rId11" Type="http://schemas.openxmlformats.org/officeDocument/2006/relationships/image" Target="../media/image116.png"/><Relationship Id="rId5" Type="http://schemas.openxmlformats.org/officeDocument/2006/relationships/image" Target="../media/image61.png"/><Relationship Id="rId10" Type="http://schemas.openxmlformats.org/officeDocument/2006/relationships/image" Target="../media/image124.png"/><Relationship Id="rId4" Type="http://schemas.openxmlformats.org/officeDocument/2006/relationships/image" Target="../media/image62.png"/><Relationship Id="rId9" Type="http://schemas.openxmlformats.org/officeDocument/2006/relationships/image" Target="../media/image12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343150"/>
            <a:ext cx="8305800" cy="1981200"/>
          </a:xfrm>
        </p:spPr>
        <p:txBody>
          <a:bodyPr>
            <a:normAutofit/>
          </a:bodyPr>
          <a:lstStyle/>
          <a:p>
            <a:r>
              <a:rPr lang="en-US" sz="4400" dirty="0">
                <a:solidFill>
                  <a:schemeClr val="tx1"/>
                </a:solidFill>
              </a:rPr>
              <a:t>Functions</a:t>
            </a:r>
          </a:p>
          <a:p>
            <a:r>
              <a:rPr lang="en-US" sz="3500" dirty="0"/>
              <a:t>Unit 1 Lesson 1 </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62000" y="1123950"/>
            <a:ext cx="7543800" cy="822960"/>
          </a:xfrm>
          <a:prstGeom prst="rect">
            <a:avLst/>
          </a:prstGeom>
        </p:spPr>
      </p:pic>
    </p:spTree>
    <p:extLst>
      <p:ext uri="{BB962C8B-B14F-4D97-AF65-F5344CB8AC3E}">
        <p14:creationId xmlns:p14="http://schemas.microsoft.com/office/powerpoint/2010/main" val="1548947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365521"/>
          </a:xfrm>
        </p:spPr>
        <p:txBody>
          <a:bodyPr>
            <a:normAutofit/>
          </a:bodyPr>
          <a:lstStyle/>
          <a:p>
            <a:pPr algn="l"/>
            <a:r>
              <a:rPr lang="en-US" sz="1700" b="1" dirty="0">
                <a:latin typeface="Cambria" panose="02040503050406030204" pitchFamily="18" charset="0"/>
              </a:rPr>
              <a:t> Functions</a:t>
            </a:r>
            <a:endParaRPr lang="en-US" sz="1700"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685800" y="1365441"/>
                <a:ext cx="8048847" cy="2202654"/>
              </a:xfrm>
              <a:prstGeom prst="rect">
                <a:avLst/>
              </a:prstGeom>
            </p:spPr>
            <p:txBody>
              <a:bodyPr wrap="square">
                <a:spAutoFit/>
              </a:bodyPr>
              <a:lstStyle/>
              <a:p>
                <a:pPr>
                  <a:lnSpc>
                    <a:spcPct val="115000"/>
                  </a:lnSpc>
                  <a:spcAft>
                    <a:spcPts val="1000"/>
                  </a:spcAft>
                </a:pPr>
                <a:r>
                  <a:rPr lang="en-US" sz="2800" b="1" dirty="0">
                    <a:solidFill>
                      <a:srgbClr val="4F81BD"/>
                    </a:solidFill>
                    <a:ea typeface="MS Mincho"/>
                    <a:cs typeface="Times New Roman"/>
                  </a:rPr>
                  <a:t>The Vertical Line Test:</a:t>
                </a:r>
                <a:r>
                  <a:rPr lang="en-US" sz="2800" b="1" dirty="0">
                    <a:ea typeface="MS Mincho"/>
                    <a:cs typeface="Times New Roman"/>
                  </a:rPr>
                  <a:t> </a:t>
                </a:r>
                <a:r>
                  <a:rPr lang="en-US" sz="2800" dirty="0">
                    <a:ea typeface="MS Mincho"/>
                    <a:cs typeface="Times New Roman"/>
                  </a:rPr>
                  <a:t> </a:t>
                </a:r>
              </a:p>
              <a:p>
                <a:pPr>
                  <a:lnSpc>
                    <a:spcPct val="115000"/>
                  </a:lnSpc>
                  <a:spcAft>
                    <a:spcPts val="1000"/>
                  </a:spcAft>
                </a:pPr>
                <a:r>
                  <a:rPr lang="en-US" sz="2800" dirty="0">
                    <a:ea typeface="MS Mincho"/>
                    <a:cs typeface="Times New Roman"/>
                  </a:rPr>
                  <a:t>A set of points in the plane represents </a:t>
                </a:r>
                <a14:m>
                  <m:oMath xmlns:m="http://schemas.openxmlformats.org/officeDocument/2006/math">
                    <m:r>
                      <a:rPr lang="en-US" sz="2800" b="1" i="1">
                        <a:effectLst/>
                        <a:latin typeface="Cambria Math"/>
                        <a:ea typeface="MS Mincho"/>
                        <a:cs typeface="Times New Roman"/>
                      </a:rPr>
                      <m:t>𝒚</m:t>
                    </m:r>
                  </m:oMath>
                </a14:m>
                <a:r>
                  <a:rPr lang="en-US" sz="2800" dirty="0">
                    <a:ea typeface="MS Mincho"/>
                    <a:cs typeface="Times New Roman"/>
                  </a:rPr>
                  <a:t> as a function of </a:t>
                </a:r>
                <a14:m>
                  <m:oMath xmlns:m="http://schemas.openxmlformats.org/officeDocument/2006/math">
                    <m:r>
                      <a:rPr lang="en-US" sz="2800" b="1" i="1">
                        <a:effectLst/>
                        <a:latin typeface="Cambria Math"/>
                        <a:ea typeface="MS Mincho"/>
                        <a:cs typeface="Times New Roman"/>
                      </a:rPr>
                      <m:t>𝒙</m:t>
                    </m:r>
                  </m:oMath>
                </a14:m>
                <a:r>
                  <a:rPr lang="en-US" sz="2800" dirty="0">
                    <a:ea typeface="MS Mincho"/>
                    <a:cs typeface="Times New Roman"/>
                  </a:rPr>
                  <a:t>, if and only if no two points lie on the same vertical line.</a:t>
                </a:r>
              </a:p>
            </p:txBody>
          </p:sp>
        </mc:Choice>
        <mc:Fallback xmlns="">
          <p:sp>
            <p:nvSpPr>
              <p:cNvPr id="5" name="Rectangle 4"/>
              <p:cNvSpPr>
                <a:spLocks noRot="1" noChangeAspect="1" noMove="1" noResize="1" noEditPoints="1" noAdjustHandles="1" noChangeArrowheads="1" noChangeShapeType="1" noTextEdit="1"/>
              </p:cNvSpPr>
              <p:nvPr/>
            </p:nvSpPr>
            <p:spPr>
              <a:xfrm>
                <a:off x="685800" y="1365441"/>
                <a:ext cx="8048847" cy="2202654"/>
              </a:xfrm>
              <a:prstGeom prst="rect">
                <a:avLst/>
              </a:prstGeom>
              <a:blipFill rotWithShape="1">
                <a:blip r:embed="rId2"/>
                <a:stretch>
                  <a:fillRect l="-1591" t="-1108" r="-682" b="-5817"/>
                </a:stretch>
              </a:blipFill>
            </p:spPr>
            <p:txBody>
              <a:bodyPr/>
              <a:lstStyle/>
              <a:p>
                <a:r>
                  <a:rPr lang="en-US">
                    <a:noFill/>
                  </a:rPr>
                  <a:t> </a:t>
                </a:r>
              </a:p>
            </p:txBody>
          </p:sp>
        </mc:Fallback>
      </mc:AlternateContent>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629150"/>
            <a:ext cx="334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75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365521"/>
          </a:xfrm>
        </p:spPr>
        <p:txBody>
          <a:bodyPr>
            <a:normAutofit/>
          </a:bodyPr>
          <a:lstStyle/>
          <a:p>
            <a:pPr algn="l"/>
            <a:r>
              <a:rPr lang="en-US" sz="1700" b="1" dirty="0">
                <a:latin typeface="Cambria" panose="02040503050406030204" pitchFamily="18" charset="0"/>
              </a:rPr>
              <a:t> Functions</a:t>
            </a:r>
            <a:endParaRPr lang="en-US" sz="1700"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10633" y="328220"/>
                <a:ext cx="9144000" cy="1083374"/>
              </a:xfrm>
              <a:prstGeom prst="rect">
                <a:avLst/>
              </a:prstGeom>
            </p:spPr>
            <p:txBody>
              <a:bodyPr wrap="square">
                <a:spAutoFit/>
              </a:bodyPr>
              <a:lstStyle/>
              <a:p>
                <a:pPr>
                  <a:lnSpc>
                    <a:spcPct val="115000"/>
                  </a:lnSpc>
                  <a:spcAft>
                    <a:spcPts val="600"/>
                  </a:spcAft>
                </a:pPr>
                <a:r>
                  <a:rPr lang="en-US" sz="2800" b="1" dirty="0">
                    <a:solidFill>
                      <a:schemeClr val="accent1"/>
                    </a:solidFill>
                  </a:rPr>
                  <a:t>Sample Problem 2</a:t>
                </a:r>
                <a:r>
                  <a:rPr lang="en-US" sz="2800" dirty="0">
                    <a:solidFill>
                      <a:schemeClr val="accent1"/>
                    </a:solidFill>
                  </a:rPr>
                  <a:t>: </a:t>
                </a:r>
                <a:r>
                  <a:rPr lang="en-US" sz="2800" b="1" dirty="0">
                    <a:ea typeface="MS Mincho"/>
                    <a:cs typeface="Times New Roman"/>
                  </a:rPr>
                  <a:t>Use the Vertical Line Test to determine which of the following graphs describes </a:t>
                </a:r>
                <a14:m>
                  <m:oMath xmlns:m="http://schemas.openxmlformats.org/officeDocument/2006/math">
                    <m:r>
                      <a:rPr lang="en-US" sz="2800" b="1" i="1">
                        <a:effectLst/>
                        <a:latin typeface="Cambria Math"/>
                        <a:ea typeface="MS Mincho"/>
                        <a:cs typeface="Times New Roman"/>
                      </a:rPr>
                      <m:t>𝒚</m:t>
                    </m:r>
                  </m:oMath>
                </a14:m>
                <a:r>
                  <a:rPr lang="en-US" sz="2800" b="1" dirty="0">
                    <a:ea typeface="MS Mincho"/>
                    <a:cs typeface="Times New Roman"/>
                  </a:rPr>
                  <a:t> as a function of</a:t>
                </a:r>
                <a:r>
                  <a:rPr lang="en-US" sz="2800" dirty="0">
                    <a:ea typeface="MS Mincho"/>
                    <a:cs typeface="Times New Roman"/>
                  </a:rPr>
                  <a:t> </a:t>
                </a:r>
                <a14:m>
                  <m:oMath xmlns:m="http://schemas.openxmlformats.org/officeDocument/2006/math">
                    <m:r>
                      <a:rPr lang="en-US" sz="2800" b="1" i="1">
                        <a:effectLst/>
                        <a:latin typeface="Cambria Math"/>
                        <a:ea typeface="MS Mincho"/>
                        <a:cs typeface="Times New Roman"/>
                      </a:rPr>
                      <m:t>𝒙</m:t>
                    </m:r>
                  </m:oMath>
                </a14:m>
                <a:r>
                  <a:rPr lang="en-US" sz="2800" dirty="0">
                    <a:ea typeface="MS Mincho"/>
                    <a:cs typeface="Times New Roman"/>
                  </a:rPr>
                  <a:t>.</a:t>
                </a:r>
              </a:p>
            </p:txBody>
          </p:sp>
        </mc:Choice>
        <mc:Fallback xmlns="">
          <p:sp>
            <p:nvSpPr>
              <p:cNvPr id="5" name="Rectangle 4"/>
              <p:cNvSpPr>
                <a:spLocks noRot="1" noChangeAspect="1" noMove="1" noResize="1" noEditPoints="1" noAdjustHandles="1" noChangeArrowheads="1" noChangeShapeType="1" noTextEdit="1"/>
              </p:cNvSpPr>
              <p:nvPr/>
            </p:nvSpPr>
            <p:spPr>
              <a:xfrm>
                <a:off x="10633" y="328220"/>
                <a:ext cx="9144000" cy="1083374"/>
              </a:xfrm>
              <a:prstGeom prst="rect">
                <a:avLst/>
              </a:prstGeom>
              <a:blipFill rotWithShape="1">
                <a:blip r:embed="rId2"/>
                <a:stretch>
                  <a:fillRect l="-1400" t="-2247" r="-1067" b="-12360"/>
                </a:stretch>
              </a:blipFill>
            </p:spPr>
            <p:txBody>
              <a:bodyPr/>
              <a:lstStyle/>
              <a:p>
                <a:r>
                  <a:rPr lang="en-US">
                    <a:noFill/>
                  </a:rPr>
                  <a:t> </a:t>
                </a:r>
              </a:p>
            </p:txBody>
          </p:sp>
        </mc:Fallback>
      </mc:AlternateContent>
      <p:sp>
        <p:nvSpPr>
          <p:cNvPr id="3" name="Rectangle 2"/>
          <p:cNvSpPr/>
          <p:nvPr/>
        </p:nvSpPr>
        <p:spPr>
          <a:xfrm>
            <a:off x="152400" y="1343227"/>
            <a:ext cx="458780" cy="523220"/>
          </a:xfrm>
          <a:prstGeom prst="rect">
            <a:avLst/>
          </a:prstGeom>
        </p:spPr>
        <p:txBody>
          <a:bodyPr wrap="none">
            <a:spAutoFit/>
          </a:bodyPr>
          <a:lstStyle/>
          <a:p>
            <a:r>
              <a:rPr lang="en-US" sz="2800" b="1" dirty="0"/>
              <a:t>a.</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629150"/>
            <a:ext cx="334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a:grpSpLocks/>
          </p:cNvGrpSpPr>
          <p:nvPr/>
        </p:nvGrpSpPr>
        <p:grpSpPr bwMode="auto">
          <a:xfrm>
            <a:off x="785634" y="1541552"/>
            <a:ext cx="3261367" cy="3225094"/>
            <a:chOff x="169" y="6194"/>
            <a:chExt cx="4547" cy="4598"/>
          </a:xfrm>
          <a:noFill/>
        </p:grpSpPr>
        <p:sp>
          <p:nvSpPr>
            <p:cNvPr id="8" name="Rectangle 7"/>
            <p:cNvSpPr>
              <a:spLocks noChangeArrowheads="1"/>
            </p:cNvSpPr>
            <p:nvPr/>
          </p:nvSpPr>
          <p:spPr bwMode="auto">
            <a:xfrm>
              <a:off x="1010" y="7772"/>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Rectangle 8"/>
            <p:cNvSpPr>
              <a:spLocks noChangeArrowheads="1"/>
            </p:cNvSpPr>
            <p:nvPr/>
          </p:nvSpPr>
          <p:spPr bwMode="auto">
            <a:xfrm>
              <a:off x="1367"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Rectangle 9"/>
            <p:cNvSpPr>
              <a:spLocks noChangeArrowheads="1"/>
            </p:cNvSpPr>
            <p:nvPr/>
          </p:nvSpPr>
          <p:spPr bwMode="auto">
            <a:xfrm>
              <a:off x="1725"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Rectangle 10"/>
            <p:cNvSpPr>
              <a:spLocks noChangeArrowheads="1"/>
            </p:cNvSpPr>
            <p:nvPr/>
          </p:nvSpPr>
          <p:spPr bwMode="auto">
            <a:xfrm>
              <a:off x="2083"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Rectangle 11"/>
            <p:cNvSpPr>
              <a:spLocks noChangeArrowheads="1"/>
            </p:cNvSpPr>
            <p:nvPr/>
          </p:nvSpPr>
          <p:spPr bwMode="auto">
            <a:xfrm>
              <a:off x="2083"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Rectangle 12"/>
            <p:cNvSpPr>
              <a:spLocks noChangeArrowheads="1"/>
            </p:cNvSpPr>
            <p:nvPr/>
          </p:nvSpPr>
          <p:spPr bwMode="auto">
            <a:xfrm>
              <a:off x="1725"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Rectangle 13"/>
            <p:cNvSpPr>
              <a:spLocks noChangeArrowheads="1"/>
            </p:cNvSpPr>
            <p:nvPr/>
          </p:nvSpPr>
          <p:spPr bwMode="auto">
            <a:xfrm>
              <a:off x="1367"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Rectangle 14"/>
            <p:cNvSpPr>
              <a:spLocks noChangeArrowheads="1"/>
            </p:cNvSpPr>
            <p:nvPr/>
          </p:nvSpPr>
          <p:spPr bwMode="auto">
            <a:xfrm>
              <a:off x="1010" y="7413"/>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Rectangle 15"/>
            <p:cNvSpPr>
              <a:spLocks noChangeArrowheads="1"/>
            </p:cNvSpPr>
            <p:nvPr/>
          </p:nvSpPr>
          <p:spPr bwMode="auto">
            <a:xfrm>
              <a:off x="2441" y="7772"/>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Rectangle 16"/>
            <p:cNvSpPr>
              <a:spLocks noChangeArrowheads="1"/>
            </p:cNvSpPr>
            <p:nvPr/>
          </p:nvSpPr>
          <p:spPr bwMode="auto">
            <a:xfrm>
              <a:off x="2798"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Rectangle 17"/>
            <p:cNvSpPr>
              <a:spLocks noChangeArrowheads="1"/>
            </p:cNvSpPr>
            <p:nvPr/>
          </p:nvSpPr>
          <p:spPr bwMode="auto">
            <a:xfrm>
              <a:off x="3156"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 name="Rectangle 18"/>
            <p:cNvSpPr>
              <a:spLocks noChangeArrowheads="1"/>
            </p:cNvSpPr>
            <p:nvPr/>
          </p:nvSpPr>
          <p:spPr bwMode="auto">
            <a:xfrm>
              <a:off x="3514"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 name="Rectangle 19"/>
            <p:cNvSpPr>
              <a:spLocks noChangeArrowheads="1"/>
            </p:cNvSpPr>
            <p:nvPr/>
          </p:nvSpPr>
          <p:spPr bwMode="auto">
            <a:xfrm>
              <a:off x="3514"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 name="Rectangle 20"/>
            <p:cNvSpPr>
              <a:spLocks noChangeArrowheads="1"/>
            </p:cNvSpPr>
            <p:nvPr/>
          </p:nvSpPr>
          <p:spPr bwMode="auto">
            <a:xfrm>
              <a:off x="3156"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 name="Rectangle 21"/>
            <p:cNvSpPr>
              <a:spLocks noChangeArrowheads="1"/>
            </p:cNvSpPr>
            <p:nvPr/>
          </p:nvSpPr>
          <p:spPr bwMode="auto">
            <a:xfrm>
              <a:off x="2441" y="7413"/>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 name="Rectangle 22"/>
            <p:cNvSpPr>
              <a:spLocks noChangeArrowheads="1"/>
            </p:cNvSpPr>
            <p:nvPr/>
          </p:nvSpPr>
          <p:spPr bwMode="auto">
            <a:xfrm>
              <a:off x="2798"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 name="Rectangle 23"/>
            <p:cNvSpPr>
              <a:spLocks noChangeArrowheads="1"/>
            </p:cNvSpPr>
            <p:nvPr/>
          </p:nvSpPr>
          <p:spPr bwMode="auto">
            <a:xfrm>
              <a:off x="2441" y="7056"/>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Rectangle 24"/>
            <p:cNvSpPr>
              <a:spLocks noChangeArrowheads="1"/>
            </p:cNvSpPr>
            <p:nvPr/>
          </p:nvSpPr>
          <p:spPr bwMode="auto">
            <a:xfrm>
              <a:off x="2798"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 name="Rectangle 25"/>
            <p:cNvSpPr>
              <a:spLocks noChangeArrowheads="1"/>
            </p:cNvSpPr>
            <p:nvPr/>
          </p:nvSpPr>
          <p:spPr bwMode="auto">
            <a:xfrm>
              <a:off x="3156"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 name="Rectangle 26"/>
            <p:cNvSpPr>
              <a:spLocks noChangeArrowheads="1"/>
            </p:cNvSpPr>
            <p:nvPr/>
          </p:nvSpPr>
          <p:spPr bwMode="auto">
            <a:xfrm>
              <a:off x="3514"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 name="Rectangle 27"/>
            <p:cNvSpPr>
              <a:spLocks noChangeArrowheads="1"/>
            </p:cNvSpPr>
            <p:nvPr/>
          </p:nvSpPr>
          <p:spPr bwMode="auto">
            <a:xfrm>
              <a:off x="1010" y="7056"/>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 name="Rectangle 28"/>
            <p:cNvSpPr>
              <a:spLocks noChangeArrowheads="1"/>
            </p:cNvSpPr>
            <p:nvPr/>
          </p:nvSpPr>
          <p:spPr bwMode="auto">
            <a:xfrm>
              <a:off x="1367"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 name="Rectangle 29"/>
            <p:cNvSpPr>
              <a:spLocks noChangeArrowheads="1"/>
            </p:cNvSpPr>
            <p:nvPr/>
          </p:nvSpPr>
          <p:spPr bwMode="auto">
            <a:xfrm>
              <a:off x="1725"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 name="Rectangle 30"/>
            <p:cNvSpPr>
              <a:spLocks noChangeArrowheads="1"/>
            </p:cNvSpPr>
            <p:nvPr/>
          </p:nvSpPr>
          <p:spPr bwMode="auto">
            <a:xfrm>
              <a:off x="2083"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 name="Rectangle 31"/>
            <p:cNvSpPr>
              <a:spLocks noChangeArrowheads="1"/>
            </p:cNvSpPr>
            <p:nvPr/>
          </p:nvSpPr>
          <p:spPr bwMode="auto">
            <a:xfrm>
              <a:off x="1010" y="8487"/>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 name="Rectangle 32"/>
            <p:cNvSpPr>
              <a:spLocks noChangeArrowheads="1"/>
            </p:cNvSpPr>
            <p:nvPr/>
          </p:nvSpPr>
          <p:spPr bwMode="auto">
            <a:xfrm>
              <a:off x="1367"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 name="Rectangle 33"/>
            <p:cNvSpPr>
              <a:spLocks noChangeArrowheads="1"/>
            </p:cNvSpPr>
            <p:nvPr/>
          </p:nvSpPr>
          <p:spPr bwMode="auto">
            <a:xfrm>
              <a:off x="1725"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Rectangle 34"/>
            <p:cNvSpPr>
              <a:spLocks noChangeArrowheads="1"/>
            </p:cNvSpPr>
            <p:nvPr/>
          </p:nvSpPr>
          <p:spPr bwMode="auto">
            <a:xfrm>
              <a:off x="2083"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Rectangle 35"/>
            <p:cNvSpPr>
              <a:spLocks noChangeArrowheads="1"/>
            </p:cNvSpPr>
            <p:nvPr/>
          </p:nvSpPr>
          <p:spPr bwMode="auto">
            <a:xfrm>
              <a:off x="2083"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 name="Rectangle 36"/>
            <p:cNvSpPr>
              <a:spLocks noChangeArrowheads="1"/>
            </p:cNvSpPr>
            <p:nvPr/>
          </p:nvSpPr>
          <p:spPr bwMode="auto">
            <a:xfrm>
              <a:off x="1725"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Rectangle 37"/>
            <p:cNvSpPr>
              <a:spLocks noChangeArrowheads="1"/>
            </p:cNvSpPr>
            <p:nvPr/>
          </p:nvSpPr>
          <p:spPr bwMode="auto">
            <a:xfrm>
              <a:off x="1367"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Rectangle 38"/>
            <p:cNvSpPr>
              <a:spLocks noChangeArrowheads="1"/>
            </p:cNvSpPr>
            <p:nvPr/>
          </p:nvSpPr>
          <p:spPr bwMode="auto">
            <a:xfrm>
              <a:off x="1010" y="8129"/>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Rectangle 39"/>
            <p:cNvSpPr>
              <a:spLocks noChangeArrowheads="1"/>
            </p:cNvSpPr>
            <p:nvPr/>
          </p:nvSpPr>
          <p:spPr bwMode="auto">
            <a:xfrm>
              <a:off x="2441" y="8487"/>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Rectangle 40"/>
            <p:cNvSpPr>
              <a:spLocks noChangeArrowheads="1"/>
            </p:cNvSpPr>
            <p:nvPr/>
          </p:nvSpPr>
          <p:spPr bwMode="auto">
            <a:xfrm>
              <a:off x="2798"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Rectangle 41"/>
            <p:cNvSpPr>
              <a:spLocks noChangeArrowheads="1"/>
            </p:cNvSpPr>
            <p:nvPr/>
          </p:nvSpPr>
          <p:spPr bwMode="auto">
            <a:xfrm>
              <a:off x="3156"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Rectangle 42"/>
            <p:cNvSpPr>
              <a:spLocks noChangeArrowheads="1"/>
            </p:cNvSpPr>
            <p:nvPr/>
          </p:nvSpPr>
          <p:spPr bwMode="auto">
            <a:xfrm>
              <a:off x="3514"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Rectangle 43"/>
            <p:cNvSpPr>
              <a:spLocks noChangeArrowheads="1"/>
            </p:cNvSpPr>
            <p:nvPr/>
          </p:nvSpPr>
          <p:spPr bwMode="auto">
            <a:xfrm>
              <a:off x="3514"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Rectangle 44"/>
            <p:cNvSpPr>
              <a:spLocks noChangeArrowheads="1"/>
            </p:cNvSpPr>
            <p:nvPr/>
          </p:nvSpPr>
          <p:spPr bwMode="auto">
            <a:xfrm>
              <a:off x="3156"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 name="Rectangle 45"/>
            <p:cNvSpPr>
              <a:spLocks noChangeArrowheads="1"/>
            </p:cNvSpPr>
            <p:nvPr/>
          </p:nvSpPr>
          <p:spPr bwMode="auto">
            <a:xfrm>
              <a:off x="2441" y="8129"/>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Rectangle 46"/>
            <p:cNvSpPr>
              <a:spLocks noChangeArrowheads="1"/>
            </p:cNvSpPr>
            <p:nvPr/>
          </p:nvSpPr>
          <p:spPr bwMode="auto">
            <a:xfrm>
              <a:off x="2798"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8" name="Rectangle 47"/>
            <p:cNvSpPr>
              <a:spLocks noChangeArrowheads="1"/>
            </p:cNvSpPr>
            <p:nvPr/>
          </p:nvSpPr>
          <p:spPr bwMode="auto">
            <a:xfrm>
              <a:off x="2441" y="920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Rectangle 48"/>
            <p:cNvSpPr>
              <a:spLocks noChangeArrowheads="1"/>
            </p:cNvSpPr>
            <p:nvPr/>
          </p:nvSpPr>
          <p:spPr bwMode="auto">
            <a:xfrm>
              <a:off x="2798"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Rectangle 49"/>
            <p:cNvSpPr>
              <a:spLocks noChangeArrowheads="1"/>
            </p:cNvSpPr>
            <p:nvPr/>
          </p:nvSpPr>
          <p:spPr bwMode="auto">
            <a:xfrm>
              <a:off x="3156"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 name="Rectangle 50"/>
            <p:cNvSpPr>
              <a:spLocks noChangeArrowheads="1"/>
            </p:cNvSpPr>
            <p:nvPr/>
          </p:nvSpPr>
          <p:spPr bwMode="auto">
            <a:xfrm>
              <a:off x="3514"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Rectangle 51"/>
            <p:cNvSpPr>
              <a:spLocks noChangeArrowheads="1"/>
            </p:cNvSpPr>
            <p:nvPr/>
          </p:nvSpPr>
          <p:spPr bwMode="auto">
            <a:xfrm>
              <a:off x="3514"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 name="Rectangle 52"/>
            <p:cNvSpPr>
              <a:spLocks noChangeArrowheads="1"/>
            </p:cNvSpPr>
            <p:nvPr/>
          </p:nvSpPr>
          <p:spPr bwMode="auto">
            <a:xfrm>
              <a:off x="3156"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Rectangle 53"/>
            <p:cNvSpPr>
              <a:spLocks noChangeArrowheads="1"/>
            </p:cNvSpPr>
            <p:nvPr/>
          </p:nvSpPr>
          <p:spPr bwMode="auto">
            <a:xfrm>
              <a:off x="2441" y="8845"/>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Rectangle 54"/>
            <p:cNvSpPr>
              <a:spLocks noChangeArrowheads="1"/>
            </p:cNvSpPr>
            <p:nvPr/>
          </p:nvSpPr>
          <p:spPr bwMode="auto">
            <a:xfrm>
              <a:off x="2798"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 name="Rectangle 55"/>
            <p:cNvSpPr>
              <a:spLocks noChangeArrowheads="1"/>
            </p:cNvSpPr>
            <p:nvPr/>
          </p:nvSpPr>
          <p:spPr bwMode="auto">
            <a:xfrm>
              <a:off x="1010" y="920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Rectangle 56"/>
            <p:cNvSpPr>
              <a:spLocks noChangeArrowheads="1"/>
            </p:cNvSpPr>
            <p:nvPr/>
          </p:nvSpPr>
          <p:spPr bwMode="auto">
            <a:xfrm>
              <a:off x="1367"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Rectangle 57"/>
            <p:cNvSpPr>
              <a:spLocks noChangeArrowheads="1"/>
            </p:cNvSpPr>
            <p:nvPr/>
          </p:nvSpPr>
          <p:spPr bwMode="auto">
            <a:xfrm>
              <a:off x="1725"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Rectangle 58"/>
            <p:cNvSpPr>
              <a:spLocks noChangeArrowheads="1"/>
            </p:cNvSpPr>
            <p:nvPr/>
          </p:nvSpPr>
          <p:spPr bwMode="auto">
            <a:xfrm>
              <a:off x="2083"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Rectangle 59"/>
            <p:cNvSpPr>
              <a:spLocks noChangeArrowheads="1"/>
            </p:cNvSpPr>
            <p:nvPr/>
          </p:nvSpPr>
          <p:spPr bwMode="auto">
            <a:xfrm>
              <a:off x="2083"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Rectangle 60"/>
            <p:cNvSpPr>
              <a:spLocks noChangeArrowheads="1"/>
            </p:cNvSpPr>
            <p:nvPr/>
          </p:nvSpPr>
          <p:spPr bwMode="auto">
            <a:xfrm>
              <a:off x="1725"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Rectangle 61"/>
            <p:cNvSpPr>
              <a:spLocks noChangeArrowheads="1"/>
            </p:cNvSpPr>
            <p:nvPr/>
          </p:nvSpPr>
          <p:spPr bwMode="auto">
            <a:xfrm>
              <a:off x="1367"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Rectangle 62"/>
            <p:cNvSpPr>
              <a:spLocks noChangeArrowheads="1"/>
            </p:cNvSpPr>
            <p:nvPr/>
          </p:nvSpPr>
          <p:spPr bwMode="auto">
            <a:xfrm>
              <a:off x="1010" y="8845"/>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Rectangle 63"/>
            <p:cNvSpPr>
              <a:spLocks noChangeArrowheads="1"/>
            </p:cNvSpPr>
            <p:nvPr/>
          </p:nvSpPr>
          <p:spPr bwMode="auto">
            <a:xfrm>
              <a:off x="2083"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Rectangle 64"/>
            <p:cNvSpPr>
              <a:spLocks noChangeArrowheads="1"/>
            </p:cNvSpPr>
            <p:nvPr/>
          </p:nvSpPr>
          <p:spPr bwMode="auto">
            <a:xfrm>
              <a:off x="1725"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Rectangle 65"/>
            <p:cNvSpPr>
              <a:spLocks noChangeArrowheads="1"/>
            </p:cNvSpPr>
            <p:nvPr/>
          </p:nvSpPr>
          <p:spPr bwMode="auto">
            <a:xfrm>
              <a:off x="1367"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Rectangle 66"/>
            <p:cNvSpPr>
              <a:spLocks noChangeArrowheads="1"/>
            </p:cNvSpPr>
            <p:nvPr/>
          </p:nvSpPr>
          <p:spPr bwMode="auto">
            <a:xfrm>
              <a:off x="1010" y="9560"/>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Rectangle 67"/>
            <p:cNvSpPr>
              <a:spLocks noChangeArrowheads="1"/>
            </p:cNvSpPr>
            <p:nvPr/>
          </p:nvSpPr>
          <p:spPr bwMode="auto">
            <a:xfrm>
              <a:off x="3514"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Rectangle 68"/>
            <p:cNvSpPr>
              <a:spLocks noChangeArrowheads="1"/>
            </p:cNvSpPr>
            <p:nvPr/>
          </p:nvSpPr>
          <p:spPr bwMode="auto">
            <a:xfrm>
              <a:off x="3156"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Rectangle 69"/>
            <p:cNvSpPr>
              <a:spLocks noChangeArrowheads="1"/>
            </p:cNvSpPr>
            <p:nvPr/>
          </p:nvSpPr>
          <p:spPr bwMode="auto">
            <a:xfrm>
              <a:off x="2441" y="9560"/>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Rectangle 70"/>
            <p:cNvSpPr>
              <a:spLocks noChangeArrowheads="1"/>
            </p:cNvSpPr>
            <p:nvPr/>
          </p:nvSpPr>
          <p:spPr bwMode="auto">
            <a:xfrm>
              <a:off x="2798"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Rectangle 71"/>
            <p:cNvSpPr>
              <a:spLocks noChangeArrowheads="1"/>
            </p:cNvSpPr>
            <p:nvPr/>
          </p:nvSpPr>
          <p:spPr bwMode="auto">
            <a:xfrm>
              <a:off x="3872"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Rectangle 72"/>
            <p:cNvSpPr>
              <a:spLocks noChangeArrowheads="1"/>
            </p:cNvSpPr>
            <p:nvPr/>
          </p:nvSpPr>
          <p:spPr bwMode="auto">
            <a:xfrm>
              <a:off x="4230"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Rectangle 73"/>
            <p:cNvSpPr>
              <a:spLocks noChangeArrowheads="1"/>
            </p:cNvSpPr>
            <p:nvPr/>
          </p:nvSpPr>
          <p:spPr bwMode="auto">
            <a:xfrm>
              <a:off x="4230"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Rectangle 74"/>
            <p:cNvSpPr>
              <a:spLocks noChangeArrowheads="1"/>
            </p:cNvSpPr>
            <p:nvPr/>
          </p:nvSpPr>
          <p:spPr bwMode="auto">
            <a:xfrm>
              <a:off x="3872"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Rectangle 75"/>
            <p:cNvSpPr>
              <a:spLocks noChangeArrowheads="1"/>
            </p:cNvSpPr>
            <p:nvPr/>
          </p:nvSpPr>
          <p:spPr bwMode="auto">
            <a:xfrm>
              <a:off x="3872"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Rectangle 76"/>
            <p:cNvSpPr>
              <a:spLocks noChangeArrowheads="1"/>
            </p:cNvSpPr>
            <p:nvPr/>
          </p:nvSpPr>
          <p:spPr bwMode="auto">
            <a:xfrm>
              <a:off x="4230"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Rectangle 77"/>
            <p:cNvSpPr>
              <a:spLocks noChangeArrowheads="1"/>
            </p:cNvSpPr>
            <p:nvPr/>
          </p:nvSpPr>
          <p:spPr bwMode="auto">
            <a:xfrm>
              <a:off x="3872"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Rectangle 78"/>
            <p:cNvSpPr>
              <a:spLocks noChangeArrowheads="1"/>
            </p:cNvSpPr>
            <p:nvPr/>
          </p:nvSpPr>
          <p:spPr bwMode="auto">
            <a:xfrm>
              <a:off x="4230"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Rectangle 79"/>
            <p:cNvSpPr>
              <a:spLocks noChangeArrowheads="1"/>
            </p:cNvSpPr>
            <p:nvPr/>
          </p:nvSpPr>
          <p:spPr bwMode="auto">
            <a:xfrm>
              <a:off x="4230"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 name="Rectangle 80"/>
            <p:cNvSpPr>
              <a:spLocks noChangeArrowheads="1"/>
            </p:cNvSpPr>
            <p:nvPr/>
          </p:nvSpPr>
          <p:spPr bwMode="auto">
            <a:xfrm>
              <a:off x="3872"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 name="Rectangle 81"/>
            <p:cNvSpPr>
              <a:spLocks noChangeArrowheads="1"/>
            </p:cNvSpPr>
            <p:nvPr/>
          </p:nvSpPr>
          <p:spPr bwMode="auto">
            <a:xfrm>
              <a:off x="3872"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 name="Rectangle 82"/>
            <p:cNvSpPr>
              <a:spLocks noChangeArrowheads="1"/>
            </p:cNvSpPr>
            <p:nvPr/>
          </p:nvSpPr>
          <p:spPr bwMode="auto">
            <a:xfrm>
              <a:off x="4230"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4" name="Rectangle 83"/>
            <p:cNvSpPr>
              <a:spLocks noChangeArrowheads="1"/>
            </p:cNvSpPr>
            <p:nvPr/>
          </p:nvSpPr>
          <p:spPr bwMode="auto">
            <a:xfrm>
              <a:off x="4230"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5" name="Rectangle 84"/>
            <p:cNvSpPr>
              <a:spLocks noChangeArrowheads="1"/>
            </p:cNvSpPr>
            <p:nvPr/>
          </p:nvSpPr>
          <p:spPr bwMode="auto">
            <a:xfrm>
              <a:off x="3872"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 name="Rectangle 85"/>
            <p:cNvSpPr>
              <a:spLocks noChangeArrowheads="1"/>
            </p:cNvSpPr>
            <p:nvPr/>
          </p:nvSpPr>
          <p:spPr bwMode="auto">
            <a:xfrm>
              <a:off x="4230"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7" name="Rectangle 86"/>
            <p:cNvSpPr>
              <a:spLocks noChangeArrowheads="1"/>
            </p:cNvSpPr>
            <p:nvPr/>
          </p:nvSpPr>
          <p:spPr bwMode="auto">
            <a:xfrm>
              <a:off x="3872"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8" name="Rectangle 87"/>
            <p:cNvSpPr>
              <a:spLocks noChangeArrowheads="1"/>
            </p:cNvSpPr>
            <p:nvPr/>
          </p:nvSpPr>
          <p:spPr bwMode="auto">
            <a:xfrm>
              <a:off x="294"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9" name="Rectangle 88"/>
            <p:cNvSpPr>
              <a:spLocks noChangeArrowheads="1"/>
            </p:cNvSpPr>
            <p:nvPr/>
          </p:nvSpPr>
          <p:spPr bwMode="auto">
            <a:xfrm>
              <a:off x="652"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0" name="Rectangle 89"/>
            <p:cNvSpPr>
              <a:spLocks noChangeArrowheads="1"/>
            </p:cNvSpPr>
            <p:nvPr/>
          </p:nvSpPr>
          <p:spPr bwMode="auto">
            <a:xfrm>
              <a:off x="652"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1" name="Rectangle 90"/>
            <p:cNvSpPr>
              <a:spLocks noChangeArrowheads="1"/>
            </p:cNvSpPr>
            <p:nvPr/>
          </p:nvSpPr>
          <p:spPr bwMode="auto">
            <a:xfrm>
              <a:off x="294"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2" name="Rectangle 91"/>
            <p:cNvSpPr>
              <a:spLocks noChangeArrowheads="1"/>
            </p:cNvSpPr>
            <p:nvPr/>
          </p:nvSpPr>
          <p:spPr bwMode="auto">
            <a:xfrm>
              <a:off x="294"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3" name="Rectangle 92"/>
            <p:cNvSpPr>
              <a:spLocks noChangeArrowheads="1"/>
            </p:cNvSpPr>
            <p:nvPr/>
          </p:nvSpPr>
          <p:spPr bwMode="auto">
            <a:xfrm>
              <a:off x="652"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 name="Rectangle 93"/>
            <p:cNvSpPr>
              <a:spLocks noChangeArrowheads="1"/>
            </p:cNvSpPr>
            <p:nvPr/>
          </p:nvSpPr>
          <p:spPr bwMode="auto">
            <a:xfrm>
              <a:off x="294"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 name="Rectangle 94"/>
            <p:cNvSpPr>
              <a:spLocks noChangeArrowheads="1"/>
            </p:cNvSpPr>
            <p:nvPr/>
          </p:nvSpPr>
          <p:spPr bwMode="auto">
            <a:xfrm>
              <a:off x="652"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6" name="Rectangle 95"/>
            <p:cNvSpPr>
              <a:spLocks noChangeArrowheads="1"/>
            </p:cNvSpPr>
            <p:nvPr/>
          </p:nvSpPr>
          <p:spPr bwMode="auto">
            <a:xfrm>
              <a:off x="652"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 name="Rectangle 96"/>
            <p:cNvSpPr>
              <a:spLocks noChangeArrowheads="1"/>
            </p:cNvSpPr>
            <p:nvPr/>
          </p:nvSpPr>
          <p:spPr bwMode="auto">
            <a:xfrm>
              <a:off x="294"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8" name="Rectangle 97"/>
            <p:cNvSpPr>
              <a:spLocks noChangeArrowheads="1"/>
            </p:cNvSpPr>
            <p:nvPr/>
          </p:nvSpPr>
          <p:spPr bwMode="auto">
            <a:xfrm>
              <a:off x="294"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9" name="Rectangle 98"/>
            <p:cNvSpPr>
              <a:spLocks noChangeArrowheads="1"/>
            </p:cNvSpPr>
            <p:nvPr/>
          </p:nvSpPr>
          <p:spPr bwMode="auto">
            <a:xfrm>
              <a:off x="652"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0" name="Rectangle 99"/>
            <p:cNvSpPr>
              <a:spLocks noChangeArrowheads="1"/>
            </p:cNvSpPr>
            <p:nvPr/>
          </p:nvSpPr>
          <p:spPr bwMode="auto">
            <a:xfrm>
              <a:off x="652"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1" name="Rectangle 100"/>
            <p:cNvSpPr>
              <a:spLocks noChangeArrowheads="1"/>
            </p:cNvSpPr>
            <p:nvPr/>
          </p:nvSpPr>
          <p:spPr bwMode="auto">
            <a:xfrm>
              <a:off x="294"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2" name="Rectangle 101"/>
            <p:cNvSpPr>
              <a:spLocks noChangeArrowheads="1"/>
            </p:cNvSpPr>
            <p:nvPr/>
          </p:nvSpPr>
          <p:spPr bwMode="auto">
            <a:xfrm>
              <a:off x="652"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3" name="Rectangle 102"/>
            <p:cNvSpPr>
              <a:spLocks noChangeArrowheads="1"/>
            </p:cNvSpPr>
            <p:nvPr/>
          </p:nvSpPr>
          <p:spPr bwMode="auto">
            <a:xfrm>
              <a:off x="294"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04" name="Line 246"/>
            <p:cNvCxnSpPr/>
            <p:nvPr/>
          </p:nvCxnSpPr>
          <p:spPr bwMode="auto">
            <a:xfrm flipH="1">
              <a:off x="169" y="8487"/>
              <a:ext cx="4547" cy="0"/>
            </a:xfrm>
            <a:prstGeom prst="line">
              <a:avLst/>
            </a:prstGeom>
            <a:grpFill/>
            <a:ln w="25400">
              <a:solidFill>
                <a:srgbClr val="1F497D">
                  <a:lumMod val="50000"/>
                </a:srgbClr>
              </a:solidFill>
              <a:round/>
              <a:headEnd type="triangle" w="lg" len="med"/>
              <a:tailEnd type="triangle" w="lg" len="med"/>
            </a:ln>
          </p:spPr>
        </p:cxnSp>
        <p:sp>
          <p:nvSpPr>
            <p:cNvPr id="105" name="Rectangle 104"/>
            <p:cNvSpPr>
              <a:spLocks noChangeArrowheads="1"/>
            </p:cNvSpPr>
            <p:nvPr/>
          </p:nvSpPr>
          <p:spPr bwMode="auto">
            <a:xfrm>
              <a:off x="2083"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6" name="Rectangle 105"/>
            <p:cNvSpPr>
              <a:spLocks noChangeArrowheads="1"/>
            </p:cNvSpPr>
            <p:nvPr/>
          </p:nvSpPr>
          <p:spPr bwMode="auto">
            <a:xfrm>
              <a:off x="1725"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7" name="Rectangle 106"/>
            <p:cNvSpPr>
              <a:spLocks noChangeArrowheads="1"/>
            </p:cNvSpPr>
            <p:nvPr/>
          </p:nvSpPr>
          <p:spPr bwMode="auto">
            <a:xfrm>
              <a:off x="1367"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8" name="Rectangle 107"/>
            <p:cNvSpPr>
              <a:spLocks noChangeArrowheads="1"/>
            </p:cNvSpPr>
            <p:nvPr/>
          </p:nvSpPr>
          <p:spPr bwMode="auto">
            <a:xfrm>
              <a:off x="1010" y="6690"/>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9" name="Rectangle 108"/>
            <p:cNvSpPr>
              <a:spLocks noChangeArrowheads="1"/>
            </p:cNvSpPr>
            <p:nvPr/>
          </p:nvSpPr>
          <p:spPr bwMode="auto">
            <a:xfrm>
              <a:off x="3514"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0" name="Rectangle 109"/>
            <p:cNvSpPr>
              <a:spLocks noChangeArrowheads="1"/>
            </p:cNvSpPr>
            <p:nvPr/>
          </p:nvSpPr>
          <p:spPr bwMode="auto">
            <a:xfrm>
              <a:off x="3156"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1" name="Rectangle 110"/>
            <p:cNvSpPr>
              <a:spLocks noChangeArrowheads="1"/>
            </p:cNvSpPr>
            <p:nvPr/>
          </p:nvSpPr>
          <p:spPr bwMode="auto">
            <a:xfrm>
              <a:off x="2441" y="6690"/>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2" name="Rectangle 111"/>
            <p:cNvSpPr>
              <a:spLocks noChangeArrowheads="1"/>
            </p:cNvSpPr>
            <p:nvPr/>
          </p:nvSpPr>
          <p:spPr bwMode="auto">
            <a:xfrm>
              <a:off x="2798"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3" name="Rectangle 112"/>
            <p:cNvSpPr>
              <a:spLocks noChangeArrowheads="1"/>
            </p:cNvSpPr>
            <p:nvPr/>
          </p:nvSpPr>
          <p:spPr bwMode="auto">
            <a:xfrm>
              <a:off x="2441" y="633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4" name="Rectangle 113"/>
            <p:cNvSpPr>
              <a:spLocks noChangeArrowheads="1"/>
            </p:cNvSpPr>
            <p:nvPr/>
          </p:nvSpPr>
          <p:spPr bwMode="auto">
            <a:xfrm>
              <a:off x="2798"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5" name="Rectangle 114"/>
            <p:cNvSpPr>
              <a:spLocks noChangeArrowheads="1"/>
            </p:cNvSpPr>
            <p:nvPr/>
          </p:nvSpPr>
          <p:spPr bwMode="auto">
            <a:xfrm>
              <a:off x="3156"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6" name="Rectangle 115"/>
            <p:cNvSpPr>
              <a:spLocks noChangeArrowheads="1"/>
            </p:cNvSpPr>
            <p:nvPr/>
          </p:nvSpPr>
          <p:spPr bwMode="auto">
            <a:xfrm>
              <a:off x="3514"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7" name="Rectangle 116"/>
            <p:cNvSpPr>
              <a:spLocks noChangeArrowheads="1"/>
            </p:cNvSpPr>
            <p:nvPr/>
          </p:nvSpPr>
          <p:spPr bwMode="auto">
            <a:xfrm>
              <a:off x="1010" y="633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8" name="Rectangle 117"/>
            <p:cNvSpPr>
              <a:spLocks noChangeArrowheads="1"/>
            </p:cNvSpPr>
            <p:nvPr/>
          </p:nvSpPr>
          <p:spPr bwMode="auto">
            <a:xfrm>
              <a:off x="1367"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9" name="Rectangle 118"/>
            <p:cNvSpPr>
              <a:spLocks noChangeArrowheads="1"/>
            </p:cNvSpPr>
            <p:nvPr/>
          </p:nvSpPr>
          <p:spPr bwMode="auto">
            <a:xfrm>
              <a:off x="1725"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0" name="Rectangle 119"/>
            <p:cNvSpPr>
              <a:spLocks noChangeArrowheads="1"/>
            </p:cNvSpPr>
            <p:nvPr/>
          </p:nvSpPr>
          <p:spPr bwMode="auto">
            <a:xfrm>
              <a:off x="2083"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1" name="Rectangle 120"/>
            <p:cNvSpPr>
              <a:spLocks noChangeArrowheads="1"/>
            </p:cNvSpPr>
            <p:nvPr/>
          </p:nvSpPr>
          <p:spPr bwMode="auto">
            <a:xfrm>
              <a:off x="4230"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2" name="Rectangle 121"/>
            <p:cNvSpPr>
              <a:spLocks noChangeArrowheads="1"/>
            </p:cNvSpPr>
            <p:nvPr/>
          </p:nvSpPr>
          <p:spPr bwMode="auto">
            <a:xfrm>
              <a:off x="3872"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3" name="Rectangle 122"/>
            <p:cNvSpPr>
              <a:spLocks noChangeArrowheads="1"/>
            </p:cNvSpPr>
            <p:nvPr/>
          </p:nvSpPr>
          <p:spPr bwMode="auto">
            <a:xfrm>
              <a:off x="3872"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4" name="Rectangle 123"/>
            <p:cNvSpPr>
              <a:spLocks noChangeArrowheads="1"/>
            </p:cNvSpPr>
            <p:nvPr/>
          </p:nvSpPr>
          <p:spPr bwMode="auto">
            <a:xfrm>
              <a:off x="4230"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5" name="Rectangle 124"/>
            <p:cNvSpPr>
              <a:spLocks noChangeArrowheads="1"/>
            </p:cNvSpPr>
            <p:nvPr/>
          </p:nvSpPr>
          <p:spPr bwMode="auto">
            <a:xfrm>
              <a:off x="652"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6" name="Rectangle 125"/>
            <p:cNvSpPr>
              <a:spLocks noChangeArrowheads="1"/>
            </p:cNvSpPr>
            <p:nvPr/>
          </p:nvSpPr>
          <p:spPr bwMode="auto">
            <a:xfrm>
              <a:off x="294"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7" name="Rectangle 126"/>
            <p:cNvSpPr>
              <a:spLocks noChangeArrowheads="1"/>
            </p:cNvSpPr>
            <p:nvPr/>
          </p:nvSpPr>
          <p:spPr bwMode="auto">
            <a:xfrm>
              <a:off x="294"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8" name="Rectangle 127"/>
            <p:cNvSpPr>
              <a:spLocks noChangeArrowheads="1"/>
            </p:cNvSpPr>
            <p:nvPr/>
          </p:nvSpPr>
          <p:spPr bwMode="auto">
            <a:xfrm>
              <a:off x="652"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9" name="Rectangle 128"/>
            <p:cNvSpPr>
              <a:spLocks noChangeArrowheads="1"/>
            </p:cNvSpPr>
            <p:nvPr/>
          </p:nvSpPr>
          <p:spPr bwMode="auto">
            <a:xfrm>
              <a:off x="2083"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0" name="Rectangle 129"/>
            <p:cNvSpPr>
              <a:spLocks noChangeArrowheads="1"/>
            </p:cNvSpPr>
            <p:nvPr/>
          </p:nvSpPr>
          <p:spPr bwMode="auto">
            <a:xfrm>
              <a:off x="1725"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1" name="Rectangle 130"/>
            <p:cNvSpPr>
              <a:spLocks noChangeArrowheads="1"/>
            </p:cNvSpPr>
            <p:nvPr/>
          </p:nvSpPr>
          <p:spPr bwMode="auto">
            <a:xfrm>
              <a:off x="1367"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2" name="Rectangle 131"/>
            <p:cNvSpPr>
              <a:spLocks noChangeArrowheads="1"/>
            </p:cNvSpPr>
            <p:nvPr/>
          </p:nvSpPr>
          <p:spPr bwMode="auto">
            <a:xfrm>
              <a:off x="1010" y="10275"/>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3" name="Rectangle 132"/>
            <p:cNvSpPr>
              <a:spLocks noChangeArrowheads="1"/>
            </p:cNvSpPr>
            <p:nvPr/>
          </p:nvSpPr>
          <p:spPr bwMode="auto">
            <a:xfrm>
              <a:off x="3514"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4" name="Rectangle 133"/>
            <p:cNvSpPr>
              <a:spLocks noChangeArrowheads="1"/>
            </p:cNvSpPr>
            <p:nvPr/>
          </p:nvSpPr>
          <p:spPr bwMode="auto">
            <a:xfrm>
              <a:off x="3156"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5" name="Rectangle 134"/>
            <p:cNvSpPr>
              <a:spLocks noChangeArrowheads="1"/>
            </p:cNvSpPr>
            <p:nvPr/>
          </p:nvSpPr>
          <p:spPr bwMode="auto">
            <a:xfrm>
              <a:off x="2441" y="10275"/>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6" name="Rectangle 135"/>
            <p:cNvSpPr>
              <a:spLocks noChangeArrowheads="1"/>
            </p:cNvSpPr>
            <p:nvPr/>
          </p:nvSpPr>
          <p:spPr bwMode="auto">
            <a:xfrm>
              <a:off x="2798"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7" name="Rectangle 136"/>
            <p:cNvSpPr>
              <a:spLocks noChangeArrowheads="1"/>
            </p:cNvSpPr>
            <p:nvPr/>
          </p:nvSpPr>
          <p:spPr bwMode="auto">
            <a:xfrm>
              <a:off x="2441" y="9918"/>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8" name="Rectangle 137"/>
            <p:cNvSpPr>
              <a:spLocks noChangeArrowheads="1"/>
            </p:cNvSpPr>
            <p:nvPr/>
          </p:nvSpPr>
          <p:spPr bwMode="auto">
            <a:xfrm>
              <a:off x="2798"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9" name="Rectangle 138"/>
            <p:cNvSpPr>
              <a:spLocks noChangeArrowheads="1"/>
            </p:cNvSpPr>
            <p:nvPr/>
          </p:nvSpPr>
          <p:spPr bwMode="auto">
            <a:xfrm>
              <a:off x="3156"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0" name="Rectangle 139"/>
            <p:cNvSpPr>
              <a:spLocks noChangeArrowheads="1"/>
            </p:cNvSpPr>
            <p:nvPr/>
          </p:nvSpPr>
          <p:spPr bwMode="auto">
            <a:xfrm>
              <a:off x="3514"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1" name="Rectangle 140"/>
            <p:cNvSpPr>
              <a:spLocks noChangeArrowheads="1"/>
            </p:cNvSpPr>
            <p:nvPr/>
          </p:nvSpPr>
          <p:spPr bwMode="auto">
            <a:xfrm>
              <a:off x="1010" y="9918"/>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2" name="Rectangle 141"/>
            <p:cNvSpPr>
              <a:spLocks noChangeArrowheads="1"/>
            </p:cNvSpPr>
            <p:nvPr/>
          </p:nvSpPr>
          <p:spPr bwMode="auto">
            <a:xfrm>
              <a:off x="1367"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3" name="Rectangle 142"/>
            <p:cNvSpPr>
              <a:spLocks noChangeArrowheads="1"/>
            </p:cNvSpPr>
            <p:nvPr/>
          </p:nvSpPr>
          <p:spPr bwMode="auto">
            <a:xfrm>
              <a:off x="1725"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4" name="Rectangle 143"/>
            <p:cNvSpPr>
              <a:spLocks noChangeArrowheads="1"/>
            </p:cNvSpPr>
            <p:nvPr/>
          </p:nvSpPr>
          <p:spPr bwMode="auto">
            <a:xfrm>
              <a:off x="2083"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5" name="Rectangle 144"/>
            <p:cNvSpPr>
              <a:spLocks noChangeArrowheads="1"/>
            </p:cNvSpPr>
            <p:nvPr/>
          </p:nvSpPr>
          <p:spPr bwMode="auto">
            <a:xfrm>
              <a:off x="4230"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6" name="Rectangle 145"/>
            <p:cNvSpPr>
              <a:spLocks noChangeArrowheads="1"/>
            </p:cNvSpPr>
            <p:nvPr/>
          </p:nvSpPr>
          <p:spPr bwMode="auto">
            <a:xfrm>
              <a:off x="3872"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7" name="Rectangle 146"/>
            <p:cNvSpPr>
              <a:spLocks noChangeArrowheads="1"/>
            </p:cNvSpPr>
            <p:nvPr/>
          </p:nvSpPr>
          <p:spPr bwMode="auto">
            <a:xfrm>
              <a:off x="3872"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8" name="Rectangle 147"/>
            <p:cNvSpPr>
              <a:spLocks noChangeArrowheads="1"/>
            </p:cNvSpPr>
            <p:nvPr/>
          </p:nvSpPr>
          <p:spPr bwMode="auto">
            <a:xfrm>
              <a:off x="4230"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9" name="Rectangle 148"/>
            <p:cNvSpPr>
              <a:spLocks noChangeArrowheads="1"/>
            </p:cNvSpPr>
            <p:nvPr/>
          </p:nvSpPr>
          <p:spPr bwMode="auto">
            <a:xfrm>
              <a:off x="652"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0" name="Rectangle 149"/>
            <p:cNvSpPr>
              <a:spLocks noChangeArrowheads="1"/>
            </p:cNvSpPr>
            <p:nvPr/>
          </p:nvSpPr>
          <p:spPr bwMode="auto">
            <a:xfrm>
              <a:off x="294"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1" name="Rectangle 150"/>
            <p:cNvSpPr>
              <a:spLocks noChangeArrowheads="1"/>
            </p:cNvSpPr>
            <p:nvPr/>
          </p:nvSpPr>
          <p:spPr bwMode="auto">
            <a:xfrm>
              <a:off x="294"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2" name="Rectangle 151"/>
            <p:cNvSpPr>
              <a:spLocks noChangeArrowheads="1"/>
            </p:cNvSpPr>
            <p:nvPr/>
          </p:nvSpPr>
          <p:spPr bwMode="auto">
            <a:xfrm>
              <a:off x="652"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53" name="Line 295"/>
            <p:cNvCxnSpPr/>
            <p:nvPr/>
          </p:nvCxnSpPr>
          <p:spPr bwMode="auto">
            <a:xfrm>
              <a:off x="2441" y="6194"/>
              <a:ext cx="0" cy="4598"/>
            </a:xfrm>
            <a:prstGeom prst="line">
              <a:avLst/>
            </a:prstGeom>
            <a:grpFill/>
            <a:ln w="25400">
              <a:solidFill>
                <a:srgbClr val="1F497D">
                  <a:lumMod val="50000"/>
                </a:srgbClr>
              </a:solidFill>
              <a:round/>
              <a:headEnd type="triangle" w="lg" len="med"/>
              <a:tailEnd type="triangle" w="lg" len="med"/>
            </a:ln>
          </p:spPr>
        </p:cxnSp>
      </p:grpSp>
      <p:sp>
        <p:nvSpPr>
          <p:cNvPr id="155" name="Text Box 225"/>
          <p:cNvSpPr txBox="1"/>
          <p:nvPr/>
        </p:nvSpPr>
        <p:spPr>
          <a:xfrm>
            <a:off x="2495964" y="1639048"/>
            <a:ext cx="94615" cy="102362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lnSpc>
                <a:spcPct val="150000"/>
              </a:lnSpc>
              <a:spcBef>
                <a:spcPts val="0"/>
              </a:spcBef>
              <a:spcAft>
                <a:spcPts val="50"/>
              </a:spcAft>
            </a:pPr>
            <a:r>
              <a:rPr lang="en-US" sz="1200" b="1" dirty="0">
                <a:solidFill>
                  <a:srgbClr val="FF0000"/>
                </a:solidFill>
                <a:effectLst/>
                <a:latin typeface="Times New Roman"/>
                <a:ea typeface="Calibri"/>
              </a:rPr>
              <a:t>5</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4</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3</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2</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1</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 </a:t>
            </a:r>
            <a:endParaRPr lang="en-US" sz="1200" dirty="0">
              <a:effectLst/>
              <a:latin typeface="Times New Roman"/>
              <a:ea typeface="MS Mincho"/>
            </a:endParaRPr>
          </a:p>
          <a:p>
            <a:pPr marL="0" marR="0">
              <a:lnSpc>
                <a:spcPct val="150000"/>
              </a:lnSpc>
              <a:spcBef>
                <a:spcPts val="0"/>
              </a:spcBef>
              <a:spcAft>
                <a:spcPts val="0"/>
              </a:spcAft>
            </a:pPr>
            <a:r>
              <a:rPr lang="en-US" sz="1200" dirty="0">
                <a:solidFill>
                  <a:srgbClr val="FF0000"/>
                </a:solidFill>
                <a:effectLst/>
                <a:latin typeface="Times New Roman"/>
                <a:ea typeface="MS Mincho"/>
              </a:rPr>
              <a:t> </a:t>
            </a:r>
            <a:endParaRPr lang="en-US" sz="1200" dirty="0">
              <a:effectLst/>
              <a:latin typeface="Times New Roman"/>
              <a:ea typeface="MS Mincho"/>
            </a:endParaRPr>
          </a:p>
        </p:txBody>
      </p:sp>
      <p:sp>
        <p:nvSpPr>
          <p:cNvPr id="156" name="Text Box 225"/>
          <p:cNvSpPr txBox="1"/>
          <p:nvPr/>
        </p:nvSpPr>
        <p:spPr>
          <a:xfrm>
            <a:off x="2437582" y="3149891"/>
            <a:ext cx="1323023" cy="203631"/>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lgn="r">
              <a:spcBef>
                <a:spcPts val="0"/>
              </a:spcBef>
              <a:spcAft>
                <a:spcPts val="600"/>
              </a:spcAft>
            </a:pPr>
            <a:r>
              <a:rPr lang="en-US" sz="1200" b="1" dirty="0">
                <a:solidFill>
                  <a:srgbClr val="FF0000"/>
                </a:solidFill>
                <a:effectLst/>
                <a:latin typeface="Times New Roman"/>
                <a:ea typeface="Calibri"/>
              </a:rPr>
              <a:t> 0    1    2    3     4    5</a:t>
            </a:r>
            <a:endParaRPr lang="en-US" sz="1200" dirty="0">
              <a:effectLst/>
              <a:latin typeface="Times New Roman"/>
              <a:ea typeface="MS Mincho"/>
            </a:endParaRPr>
          </a:p>
        </p:txBody>
      </p:sp>
      <p:sp>
        <p:nvSpPr>
          <p:cNvPr id="157" name="Text Box 225"/>
          <p:cNvSpPr txBox="1"/>
          <p:nvPr/>
        </p:nvSpPr>
        <p:spPr>
          <a:xfrm>
            <a:off x="2457607" y="3280579"/>
            <a:ext cx="167640" cy="102362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lnSpc>
                <a:spcPct val="150000"/>
              </a:lnSpc>
              <a:spcBef>
                <a:spcPts val="0"/>
              </a:spcBef>
              <a:spcAft>
                <a:spcPts val="50"/>
              </a:spcAft>
            </a:pPr>
            <a:r>
              <a:rPr lang="en-US" sz="1200" b="1" dirty="0">
                <a:solidFill>
                  <a:srgbClr val="FF0000"/>
                </a:solidFill>
                <a:effectLst/>
                <a:latin typeface="Times New Roman"/>
                <a:ea typeface="Calibri"/>
              </a:rPr>
              <a:t>-1</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-2</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-3</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-4</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-5</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 </a:t>
            </a:r>
            <a:endParaRPr lang="en-US" sz="1200" dirty="0">
              <a:effectLst/>
              <a:latin typeface="Times New Roman"/>
              <a:ea typeface="MS Mincho"/>
            </a:endParaRPr>
          </a:p>
          <a:p>
            <a:pPr marL="0" marR="0">
              <a:lnSpc>
                <a:spcPct val="150000"/>
              </a:lnSpc>
              <a:spcBef>
                <a:spcPts val="0"/>
              </a:spcBef>
              <a:spcAft>
                <a:spcPts val="0"/>
              </a:spcAft>
            </a:pPr>
            <a:r>
              <a:rPr lang="en-US" sz="1200" dirty="0">
                <a:solidFill>
                  <a:srgbClr val="FF0000"/>
                </a:solidFill>
                <a:effectLst/>
                <a:latin typeface="Times New Roman"/>
                <a:ea typeface="MS Mincho"/>
              </a:rPr>
              <a:t> </a:t>
            </a:r>
            <a:endParaRPr lang="en-US" sz="1200" dirty="0">
              <a:effectLst/>
              <a:latin typeface="Times New Roman"/>
              <a:ea typeface="MS Mincho"/>
            </a:endParaRPr>
          </a:p>
        </p:txBody>
      </p:sp>
      <p:sp>
        <p:nvSpPr>
          <p:cNvPr id="158" name="Text Box 225"/>
          <p:cNvSpPr txBox="1"/>
          <p:nvPr/>
        </p:nvSpPr>
        <p:spPr>
          <a:xfrm>
            <a:off x="965021" y="3146996"/>
            <a:ext cx="1359773" cy="206526"/>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600"/>
              </a:spcAft>
            </a:pPr>
            <a:r>
              <a:rPr lang="en-US" sz="1200" b="1" dirty="0">
                <a:solidFill>
                  <a:srgbClr val="FF0000"/>
                </a:solidFill>
                <a:effectLst/>
                <a:latin typeface="Times New Roman"/>
                <a:ea typeface="Calibri"/>
              </a:rPr>
              <a:t>     -5   -4    -3   -2   -1</a:t>
            </a:r>
            <a:endParaRPr lang="en-US" sz="1200" dirty="0">
              <a:effectLst/>
              <a:latin typeface="Times New Roman"/>
              <a:ea typeface="MS Mincho"/>
            </a:endParaRPr>
          </a:p>
        </p:txBody>
      </p:sp>
      <p:sp>
        <p:nvSpPr>
          <p:cNvPr id="159" name="Freeform 158"/>
          <p:cNvSpPr/>
          <p:nvPr/>
        </p:nvSpPr>
        <p:spPr>
          <a:xfrm>
            <a:off x="1679976" y="1764250"/>
            <a:ext cx="1809115" cy="1934379"/>
          </a:xfrm>
          <a:custGeom>
            <a:avLst/>
            <a:gdLst>
              <a:gd name="connsiteX0" fmla="*/ 0 w 1623974"/>
              <a:gd name="connsiteY0" fmla="*/ 14630 h 1427866"/>
              <a:gd name="connsiteX1" fmla="*/ 373075 w 1623974"/>
              <a:gd name="connsiteY1" fmla="*/ 1024128 h 1427866"/>
              <a:gd name="connsiteX2" fmla="*/ 724204 w 1623974"/>
              <a:gd name="connsiteY2" fmla="*/ 1426464 h 1427866"/>
              <a:gd name="connsiteX3" fmla="*/ 1148486 w 1623974"/>
              <a:gd name="connsiteY3" fmla="*/ 907085 h 1427866"/>
              <a:gd name="connsiteX4" fmla="*/ 1623974 w 1623974"/>
              <a:gd name="connsiteY4" fmla="*/ 0 h 1427866"/>
              <a:gd name="connsiteX5" fmla="*/ 1623974 w 1623974"/>
              <a:gd name="connsiteY5" fmla="*/ 0 h 142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3974" h="1427866">
                <a:moveTo>
                  <a:pt x="0" y="14630"/>
                </a:moveTo>
                <a:cubicBezTo>
                  <a:pt x="126187" y="401726"/>
                  <a:pt x="252374" y="788822"/>
                  <a:pt x="373075" y="1024128"/>
                </a:cubicBezTo>
                <a:cubicBezTo>
                  <a:pt x="493776" y="1259434"/>
                  <a:pt x="594969" y="1445971"/>
                  <a:pt x="724204" y="1426464"/>
                </a:cubicBezTo>
                <a:cubicBezTo>
                  <a:pt x="853439" y="1406957"/>
                  <a:pt x="998524" y="1144829"/>
                  <a:pt x="1148486" y="907085"/>
                </a:cubicBezTo>
                <a:cubicBezTo>
                  <a:pt x="1298448" y="669341"/>
                  <a:pt x="1623974" y="0"/>
                  <a:pt x="1623974" y="0"/>
                </a:cubicBezTo>
                <a:lnTo>
                  <a:pt x="1623974" y="0"/>
                </a:lnTo>
              </a:path>
            </a:pathLst>
          </a:custGeom>
          <a:noFill/>
          <a:ln w="28575" cap="flat" cmpd="sng" algn="ctr">
            <a:solidFill>
              <a:srgbClr val="4F81BD"/>
            </a:solidFill>
            <a:prstDash val="solid"/>
            <a:headEnd type="stealth"/>
            <a:tailEnd type="stealt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3180" y="1164737"/>
            <a:ext cx="506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Rectangle 3"/>
              <p:cNvSpPr/>
              <p:nvPr/>
            </p:nvSpPr>
            <p:spPr>
              <a:xfrm>
                <a:off x="4047001" y="3067040"/>
                <a:ext cx="37061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solidFill>
                            <a:srgbClr val="1F497D"/>
                          </a:solidFill>
                          <a:latin typeface="Cambria Math"/>
                          <a:ea typeface="MS Mincho"/>
                          <a:cs typeface="Calibri"/>
                        </a:rPr>
                        <m:t>𝒙</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4047001" y="3067040"/>
                <a:ext cx="370614" cy="369332"/>
              </a:xfrm>
              <a:prstGeom prst="rect">
                <a:avLst/>
              </a:prstGeom>
              <a:blipFill rotWithShape="1">
                <a:blip r:embed="rId5"/>
                <a:stretch>
                  <a:fillRect t="-8197" r="-21311" b="-24590"/>
                </a:stretch>
              </a:blipFill>
            </p:spPr>
            <p:txBody>
              <a:bodyPr/>
              <a:lstStyle/>
              <a:p>
                <a:r>
                  <a:rPr lang="en-US">
                    <a:noFill/>
                  </a:rPr>
                  <a:t> </a:t>
                </a:r>
              </a:p>
            </p:txBody>
          </p:sp>
        </mc:Fallback>
      </mc:AlternateContent>
    </p:spTree>
    <p:extLst>
      <p:ext uri="{BB962C8B-B14F-4D97-AF65-F5344CB8AC3E}">
        <p14:creationId xmlns:p14="http://schemas.microsoft.com/office/powerpoint/2010/main" val="761820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365521"/>
          </a:xfrm>
        </p:spPr>
        <p:txBody>
          <a:bodyPr>
            <a:normAutofit/>
          </a:bodyPr>
          <a:lstStyle/>
          <a:p>
            <a:pPr algn="l"/>
            <a:r>
              <a:rPr lang="en-US" sz="1700" b="1" dirty="0">
                <a:latin typeface="Cambria" panose="02040503050406030204" pitchFamily="18" charset="0"/>
              </a:rPr>
              <a:t> Functions</a:t>
            </a:r>
            <a:endParaRPr lang="en-US" sz="1700"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10633" y="328220"/>
                <a:ext cx="9144000" cy="1083374"/>
              </a:xfrm>
              <a:prstGeom prst="rect">
                <a:avLst/>
              </a:prstGeom>
            </p:spPr>
            <p:txBody>
              <a:bodyPr wrap="square">
                <a:spAutoFit/>
              </a:bodyPr>
              <a:lstStyle/>
              <a:p>
                <a:pPr>
                  <a:lnSpc>
                    <a:spcPct val="115000"/>
                  </a:lnSpc>
                  <a:spcAft>
                    <a:spcPts val="600"/>
                  </a:spcAft>
                </a:pPr>
                <a:r>
                  <a:rPr lang="en-US" sz="2800" b="1" dirty="0">
                    <a:solidFill>
                      <a:srgbClr val="4F81BD"/>
                    </a:solidFill>
                  </a:rPr>
                  <a:t>Sample Problem 2</a:t>
                </a:r>
                <a:r>
                  <a:rPr lang="en-US" sz="2800" dirty="0">
                    <a:solidFill>
                      <a:srgbClr val="4F81BD"/>
                    </a:solidFill>
                  </a:rPr>
                  <a:t>: </a:t>
                </a:r>
                <a:r>
                  <a:rPr lang="en-US" sz="2800" b="1" dirty="0">
                    <a:solidFill>
                      <a:prstClr val="black"/>
                    </a:solidFill>
                    <a:ea typeface="MS Mincho"/>
                    <a:cs typeface="Times New Roman"/>
                  </a:rPr>
                  <a:t>Use the Vertical Line Test to determine which of the following graphs describes </a:t>
                </a:r>
                <a14:m>
                  <m:oMath xmlns:m="http://schemas.openxmlformats.org/officeDocument/2006/math">
                    <m:r>
                      <a:rPr lang="en-US" sz="2800" b="1" i="1">
                        <a:solidFill>
                          <a:prstClr val="black"/>
                        </a:solidFill>
                        <a:latin typeface="Cambria Math"/>
                        <a:ea typeface="MS Mincho"/>
                        <a:cs typeface="Times New Roman"/>
                      </a:rPr>
                      <m:t>𝒚</m:t>
                    </m:r>
                  </m:oMath>
                </a14:m>
                <a:r>
                  <a:rPr lang="en-US" sz="2800" b="1" dirty="0">
                    <a:solidFill>
                      <a:prstClr val="black"/>
                    </a:solidFill>
                    <a:ea typeface="MS Mincho"/>
                    <a:cs typeface="Times New Roman"/>
                  </a:rPr>
                  <a:t> as a function of</a:t>
                </a:r>
                <a:r>
                  <a:rPr lang="en-US" sz="2800" dirty="0">
                    <a:solidFill>
                      <a:prstClr val="black"/>
                    </a:solidFill>
                    <a:ea typeface="MS Mincho"/>
                    <a:cs typeface="Times New Roman"/>
                  </a:rPr>
                  <a:t> </a:t>
                </a:r>
                <a14:m>
                  <m:oMath xmlns:m="http://schemas.openxmlformats.org/officeDocument/2006/math">
                    <m:r>
                      <a:rPr lang="en-US" sz="2800" b="1" i="1">
                        <a:solidFill>
                          <a:prstClr val="black"/>
                        </a:solidFill>
                        <a:latin typeface="Cambria Math"/>
                        <a:ea typeface="MS Mincho"/>
                        <a:cs typeface="Times New Roman"/>
                      </a:rPr>
                      <m:t>𝒙</m:t>
                    </m:r>
                  </m:oMath>
                </a14:m>
                <a:r>
                  <a:rPr lang="en-US" sz="2800" dirty="0">
                    <a:solidFill>
                      <a:prstClr val="black"/>
                    </a:solidFill>
                    <a:ea typeface="MS Mincho"/>
                    <a:cs typeface="Times New Roman"/>
                  </a:rPr>
                  <a:t>.</a:t>
                </a:r>
              </a:p>
            </p:txBody>
          </p:sp>
        </mc:Choice>
        <mc:Fallback xmlns="">
          <p:sp>
            <p:nvSpPr>
              <p:cNvPr id="5" name="Rectangle 4"/>
              <p:cNvSpPr>
                <a:spLocks noRot="1" noChangeAspect="1" noMove="1" noResize="1" noEditPoints="1" noAdjustHandles="1" noChangeArrowheads="1" noChangeShapeType="1" noTextEdit="1"/>
              </p:cNvSpPr>
              <p:nvPr/>
            </p:nvSpPr>
            <p:spPr>
              <a:xfrm>
                <a:off x="10633" y="328220"/>
                <a:ext cx="9144000" cy="1083374"/>
              </a:xfrm>
              <a:prstGeom prst="rect">
                <a:avLst/>
              </a:prstGeom>
              <a:blipFill rotWithShape="1">
                <a:blip r:embed="rId2"/>
                <a:stretch>
                  <a:fillRect l="-1400" t="-2247" r="-1067" b="-12360"/>
                </a:stretch>
              </a:blipFill>
            </p:spPr>
            <p:txBody>
              <a:bodyPr/>
              <a:lstStyle/>
              <a:p>
                <a:r>
                  <a:rPr lang="en-US">
                    <a:noFill/>
                  </a:rPr>
                  <a:t> </a:t>
                </a:r>
              </a:p>
            </p:txBody>
          </p:sp>
        </mc:Fallback>
      </mc:AlternateContent>
      <p:sp>
        <p:nvSpPr>
          <p:cNvPr id="3" name="Rectangle 2"/>
          <p:cNvSpPr/>
          <p:nvPr/>
        </p:nvSpPr>
        <p:spPr>
          <a:xfrm>
            <a:off x="152400" y="1343227"/>
            <a:ext cx="458780" cy="523220"/>
          </a:xfrm>
          <a:prstGeom prst="rect">
            <a:avLst/>
          </a:prstGeom>
        </p:spPr>
        <p:txBody>
          <a:bodyPr wrap="none">
            <a:spAutoFit/>
          </a:bodyPr>
          <a:lstStyle/>
          <a:p>
            <a:r>
              <a:rPr lang="en-US" sz="2800" b="1" dirty="0">
                <a:solidFill>
                  <a:prstClr val="black"/>
                </a:solidFill>
              </a:rPr>
              <a:t>a.</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629150"/>
            <a:ext cx="334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a:grpSpLocks/>
          </p:cNvGrpSpPr>
          <p:nvPr/>
        </p:nvGrpSpPr>
        <p:grpSpPr bwMode="auto">
          <a:xfrm>
            <a:off x="785634" y="1541552"/>
            <a:ext cx="3261367" cy="3225094"/>
            <a:chOff x="169" y="6194"/>
            <a:chExt cx="4547" cy="4598"/>
          </a:xfrm>
          <a:noFill/>
        </p:grpSpPr>
        <p:sp>
          <p:nvSpPr>
            <p:cNvPr id="8" name="Rectangle 7"/>
            <p:cNvSpPr>
              <a:spLocks noChangeArrowheads="1"/>
            </p:cNvSpPr>
            <p:nvPr/>
          </p:nvSpPr>
          <p:spPr bwMode="auto">
            <a:xfrm>
              <a:off x="1010" y="7772"/>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 name="Rectangle 8"/>
            <p:cNvSpPr>
              <a:spLocks noChangeArrowheads="1"/>
            </p:cNvSpPr>
            <p:nvPr/>
          </p:nvSpPr>
          <p:spPr bwMode="auto">
            <a:xfrm>
              <a:off x="1367"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 name="Rectangle 9"/>
            <p:cNvSpPr>
              <a:spLocks noChangeArrowheads="1"/>
            </p:cNvSpPr>
            <p:nvPr/>
          </p:nvSpPr>
          <p:spPr bwMode="auto">
            <a:xfrm>
              <a:off x="1725"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 name="Rectangle 10"/>
            <p:cNvSpPr>
              <a:spLocks noChangeArrowheads="1"/>
            </p:cNvSpPr>
            <p:nvPr/>
          </p:nvSpPr>
          <p:spPr bwMode="auto">
            <a:xfrm>
              <a:off x="2083"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 name="Rectangle 11"/>
            <p:cNvSpPr>
              <a:spLocks noChangeArrowheads="1"/>
            </p:cNvSpPr>
            <p:nvPr/>
          </p:nvSpPr>
          <p:spPr bwMode="auto">
            <a:xfrm>
              <a:off x="2083"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 name="Rectangle 12"/>
            <p:cNvSpPr>
              <a:spLocks noChangeArrowheads="1"/>
            </p:cNvSpPr>
            <p:nvPr/>
          </p:nvSpPr>
          <p:spPr bwMode="auto">
            <a:xfrm>
              <a:off x="1725"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 name="Rectangle 13"/>
            <p:cNvSpPr>
              <a:spLocks noChangeArrowheads="1"/>
            </p:cNvSpPr>
            <p:nvPr/>
          </p:nvSpPr>
          <p:spPr bwMode="auto">
            <a:xfrm>
              <a:off x="1367"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5" name="Rectangle 14"/>
            <p:cNvSpPr>
              <a:spLocks noChangeArrowheads="1"/>
            </p:cNvSpPr>
            <p:nvPr/>
          </p:nvSpPr>
          <p:spPr bwMode="auto">
            <a:xfrm>
              <a:off x="1010" y="7413"/>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6" name="Rectangle 15"/>
            <p:cNvSpPr>
              <a:spLocks noChangeArrowheads="1"/>
            </p:cNvSpPr>
            <p:nvPr/>
          </p:nvSpPr>
          <p:spPr bwMode="auto">
            <a:xfrm>
              <a:off x="2441" y="7772"/>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7" name="Rectangle 16"/>
            <p:cNvSpPr>
              <a:spLocks noChangeArrowheads="1"/>
            </p:cNvSpPr>
            <p:nvPr/>
          </p:nvSpPr>
          <p:spPr bwMode="auto">
            <a:xfrm>
              <a:off x="2798"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8" name="Rectangle 17"/>
            <p:cNvSpPr>
              <a:spLocks noChangeArrowheads="1"/>
            </p:cNvSpPr>
            <p:nvPr/>
          </p:nvSpPr>
          <p:spPr bwMode="auto">
            <a:xfrm>
              <a:off x="3156"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9" name="Rectangle 18"/>
            <p:cNvSpPr>
              <a:spLocks noChangeArrowheads="1"/>
            </p:cNvSpPr>
            <p:nvPr/>
          </p:nvSpPr>
          <p:spPr bwMode="auto">
            <a:xfrm>
              <a:off x="3514"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0" name="Rectangle 19"/>
            <p:cNvSpPr>
              <a:spLocks noChangeArrowheads="1"/>
            </p:cNvSpPr>
            <p:nvPr/>
          </p:nvSpPr>
          <p:spPr bwMode="auto">
            <a:xfrm>
              <a:off x="3514"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1" name="Rectangle 20"/>
            <p:cNvSpPr>
              <a:spLocks noChangeArrowheads="1"/>
            </p:cNvSpPr>
            <p:nvPr/>
          </p:nvSpPr>
          <p:spPr bwMode="auto">
            <a:xfrm>
              <a:off x="3156"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2" name="Rectangle 21"/>
            <p:cNvSpPr>
              <a:spLocks noChangeArrowheads="1"/>
            </p:cNvSpPr>
            <p:nvPr/>
          </p:nvSpPr>
          <p:spPr bwMode="auto">
            <a:xfrm>
              <a:off x="2441" y="7413"/>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3" name="Rectangle 22"/>
            <p:cNvSpPr>
              <a:spLocks noChangeArrowheads="1"/>
            </p:cNvSpPr>
            <p:nvPr/>
          </p:nvSpPr>
          <p:spPr bwMode="auto">
            <a:xfrm>
              <a:off x="2798"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4" name="Rectangle 23"/>
            <p:cNvSpPr>
              <a:spLocks noChangeArrowheads="1"/>
            </p:cNvSpPr>
            <p:nvPr/>
          </p:nvSpPr>
          <p:spPr bwMode="auto">
            <a:xfrm>
              <a:off x="2441" y="7056"/>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5" name="Rectangle 24"/>
            <p:cNvSpPr>
              <a:spLocks noChangeArrowheads="1"/>
            </p:cNvSpPr>
            <p:nvPr/>
          </p:nvSpPr>
          <p:spPr bwMode="auto">
            <a:xfrm>
              <a:off x="2798"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6" name="Rectangle 25"/>
            <p:cNvSpPr>
              <a:spLocks noChangeArrowheads="1"/>
            </p:cNvSpPr>
            <p:nvPr/>
          </p:nvSpPr>
          <p:spPr bwMode="auto">
            <a:xfrm>
              <a:off x="3156"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7" name="Rectangle 26"/>
            <p:cNvSpPr>
              <a:spLocks noChangeArrowheads="1"/>
            </p:cNvSpPr>
            <p:nvPr/>
          </p:nvSpPr>
          <p:spPr bwMode="auto">
            <a:xfrm>
              <a:off x="3514"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8" name="Rectangle 27"/>
            <p:cNvSpPr>
              <a:spLocks noChangeArrowheads="1"/>
            </p:cNvSpPr>
            <p:nvPr/>
          </p:nvSpPr>
          <p:spPr bwMode="auto">
            <a:xfrm>
              <a:off x="1010" y="7056"/>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9" name="Rectangle 28"/>
            <p:cNvSpPr>
              <a:spLocks noChangeArrowheads="1"/>
            </p:cNvSpPr>
            <p:nvPr/>
          </p:nvSpPr>
          <p:spPr bwMode="auto">
            <a:xfrm>
              <a:off x="1367"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0" name="Rectangle 29"/>
            <p:cNvSpPr>
              <a:spLocks noChangeArrowheads="1"/>
            </p:cNvSpPr>
            <p:nvPr/>
          </p:nvSpPr>
          <p:spPr bwMode="auto">
            <a:xfrm>
              <a:off x="1725"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1" name="Rectangle 30"/>
            <p:cNvSpPr>
              <a:spLocks noChangeArrowheads="1"/>
            </p:cNvSpPr>
            <p:nvPr/>
          </p:nvSpPr>
          <p:spPr bwMode="auto">
            <a:xfrm>
              <a:off x="2083"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2" name="Rectangle 31"/>
            <p:cNvSpPr>
              <a:spLocks noChangeArrowheads="1"/>
            </p:cNvSpPr>
            <p:nvPr/>
          </p:nvSpPr>
          <p:spPr bwMode="auto">
            <a:xfrm>
              <a:off x="1010" y="8487"/>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3" name="Rectangle 32"/>
            <p:cNvSpPr>
              <a:spLocks noChangeArrowheads="1"/>
            </p:cNvSpPr>
            <p:nvPr/>
          </p:nvSpPr>
          <p:spPr bwMode="auto">
            <a:xfrm>
              <a:off x="1367"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4" name="Rectangle 33"/>
            <p:cNvSpPr>
              <a:spLocks noChangeArrowheads="1"/>
            </p:cNvSpPr>
            <p:nvPr/>
          </p:nvSpPr>
          <p:spPr bwMode="auto">
            <a:xfrm>
              <a:off x="1725"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5" name="Rectangle 34"/>
            <p:cNvSpPr>
              <a:spLocks noChangeArrowheads="1"/>
            </p:cNvSpPr>
            <p:nvPr/>
          </p:nvSpPr>
          <p:spPr bwMode="auto">
            <a:xfrm>
              <a:off x="2083"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6" name="Rectangle 35"/>
            <p:cNvSpPr>
              <a:spLocks noChangeArrowheads="1"/>
            </p:cNvSpPr>
            <p:nvPr/>
          </p:nvSpPr>
          <p:spPr bwMode="auto">
            <a:xfrm>
              <a:off x="2083"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7" name="Rectangle 36"/>
            <p:cNvSpPr>
              <a:spLocks noChangeArrowheads="1"/>
            </p:cNvSpPr>
            <p:nvPr/>
          </p:nvSpPr>
          <p:spPr bwMode="auto">
            <a:xfrm>
              <a:off x="1725"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8" name="Rectangle 37"/>
            <p:cNvSpPr>
              <a:spLocks noChangeArrowheads="1"/>
            </p:cNvSpPr>
            <p:nvPr/>
          </p:nvSpPr>
          <p:spPr bwMode="auto">
            <a:xfrm>
              <a:off x="1367"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9" name="Rectangle 38"/>
            <p:cNvSpPr>
              <a:spLocks noChangeArrowheads="1"/>
            </p:cNvSpPr>
            <p:nvPr/>
          </p:nvSpPr>
          <p:spPr bwMode="auto">
            <a:xfrm>
              <a:off x="1010" y="8129"/>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0" name="Rectangle 39"/>
            <p:cNvSpPr>
              <a:spLocks noChangeArrowheads="1"/>
            </p:cNvSpPr>
            <p:nvPr/>
          </p:nvSpPr>
          <p:spPr bwMode="auto">
            <a:xfrm>
              <a:off x="2441" y="8487"/>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1" name="Rectangle 40"/>
            <p:cNvSpPr>
              <a:spLocks noChangeArrowheads="1"/>
            </p:cNvSpPr>
            <p:nvPr/>
          </p:nvSpPr>
          <p:spPr bwMode="auto">
            <a:xfrm>
              <a:off x="2798"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2" name="Rectangle 41"/>
            <p:cNvSpPr>
              <a:spLocks noChangeArrowheads="1"/>
            </p:cNvSpPr>
            <p:nvPr/>
          </p:nvSpPr>
          <p:spPr bwMode="auto">
            <a:xfrm>
              <a:off x="3156"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3" name="Rectangle 42"/>
            <p:cNvSpPr>
              <a:spLocks noChangeArrowheads="1"/>
            </p:cNvSpPr>
            <p:nvPr/>
          </p:nvSpPr>
          <p:spPr bwMode="auto">
            <a:xfrm>
              <a:off x="3514"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4" name="Rectangle 43"/>
            <p:cNvSpPr>
              <a:spLocks noChangeArrowheads="1"/>
            </p:cNvSpPr>
            <p:nvPr/>
          </p:nvSpPr>
          <p:spPr bwMode="auto">
            <a:xfrm>
              <a:off x="3514"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5" name="Rectangle 44"/>
            <p:cNvSpPr>
              <a:spLocks noChangeArrowheads="1"/>
            </p:cNvSpPr>
            <p:nvPr/>
          </p:nvSpPr>
          <p:spPr bwMode="auto">
            <a:xfrm>
              <a:off x="3156"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6" name="Rectangle 45"/>
            <p:cNvSpPr>
              <a:spLocks noChangeArrowheads="1"/>
            </p:cNvSpPr>
            <p:nvPr/>
          </p:nvSpPr>
          <p:spPr bwMode="auto">
            <a:xfrm>
              <a:off x="2441" y="8129"/>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7" name="Rectangle 46"/>
            <p:cNvSpPr>
              <a:spLocks noChangeArrowheads="1"/>
            </p:cNvSpPr>
            <p:nvPr/>
          </p:nvSpPr>
          <p:spPr bwMode="auto">
            <a:xfrm>
              <a:off x="2798"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8" name="Rectangle 47"/>
            <p:cNvSpPr>
              <a:spLocks noChangeArrowheads="1"/>
            </p:cNvSpPr>
            <p:nvPr/>
          </p:nvSpPr>
          <p:spPr bwMode="auto">
            <a:xfrm>
              <a:off x="2441" y="920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9" name="Rectangle 48"/>
            <p:cNvSpPr>
              <a:spLocks noChangeArrowheads="1"/>
            </p:cNvSpPr>
            <p:nvPr/>
          </p:nvSpPr>
          <p:spPr bwMode="auto">
            <a:xfrm>
              <a:off x="2798"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0" name="Rectangle 49"/>
            <p:cNvSpPr>
              <a:spLocks noChangeArrowheads="1"/>
            </p:cNvSpPr>
            <p:nvPr/>
          </p:nvSpPr>
          <p:spPr bwMode="auto">
            <a:xfrm>
              <a:off x="3156"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1" name="Rectangle 50"/>
            <p:cNvSpPr>
              <a:spLocks noChangeArrowheads="1"/>
            </p:cNvSpPr>
            <p:nvPr/>
          </p:nvSpPr>
          <p:spPr bwMode="auto">
            <a:xfrm>
              <a:off x="3514"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2" name="Rectangle 51"/>
            <p:cNvSpPr>
              <a:spLocks noChangeArrowheads="1"/>
            </p:cNvSpPr>
            <p:nvPr/>
          </p:nvSpPr>
          <p:spPr bwMode="auto">
            <a:xfrm>
              <a:off x="3514"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3" name="Rectangle 52"/>
            <p:cNvSpPr>
              <a:spLocks noChangeArrowheads="1"/>
            </p:cNvSpPr>
            <p:nvPr/>
          </p:nvSpPr>
          <p:spPr bwMode="auto">
            <a:xfrm>
              <a:off x="3156"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4" name="Rectangle 53"/>
            <p:cNvSpPr>
              <a:spLocks noChangeArrowheads="1"/>
            </p:cNvSpPr>
            <p:nvPr/>
          </p:nvSpPr>
          <p:spPr bwMode="auto">
            <a:xfrm>
              <a:off x="2441" y="8845"/>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5" name="Rectangle 54"/>
            <p:cNvSpPr>
              <a:spLocks noChangeArrowheads="1"/>
            </p:cNvSpPr>
            <p:nvPr/>
          </p:nvSpPr>
          <p:spPr bwMode="auto">
            <a:xfrm>
              <a:off x="2798"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6" name="Rectangle 55"/>
            <p:cNvSpPr>
              <a:spLocks noChangeArrowheads="1"/>
            </p:cNvSpPr>
            <p:nvPr/>
          </p:nvSpPr>
          <p:spPr bwMode="auto">
            <a:xfrm>
              <a:off x="1010" y="920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7" name="Rectangle 56"/>
            <p:cNvSpPr>
              <a:spLocks noChangeArrowheads="1"/>
            </p:cNvSpPr>
            <p:nvPr/>
          </p:nvSpPr>
          <p:spPr bwMode="auto">
            <a:xfrm>
              <a:off x="1367"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8" name="Rectangle 57"/>
            <p:cNvSpPr>
              <a:spLocks noChangeArrowheads="1"/>
            </p:cNvSpPr>
            <p:nvPr/>
          </p:nvSpPr>
          <p:spPr bwMode="auto">
            <a:xfrm>
              <a:off x="1725"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9" name="Rectangle 58"/>
            <p:cNvSpPr>
              <a:spLocks noChangeArrowheads="1"/>
            </p:cNvSpPr>
            <p:nvPr/>
          </p:nvSpPr>
          <p:spPr bwMode="auto">
            <a:xfrm>
              <a:off x="2083"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0" name="Rectangle 59"/>
            <p:cNvSpPr>
              <a:spLocks noChangeArrowheads="1"/>
            </p:cNvSpPr>
            <p:nvPr/>
          </p:nvSpPr>
          <p:spPr bwMode="auto">
            <a:xfrm>
              <a:off x="2083"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1" name="Rectangle 60"/>
            <p:cNvSpPr>
              <a:spLocks noChangeArrowheads="1"/>
            </p:cNvSpPr>
            <p:nvPr/>
          </p:nvSpPr>
          <p:spPr bwMode="auto">
            <a:xfrm>
              <a:off x="1725"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2" name="Rectangle 61"/>
            <p:cNvSpPr>
              <a:spLocks noChangeArrowheads="1"/>
            </p:cNvSpPr>
            <p:nvPr/>
          </p:nvSpPr>
          <p:spPr bwMode="auto">
            <a:xfrm>
              <a:off x="1367"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3" name="Rectangle 62"/>
            <p:cNvSpPr>
              <a:spLocks noChangeArrowheads="1"/>
            </p:cNvSpPr>
            <p:nvPr/>
          </p:nvSpPr>
          <p:spPr bwMode="auto">
            <a:xfrm>
              <a:off x="1010" y="8845"/>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4" name="Rectangle 63"/>
            <p:cNvSpPr>
              <a:spLocks noChangeArrowheads="1"/>
            </p:cNvSpPr>
            <p:nvPr/>
          </p:nvSpPr>
          <p:spPr bwMode="auto">
            <a:xfrm>
              <a:off x="2083"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5" name="Rectangle 64"/>
            <p:cNvSpPr>
              <a:spLocks noChangeArrowheads="1"/>
            </p:cNvSpPr>
            <p:nvPr/>
          </p:nvSpPr>
          <p:spPr bwMode="auto">
            <a:xfrm>
              <a:off x="1725"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6" name="Rectangle 65"/>
            <p:cNvSpPr>
              <a:spLocks noChangeArrowheads="1"/>
            </p:cNvSpPr>
            <p:nvPr/>
          </p:nvSpPr>
          <p:spPr bwMode="auto">
            <a:xfrm>
              <a:off x="1367"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7" name="Rectangle 66"/>
            <p:cNvSpPr>
              <a:spLocks noChangeArrowheads="1"/>
            </p:cNvSpPr>
            <p:nvPr/>
          </p:nvSpPr>
          <p:spPr bwMode="auto">
            <a:xfrm>
              <a:off x="1010" y="9560"/>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8" name="Rectangle 67"/>
            <p:cNvSpPr>
              <a:spLocks noChangeArrowheads="1"/>
            </p:cNvSpPr>
            <p:nvPr/>
          </p:nvSpPr>
          <p:spPr bwMode="auto">
            <a:xfrm>
              <a:off x="3514"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9" name="Rectangle 68"/>
            <p:cNvSpPr>
              <a:spLocks noChangeArrowheads="1"/>
            </p:cNvSpPr>
            <p:nvPr/>
          </p:nvSpPr>
          <p:spPr bwMode="auto">
            <a:xfrm>
              <a:off x="3156"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0" name="Rectangle 69"/>
            <p:cNvSpPr>
              <a:spLocks noChangeArrowheads="1"/>
            </p:cNvSpPr>
            <p:nvPr/>
          </p:nvSpPr>
          <p:spPr bwMode="auto">
            <a:xfrm>
              <a:off x="2441" y="9560"/>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1" name="Rectangle 70"/>
            <p:cNvSpPr>
              <a:spLocks noChangeArrowheads="1"/>
            </p:cNvSpPr>
            <p:nvPr/>
          </p:nvSpPr>
          <p:spPr bwMode="auto">
            <a:xfrm>
              <a:off x="2798"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2" name="Rectangle 71"/>
            <p:cNvSpPr>
              <a:spLocks noChangeArrowheads="1"/>
            </p:cNvSpPr>
            <p:nvPr/>
          </p:nvSpPr>
          <p:spPr bwMode="auto">
            <a:xfrm>
              <a:off x="3872"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3" name="Rectangle 72"/>
            <p:cNvSpPr>
              <a:spLocks noChangeArrowheads="1"/>
            </p:cNvSpPr>
            <p:nvPr/>
          </p:nvSpPr>
          <p:spPr bwMode="auto">
            <a:xfrm>
              <a:off x="4230"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4" name="Rectangle 73"/>
            <p:cNvSpPr>
              <a:spLocks noChangeArrowheads="1"/>
            </p:cNvSpPr>
            <p:nvPr/>
          </p:nvSpPr>
          <p:spPr bwMode="auto">
            <a:xfrm>
              <a:off x="4230"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5" name="Rectangle 74"/>
            <p:cNvSpPr>
              <a:spLocks noChangeArrowheads="1"/>
            </p:cNvSpPr>
            <p:nvPr/>
          </p:nvSpPr>
          <p:spPr bwMode="auto">
            <a:xfrm>
              <a:off x="3872"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6" name="Rectangle 75"/>
            <p:cNvSpPr>
              <a:spLocks noChangeArrowheads="1"/>
            </p:cNvSpPr>
            <p:nvPr/>
          </p:nvSpPr>
          <p:spPr bwMode="auto">
            <a:xfrm>
              <a:off x="3872"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7" name="Rectangle 76"/>
            <p:cNvSpPr>
              <a:spLocks noChangeArrowheads="1"/>
            </p:cNvSpPr>
            <p:nvPr/>
          </p:nvSpPr>
          <p:spPr bwMode="auto">
            <a:xfrm>
              <a:off x="4230"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8" name="Rectangle 77"/>
            <p:cNvSpPr>
              <a:spLocks noChangeArrowheads="1"/>
            </p:cNvSpPr>
            <p:nvPr/>
          </p:nvSpPr>
          <p:spPr bwMode="auto">
            <a:xfrm>
              <a:off x="3872"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9" name="Rectangle 78"/>
            <p:cNvSpPr>
              <a:spLocks noChangeArrowheads="1"/>
            </p:cNvSpPr>
            <p:nvPr/>
          </p:nvSpPr>
          <p:spPr bwMode="auto">
            <a:xfrm>
              <a:off x="4230"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0" name="Rectangle 79"/>
            <p:cNvSpPr>
              <a:spLocks noChangeArrowheads="1"/>
            </p:cNvSpPr>
            <p:nvPr/>
          </p:nvSpPr>
          <p:spPr bwMode="auto">
            <a:xfrm>
              <a:off x="4230"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1" name="Rectangle 80"/>
            <p:cNvSpPr>
              <a:spLocks noChangeArrowheads="1"/>
            </p:cNvSpPr>
            <p:nvPr/>
          </p:nvSpPr>
          <p:spPr bwMode="auto">
            <a:xfrm>
              <a:off x="3872"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2" name="Rectangle 81"/>
            <p:cNvSpPr>
              <a:spLocks noChangeArrowheads="1"/>
            </p:cNvSpPr>
            <p:nvPr/>
          </p:nvSpPr>
          <p:spPr bwMode="auto">
            <a:xfrm>
              <a:off x="3872"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3" name="Rectangle 82"/>
            <p:cNvSpPr>
              <a:spLocks noChangeArrowheads="1"/>
            </p:cNvSpPr>
            <p:nvPr/>
          </p:nvSpPr>
          <p:spPr bwMode="auto">
            <a:xfrm>
              <a:off x="4230"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4" name="Rectangle 83"/>
            <p:cNvSpPr>
              <a:spLocks noChangeArrowheads="1"/>
            </p:cNvSpPr>
            <p:nvPr/>
          </p:nvSpPr>
          <p:spPr bwMode="auto">
            <a:xfrm>
              <a:off x="4230"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5" name="Rectangle 84"/>
            <p:cNvSpPr>
              <a:spLocks noChangeArrowheads="1"/>
            </p:cNvSpPr>
            <p:nvPr/>
          </p:nvSpPr>
          <p:spPr bwMode="auto">
            <a:xfrm>
              <a:off x="3872"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6" name="Rectangle 85"/>
            <p:cNvSpPr>
              <a:spLocks noChangeArrowheads="1"/>
            </p:cNvSpPr>
            <p:nvPr/>
          </p:nvSpPr>
          <p:spPr bwMode="auto">
            <a:xfrm>
              <a:off x="4230"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7" name="Rectangle 86"/>
            <p:cNvSpPr>
              <a:spLocks noChangeArrowheads="1"/>
            </p:cNvSpPr>
            <p:nvPr/>
          </p:nvSpPr>
          <p:spPr bwMode="auto">
            <a:xfrm>
              <a:off x="3872"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8" name="Rectangle 87"/>
            <p:cNvSpPr>
              <a:spLocks noChangeArrowheads="1"/>
            </p:cNvSpPr>
            <p:nvPr/>
          </p:nvSpPr>
          <p:spPr bwMode="auto">
            <a:xfrm>
              <a:off x="294"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9" name="Rectangle 88"/>
            <p:cNvSpPr>
              <a:spLocks noChangeArrowheads="1"/>
            </p:cNvSpPr>
            <p:nvPr/>
          </p:nvSpPr>
          <p:spPr bwMode="auto">
            <a:xfrm>
              <a:off x="652"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0" name="Rectangle 89"/>
            <p:cNvSpPr>
              <a:spLocks noChangeArrowheads="1"/>
            </p:cNvSpPr>
            <p:nvPr/>
          </p:nvSpPr>
          <p:spPr bwMode="auto">
            <a:xfrm>
              <a:off x="652"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1" name="Rectangle 90"/>
            <p:cNvSpPr>
              <a:spLocks noChangeArrowheads="1"/>
            </p:cNvSpPr>
            <p:nvPr/>
          </p:nvSpPr>
          <p:spPr bwMode="auto">
            <a:xfrm>
              <a:off x="294"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2" name="Rectangle 91"/>
            <p:cNvSpPr>
              <a:spLocks noChangeArrowheads="1"/>
            </p:cNvSpPr>
            <p:nvPr/>
          </p:nvSpPr>
          <p:spPr bwMode="auto">
            <a:xfrm>
              <a:off x="294"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3" name="Rectangle 92"/>
            <p:cNvSpPr>
              <a:spLocks noChangeArrowheads="1"/>
            </p:cNvSpPr>
            <p:nvPr/>
          </p:nvSpPr>
          <p:spPr bwMode="auto">
            <a:xfrm>
              <a:off x="652"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4" name="Rectangle 93"/>
            <p:cNvSpPr>
              <a:spLocks noChangeArrowheads="1"/>
            </p:cNvSpPr>
            <p:nvPr/>
          </p:nvSpPr>
          <p:spPr bwMode="auto">
            <a:xfrm>
              <a:off x="294"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5" name="Rectangle 94"/>
            <p:cNvSpPr>
              <a:spLocks noChangeArrowheads="1"/>
            </p:cNvSpPr>
            <p:nvPr/>
          </p:nvSpPr>
          <p:spPr bwMode="auto">
            <a:xfrm>
              <a:off x="652"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6" name="Rectangle 95"/>
            <p:cNvSpPr>
              <a:spLocks noChangeArrowheads="1"/>
            </p:cNvSpPr>
            <p:nvPr/>
          </p:nvSpPr>
          <p:spPr bwMode="auto">
            <a:xfrm>
              <a:off x="652"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7" name="Rectangle 96"/>
            <p:cNvSpPr>
              <a:spLocks noChangeArrowheads="1"/>
            </p:cNvSpPr>
            <p:nvPr/>
          </p:nvSpPr>
          <p:spPr bwMode="auto">
            <a:xfrm>
              <a:off x="294"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8" name="Rectangle 97"/>
            <p:cNvSpPr>
              <a:spLocks noChangeArrowheads="1"/>
            </p:cNvSpPr>
            <p:nvPr/>
          </p:nvSpPr>
          <p:spPr bwMode="auto">
            <a:xfrm>
              <a:off x="294"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9" name="Rectangle 98"/>
            <p:cNvSpPr>
              <a:spLocks noChangeArrowheads="1"/>
            </p:cNvSpPr>
            <p:nvPr/>
          </p:nvSpPr>
          <p:spPr bwMode="auto">
            <a:xfrm>
              <a:off x="652"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0" name="Rectangle 99"/>
            <p:cNvSpPr>
              <a:spLocks noChangeArrowheads="1"/>
            </p:cNvSpPr>
            <p:nvPr/>
          </p:nvSpPr>
          <p:spPr bwMode="auto">
            <a:xfrm>
              <a:off x="652"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1" name="Rectangle 100"/>
            <p:cNvSpPr>
              <a:spLocks noChangeArrowheads="1"/>
            </p:cNvSpPr>
            <p:nvPr/>
          </p:nvSpPr>
          <p:spPr bwMode="auto">
            <a:xfrm>
              <a:off x="294"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2" name="Rectangle 101"/>
            <p:cNvSpPr>
              <a:spLocks noChangeArrowheads="1"/>
            </p:cNvSpPr>
            <p:nvPr/>
          </p:nvSpPr>
          <p:spPr bwMode="auto">
            <a:xfrm>
              <a:off x="652"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3" name="Rectangle 102"/>
            <p:cNvSpPr>
              <a:spLocks noChangeArrowheads="1"/>
            </p:cNvSpPr>
            <p:nvPr/>
          </p:nvSpPr>
          <p:spPr bwMode="auto">
            <a:xfrm>
              <a:off x="294"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cxnSp>
          <p:nvCxnSpPr>
            <p:cNvPr id="104" name="Line 246"/>
            <p:cNvCxnSpPr/>
            <p:nvPr/>
          </p:nvCxnSpPr>
          <p:spPr bwMode="auto">
            <a:xfrm flipH="1">
              <a:off x="169" y="8487"/>
              <a:ext cx="4547" cy="0"/>
            </a:xfrm>
            <a:prstGeom prst="line">
              <a:avLst/>
            </a:prstGeom>
            <a:grpFill/>
            <a:ln w="25400">
              <a:solidFill>
                <a:srgbClr val="1F497D">
                  <a:lumMod val="50000"/>
                </a:srgbClr>
              </a:solidFill>
              <a:round/>
              <a:headEnd type="triangle" w="lg" len="med"/>
              <a:tailEnd type="triangle" w="lg" len="med"/>
            </a:ln>
          </p:spPr>
        </p:cxnSp>
        <p:sp>
          <p:nvSpPr>
            <p:cNvPr id="105" name="Rectangle 104"/>
            <p:cNvSpPr>
              <a:spLocks noChangeArrowheads="1"/>
            </p:cNvSpPr>
            <p:nvPr/>
          </p:nvSpPr>
          <p:spPr bwMode="auto">
            <a:xfrm>
              <a:off x="2083"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6" name="Rectangle 105"/>
            <p:cNvSpPr>
              <a:spLocks noChangeArrowheads="1"/>
            </p:cNvSpPr>
            <p:nvPr/>
          </p:nvSpPr>
          <p:spPr bwMode="auto">
            <a:xfrm>
              <a:off x="1725"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7" name="Rectangle 106"/>
            <p:cNvSpPr>
              <a:spLocks noChangeArrowheads="1"/>
            </p:cNvSpPr>
            <p:nvPr/>
          </p:nvSpPr>
          <p:spPr bwMode="auto">
            <a:xfrm>
              <a:off x="1367"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8" name="Rectangle 107"/>
            <p:cNvSpPr>
              <a:spLocks noChangeArrowheads="1"/>
            </p:cNvSpPr>
            <p:nvPr/>
          </p:nvSpPr>
          <p:spPr bwMode="auto">
            <a:xfrm>
              <a:off x="1010" y="6690"/>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9" name="Rectangle 108"/>
            <p:cNvSpPr>
              <a:spLocks noChangeArrowheads="1"/>
            </p:cNvSpPr>
            <p:nvPr/>
          </p:nvSpPr>
          <p:spPr bwMode="auto">
            <a:xfrm>
              <a:off x="3514"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0" name="Rectangle 109"/>
            <p:cNvSpPr>
              <a:spLocks noChangeArrowheads="1"/>
            </p:cNvSpPr>
            <p:nvPr/>
          </p:nvSpPr>
          <p:spPr bwMode="auto">
            <a:xfrm>
              <a:off x="3156"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1" name="Rectangle 110"/>
            <p:cNvSpPr>
              <a:spLocks noChangeArrowheads="1"/>
            </p:cNvSpPr>
            <p:nvPr/>
          </p:nvSpPr>
          <p:spPr bwMode="auto">
            <a:xfrm>
              <a:off x="2441" y="6690"/>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2" name="Rectangle 111"/>
            <p:cNvSpPr>
              <a:spLocks noChangeArrowheads="1"/>
            </p:cNvSpPr>
            <p:nvPr/>
          </p:nvSpPr>
          <p:spPr bwMode="auto">
            <a:xfrm>
              <a:off x="2798"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3" name="Rectangle 112"/>
            <p:cNvSpPr>
              <a:spLocks noChangeArrowheads="1"/>
            </p:cNvSpPr>
            <p:nvPr/>
          </p:nvSpPr>
          <p:spPr bwMode="auto">
            <a:xfrm>
              <a:off x="2441" y="633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4" name="Rectangle 113"/>
            <p:cNvSpPr>
              <a:spLocks noChangeArrowheads="1"/>
            </p:cNvSpPr>
            <p:nvPr/>
          </p:nvSpPr>
          <p:spPr bwMode="auto">
            <a:xfrm>
              <a:off x="2798"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5" name="Rectangle 114"/>
            <p:cNvSpPr>
              <a:spLocks noChangeArrowheads="1"/>
            </p:cNvSpPr>
            <p:nvPr/>
          </p:nvSpPr>
          <p:spPr bwMode="auto">
            <a:xfrm>
              <a:off x="3156"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6" name="Rectangle 115"/>
            <p:cNvSpPr>
              <a:spLocks noChangeArrowheads="1"/>
            </p:cNvSpPr>
            <p:nvPr/>
          </p:nvSpPr>
          <p:spPr bwMode="auto">
            <a:xfrm>
              <a:off x="3514"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7" name="Rectangle 116"/>
            <p:cNvSpPr>
              <a:spLocks noChangeArrowheads="1"/>
            </p:cNvSpPr>
            <p:nvPr/>
          </p:nvSpPr>
          <p:spPr bwMode="auto">
            <a:xfrm>
              <a:off x="1010" y="633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8" name="Rectangle 117"/>
            <p:cNvSpPr>
              <a:spLocks noChangeArrowheads="1"/>
            </p:cNvSpPr>
            <p:nvPr/>
          </p:nvSpPr>
          <p:spPr bwMode="auto">
            <a:xfrm>
              <a:off x="1367"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9" name="Rectangle 118"/>
            <p:cNvSpPr>
              <a:spLocks noChangeArrowheads="1"/>
            </p:cNvSpPr>
            <p:nvPr/>
          </p:nvSpPr>
          <p:spPr bwMode="auto">
            <a:xfrm>
              <a:off x="1725"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0" name="Rectangle 119"/>
            <p:cNvSpPr>
              <a:spLocks noChangeArrowheads="1"/>
            </p:cNvSpPr>
            <p:nvPr/>
          </p:nvSpPr>
          <p:spPr bwMode="auto">
            <a:xfrm>
              <a:off x="2083"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1" name="Rectangle 120"/>
            <p:cNvSpPr>
              <a:spLocks noChangeArrowheads="1"/>
            </p:cNvSpPr>
            <p:nvPr/>
          </p:nvSpPr>
          <p:spPr bwMode="auto">
            <a:xfrm>
              <a:off x="4230"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2" name="Rectangle 121"/>
            <p:cNvSpPr>
              <a:spLocks noChangeArrowheads="1"/>
            </p:cNvSpPr>
            <p:nvPr/>
          </p:nvSpPr>
          <p:spPr bwMode="auto">
            <a:xfrm>
              <a:off x="3872"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3" name="Rectangle 122"/>
            <p:cNvSpPr>
              <a:spLocks noChangeArrowheads="1"/>
            </p:cNvSpPr>
            <p:nvPr/>
          </p:nvSpPr>
          <p:spPr bwMode="auto">
            <a:xfrm>
              <a:off x="3872"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4" name="Rectangle 123"/>
            <p:cNvSpPr>
              <a:spLocks noChangeArrowheads="1"/>
            </p:cNvSpPr>
            <p:nvPr/>
          </p:nvSpPr>
          <p:spPr bwMode="auto">
            <a:xfrm>
              <a:off x="4230"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5" name="Rectangle 124"/>
            <p:cNvSpPr>
              <a:spLocks noChangeArrowheads="1"/>
            </p:cNvSpPr>
            <p:nvPr/>
          </p:nvSpPr>
          <p:spPr bwMode="auto">
            <a:xfrm>
              <a:off x="652"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6" name="Rectangle 125"/>
            <p:cNvSpPr>
              <a:spLocks noChangeArrowheads="1"/>
            </p:cNvSpPr>
            <p:nvPr/>
          </p:nvSpPr>
          <p:spPr bwMode="auto">
            <a:xfrm>
              <a:off x="294"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7" name="Rectangle 126"/>
            <p:cNvSpPr>
              <a:spLocks noChangeArrowheads="1"/>
            </p:cNvSpPr>
            <p:nvPr/>
          </p:nvSpPr>
          <p:spPr bwMode="auto">
            <a:xfrm>
              <a:off x="294"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8" name="Rectangle 127"/>
            <p:cNvSpPr>
              <a:spLocks noChangeArrowheads="1"/>
            </p:cNvSpPr>
            <p:nvPr/>
          </p:nvSpPr>
          <p:spPr bwMode="auto">
            <a:xfrm>
              <a:off x="652"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9" name="Rectangle 128"/>
            <p:cNvSpPr>
              <a:spLocks noChangeArrowheads="1"/>
            </p:cNvSpPr>
            <p:nvPr/>
          </p:nvSpPr>
          <p:spPr bwMode="auto">
            <a:xfrm>
              <a:off x="2083"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0" name="Rectangle 129"/>
            <p:cNvSpPr>
              <a:spLocks noChangeArrowheads="1"/>
            </p:cNvSpPr>
            <p:nvPr/>
          </p:nvSpPr>
          <p:spPr bwMode="auto">
            <a:xfrm>
              <a:off x="1725"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1" name="Rectangle 130"/>
            <p:cNvSpPr>
              <a:spLocks noChangeArrowheads="1"/>
            </p:cNvSpPr>
            <p:nvPr/>
          </p:nvSpPr>
          <p:spPr bwMode="auto">
            <a:xfrm>
              <a:off x="1367"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2" name="Rectangle 131"/>
            <p:cNvSpPr>
              <a:spLocks noChangeArrowheads="1"/>
            </p:cNvSpPr>
            <p:nvPr/>
          </p:nvSpPr>
          <p:spPr bwMode="auto">
            <a:xfrm>
              <a:off x="1010" y="10275"/>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3" name="Rectangle 132"/>
            <p:cNvSpPr>
              <a:spLocks noChangeArrowheads="1"/>
            </p:cNvSpPr>
            <p:nvPr/>
          </p:nvSpPr>
          <p:spPr bwMode="auto">
            <a:xfrm>
              <a:off x="3514"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4" name="Rectangle 133"/>
            <p:cNvSpPr>
              <a:spLocks noChangeArrowheads="1"/>
            </p:cNvSpPr>
            <p:nvPr/>
          </p:nvSpPr>
          <p:spPr bwMode="auto">
            <a:xfrm>
              <a:off x="3156"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5" name="Rectangle 134"/>
            <p:cNvSpPr>
              <a:spLocks noChangeArrowheads="1"/>
            </p:cNvSpPr>
            <p:nvPr/>
          </p:nvSpPr>
          <p:spPr bwMode="auto">
            <a:xfrm>
              <a:off x="2441" y="10275"/>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6" name="Rectangle 135"/>
            <p:cNvSpPr>
              <a:spLocks noChangeArrowheads="1"/>
            </p:cNvSpPr>
            <p:nvPr/>
          </p:nvSpPr>
          <p:spPr bwMode="auto">
            <a:xfrm>
              <a:off x="2798"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7" name="Rectangle 136"/>
            <p:cNvSpPr>
              <a:spLocks noChangeArrowheads="1"/>
            </p:cNvSpPr>
            <p:nvPr/>
          </p:nvSpPr>
          <p:spPr bwMode="auto">
            <a:xfrm>
              <a:off x="2441" y="9918"/>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8" name="Rectangle 137"/>
            <p:cNvSpPr>
              <a:spLocks noChangeArrowheads="1"/>
            </p:cNvSpPr>
            <p:nvPr/>
          </p:nvSpPr>
          <p:spPr bwMode="auto">
            <a:xfrm>
              <a:off x="2798"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9" name="Rectangle 138"/>
            <p:cNvSpPr>
              <a:spLocks noChangeArrowheads="1"/>
            </p:cNvSpPr>
            <p:nvPr/>
          </p:nvSpPr>
          <p:spPr bwMode="auto">
            <a:xfrm>
              <a:off x="3156"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0" name="Rectangle 139"/>
            <p:cNvSpPr>
              <a:spLocks noChangeArrowheads="1"/>
            </p:cNvSpPr>
            <p:nvPr/>
          </p:nvSpPr>
          <p:spPr bwMode="auto">
            <a:xfrm>
              <a:off x="3514"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1" name="Rectangle 140"/>
            <p:cNvSpPr>
              <a:spLocks noChangeArrowheads="1"/>
            </p:cNvSpPr>
            <p:nvPr/>
          </p:nvSpPr>
          <p:spPr bwMode="auto">
            <a:xfrm>
              <a:off x="1010" y="9918"/>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2" name="Rectangle 141"/>
            <p:cNvSpPr>
              <a:spLocks noChangeArrowheads="1"/>
            </p:cNvSpPr>
            <p:nvPr/>
          </p:nvSpPr>
          <p:spPr bwMode="auto">
            <a:xfrm>
              <a:off x="1367"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3" name="Rectangle 142"/>
            <p:cNvSpPr>
              <a:spLocks noChangeArrowheads="1"/>
            </p:cNvSpPr>
            <p:nvPr/>
          </p:nvSpPr>
          <p:spPr bwMode="auto">
            <a:xfrm>
              <a:off x="1725"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4" name="Rectangle 143"/>
            <p:cNvSpPr>
              <a:spLocks noChangeArrowheads="1"/>
            </p:cNvSpPr>
            <p:nvPr/>
          </p:nvSpPr>
          <p:spPr bwMode="auto">
            <a:xfrm>
              <a:off x="2083"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5" name="Rectangle 144"/>
            <p:cNvSpPr>
              <a:spLocks noChangeArrowheads="1"/>
            </p:cNvSpPr>
            <p:nvPr/>
          </p:nvSpPr>
          <p:spPr bwMode="auto">
            <a:xfrm>
              <a:off x="4230"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6" name="Rectangle 145"/>
            <p:cNvSpPr>
              <a:spLocks noChangeArrowheads="1"/>
            </p:cNvSpPr>
            <p:nvPr/>
          </p:nvSpPr>
          <p:spPr bwMode="auto">
            <a:xfrm>
              <a:off x="3872"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7" name="Rectangle 146"/>
            <p:cNvSpPr>
              <a:spLocks noChangeArrowheads="1"/>
            </p:cNvSpPr>
            <p:nvPr/>
          </p:nvSpPr>
          <p:spPr bwMode="auto">
            <a:xfrm>
              <a:off x="3872"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8" name="Rectangle 147"/>
            <p:cNvSpPr>
              <a:spLocks noChangeArrowheads="1"/>
            </p:cNvSpPr>
            <p:nvPr/>
          </p:nvSpPr>
          <p:spPr bwMode="auto">
            <a:xfrm>
              <a:off x="4230"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9" name="Rectangle 148"/>
            <p:cNvSpPr>
              <a:spLocks noChangeArrowheads="1"/>
            </p:cNvSpPr>
            <p:nvPr/>
          </p:nvSpPr>
          <p:spPr bwMode="auto">
            <a:xfrm>
              <a:off x="652"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50" name="Rectangle 149"/>
            <p:cNvSpPr>
              <a:spLocks noChangeArrowheads="1"/>
            </p:cNvSpPr>
            <p:nvPr/>
          </p:nvSpPr>
          <p:spPr bwMode="auto">
            <a:xfrm>
              <a:off x="294"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51" name="Rectangle 150"/>
            <p:cNvSpPr>
              <a:spLocks noChangeArrowheads="1"/>
            </p:cNvSpPr>
            <p:nvPr/>
          </p:nvSpPr>
          <p:spPr bwMode="auto">
            <a:xfrm>
              <a:off x="294"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52" name="Rectangle 151"/>
            <p:cNvSpPr>
              <a:spLocks noChangeArrowheads="1"/>
            </p:cNvSpPr>
            <p:nvPr/>
          </p:nvSpPr>
          <p:spPr bwMode="auto">
            <a:xfrm>
              <a:off x="652"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cxnSp>
          <p:nvCxnSpPr>
            <p:cNvPr id="153" name="Line 295"/>
            <p:cNvCxnSpPr/>
            <p:nvPr/>
          </p:nvCxnSpPr>
          <p:spPr bwMode="auto">
            <a:xfrm>
              <a:off x="2441" y="6194"/>
              <a:ext cx="0" cy="4598"/>
            </a:xfrm>
            <a:prstGeom prst="line">
              <a:avLst/>
            </a:prstGeom>
            <a:grpFill/>
            <a:ln w="25400">
              <a:solidFill>
                <a:srgbClr val="1F497D">
                  <a:lumMod val="50000"/>
                </a:srgbClr>
              </a:solidFill>
              <a:round/>
              <a:headEnd type="triangle" w="lg" len="med"/>
              <a:tailEnd type="triangle" w="lg" len="med"/>
            </a:ln>
          </p:spPr>
        </p:cxnSp>
      </p:grpSp>
      <p:sp>
        <p:nvSpPr>
          <p:cNvPr id="155" name="Text Box 225"/>
          <p:cNvSpPr txBox="1"/>
          <p:nvPr/>
        </p:nvSpPr>
        <p:spPr>
          <a:xfrm>
            <a:off x="2495964" y="1639048"/>
            <a:ext cx="94615" cy="102362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50000"/>
              </a:lnSpc>
              <a:spcAft>
                <a:spcPts val="50"/>
              </a:spcAft>
            </a:pPr>
            <a:r>
              <a:rPr lang="en-US" sz="1200" b="1" dirty="0">
                <a:solidFill>
                  <a:srgbClr val="FF0000"/>
                </a:solidFill>
                <a:latin typeface="Times New Roman"/>
                <a:ea typeface="Calibri"/>
              </a:rPr>
              <a:t>5</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4</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3</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2</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1</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 </a:t>
            </a:r>
            <a:endParaRPr lang="en-US" sz="1200" dirty="0">
              <a:solidFill>
                <a:prstClr val="black"/>
              </a:solidFill>
              <a:latin typeface="Times New Roman"/>
              <a:ea typeface="MS Mincho"/>
            </a:endParaRPr>
          </a:p>
          <a:p>
            <a:pPr>
              <a:lnSpc>
                <a:spcPct val="150000"/>
              </a:lnSpc>
            </a:pPr>
            <a:r>
              <a:rPr lang="en-US" sz="1200" dirty="0">
                <a:solidFill>
                  <a:srgbClr val="FF0000"/>
                </a:solidFill>
                <a:latin typeface="Times New Roman"/>
                <a:ea typeface="MS Mincho"/>
              </a:rPr>
              <a:t> </a:t>
            </a:r>
            <a:endParaRPr lang="en-US" sz="1200" dirty="0">
              <a:solidFill>
                <a:prstClr val="black"/>
              </a:solidFill>
              <a:latin typeface="Times New Roman"/>
              <a:ea typeface="MS Mincho"/>
            </a:endParaRPr>
          </a:p>
        </p:txBody>
      </p:sp>
      <p:sp>
        <p:nvSpPr>
          <p:cNvPr id="156" name="Text Box 225"/>
          <p:cNvSpPr txBox="1"/>
          <p:nvPr/>
        </p:nvSpPr>
        <p:spPr>
          <a:xfrm>
            <a:off x="2437582" y="3149891"/>
            <a:ext cx="1323023" cy="203631"/>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r">
              <a:spcAft>
                <a:spcPts val="600"/>
              </a:spcAft>
            </a:pPr>
            <a:r>
              <a:rPr lang="en-US" sz="1200" b="1" dirty="0">
                <a:solidFill>
                  <a:srgbClr val="FF0000"/>
                </a:solidFill>
                <a:latin typeface="Times New Roman"/>
                <a:ea typeface="Calibri"/>
              </a:rPr>
              <a:t> 0    1    2    3     4    5</a:t>
            </a:r>
            <a:endParaRPr lang="en-US" sz="1200" dirty="0">
              <a:solidFill>
                <a:prstClr val="black"/>
              </a:solidFill>
              <a:latin typeface="Times New Roman"/>
              <a:ea typeface="MS Mincho"/>
            </a:endParaRPr>
          </a:p>
        </p:txBody>
      </p:sp>
      <p:sp>
        <p:nvSpPr>
          <p:cNvPr id="157" name="Text Box 225"/>
          <p:cNvSpPr txBox="1"/>
          <p:nvPr/>
        </p:nvSpPr>
        <p:spPr>
          <a:xfrm>
            <a:off x="2457607" y="3280579"/>
            <a:ext cx="167640" cy="102362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50000"/>
              </a:lnSpc>
              <a:spcAft>
                <a:spcPts val="50"/>
              </a:spcAft>
            </a:pPr>
            <a:r>
              <a:rPr lang="en-US" sz="1200" b="1" dirty="0">
                <a:solidFill>
                  <a:srgbClr val="FF0000"/>
                </a:solidFill>
                <a:latin typeface="Times New Roman"/>
                <a:ea typeface="Calibri"/>
              </a:rPr>
              <a:t>-1</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-2</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-3</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-4</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-5</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 </a:t>
            </a:r>
            <a:endParaRPr lang="en-US" sz="1200" dirty="0">
              <a:solidFill>
                <a:prstClr val="black"/>
              </a:solidFill>
              <a:latin typeface="Times New Roman"/>
              <a:ea typeface="MS Mincho"/>
            </a:endParaRPr>
          </a:p>
          <a:p>
            <a:pPr>
              <a:lnSpc>
                <a:spcPct val="150000"/>
              </a:lnSpc>
            </a:pPr>
            <a:r>
              <a:rPr lang="en-US" sz="1200" dirty="0">
                <a:solidFill>
                  <a:srgbClr val="FF0000"/>
                </a:solidFill>
                <a:latin typeface="Times New Roman"/>
                <a:ea typeface="MS Mincho"/>
              </a:rPr>
              <a:t> </a:t>
            </a:r>
            <a:endParaRPr lang="en-US" sz="1200" dirty="0">
              <a:solidFill>
                <a:prstClr val="black"/>
              </a:solidFill>
              <a:latin typeface="Times New Roman"/>
              <a:ea typeface="MS Mincho"/>
            </a:endParaRPr>
          </a:p>
        </p:txBody>
      </p:sp>
      <p:sp>
        <p:nvSpPr>
          <p:cNvPr id="158" name="Text Box 225"/>
          <p:cNvSpPr txBox="1"/>
          <p:nvPr/>
        </p:nvSpPr>
        <p:spPr>
          <a:xfrm>
            <a:off x="965021" y="3146996"/>
            <a:ext cx="1359773" cy="206526"/>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spcAft>
                <a:spcPts val="600"/>
              </a:spcAft>
            </a:pPr>
            <a:r>
              <a:rPr lang="en-US" sz="1200" b="1" dirty="0">
                <a:solidFill>
                  <a:srgbClr val="FF0000"/>
                </a:solidFill>
                <a:latin typeface="Times New Roman"/>
                <a:ea typeface="Calibri"/>
              </a:rPr>
              <a:t>     -5   -4    -3   -2   -1</a:t>
            </a:r>
            <a:endParaRPr lang="en-US" sz="1200" dirty="0">
              <a:solidFill>
                <a:prstClr val="black"/>
              </a:solidFill>
              <a:latin typeface="Times New Roman"/>
              <a:ea typeface="MS Mincho"/>
            </a:endParaRPr>
          </a:p>
        </p:txBody>
      </p:sp>
      <p:sp>
        <p:nvSpPr>
          <p:cNvPr id="159" name="Freeform 158"/>
          <p:cNvSpPr/>
          <p:nvPr/>
        </p:nvSpPr>
        <p:spPr>
          <a:xfrm>
            <a:off x="1679976" y="1764250"/>
            <a:ext cx="1809115" cy="1934379"/>
          </a:xfrm>
          <a:custGeom>
            <a:avLst/>
            <a:gdLst>
              <a:gd name="connsiteX0" fmla="*/ 0 w 1623974"/>
              <a:gd name="connsiteY0" fmla="*/ 14630 h 1427866"/>
              <a:gd name="connsiteX1" fmla="*/ 373075 w 1623974"/>
              <a:gd name="connsiteY1" fmla="*/ 1024128 h 1427866"/>
              <a:gd name="connsiteX2" fmla="*/ 724204 w 1623974"/>
              <a:gd name="connsiteY2" fmla="*/ 1426464 h 1427866"/>
              <a:gd name="connsiteX3" fmla="*/ 1148486 w 1623974"/>
              <a:gd name="connsiteY3" fmla="*/ 907085 h 1427866"/>
              <a:gd name="connsiteX4" fmla="*/ 1623974 w 1623974"/>
              <a:gd name="connsiteY4" fmla="*/ 0 h 1427866"/>
              <a:gd name="connsiteX5" fmla="*/ 1623974 w 1623974"/>
              <a:gd name="connsiteY5" fmla="*/ 0 h 142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3974" h="1427866">
                <a:moveTo>
                  <a:pt x="0" y="14630"/>
                </a:moveTo>
                <a:cubicBezTo>
                  <a:pt x="126187" y="401726"/>
                  <a:pt x="252374" y="788822"/>
                  <a:pt x="373075" y="1024128"/>
                </a:cubicBezTo>
                <a:cubicBezTo>
                  <a:pt x="493776" y="1259434"/>
                  <a:pt x="594969" y="1445971"/>
                  <a:pt x="724204" y="1426464"/>
                </a:cubicBezTo>
                <a:cubicBezTo>
                  <a:pt x="853439" y="1406957"/>
                  <a:pt x="998524" y="1144829"/>
                  <a:pt x="1148486" y="907085"/>
                </a:cubicBezTo>
                <a:cubicBezTo>
                  <a:pt x="1298448" y="669341"/>
                  <a:pt x="1623974" y="0"/>
                  <a:pt x="1623974" y="0"/>
                </a:cubicBezTo>
                <a:lnTo>
                  <a:pt x="1623974" y="0"/>
                </a:lnTo>
              </a:path>
            </a:pathLst>
          </a:custGeom>
          <a:noFill/>
          <a:ln w="28575" cap="flat" cmpd="sng" algn="ctr">
            <a:solidFill>
              <a:srgbClr val="4F81BD"/>
            </a:solidFill>
            <a:prstDash val="solid"/>
            <a:headEnd type="stealth"/>
            <a:tailEnd type="stealt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kern="0">
              <a:solidFill>
                <a:sysClr val="windowText" lastClr="000000"/>
              </a:solidFill>
            </a:endParaRPr>
          </a:p>
        </p:txBody>
      </p:sp>
      <p:cxnSp>
        <p:nvCxnSpPr>
          <p:cNvPr id="160" name="Straight Connector 159"/>
          <p:cNvCxnSpPr/>
          <p:nvPr/>
        </p:nvCxnSpPr>
        <p:spPr>
          <a:xfrm>
            <a:off x="3181561" y="1889452"/>
            <a:ext cx="0" cy="2617032"/>
          </a:xfrm>
          <a:prstGeom prst="line">
            <a:avLst/>
          </a:prstGeom>
          <a:noFill/>
          <a:ln w="28575" cap="flat" cmpd="sng" algn="ctr">
            <a:solidFill>
              <a:srgbClr val="C00000"/>
            </a:solidFill>
            <a:prstDash val="solid"/>
            <a:headEnd type="stealth"/>
            <a:tailEnd type="stealth"/>
          </a:ln>
          <a:effectLst/>
        </p:spPr>
      </p:cxnSp>
      <mc:AlternateContent xmlns:mc="http://schemas.openxmlformats.org/markup-compatibility/2006" xmlns:a14="http://schemas.microsoft.com/office/drawing/2010/main">
        <mc:Choice Requires="a14">
          <p:sp>
            <p:nvSpPr>
              <p:cNvPr id="4" name="Rectangle 3"/>
              <p:cNvSpPr/>
              <p:nvPr/>
            </p:nvSpPr>
            <p:spPr>
              <a:xfrm>
                <a:off x="4267200" y="1979571"/>
                <a:ext cx="4572000" cy="1569660"/>
              </a:xfrm>
              <a:prstGeom prst="rect">
                <a:avLst/>
              </a:prstGeom>
            </p:spPr>
            <p:txBody>
              <a:bodyPr>
                <a:spAutoFit/>
              </a:bodyPr>
              <a:lstStyle/>
              <a:p>
                <a:r>
                  <a:rPr lang="en-US" sz="2400" dirty="0">
                    <a:ea typeface="MS Mincho"/>
                    <a:cs typeface="Times New Roman"/>
                  </a:rPr>
                  <a:t>In the graph,  vertical line </a:t>
                </a:r>
                <a14:m>
                  <m:oMath xmlns:m="http://schemas.openxmlformats.org/officeDocument/2006/math">
                    <m:r>
                      <a:rPr lang="en-US" sz="2400" b="1" i="1">
                        <a:effectLst/>
                        <a:latin typeface="Cambria Math"/>
                        <a:ea typeface="MS Mincho"/>
                        <a:cs typeface="Times New Roman"/>
                      </a:rPr>
                      <m:t>𝒙</m:t>
                    </m:r>
                    <m:r>
                      <a:rPr lang="en-US" sz="2400" b="1" i="1">
                        <a:effectLst/>
                        <a:latin typeface="Cambria Math"/>
                        <a:ea typeface="MS Mincho"/>
                        <a:cs typeface="Times New Roman"/>
                      </a:rPr>
                      <m:t>=</m:t>
                    </m:r>
                    <m:r>
                      <a:rPr lang="en-US" sz="2400" b="1" i="1" smtClean="0">
                        <a:effectLst/>
                        <a:latin typeface="Cambria Math"/>
                        <a:ea typeface="MS Mincho"/>
                        <a:cs typeface="Times New Roman"/>
                      </a:rPr>
                      <m:t>𝟑</m:t>
                    </m:r>
                  </m:oMath>
                </a14:m>
                <a:r>
                  <a:rPr lang="en-US" sz="2400" dirty="0">
                    <a:ea typeface="MS Mincho"/>
                    <a:cs typeface="Times New Roman"/>
                  </a:rPr>
                  <a:t> crosses the graph at most once, so graph does represent </a:t>
                </a:r>
                <a14:m>
                  <m:oMath xmlns:m="http://schemas.openxmlformats.org/officeDocument/2006/math">
                    <m:r>
                      <a:rPr lang="en-US" sz="2400" b="1" i="1">
                        <a:effectLst/>
                        <a:latin typeface="Cambria Math"/>
                        <a:ea typeface="MS Mincho"/>
                        <a:cs typeface="Times New Roman"/>
                      </a:rPr>
                      <m:t>𝒚</m:t>
                    </m:r>
                  </m:oMath>
                </a14:m>
                <a:r>
                  <a:rPr lang="en-US" sz="2400" dirty="0">
                    <a:ea typeface="MS Mincho"/>
                    <a:cs typeface="Times New Roman"/>
                  </a:rPr>
                  <a:t> as a function of </a:t>
                </a:r>
                <a14:m>
                  <m:oMath xmlns:m="http://schemas.openxmlformats.org/officeDocument/2006/math">
                    <m:r>
                      <a:rPr lang="en-US" sz="2400" b="1" i="1">
                        <a:effectLst/>
                        <a:latin typeface="Cambria Math"/>
                        <a:ea typeface="MS Mincho"/>
                        <a:cs typeface="Times New Roman"/>
                      </a:rPr>
                      <m:t>𝒙</m:t>
                    </m:r>
                  </m:oMath>
                </a14:m>
                <a:r>
                  <a:rPr lang="en-US" sz="2400" dirty="0">
                    <a:ea typeface="MS Mincho"/>
                    <a:cs typeface="Times New Roman"/>
                  </a:rPr>
                  <a:t>.</a:t>
                </a:r>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4267200" y="1979571"/>
                <a:ext cx="4572000" cy="1569660"/>
              </a:xfrm>
              <a:prstGeom prst="rect">
                <a:avLst/>
              </a:prstGeom>
              <a:blipFill rotWithShape="1">
                <a:blip r:embed="rId6"/>
                <a:stretch>
                  <a:fillRect l="-2000" t="-3113" r="-533" b="-8171"/>
                </a:stretch>
              </a:blipFill>
            </p:spPr>
            <p:txBody>
              <a:bodyPr/>
              <a:lstStyle/>
              <a:p>
                <a:r>
                  <a:rPr lang="en-US">
                    <a:noFill/>
                  </a:rPr>
                  <a:t> </a:t>
                </a:r>
              </a:p>
            </p:txBody>
          </p:sp>
        </mc:Fallback>
      </mc:AlternateContent>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1667" y="1164737"/>
            <a:ext cx="506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096" name="Rectangle 4095"/>
              <p:cNvSpPr/>
              <p:nvPr/>
            </p:nvSpPr>
            <p:spPr>
              <a:xfrm>
                <a:off x="4016079" y="3095913"/>
                <a:ext cx="37061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solidFill>
                            <a:srgbClr val="1F497D"/>
                          </a:solidFill>
                          <a:latin typeface="Cambria Math"/>
                          <a:ea typeface="MS Mincho"/>
                          <a:cs typeface="Calibri"/>
                        </a:rPr>
                        <m:t>𝒙</m:t>
                      </m:r>
                    </m:oMath>
                  </m:oMathPara>
                </a14:m>
                <a:endParaRPr lang="en-US" dirty="0"/>
              </a:p>
            </p:txBody>
          </p:sp>
        </mc:Choice>
        <mc:Fallback xmlns="">
          <p:sp>
            <p:nvSpPr>
              <p:cNvPr id="4096" name="Rectangle 4095"/>
              <p:cNvSpPr>
                <a:spLocks noRot="1" noChangeAspect="1" noMove="1" noResize="1" noEditPoints="1" noAdjustHandles="1" noChangeArrowheads="1" noChangeShapeType="1" noTextEdit="1"/>
              </p:cNvSpPr>
              <p:nvPr/>
            </p:nvSpPr>
            <p:spPr>
              <a:xfrm>
                <a:off x="4016079" y="3095913"/>
                <a:ext cx="370614" cy="369332"/>
              </a:xfrm>
              <a:prstGeom prst="rect">
                <a:avLst/>
              </a:prstGeom>
              <a:blipFill rotWithShape="1">
                <a:blip r:embed="rId8"/>
                <a:stretch>
                  <a:fillRect t="-8333" r="-21311" b="-26667"/>
                </a:stretch>
              </a:blipFill>
            </p:spPr>
            <p:txBody>
              <a:bodyPr/>
              <a:lstStyle/>
              <a:p>
                <a:r>
                  <a:rPr lang="en-US">
                    <a:noFill/>
                  </a:rPr>
                  <a:t> </a:t>
                </a:r>
              </a:p>
            </p:txBody>
          </p:sp>
        </mc:Fallback>
      </mc:AlternateContent>
    </p:spTree>
    <p:extLst>
      <p:ext uri="{BB962C8B-B14F-4D97-AF65-F5344CB8AC3E}">
        <p14:creationId xmlns:p14="http://schemas.microsoft.com/office/powerpoint/2010/main" val="419345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365521"/>
          </a:xfrm>
        </p:spPr>
        <p:txBody>
          <a:bodyPr>
            <a:normAutofit/>
          </a:bodyPr>
          <a:lstStyle/>
          <a:p>
            <a:pPr algn="l"/>
            <a:r>
              <a:rPr lang="en-US" sz="1700" b="1" dirty="0">
                <a:latin typeface="Cambria" panose="02040503050406030204" pitchFamily="18" charset="0"/>
              </a:rPr>
              <a:t> Functions</a:t>
            </a:r>
            <a:endParaRPr lang="en-US" sz="1700"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10633" y="328220"/>
                <a:ext cx="9144000" cy="1083374"/>
              </a:xfrm>
              <a:prstGeom prst="rect">
                <a:avLst/>
              </a:prstGeom>
            </p:spPr>
            <p:txBody>
              <a:bodyPr wrap="square">
                <a:spAutoFit/>
              </a:bodyPr>
              <a:lstStyle/>
              <a:p>
                <a:pPr>
                  <a:lnSpc>
                    <a:spcPct val="115000"/>
                  </a:lnSpc>
                  <a:spcAft>
                    <a:spcPts val="600"/>
                  </a:spcAft>
                </a:pPr>
                <a:r>
                  <a:rPr lang="en-US" sz="2800" b="1" dirty="0">
                    <a:solidFill>
                      <a:schemeClr val="accent1"/>
                    </a:solidFill>
                  </a:rPr>
                  <a:t>Sample Problem 2</a:t>
                </a:r>
                <a:r>
                  <a:rPr lang="en-US" sz="2800" dirty="0">
                    <a:solidFill>
                      <a:schemeClr val="accent1"/>
                    </a:solidFill>
                  </a:rPr>
                  <a:t>: </a:t>
                </a:r>
                <a:r>
                  <a:rPr lang="en-US" sz="2800" b="1" dirty="0">
                    <a:ea typeface="MS Mincho"/>
                    <a:cs typeface="Times New Roman"/>
                  </a:rPr>
                  <a:t>Use the Vertical Line Test to determine which of the following graphs describes </a:t>
                </a:r>
                <a14:m>
                  <m:oMath xmlns:m="http://schemas.openxmlformats.org/officeDocument/2006/math">
                    <m:r>
                      <a:rPr lang="en-US" sz="2800" b="1" i="1">
                        <a:effectLst/>
                        <a:latin typeface="Cambria Math"/>
                        <a:ea typeface="MS Mincho"/>
                        <a:cs typeface="Times New Roman"/>
                      </a:rPr>
                      <m:t>𝒚</m:t>
                    </m:r>
                  </m:oMath>
                </a14:m>
                <a:r>
                  <a:rPr lang="en-US" sz="2800" b="1" dirty="0">
                    <a:ea typeface="MS Mincho"/>
                    <a:cs typeface="Times New Roman"/>
                  </a:rPr>
                  <a:t> as a function of</a:t>
                </a:r>
                <a:r>
                  <a:rPr lang="en-US" sz="2800" dirty="0">
                    <a:ea typeface="MS Mincho"/>
                    <a:cs typeface="Times New Roman"/>
                  </a:rPr>
                  <a:t> </a:t>
                </a:r>
                <a14:m>
                  <m:oMath xmlns:m="http://schemas.openxmlformats.org/officeDocument/2006/math">
                    <m:r>
                      <a:rPr lang="en-US" sz="2800" b="1" i="1">
                        <a:effectLst/>
                        <a:latin typeface="Cambria Math"/>
                        <a:ea typeface="MS Mincho"/>
                        <a:cs typeface="Times New Roman"/>
                      </a:rPr>
                      <m:t>𝒙</m:t>
                    </m:r>
                  </m:oMath>
                </a14:m>
                <a:r>
                  <a:rPr lang="en-US" sz="2800" dirty="0">
                    <a:ea typeface="MS Mincho"/>
                    <a:cs typeface="Times New Roman"/>
                  </a:rPr>
                  <a:t>.</a:t>
                </a:r>
              </a:p>
            </p:txBody>
          </p:sp>
        </mc:Choice>
        <mc:Fallback xmlns="">
          <p:sp>
            <p:nvSpPr>
              <p:cNvPr id="5" name="Rectangle 4"/>
              <p:cNvSpPr>
                <a:spLocks noRot="1" noChangeAspect="1" noMove="1" noResize="1" noEditPoints="1" noAdjustHandles="1" noChangeArrowheads="1" noChangeShapeType="1" noTextEdit="1"/>
              </p:cNvSpPr>
              <p:nvPr/>
            </p:nvSpPr>
            <p:spPr>
              <a:xfrm>
                <a:off x="10633" y="328220"/>
                <a:ext cx="9144000" cy="1083374"/>
              </a:xfrm>
              <a:prstGeom prst="rect">
                <a:avLst/>
              </a:prstGeom>
              <a:blipFill rotWithShape="1">
                <a:blip r:embed="rId2"/>
                <a:stretch>
                  <a:fillRect l="-1400" t="-2247" r="-1067" b="-12360"/>
                </a:stretch>
              </a:blipFill>
            </p:spPr>
            <p:txBody>
              <a:bodyPr/>
              <a:lstStyle/>
              <a:p>
                <a:r>
                  <a:rPr lang="en-US">
                    <a:noFill/>
                  </a:rPr>
                  <a:t> </a:t>
                </a:r>
              </a:p>
            </p:txBody>
          </p:sp>
        </mc:Fallback>
      </mc:AlternateContent>
      <p:sp>
        <p:nvSpPr>
          <p:cNvPr id="3" name="Rectangle 2"/>
          <p:cNvSpPr/>
          <p:nvPr/>
        </p:nvSpPr>
        <p:spPr>
          <a:xfrm>
            <a:off x="152400" y="1343227"/>
            <a:ext cx="473206" cy="523220"/>
          </a:xfrm>
          <a:prstGeom prst="rect">
            <a:avLst/>
          </a:prstGeom>
        </p:spPr>
        <p:txBody>
          <a:bodyPr wrap="none">
            <a:spAutoFit/>
          </a:bodyPr>
          <a:lstStyle/>
          <a:p>
            <a:r>
              <a:rPr lang="en-US" sz="2800" b="1" dirty="0"/>
              <a:t>b.</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629150"/>
            <a:ext cx="334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a:grpSpLocks/>
          </p:cNvGrpSpPr>
          <p:nvPr/>
        </p:nvGrpSpPr>
        <p:grpSpPr bwMode="auto">
          <a:xfrm>
            <a:off x="785634" y="1541552"/>
            <a:ext cx="3261367" cy="3225094"/>
            <a:chOff x="169" y="6194"/>
            <a:chExt cx="4547" cy="4598"/>
          </a:xfrm>
          <a:noFill/>
        </p:grpSpPr>
        <p:sp>
          <p:nvSpPr>
            <p:cNvPr id="8" name="Rectangle 7"/>
            <p:cNvSpPr>
              <a:spLocks noChangeArrowheads="1"/>
            </p:cNvSpPr>
            <p:nvPr/>
          </p:nvSpPr>
          <p:spPr bwMode="auto">
            <a:xfrm>
              <a:off x="1010" y="7772"/>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Rectangle 8"/>
            <p:cNvSpPr>
              <a:spLocks noChangeArrowheads="1"/>
            </p:cNvSpPr>
            <p:nvPr/>
          </p:nvSpPr>
          <p:spPr bwMode="auto">
            <a:xfrm>
              <a:off x="1367"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Rectangle 9"/>
            <p:cNvSpPr>
              <a:spLocks noChangeArrowheads="1"/>
            </p:cNvSpPr>
            <p:nvPr/>
          </p:nvSpPr>
          <p:spPr bwMode="auto">
            <a:xfrm>
              <a:off x="1725"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Rectangle 10"/>
            <p:cNvSpPr>
              <a:spLocks noChangeArrowheads="1"/>
            </p:cNvSpPr>
            <p:nvPr/>
          </p:nvSpPr>
          <p:spPr bwMode="auto">
            <a:xfrm>
              <a:off x="2083"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Rectangle 11"/>
            <p:cNvSpPr>
              <a:spLocks noChangeArrowheads="1"/>
            </p:cNvSpPr>
            <p:nvPr/>
          </p:nvSpPr>
          <p:spPr bwMode="auto">
            <a:xfrm>
              <a:off x="2083"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Rectangle 12"/>
            <p:cNvSpPr>
              <a:spLocks noChangeArrowheads="1"/>
            </p:cNvSpPr>
            <p:nvPr/>
          </p:nvSpPr>
          <p:spPr bwMode="auto">
            <a:xfrm>
              <a:off x="1725"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Rectangle 13"/>
            <p:cNvSpPr>
              <a:spLocks noChangeArrowheads="1"/>
            </p:cNvSpPr>
            <p:nvPr/>
          </p:nvSpPr>
          <p:spPr bwMode="auto">
            <a:xfrm>
              <a:off x="1367"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Rectangle 14"/>
            <p:cNvSpPr>
              <a:spLocks noChangeArrowheads="1"/>
            </p:cNvSpPr>
            <p:nvPr/>
          </p:nvSpPr>
          <p:spPr bwMode="auto">
            <a:xfrm>
              <a:off x="1010" y="7413"/>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Rectangle 15"/>
            <p:cNvSpPr>
              <a:spLocks noChangeArrowheads="1"/>
            </p:cNvSpPr>
            <p:nvPr/>
          </p:nvSpPr>
          <p:spPr bwMode="auto">
            <a:xfrm>
              <a:off x="2441" y="7772"/>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Rectangle 16"/>
            <p:cNvSpPr>
              <a:spLocks noChangeArrowheads="1"/>
            </p:cNvSpPr>
            <p:nvPr/>
          </p:nvSpPr>
          <p:spPr bwMode="auto">
            <a:xfrm>
              <a:off x="2798"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Rectangle 17"/>
            <p:cNvSpPr>
              <a:spLocks noChangeArrowheads="1"/>
            </p:cNvSpPr>
            <p:nvPr/>
          </p:nvSpPr>
          <p:spPr bwMode="auto">
            <a:xfrm>
              <a:off x="3156"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 name="Rectangle 18"/>
            <p:cNvSpPr>
              <a:spLocks noChangeArrowheads="1"/>
            </p:cNvSpPr>
            <p:nvPr/>
          </p:nvSpPr>
          <p:spPr bwMode="auto">
            <a:xfrm>
              <a:off x="3514"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 name="Rectangle 19"/>
            <p:cNvSpPr>
              <a:spLocks noChangeArrowheads="1"/>
            </p:cNvSpPr>
            <p:nvPr/>
          </p:nvSpPr>
          <p:spPr bwMode="auto">
            <a:xfrm>
              <a:off x="3514"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 name="Rectangle 20"/>
            <p:cNvSpPr>
              <a:spLocks noChangeArrowheads="1"/>
            </p:cNvSpPr>
            <p:nvPr/>
          </p:nvSpPr>
          <p:spPr bwMode="auto">
            <a:xfrm>
              <a:off x="3156"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 name="Rectangle 21"/>
            <p:cNvSpPr>
              <a:spLocks noChangeArrowheads="1"/>
            </p:cNvSpPr>
            <p:nvPr/>
          </p:nvSpPr>
          <p:spPr bwMode="auto">
            <a:xfrm>
              <a:off x="2441" y="7413"/>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 name="Rectangle 22"/>
            <p:cNvSpPr>
              <a:spLocks noChangeArrowheads="1"/>
            </p:cNvSpPr>
            <p:nvPr/>
          </p:nvSpPr>
          <p:spPr bwMode="auto">
            <a:xfrm>
              <a:off x="2798"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 name="Rectangle 23"/>
            <p:cNvSpPr>
              <a:spLocks noChangeArrowheads="1"/>
            </p:cNvSpPr>
            <p:nvPr/>
          </p:nvSpPr>
          <p:spPr bwMode="auto">
            <a:xfrm>
              <a:off x="2441" y="7056"/>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Rectangle 24"/>
            <p:cNvSpPr>
              <a:spLocks noChangeArrowheads="1"/>
            </p:cNvSpPr>
            <p:nvPr/>
          </p:nvSpPr>
          <p:spPr bwMode="auto">
            <a:xfrm>
              <a:off x="2798"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 name="Rectangle 25"/>
            <p:cNvSpPr>
              <a:spLocks noChangeArrowheads="1"/>
            </p:cNvSpPr>
            <p:nvPr/>
          </p:nvSpPr>
          <p:spPr bwMode="auto">
            <a:xfrm>
              <a:off x="3156"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 name="Rectangle 26"/>
            <p:cNvSpPr>
              <a:spLocks noChangeArrowheads="1"/>
            </p:cNvSpPr>
            <p:nvPr/>
          </p:nvSpPr>
          <p:spPr bwMode="auto">
            <a:xfrm>
              <a:off x="3514"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 name="Rectangle 27"/>
            <p:cNvSpPr>
              <a:spLocks noChangeArrowheads="1"/>
            </p:cNvSpPr>
            <p:nvPr/>
          </p:nvSpPr>
          <p:spPr bwMode="auto">
            <a:xfrm>
              <a:off x="1010" y="7056"/>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 name="Rectangle 28"/>
            <p:cNvSpPr>
              <a:spLocks noChangeArrowheads="1"/>
            </p:cNvSpPr>
            <p:nvPr/>
          </p:nvSpPr>
          <p:spPr bwMode="auto">
            <a:xfrm>
              <a:off x="1367"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 name="Rectangle 29"/>
            <p:cNvSpPr>
              <a:spLocks noChangeArrowheads="1"/>
            </p:cNvSpPr>
            <p:nvPr/>
          </p:nvSpPr>
          <p:spPr bwMode="auto">
            <a:xfrm>
              <a:off x="1725"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 name="Rectangle 30"/>
            <p:cNvSpPr>
              <a:spLocks noChangeArrowheads="1"/>
            </p:cNvSpPr>
            <p:nvPr/>
          </p:nvSpPr>
          <p:spPr bwMode="auto">
            <a:xfrm>
              <a:off x="2083"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 name="Rectangle 31"/>
            <p:cNvSpPr>
              <a:spLocks noChangeArrowheads="1"/>
            </p:cNvSpPr>
            <p:nvPr/>
          </p:nvSpPr>
          <p:spPr bwMode="auto">
            <a:xfrm>
              <a:off x="1010" y="8487"/>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 name="Rectangle 32"/>
            <p:cNvSpPr>
              <a:spLocks noChangeArrowheads="1"/>
            </p:cNvSpPr>
            <p:nvPr/>
          </p:nvSpPr>
          <p:spPr bwMode="auto">
            <a:xfrm>
              <a:off x="1367"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 name="Rectangle 33"/>
            <p:cNvSpPr>
              <a:spLocks noChangeArrowheads="1"/>
            </p:cNvSpPr>
            <p:nvPr/>
          </p:nvSpPr>
          <p:spPr bwMode="auto">
            <a:xfrm>
              <a:off x="1725"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Rectangle 34"/>
            <p:cNvSpPr>
              <a:spLocks noChangeArrowheads="1"/>
            </p:cNvSpPr>
            <p:nvPr/>
          </p:nvSpPr>
          <p:spPr bwMode="auto">
            <a:xfrm>
              <a:off x="2083"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Rectangle 35"/>
            <p:cNvSpPr>
              <a:spLocks noChangeArrowheads="1"/>
            </p:cNvSpPr>
            <p:nvPr/>
          </p:nvSpPr>
          <p:spPr bwMode="auto">
            <a:xfrm>
              <a:off x="2083"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 name="Rectangle 36"/>
            <p:cNvSpPr>
              <a:spLocks noChangeArrowheads="1"/>
            </p:cNvSpPr>
            <p:nvPr/>
          </p:nvSpPr>
          <p:spPr bwMode="auto">
            <a:xfrm>
              <a:off x="1725"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Rectangle 37"/>
            <p:cNvSpPr>
              <a:spLocks noChangeArrowheads="1"/>
            </p:cNvSpPr>
            <p:nvPr/>
          </p:nvSpPr>
          <p:spPr bwMode="auto">
            <a:xfrm>
              <a:off x="1367"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Rectangle 38"/>
            <p:cNvSpPr>
              <a:spLocks noChangeArrowheads="1"/>
            </p:cNvSpPr>
            <p:nvPr/>
          </p:nvSpPr>
          <p:spPr bwMode="auto">
            <a:xfrm>
              <a:off x="1010" y="8129"/>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Rectangle 39"/>
            <p:cNvSpPr>
              <a:spLocks noChangeArrowheads="1"/>
            </p:cNvSpPr>
            <p:nvPr/>
          </p:nvSpPr>
          <p:spPr bwMode="auto">
            <a:xfrm>
              <a:off x="2441" y="8487"/>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Rectangle 40"/>
            <p:cNvSpPr>
              <a:spLocks noChangeArrowheads="1"/>
            </p:cNvSpPr>
            <p:nvPr/>
          </p:nvSpPr>
          <p:spPr bwMode="auto">
            <a:xfrm>
              <a:off x="2798"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Rectangle 41"/>
            <p:cNvSpPr>
              <a:spLocks noChangeArrowheads="1"/>
            </p:cNvSpPr>
            <p:nvPr/>
          </p:nvSpPr>
          <p:spPr bwMode="auto">
            <a:xfrm>
              <a:off x="3156"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Rectangle 42"/>
            <p:cNvSpPr>
              <a:spLocks noChangeArrowheads="1"/>
            </p:cNvSpPr>
            <p:nvPr/>
          </p:nvSpPr>
          <p:spPr bwMode="auto">
            <a:xfrm>
              <a:off x="3514"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Rectangle 43"/>
            <p:cNvSpPr>
              <a:spLocks noChangeArrowheads="1"/>
            </p:cNvSpPr>
            <p:nvPr/>
          </p:nvSpPr>
          <p:spPr bwMode="auto">
            <a:xfrm>
              <a:off x="3514"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Rectangle 44"/>
            <p:cNvSpPr>
              <a:spLocks noChangeArrowheads="1"/>
            </p:cNvSpPr>
            <p:nvPr/>
          </p:nvSpPr>
          <p:spPr bwMode="auto">
            <a:xfrm>
              <a:off x="3156"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 name="Rectangle 45"/>
            <p:cNvSpPr>
              <a:spLocks noChangeArrowheads="1"/>
            </p:cNvSpPr>
            <p:nvPr/>
          </p:nvSpPr>
          <p:spPr bwMode="auto">
            <a:xfrm>
              <a:off x="2441" y="8129"/>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Rectangle 46"/>
            <p:cNvSpPr>
              <a:spLocks noChangeArrowheads="1"/>
            </p:cNvSpPr>
            <p:nvPr/>
          </p:nvSpPr>
          <p:spPr bwMode="auto">
            <a:xfrm>
              <a:off x="2798"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8" name="Rectangle 47"/>
            <p:cNvSpPr>
              <a:spLocks noChangeArrowheads="1"/>
            </p:cNvSpPr>
            <p:nvPr/>
          </p:nvSpPr>
          <p:spPr bwMode="auto">
            <a:xfrm>
              <a:off x="2441" y="920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Rectangle 48"/>
            <p:cNvSpPr>
              <a:spLocks noChangeArrowheads="1"/>
            </p:cNvSpPr>
            <p:nvPr/>
          </p:nvSpPr>
          <p:spPr bwMode="auto">
            <a:xfrm>
              <a:off x="2798"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Rectangle 49"/>
            <p:cNvSpPr>
              <a:spLocks noChangeArrowheads="1"/>
            </p:cNvSpPr>
            <p:nvPr/>
          </p:nvSpPr>
          <p:spPr bwMode="auto">
            <a:xfrm>
              <a:off x="3156"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 name="Rectangle 50"/>
            <p:cNvSpPr>
              <a:spLocks noChangeArrowheads="1"/>
            </p:cNvSpPr>
            <p:nvPr/>
          </p:nvSpPr>
          <p:spPr bwMode="auto">
            <a:xfrm>
              <a:off x="3514"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Rectangle 51"/>
            <p:cNvSpPr>
              <a:spLocks noChangeArrowheads="1"/>
            </p:cNvSpPr>
            <p:nvPr/>
          </p:nvSpPr>
          <p:spPr bwMode="auto">
            <a:xfrm>
              <a:off x="3514"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 name="Rectangle 52"/>
            <p:cNvSpPr>
              <a:spLocks noChangeArrowheads="1"/>
            </p:cNvSpPr>
            <p:nvPr/>
          </p:nvSpPr>
          <p:spPr bwMode="auto">
            <a:xfrm>
              <a:off x="3156"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Rectangle 53"/>
            <p:cNvSpPr>
              <a:spLocks noChangeArrowheads="1"/>
            </p:cNvSpPr>
            <p:nvPr/>
          </p:nvSpPr>
          <p:spPr bwMode="auto">
            <a:xfrm>
              <a:off x="2441" y="8845"/>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Rectangle 54"/>
            <p:cNvSpPr>
              <a:spLocks noChangeArrowheads="1"/>
            </p:cNvSpPr>
            <p:nvPr/>
          </p:nvSpPr>
          <p:spPr bwMode="auto">
            <a:xfrm>
              <a:off x="2798"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 name="Rectangle 55"/>
            <p:cNvSpPr>
              <a:spLocks noChangeArrowheads="1"/>
            </p:cNvSpPr>
            <p:nvPr/>
          </p:nvSpPr>
          <p:spPr bwMode="auto">
            <a:xfrm>
              <a:off x="1010" y="920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Rectangle 56"/>
            <p:cNvSpPr>
              <a:spLocks noChangeArrowheads="1"/>
            </p:cNvSpPr>
            <p:nvPr/>
          </p:nvSpPr>
          <p:spPr bwMode="auto">
            <a:xfrm>
              <a:off x="1367"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Rectangle 57"/>
            <p:cNvSpPr>
              <a:spLocks noChangeArrowheads="1"/>
            </p:cNvSpPr>
            <p:nvPr/>
          </p:nvSpPr>
          <p:spPr bwMode="auto">
            <a:xfrm>
              <a:off x="1725"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Rectangle 58"/>
            <p:cNvSpPr>
              <a:spLocks noChangeArrowheads="1"/>
            </p:cNvSpPr>
            <p:nvPr/>
          </p:nvSpPr>
          <p:spPr bwMode="auto">
            <a:xfrm>
              <a:off x="2083"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Rectangle 59"/>
            <p:cNvSpPr>
              <a:spLocks noChangeArrowheads="1"/>
            </p:cNvSpPr>
            <p:nvPr/>
          </p:nvSpPr>
          <p:spPr bwMode="auto">
            <a:xfrm>
              <a:off x="2083"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Rectangle 60"/>
            <p:cNvSpPr>
              <a:spLocks noChangeArrowheads="1"/>
            </p:cNvSpPr>
            <p:nvPr/>
          </p:nvSpPr>
          <p:spPr bwMode="auto">
            <a:xfrm>
              <a:off x="1725"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Rectangle 61"/>
            <p:cNvSpPr>
              <a:spLocks noChangeArrowheads="1"/>
            </p:cNvSpPr>
            <p:nvPr/>
          </p:nvSpPr>
          <p:spPr bwMode="auto">
            <a:xfrm>
              <a:off x="1367"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Rectangle 62"/>
            <p:cNvSpPr>
              <a:spLocks noChangeArrowheads="1"/>
            </p:cNvSpPr>
            <p:nvPr/>
          </p:nvSpPr>
          <p:spPr bwMode="auto">
            <a:xfrm>
              <a:off x="1010" y="8845"/>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Rectangle 63"/>
            <p:cNvSpPr>
              <a:spLocks noChangeArrowheads="1"/>
            </p:cNvSpPr>
            <p:nvPr/>
          </p:nvSpPr>
          <p:spPr bwMode="auto">
            <a:xfrm>
              <a:off x="2083"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Rectangle 64"/>
            <p:cNvSpPr>
              <a:spLocks noChangeArrowheads="1"/>
            </p:cNvSpPr>
            <p:nvPr/>
          </p:nvSpPr>
          <p:spPr bwMode="auto">
            <a:xfrm>
              <a:off x="1725"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Rectangle 65"/>
            <p:cNvSpPr>
              <a:spLocks noChangeArrowheads="1"/>
            </p:cNvSpPr>
            <p:nvPr/>
          </p:nvSpPr>
          <p:spPr bwMode="auto">
            <a:xfrm>
              <a:off x="1367"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Rectangle 66"/>
            <p:cNvSpPr>
              <a:spLocks noChangeArrowheads="1"/>
            </p:cNvSpPr>
            <p:nvPr/>
          </p:nvSpPr>
          <p:spPr bwMode="auto">
            <a:xfrm>
              <a:off x="1010" y="9560"/>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Rectangle 67"/>
            <p:cNvSpPr>
              <a:spLocks noChangeArrowheads="1"/>
            </p:cNvSpPr>
            <p:nvPr/>
          </p:nvSpPr>
          <p:spPr bwMode="auto">
            <a:xfrm>
              <a:off x="3514"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Rectangle 68"/>
            <p:cNvSpPr>
              <a:spLocks noChangeArrowheads="1"/>
            </p:cNvSpPr>
            <p:nvPr/>
          </p:nvSpPr>
          <p:spPr bwMode="auto">
            <a:xfrm>
              <a:off x="3156"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Rectangle 69"/>
            <p:cNvSpPr>
              <a:spLocks noChangeArrowheads="1"/>
            </p:cNvSpPr>
            <p:nvPr/>
          </p:nvSpPr>
          <p:spPr bwMode="auto">
            <a:xfrm>
              <a:off x="2441" y="9560"/>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Rectangle 70"/>
            <p:cNvSpPr>
              <a:spLocks noChangeArrowheads="1"/>
            </p:cNvSpPr>
            <p:nvPr/>
          </p:nvSpPr>
          <p:spPr bwMode="auto">
            <a:xfrm>
              <a:off x="2798"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Rectangle 71"/>
            <p:cNvSpPr>
              <a:spLocks noChangeArrowheads="1"/>
            </p:cNvSpPr>
            <p:nvPr/>
          </p:nvSpPr>
          <p:spPr bwMode="auto">
            <a:xfrm>
              <a:off x="3872"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Rectangle 72"/>
            <p:cNvSpPr>
              <a:spLocks noChangeArrowheads="1"/>
            </p:cNvSpPr>
            <p:nvPr/>
          </p:nvSpPr>
          <p:spPr bwMode="auto">
            <a:xfrm>
              <a:off x="4230"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Rectangle 73"/>
            <p:cNvSpPr>
              <a:spLocks noChangeArrowheads="1"/>
            </p:cNvSpPr>
            <p:nvPr/>
          </p:nvSpPr>
          <p:spPr bwMode="auto">
            <a:xfrm>
              <a:off x="4230"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Rectangle 74"/>
            <p:cNvSpPr>
              <a:spLocks noChangeArrowheads="1"/>
            </p:cNvSpPr>
            <p:nvPr/>
          </p:nvSpPr>
          <p:spPr bwMode="auto">
            <a:xfrm>
              <a:off x="3872"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Rectangle 75"/>
            <p:cNvSpPr>
              <a:spLocks noChangeArrowheads="1"/>
            </p:cNvSpPr>
            <p:nvPr/>
          </p:nvSpPr>
          <p:spPr bwMode="auto">
            <a:xfrm>
              <a:off x="3872"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Rectangle 76"/>
            <p:cNvSpPr>
              <a:spLocks noChangeArrowheads="1"/>
            </p:cNvSpPr>
            <p:nvPr/>
          </p:nvSpPr>
          <p:spPr bwMode="auto">
            <a:xfrm>
              <a:off x="4230"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Rectangle 77"/>
            <p:cNvSpPr>
              <a:spLocks noChangeArrowheads="1"/>
            </p:cNvSpPr>
            <p:nvPr/>
          </p:nvSpPr>
          <p:spPr bwMode="auto">
            <a:xfrm>
              <a:off x="3872"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Rectangle 78"/>
            <p:cNvSpPr>
              <a:spLocks noChangeArrowheads="1"/>
            </p:cNvSpPr>
            <p:nvPr/>
          </p:nvSpPr>
          <p:spPr bwMode="auto">
            <a:xfrm>
              <a:off x="4230"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Rectangle 79"/>
            <p:cNvSpPr>
              <a:spLocks noChangeArrowheads="1"/>
            </p:cNvSpPr>
            <p:nvPr/>
          </p:nvSpPr>
          <p:spPr bwMode="auto">
            <a:xfrm>
              <a:off x="4230"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 name="Rectangle 80"/>
            <p:cNvSpPr>
              <a:spLocks noChangeArrowheads="1"/>
            </p:cNvSpPr>
            <p:nvPr/>
          </p:nvSpPr>
          <p:spPr bwMode="auto">
            <a:xfrm>
              <a:off x="3872"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 name="Rectangle 81"/>
            <p:cNvSpPr>
              <a:spLocks noChangeArrowheads="1"/>
            </p:cNvSpPr>
            <p:nvPr/>
          </p:nvSpPr>
          <p:spPr bwMode="auto">
            <a:xfrm>
              <a:off x="3872"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 name="Rectangle 82"/>
            <p:cNvSpPr>
              <a:spLocks noChangeArrowheads="1"/>
            </p:cNvSpPr>
            <p:nvPr/>
          </p:nvSpPr>
          <p:spPr bwMode="auto">
            <a:xfrm>
              <a:off x="4230"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4" name="Rectangle 83"/>
            <p:cNvSpPr>
              <a:spLocks noChangeArrowheads="1"/>
            </p:cNvSpPr>
            <p:nvPr/>
          </p:nvSpPr>
          <p:spPr bwMode="auto">
            <a:xfrm>
              <a:off x="4230"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5" name="Rectangle 84"/>
            <p:cNvSpPr>
              <a:spLocks noChangeArrowheads="1"/>
            </p:cNvSpPr>
            <p:nvPr/>
          </p:nvSpPr>
          <p:spPr bwMode="auto">
            <a:xfrm>
              <a:off x="3872"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 name="Rectangle 85"/>
            <p:cNvSpPr>
              <a:spLocks noChangeArrowheads="1"/>
            </p:cNvSpPr>
            <p:nvPr/>
          </p:nvSpPr>
          <p:spPr bwMode="auto">
            <a:xfrm>
              <a:off x="4230"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7" name="Rectangle 86"/>
            <p:cNvSpPr>
              <a:spLocks noChangeArrowheads="1"/>
            </p:cNvSpPr>
            <p:nvPr/>
          </p:nvSpPr>
          <p:spPr bwMode="auto">
            <a:xfrm>
              <a:off x="3872"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8" name="Rectangle 87"/>
            <p:cNvSpPr>
              <a:spLocks noChangeArrowheads="1"/>
            </p:cNvSpPr>
            <p:nvPr/>
          </p:nvSpPr>
          <p:spPr bwMode="auto">
            <a:xfrm>
              <a:off x="294"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9" name="Rectangle 88"/>
            <p:cNvSpPr>
              <a:spLocks noChangeArrowheads="1"/>
            </p:cNvSpPr>
            <p:nvPr/>
          </p:nvSpPr>
          <p:spPr bwMode="auto">
            <a:xfrm>
              <a:off x="652"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0" name="Rectangle 89"/>
            <p:cNvSpPr>
              <a:spLocks noChangeArrowheads="1"/>
            </p:cNvSpPr>
            <p:nvPr/>
          </p:nvSpPr>
          <p:spPr bwMode="auto">
            <a:xfrm>
              <a:off x="652"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1" name="Rectangle 90"/>
            <p:cNvSpPr>
              <a:spLocks noChangeArrowheads="1"/>
            </p:cNvSpPr>
            <p:nvPr/>
          </p:nvSpPr>
          <p:spPr bwMode="auto">
            <a:xfrm>
              <a:off x="294"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2" name="Rectangle 91"/>
            <p:cNvSpPr>
              <a:spLocks noChangeArrowheads="1"/>
            </p:cNvSpPr>
            <p:nvPr/>
          </p:nvSpPr>
          <p:spPr bwMode="auto">
            <a:xfrm>
              <a:off x="294"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3" name="Rectangle 92"/>
            <p:cNvSpPr>
              <a:spLocks noChangeArrowheads="1"/>
            </p:cNvSpPr>
            <p:nvPr/>
          </p:nvSpPr>
          <p:spPr bwMode="auto">
            <a:xfrm>
              <a:off x="652"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 name="Rectangle 93"/>
            <p:cNvSpPr>
              <a:spLocks noChangeArrowheads="1"/>
            </p:cNvSpPr>
            <p:nvPr/>
          </p:nvSpPr>
          <p:spPr bwMode="auto">
            <a:xfrm>
              <a:off x="294"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 name="Rectangle 94"/>
            <p:cNvSpPr>
              <a:spLocks noChangeArrowheads="1"/>
            </p:cNvSpPr>
            <p:nvPr/>
          </p:nvSpPr>
          <p:spPr bwMode="auto">
            <a:xfrm>
              <a:off x="652"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6" name="Rectangle 95"/>
            <p:cNvSpPr>
              <a:spLocks noChangeArrowheads="1"/>
            </p:cNvSpPr>
            <p:nvPr/>
          </p:nvSpPr>
          <p:spPr bwMode="auto">
            <a:xfrm>
              <a:off x="652"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 name="Rectangle 96"/>
            <p:cNvSpPr>
              <a:spLocks noChangeArrowheads="1"/>
            </p:cNvSpPr>
            <p:nvPr/>
          </p:nvSpPr>
          <p:spPr bwMode="auto">
            <a:xfrm>
              <a:off x="294"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8" name="Rectangle 97"/>
            <p:cNvSpPr>
              <a:spLocks noChangeArrowheads="1"/>
            </p:cNvSpPr>
            <p:nvPr/>
          </p:nvSpPr>
          <p:spPr bwMode="auto">
            <a:xfrm>
              <a:off x="294"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9" name="Rectangle 98"/>
            <p:cNvSpPr>
              <a:spLocks noChangeArrowheads="1"/>
            </p:cNvSpPr>
            <p:nvPr/>
          </p:nvSpPr>
          <p:spPr bwMode="auto">
            <a:xfrm>
              <a:off x="652"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0" name="Rectangle 99"/>
            <p:cNvSpPr>
              <a:spLocks noChangeArrowheads="1"/>
            </p:cNvSpPr>
            <p:nvPr/>
          </p:nvSpPr>
          <p:spPr bwMode="auto">
            <a:xfrm>
              <a:off x="652"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1" name="Rectangle 100"/>
            <p:cNvSpPr>
              <a:spLocks noChangeArrowheads="1"/>
            </p:cNvSpPr>
            <p:nvPr/>
          </p:nvSpPr>
          <p:spPr bwMode="auto">
            <a:xfrm>
              <a:off x="294"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2" name="Rectangle 101"/>
            <p:cNvSpPr>
              <a:spLocks noChangeArrowheads="1"/>
            </p:cNvSpPr>
            <p:nvPr/>
          </p:nvSpPr>
          <p:spPr bwMode="auto">
            <a:xfrm>
              <a:off x="652"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3" name="Rectangle 102"/>
            <p:cNvSpPr>
              <a:spLocks noChangeArrowheads="1"/>
            </p:cNvSpPr>
            <p:nvPr/>
          </p:nvSpPr>
          <p:spPr bwMode="auto">
            <a:xfrm>
              <a:off x="294"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04" name="Line 246"/>
            <p:cNvCxnSpPr/>
            <p:nvPr/>
          </p:nvCxnSpPr>
          <p:spPr bwMode="auto">
            <a:xfrm flipH="1">
              <a:off x="169" y="8487"/>
              <a:ext cx="4547" cy="0"/>
            </a:xfrm>
            <a:prstGeom prst="line">
              <a:avLst/>
            </a:prstGeom>
            <a:grpFill/>
            <a:ln w="25400">
              <a:solidFill>
                <a:srgbClr val="1F497D">
                  <a:lumMod val="50000"/>
                </a:srgbClr>
              </a:solidFill>
              <a:round/>
              <a:headEnd type="triangle" w="lg" len="med"/>
              <a:tailEnd type="triangle" w="lg" len="med"/>
            </a:ln>
          </p:spPr>
        </p:cxnSp>
        <p:sp>
          <p:nvSpPr>
            <p:cNvPr id="105" name="Rectangle 104"/>
            <p:cNvSpPr>
              <a:spLocks noChangeArrowheads="1"/>
            </p:cNvSpPr>
            <p:nvPr/>
          </p:nvSpPr>
          <p:spPr bwMode="auto">
            <a:xfrm>
              <a:off x="2083"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6" name="Rectangle 105"/>
            <p:cNvSpPr>
              <a:spLocks noChangeArrowheads="1"/>
            </p:cNvSpPr>
            <p:nvPr/>
          </p:nvSpPr>
          <p:spPr bwMode="auto">
            <a:xfrm>
              <a:off x="1725"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7" name="Rectangle 106"/>
            <p:cNvSpPr>
              <a:spLocks noChangeArrowheads="1"/>
            </p:cNvSpPr>
            <p:nvPr/>
          </p:nvSpPr>
          <p:spPr bwMode="auto">
            <a:xfrm>
              <a:off x="1367"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8" name="Rectangle 107"/>
            <p:cNvSpPr>
              <a:spLocks noChangeArrowheads="1"/>
            </p:cNvSpPr>
            <p:nvPr/>
          </p:nvSpPr>
          <p:spPr bwMode="auto">
            <a:xfrm>
              <a:off x="1010" y="6690"/>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9" name="Rectangle 108"/>
            <p:cNvSpPr>
              <a:spLocks noChangeArrowheads="1"/>
            </p:cNvSpPr>
            <p:nvPr/>
          </p:nvSpPr>
          <p:spPr bwMode="auto">
            <a:xfrm>
              <a:off x="3514"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0" name="Rectangle 109"/>
            <p:cNvSpPr>
              <a:spLocks noChangeArrowheads="1"/>
            </p:cNvSpPr>
            <p:nvPr/>
          </p:nvSpPr>
          <p:spPr bwMode="auto">
            <a:xfrm>
              <a:off x="3156"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1" name="Rectangle 110"/>
            <p:cNvSpPr>
              <a:spLocks noChangeArrowheads="1"/>
            </p:cNvSpPr>
            <p:nvPr/>
          </p:nvSpPr>
          <p:spPr bwMode="auto">
            <a:xfrm>
              <a:off x="2441" y="6690"/>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2" name="Rectangle 111"/>
            <p:cNvSpPr>
              <a:spLocks noChangeArrowheads="1"/>
            </p:cNvSpPr>
            <p:nvPr/>
          </p:nvSpPr>
          <p:spPr bwMode="auto">
            <a:xfrm>
              <a:off x="2798"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3" name="Rectangle 112"/>
            <p:cNvSpPr>
              <a:spLocks noChangeArrowheads="1"/>
            </p:cNvSpPr>
            <p:nvPr/>
          </p:nvSpPr>
          <p:spPr bwMode="auto">
            <a:xfrm>
              <a:off x="2441" y="633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4" name="Rectangle 113"/>
            <p:cNvSpPr>
              <a:spLocks noChangeArrowheads="1"/>
            </p:cNvSpPr>
            <p:nvPr/>
          </p:nvSpPr>
          <p:spPr bwMode="auto">
            <a:xfrm>
              <a:off x="2798"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5" name="Rectangle 114"/>
            <p:cNvSpPr>
              <a:spLocks noChangeArrowheads="1"/>
            </p:cNvSpPr>
            <p:nvPr/>
          </p:nvSpPr>
          <p:spPr bwMode="auto">
            <a:xfrm>
              <a:off x="3156"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6" name="Rectangle 115"/>
            <p:cNvSpPr>
              <a:spLocks noChangeArrowheads="1"/>
            </p:cNvSpPr>
            <p:nvPr/>
          </p:nvSpPr>
          <p:spPr bwMode="auto">
            <a:xfrm>
              <a:off x="3514"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7" name="Rectangle 116"/>
            <p:cNvSpPr>
              <a:spLocks noChangeArrowheads="1"/>
            </p:cNvSpPr>
            <p:nvPr/>
          </p:nvSpPr>
          <p:spPr bwMode="auto">
            <a:xfrm>
              <a:off x="1010" y="633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8" name="Rectangle 117"/>
            <p:cNvSpPr>
              <a:spLocks noChangeArrowheads="1"/>
            </p:cNvSpPr>
            <p:nvPr/>
          </p:nvSpPr>
          <p:spPr bwMode="auto">
            <a:xfrm>
              <a:off x="1367"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9" name="Rectangle 118"/>
            <p:cNvSpPr>
              <a:spLocks noChangeArrowheads="1"/>
            </p:cNvSpPr>
            <p:nvPr/>
          </p:nvSpPr>
          <p:spPr bwMode="auto">
            <a:xfrm>
              <a:off x="1725"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0" name="Rectangle 119"/>
            <p:cNvSpPr>
              <a:spLocks noChangeArrowheads="1"/>
            </p:cNvSpPr>
            <p:nvPr/>
          </p:nvSpPr>
          <p:spPr bwMode="auto">
            <a:xfrm>
              <a:off x="2083"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1" name="Rectangle 120"/>
            <p:cNvSpPr>
              <a:spLocks noChangeArrowheads="1"/>
            </p:cNvSpPr>
            <p:nvPr/>
          </p:nvSpPr>
          <p:spPr bwMode="auto">
            <a:xfrm>
              <a:off x="4230"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2" name="Rectangle 121"/>
            <p:cNvSpPr>
              <a:spLocks noChangeArrowheads="1"/>
            </p:cNvSpPr>
            <p:nvPr/>
          </p:nvSpPr>
          <p:spPr bwMode="auto">
            <a:xfrm>
              <a:off x="3872"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3" name="Rectangle 122"/>
            <p:cNvSpPr>
              <a:spLocks noChangeArrowheads="1"/>
            </p:cNvSpPr>
            <p:nvPr/>
          </p:nvSpPr>
          <p:spPr bwMode="auto">
            <a:xfrm>
              <a:off x="3872"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4" name="Rectangle 123"/>
            <p:cNvSpPr>
              <a:spLocks noChangeArrowheads="1"/>
            </p:cNvSpPr>
            <p:nvPr/>
          </p:nvSpPr>
          <p:spPr bwMode="auto">
            <a:xfrm>
              <a:off x="4230"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5" name="Rectangle 124"/>
            <p:cNvSpPr>
              <a:spLocks noChangeArrowheads="1"/>
            </p:cNvSpPr>
            <p:nvPr/>
          </p:nvSpPr>
          <p:spPr bwMode="auto">
            <a:xfrm>
              <a:off x="652"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6" name="Rectangle 125"/>
            <p:cNvSpPr>
              <a:spLocks noChangeArrowheads="1"/>
            </p:cNvSpPr>
            <p:nvPr/>
          </p:nvSpPr>
          <p:spPr bwMode="auto">
            <a:xfrm>
              <a:off x="294"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7" name="Rectangle 126"/>
            <p:cNvSpPr>
              <a:spLocks noChangeArrowheads="1"/>
            </p:cNvSpPr>
            <p:nvPr/>
          </p:nvSpPr>
          <p:spPr bwMode="auto">
            <a:xfrm>
              <a:off x="294"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8" name="Rectangle 127"/>
            <p:cNvSpPr>
              <a:spLocks noChangeArrowheads="1"/>
            </p:cNvSpPr>
            <p:nvPr/>
          </p:nvSpPr>
          <p:spPr bwMode="auto">
            <a:xfrm>
              <a:off x="652"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9" name="Rectangle 128"/>
            <p:cNvSpPr>
              <a:spLocks noChangeArrowheads="1"/>
            </p:cNvSpPr>
            <p:nvPr/>
          </p:nvSpPr>
          <p:spPr bwMode="auto">
            <a:xfrm>
              <a:off x="2083"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0" name="Rectangle 129"/>
            <p:cNvSpPr>
              <a:spLocks noChangeArrowheads="1"/>
            </p:cNvSpPr>
            <p:nvPr/>
          </p:nvSpPr>
          <p:spPr bwMode="auto">
            <a:xfrm>
              <a:off x="1725"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1" name="Rectangle 130"/>
            <p:cNvSpPr>
              <a:spLocks noChangeArrowheads="1"/>
            </p:cNvSpPr>
            <p:nvPr/>
          </p:nvSpPr>
          <p:spPr bwMode="auto">
            <a:xfrm>
              <a:off x="1367"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2" name="Rectangle 131"/>
            <p:cNvSpPr>
              <a:spLocks noChangeArrowheads="1"/>
            </p:cNvSpPr>
            <p:nvPr/>
          </p:nvSpPr>
          <p:spPr bwMode="auto">
            <a:xfrm>
              <a:off x="1010" y="10275"/>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3" name="Rectangle 132"/>
            <p:cNvSpPr>
              <a:spLocks noChangeArrowheads="1"/>
            </p:cNvSpPr>
            <p:nvPr/>
          </p:nvSpPr>
          <p:spPr bwMode="auto">
            <a:xfrm>
              <a:off x="3514"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4" name="Rectangle 133"/>
            <p:cNvSpPr>
              <a:spLocks noChangeArrowheads="1"/>
            </p:cNvSpPr>
            <p:nvPr/>
          </p:nvSpPr>
          <p:spPr bwMode="auto">
            <a:xfrm>
              <a:off x="3156"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5" name="Rectangle 134"/>
            <p:cNvSpPr>
              <a:spLocks noChangeArrowheads="1"/>
            </p:cNvSpPr>
            <p:nvPr/>
          </p:nvSpPr>
          <p:spPr bwMode="auto">
            <a:xfrm>
              <a:off x="2441" y="10275"/>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6" name="Rectangle 135"/>
            <p:cNvSpPr>
              <a:spLocks noChangeArrowheads="1"/>
            </p:cNvSpPr>
            <p:nvPr/>
          </p:nvSpPr>
          <p:spPr bwMode="auto">
            <a:xfrm>
              <a:off x="2798"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7" name="Rectangle 136"/>
            <p:cNvSpPr>
              <a:spLocks noChangeArrowheads="1"/>
            </p:cNvSpPr>
            <p:nvPr/>
          </p:nvSpPr>
          <p:spPr bwMode="auto">
            <a:xfrm>
              <a:off x="2441" y="9918"/>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8" name="Rectangle 137"/>
            <p:cNvSpPr>
              <a:spLocks noChangeArrowheads="1"/>
            </p:cNvSpPr>
            <p:nvPr/>
          </p:nvSpPr>
          <p:spPr bwMode="auto">
            <a:xfrm>
              <a:off x="2798"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9" name="Rectangle 138"/>
            <p:cNvSpPr>
              <a:spLocks noChangeArrowheads="1"/>
            </p:cNvSpPr>
            <p:nvPr/>
          </p:nvSpPr>
          <p:spPr bwMode="auto">
            <a:xfrm>
              <a:off x="3156"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0" name="Rectangle 139"/>
            <p:cNvSpPr>
              <a:spLocks noChangeArrowheads="1"/>
            </p:cNvSpPr>
            <p:nvPr/>
          </p:nvSpPr>
          <p:spPr bwMode="auto">
            <a:xfrm>
              <a:off x="3514"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1" name="Rectangle 140"/>
            <p:cNvSpPr>
              <a:spLocks noChangeArrowheads="1"/>
            </p:cNvSpPr>
            <p:nvPr/>
          </p:nvSpPr>
          <p:spPr bwMode="auto">
            <a:xfrm>
              <a:off x="1010" y="9918"/>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2" name="Rectangle 141"/>
            <p:cNvSpPr>
              <a:spLocks noChangeArrowheads="1"/>
            </p:cNvSpPr>
            <p:nvPr/>
          </p:nvSpPr>
          <p:spPr bwMode="auto">
            <a:xfrm>
              <a:off x="1367"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3" name="Rectangle 142"/>
            <p:cNvSpPr>
              <a:spLocks noChangeArrowheads="1"/>
            </p:cNvSpPr>
            <p:nvPr/>
          </p:nvSpPr>
          <p:spPr bwMode="auto">
            <a:xfrm>
              <a:off x="1725"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4" name="Rectangle 143"/>
            <p:cNvSpPr>
              <a:spLocks noChangeArrowheads="1"/>
            </p:cNvSpPr>
            <p:nvPr/>
          </p:nvSpPr>
          <p:spPr bwMode="auto">
            <a:xfrm>
              <a:off x="2083"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5" name="Rectangle 144"/>
            <p:cNvSpPr>
              <a:spLocks noChangeArrowheads="1"/>
            </p:cNvSpPr>
            <p:nvPr/>
          </p:nvSpPr>
          <p:spPr bwMode="auto">
            <a:xfrm>
              <a:off x="4230"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6" name="Rectangle 145"/>
            <p:cNvSpPr>
              <a:spLocks noChangeArrowheads="1"/>
            </p:cNvSpPr>
            <p:nvPr/>
          </p:nvSpPr>
          <p:spPr bwMode="auto">
            <a:xfrm>
              <a:off x="3872"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7" name="Rectangle 146"/>
            <p:cNvSpPr>
              <a:spLocks noChangeArrowheads="1"/>
            </p:cNvSpPr>
            <p:nvPr/>
          </p:nvSpPr>
          <p:spPr bwMode="auto">
            <a:xfrm>
              <a:off x="3872"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8" name="Rectangle 147"/>
            <p:cNvSpPr>
              <a:spLocks noChangeArrowheads="1"/>
            </p:cNvSpPr>
            <p:nvPr/>
          </p:nvSpPr>
          <p:spPr bwMode="auto">
            <a:xfrm>
              <a:off x="4230"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9" name="Rectangle 148"/>
            <p:cNvSpPr>
              <a:spLocks noChangeArrowheads="1"/>
            </p:cNvSpPr>
            <p:nvPr/>
          </p:nvSpPr>
          <p:spPr bwMode="auto">
            <a:xfrm>
              <a:off x="652"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0" name="Rectangle 149"/>
            <p:cNvSpPr>
              <a:spLocks noChangeArrowheads="1"/>
            </p:cNvSpPr>
            <p:nvPr/>
          </p:nvSpPr>
          <p:spPr bwMode="auto">
            <a:xfrm>
              <a:off x="294"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1" name="Rectangle 150"/>
            <p:cNvSpPr>
              <a:spLocks noChangeArrowheads="1"/>
            </p:cNvSpPr>
            <p:nvPr/>
          </p:nvSpPr>
          <p:spPr bwMode="auto">
            <a:xfrm>
              <a:off x="294"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2" name="Rectangle 151"/>
            <p:cNvSpPr>
              <a:spLocks noChangeArrowheads="1"/>
            </p:cNvSpPr>
            <p:nvPr/>
          </p:nvSpPr>
          <p:spPr bwMode="auto">
            <a:xfrm>
              <a:off x="652"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53" name="Line 295"/>
            <p:cNvCxnSpPr/>
            <p:nvPr/>
          </p:nvCxnSpPr>
          <p:spPr bwMode="auto">
            <a:xfrm>
              <a:off x="2441" y="6194"/>
              <a:ext cx="0" cy="4598"/>
            </a:xfrm>
            <a:prstGeom prst="line">
              <a:avLst/>
            </a:prstGeom>
            <a:grpFill/>
            <a:ln w="25400">
              <a:solidFill>
                <a:srgbClr val="1F497D">
                  <a:lumMod val="50000"/>
                </a:srgbClr>
              </a:solidFill>
              <a:round/>
              <a:headEnd type="triangle" w="lg" len="med"/>
              <a:tailEnd type="triangle" w="lg" len="med"/>
            </a:ln>
          </p:spPr>
        </p:cxnSp>
      </p:grpSp>
      <p:sp>
        <p:nvSpPr>
          <p:cNvPr id="155" name="Text Box 225"/>
          <p:cNvSpPr txBox="1"/>
          <p:nvPr/>
        </p:nvSpPr>
        <p:spPr>
          <a:xfrm>
            <a:off x="2495964" y="1639048"/>
            <a:ext cx="94615" cy="102362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lnSpc>
                <a:spcPct val="150000"/>
              </a:lnSpc>
              <a:spcBef>
                <a:spcPts val="0"/>
              </a:spcBef>
              <a:spcAft>
                <a:spcPts val="50"/>
              </a:spcAft>
            </a:pPr>
            <a:r>
              <a:rPr lang="en-US" sz="1200" b="1" dirty="0">
                <a:solidFill>
                  <a:srgbClr val="FF0000"/>
                </a:solidFill>
                <a:effectLst/>
                <a:latin typeface="Times New Roman"/>
                <a:ea typeface="Calibri"/>
              </a:rPr>
              <a:t>5</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4</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3</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2</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1</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 </a:t>
            </a:r>
            <a:endParaRPr lang="en-US" sz="1200" dirty="0">
              <a:effectLst/>
              <a:latin typeface="Times New Roman"/>
              <a:ea typeface="MS Mincho"/>
            </a:endParaRPr>
          </a:p>
          <a:p>
            <a:pPr marL="0" marR="0">
              <a:lnSpc>
                <a:spcPct val="150000"/>
              </a:lnSpc>
              <a:spcBef>
                <a:spcPts val="0"/>
              </a:spcBef>
              <a:spcAft>
                <a:spcPts val="0"/>
              </a:spcAft>
            </a:pPr>
            <a:r>
              <a:rPr lang="en-US" sz="1200" dirty="0">
                <a:solidFill>
                  <a:srgbClr val="FF0000"/>
                </a:solidFill>
                <a:effectLst/>
                <a:latin typeface="Times New Roman"/>
                <a:ea typeface="MS Mincho"/>
              </a:rPr>
              <a:t> </a:t>
            </a:r>
            <a:endParaRPr lang="en-US" sz="1200" dirty="0">
              <a:effectLst/>
              <a:latin typeface="Times New Roman"/>
              <a:ea typeface="MS Mincho"/>
            </a:endParaRPr>
          </a:p>
        </p:txBody>
      </p:sp>
      <p:sp>
        <p:nvSpPr>
          <p:cNvPr id="156" name="Text Box 225"/>
          <p:cNvSpPr txBox="1"/>
          <p:nvPr/>
        </p:nvSpPr>
        <p:spPr>
          <a:xfrm>
            <a:off x="2437582" y="3149891"/>
            <a:ext cx="1323023" cy="203631"/>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lgn="r">
              <a:spcBef>
                <a:spcPts val="0"/>
              </a:spcBef>
              <a:spcAft>
                <a:spcPts val="600"/>
              </a:spcAft>
            </a:pPr>
            <a:r>
              <a:rPr lang="en-US" sz="1200" b="1" dirty="0">
                <a:solidFill>
                  <a:srgbClr val="FF0000"/>
                </a:solidFill>
                <a:effectLst/>
                <a:latin typeface="Times New Roman"/>
                <a:ea typeface="Calibri"/>
              </a:rPr>
              <a:t> 0    1    2    3     4    5</a:t>
            </a:r>
            <a:endParaRPr lang="en-US" sz="1200" dirty="0">
              <a:effectLst/>
              <a:latin typeface="Times New Roman"/>
              <a:ea typeface="MS Mincho"/>
            </a:endParaRPr>
          </a:p>
        </p:txBody>
      </p:sp>
      <p:sp>
        <p:nvSpPr>
          <p:cNvPr id="157" name="Text Box 225"/>
          <p:cNvSpPr txBox="1"/>
          <p:nvPr/>
        </p:nvSpPr>
        <p:spPr>
          <a:xfrm>
            <a:off x="2457607" y="3280579"/>
            <a:ext cx="167640" cy="102362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lnSpc>
                <a:spcPct val="150000"/>
              </a:lnSpc>
              <a:spcBef>
                <a:spcPts val="0"/>
              </a:spcBef>
              <a:spcAft>
                <a:spcPts val="50"/>
              </a:spcAft>
            </a:pPr>
            <a:r>
              <a:rPr lang="en-US" sz="1200" b="1" dirty="0">
                <a:solidFill>
                  <a:srgbClr val="FF0000"/>
                </a:solidFill>
                <a:effectLst/>
                <a:latin typeface="Times New Roman"/>
                <a:ea typeface="Calibri"/>
              </a:rPr>
              <a:t>-1</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-2</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-3</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-4</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-5</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 </a:t>
            </a:r>
            <a:endParaRPr lang="en-US" sz="1200" dirty="0">
              <a:effectLst/>
              <a:latin typeface="Times New Roman"/>
              <a:ea typeface="MS Mincho"/>
            </a:endParaRPr>
          </a:p>
          <a:p>
            <a:pPr marL="0" marR="0">
              <a:lnSpc>
                <a:spcPct val="150000"/>
              </a:lnSpc>
              <a:spcBef>
                <a:spcPts val="0"/>
              </a:spcBef>
              <a:spcAft>
                <a:spcPts val="0"/>
              </a:spcAft>
            </a:pPr>
            <a:r>
              <a:rPr lang="en-US" sz="1200" dirty="0">
                <a:solidFill>
                  <a:srgbClr val="FF0000"/>
                </a:solidFill>
                <a:effectLst/>
                <a:latin typeface="Times New Roman"/>
                <a:ea typeface="MS Mincho"/>
              </a:rPr>
              <a:t> </a:t>
            </a:r>
            <a:endParaRPr lang="en-US" sz="1200" dirty="0">
              <a:effectLst/>
              <a:latin typeface="Times New Roman"/>
              <a:ea typeface="MS Mincho"/>
            </a:endParaRPr>
          </a:p>
        </p:txBody>
      </p:sp>
      <p:sp>
        <p:nvSpPr>
          <p:cNvPr id="158" name="Text Box 225"/>
          <p:cNvSpPr txBox="1"/>
          <p:nvPr/>
        </p:nvSpPr>
        <p:spPr>
          <a:xfrm>
            <a:off x="965021" y="3146996"/>
            <a:ext cx="1359773" cy="206526"/>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600"/>
              </a:spcAft>
            </a:pPr>
            <a:r>
              <a:rPr lang="en-US" sz="1200" b="1" dirty="0">
                <a:solidFill>
                  <a:srgbClr val="FF0000"/>
                </a:solidFill>
                <a:effectLst/>
                <a:latin typeface="Times New Roman"/>
                <a:ea typeface="Calibri"/>
              </a:rPr>
              <a:t>     -5   -4    -3   -2   -1</a:t>
            </a:r>
            <a:endParaRPr lang="en-US" sz="1200" dirty="0">
              <a:effectLst/>
              <a:latin typeface="Times New Roman"/>
              <a:ea typeface="MS Mincho"/>
            </a:endParaRPr>
          </a:p>
        </p:txBody>
      </p:sp>
      <p:sp>
        <p:nvSpPr>
          <p:cNvPr id="159" name="Freeform 158"/>
          <p:cNvSpPr/>
          <p:nvPr/>
        </p:nvSpPr>
        <p:spPr>
          <a:xfrm rot="15575652">
            <a:off x="1511760" y="2073416"/>
            <a:ext cx="1809115" cy="1934379"/>
          </a:xfrm>
          <a:custGeom>
            <a:avLst/>
            <a:gdLst>
              <a:gd name="connsiteX0" fmla="*/ 0 w 1623974"/>
              <a:gd name="connsiteY0" fmla="*/ 14630 h 1427866"/>
              <a:gd name="connsiteX1" fmla="*/ 373075 w 1623974"/>
              <a:gd name="connsiteY1" fmla="*/ 1024128 h 1427866"/>
              <a:gd name="connsiteX2" fmla="*/ 724204 w 1623974"/>
              <a:gd name="connsiteY2" fmla="*/ 1426464 h 1427866"/>
              <a:gd name="connsiteX3" fmla="*/ 1148486 w 1623974"/>
              <a:gd name="connsiteY3" fmla="*/ 907085 h 1427866"/>
              <a:gd name="connsiteX4" fmla="*/ 1623974 w 1623974"/>
              <a:gd name="connsiteY4" fmla="*/ 0 h 1427866"/>
              <a:gd name="connsiteX5" fmla="*/ 1623974 w 1623974"/>
              <a:gd name="connsiteY5" fmla="*/ 0 h 142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3974" h="1427866">
                <a:moveTo>
                  <a:pt x="0" y="14630"/>
                </a:moveTo>
                <a:cubicBezTo>
                  <a:pt x="126187" y="401726"/>
                  <a:pt x="252374" y="788822"/>
                  <a:pt x="373075" y="1024128"/>
                </a:cubicBezTo>
                <a:cubicBezTo>
                  <a:pt x="493776" y="1259434"/>
                  <a:pt x="594969" y="1445971"/>
                  <a:pt x="724204" y="1426464"/>
                </a:cubicBezTo>
                <a:cubicBezTo>
                  <a:pt x="853439" y="1406957"/>
                  <a:pt x="998524" y="1144829"/>
                  <a:pt x="1148486" y="907085"/>
                </a:cubicBezTo>
                <a:cubicBezTo>
                  <a:pt x="1298448" y="669341"/>
                  <a:pt x="1623974" y="0"/>
                  <a:pt x="1623974" y="0"/>
                </a:cubicBezTo>
                <a:lnTo>
                  <a:pt x="1623974" y="0"/>
                </a:lnTo>
              </a:path>
            </a:pathLst>
          </a:custGeom>
          <a:noFill/>
          <a:ln w="28575" cap="flat" cmpd="sng" algn="ctr">
            <a:solidFill>
              <a:srgbClr val="4F81BD"/>
            </a:solidFill>
            <a:prstDash val="solid"/>
            <a:headEnd type="stealth"/>
            <a:tailEnd type="stealt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1759" y="1164737"/>
            <a:ext cx="506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Rectangle 5"/>
              <p:cNvSpPr/>
              <p:nvPr/>
            </p:nvSpPr>
            <p:spPr>
              <a:xfrm>
                <a:off x="4047001" y="3146996"/>
                <a:ext cx="37061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solidFill>
                            <a:srgbClr val="1F497D"/>
                          </a:solidFill>
                          <a:latin typeface="Cambria Math"/>
                          <a:ea typeface="MS Mincho"/>
                          <a:cs typeface="Calibri"/>
                        </a:rPr>
                        <m:t>𝒙</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4047001" y="3146996"/>
                <a:ext cx="370614" cy="369332"/>
              </a:xfrm>
              <a:prstGeom prst="rect">
                <a:avLst/>
              </a:prstGeom>
              <a:blipFill rotWithShape="1">
                <a:blip r:embed="rId5"/>
                <a:stretch>
                  <a:fillRect t="-8197" r="-21311" b="-24590"/>
                </a:stretch>
              </a:blipFill>
            </p:spPr>
            <p:txBody>
              <a:bodyPr/>
              <a:lstStyle/>
              <a:p>
                <a:r>
                  <a:rPr lang="en-US">
                    <a:noFill/>
                  </a:rPr>
                  <a:t> </a:t>
                </a:r>
              </a:p>
            </p:txBody>
          </p:sp>
        </mc:Fallback>
      </mc:AlternateContent>
    </p:spTree>
    <p:extLst>
      <p:ext uri="{BB962C8B-B14F-4D97-AF65-F5344CB8AC3E}">
        <p14:creationId xmlns:p14="http://schemas.microsoft.com/office/powerpoint/2010/main" val="1420915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365521"/>
          </a:xfrm>
        </p:spPr>
        <p:txBody>
          <a:bodyPr>
            <a:normAutofit/>
          </a:bodyPr>
          <a:lstStyle/>
          <a:p>
            <a:pPr algn="l"/>
            <a:r>
              <a:rPr lang="en-US" sz="1700" b="1" dirty="0">
                <a:latin typeface="Cambria" panose="02040503050406030204" pitchFamily="18" charset="0"/>
              </a:rPr>
              <a:t> Functions</a:t>
            </a:r>
            <a:endParaRPr lang="en-US" sz="1700"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10633" y="328220"/>
                <a:ext cx="9144000" cy="1083374"/>
              </a:xfrm>
              <a:prstGeom prst="rect">
                <a:avLst/>
              </a:prstGeom>
            </p:spPr>
            <p:txBody>
              <a:bodyPr wrap="square">
                <a:spAutoFit/>
              </a:bodyPr>
              <a:lstStyle/>
              <a:p>
                <a:pPr>
                  <a:lnSpc>
                    <a:spcPct val="115000"/>
                  </a:lnSpc>
                  <a:spcAft>
                    <a:spcPts val="600"/>
                  </a:spcAft>
                </a:pPr>
                <a:r>
                  <a:rPr lang="en-US" sz="2800" b="1" dirty="0">
                    <a:solidFill>
                      <a:srgbClr val="4F81BD"/>
                    </a:solidFill>
                  </a:rPr>
                  <a:t>Sample Problem 2</a:t>
                </a:r>
                <a:r>
                  <a:rPr lang="en-US" sz="2800" dirty="0">
                    <a:solidFill>
                      <a:srgbClr val="4F81BD"/>
                    </a:solidFill>
                  </a:rPr>
                  <a:t>: </a:t>
                </a:r>
                <a:r>
                  <a:rPr lang="en-US" sz="2800" b="1" dirty="0">
                    <a:solidFill>
                      <a:prstClr val="black"/>
                    </a:solidFill>
                    <a:ea typeface="MS Mincho"/>
                    <a:cs typeface="Times New Roman"/>
                  </a:rPr>
                  <a:t>Use the Vertical Line Test to determine which of the following graphs describes </a:t>
                </a:r>
                <a14:m>
                  <m:oMath xmlns:m="http://schemas.openxmlformats.org/officeDocument/2006/math">
                    <m:r>
                      <a:rPr lang="en-US" sz="2800" b="1" i="1">
                        <a:solidFill>
                          <a:prstClr val="black"/>
                        </a:solidFill>
                        <a:latin typeface="Cambria Math"/>
                        <a:ea typeface="MS Mincho"/>
                        <a:cs typeface="Times New Roman"/>
                      </a:rPr>
                      <m:t>𝒚</m:t>
                    </m:r>
                  </m:oMath>
                </a14:m>
                <a:r>
                  <a:rPr lang="en-US" sz="2800" b="1" dirty="0">
                    <a:solidFill>
                      <a:prstClr val="black"/>
                    </a:solidFill>
                    <a:ea typeface="MS Mincho"/>
                    <a:cs typeface="Times New Roman"/>
                  </a:rPr>
                  <a:t> as a function of</a:t>
                </a:r>
                <a:r>
                  <a:rPr lang="en-US" sz="2800" dirty="0">
                    <a:solidFill>
                      <a:prstClr val="black"/>
                    </a:solidFill>
                    <a:ea typeface="MS Mincho"/>
                    <a:cs typeface="Times New Roman"/>
                  </a:rPr>
                  <a:t> </a:t>
                </a:r>
                <a14:m>
                  <m:oMath xmlns:m="http://schemas.openxmlformats.org/officeDocument/2006/math">
                    <m:r>
                      <a:rPr lang="en-US" sz="2800" b="1" i="1">
                        <a:solidFill>
                          <a:prstClr val="black"/>
                        </a:solidFill>
                        <a:latin typeface="Cambria Math"/>
                        <a:ea typeface="MS Mincho"/>
                        <a:cs typeface="Times New Roman"/>
                      </a:rPr>
                      <m:t>𝒙</m:t>
                    </m:r>
                  </m:oMath>
                </a14:m>
                <a:r>
                  <a:rPr lang="en-US" sz="2800" dirty="0">
                    <a:solidFill>
                      <a:prstClr val="black"/>
                    </a:solidFill>
                    <a:ea typeface="MS Mincho"/>
                    <a:cs typeface="Times New Roman"/>
                  </a:rPr>
                  <a:t>.</a:t>
                </a:r>
              </a:p>
            </p:txBody>
          </p:sp>
        </mc:Choice>
        <mc:Fallback xmlns="">
          <p:sp>
            <p:nvSpPr>
              <p:cNvPr id="5" name="Rectangle 4"/>
              <p:cNvSpPr>
                <a:spLocks noRot="1" noChangeAspect="1" noMove="1" noResize="1" noEditPoints="1" noAdjustHandles="1" noChangeArrowheads="1" noChangeShapeType="1" noTextEdit="1"/>
              </p:cNvSpPr>
              <p:nvPr/>
            </p:nvSpPr>
            <p:spPr>
              <a:xfrm>
                <a:off x="10633" y="328220"/>
                <a:ext cx="9144000" cy="1083374"/>
              </a:xfrm>
              <a:prstGeom prst="rect">
                <a:avLst/>
              </a:prstGeom>
              <a:blipFill rotWithShape="1">
                <a:blip r:embed="rId2"/>
                <a:stretch>
                  <a:fillRect l="-1400" t="-2247" r="-1067" b="-12360"/>
                </a:stretch>
              </a:blipFill>
            </p:spPr>
            <p:txBody>
              <a:bodyPr/>
              <a:lstStyle/>
              <a:p>
                <a:r>
                  <a:rPr lang="en-US">
                    <a:noFill/>
                  </a:rPr>
                  <a:t> </a:t>
                </a:r>
              </a:p>
            </p:txBody>
          </p:sp>
        </mc:Fallback>
      </mc:AlternateContent>
      <p:sp>
        <p:nvSpPr>
          <p:cNvPr id="3" name="Rectangle 2"/>
          <p:cNvSpPr/>
          <p:nvPr/>
        </p:nvSpPr>
        <p:spPr>
          <a:xfrm>
            <a:off x="152400" y="1343227"/>
            <a:ext cx="473206" cy="523220"/>
          </a:xfrm>
          <a:prstGeom prst="rect">
            <a:avLst/>
          </a:prstGeom>
        </p:spPr>
        <p:txBody>
          <a:bodyPr wrap="none">
            <a:spAutoFit/>
          </a:bodyPr>
          <a:lstStyle/>
          <a:p>
            <a:r>
              <a:rPr lang="en-US" sz="2800" b="1" dirty="0">
                <a:solidFill>
                  <a:prstClr val="black"/>
                </a:solidFill>
              </a:rPr>
              <a:t>b.</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629150"/>
            <a:ext cx="334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a:grpSpLocks/>
          </p:cNvGrpSpPr>
          <p:nvPr/>
        </p:nvGrpSpPr>
        <p:grpSpPr bwMode="auto">
          <a:xfrm>
            <a:off x="785634" y="1541552"/>
            <a:ext cx="3261367" cy="3225094"/>
            <a:chOff x="169" y="6194"/>
            <a:chExt cx="4547" cy="4598"/>
          </a:xfrm>
          <a:noFill/>
        </p:grpSpPr>
        <p:sp>
          <p:nvSpPr>
            <p:cNvPr id="8" name="Rectangle 7"/>
            <p:cNvSpPr>
              <a:spLocks noChangeArrowheads="1"/>
            </p:cNvSpPr>
            <p:nvPr/>
          </p:nvSpPr>
          <p:spPr bwMode="auto">
            <a:xfrm>
              <a:off x="1010" y="7772"/>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 name="Rectangle 8"/>
            <p:cNvSpPr>
              <a:spLocks noChangeArrowheads="1"/>
            </p:cNvSpPr>
            <p:nvPr/>
          </p:nvSpPr>
          <p:spPr bwMode="auto">
            <a:xfrm>
              <a:off x="1367"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 name="Rectangle 9"/>
            <p:cNvSpPr>
              <a:spLocks noChangeArrowheads="1"/>
            </p:cNvSpPr>
            <p:nvPr/>
          </p:nvSpPr>
          <p:spPr bwMode="auto">
            <a:xfrm>
              <a:off x="1725"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 name="Rectangle 10"/>
            <p:cNvSpPr>
              <a:spLocks noChangeArrowheads="1"/>
            </p:cNvSpPr>
            <p:nvPr/>
          </p:nvSpPr>
          <p:spPr bwMode="auto">
            <a:xfrm>
              <a:off x="2083"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 name="Rectangle 11"/>
            <p:cNvSpPr>
              <a:spLocks noChangeArrowheads="1"/>
            </p:cNvSpPr>
            <p:nvPr/>
          </p:nvSpPr>
          <p:spPr bwMode="auto">
            <a:xfrm>
              <a:off x="2083"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 name="Rectangle 12"/>
            <p:cNvSpPr>
              <a:spLocks noChangeArrowheads="1"/>
            </p:cNvSpPr>
            <p:nvPr/>
          </p:nvSpPr>
          <p:spPr bwMode="auto">
            <a:xfrm>
              <a:off x="1725"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 name="Rectangle 13"/>
            <p:cNvSpPr>
              <a:spLocks noChangeArrowheads="1"/>
            </p:cNvSpPr>
            <p:nvPr/>
          </p:nvSpPr>
          <p:spPr bwMode="auto">
            <a:xfrm>
              <a:off x="1367"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5" name="Rectangle 14"/>
            <p:cNvSpPr>
              <a:spLocks noChangeArrowheads="1"/>
            </p:cNvSpPr>
            <p:nvPr/>
          </p:nvSpPr>
          <p:spPr bwMode="auto">
            <a:xfrm>
              <a:off x="1010" y="7413"/>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6" name="Rectangle 15"/>
            <p:cNvSpPr>
              <a:spLocks noChangeArrowheads="1"/>
            </p:cNvSpPr>
            <p:nvPr/>
          </p:nvSpPr>
          <p:spPr bwMode="auto">
            <a:xfrm>
              <a:off x="2441" y="7772"/>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7" name="Rectangle 16"/>
            <p:cNvSpPr>
              <a:spLocks noChangeArrowheads="1"/>
            </p:cNvSpPr>
            <p:nvPr/>
          </p:nvSpPr>
          <p:spPr bwMode="auto">
            <a:xfrm>
              <a:off x="2798"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8" name="Rectangle 17"/>
            <p:cNvSpPr>
              <a:spLocks noChangeArrowheads="1"/>
            </p:cNvSpPr>
            <p:nvPr/>
          </p:nvSpPr>
          <p:spPr bwMode="auto">
            <a:xfrm>
              <a:off x="3156"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9" name="Rectangle 18"/>
            <p:cNvSpPr>
              <a:spLocks noChangeArrowheads="1"/>
            </p:cNvSpPr>
            <p:nvPr/>
          </p:nvSpPr>
          <p:spPr bwMode="auto">
            <a:xfrm>
              <a:off x="3514"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0" name="Rectangle 19"/>
            <p:cNvSpPr>
              <a:spLocks noChangeArrowheads="1"/>
            </p:cNvSpPr>
            <p:nvPr/>
          </p:nvSpPr>
          <p:spPr bwMode="auto">
            <a:xfrm>
              <a:off x="3514"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1" name="Rectangle 20"/>
            <p:cNvSpPr>
              <a:spLocks noChangeArrowheads="1"/>
            </p:cNvSpPr>
            <p:nvPr/>
          </p:nvSpPr>
          <p:spPr bwMode="auto">
            <a:xfrm>
              <a:off x="3156"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2" name="Rectangle 21"/>
            <p:cNvSpPr>
              <a:spLocks noChangeArrowheads="1"/>
            </p:cNvSpPr>
            <p:nvPr/>
          </p:nvSpPr>
          <p:spPr bwMode="auto">
            <a:xfrm>
              <a:off x="2441" y="7413"/>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3" name="Rectangle 22"/>
            <p:cNvSpPr>
              <a:spLocks noChangeArrowheads="1"/>
            </p:cNvSpPr>
            <p:nvPr/>
          </p:nvSpPr>
          <p:spPr bwMode="auto">
            <a:xfrm>
              <a:off x="2798"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4" name="Rectangle 23"/>
            <p:cNvSpPr>
              <a:spLocks noChangeArrowheads="1"/>
            </p:cNvSpPr>
            <p:nvPr/>
          </p:nvSpPr>
          <p:spPr bwMode="auto">
            <a:xfrm>
              <a:off x="2441" y="7056"/>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5" name="Rectangle 24"/>
            <p:cNvSpPr>
              <a:spLocks noChangeArrowheads="1"/>
            </p:cNvSpPr>
            <p:nvPr/>
          </p:nvSpPr>
          <p:spPr bwMode="auto">
            <a:xfrm>
              <a:off x="2798"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6" name="Rectangle 25"/>
            <p:cNvSpPr>
              <a:spLocks noChangeArrowheads="1"/>
            </p:cNvSpPr>
            <p:nvPr/>
          </p:nvSpPr>
          <p:spPr bwMode="auto">
            <a:xfrm>
              <a:off x="3156"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7" name="Rectangle 26"/>
            <p:cNvSpPr>
              <a:spLocks noChangeArrowheads="1"/>
            </p:cNvSpPr>
            <p:nvPr/>
          </p:nvSpPr>
          <p:spPr bwMode="auto">
            <a:xfrm>
              <a:off x="3514"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8" name="Rectangle 27"/>
            <p:cNvSpPr>
              <a:spLocks noChangeArrowheads="1"/>
            </p:cNvSpPr>
            <p:nvPr/>
          </p:nvSpPr>
          <p:spPr bwMode="auto">
            <a:xfrm>
              <a:off x="1010" y="7056"/>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9" name="Rectangle 28"/>
            <p:cNvSpPr>
              <a:spLocks noChangeArrowheads="1"/>
            </p:cNvSpPr>
            <p:nvPr/>
          </p:nvSpPr>
          <p:spPr bwMode="auto">
            <a:xfrm>
              <a:off x="1367"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0" name="Rectangle 29"/>
            <p:cNvSpPr>
              <a:spLocks noChangeArrowheads="1"/>
            </p:cNvSpPr>
            <p:nvPr/>
          </p:nvSpPr>
          <p:spPr bwMode="auto">
            <a:xfrm>
              <a:off x="1725"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1" name="Rectangle 30"/>
            <p:cNvSpPr>
              <a:spLocks noChangeArrowheads="1"/>
            </p:cNvSpPr>
            <p:nvPr/>
          </p:nvSpPr>
          <p:spPr bwMode="auto">
            <a:xfrm>
              <a:off x="2083"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2" name="Rectangle 31"/>
            <p:cNvSpPr>
              <a:spLocks noChangeArrowheads="1"/>
            </p:cNvSpPr>
            <p:nvPr/>
          </p:nvSpPr>
          <p:spPr bwMode="auto">
            <a:xfrm>
              <a:off x="1010" y="8487"/>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3" name="Rectangle 32"/>
            <p:cNvSpPr>
              <a:spLocks noChangeArrowheads="1"/>
            </p:cNvSpPr>
            <p:nvPr/>
          </p:nvSpPr>
          <p:spPr bwMode="auto">
            <a:xfrm>
              <a:off x="1367"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4" name="Rectangle 33"/>
            <p:cNvSpPr>
              <a:spLocks noChangeArrowheads="1"/>
            </p:cNvSpPr>
            <p:nvPr/>
          </p:nvSpPr>
          <p:spPr bwMode="auto">
            <a:xfrm>
              <a:off x="1725"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5" name="Rectangle 34"/>
            <p:cNvSpPr>
              <a:spLocks noChangeArrowheads="1"/>
            </p:cNvSpPr>
            <p:nvPr/>
          </p:nvSpPr>
          <p:spPr bwMode="auto">
            <a:xfrm>
              <a:off x="2083"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6" name="Rectangle 35"/>
            <p:cNvSpPr>
              <a:spLocks noChangeArrowheads="1"/>
            </p:cNvSpPr>
            <p:nvPr/>
          </p:nvSpPr>
          <p:spPr bwMode="auto">
            <a:xfrm>
              <a:off x="2083"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7" name="Rectangle 36"/>
            <p:cNvSpPr>
              <a:spLocks noChangeArrowheads="1"/>
            </p:cNvSpPr>
            <p:nvPr/>
          </p:nvSpPr>
          <p:spPr bwMode="auto">
            <a:xfrm>
              <a:off x="1725"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8" name="Rectangle 37"/>
            <p:cNvSpPr>
              <a:spLocks noChangeArrowheads="1"/>
            </p:cNvSpPr>
            <p:nvPr/>
          </p:nvSpPr>
          <p:spPr bwMode="auto">
            <a:xfrm>
              <a:off x="1367"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9" name="Rectangle 38"/>
            <p:cNvSpPr>
              <a:spLocks noChangeArrowheads="1"/>
            </p:cNvSpPr>
            <p:nvPr/>
          </p:nvSpPr>
          <p:spPr bwMode="auto">
            <a:xfrm>
              <a:off x="1010" y="8129"/>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0" name="Rectangle 39"/>
            <p:cNvSpPr>
              <a:spLocks noChangeArrowheads="1"/>
            </p:cNvSpPr>
            <p:nvPr/>
          </p:nvSpPr>
          <p:spPr bwMode="auto">
            <a:xfrm>
              <a:off x="2441" y="8487"/>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1" name="Rectangle 40"/>
            <p:cNvSpPr>
              <a:spLocks noChangeArrowheads="1"/>
            </p:cNvSpPr>
            <p:nvPr/>
          </p:nvSpPr>
          <p:spPr bwMode="auto">
            <a:xfrm>
              <a:off x="2798"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2" name="Rectangle 41"/>
            <p:cNvSpPr>
              <a:spLocks noChangeArrowheads="1"/>
            </p:cNvSpPr>
            <p:nvPr/>
          </p:nvSpPr>
          <p:spPr bwMode="auto">
            <a:xfrm>
              <a:off x="3156"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3" name="Rectangle 42"/>
            <p:cNvSpPr>
              <a:spLocks noChangeArrowheads="1"/>
            </p:cNvSpPr>
            <p:nvPr/>
          </p:nvSpPr>
          <p:spPr bwMode="auto">
            <a:xfrm>
              <a:off x="3514"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4" name="Rectangle 43"/>
            <p:cNvSpPr>
              <a:spLocks noChangeArrowheads="1"/>
            </p:cNvSpPr>
            <p:nvPr/>
          </p:nvSpPr>
          <p:spPr bwMode="auto">
            <a:xfrm>
              <a:off x="3514"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5" name="Rectangle 44"/>
            <p:cNvSpPr>
              <a:spLocks noChangeArrowheads="1"/>
            </p:cNvSpPr>
            <p:nvPr/>
          </p:nvSpPr>
          <p:spPr bwMode="auto">
            <a:xfrm>
              <a:off x="3156"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6" name="Rectangle 45"/>
            <p:cNvSpPr>
              <a:spLocks noChangeArrowheads="1"/>
            </p:cNvSpPr>
            <p:nvPr/>
          </p:nvSpPr>
          <p:spPr bwMode="auto">
            <a:xfrm>
              <a:off x="2441" y="8129"/>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7" name="Rectangle 46"/>
            <p:cNvSpPr>
              <a:spLocks noChangeArrowheads="1"/>
            </p:cNvSpPr>
            <p:nvPr/>
          </p:nvSpPr>
          <p:spPr bwMode="auto">
            <a:xfrm>
              <a:off x="2798"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8" name="Rectangle 47"/>
            <p:cNvSpPr>
              <a:spLocks noChangeArrowheads="1"/>
            </p:cNvSpPr>
            <p:nvPr/>
          </p:nvSpPr>
          <p:spPr bwMode="auto">
            <a:xfrm>
              <a:off x="2441" y="920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9" name="Rectangle 48"/>
            <p:cNvSpPr>
              <a:spLocks noChangeArrowheads="1"/>
            </p:cNvSpPr>
            <p:nvPr/>
          </p:nvSpPr>
          <p:spPr bwMode="auto">
            <a:xfrm>
              <a:off x="2798"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0" name="Rectangle 49"/>
            <p:cNvSpPr>
              <a:spLocks noChangeArrowheads="1"/>
            </p:cNvSpPr>
            <p:nvPr/>
          </p:nvSpPr>
          <p:spPr bwMode="auto">
            <a:xfrm>
              <a:off x="3156"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1" name="Rectangle 50"/>
            <p:cNvSpPr>
              <a:spLocks noChangeArrowheads="1"/>
            </p:cNvSpPr>
            <p:nvPr/>
          </p:nvSpPr>
          <p:spPr bwMode="auto">
            <a:xfrm>
              <a:off x="3514"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2" name="Rectangle 51"/>
            <p:cNvSpPr>
              <a:spLocks noChangeArrowheads="1"/>
            </p:cNvSpPr>
            <p:nvPr/>
          </p:nvSpPr>
          <p:spPr bwMode="auto">
            <a:xfrm>
              <a:off x="3514"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3" name="Rectangle 52"/>
            <p:cNvSpPr>
              <a:spLocks noChangeArrowheads="1"/>
            </p:cNvSpPr>
            <p:nvPr/>
          </p:nvSpPr>
          <p:spPr bwMode="auto">
            <a:xfrm>
              <a:off x="3156"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4" name="Rectangle 53"/>
            <p:cNvSpPr>
              <a:spLocks noChangeArrowheads="1"/>
            </p:cNvSpPr>
            <p:nvPr/>
          </p:nvSpPr>
          <p:spPr bwMode="auto">
            <a:xfrm>
              <a:off x="2441" y="8845"/>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5" name="Rectangle 54"/>
            <p:cNvSpPr>
              <a:spLocks noChangeArrowheads="1"/>
            </p:cNvSpPr>
            <p:nvPr/>
          </p:nvSpPr>
          <p:spPr bwMode="auto">
            <a:xfrm>
              <a:off x="2798"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6" name="Rectangle 55"/>
            <p:cNvSpPr>
              <a:spLocks noChangeArrowheads="1"/>
            </p:cNvSpPr>
            <p:nvPr/>
          </p:nvSpPr>
          <p:spPr bwMode="auto">
            <a:xfrm>
              <a:off x="1010" y="920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7" name="Rectangle 56"/>
            <p:cNvSpPr>
              <a:spLocks noChangeArrowheads="1"/>
            </p:cNvSpPr>
            <p:nvPr/>
          </p:nvSpPr>
          <p:spPr bwMode="auto">
            <a:xfrm>
              <a:off x="1367"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8" name="Rectangle 57"/>
            <p:cNvSpPr>
              <a:spLocks noChangeArrowheads="1"/>
            </p:cNvSpPr>
            <p:nvPr/>
          </p:nvSpPr>
          <p:spPr bwMode="auto">
            <a:xfrm>
              <a:off x="1725"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9" name="Rectangle 58"/>
            <p:cNvSpPr>
              <a:spLocks noChangeArrowheads="1"/>
            </p:cNvSpPr>
            <p:nvPr/>
          </p:nvSpPr>
          <p:spPr bwMode="auto">
            <a:xfrm>
              <a:off x="2083"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0" name="Rectangle 59"/>
            <p:cNvSpPr>
              <a:spLocks noChangeArrowheads="1"/>
            </p:cNvSpPr>
            <p:nvPr/>
          </p:nvSpPr>
          <p:spPr bwMode="auto">
            <a:xfrm>
              <a:off x="2083"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1" name="Rectangle 60"/>
            <p:cNvSpPr>
              <a:spLocks noChangeArrowheads="1"/>
            </p:cNvSpPr>
            <p:nvPr/>
          </p:nvSpPr>
          <p:spPr bwMode="auto">
            <a:xfrm>
              <a:off x="1725"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2" name="Rectangle 61"/>
            <p:cNvSpPr>
              <a:spLocks noChangeArrowheads="1"/>
            </p:cNvSpPr>
            <p:nvPr/>
          </p:nvSpPr>
          <p:spPr bwMode="auto">
            <a:xfrm>
              <a:off x="1367"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3" name="Rectangle 62"/>
            <p:cNvSpPr>
              <a:spLocks noChangeArrowheads="1"/>
            </p:cNvSpPr>
            <p:nvPr/>
          </p:nvSpPr>
          <p:spPr bwMode="auto">
            <a:xfrm>
              <a:off x="1010" y="8845"/>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4" name="Rectangle 63"/>
            <p:cNvSpPr>
              <a:spLocks noChangeArrowheads="1"/>
            </p:cNvSpPr>
            <p:nvPr/>
          </p:nvSpPr>
          <p:spPr bwMode="auto">
            <a:xfrm>
              <a:off x="2083"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5" name="Rectangle 64"/>
            <p:cNvSpPr>
              <a:spLocks noChangeArrowheads="1"/>
            </p:cNvSpPr>
            <p:nvPr/>
          </p:nvSpPr>
          <p:spPr bwMode="auto">
            <a:xfrm>
              <a:off x="1725"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6" name="Rectangle 65"/>
            <p:cNvSpPr>
              <a:spLocks noChangeArrowheads="1"/>
            </p:cNvSpPr>
            <p:nvPr/>
          </p:nvSpPr>
          <p:spPr bwMode="auto">
            <a:xfrm>
              <a:off x="1367"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7" name="Rectangle 66"/>
            <p:cNvSpPr>
              <a:spLocks noChangeArrowheads="1"/>
            </p:cNvSpPr>
            <p:nvPr/>
          </p:nvSpPr>
          <p:spPr bwMode="auto">
            <a:xfrm>
              <a:off x="1010" y="9560"/>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8" name="Rectangle 67"/>
            <p:cNvSpPr>
              <a:spLocks noChangeArrowheads="1"/>
            </p:cNvSpPr>
            <p:nvPr/>
          </p:nvSpPr>
          <p:spPr bwMode="auto">
            <a:xfrm>
              <a:off x="3514"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9" name="Rectangle 68"/>
            <p:cNvSpPr>
              <a:spLocks noChangeArrowheads="1"/>
            </p:cNvSpPr>
            <p:nvPr/>
          </p:nvSpPr>
          <p:spPr bwMode="auto">
            <a:xfrm>
              <a:off x="3156"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0" name="Rectangle 69"/>
            <p:cNvSpPr>
              <a:spLocks noChangeArrowheads="1"/>
            </p:cNvSpPr>
            <p:nvPr/>
          </p:nvSpPr>
          <p:spPr bwMode="auto">
            <a:xfrm>
              <a:off x="2441" y="9560"/>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1" name="Rectangle 70"/>
            <p:cNvSpPr>
              <a:spLocks noChangeArrowheads="1"/>
            </p:cNvSpPr>
            <p:nvPr/>
          </p:nvSpPr>
          <p:spPr bwMode="auto">
            <a:xfrm>
              <a:off x="2798"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2" name="Rectangle 71"/>
            <p:cNvSpPr>
              <a:spLocks noChangeArrowheads="1"/>
            </p:cNvSpPr>
            <p:nvPr/>
          </p:nvSpPr>
          <p:spPr bwMode="auto">
            <a:xfrm>
              <a:off x="3872"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3" name="Rectangle 72"/>
            <p:cNvSpPr>
              <a:spLocks noChangeArrowheads="1"/>
            </p:cNvSpPr>
            <p:nvPr/>
          </p:nvSpPr>
          <p:spPr bwMode="auto">
            <a:xfrm>
              <a:off x="4230"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4" name="Rectangle 73"/>
            <p:cNvSpPr>
              <a:spLocks noChangeArrowheads="1"/>
            </p:cNvSpPr>
            <p:nvPr/>
          </p:nvSpPr>
          <p:spPr bwMode="auto">
            <a:xfrm>
              <a:off x="4230"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5" name="Rectangle 74"/>
            <p:cNvSpPr>
              <a:spLocks noChangeArrowheads="1"/>
            </p:cNvSpPr>
            <p:nvPr/>
          </p:nvSpPr>
          <p:spPr bwMode="auto">
            <a:xfrm>
              <a:off x="3872"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6" name="Rectangle 75"/>
            <p:cNvSpPr>
              <a:spLocks noChangeArrowheads="1"/>
            </p:cNvSpPr>
            <p:nvPr/>
          </p:nvSpPr>
          <p:spPr bwMode="auto">
            <a:xfrm>
              <a:off x="3872"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7" name="Rectangle 76"/>
            <p:cNvSpPr>
              <a:spLocks noChangeArrowheads="1"/>
            </p:cNvSpPr>
            <p:nvPr/>
          </p:nvSpPr>
          <p:spPr bwMode="auto">
            <a:xfrm>
              <a:off x="4230"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8" name="Rectangle 77"/>
            <p:cNvSpPr>
              <a:spLocks noChangeArrowheads="1"/>
            </p:cNvSpPr>
            <p:nvPr/>
          </p:nvSpPr>
          <p:spPr bwMode="auto">
            <a:xfrm>
              <a:off x="3872"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9" name="Rectangle 78"/>
            <p:cNvSpPr>
              <a:spLocks noChangeArrowheads="1"/>
            </p:cNvSpPr>
            <p:nvPr/>
          </p:nvSpPr>
          <p:spPr bwMode="auto">
            <a:xfrm>
              <a:off x="4230"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0" name="Rectangle 79"/>
            <p:cNvSpPr>
              <a:spLocks noChangeArrowheads="1"/>
            </p:cNvSpPr>
            <p:nvPr/>
          </p:nvSpPr>
          <p:spPr bwMode="auto">
            <a:xfrm>
              <a:off x="4230"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1" name="Rectangle 80"/>
            <p:cNvSpPr>
              <a:spLocks noChangeArrowheads="1"/>
            </p:cNvSpPr>
            <p:nvPr/>
          </p:nvSpPr>
          <p:spPr bwMode="auto">
            <a:xfrm>
              <a:off x="3872"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2" name="Rectangle 81"/>
            <p:cNvSpPr>
              <a:spLocks noChangeArrowheads="1"/>
            </p:cNvSpPr>
            <p:nvPr/>
          </p:nvSpPr>
          <p:spPr bwMode="auto">
            <a:xfrm>
              <a:off x="3872"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3" name="Rectangle 82"/>
            <p:cNvSpPr>
              <a:spLocks noChangeArrowheads="1"/>
            </p:cNvSpPr>
            <p:nvPr/>
          </p:nvSpPr>
          <p:spPr bwMode="auto">
            <a:xfrm>
              <a:off x="4230"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4" name="Rectangle 83"/>
            <p:cNvSpPr>
              <a:spLocks noChangeArrowheads="1"/>
            </p:cNvSpPr>
            <p:nvPr/>
          </p:nvSpPr>
          <p:spPr bwMode="auto">
            <a:xfrm>
              <a:off x="4230"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5" name="Rectangle 84"/>
            <p:cNvSpPr>
              <a:spLocks noChangeArrowheads="1"/>
            </p:cNvSpPr>
            <p:nvPr/>
          </p:nvSpPr>
          <p:spPr bwMode="auto">
            <a:xfrm>
              <a:off x="3872"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6" name="Rectangle 85"/>
            <p:cNvSpPr>
              <a:spLocks noChangeArrowheads="1"/>
            </p:cNvSpPr>
            <p:nvPr/>
          </p:nvSpPr>
          <p:spPr bwMode="auto">
            <a:xfrm>
              <a:off x="4230"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7" name="Rectangle 86"/>
            <p:cNvSpPr>
              <a:spLocks noChangeArrowheads="1"/>
            </p:cNvSpPr>
            <p:nvPr/>
          </p:nvSpPr>
          <p:spPr bwMode="auto">
            <a:xfrm>
              <a:off x="3872"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8" name="Rectangle 87"/>
            <p:cNvSpPr>
              <a:spLocks noChangeArrowheads="1"/>
            </p:cNvSpPr>
            <p:nvPr/>
          </p:nvSpPr>
          <p:spPr bwMode="auto">
            <a:xfrm>
              <a:off x="294"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9" name="Rectangle 88"/>
            <p:cNvSpPr>
              <a:spLocks noChangeArrowheads="1"/>
            </p:cNvSpPr>
            <p:nvPr/>
          </p:nvSpPr>
          <p:spPr bwMode="auto">
            <a:xfrm>
              <a:off x="652"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0" name="Rectangle 89"/>
            <p:cNvSpPr>
              <a:spLocks noChangeArrowheads="1"/>
            </p:cNvSpPr>
            <p:nvPr/>
          </p:nvSpPr>
          <p:spPr bwMode="auto">
            <a:xfrm>
              <a:off x="652"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1" name="Rectangle 90"/>
            <p:cNvSpPr>
              <a:spLocks noChangeArrowheads="1"/>
            </p:cNvSpPr>
            <p:nvPr/>
          </p:nvSpPr>
          <p:spPr bwMode="auto">
            <a:xfrm>
              <a:off x="294"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2" name="Rectangle 91"/>
            <p:cNvSpPr>
              <a:spLocks noChangeArrowheads="1"/>
            </p:cNvSpPr>
            <p:nvPr/>
          </p:nvSpPr>
          <p:spPr bwMode="auto">
            <a:xfrm>
              <a:off x="294"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3" name="Rectangle 92"/>
            <p:cNvSpPr>
              <a:spLocks noChangeArrowheads="1"/>
            </p:cNvSpPr>
            <p:nvPr/>
          </p:nvSpPr>
          <p:spPr bwMode="auto">
            <a:xfrm>
              <a:off x="652"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4" name="Rectangle 93"/>
            <p:cNvSpPr>
              <a:spLocks noChangeArrowheads="1"/>
            </p:cNvSpPr>
            <p:nvPr/>
          </p:nvSpPr>
          <p:spPr bwMode="auto">
            <a:xfrm>
              <a:off x="294"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5" name="Rectangle 94"/>
            <p:cNvSpPr>
              <a:spLocks noChangeArrowheads="1"/>
            </p:cNvSpPr>
            <p:nvPr/>
          </p:nvSpPr>
          <p:spPr bwMode="auto">
            <a:xfrm>
              <a:off x="652"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6" name="Rectangle 95"/>
            <p:cNvSpPr>
              <a:spLocks noChangeArrowheads="1"/>
            </p:cNvSpPr>
            <p:nvPr/>
          </p:nvSpPr>
          <p:spPr bwMode="auto">
            <a:xfrm>
              <a:off x="652"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7" name="Rectangle 96"/>
            <p:cNvSpPr>
              <a:spLocks noChangeArrowheads="1"/>
            </p:cNvSpPr>
            <p:nvPr/>
          </p:nvSpPr>
          <p:spPr bwMode="auto">
            <a:xfrm>
              <a:off x="294"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8" name="Rectangle 97"/>
            <p:cNvSpPr>
              <a:spLocks noChangeArrowheads="1"/>
            </p:cNvSpPr>
            <p:nvPr/>
          </p:nvSpPr>
          <p:spPr bwMode="auto">
            <a:xfrm>
              <a:off x="294"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9" name="Rectangle 98"/>
            <p:cNvSpPr>
              <a:spLocks noChangeArrowheads="1"/>
            </p:cNvSpPr>
            <p:nvPr/>
          </p:nvSpPr>
          <p:spPr bwMode="auto">
            <a:xfrm>
              <a:off x="652"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0" name="Rectangle 99"/>
            <p:cNvSpPr>
              <a:spLocks noChangeArrowheads="1"/>
            </p:cNvSpPr>
            <p:nvPr/>
          </p:nvSpPr>
          <p:spPr bwMode="auto">
            <a:xfrm>
              <a:off x="652"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1" name="Rectangle 100"/>
            <p:cNvSpPr>
              <a:spLocks noChangeArrowheads="1"/>
            </p:cNvSpPr>
            <p:nvPr/>
          </p:nvSpPr>
          <p:spPr bwMode="auto">
            <a:xfrm>
              <a:off x="294"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2" name="Rectangle 101"/>
            <p:cNvSpPr>
              <a:spLocks noChangeArrowheads="1"/>
            </p:cNvSpPr>
            <p:nvPr/>
          </p:nvSpPr>
          <p:spPr bwMode="auto">
            <a:xfrm>
              <a:off x="652"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3" name="Rectangle 102"/>
            <p:cNvSpPr>
              <a:spLocks noChangeArrowheads="1"/>
            </p:cNvSpPr>
            <p:nvPr/>
          </p:nvSpPr>
          <p:spPr bwMode="auto">
            <a:xfrm>
              <a:off x="294"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cxnSp>
          <p:nvCxnSpPr>
            <p:cNvPr id="104" name="Line 246"/>
            <p:cNvCxnSpPr/>
            <p:nvPr/>
          </p:nvCxnSpPr>
          <p:spPr bwMode="auto">
            <a:xfrm flipH="1">
              <a:off x="169" y="8487"/>
              <a:ext cx="4547" cy="0"/>
            </a:xfrm>
            <a:prstGeom prst="line">
              <a:avLst/>
            </a:prstGeom>
            <a:grpFill/>
            <a:ln w="25400">
              <a:solidFill>
                <a:srgbClr val="1F497D">
                  <a:lumMod val="50000"/>
                </a:srgbClr>
              </a:solidFill>
              <a:round/>
              <a:headEnd type="triangle" w="lg" len="med"/>
              <a:tailEnd type="triangle" w="lg" len="med"/>
            </a:ln>
          </p:spPr>
        </p:cxnSp>
        <p:sp>
          <p:nvSpPr>
            <p:cNvPr id="105" name="Rectangle 104"/>
            <p:cNvSpPr>
              <a:spLocks noChangeArrowheads="1"/>
            </p:cNvSpPr>
            <p:nvPr/>
          </p:nvSpPr>
          <p:spPr bwMode="auto">
            <a:xfrm>
              <a:off x="2083"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6" name="Rectangle 105"/>
            <p:cNvSpPr>
              <a:spLocks noChangeArrowheads="1"/>
            </p:cNvSpPr>
            <p:nvPr/>
          </p:nvSpPr>
          <p:spPr bwMode="auto">
            <a:xfrm>
              <a:off x="1725"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7" name="Rectangle 106"/>
            <p:cNvSpPr>
              <a:spLocks noChangeArrowheads="1"/>
            </p:cNvSpPr>
            <p:nvPr/>
          </p:nvSpPr>
          <p:spPr bwMode="auto">
            <a:xfrm>
              <a:off x="1367"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8" name="Rectangle 107"/>
            <p:cNvSpPr>
              <a:spLocks noChangeArrowheads="1"/>
            </p:cNvSpPr>
            <p:nvPr/>
          </p:nvSpPr>
          <p:spPr bwMode="auto">
            <a:xfrm>
              <a:off x="1010" y="6690"/>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9" name="Rectangle 108"/>
            <p:cNvSpPr>
              <a:spLocks noChangeArrowheads="1"/>
            </p:cNvSpPr>
            <p:nvPr/>
          </p:nvSpPr>
          <p:spPr bwMode="auto">
            <a:xfrm>
              <a:off x="3514"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0" name="Rectangle 109"/>
            <p:cNvSpPr>
              <a:spLocks noChangeArrowheads="1"/>
            </p:cNvSpPr>
            <p:nvPr/>
          </p:nvSpPr>
          <p:spPr bwMode="auto">
            <a:xfrm>
              <a:off x="3156"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1" name="Rectangle 110"/>
            <p:cNvSpPr>
              <a:spLocks noChangeArrowheads="1"/>
            </p:cNvSpPr>
            <p:nvPr/>
          </p:nvSpPr>
          <p:spPr bwMode="auto">
            <a:xfrm>
              <a:off x="2441" y="6690"/>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2" name="Rectangle 111"/>
            <p:cNvSpPr>
              <a:spLocks noChangeArrowheads="1"/>
            </p:cNvSpPr>
            <p:nvPr/>
          </p:nvSpPr>
          <p:spPr bwMode="auto">
            <a:xfrm>
              <a:off x="2798"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3" name="Rectangle 112"/>
            <p:cNvSpPr>
              <a:spLocks noChangeArrowheads="1"/>
            </p:cNvSpPr>
            <p:nvPr/>
          </p:nvSpPr>
          <p:spPr bwMode="auto">
            <a:xfrm>
              <a:off x="2441" y="633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4" name="Rectangle 113"/>
            <p:cNvSpPr>
              <a:spLocks noChangeArrowheads="1"/>
            </p:cNvSpPr>
            <p:nvPr/>
          </p:nvSpPr>
          <p:spPr bwMode="auto">
            <a:xfrm>
              <a:off x="2798"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5" name="Rectangle 114"/>
            <p:cNvSpPr>
              <a:spLocks noChangeArrowheads="1"/>
            </p:cNvSpPr>
            <p:nvPr/>
          </p:nvSpPr>
          <p:spPr bwMode="auto">
            <a:xfrm>
              <a:off x="3156"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6" name="Rectangle 115"/>
            <p:cNvSpPr>
              <a:spLocks noChangeArrowheads="1"/>
            </p:cNvSpPr>
            <p:nvPr/>
          </p:nvSpPr>
          <p:spPr bwMode="auto">
            <a:xfrm>
              <a:off x="3514"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7" name="Rectangle 116"/>
            <p:cNvSpPr>
              <a:spLocks noChangeArrowheads="1"/>
            </p:cNvSpPr>
            <p:nvPr/>
          </p:nvSpPr>
          <p:spPr bwMode="auto">
            <a:xfrm>
              <a:off x="1010" y="633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8" name="Rectangle 117"/>
            <p:cNvSpPr>
              <a:spLocks noChangeArrowheads="1"/>
            </p:cNvSpPr>
            <p:nvPr/>
          </p:nvSpPr>
          <p:spPr bwMode="auto">
            <a:xfrm>
              <a:off x="1367"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9" name="Rectangle 118"/>
            <p:cNvSpPr>
              <a:spLocks noChangeArrowheads="1"/>
            </p:cNvSpPr>
            <p:nvPr/>
          </p:nvSpPr>
          <p:spPr bwMode="auto">
            <a:xfrm>
              <a:off x="1725"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0" name="Rectangle 119"/>
            <p:cNvSpPr>
              <a:spLocks noChangeArrowheads="1"/>
            </p:cNvSpPr>
            <p:nvPr/>
          </p:nvSpPr>
          <p:spPr bwMode="auto">
            <a:xfrm>
              <a:off x="2083"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1" name="Rectangle 120"/>
            <p:cNvSpPr>
              <a:spLocks noChangeArrowheads="1"/>
            </p:cNvSpPr>
            <p:nvPr/>
          </p:nvSpPr>
          <p:spPr bwMode="auto">
            <a:xfrm>
              <a:off x="4230"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2" name="Rectangle 121"/>
            <p:cNvSpPr>
              <a:spLocks noChangeArrowheads="1"/>
            </p:cNvSpPr>
            <p:nvPr/>
          </p:nvSpPr>
          <p:spPr bwMode="auto">
            <a:xfrm>
              <a:off x="3872"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3" name="Rectangle 122"/>
            <p:cNvSpPr>
              <a:spLocks noChangeArrowheads="1"/>
            </p:cNvSpPr>
            <p:nvPr/>
          </p:nvSpPr>
          <p:spPr bwMode="auto">
            <a:xfrm>
              <a:off x="3872"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4" name="Rectangle 123"/>
            <p:cNvSpPr>
              <a:spLocks noChangeArrowheads="1"/>
            </p:cNvSpPr>
            <p:nvPr/>
          </p:nvSpPr>
          <p:spPr bwMode="auto">
            <a:xfrm>
              <a:off x="4230"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5" name="Rectangle 124"/>
            <p:cNvSpPr>
              <a:spLocks noChangeArrowheads="1"/>
            </p:cNvSpPr>
            <p:nvPr/>
          </p:nvSpPr>
          <p:spPr bwMode="auto">
            <a:xfrm>
              <a:off x="652"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6" name="Rectangle 125"/>
            <p:cNvSpPr>
              <a:spLocks noChangeArrowheads="1"/>
            </p:cNvSpPr>
            <p:nvPr/>
          </p:nvSpPr>
          <p:spPr bwMode="auto">
            <a:xfrm>
              <a:off x="294"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7" name="Rectangle 126"/>
            <p:cNvSpPr>
              <a:spLocks noChangeArrowheads="1"/>
            </p:cNvSpPr>
            <p:nvPr/>
          </p:nvSpPr>
          <p:spPr bwMode="auto">
            <a:xfrm>
              <a:off x="294"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8" name="Rectangle 127"/>
            <p:cNvSpPr>
              <a:spLocks noChangeArrowheads="1"/>
            </p:cNvSpPr>
            <p:nvPr/>
          </p:nvSpPr>
          <p:spPr bwMode="auto">
            <a:xfrm>
              <a:off x="652"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9" name="Rectangle 128"/>
            <p:cNvSpPr>
              <a:spLocks noChangeArrowheads="1"/>
            </p:cNvSpPr>
            <p:nvPr/>
          </p:nvSpPr>
          <p:spPr bwMode="auto">
            <a:xfrm>
              <a:off x="2083"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0" name="Rectangle 129"/>
            <p:cNvSpPr>
              <a:spLocks noChangeArrowheads="1"/>
            </p:cNvSpPr>
            <p:nvPr/>
          </p:nvSpPr>
          <p:spPr bwMode="auto">
            <a:xfrm>
              <a:off x="1725"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1" name="Rectangle 130"/>
            <p:cNvSpPr>
              <a:spLocks noChangeArrowheads="1"/>
            </p:cNvSpPr>
            <p:nvPr/>
          </p:nvSpPr>
          <p:spPr bwMode="auto">
            <a:xfrm>
              <a:off x="1367"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2" name="Rectangle 131"/>
            <p:cNvSpPr>
              <a:spLocks noChangeArrowheads="1"/>
            </p:cNvSpPr>
            <p:nvPr/>
          </p:nvSpPr>
          <p:spPr bwMode="auto">
            <a:xfrm>
              <a:off x="1010" y="10275"/>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3" name="Rectangle 132"/>
            <p:cNvSpPr>
              <a:spLocks noChangeArrowheads="1"/>
            </p:cNvSpPr>
            <p:nvPr/>
          </p:nvSpPr>
          <p:spPr bwMode="auto">
            <a:xfrm>
              <a:off x="3514"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4" name="Rectangle 133"/>
            <p:cNvSpPr>
              <a:spLocks noChangeArrowheads="1"/>
            </p:cNvSpPr>
            <p:nvPr/>
          </p:nvSpPr>
          <p:spPr bwMode="auto">
            <a:xfrm>
              <a:off x="3156"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5" name="Rectangle 134"/>
            <p:cNvSpPr>
              <a:spLocks noChangeArrowheads="1"/>
            </p:cNvSpPr>
            <p:nvPr/>
          </p:nvSpPr>
          <p:spPr bwMode="auto">
            <a:xfrm>
              <a:off x="2441" y="10275"/>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6" name="Rectangle 135"/>
            <p:cNvSpPr>
              <a:spLocks noChangeArrowheads="1"/>
            </p:cNvSpPr>
            <p:nvPr/>
          </p:nvSpPr>
          <p:spPr bwMode="auto">
            <a:xfrm>
              <a:off x="2798"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7" name="Rectangle 136"/>
            <p:cNvSpPr>
              <a:spLocks noChangeArrowheads="1"/>
            </p:cNvSpPr>
            <p:nvPr/>
          </p:nvSpPr>
          <p:spPr bwMode="auto">
            <a:xfrm>
              <a:off x="2441" y="9918"/>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8" name="Rectangle 137"/>
            <p:cNvSpPr>
              <a:spLocks noChangeArrowheads="1"/>
            </p:cNvSpPr>
            <p:nvPr/>
          </p:nvSpPr>
          <p:spPr bwMode="auto">
            <a:xfrm>
              <a:off x="2798"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9" name="Rectangle 138"/>
            <p:cNvSpPr>
              <a:spLocks noChangeArrowheads="1"/>
            </p:cNvSpPr>
            <p:nvPr/>
          </p:nvSpPr>
          <p:spPr bwMode="auto">
            <a:xfrm>
              <a:off x="3156"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0" name="Rectangle 139"/>
            <p:cNvSpPr>
              <a:spLocks noChangeArrowheads="1"/>
            </p:cNvSpPr>
            <p:nvPr/>
          </p:nvSpPr>
          <p:spPr bwMode="auto">
            <a:xfrm>
              <a:off x="3514"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1" name="Rectangle 140"/>
            <p:cNvSpPr>
              <a:spLocks noChangeArrowheads="1"/>
            </p:cNvSpPr>
            <p:nvPr/>
          </p:nvSpPr>
          <p:spPr bwMode="auto">
            <a:xfrm>
              <a:off x="1010" y="9918"/>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2" name="Rectangle 141"/>
            <p:cNvSpPr>
              <a:spLocks noChangeArrowheads="1"/>
            </p:cNvSpPr>
            <p:nvPr/>
          </p:nvSpPr>
          <p:spPr bwMode="auto">
            <a:xfrm>
              <a:off x="1367"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3" name="Rectangle 142"/>
            <p:cNvSpPr>
              <a:spLocks noChangeArrowheads="1"/>
            </p:cNvSpPr>
            <p:nvPr/>
          </p:nvSpPr>
          <p:spPr bwMode="auto">
            <a:xfrm>
              <a:off x="1725"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4" name="Rectangle 143"/>
            <p:cNvSpPr>
              <a:spLocks noChangeArrowheads="1"/>
            </p:cNvSpPr>
            <p:nvPr/>
          </p:nvSpPr>
          <p:spPr bwMode="auto">
            <a:xfrm>
              <a:off x="2083"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5" name="Rectangle 144"/>
            <p:cNvSpPr>
              <a:spLocks noChangeArrowheads="1"/>
            </p:cNvSpPr>
            <p:nvPr/>
          </p:nvSpPr>
          <p:spPr bwMode="auto">
            <a:xfrm>
              <a:off x="4230"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6" name="Rectangle 145"/>
            <p:cNvSpPr>
              <a:spLocks noChangeArrowheads="1"/>
            </p:cNvSpPr>
            <p:nvPr/>
          </p:nvSpPr>
          <p:spPr bwMode="auto">
            <a:xfrm>
              <a:off x="3872"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7" name="Rectangle 146"/>
            <p:cNvSpPr>
              <a:spLocks noChangeArrowheads="1"/>
            </p:cNvSpPr>
            <p:nvPr/>
          </p:nvSpPr>
          <p:spPr bwMode="auto">
            <a:xfrm>
              <a:off x="3872"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8" name="Rectangle 147"/>
            <p:cNvSpPr>
              <a:spLocks noChangeArrowheads="1"/>
            </p:cNvSpPr>
            <p:nvPr/>
          </p:nvSpPr>
          <p:spPr bwMode="auto">
            <a:xfrm>
              <a:off x="4230"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9" name="Rectangle 148"/>
            <p:cNvSpPr>
              <a:spLocks noChangeArrowheads="1"/>
            </p:cNvSpPr>
            <p:nvPr/>
          </p:nvSpPr>
          <p:spPr bwMode="auto">
            <a:xfrm>
              <a:off x="652"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50" name="Rectangle 149"/>
            <p:cNvSpPr>
              <a:spLocks noChangeArrowheads="1"/>
            </p:cNvSpPr>
            <p:nvPr/>
          </p:nvSpPr>
          <p:spPr bwMode="auto">
            <a:xfrm>
              <a:off x="294"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51" name="Rectangle 150"/>
            <p:cNvSpPr>
              <a:spLocks noChangeArrowheads="1"/>
            </p:cNvSpPr>
            <p:nvPr/>
          </p:nvSpPr>
          <p:spPr bwMode="auto">
            <a:xfrm>
              <a:off x="294"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52" name="Rectangle 151"/>
            <p:cNvSpPr>
              <a:spLocks noChangeArrowheads="1"/>
            </p:cNvSpPr>
            <p:nvPr/>
          </p:nvSpPr>
          <p:spPr bwMode="auto">
            <a:xfrm>
              <a:off x="652"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cxnSp>
          <p:nvCxnSpPr>
            <p:cNvPr id="153" name="Line 295"/>
            <p:cNvCxnSpPr/>
            <p:nvPr/>
          </p:nvCxnSpPr>
          <p:spPr bwMode="auto">
            <a:xfrm>
              <a:off x="2441" y="6194"/>
              <a:ext cx="0" cy="4598"/>
            </a:xfrm>
            <a:prstGeom prst="line">
              <a:avLst/>
            </a:prstGeom>
            <a:grpFill/>
            <a:ln w="25400">
              <a:solidFill>
                <a:srgbClr val="1F497D">
                  <a:lumMod val="50000"/>
                </a:srgbClr>
              </a:solidFill>
              <a:round/>
              <a:headEnd type="triangle" w="lg" len="med"/>
              <a:tailEnd type="triangle" w="lg" len="med"/>
            </a:ln>
          </p:spPr>
        </p:cxnSp>
      </p:grpSp>
      <p:sp>
        <p:nvSpPr>
          <p:cNvPr id="155" name="Text Box 225"/>
          <p:cNvSpPr txBox="1"/>
          <p:nvPr/>
        </p:nvSpPr>
        <p:spPr>
          <a:xfrm>
            <a:off x="2495964" y="1639048"/>
            <a:ext cx="94615" cy="102362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50000"/>
              </a:lnSpc>
              <a:spcAft>
                <a:spcPts val="50"/>
              </a:spcAft>
            </a:pPr>
            <a:r>
              <a:rPr lang="en-US" sz="1200" b="1" dirty="0">
                <a:solidFill>
                  <a:srgbClr val="FF0000"/>
                </a:solidFill>
                <a:latin typeface="Times New Roman"/>
                <a:ea typeface="Calibri"/>
              </a:rPr>
              <a:t>5</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4</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3</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2</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1</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 </a:t>
            </a:r>
            <a:endParaRPr lang="en-US" sz="1200" dirty="0">
              <a:solidFill>
                <a:prstClr val="black"/>
              </a:solidFill>
              <a:latin typeface="Times New Roman"/>
              <a:ea typeface="MS Mincho"/>
            </a:endParaRPr>
          </a:p>
          <a:p>
            <a:pPr>
              <a:lnSpc>
                <a:spcPct val="150000"/>
              </a:lnSpc>
            </a:pPr>
            <a:r>
              <a:rPr lang="en-US" sz="1200" dirty="0">
                <a:solidFill>
                  <a:srgbClr val="FF0000"/>
                </a:solidFill>
                <a:latin typeface="Times New Roman"/>
                <a:ea typeface="MS Mincho"/>
              </a:rPr>
              <a:t> </a:t>
            </a:r>
            <a:endParaRPr lang="en-US" sz="1200" dirty="0">
              <a:solidFill>
                <a:prstClr val="black"/>
              </a:solidFill>
              <a:latin typeface="Times New Roman"/>
              <a:ea typeface="MS Mincho"/>
            </a:endParaRPr>
          </a:p>
        </p:txBody>
      </p:sp>
      <p:sp>
        <p:nvSpPr>
          <p:cNvPr id="156" name="Text Box 225"/>
          <p:cNvSpPr txBox="1"/>
          <p:nvPr/>
        </p:nvSpPr>
        <p:spPr>
          <a:xfrm>
            <a:off x="2437582" y="3149891"/>
            <a:ext cx="1323023" cy="203631"/>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r">
              <a:spcAft>
                <a:spcPts val="600"/>
              </a:spcAft>
            </a:pPr>
            <a:r>
              <a:rPr lang="en-US" sz="1200" b="1" dirty="0">
                <a:solidFill>
                  <a:srgbClr val="FF0000"/>
                </a:solidFill>
                <a:latin typeface="Times New Roman"/>
                <a:ea typeface="Calibri"/>
              </a:rPr>
              <a:t> 0    1    2    3     4    5</a:t>
            </a:r>
            <a:endParaRPr lang="en-US" sz="1200" dirty="0">
              <a:solidFill>
                <a:prstClr val="black"/>
              </a:solidFill>
              <a:latin typeface="Times New Roman"/>
              <a:ea typeface="MS Mincho"/>
            </a:endParaRPr>
          </a:p>
        </p:txBody>
      </p:sp>
      <p:sp>
        <p:nvSpPr>
          <p:cNvPr id="157" name="Text Box 225"/>
          <p:cNvSpPr txBox="1"/>
          <p:nvPr/>
        </p:nvSpPr>
        <p:spPr>
          <a:xfrm>
            <a:off x="2457607" y="3280579"/>
            <a:ext cx="167640" cy="102362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50000"/>
              </a:lnSpc>
              <a:spcAft>
                <a:spcPts val="50"/>
              </a:spcAft>
            </a:pPr>
            <a:r>
              <a:rPr lang="en-US" sz="1200" b="1" dirty="0">
                <a:solidFill>
                  <a:srgbClr val="FF0000"/>
                </a:solidFill>
                <a:latin typeface="Times New Roman"/>
                <a:ea typeface="Calibri"/>
              </a:rPr>
              <a:t>-1</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-2</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-3</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-4</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-5</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 </a:t>
            </a:r>
            <a:endParaRPr lang="en-US" sz="1200" dirty="0">
              <a:solidFill>
                <a:prstClr val="black"/>
              </a:solidFill>
              <a:latin typeface="Times New Roman"/>
              <a:ea typeface="MS Mincho"/>
            </a:endParaRPr>
          </a:p>
          <a:p>
            <a:pPr>
              <a:lnSpc>
                <a:spcPct val="150000"/>
              </a:lnSpc>
            </a:pPr>
            <a:r>
              <a:rPr lang="en-US" sz="1200" dirty="0">
                <a:solidFill>
                  <a:srgbClr val="FF0000"/>
                </a:solidFill>
                <a:latin typeface="Times New Roman"/>
                <a:ea typeface="MS Mincho"/>
              </a:rPr>
              <a:t> </a:t>
            </a:r>
            <a:endParaRPr lang="en-US" sz="1200" dirty="0">
              <a:solidFill>
                <a:prstClr val="black"/>
              </a:solidFill>
              <a:latin typeface="Times New Roman"/>
              <a:ea typeface="MS Mincho"/>
            </a:endParaRPr>
          </a:p>
        </p:txBody>
      </p:sp>
      <p:sp>
        <p:nvSpPr>
          <p:cNvPr id="158" name="Text Box 225"/>
          <p:cNvSpPr txBox="1"/>
          <p:nvPr/>
        </p:nvSpPr>
        <p:spPr>
          <a:xfrm>
            <a:off x="965021" y="3146996"/>
            <a:ext cx="1359773" cy="206526"/>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spcAft>
                <a:spcPts val="600"/>
              </a:spcAft>
            </a:pPr>
            <a:r>
              <a:rPr lang="en-US" sz="1200" b="1" dirty="0">
                <a:solidFill>
                  <a:srgbClr val="FF0000"/>
                </a:solidFill>
                <a:latin typeface="Times New Roman"/>
                <a:ea typeface="Calibri"/>
              </a:rPr>
              <a:t>     -5   -4    -3   -2   -1</a:t>
            </a:r>
            <a:endParaRPr lang="en-US" sz="1200" dirty="0">
              <a:solidFill>
                <a:prstClr val="black"/>
              </a:solidFill>
              <a:latin typeface="Times New Roman"/>
              <a:ea typeface="MS Mincho"/>
            </a:endParaRPr>
          </a:p>
        </p:txBody>
      </p:sp>
      <p:sp>
        <p:nvSpPr>
          <p:cNvPr id="159" name="Freeform 158"/>
          <p:cNvSpPr/>
          <p:nvPr/>
        </p:nvSpPr>
        <p:spPr>
          <a:xfrm rot="15575652">
            <a:off x="1511760" y="2073416"/>
            <a:ext cx="1809115" cy="1934379"/>
          </a:xfrm>
          <a:custGeom>
            <a:avLst/>
            <a:gdLst>
              <a:gd name="connsiteX0" fmla="*/ 0 w 1623974"/>
              <a:gd name="connsiteY0" fmla="*/ 14630 h 1427866"/>
              <a:gd name="connsiteX1" fmla="*/ 373075 w 1623974"/>
              <a:gd name="connsiteY1" fmla="*/ 1024128 h 1427866"/>
              <a:gd name="connsiteX2" fmla="*/ 724204 w 1623974"/>
              <a:gd name="connsiteY2" fmla="*/ 1426464 h 1427866"/>
              <a:gd name="connsiteX3" fmla="*/ 1148486 w 1623974"/>
              <a:gd name="connsiteY3" fmla="*/ 907085 h 1427866"/>
              <a:gd name="connsiteX4" fmla="*/ 1623974 w 1623974"/>
              <a:gd name="connsiteY4" fmla="*/ 0 h 1427866"/>
              <a:gd name="connsiteX5" fmla="*/ 1623974 w 1623974"/>
              <a:gd name="connsiteY5" fmla="*/ 0 h 142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3974" h="1427866">
                <a:moveTo>
                  <a:pt x="0" y="14630"/>
                </a:moveTo>
                <a:cubicBezTo>
                  <a:pt x="126187" y="401726"/>
                  <a:pt x="252374" y="788822"/>
                  <a:pt x="373075" y="1024128"/>
                </a:cubicBezTo>
                <a:cubicBezTo>
                  <a:pt x="493776" y="1259434"/>
                  <a:pt x="594969" y="1445971"/>
                  <a:pt x="724204" y="1426464"/>
                </a:cubicBezTo>
                <a:cubicBezTo>
                  <a:pt x="853439" y="1406957"/>
                  <a:pt x="998524" y="1144829"/>
                  <a:pt x="1148486" y="907085"/>
                </a:cubicBezTo>
                <a:cubicBezTo>
                  <a:pt x="1298448" y="669341"/>
                  <a:pt x="1623974" y="0"/>
                  <a:pt x="1623974" y="0"/>
                </a:cubicBezTo>
                <a:lnTo>
                  <a:pt x="1623974" y="0"/>
                </a:lnTo>
              </a:path>
            </a:pathLst>
          </a:custGeom>
          <a:noFill/>
          <a:ln w="28575" cap="flat" cmpd="sng" algn="ctr">
            <a:solidFill>
              <a:srgbClr val="4F81BD"/>
            </a:solidFill>
            <a:prstDash val="solid"/>
            <a:headEnd type="stealth"/>
            <a:tailEnd type="stealt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kern="0">
              <a:solidFill>
                <a:sysClr val="windowText" lastClr="000000"/>
              </a:solidFill>
            </a:endParaRPr>
          </a:p>
        </p:txBody>
      </p:sp>
      <p:cxnSp>
        <p:nvCxnSpPr>
          <p:cNvPr id="160" name="Straight Connector 159"/>
          <p:cNvCxnSpPr/>
          <p:nvPr/>
        </p:nvCxnSpPr>
        <p:spPr>
          <a:xfrm flipH="1">
            <a:off x="1887509" y="1866447"/>
            <a:ext cx="14177" cy="2620801"/>
          </a:xfrm>
          <a:prstGeom prst="line">
            <a:avLst/>
          </a:prstGeom>
          <a:noFill/>
          <a:ln w="28575" cap="flat" cmpd="sng" algn="ctr">
            <a:solidFill>
              <a:srgbClr val="C00000"/>
            </a:solidFill>
            <a:prstDash val="solid"/>
            <a:headEnd type="stealth"/>
            <a:tailEnd type="stealth"/>
          </a:ln>
          <a:effectLst/>
        </p:spPr>
      </p:cxnSp>
      <mc:AlternateContent xmlns:mc="http://schemas.openxmlformats.org/markup-compatibility/2006" xmlns:a14="http://schemas.microsoft.com/office/drawing/2010/main">
        <mc:Choice Requires="a14">
          <p:sp>
            <p:nvSpPr>
              <p:cNvPr id="6" name="Rectangle 5"/>
              <p:cNvSpPr/>
              <p:nvPr/>
            </p:nvSpPr>
            <p:spPr>
              <a:xfrm>
                <a:off x="4343400" y="2015356"/>
                <a:ext cx="4572000" cy="1569660"/>
              </a:xfrm>
              <a:prstGeom prst="rect">
                <a:avLst/>
              </a:prstGeom>
            </p:spPr>
            <p:txBody>
              <a:bodyPr>
                <a:spAutoFit/>
              </a:bodyPr>
              <a:lstStyle/>
              <a:p>
                <a:r>
                  <a:rPr lang="en-US" sz="2400" dirty="0">
                    <a:ea typeface="MS Mincho"/>
                    <a:cs typeface="Times New Roman"/>
                  </a:rPr>
                  <a:t>In the graph,  vertical line </a:t>
                </a:r>
                <a14:m>
                  <m:oMath xmlns:m="http://schemas.openxmlformats.org/officeDocument/2006/math">
                    <m:r>
                      <a:rPr lang="en-US" sz="2400" b="1" i="1">
                        <a:effectLst/>
                        <a:latin typeface="Cambria Math"/>
                        <a:ea typeface="MS Mincho"/>
                        <a:cs typeface="Times New Roman"/>
                      </a:rPr>
                      <m:t>𝒙</m:t>
                    </m:r>
                    <m:r>
                      <a:rPr lang="en-US" sz="2400" b="1" i="1">
                        <a:effectLst/>
                        <a:latin typeface="Cambria Math"/>
                        <a:ea typeface="MS Mincho"/>
                        <a:cs typeface="Times New Roman"/>
                      </a:rPr>
                      <m:t>=−</m:t>
                    </m:r>
                    <m:r>
                      <a:rPr lang="en-US" sz="2400" b="1" i="1">
                        <a:effectLst/>
                        <a:latin typeface="Cambria Math"/>
                        <a:ea typeface="MS Mincho"/>
                        <a:cs typeface="Times New Roman"/>
                      </a:rPr>
                      <m:t>𝟐</m:t>
                    </m:r>
                  </m:oMath>
                </a14:m>
                <a:r>
                  <a:rPr lang="en-US" sz="2400" dirty="0">
                    <a:ea typeface="MS Mincho"/>
                    <a:cs typeface="Times New Roman"/>
                  </a:rPr>
                  <a:t> crosses the graph more than once, so graph does not represent </a:t>
                </a:r>
                <a14:m>
                  <m:oMath xmlns:m="http://schemas.openxmlformats.org/officeDocument/2006/math">
                    <m:r>
                      <a:rPr lang="en-US" sz="2400" b="1" i="1">
                        <a:effectLst/>
                        <a:latin typeface="Cambria Math"/>
                        <a:ea typeface="MS Mincho"/>
                        <a:cs typeface="Times New Roman"/>
                      </a:rPr>
                      <m:t>𝒚</m:t>
                    </m:r>
                  </m:oMath>
                </a14:m>
                <a:r>
                  <a:rPr lang="en-US" sz="2400" dirty="0">
                    <a:ea typeface="MS Mincho"/>
                    <a:cs typeface="Times New Roman"/>
                  </a:rPr>
                  <a:t> as a function of </a:t>
                </a:r>
                <a14:m>
                  <m:oMath xmlns:m="http://schemas.openxmlformats.org/officeDocument/2006/math">
                    <m:r>
                      <a:rPr lang="en-US" sz="2400" b="1" i="1">
                        <a:effectLst/>
                        <a:latin typeface="Cambria Math"/>
                        <a:ea typeface="MS Mincho"/>
                        <a:cs typeface="Times New Roman"/>
                      </a:rPr>
                      <m:t>𝒙</m:t>
                    </m:r>
                  </m:oMath>
                </a14:m>
                <a:r>
                  <a:rPr lang="en-US" sz="2400" dirty="0">
                    <a:ea typeface="MS Mincho"/>
                    <a:cs typeface="Times New Roman"/>
                  </a:rPr>
                  <a:t>.</a:t>
                </a:r>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4343400" y="2015356"/>
                <a:ext cx="4572000" cy="1569660"/>
              </a:xfrm>
              <a:prstGeom prst="rect">
                <a:avLst/>
              </a:prstGeom>
              <a:blipFill rotWithShape="1">
                <a:blip r:embed="rId6"/>
                <a:stretch>
                  <a:fillRect l="-2133" t="-3113" r="-1067" b="-81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96" name="Rectangle 4095"/>
              <p:cNvSpPr/>
              <p:nvPr/>
            </p:nvSpPr>
            <p:spPr>
              <a:xfrm>
                <a:off x="2438114" y="1269716"/>
                <a:ext cx="42671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solidFill>
                            <a:srgbClr val="1F497D"/>
                          </a:solidFill>
                          <a:latin typeface="Cambria Math"/>
                          <a:ea typeface="MS Mincho"/>
                          <a:cs typeface="Calibri"/>
                        </a:rPr>
                        <m:t>𝒚</m:t>
                      </m:r>
                      <m:r>
                        <a:rPr lang="en-US" b="1" i="1">
                          <a:solidFill>
                            <a:srgbClr val="4F81BD"/>
                          </a:solidFill>
                          <a:effectLst/>
                          <a:latin typeface="Cambria Math"/>
                          <a:ea typeface="MS Mincho"/>
                          <a:cs typeface="Calibri"/>
                        </a:rPr>
                        <m:t> </m:t>
                      </m:r>
                    </m:oMath>
                  </m:oMathPara>
                </a14:m>
                <a:endParaRPr lang="en-US" dirty="0"/>
              </a:p>
            </p:txBody>
          </p:sp>
        </mc:Choice>
        <mc:Fallback xmlns="">
          <p:sp>
            <p:nvSpPr>
              <p:cNvPr id="4096" name="Rectangle 4095"/>
              <p:cNvSpPr>
                <a:spLocks noRot="1" noChangeAspect="1" noMove="1" noResize="1" noEditPoints="1" noAdjustHandles="1" noChangeArrowheads="1" noChangeShapeType="1" noTextEdit="1"/>
              </p:cNvSpPr>
              <p:nvPr/>
            </p:nvSpPr>
            <p:spPr>
              <a:xfrm>
                <a:off x="2438114" y="1269716"/>
                <a:ext cx="426719" cy="369332"/>
              </a:xfrm>
              <a:prstGeom prst="rect">
                <a:avLst/>
              </a:prstGeom>
              <a:blipFill rotWithShape="1">
                <a:blip r:embed="rId5"/>
                <a:stretch>
                  <a:fillRect t="-8197" r="-18571"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99" name="Rectangle 4098"/>
              <p:cNvSpPr/>
              <p:nvPr/>
            </p:nvSpPr>
            <p:spPr>
              <a:xfrm>
                <a:off x="4016079" y="3152387"/>
                <a:ext cx="37061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solidFill>
                            <a:srgbClr val="1F497D"/>
                          </a:solidFill>
                          <a:latin typeface="Cambria Math"/>
                          <a:ea typeface="MS Mincho"/>
                          <a:cs typeface="Calibri"/>
                        </a:rPr>
                        <m:t>𝒙</m:t>
                      </m:r>
                    </m:oMath>
                  </m:oMathPara>
                </a14:m>
                <a:endParaRPr lang="en-US" dirty="0"/>
              </a:p>
            </p:txBody>
          </p:sp>
        </mc:Choice>
        <mc:Fallback xmlns="">
          <p:sp>
            <p:nvSpPr>
              <p:cNvPr id="4099" name="Rectangle 4098"/>
              <p:cNvSpPr>
                <a:spLocks noRot="1" noChangeAspect="1" noMove="1" noResize="1" noEditPoints="1" noAdjustHandles="1" noChangeArrowheads="1" noChangeShapeType="1" noTextEdit="1"/>
              </p:cNvSpPr>
              <p:nvPr/>
            </p:nvSpPr>
            <p:spPr>
              <a:xfrm>
                <a:off x="4016079" y="3152387"/>
                <a:ext cx="370614" cy="369332"/>
              </a:xfrm>
              <a:prstGeom prst="rect">
                <a:avLst/>
              </a:prstGeom>
              <a:blipFill rotWithShape="1">
                <a:blip r:embed="rId7"/>
                <a:stretch>
                  <a:fillRect t="-8197" r="-21311" b="-24590"/>
                </a:stretch>
              </a:blipFill>
            </p:spPr>
            <p:txBody>
              <a:bodyPr/>
              <a:lstStyle/>
              <a:p>
                <a:r>
                  <a:rPr lang="en-US">
                    <a:noFill/>
                  </a:rPr>
                  <a:t> </a:t>
                </a:r>
              </a:p>
            </p:txBody>
          </p:sp>
        </mc:Fallback>
      </mc:AlternateContent>
    </p:spTree>
    <p:extLst>
      <p:ext uri="{BB962C8B-B14F-4D97-AF65-F5344CB8AC3E}">
        <p14:creationId xmlns:p14="http://schemas.microsoft.com/office/powerpoint/2010/main" val="3354342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365521"/>
          </a:xfrm>
        </p:spPr>
        <p:txBody>
          <a:bodyPr>
            <a:normAutofit/>
          </a:bodyPr>
          <a:lstStyle/>
          <a:p>
            <a:pPr algn="l"/>
            <a:r>
              <a:rPr lang="en-US" sz="1700" b="1" dirty="0">
                <a:latin typeface="Cambria" panose="02040503050406030204" pitchFamily="18" charset="0"/>
              </a:rPr>
              <a:t> Functions</a:t>
            </a:r>
            <a:endParaRPr lang="en-US" sz="1700" dirty="0">
              <a:latin typeface="Cambria" panose="02040503050406030204" pitchFamily="18" charset="0"/>
            </a:endParaRPr>
          </a:p>
        </p:txBody>
      </p:sp>
      <p:sp>
        <p:nvSpPr>
          <p:cNvPr id="5" name="Rectangle 4"/>
          <p:cNvSpPr/>
          <p:nvPr/>
        </p:nvSpPr>
        <p:spPr>
          <a:xfrm>
            <a:off x="458972" y="438150"/>
            <a:ext cx="8048847" cy="3888244"/>
          </a:xfrm>
          <a:prstGeom prst="rect">
            <a:avLst/>
          </a:prstGeom>
        </p:spPr>
        <p:txBody>
          <a:bodyPr wrap="square">
            <a:spAutoFit/>
          </a:bodyPr>
          <a:lstStyle/>
          <a:p>
            <a:pPr algn="ctr">
              <a:lnSpc>
                <a:spcPct val="115000"/>
              </a:lnSpc>
              <a:spcAft>
                <a:spcPts val="1000"/>
              </a:spcAft>
            </a:pPr>
            <a:r>
              <a:rPr lang="en-US" sz="3200" b="1" u="sng" dirty="0">
                <a:solidFill>
                  <a:srgbClr val="4F81BD"/>
                </a:solidFill>
                <a:ea typeface="MS Mincho"/>
                <a:cs typeface="Times New Roman"/>
              </a:rPr>
              <a:t>Evaluate and Solve the Function</a:t>
            </a:r>
            <a:endParaRPr lang="en-US" sz="2800" dirty="0">
              <a:ea typeface="MS Mincho"/>
              <a:cs typeface="Times New Roman"/>
            </a:endParaRPr>
          </a:p>
          <a:p>
            <a:pPr marL="457200" indent="-457200">
              <a:lnSpc>
                <a:spcPct val="115000"/>
              </a:lnSpc>
              <a:spcAft>
                <a:spcPts val="1000"/>
              </a:spcAft>
              <a:buFont typeface="Arial" pitchFamily="34" charset="0"/>
              <a:buChar char="•"/>
            </a:pPr>
            <a:r>
              <a:rPr lang="en-US" sz="2800" dirty="0">
                <a:ea typeface="MS Mincho"/>
                <a:cs typeface="Times New Roman"/>
              </a:rPr>
              <a:t>When we know an input value and want to determine the corresponding output value for a function, we evaluate the function. </a:t>
            </a:r>
          </a:p>
          <a:p>
            <a:pPr marL="457200" indent="-457200">
              <a:lnSpc>
                <a:spcPct val="115000"/>
              </a:lnSpc>
              <a:spcAft>
                <a:spcPts val="1000"/>
              </a:spcAft>
              <a:buFont typeface="Arial" pitchFamily="34" charset="0"/>
              <a:buChar char="•"/>
            </a:pPr>
            <a:r>
              <a:rPr lang="en-US" sz="2800" dirty="0">
                <a:ea typeface="MS Mincho"/>
                <a:cs typeface="Times New Roman"/>
              </a:rPr>
              <a:t>Evaluating will always produce one result because each input value of a function corresponds to exactly one output value.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629150"/>
            <a:ext cx="334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2264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365521"/>
          </a:xfrm>
        </p:spPr>
        <p:txBody>
          <a:bodyPr>
            <a:normAutofit/>
          </a:bodyPr>
          <a:lstStyle/>
          <a:p>
            <a:pPr algn="l"/>
            <a:r>
              <a:rPr lang="en-US" sz="1700" b="1" dirty="0">
                <a:latin typeface="Cambria" panose="02040503050406030204" pitchFamily="18" charset="0"/>
              </a:rPr>
              <a:t> Functions</a:t>
            </a:r>
            <a:endParaRPr lang="en-US" sz="1700" dirty="0">
              <a:latin typeface="Cambria" panose="02040503050406030204" pitchFamily="18" charset="0"/>
            </a:endParaRPr>
          </a:p>
        </p:txBody>
      </p:sp>
      <p:sp>
        <p:nvSpPr>
          <p:cNvPr id="5" name="Rectangle 4"/>
          <p:cNvSpPr/>
          <p:nvPr/>
        </p:nvSpPr>
        <p:spPr>
          <a:xfrm>
            <a:off x="457199" y="1276350"/>
            <a:ext cx="8048847" cy="2045303"/>
          </a:xfrm>
          <a:prstGeom prst="rect">
            <a:avLst/>
          </a:prstGeom>
        </p:spPr>
        <p:txBody>
          <a:bodyPr wrap="square">
            <a:spAutoFit/>
          </a:bodyPr>
          <a:lstStyle/>
          <a:p>
            <a:pPr marL="457200" indent="-457200">
              <a:lnSpc>
                <a:spcPct val="115000"/>
              </a:lnSpc>
              <a:spcAft>
                <a:spcPts val="1000"/>
              </a:spcAft>
              <a:buFont typeface="Arial" pitchFamily="34" charset="0"/>
              <a:buChar char="•"/>
            </a:pPr>
            <a:r>
              <a:rPr lang="en-US" sz="2800" dirty="0">
                <a:ea typeface="MS Mincho"/>
                <a:cs typeface="Times New Roman"/>
              </a:rPr>
              <a:t>When we know an output value and want to determine the input values that would produce that output value, we set the output equal to the function’s formula and solve for the input.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629150"/>
            <a:ext cx="334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2999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365521"/>
          </a:xfrm>
        </p:spPr>
        <p:txBody>
          <a:bodyPr>
            <a:normAutofit/>
          </a:bodyPr>
          <a:lstStyle/>
          <a:p>
            <a:pPr algn="l"/>
            <a:r>
              <a:rPr lang="en-US" sz="1700" b="1" dirty="0">
                <a:latin typeface="Cambria" panose="02040503050406030204" pitchFamily="18" charset="0"/>
              </a:rPr>
              <a:t> Functions</a:t>
            </a:r>
            <a:endParaRPr lang="en-US" sz="1700" dirty="0">
              <a:latin typeface="Cambria" panose="02040503050406030204" pitchFamily="18" charset="0"/>
            </a:endParaRPr>
          </a:p>
        </p:txBody>
      </p:sp>
      <p:sp>
        <p:nvSpPr>
          <p:cNvPr id="5" name="Rectangle 4"/>
          <p:cNvSpPr/>
          <p:nvPr/>
        </p:nvSpPr>
        <p:spPr>
          <a:xfrm>
            <a:off x="228601" y="361950"/>
            <a:ext cx="8815954" cy="523220"/>
          </a:xfrm>
          <a:prstGeom prst="rect">
            <a:avLst/>
          </a:prstGeom>
        </p:spPr>
        <p:txBody>
          <a:bodyPr wrap="square">
            <a:spAutoFit/>
          </a:bodyPr>
          <a:lstStyle/>
          <a:p>
            <a:r>
              <a:rPr lang="en-US" sz="2800" b="1" dirty="0">
                <a:solidFill>
                  <a:schemeClr val="accent1"/>
                </a:solidFill>
              </a:rPr>
              <a:t>Sample Problem 3</a:t>
            </a:r>
            <a:r>
              <a:rPr lang="en-US" sz="2800" dirty="0">
                <a:solidFill>
                  <a:schemeClr val="accent1"/>
                </a:solidFill>
              </a:rPr>
              <a:t>:  </a:t>
            </a:r>
            <a:r>
              <a:rPr lang="en-US" sz="2800" b="1" dirty="0"/>
              <a:t>Evaluate each function.</a:t>
            </a:r>
            <a:endParaRPr lang="en-US" sz="2800" dirty="0"/>
          </a:p>
        </p:txBody>
      </p:sp>
      <p:sp>
        <p:nvSpPr>
          <p:cNvPr id="3" name="Rectangle 2"/>
          <p:cNvSpPr/>
          <p:nvPr/>
        </p:nvSpPr>
        <p:spPr>
          <a:xfrm>
            <a:off x="228601" y="1047750"/>
            <a:ext cx="458780" cy="523220"/>
          </a:xfrm>
          <a:prstGeom prst="rect">
            <a:avLst/>
          </a:prstGeom>
        </p:spPr>
        <p:txBody>
          <a:bodyPr wrap="none">
            <a:spAutoFit/>
          </a:bodyPr>
          <a:lstStyle/>
          <a:p>
            <a:r>
              <a:rPr lang="en-US" sz="2800" b="1" dirty="0"/>
              <a:t>a.</a:t>
            </a:r>
          </a:p>
        </p:txBody>
      </p:sp>
      <mc:AlternateContent xmlns:mc="http://schemas.openxmlformats.org/markup-compatibility/2006" xmlns:a14="http://schemas.microsoft.com/office/drawing/2010/main">
        <mc:Choice Requires="a14">
          <p:sp>
            <p:nvSpPr>
              <p:cNvPr id="4" name="Rectangle 3"/>
              <p:cNvSpPr/>
              <p:nvPr/>
            </p:nvSpPr>
            <p:spPr>
              <a:xfrm>
                <a:off x="990600" y="1047750"/>
                <a:ext cx="3281604" cy="5329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ea typeface="MS Mincho"/>
                          <a:cs typeface="Times New Roman"/>
                        </a:rPr>
                        <m:t>𝒇</m:t>
                      </m:r>
                      <m:d>
                        <m:dPr>
                          <m:ctrlPr>
                            <a:rPr lang="en-US" sz="2800" b="1" i="1">
                              <a:effectLst/>
                              <a:latin typeface="Cambria Math" panose="02040503050406030204" pitchFamily="18" charset="0"/>
                            </a:rPr>
                          </m:ctrlPr>
                        </m:dPr>
                        <m:e>
                          <m:r>
                            <a:rPr lang="en-US" sz="2800" b="1" i="1">
                              <a:effectLst/>
                              <a:latin typeface="Cambria Math"/>
                              <a:ea typeface="MS Mincho"/>
                              <a:cs typeface="Times New Roman"/>
                            </a:rPr>
                            <m:t>𝒙</m:t>
                          </m:r>
                        </m:e>
                      </m:d>
                      <m:r>
                        <a:rPr lang="en-US" sz="2800" b="1" i="1">
                          <a:effectLst/>
                          <a:latin typeface="Cambria Math"/>
                          <a:ea typeface="MS Mincho"/>
                          <a:cs typeface="Times New Roman"/>
                        </a:rPr>
                        <m:t>=</m:t>
                      </m:r>
                      <m:sSup>
                        <m:sSupPr>
                          <m:ctrlPr>
                            <a:rPr lang="en-US" sz="2800" b="1" i="1">
                              <a:effectLst/>
                              <a:latin typeface="Cambria Math" panose="02040503050406030204" pitchFamily="18" charset="0"/>
                            </a:rPr>
                          </m:ctrlPr>
                        </m:sSupPr>
                        <m:e>
                          <m:r>
                            <a:rPr lang="en-US" sz="2800" b="1" i="1">
                              <a:effectLst/>
                              <a:latin typeface="Cambria Math"/>
                              <a:ea typeface="MS Mincho"/>
                              <a:cs typeface="Times New Roman"/>
                            </a:rPr>
                            <m:t>𝒙</m:t>
                          </m:r>
                        </m:e>
                        <m:sup>
                          <m:r>
                            <a:rPr lang="en-US" sz="2800" b="1" i="1">
                              <a:effectLst/>
                              <a:latin typeface="Cambria Math"/>
                              <a:ea typeface="MS Mincho"/>
                              <a:cs typeface="Times New Roman"/>
                            </a:rPr>
                            <m:t>𝟐</m:t>
                          </m:r>
                        </m:sup>
                      </m:sSup>
                      <m:r>
                        <a:rPr lang="en-US" sz="2800" b="1" i="1">
                          <a:effectLst/>
                          <a:latin typeface="Cambria Math"/>
                          <a:ea typeface="MS Mincho"/>
                          <a:cs typeface="Times New Roman"/>
                        </a:rPr>
                        <m:t>+</m:t>
                      </m:r>
                      <m:r>
                        <a:rPr lang="en-US" sz="2800" b="1" i="1">
                          <a:effectLst/>
                          <a:latin typeface="Cambria Math"/>
                          <a:ea typeface="MS Mincho"/>
                          <a:cs typeface="Times New Roman"/>
                        </a:rPr>
                        <m:t>𝟐</m:t>
                      </m:r>
                      <m:r>
                        <a:rPr lang="en-US" sz="2800" b="1" i="1">
                          <a:effectLst/>
                          <a:latin typeface="Cambria Math"/>
                          <a:ea typeface="MS Mincho"/>
                          <a:cs typeface="Times New Roman"/>
                        </a:rPr>
                        <m:t>𝒙</m:t>
                      </m:r>
                      <m:r>
                        <a:rPr lang="en-US" sz="2800" b="1" i="1">
                          <a:effectLst/>
                          <a:latin typeface="Cambria Math"/>
                          <a:ea typeface="MS Mincho"/>
                          <a:cs typeface="Times New Roman"/>
                        </a:rPr>
                        <m:t>+</m:t>
                      </m:r>
                      <m:r>
                        <a:rPr lang="en-US" sz="2800" b="1" i="1">
                          <a:effectLst/>
                          <a:latin typeface="Cambria Math"/>
                          <a:ea typeface="MS Mincho"/>
                          <a:cs typeface="Times New Roman"/>
                        </a:rPr>
                        <m:t>𝟑</m:t>
                      </m:r>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990600" y="1047750"/>
                <a:ext cx="3281604" cy="532966"/>
              </a:xfrm>
              <a:prstGeom prst="rect">
                <a:avLst/>
              </a:prstGeom>
              <a:blipFill rotWithShape="1">
                <a:blip r:embed="rId3"/>
                <a:stretch>
                  <a:fillRect t="-8046" r="-4833"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990600" y="1725735"/>
                <a:ext cx="176868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ea typeface="MS Mincho"/>
                          <a:cs typeface="Times New Roman"/>
                        </a:rPr>
                        <m:t>𝒇</m:t>
                      </m:r>
                      <m:d>
                        <m:dPr>
                          <m:ctrlPr>
                            <a:rPr lang="en-US" sz="2800" b="1" i="1">
                              <a:effectLst/>
                              <a:latin typeface="Cambria Math" panose="02040503050406030204" pitchFamily="18" charset="0"/>
                            </a:rPr>
                          </m:ctrlPr>
                        </m:dPr>
                        <m:e>
                          <m:r>
                            <a:rPr lang="en-US" sz="2800" b="1" i="1">
                              <a:effectLst/>
                              <a:latin typeface="Cambria Math"/>
                              <a:ea typeface="MS Mincho"/>
                              <a:cs typeface="Times New Roman"/>
                            </a:rPr>
                            <m:t>−</m:t>
                          </m:r>
                          <m:r>
                            <a:rPr lang="en-US" sz="2800" b="1" i="1">
                              <a:effectLst/>
                              <a:latin typeface="Cambria Math"/>
                              <a:ea typeface="MS Mincho"/>
                              <a:cs typeface="Times New Roman"/>
                            </a:rPr>
                            <m:t>𝟐</m:t>
                          </m:r>
                        </m:e>
                      </m:d>
                      <m:r>
                        <a:rPr lang="en-US" sz="2800" b="1" i="1">
                          <a:effectLst/>
                          <a:latin typeface="Cambria Math"/>
                          <a:ea typeface="MS Mincho"/>
                          <a:cs typeface="Times New Roman"/>
                        </a:rPr>
                        <m:t>=?</m:t>
                      </m:r>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990600" y="1725735"/>
                <a:ext cx="1768689" cy="523220"/>
              </a:xfrm>
              <a:prstGeom prst="rect">
                <a:avLst/>
              </a:prstGeom>
              <a:blipFill rotWithShape="1">
                <a:blip r:embed="rId4"/>
                <a:stretch>
                  <a:fillRect t="-10465" r="-8621" b="-32558"/>
                </a:stretch>
              </a:blipFill>
            </p:spPr>
            <p:txBody>
              <a:bodyPr/>
              <a:lstStyle/>
              <a:p>
                <a:r>
                  <a:rPr lang="en-US">
                    <a:noFill/>
                  </a:rPr>
                  <a:t> </a:t>
                </a:r>
              </a:p>
            </p:txBody>
          </p:sp>
        </mc:Fallback>
      </mc:AlternateContent>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2867" y="4629150"/>
            <a:ext cx="334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7961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365521"/>
          </a:xfrm>
        </p:spPr>
        <p:txBody>
          <a:bodyPr>
            <a:normAutofit/>
          </a:bodyPr>
          <a:lstStyle/>
          <a:p>
            <a:pPr algn="l"/>
            <a:r>
              <a:rPr lang="en-US" sz="1700" b="1" dirty="0">
                <a:latin typeface="Cambria" panose="02040503050406030204" pitchFamily="18" charset="0"/>
              </a:rPr>
              <a:t> Functions</a:t>
            </a:r>
            <a:endParaRPr lang="en-US" sz="1700" dirty="0">
              <a:latin typeface="Cambria" panose="02040503050406030204" pitchFamily="18" charset="0"/>
            </a:endParaRPr>
          </a:p>
        </p:txBody>
      </p:sp>
      <p:sp>
        <p:nvSpPr>
          <p:cNvPr id="5" name="Rectangle 4"/>
          <p:cNvSpPr/>
          <p:nvPr/>
        </p:nvSpPr>
        <p:spPr>
          <a:xfrm>
            <a:off x="228601" y="361950"/>
            <a:ext cx="8815954" cy="523220"/>
          </a:xfrm>
          <a:prstGeom prst="rect">
            <a:avLst/>
          </a:prstGeom>
        </p:spPr>
        <p:txBody>
          <a:bodyPr wrap="square">
            <a:spAutoFit/>
          </a:bodyPr>
          <a:lstStyle/>
          <a:p>
            <a:r>
              <a:rPr lang="en-US" sz="2800" b="1" dirty="0">
                <a:solidFill>
                  <a:srgbClr val="4F81BD"/>
                </a:solidFill>
              </a:rPr>
              <a:t>Sample Problem 3</a:t>
            </a:r>
            <a:r>
              <a:rPr lang="en-US" sz="2800" dirty="0">
                <a:solidFill>
                  <a:srgbClr val="4F81BD"/>
                </a:solidFill>
              </a:rPr>
              <a:t>:  </a:t>
            </a:r>
            <a:r>
              <a:rPr lang="en-US" sz="2800" b="1" dirty="0">
                <a:solidFill>
                  <a:prstClr val="black"/>
                </a:solidFill>
              </a:rPr>
              <a:t>Evaluate each function.</a:t>
            </a:r>
            <a:endParaRPr lang="en-US" sz="2800" dirty="0">
              <a:solidFill>
                <a:prstClr val="black"/>
              </a:solidFill>
            </a:endParaRPr>
          </a:p>
        </p:txBody>
      </p:sp>
      <p:sp>
        <p:nvSpPr>
          <p:cNvPr id="3" name="Rectangle 2"/>
          <p:cNvSpPr/>
          <p:nvPr/>
        </p:nvSpPr>
        <p:spPr>
          <a:xfrm>
            <a:off x="228601" y="1047750"/>
            <a:ext cx="458780" cy="523220"/>
          </a:xfrm>
          <a:prstGeom prst="rect">
            <a:avLst/>
          </a:prstGeom>
        </p:spPr>
        <p:txBody>
          <a:bodyPr wrap="none">
            <a:spAutoFit/>
          </a:bodyPr>
          <a:lstStyle/>
          <a:p>
            <a:r>
              <a:rPr lang="en-US" sz="2800" b="1" dirty="0">
                <a:solidFill>
                  <a:prstClr val="black"/>
                </a:solidFill>
              </a:rPr>
              <a:t>a.</a:t>
            </a:r>
          </a:p>
        </p:txBody>
      </p:sp>
      <mc:AlternateContent xmlns:mc="http://schemas.openxmlformats.org/markup-compatibility/2006" xmlns:a14="http://schemas.microsoft.com/office/drawing/2010/main">
        <mc:Choice Requires="a14">
          <p:sp>
            <p:nvSpPr>
              <p:cNvPr id="4" name="Rectangle 3"/>
              <p:cNvSpPr/>
              <p:nvPr/>
            </p:nvSpPr>
            <p:spPr>
              <a:xfrm>
                <a:off x="990600" y="1047750"/>
                <a:ext cx="3281604" cy="5329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solidFill>
                            <a:prstClr val="black"/>
                          </a:solidFill>
                          <a:latin typeface="Cambria Math"/>
                          <a:ea typeface="MS Mincho"/>
                          <a:cs typeface="Times New Roman"/>
                        </a:rPr>
                        <m:t>𝒇</m:t>
                      </m:r>
                      <m:d>
                        <m:dPr>
                          <m:ctrlPr>
                            <a:rPr lang="en-US" sz="2800" b="1" i="1">
                              <a:solidFill>
                                <a:prstClr val="black"/>
                              </a:solidFill>
                              <a:latin typeface="Cambria Math" panose="02040503050406030204" pitchFamily="18" charset="0"/>
                            </a:rPr>
                          </m:ctrlPr>
                        </m:dPr>
                        <m:e>
                          <m:r>
                            <a:rPr lang="en-US" sz="2800" b="1" i="1">
                              <a:solidFill>
                                <a:prstClr val="black"/>
                              </a:solidFill>
                              <a:latin typeface="Cambria Math"/>
                              <a:ea typeface="MS Mincho"/>
                              <a:cs typeface="Times New Roman"/>
                            </a:rPr>
                            <m:t>𝒙</m:t>
                          </m:r>
                        </m:e>
                      </m:d>
                      <m:r>
                        <a:rPr lang="en-US" sz="2800" b="1" i="1">
                          <a:solidFill>
                            <a:prstClr val="black"/>
                          </a:solidFill>
                          <a:latin typeface="Cambria Math"/>
                          <a:ea typeface="MS Mincho"/>
                          <a:cs typeface="Times New Roman"/>
                        </a:rPr>
                        <m:t>=</m:t>
                      </m:r>
                      <m:sSup>
                        <m:sSupPr>
                          <m:ctrlPr>
                            <a:rPr lang="en-US" sz="2800" b="1" i="1">
                              <a:solidFill>
                                <a:prstClr val="black"/>
                              </a:solidFill>
                              <a:latin typeface="Cambria Math" panose="02040503050406030204" pitchFamily="18" charset="0"/>
                            </a:rPr>
                          </m:ctrlPr>
                        </m:sSupPr>
                        <m:e>
                          <m:r>
                            <a:rPr lang="en-US" sz="2800" b="1" i="1">
                              <a:solidFill>
                                <a:prstClr val="black"/>
                              </a:solidFill>
                              <a:latin typeface="Cambria Math"/>
                              <a:ea typeface="MS Mincho"/>
                              <a:cs typeface="Times New Roman"/>
                            </a:rPr>
                            <m:t>𝒙</m:t>
                          </m:r>
                        </m:e>
                        <m:sup>
                          <m:r>
                            <a:rPr lang="en-US" sz="2800" b="1" i="1">
                              <a:solidFill>
                                <a:prstClr val="black"/>
                              </a:solidFill>
                              <a:latin typeface="Cambria Math"/>
                              <a:ea typeface="MS Mincho"/>
                              <a:cs typeface="Times New Roman"/>
                            </a:rPr>
                            <m:t>𝟐</m:t>
                          </m:r>
                        </m:sup>
                      </m:sSup>
                      <m:r>
                        <a:rPr lang="en-US" sz="2800" b="1" i="1">
                          <a:solidFill>
                            <a:prstClr val="black"/>
                          </a:solidFill>
                          <a:latin typeface="Cambria Math"/>
                          <a:ea typeface="MS Mincho"/>
                          <a:cs typeface="Times New Roman"/>
                        </a:rPr>
                        <m:t>+</m:t>
                      </m:r>
                      <m:r>
                        <a:rPr lang="en-US" sz="2800" b="1" i="1">
                          <a:solidFill>
                            <a:prstClr val="black"/>
                          </a:solidFill>
                          <a:latin typeface="Cambria Math"/>
                          <a:ea typeface="MS Mincho"/>
                          <a:cs typeface="Times New Roman"/>
                        </a:rPr>
                        <m:t>𝟐</m:t>
                      </m:r>
                      <m:r>
                        <a:rPr lang="en-US" sz="2800" b="1" i="1">
                          <a:solidFill>
                            <a:prstClr val="black"/>
                          </a:solidFill>
                          <a:latin typeface="Cambria Math"/>
                          <a:ea typeface="MS Mincho"/>
                          <a:cs typeface="Times New Roman"/>
                        </a:rPr>
                        <m:t>𝒙</m:t>
                      </m:r>
                      <m:r>
                        <a:rPr lang="en-US" sz="2800" b="1" i="1">
                          <a:solidFill>
                            <a:prstClr val="black"/>
                          </a:solidFill>
                          <a:latin typeface="Cambria Math"/>
                          <a:ea typeface="MS Mincho"/>
                          <a:cs typeface="Times New Roman"/>
                        </a:rPr>
                        <m:t>+</m:t>
                      </m:r>
                      <m:r>
                        <a:rPr lang="en-US" sz="2800" b="1" i="1">
                          <a:solidFill>
                            <a:prstClr val="black"/>
                          </a:solidFill>
                          <a:latin typeface="Cambria Math"/>
                          <a:ea typeface="MS Mincho"/>
                          <a:cs typeface="Times New Roman"/>
                        </a:rPr>
                        <m:t>𝟑</m:t>
                      </m:r>
                    </m:oMath>
                  </m:oMathPara>
                </a14:m>
                <a:endParaRPr lang="en-US" sz="2800" dirty="0">
                  <a:solidFill>
                    <a:prstClr val="black"/>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990600" y="1047750"/>
                <a:ext cx="3281604" cy="532966"/>
              </a:xfrm>
              <a:prstGeom prst="rect">
                <a:avLst/>
              </a:prstGeom>
              <a:blipFill rotWithShape="1">
                <a:blip r:embed="rId2"/>
                <a:stretch>
                  <a:fillRect t="-8046" r="-4833"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020726" y="1583977"/>
                <a:ext cx="4906664" cy="5329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ea typeface="MS Mincho"/>
                          <a:cs typeface="Times New Roman"/>
                        </a:rPr>
                        <m:t>𝒇</m:t>
                      </m:r>
                      <m:d>
                        <m:dPr>
                          <m:ctrlPr>
                            <a:rPr lang="en-US" sz="2800" b="1" i="1">
                              <a:effectLst/>
                              <a:latin typeface="Cambria Math" panose="02040503050406030204" pitchFamily="18" charset="0"/>
                            </a:rPr>
                          </m:ctrlPr>
                        </m:dPr>
                        <m:e>
                          <m:r>
                            <a:rPr lang="en-US" sz="2800" b="1" i="1">
                              <a:effectLst/>
                              <a:latin typeface="Cambria Math"/>
                              <a:ea typeface="MS Mincho"/>
                              <a:cs typeface="Times New Roman"/>
                            </a:rPr>
                            <m:t>−</m:t>
                          </m:r>
                          <m:r>
                            <a:rPr lang="en-US" sz="2800" b="1" i="1">
                              <a:effectLst/>
                              <a:latin typeface="Cambria Math"/>
                              <a:ea typeface="MS Mincho"/>
                              <a:cs typeface="Times New Roman"/>
                            </a:rPr>
                            <m:t>𝟐</m:t>
                          </m:r>
                        </m:e>
                      </m:d>
                      <m:r>
                        <a:rPr lang="en-US" sz="2800" b="1" i="1">
                          <a:effectLst/>
                          <a:latin typeface="Cambria Math"/>
                          <a:ea typeface="MS Mincho"/>
                          <a:cs typeface="Times New Roman"/>
                        </a:rPr>
                        <m:t>=</m:t>
                      </m:r>
                      <m:sSup>
                        <m:sSupPr>
                          <m:ctrlPr>
                            <a:rPr lang="en-US" sz="2800" b="1" i="1">
                              <a:effectLst/>
                              <a:latin typeface="Cambria Math" panose="02040503050406030204" pitchFamily="18" charset="0"/>
                            </a:rPr>
                          </m:ctrlPr>
                        </m:sSupPr>
                        <m:e>
                          <m:r>
                            <a:rPr lang="en-US" sz="2800" b="1" i="1">
                              <a:effectLst/>
                              <a:latin typeface="Cambria Math"/>
                              <a:ea typeface="MS Mincho"/>
                              <a:cs typeface="Times New Roman"/>
                            </a:rPr>
                            <m:t>(−</m:t>
                          </m:r>
                          <m:r>
                            <a:rPr lang="en-US" sz="2800" b="1" i="1">
                              <a:effectLst/>
                              <a:latin typeface="Cambria Math"/>
                              <a:ea typeface="MS Mincho"/>
                              <a:cs typeface="Times New Roman"/>
                            </a:rPr>
                            <m:t>𝟐</m:t>
                          </m:r>
                          <m:r>
                            <a:rPr lang="en-US" sz="2800" b="1" i="1">
                              <a:effectLst/>
                              <a:latin typeface="Cambria Math"/>
                              <a:ea typeface="MS Mincho"/>
                              <a:cs typeface="Times New Roman"/>
                            </a:rPr>
                            <m:t>)</m:t>
                          </m:r>
                        </m:e>
                        <m:sup>
                          <m:r>
                            <a:rPr lang="en-US" sz="2800" b="1" i="1">
                              <a:effectLst/>
                              <a:latin typeface="Cambria Math"/>
                              <a:ea typeface="MS Mincho"/>
                              <a:cs typeface="Times New Roman"/>
                            </a:rPr>
                            <m:t>𝟐</m:t>
                          </m:r>
                        </m:sup>
                      </m:sSup>
                      <m:r>
                        <a:rPr lang="en-US" sz="2800" b="1" i="1">
                          <a:effectLst/>
                          <a:latin typeface="Cambria Math"/>
                          <a:ea typeface="MS Mincho"/>
                          <a:cs typeface="Times New Roman"/>
                        </a:rPr>
                        <m:t>+</m:t>
                      </m:r>
                      <m:r>
                        <a:rPr lang="en-US" sz="2800" b="1" i="1">
                          <a:effectLst/>
                          <a:latin typeface="Cambria Math"/>
                          <a:ea typeface="MS Mincho"/>
                          <a:cs typeface="Times New Roman"/>
                        </a:rPr>
                        <m:t>𝟐</m:t>
                      </m:r>
                      <m:r>
                        <a:rPr lang="en-US" sz="2800" b="1" i="1">
                          <a:effectLst/>
                          <a:latin typeface="Cambria Math"/>
                          <a:ea typeface="MS Mincho"/>
                          <a:cs typeface="Times New Roman"/>
                        </a:rPr>
                        <m:t>∗(−</m:t>
                      </m:r>
                      <m:r>
                        <a:rPr lang="en-US" sz="2800" b="1" i="1">
                          <a:effectLst/>
                          <a:latin typeface="Cambria Math"/>
                          <a:ea typeface="MS Mincho"/>
                          <a:cs typeface="Times New Roman"/>
                        </a:rPr>
                        <m:t>𝟐</m:t>
                      </m:r>
                      <m:r>
                        <a:rPr lang="en-US" sz="2800" b="1" i="1">
                          <a:effectLst/>
                          <a:latin typeface="Cambria Math"/>
                          <a:ea typeface="MS Mincho"/>
                          <a:cs typeface="Times New Roman"/>
                        </a:rPr>
                        <m:t>)+</m:t>
                      </m:r>
                      <m:r>
                        <a:rPr lang="en-US" sz="2800" b="1" i="1">
                          <a:effectLst/>
                          <a:latin typeface="Cambria Math"/>
                          <a:ea typeface="MS Mincho"/>
                          <a:cs typeface="Times New Roman"/>
                        </a:rPr>
                        <m:t>𝟑</m:t>
                      </m:r>
                    </m:oMath>
                  </m:oMathPara>
                </a14:m>
                <a:endParaRPr lang="en-US" sz="2800" dirty="0">
                  <a:solidFill>
                    <a:prstClr val="black"/>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1020726" y="1583977"/>
                <a:ext cx="4906664" cy="532966"/>
              </a:xfrm>
              <a:prstGeom prst="rect">
                <a:avLst/>
              </a:prstGeom>
              <a:blipFill rotWithShape="1">
                <a:blip r:embed="rId3"/>
                <a:stretch>
                  <a:fillRect t="-8046" r="-2857" b="-33333"/>
                </a:stretch>
              </a:blipFill>
            </p:spPr>
            <p:txBody>
              <a:bodyPr/>
              <a:lstStyle/>
              <a:p>
                <a:r>
                  <a:rPr lang="en-US">
                    <a:noFill/>
                  </a:rPr>
                  <a:t> </a:t>
                </a:r>
              </a:p>
            </p:txBody>
          </p:sp>
        </mc:Fallback>
      </mc:AlternateContent>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867" y="4629150"/>
            <a:ext cx="334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Rectangle 6"/>
              <p:cNvSpPr/>
              <p:nvPr/>
            </p:nvSpPr>
            <p:spPr>
              <a:xfrm>
                <a:off x="1020726" y="2116943"/>
                <a:ext cx="378090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ea typeface="MS Mincho"/>
                          <a:cs typeface="Times New Roman"/>
                        </a:rPr>
                        <m:t>𝒇</m:t>
                      </m:r>
                      <m:d>
                        <m:dPr>
                          <m:ctrlPr>
                            <a:rPr lang="en-US" sz="2800" b="1" i="1">
                              <a:effectLst/>
                              <a:latin typeface="Cambria Math" panose="02040503050406030204" pitchFamily="18" charset="0"/>
                            </a:rPr>
                          </m:ctrlPr>
                        </m:dPr>
                        <m:e>
                          <m:r>
                            <a:rPr lang="en-US" sz="2800" b="1" i="1">
                              <a:effectLst/>
                              <a:latin typeface="Cambria Math"/>
                              <a:ea typeface="MS Mincho"/>
                              <a:cs typeface="Times New Roman"/>
                            </a:rPr>
                            <m:t>−</m:t>
                          </m:r>
                          <m:r>
                            <a:rPr lang="en-US" sz="2800" b="1" i="1">
                              <a:effectLst/>
                              <a:latin typeface="Cambria Math"/>
                              <a:ea typeface="MS Mincho"/>
                              <a:cs typeface="Times New Roman"/>
                            </a:rPr>
                            <m:t>𝟐</m:t>
                          </m:r>
                        </m:e>
                      </m:d>
                      <m:r>
                        <a:rPr lang="en-US" sz="2800" b="1" i="1">
                          <a:effectLst/>
                          <a:latin typeface="Cambria Math"/>
                          <a:ea typeface="MS Mincho"/>
                          <a:cs typeface="Times New Roman"/>
                        </a:rPr>
                        <m:t>=</m:t>
                      </m:r>
                      <m:r>
                        <a:rPr lang="en-US" sz="2800" b="1" i="1">
                          <a:effectLst/>
                          <a:latin typeface="Cambria Math"/>
                          <a:ea typeface="MS Mincho"/>
                          <a:cs typeface="Times New Roman"/>
                        </a:rPr>
                        <m:t>𝟒</m:t>
                      </m:r>
                      <m:r>
                        <a:rPr lang="en-US" sz="2800" b="1" i="1">
                          <a:effectLst/>
                          <a:latin typeface="Cambria Math"/>
                          <a:ea typeface="MS Mincho"/>
                          <a:cs typeface="Times New Roman"/>
                        </a:rPr>
                        <m:t>+(−</m:t>
                      </m:r>
                      <m:r>
                        <a:rPr lang="en-US" sz="2800" b="1" i="1">
                          <a:effectLst/>
                          <a:latin typeface="Cambria Math"/>
                          <a:ea typeface="MS Mincho"/>
                          <a:cs typeface="Times New Roman"/>
                        </a:rPr>
                        <m:t>𝟒</m:t>
                      </m:r>
                      <m:r>
                        <a:rPr lang="en-US" sz="2800" b="1" i="1">
                          <a:effectLst/>
                          <a:latin typeface="Cambria Math"/>
                          <a:ea typeface="MS Mincho"/>
                          <a:cs typeface="Times New Roman"/>
                        </a:rPr>
                        <m:t>)+</m:t>
                      </m:r>
                      <m:r>
                        <a:rPr lang="en-US" sz="2800" b="1" i="1">
                          <a:effectLst/>
                          <a:latin typeface="Cambria Math"/>
                          <a:ea typeface="MS Mincho"/>
                          <a:cs typeface="Times New Roman"/>
                        </a:rPr>
                        <m:t>𝟑</m:t>
                      </m:r>
                    </m:oMath>
                  </m:oMathPara>
                </a14:m>
                <a:endParaRPr lang="en-US" sz="2800" dirty="0"/>
              </a:p>
            </p:txBody>
          </p:sp>
        </mc:Choice>
        <mc:Fallback xmlns="">
          <p:sp>
            <p:nvSpPr>
              <p:cNvPr id="7" name="Rectangle 6"/>
              <p:cNvSpPr>
                <a:spLocks noRot="1" noChangeAspect="1" noMove="1" noResize="1" noEditPoints="1" noAdjustHandles="1" noChangeArrowheads="1" noChangeShapeType="1" noTextEdit="1"/>
              </p:cNvSpPr>
              <p:nvPr/>
            </p:nvSpPr>
            <p:spPr>
              <a:xfrm>
                <a:off x="1020726" y="2116943"/>
                <a:ext cx="3780907" cy="523220"/>
              </a:xfrm>
              <a:prstGeom prst="rect">
                <a:avLst/>
              </a:prstGeom>
              <a:blipFill rotWithShape="1">
                <a:blip r:embed="rId5"/>
                <a:stretch>
                  <a:fillRect t="-10465" r="-3865"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020726" y="2640312"/>
                <a:ext cx="257301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ea typeface="MS Mincho"/>
                          <a:cs typeface="Times New Roman"/>
                        </a:rPr>
                        <m:t>𝒇</m:t>
                      </m:r>
                      <m:d>
                        <m:dPr>
                          <m:ctrlPr>
                            <a:rPr lang="en-US" sz="2800" b="1" i="1">
                              <a:effectLst/>
                              <a:latin typeface="Cambria Math" panose="02040503050406030204" pitchFamily="18" charset="0"/>
                            </a:rPr>
                          </m:ctrlPr>
                        </m:dPr>
                        <m:e>
                          <m:r>
                            <a:rPr lang="en-US" sz="2800" b="1" i="1">
                              <a:effectLst/>
                              <a:latin typeface="Cambria Math"/>
                              <a:ea typeface="MS Mincho"/>
                              <a:cs typeface="Times New Roman"/>
                            </a:rPr>
                            <m:t>−</m:t>
                          </m:r>
                          <m:r>
                            <a:rPr lang="en-US" sz="2800" b="1" i="1">
                              <a:effectLst/>
                              <a:latin typeface="Cambria Math"/>
                              <a:ea typeface="MS Mincho"/>
                              <a:cs typeface="Times New Roman"/>
                            </a:rPr>
                            <m:t>𝟐</m:t>
                          </m:r>
                        </m:e>
                      </m:d>
                      <m:r>
                        <a:rPr lang="en-US" sz="2800" b="1" i="1">
                          <a:effectLst/>
                          <a:latin typeface="Cambria Math"/>
                          <a:ea typeface="MS Mincho"/>
                          <a:cs typeface="Times New Roman"/>
                        </a:rPr>
                        <m:t>=</m:t>
                      </m:r>
                      <m:r>
                        <a:rPr lang="en-US" sz="2800" b="1" i="1">
                          <a:effectLst/>
                          <a:latin typeface="Cambria Math"/>
                          <a:ea typeface="MS Mincho"/>
                          <a:cs typeface="Times New Roman"/>
                        </a:rPr>
                        <m:t>𝟎</m:t>
                      </m:r>
                      <m:r>
                        <a:rPr lang="en-US" sz="2800" b="1" i="1">
                          <a:effectLst/>
                          <a:latin typeface="Cambria Math"/>
                          <a:ea typeface="MS Mincho"/>
                          <a:cs typeface="Times New Roman"/>
                        </a:rPr>
                        <m:t>+</m:t>
                      </m:r>
                      <m:r>
                        <a:rPr lang="en-US" sz="2800" b="1" i="1">
                          <a:effectLst/>
                          <a:latin typeface="Cambria Math"/>
                          <a:ea typeface="MS Mincho"/>
                          <a:cs typeface="Times New Roman"/>
                        </a:rPr>
                        <m:t>𝟑</m:t>
                      </m:r>
                    </m:oMath>
                  </m:oMathPara>
                </a14:m>
                <a:endParaRPr lang="en-US" sz="2800" dirty="0"/>
              </a:p>
            </p:txBody>
          </p:sp>
        </mc:Choice>
        <mc:Fallback xmlns="">
          <p:sp>
            <p:nvSpPr>
              <p:cNvPr id="8" name="Rectangle 7"/>
              <p:cNvSpPr>
                <a:spLocks noRot="1" noChangeAspect="1" noMove="1" noResize="1" noEditPoints="1" noAdjustHandles="1" noChangeArrowheads="1" noChangeShapeType="1" noTextEdit="1"/>
              </p:cNvSpPr>
              <p:nvPr/>
            </p:nvSpPr>
            <p:spPr>
              <a:xfrm>
                <a:off x="1020726" y="2640312"/>
                <a:ext cx="2573012" cy="523220"/>
              </a:xfrm>
              <a:prstGeom prst="rect">
                <a:avLst/>
              </a:prstGeom>
              <a:blipFill rotWithShape="1">
                <a:blip r:embed="rId6"/>
                <a:stretch>
                  <a:fillRect t="-10465" r="-5910"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990600" y="3163532"/>
                <a:ext cx="1930978" cy="52322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rPr>
                        <m:t>𝒇</m:t>
                      </m:r>
                      <m:d>
                        <m:dPr>
                          <m:ctrlPr>
                            <a:rPr lang="en-US" sz="2800" b="1" i="1">
                              <a:latin typeface="Cambria Math" panose="02040503050406030204" pitchFamily="18" charset="0"/>
                            </a:rPr>
                          </m:ctrlPr>
                        </m:dPr>
                        <m:e>
                          <m:r>
                            <a:rPr lang="en-US" sz="2800" b="1" i="1">
                              <a:latin typeface="Cambria Math"/>
                            </a:rPr>
                            <m:t>−</m:t>
                          </m:r>
                          <m:r>
                            <a:rPr lang="en-US" sz="2800" b="1" i="1">
                              <a:latin typeface="Cambria Math"/>
                            </a:rPr>
                            <m:t>𝟐</m:t>
                          </m:r>
                        </m:e>
                      </m:d>
                      <m:r>
                        <a:rPr lang="en-US" sz="2800" b="1" i="1">
                          <a:latin typeface="Cambria Math"/>
                        </a:rPr>
                        <m:t>=</m:t>
                      </m:r>
                      <m:r>
                        <a:rPr lang="en-US" sz="2800" b="1" i="1">
                          <a:latin typeface="Cambria Math"/>
                        </a:rPr>
                        <m:t>𝟑</m:t>
                      </m:r>
                    </m:oMath>
                  </m:oMathPara>
                </a14:m>
                <a:endParaRPr lang="en-US" sz="2800" dirty="0"/>
              </a:p>
            </p:txBody>
          </p:sp>
        </mc:Choice>
        <mc:Fallback xmlns="">
          <p:sp>
            <p:nvSpPr>
              <p:cNvPr id="9" name="Rectangle 8"/>
              <p:cNvSpPr>
                <a:spLocks noRot="1" noChangeAspect="1" noMove="1" noResize="1" noEditPoints="1" noAdjustHandles="1" noChangeArrowheads="1" noChangeShapeType="1" noTextEdit="1"/>
              </p:cNvSpPr>
              <p:nvPr/>
            </p:nvSpPr>
            <p:spPr>
              <a:xfrm>
                <a:off x="990600" y="3163532"/>
                <a:ext cx="1930978" cy="523220"/>
              </a:xfrm>
              <a:prstGeom prst="rect">
                <a:avLst/>
              </a:prstGeom>
              <a:blipFill rotWithShape="1">
                <a:blip r:embed="rId7"/>
                <a:stretch>
                  <a:fillRect t="-10465" r="-7911" b="-32558"/>
                </a:stretch>
              </a:blipFill>
            </p:spPr>
            <p:txBody>
              <a:bodyPr/>
              <a:lstStyle/>
              <a:p>
                <a:r>
                  <a:rPr lang="en-US">
                    <a:noFill/>
                  </a:rPr>
                  <a:t> </a:t>
                </a:r>
              </a:p>
            </p:txBody>
          </p:sp>
        </mc:Fallback>
      </mc:AlternateContent>
    </p:spTree>
    <p:extLst>
      <p:ext uri="{BB962C8B-B14F-4D97-AF65-F5344CB8AC3E}">
        <p14:creationId xmlns:p14="http://schemas.microsoft.com/office/powerpoint/2010/main" val="715913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365521"/>
          </a:xfrm>
        </p:spPr>
        <p:txBody>
          <a:bodyPr>
            <a:normAutofit/>
          </a:bodyPr>
          <a:lstStyle/>
          <a:p>
            <a:pPr algn="l"/>
            <a:r>
              <a:rPr lang="en-US" sz="1700" b="1" dirty="0">
                <a:latin typeface="Cambria" panose="02040503050406030204" pitchFamily="18" charset="0"/>
              </a:rPr>
              <a:t> Functions</a:t>
            </a:r>
            <a:endParaRPr lang="en-US" sz="1700" dirty="0">
              <a:latin typeface="Cambria" panose="02040503050406030204" pitchFamily="18" charset="0"/>
            </a:endParaRPr>
          </a:p>
        </p:txBody>
      </p:sp>
      <p:sp>
        <p:nvSpPr>
          <p:cNvPr id="5" name="Rectangle 4"/>
          <p:cNvSpPr/>
          <p:nvPr/>
        </p:nvSpPr>
        <p:spPr>
          <a:xfrm>
            <a:off x="228601" y="361950"/>
            <a:ext cx="8815954" cy="523220"/>
          </a:xfrm>
          <a:prstGeom prst="rect">
            <a:avLst/>
          </a:prstGeom>
        </p:spPr>
        <p:txBody>
          <a:bodyPr wrap="square">
            <a:spAutoFit/>
          </a:bodyPr>
          <a:lstStyle/>
          <a:p>
            <a:r>
              <a:rPr lang="en-US" sz="2800" b="1" dirty="0">
                <a:solidFill>
                  <a:schemeClr val="accent1"/>
                </a:solidFill>
              </a:rPr>
              <a:t>Sample Problem 3</a:t>
            </a:r>
            <a:r>
              <a:rPr lang="en-US" sz="2800" dirty="0">
                <a:solidFill>
                  <a:schemeClr val="accent1"/>
                </a:solidFill>
              </a:rPr>
              <a:t>:  </a:t>
            </a:r>
            <a:r>
              <a:rPr lang="en-US" sz="2800" b="1" dirty="0"/>
              <a:t>Evaluate each function.</a:t>
            </a:r>
            <a:endParaRPr lang="en-US" sz="2800" dirty="0"/>
          </a:p>
        </p:txBody>
      </p:sp>
      <p:sp>
        <p:nvSpPr>
          <p:cNvPr id="3" name="Rectangle 2"/>
          <p:cNvSpPr/>
          <p:nvPr/>
        </p:nvSpPr>
        <p:spPr>
          <a:xfrm>
            <a:off x="228601" y="1047750"/>
            <a:ext cx="473206" cy="523220"/>
          </a:xfrm>
          <a:prstGeom prst="rect">
            <a:avLst/>
          </a:prstGeom>
        </p:spPr>
        <p:txBody>
          <a:bodyPr wrap="none">
            <a:spAutoFit/>
          </a:bodyPr>
          <a:lstStyle/>
          <a:p>
            <a:r>
              <a:rPr lang="en-US" sz="2800" b="1" dirty="0"/>
              <a:t>b.</a:t>
            </a:r>
          </a:p>
        </p:txBody>
      </p:sp>
      <mc:AlternateContent xmlns:mc="http://schemas.openxmlformats.org/markup-compatibility/2006" xmlns:a14="http://schemas.microsoft.com/office/drawing/2010/main">
        <mc:Choice Requires="a14">
          <p:sp>
            <p:nvSpPr>
              <p:cNvPr id="4" name="Rectangle 3"/>
              <p:cNvSpPr/>
              <p:nvPr/>
            </p:nvSpPr>
            <p:spPr>
              <a:xfrm>
                <a:off x="990600" y="1047750"/>
                <a:ext cx="2676054" cy="5329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ea typeface="MS Mincho"/>
                          <a:cs typeface="Times New Roman"/>
                        </a:rPr>
                        <m:t>𝒇</m:t>
                      </m:r>
                      <m:d>
                        <m:dPr>
                          <m:ctrlPr>
                            <a:rPr lang="en-US" sz="2800" b="1" i="1">
                              <a:effectLst/>
                              <a:latin typeface="Cambria Math" panose="02040503050406030204" pitchFamily="18" charset="0"/>
                            </a:rPr>
                          </m:ctrlPr>
                        </m:dPr>
                        <m:e>
                          <m:r>
                            <a:rPr lang="en-US" sz="2800" b="1" i="1">
                              <a:effectLst/>
                              <a:latin typeface="Cambria Math"/>
                              <a:ea typeface="MS Mincho"/>
                              <a:cs typeface="Times New Roman"/>
                            </a:rPr>
                            <m:t>𝒙</m:t>
                          </m:r>
                        </m:e>
                      </m:d>
                      <m:r>
                        <a:rPr lang="en-US" sz="2800" b="1" i="1">
                          <a:effectLst/>
                          <a:latin typeface="Cambria Math"/>
                          <a:ea typeface="MS Mincho"/>
                          <a:cs typeface="Times New Roman"/>
                        </a:rPr>
                        <m:t>=</m:t>
                      </m:r>
                      <m:sSup>
                        <m:sSupPr>
                          <m:ctrlPr>
                            <a:rPr lang="en-US" sz="2800" b="1" i="1">
                              <a:effectLst/>
                              <a:latin typeface="Cambria Math" panose="02040503050406030204" pitchFamily="18" charset="0"/>
                            </a:rPr>
                          </m:ctrlPr>
                        </m:sSupPr>
                        <m:e>
                          <m:r>
                            <a:rPr lang="en-US" sz="2800" b="1" i="1">
                              <a:effectLst/>
                              <a:latin typeface="Cambria Math"/>
                              <a:ea typeface="MS Mincho"/>
                              <a:cs typeface="Times New Roman"/>
                            </a:rPr>
                            <m:t>𝟑</m:t>
                          </m:r>
                          <m:r>
                            <a:rPr lang="en-US" sz="2800" b="1" i="1">
                              <a:effectLst/>
                              <a:latin typeface="Cambria Math"/>
                              <a:ea typeface="MS Mincho"/>
                              <a:cs typeface="Times New Roman"/>
                            </a:rPr>
                            <m:t>𝒙</m:t>
                          </m:r>
                        </m:e>
                        <m:sup>
                          <m:r>
                            <a:rPr lang="en-US" sz="2800" b="1" i="1">
                              <a:effectLst/>
                              <a:latin typeface="Cambria Math"/>
                              <a:ea typeface="MS Mincho"/>
                              <a:cs typeface="Times New Roman"/>
                            </a:rPr>
                            <m:t>𝟐</m:t>
                          </m:r>
                        </m:sup>
                      </m:sSup>
                      <m:r>
                        <a:rPr lang="en-US" sz="2800" b="1" i="1">
                          <a:effectLst/>
                          <a:latin typeface="Cambria Math"/>
                          <a:ea typeface="MS Mincho"/>
                          <a:cs typeface="Times New Roman"/>
                        </a:rPr>
                        <m:t>+</m:t>
                      </m:r>
                      <m:r>
                        <a:rPr lang="en-US" sz="2800" b="1" i="1">
                          <a:effectLst/>
                          <a:latin typeface="Cambria Math"/>
                          <a:ea typeface="MS Mincho"/>
                          <a:cs typeface="Times New Roman"/>
                        </a:rPr>
                        <m:t>𝟑</m:t>
                      </m:r>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990600" y="1047750"/>
                <a:ext cx="2676054" cy="532966"/>
              </a:xfrm>
              <a:prstGeom prst="rect">
                <a:avLst/>
              </a:prstGeom>
              <a:blipFill rotWithShape="1">
                <a:blip r:embed="rId2"/>
                <a:stretch>
                  <a:fillRect t="-8046" r="-5708"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990600" y="1725735"/>
                <a:ext cx="150900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a:ea typeface="MS Mincho"/>
                          <a:cs typeface="Times New Roman"/>
                        </a:rPr>
                        <m:t>𝒇</m:t>
                      </m:r>
                      <m:d>
                        <m:dPr>
                          <m:ctrlPr>
                            <a:rPr lang="en-US" sz="2800" b="1" i="1">
                              <a:effectLst/>
                              <a:latin typeface="Cambria Math" panose="02040503050406030204" pitchFamily="18" charset="0"/>
                            </a:rPr>
                          </m:ctrlPr>
                        </m:dPr>
                        <m:e>
                          <m:r>
                            <a:rPr lang="en-US" sz="2800" b="1" i="1" smtClean="0">
                              <a:effectLst/>
                              <a:latin typeface="Cambria Math"/>
                            </a:rPr>
                            <m:t>𝒂</m:t>
                          </m:r>
                        </m:e>
                      </m:d>
                      <m:r>
                        <a:rPr lang="en-US" sz="2800" b="1" i="1">
                          <a:effectLst/>
                          <a:latin typeface="Cambria Math"/>
                          <a:ea typeface="MS Mincho"/>
                          <a:cs typeface="Times New Roman"/>
                        </a:rPr>
                        <m:t>=?</m:t>
                      </m:r>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990600" y="1725735"/>
                <a:ext cx="1509003" cy="523220"/>
              </a:xfrm>
              <a:prstGeom prst="rect">
                <a:avLst/>
              </a:prstGeom>
              <a:blipFill rotWithShape="1">
                <a:blip r:embed="rId3"/>
                <a:stretch>
                  <a:fillRect t="-10465" r="-10526" b="-32558"/>
                </a:stretch>
              </a:blipFill>
            </p:spPr>
            <p:txBody>
              <a:bodyPr/>
              <a:lstStyle/>
              <a:p>
                <a:r>
                  <a:rPr lang="en-US">
                    <a:noFill/>
                  </a:rPr>
                  <a:t> </a:t>
                </a:r>
              </a:p>
            </p:txBody>
          </p:sp>
        </mc:Fallback>
      </mc:AlternateContent>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867" y="4629150"/>
            <a:ext cx="334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0308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74"/>
            <a:ext cx="8077200" cy="407437"/>
          </a:xfrm>
        </p:spPr>
        <p:txBody>
          <a:bodyPr>
            <a:normAutofit/>
          </a:bodyPr>
          <a:lstStyle/>
          <a:p>
            <a:pPr algn="l"/>
            <a:r>
              <a:rPr lang="en-US" sz="1700" b="1" dirty="0">
                <a:latin typeface="Cambria" panose="02040503050406030204" pitchFamily="18" charset="0"/>
              </a:rPr>
              <a:t>Functions</a:t>
            </a:r>
          </a:p>
        </p:txBody>
      </p:sp>
      <p:sp>
        <p:nvSpPr>
          <p:cNvPr id="3" name="Content Placeholder 2"/>
          <p:cNvSpPr>
            <a:spLocks noGrp="1"/>
          </p:cNvSpPr>
          <p:nvPr>
            <p:ph idx="1"/>
          </p:nvPr>
        </p:nvSpPr>
        <p:spPr>
          <a:xfrm>
            <a:off x="457200" y="666750"/>
            <a:ext cx="8229600" cy="4112079"/>
          </a:xfrm>
        </p:spPr>
        <p:txBody>
          <a:bodyPr>
            <a:normAutofit lnSpcReduction="10000"/>
          </a:bodyPr>
          <a:lstStyle/>
          <a:p>
            <a:pPr marL="0" indent="0" algn="ctr">
              <a:buNone/>
            </a:pPr>
            <a:r>
              <a:rPr lang="en-US" sz="2600" b="1" dirty="0">
                <a:solidFill>
                  <a:srgbClr val="0070C0"/>
                </a:solidFill>
              </a:rPr>
              <a:t>Students will be able to:</a:t>
            </a:r>
          </a:p>
          <a:p>
            <a:pPr marL="0" indent="0" algn="ctr">
              <a:buNone/>
            </a:pPr>
            <a:r>
              <a:rPr lang="en-US" sz="2600" dirty="0"/>
              <a:t>Understand that a function from one set (called the domain) to another set (called the range) assigns to each element of the domain exactly one element of the range. </a:t>
            </a:r>
          </a:p>
          <a:p>
            <a:pPr marL="0" indent="0" algn="ctr">
              <a:buNone/>
            </a:pPr>
            <a:r>
              <a:rPr lang="en-US" sz="2600" dirty="0"/>
              <a:t>Use function notation, evaluate functions for inputs in their domains, and interpret statements that use function notation in terms of a context.</a:t>
            </a:r>
          </a:p>
          <a:p>
            <a:pPr marL="0" indent="0" algn="ctr">
              <a:buNone/>
            </a:pPr>
            <a:r>
              <a:rPr lang="en-US" sz="2600" b="1" dirty="0">
                <a:solidFill>
                  <a:srgbClr val="0070C0"/>
                </a:solidFill>
              </a:rPr>
              <a:t>Key Vocabulary:</a:t>
            </a:r>
          </a:p>
          <a:p>
            <a:pPr marL="0" indent="0" algn="ctr">
              <a:buNone/>
            </a:pPr>
            <a:r>
              <a:rPr lang="en-US" sz="2600" dirty="0"/>
              <a:t>Function, input, output, domain, range</a:t>
            </a:r>
          </a:p>
          <a:p>
            <a:pPr marL="0" indent="0" algn="ctr">
              <a:buNone/>
            </a:pPr>
            <a:r>
              <a:rPr lang="en-US" sz="2600" dirty="0"/>
              <a:t> </a:t>
            </a:r>
          </a:p>
          <a:p>
            <a:pPr marL="0" indent="0" algn="ctr">
              <a:buNone/>
            </a:pPr>
            <a:endParaRPr lang="en-US" sz="2600" dirty="0"/>
          </a:p>
          <a:p>
            <a:pPr marL="0" indent="0" algn="ctr">
              <a:buNone/>
            </a:pPr>
            <a:endParaRPr lang="en-US" sz="2600" dirty="0"/>
          </a:p>
          <a:p>
            <a:pPr marL="0" indent="0" algn="ctr">
              <a:buNone/>
            </a:pPr>
            <a:endParaRPr lang="en-US" sz="2600" b="1" dirty="0">
              <a:solidFill>
                <a:srgbClr val="0070C0"/>
              </a:solidFill>
            </a:endParaRPr>
          </a:p>
          <a:p>
            <a:pPr marL="0" indent="0" algn="ctr">
              <a:buNone/>
            </a:pPr>
            <a:endParaRPr lang="en-US" sz="2600" b="1" dirty="0">
              <a:solidFill>
                <a:srgbClr val="0070C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4705350"/>
            <a:ext cx="3344064" cy="369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4445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365521"/>
          </a:xfrm>
        </p:spPr>
        <p:txBody>
          <a:bodyPr>
            <a:normAutofit/>
          </a:bodyPr>
          <a:lstStyle/>
          <a:p>
            <a:pPr algn="l"/>
            <a:r>
              <a:rPr lang="en-US" sz="1700" b="1" dirty="0">
                <a:latin typeface="Cambria" panose="02040503050406030204" pitchFamily="18" charset="0"/>
              </a:rPr>
              <a:t> Functions</a:t>
            </a:r>
            <a:endParaRPr lang="en-US" sz="1700" dirty="0">
              <a:latin typeface="Cambria" panose="02040503050406030204" pitchFamily="18" charset="0"/>
            </a:endParaRPr>
          </a:p>
        </p:txBody>
      </p:sp>
      <p:sp>
        <p:nvSpPr>
          <p:cNvPr id="5" name="Rectangle 4"/>
          <p:cNvSpPr/>
          <p:nvPr/>
        </p:nvSpPr>
        <p:spPr>
          <a:xfrm>
            <a:off x="228601" y="361950"/>
            <a:ext cx="8815954" cy="523220"/>
          </a:xfrm>
          <a:prstGeom prst="rect">
            <a:avLst/>
          </a:prstGeom>
        </p:spPr>
        <p:txBody>
          <a:bodyPr wrap="square">
            <a:spAutoFit/>
          </a:bodyPr>
          <a:lstStyle/>
          <a:p>
            <a:r>
              <a:rPr lang="en-US" sz="2800" b="1" dirty="0">
                <a:solidFill>
                  <a:srgbClr val="4F81BD"/>
                </a:solidFill>
              </a:rPr>
              <a:t>Sample Problem 3</a:t>
            </a:r>
            <a:r>
              <a:rPr lang="en-US" sz="2800" dirty="0">
                <a:solidFill>
                  <a:srgbClr val="4F81BD"/>
                </a:solidFill>
              </a:rPr>
              <a:t>:  </a:t>
            </a:r>
            <a:r>
              <a:rPr lang="en-US" sz="2800" b="1" dirty="0">
                <a:solidFill>
                  <a:prstClr val="black"/>
                </a:solidFill>
              </a:rPr>
              <a:t>Evaluate each function.</a:t>
            </a:r>
            <a:endParaRPr lang="en-US" sz="2800" dirty="0">
              <a:solidFill>
                <a:prstClr val="black"/>
              </a:solidFill>
            </a:endParaRPr>
          </a:p>
        </p:txBody>
      </p:sp>
      <p:sp>
        <p:nvSpPr>
          <p:cNvPr id="3" name="Rectangle 2"/>
          <p:cNvSpPr/>
          <p:nvPr/>
        </p:nvSpPr>
        <p:spPr>
          <a:xfrm>
            <a:off x="228601" y="1047750"/>
            <a:ext cx="473206" cy="523220"/>
          </a:xfrm>
          <a:prstGeom prst="rect">
            <a:avLst/>
          </a:prstGeom>
        </p:spPr>
        <p:txBody>
          <a:bodyPr wrap="none">
            <a:spAutoFit/>
          </a:bodyPr>
          <a:lstStyle/>
          <a:p>
            <a:r>
              <a:rPr lang="en-US" sz="2800" b="1" dirty="0">
                <a:solidFill>
                  <a:prstClr val="black"/>
                </a:solidFill>
              </a:rPr>
              <a:t>b.</a:t>
            </a:r>
          </a:p>
        </p:txBody>
      </p:sp>
      <mc:AlternateContent xmlns:mc="http://schemas.openxmlformats.org/markup-compatibility/2006" xmlns:a14="http://schemas.microsoft.com/office/drawing/2010/main">
        <mc:Choice Requires="a14">
          <p:sp>
            <p:nvSpPr>
              <p:cNvPr id="4" name="Rectangle 3"/>
              <p:cNvSpPr/>
              <p:nvPr/>
            </p:nvSpPr>
            <p:spPr>
              <a:xfrm>
                <a:off x="990600" y="1047750"/>
                <a:ext cx="2676054" cy="5329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ea typeface="MS Mincho"/>
                          <a:cs typeface="Times New Roman"/>
                        </a:rPr>
                        <m:t>𝒇</m:t>
                      </m:r>
                      <m:d>
                        <m:dPr>
                          <m:ctrlPr>
                            <a:rPr lang="en-US" sz="2800" b="1" i="1">
                              <a:effectLst/>
                              <a:latin typeface="Cambria Math" panose="02040503050406030204" pitchFamily="18" charset="0"/>
                            </a:rPr>
                          </m:ctrlPr>
                        </m:dPr>
                        <m:e>
                          <m:r>
                            <a:rPr lang="en-US" sz="2800" b="1" i="1">
                              <a:effectLst/>
                              <a:latin typeface="Cambria Math"/>
                              <a:ea typeface="MS Mincho"/>
                              <a:cs typeface="Times New Roman"/>
                            </a:rPr>
                            <m:t>𝒙</m:t>
                          </m:r>
                        </m:e>
                      </m:d>
                      <m:r>
                        <a:rPr lang="en-US" sz="2800" b="1" i="1">
                          <a:effectLst/>
                          <a:latin typeface="Cambria Math"/>
                          <a:ea typeface="MS Mincho"/>
                          <a:cs typeface="Times New Roman"/>
                        </a:rPr>
                        <m:t>=</m:t>
                      </m:r>
                      <m:sSup>
                        <m:sSupPr>
                          <m:ctrlPr>
                            <a:rPr lang="en-US" sz="2800" b="1" i="1">
                              <a:effectLst/>
                              <a:latin typeface="Cambria Math" panose="02040503050406030204" pitchFamily="18" charset="0"/>
                            </a:rPr>
                          </m:ctrlPr>
                        </m:sSupPr>
                        <m:e>
                          <m:r>
                            <a:rPr lang="en-US" sz="2800" b="1" i="1">
                              <a:effectLst/>
                              <a:latin typeface="Cambria Math"/>
                              <a:ea typeface="MS Mincho"/>
                              <a:cs typeface="Times New Roman"/>
                            </a:rPr>
                            <m:t>𝟑</m:t>
                          </m:r>
                          <m:r>
                            <a:rPr lang="en-US" sz="2800" b="1" i="1">
                              <a:effectLst/>
                              <a:latin typeface="Cambria Math"/>
                              <a:ea typeface="MS Mincho"/>
                              <a:cs typeface="Times New Roman"/>
                            </a:rPr>
                            <m:t>𝒙</m:t>
                          </m:r>
                        </m:e>
                        <m:sup>
                          <m:r>
                            <a:rPr lang="en-US" sz="2800" b="1" i="1">
                              <a:effectLst/>
                              <a:latin typeface="Cambria Math"/>
                              <a:ea typeface="MS Mincho"/>
                              <a:cs typeface="Times New Roman"/>
                            </a:rPr>
                            <m:t>𝟐</m:t>
                          </m:r>
                        </m:sup>
                      </m:sSup>
                      <m:r>
                        <a:rPr lang="en-US" sz="2800" b="1" i="1">
                          <a:effectLst/>
                          <a:latin typeface="Cambria Math"/>
                          <a:ea typeface="MS Mincho"/>
                          <a:cs typeface="Times New Roman"/>
                        </a:rPr>
                        <m:t>+</m:t>
                      </m:r>
                      <m:r>
                        <a:rPr lang="en-US" sz="2800" b="1" i="1">
                          <a:effectLst/>
                          <a:latin typeface="Cambria Math"/>
                          <a:ea typeface="MS Mincho"/>
                          <a:cs typeface="Times New Roman"/>
                        </a:rPr>
                        <m:t>𝟑</m:t>
                      </m:r>
                    </m:oMath>
                  </m:oMathPara>
                </a14:m>
                <a:endParaRPr lang="en-US" sz="2800" dirty="0">
                  <a:solidFill>
                    <a:prstClr val="black"/>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990600" y="1047750"/>
                <a:ext cx="2676054" cy="532966"/>
              </a:xfrm>
              <a:prstGeom prst="rect">
                <a:avLst/>
              </a:prstGeom>
              <a:blipFill rotWithShape="1">
                <a:blip r:embed="rId2"/>
                <a:stretch>
                  <a:fillRect t="-8046" r="-5708"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020726" y="1583977"/>
                <a:ext cx="2708114" cy="532966"/>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2800" b="1" i="1" smtClean="0">
                          <a:solidFill>
                            <a:prstClr val="black"/>
                          </a:solidFill>
                          <a:latin typeface="Cambria Math"/>
                          <a:ea typeface="MS Mincho"/>
                          <a:cs typeface="Times New Roman"/>
                        </a:rPr>
                        <m:t>𝒇</m:t>
                      </m:r>
                      <m:d>
                        <m:dPr>
                          <m:ctrlPr>
                            <a:rPr lang="en-US" sz="2800" b="1" i="1">
                              <a:solidFill>
                                <a:prstClr val="black"/>
                              </a:solidFill>
                              <a:latin typeface="Cambria Math" panose="02040503050406030204" pitchFamily="18" charset="0"/>
                            </a:rPr>
                          </m:ctrlPr>
                        </m:dPr>
                        <m:e>
                          <m:r>
                            <a:rPr lang="en-US" sz="2800" b="1" i="1" smtClean="0">
                              <a:solidFill>
                                <a:prstClr val="black"/>
                              </a:solidFill>
                              <a:latin typeface="Cambria Math"/>
                            </a:rPr>
                            <m:t>𝒂</m:t>
                          </m:r>
                        </m:e>
                      </m:d>
                      <m:r>
                        <a:rPr lang="en-US" sz="2800" b="1" i="1">
                          <a:solidFill>
                            <a:prstClr val="black"/>
                          </a:solidFill>
                          <a:latin typeface="Cambria Math"/>
                          <a:ea typeface="MS Mincho"/>
                          <a:cs typeface="Times New Roman"/>
                        </a:rPr>
                        <m:t>=</m:t>
                      </m:r>
                      <m:sSup>
                        <m:sSupPr>
                          <m:ctrlPr>
                            <a:rPr lang="en-US" sz="2800" b="1" i="1">
                              <a:solidFill>
                                <a:prstClr val="black"/>
                              </a:solidFill>
                              <a:latin typeface="Cambria Math" panose="02040503050406030204" pitchFamily="18" charset="0"/>
                            </a:rPr>
                          </m:ctrlPr>
                        </m:sSupPr>
                        <m:e>
                          <m:r>
                            <a:rPr lang="en-US" sz="2800" b="1" i="1">
                              <a:solidFill>
                                <a:prstClr val="black"/>
                              </a:solidFill>
                              <a:latin typeface="Cambria Math"/>
                              <a:ea typeface="MS Mincho"/>
                              <a:cs typeface="Times New Roman"/>
                            </a:rPr>
                            <m:t>𝟑</m:t>
                          </m:r>
                          <m:r>
                            <a:rPr lang="en-US" sz="2800" b="1" i="1" smtClean="0">
                              <a:solidFill>
                                <a:prstClr val="black"/>
                              </a:solidFill>
                              <a:latin typeface="Cambria Math"/>
                              <a:ea typeface="MS Mincho"/>
                              <a:cs typeface="Times New Roman"/>
                            </a:rPr>
                            <m:t>𝒂</m:t>
                          </m:r>
                        </m:e>
                        <m:sup>
                          <m:r>
                            <a:rPr lang="en-US" sz="2800" b="1" i="1">
                              <a:solidFill>
                                <a:prstClr val="black"/>
                              </a:solidFill>
                              <a:latin typeface="Cambria Math"/>
                              <a:ea typeface="MS Mincho"/>
                              <a:cs typeface="Times New Roman"/>
                            </a:rPr>
                            <m:t>𝟐</m:t>
                          </m:r>
                        </m:sup>
                      </m:sSup>
                      <m:r>
                        <a:rPr lang="en-US" sz="2800" b="1" i="1">
                          <a:solidFill>
                            <a:prstClr val="black"/>
                          </a:solidFill>
                          <a:latin typeface="Cambria Math"/>
                          <a:ea typeface="MS Mincho"/>
                          <a:cs typeface="Times New Roman"/>
                        </a:rPr>
                        <m:t>+</m:t>
                      </m:r>
                      <m:r>
                        <a:rPr lang="en-US" sz="2800" b="1" i="1">
                          <a:solidFill>
                            <a:prstClr val="black"/>
                          </a:solidFill>
                          <a:latin typeface="Cambria Math"/>
                          <a:ea typeface="MS Mincho"/>
                          <a:cs typeface="Times New Roman"/>
                        </a:rPr>
                        <m:t>𝟑</m:t>
                      </m:r>
                    </m:oMath>
                  </m:oMathPara>
                </a14:m>
                <a:endParaRPr lang="en-US" sz="2800" dirty="0">
                  <a:solidFill>
                    <a:prstClr val="black"/>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1020726" y="1583977"/>
                <a:ext cx="2708114" cy="532966"/>
              </a:xfrm>
              <a:prstGeom prst="rect">
                <a:avLst/>
              </a:prstGeom>
              <a:blipFill rotWithShape="1">
                <a:blip r:embed="rId3"/>
                <a:stretch>
                  <a:fillRect t="-8046" r="-5618" b="-33333"/>
                </a:stretch>
              </a:blipFill>
            </p:spPr>
            <p:txBody>
              <a:bodyPr/>
              <a:lstStyle/>
              <a:p>
                <a:r>
                  <a:rPr lang="en-US">
                    <a:noFill/>
                  </a:rPr>
                  <a:t> </a:t>
                </a:r>
              </a:p>
            </p:txBody>
          </p:sp>
        </mc:Fallback>
      </mc:AlternateContent>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867" y="4629150"/>
            <a:ext cx="334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9252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365521"/>
          </a:xfrm>
        </p:spPr>
        <p:txBody>
          <a:bodyPr>
            <a:normAutofit/>
          </a:bodyPr>
          <a:lstStyle/>
          <a:p>
            <a:pPr algn="l"/>
            <a:r>
              <a:rPr lang="en-US" sz="1700" b="1" dirty="0">
                <a:latin typeface="Cambria" panose="02040503050406030204" pitchFamily="18" charset="0"/>
              </a:rPr>
              <a:t> Functions</a:t>
            </a:r>
            <a:endParaRPr lang="en-US" sz="1700" dirty="0">
              <a:latin typeface="Cambria" panose="02040503050406030204" pitchFamily="18" charset="0"/>
            </a:endParaRPr>
          </a:p>
        </p:txBody>
      </p:sp>
      <p:sp>
        <p:nvSpPr>
          <p:cNvPr id="5" name="Rectangle 4"/>
          <p:cNvSpPr/>
          <p:nvPr/>
        </p:nvSpPr>
        <p:spPr>
          <a:xfrm>
            <a:off x="228601" y="361950"/>
            <a:ext cx="8815954" cy="523220"/>
          </a:xfrm>
          <a:prstGeom prst="rect">
            <a:avLst/>
          </a:prstGeom>
        </p:spPr>
        <p:txBody>
          <a:bodyPr wrap="square">
            <a:spAutoFit/>
          </a:bodyPr>
          <a:lstStyle/>
          <a:p>
            <a:r>
              <a:rPr lang="en-US" sz="2800" b="1" dirty="0">
                <a:solidFill>
                  <a:schemeClr val="accent1"/>
                </a:solidFill>
              </a:rPr>
              <a:t>Sample Problem 3</a:t>
            </a:r>
            <a:r>
              <a:rPr lang="en-US" sz="2800" dirty="0">
                <a:solidFill>
                  <a:schemeClr val="accent1"/>
                </a:solidFill>
              </a:rPr>
              <a:t>:  </a:t>
            </a:r>
            <a:r>
              <a:rPr lang="en-US" sz="2800" b="1" dirty="0"/>
              <a:t>Evaluate each function.</a:t>
            </a:r>
            <a:endParaRPr lang="en-US" sz="2800" dirty="0"/>
          </a:p>
        </p:txBody>
      </p:sp>
      <p:sp>
        <p:nvSpPr>
          <p:cNvPr id="3" name="Rectangle 2"/>
          <p:cNvSpPr/>
          <p:nvPr/>
        </p:nvSpPr>
        <p:spPr>
          <a:xfrm>
            <a:off x="228601" y="1047750"/>
            <a:ext cx="431528" cy="523220"/>
          </a:xfrm>
          <a:prstGeom prst="rect">
            <a:avLst/>
          </a:prstGeom>
        </p:spPr>
        <p:txBody>
          <a:bodyPr wrap="none">
            <a:spAutoFit/>
          </a:bodyPr>
          <a:lstStyle/>
          <a:p>
            <a:r>
              <a:rPr lang="en-US" sz="2800" b="1" dirty="0"/>
              <a:t>c.</a:t>
            </a:r>
          </a:p>
        </p:txBody>
      </p:sp>
      <mc:AlternateContent xmlns:mc="http://schemas.openxmlformats.org/markup-compatibility/2006" xmlns:a14="http://schemas.microsoft.com/office/drawing/2010/main">
        <mc:Choice Requires="a14">
          <p:sp>
            <p:nvSpPr>
              <p:cNvPr id="4" name="Rectangle 3"/>
              <p:cNvSpPr/>
              <p:nvPr/>
            </p:nvSpPr>
            <p:spPr>
              <a:xfrm>
                <a:off x="990600" y="1047750"/>
                <a:ext cx="2566793" cy="5739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ea typeface="MS Mincho"/>
                          <a:cs typeface="Times New Roman"/>
                        </a:rPr>
                        <m:t>𝒈</m:t>
                      </m:r>
                      <m:d>
                        <m:dPr>
                          <m:ctrlPr>
                            <a:rPr lang="en-US" sz="2800" b="1" i="1">
                              <a:effectLst/>
                              <a:latin typeface="Cambria Math" panose="02040503050406030204" pitchFamily="18" charset="0"/>
                            </a:rPr>
                          </m:ctrlPr>
                        </m:dPr>
                        <m:e>
                          <m:r>
                            <a:rPr lang="en-US" sz="2800" b="1" i="1">
                              <a:effectLst/>
                              <a:latin typeface="Cambria Math"/>
                              <a:ea typeface="MS Mincho"/>
                              <a:cs typeface="Times New Roman"/>
                            </a:rPr>
                            <m:t>𝒙</m:t>
                          </m:r>
                        </m:e>
                      </m:d>
                      <m:r>
                        <a:rPr lang="en-US" sz="2800" b="1" i="1">
                          <a:effectLst/>
                          <a:latin typeface="Cambria Math"/>
                          <a:ea typeface="MS Mincho"/>
                          <a:cs typeface="Times New Roman"/>
                        </a:rPr>
                        <m:t>=</m:t>
                      </m:r>
                      <m:rad>
                        <m:radPr>
                          <m:degHide m:val="on"/>
                          <m:ctrlPr>
                            <a:rPr lang="en-US" sz="2800" b="1" i="1">
                              <a:effectLst/>
                              <a:latin typeface="Cambria Math" panose="02040503050406030204" pitchFamily="18" charset="0"/>
                            </a:rPr>
                          </m:ctrlPr>
                        </m:radPr>
                        <m:deg/>
                        <m:e>
                          <m:r>
                            <a:rPr lang="en-US" sz="2800" b="1" i="1">
                              <a:effectLst/>
                              <a:latin typeface="Cambria Math"/>
                              <a:ea typeface="MS Mincho"/>
                              <a:cs typeface="Times New Roman"/>
                            </a:rPr>
                            <m:t>𝒙</m:t>
                          </m:r>
                          <m:r>
                            <a:rPr lang="en-US" sz="2800" b="1" i="1">
                              <a:effectLst/>
                              <a:latin typeface="Cambria Math"/>
                              <a:ea typeface="MS Mincho"/>
                              <a:cs typeface="Times New Roman"/>
                            </a:rPr>
                            <m:t>−</m:t>
                          </m:r>
                          <m:r>
                            <a:rPr lang="en-US" sz="2800" b="1" i="1">
                              <a:effectLst/>
                              <a:latin typeface="Cambria Math"/>
                              <a:ea typeface="MS Mincho"/>
                              <a:cs typeface="Times New Roman"/>
                            </a:rPr>
                            <m:t>𝟑</m:t>
                          </m:r>
                        </m:e>
                      </m:rad>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990600" y="1047750"/>
                <a:ext cx="2566793" cy="573940"/>
              </a:xfrm>
              <a:prstGeom prst="rect">
                <a:avLst/>
              </a:prstGeom>
              <a:blipFill rotWithShape="1">
                <a:blip r:embed="rId5"/>
                <a:stretch>
                  <a:fillRect t="-1064" r="-5938" b="-29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990600" y="1725735"/>
                <a:ext cx="219271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ea typeface="MS Mincho"/>
                          <a:cs typeface="Times New Roman"/>
                        </a:rPr>
                        <m:t>𝒈</m:t>
                      </m:r>
                      <m:d>
                        <m:dPr>
                          <m:ctrlPr>
                            <a:rPr lang="en-US" sz="2800" b="1" i="1">
                              <a:effectLst/>
                              <a:latin typeface="Cambria Math" panose="02040503050406030204" pitchFamily="18" charset="0"/>
                            </a:rPr>
                          </m:ctrlPr>
                        </m:dPr>
                        <m:e>
                          <m:r>
                            <a:rPr lang="en-US" sz="2800" b="1" i="1">
                              <a:effectLst/>
                              <a:latin typeface="Cambria Math"/>
                              <a:ea typeface="MS Mincho"/>
                              <a:cs typeface="Times New Roman"/>
                            </a:rPr>
                            <m:t>𝒂</m:t>
                          </m:r>
                          <m:r>
                            <a:rPr lang="en-US" sz="2800" b="1" i="1">
                              <a:effectLst/>
                              <a:latin typeface="Cambria Math"/>
                              <a:ea typeface="MS Mincho"/>
                              <a:cs typeface="Times New Roman"/>
                            </a:rPr>
                            <m:t>+</m:t>
                          </m:r>
                          <m:r>
                            <a:rPr lang="en-US" sz="2800" b="1" i="1">
                              <a:effectLst/>
                              <a:latin typeface="Cambria Math"/>
                              <a:ea typeface="MS Mincho"/>
                              <a:cs typeface="Times New Roman"/>
                            </a:rPr>
                            <m:t>𝟑</m:t>
                          </m:r>
                        </m:e>
                      </m:d>
                      <m:r>
                        <a:rPr lang="en-US" sz="2800" b="1" i="1">
                          <a:effectLst/>
                          <a:latin typeface="Cambria Math"/>
                          <a:ea typeface="MS Mincho"/>
                          <a:cs typeface="Times New Roman"/>
                        </a:rPr>
                        <m:t>=?</m:t>
                      </m:r>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990600" y="1725735"/>
                <a:ext cx="2192716" cy="523220"/>
              </a:xfrm>
              <a:prstGeom prst="rect">
                <a:avLst/>
              </a:prstGeom>
              <a:blipFill rotWithShape="1">
                <a:blip r:embed="rId6"/>
                <a:stretch>
                  <a:fillRect t="-10465" r="-6964" b="-32558"/>
                </a:stretch>
              </a:blipFill>
            </p:spPr>
            <p:txBody>
              <a:bodyPr/>
              <a:lstStyle/>
              <a:p>
                <a:r>
                  <a:rPr lang="en-US">
                    <a:noFill/>
                  </a:rPr>
                  <a:t> </a:t>
                </a:r>
              </a:p>
            </p:txBody>
          </p:sp>
        </mc:Fallback>
      </mc:AlternateContent>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02867" y="4629150"/>
            <a:ext cx="334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6900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365521"/>
          </a:xfrm>
        </p:spPr>
        <p:txBody>
          <a:bodyPr>
            <a:normAutofit/>
          </a:bodyPr>
          <a:lstStyle/>
          <a:p>
            <a:pPr algn="l"/>
            <a:r>
              <a:rPr lang="en-US" sz="1700" b="1" dirty="0">
                <a:latin typeface="Cambria" panose="02040503050406030204" pitchFamily="18" charset="0"/>
              </a:rPr>
              <a:t> Functions</a:t>
            </a:r>
            <a:endParaRPr lang="en-US" sz="1700" dirty="0">
              <a:latin typeface="Cambria" panose="02040503050406030204" pitchFamily="18" charset="0"/>
            </a:endParaRPr>
          </a:p>
        </p:txBody>
      </p:sp>
      <p:sp>
        <p:nvSpPr>
          <p:cNvPr id="5" name="Rectangle 4"/>
          <p:cNvSpPr/>
          <p:nvPr/>
        </p:nvSpPr>
        <p:spPr>
          <a:xfrm>
            <a:off x="228601" y="361950"/>
            <a:ext cx="8815954" cy="523220"/>
          </a:xfrm>
          <a:prstGeom prst="rect">
            <a:avLst/>
          </a:prstGeom>
        </p:spPr>
        <p:txBody>
          <a:bodyPr wrap="square">
            <a:spAutoFit/>
          </a:bodyPr>
          <a:lstStyle/>
          <a:p>
            <a:r>
              <a:rPr lang="en-US" sz="2800" b="1" dirty="0">
                <a:solidFill>
                  <a:srgbClr val="4F81BD"/>
                </a:solidFill>
              </a:rPr>
              <a:t>Sample Problem 3</a:t>
            </a:r>
            <a:r>
              <a:rPr lang="en-US" sz="2800" dirty="0">
                <a:solidFill>
                  <a:srgbClr val="4F81BD"/>
                </a:solidFill>
              </a:rPr>
              <a:t>:  </a:t>
            </a:r>
            <a:r>
              <a:rPr lang="en-US" sz="2800" b="1" dirty="0">
                <a:solidFill>
                  <a:prstClr val="black"/>
                </a:solidFill>
              </a:rPr>
              <a:t>Evaluate each function.</a:t>
            </a:r>
            <a:endParaRPr lang="en-US" sz="2800" dirty="0">
              <a:solidFill>
                <a:prstClr val="black"/>
              </a:solidFill>
            </a:endParaRPr>
          </a:p>
        </p:txBody>
      </p:sp>
      <p:sp>
        <p:nvSpPr>
          <p:cNvPr id="3" name="Rectangle 2"/>
          <p:cNvSpPr/>
          <p:nvPr/>
        </p:nvSpPr>
        <p:spPr>
          <a:xfrm>
            <a:off x="228601" y="1047750"/>
            <a:ext cx="431528" cy="523220"/>
          </a:xfrm>
          <a:prstGeom prst="rect">
            <a:avLst/>
          </a:prstGeom>
        </p:spPr>
        <p:txBody>
          <a:bodyPr wrap="none">
            <a:spAutoFit/>
          </a:bodyPr>
          <a:lstStyle/>
          <a:p>
            <a:r>
              <a:rPr lang="en-US" sz="2800" b="1" dirty="0">
                <a:solidFill>
                  <a:prstClr val="black"/>
                </a:solidFill>
              </a:rPr>
              <a:t>c.</a:t>
            </a:r>
          </a:p>
        </p:txBody>
      </p:sp>
      <mc:AlternateContent xmlns:mc="http://schemas.openxmlformats.org/markup-compatibility/2006" xmlns:a14="http://schemas.microsoft.com/office/drawing/2010/main">
        <mc:Choice Requires="a14">
          <p:sp>
            <p:nvSpPr>
              <p:cNvPr id="4" name="Rectangle 3"/>
              <p:cNvSpPr/>
              <p:nvPr/>
            </p:nvSpPr>
            <p:spPr>
              <a:xfrm>
                <a:off x="990600" y="1047750"/>
                <a:ext cx="2566792" cy="5739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solidFill>
                            <a:prstClr val="black"/>
                          </a:solidFill>
                          <a:latin typeface="Cambria Math"/>
                          <a:ea typeface="MS Mincho"/>
                          <a:cs typeface="Times New Roman"/>
                        </a:rPr>
                        <m:t>𝒈</m:t>
                      </m:r>
                      <m:d>
                        <m:dPr>
                          <m:ctrlPr>
                            <a:rPr lang="en-US" sz="2800" b="1" i="1">
                              <a:solidFill>
                                <a:prstClr val="black"/>
                              </a:solidFill>
                              <a:latin typeface="Cambria Math" panose="02040503050406030204" pitchFamily="18" charset="0"/>
                            </a:rPr>
                          </m:ctrlPr>
                        </m:dPr>
                        <m:e>
                          <m:r>
                            <a:rPr lang="en-US" sz="2800" b="1" i="1">
                              <a:solidFill>
                                <a:prstClr val="black"/>
                              </a:solidFill>
                              <a:latin typeface="Cambria Math"/>
                              <a:ea typeface="MS Mincho"/>
                              <a:cs typeface="Times New Roman"/>
                            </a:rPr>
                            <m:t>𝒙</m:t>
                          </m:r>
                        </m:e>
                      </m:d>
                      <m:r>
                        <a:rPr lang="en-US" sz="2800" b="1" i="1">
                          <a:solidFill>
                            <a:prstClr val="black"/>
                          </a:solidFill>
                          <a:latin typeface="Cambria Math"/>
                          <a:ea typeface="MS Mincho"/>
                          <a:cs typeface="Times New Roman"/>
                        </a:rPr>
                        <m:t>=</m:t>
                      </m:r>
                      <m:rad>
                        <m:radPr>
                          <m:degHide m:val="on"/>
                          <m:ctrlPr>
                            <a:rPr lang="en-US" sz="2800" b="1" i="1">
                              <a:solidFill>
                                <a:prstClr val="black"/>
                              </a:solidFill>
                              <a:latin typeface="Cambria Math" panose="02040503050406030204" pitchFamily="18" charset="0"/>
                            </a:rPr>
                          </m:ctrlPr>
                        </m:radPr>
                        <m:deg/>
                        <m:e>
                          <m:r>
                            <a:rPr lang="en-US" sz="2800" b="1" i="1">
                              <a:solidFill>
                                <a:prstClr val="black"/>
                              </a:solidFill>
                              <a:latin typeface="Cambria Math"/>
                              <a:ea typeface="MS Mincho"/>
                              <a:cs typeface="Times New Roman"/>
                            </a:rPr>
                            <m:t>𝒙</m:t>
                          </m:r>
                          <m:r>
                            <a:rPr lang="en-US" sz="2800" b="1" i="1">
                              <a:solidFill>
                                <a:prstClr val="black"/>
                              </a:solidFill>
                              <a:latin typeface="Cambria Math"/>
                              <a:ea typeface="MS Mincho"/>
                              <a:cs typeface="Times New Roman"/>
                            </a:rPr>
                            <m:t>−</m:t>
                          </m:r>
                          <m:r>
                            <a:rPr lang="en-US" sz="2800" b="1" i="1">
                              <a:solidFill>
                                <a:prstClr val="black"/>
                              </a:solidFill>
                              <a:latin typeface="Cambria Math"/>
                              <a:ea typeface="MS Mincho"/>
                              <a:cs typeface="Times New Roman"/>
                            </a:rPr>
                            <m:t>𝟑</m:t>
                          </m:r>
                        </m:e>
                      </m:rad>
                    </m:oMath>
                  </m:oMathPara>
                </a14:m>
                <a:endParaRPr lang="en-US" sz="2800" dirty="0">
                  <a:solidFill>
                    <a:prstClr val="black"/>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990600" y="1047750"/>
                <a:ext cx="2566792" cy="573940"/>
              </a:xfrm>
              <a:prstGeom prst="rect">
                <a:avLst/>
              </a:prstGeom>
              <a:blipFill rotWithShape="1">
                <a:blip r:embed="rId8"/>
                <a:stretch>
                  <a:fillRect t="-1064" r="-5938" b="-29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020726" y="1583977"/>
                <a:ext cx="4211922" cy="6141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ea typeface="MS Mincho"/>
                          <a:cs typeface="Times New Roman"/>
                        </a:rPr>
                        <m:t>𝒈</m:t>
                      </m:r>
                      <m:d>
                        <m:dPr>
                          <m:ctrlPr>
                            <a:rPr lang="en-US" sz="2800" b="1" i="1">
                              <a:effectLst/>
                              <a:latin typeface="Cambria Math" panose="02040503050406030204" pitchFamily="18" charset="0"/>
                            </a:rPr>
                          </m:ctrlPr>
                        </m:dPr>
                        <m:e>
                          <m:r>
                            <a:rPr lang="en-US" sz="2800" b="1" i="1">
                              <a:effectLst/>
                              <a:latin typeface="Cambria Math"/>
                              <a:ea typeface="MS Mincho"/>
                              <a:cs typeface="Times New Roman"/>
                            </a:rPr>
                            <m:t>𝒂</m:t>
                          </m:r>
                          <m:r>
                            <a:rPr lang="en-US" sz="2800" b="1" i="1">
                              <a:effectLst/>
                              <a:latin typeface="Cambria Math"/>
                              <a:ea typeface="MS Mincho"/>
                              <a:cs typeface="Times New Roman"/>
                            </a:rPr>
                            <m:t>+</m:t>
                          </m:r>
                          <m:r>
                            <a:rPr lang="en-US" sz="2800" b="1" i="1">
                              <a:effectLst/>
                              <a:latin typeface="Cambria Math"/>
                              <a:ea typeface="MS Mincho"/>
                              <a:cs typeface="Times New Roman"/>
                            </a:rPr>
                            <m:t>𝟑</m:t>
                          </m:r>
                        </m:e>
                      </m:d>
                      <m:r>
                        <a:rPr lang="en-US" sz="2800" b="1" i="1">
                          <a:effectLst/>
                          <a:latin typeface="Cambria Math"/>
                          <a:ea typeface="MS Mincho"/>
                          <a:cs typeface="Times New Roman"/>
                        </a:rPr>
                        <m:t>=</m:t>
                      </m:r>
                      <m:rad>
                        <m:radPr>
                          <m:degHide m:val="on"/>
                          <m:ctrlPr>
                            <a:rPr lang="en-US" sz="2800" b="1" i="1">
                              <a:effectLst/>
                              <a:latin typeface="Cambria Math" panose="02040503050406030204" pitchFamily="18" charset="0"/>
                            </a:rPr>
                          </m:ctrlPr>
                        </m:radPr>
                        <m:deg/>
                        <m:e>
                          <m:r>
                            <a:rPr lang="en-US" sz="2800" b="1" i="1">
                              <a:effectLst/>
                              <a:latin typeface="Cambria Math"/>
                              <a:ea typeface="MS Mincho"/>
                              <a:cs typeface="Times New Roman"/>
                            </a:rPr>
                            <m:t>(</m:t>
                          </m:r>
                          <m:r>
                            <a:rPr lang="en-US" sz="2800" b="1" i="1">
                              <a:effectLst/>
                              <a:latin typeface="Cambria Math"/>
                              <a:ea typeface="MS Mincho"/>
                              <a:cs typeface="Times New Roman"/>
                            </a:rPr>
                            <m:t>𝒂</m:t>
                          </m:r>
                          <m:r>
                            <a:rPr lang="en-US" sz="2800" b="1" i="1">
                              <a:effectLst/>
                              <a:latin typeface="Cambria Math"/>
                              <a:ea typeface="MS Mincho"/>
                              <a:cs typeface="Times New Roman"/>
                            </a:rPr>
                            <m:t>+</m:t>
                          </m:r>
                          <m:r>
                            <a:rPr lang="en-US" sz="2800" b="1" i="1">
                              <a:effectLst/>
                              <a:latin typeface="Cambria Math"/>
                              <a:ea typeface="MS Mincho"/>
                              <a:cs typeface="Times New Roman"/>
                            </a:rPr>
                            <m:t>𝟑</m:t>
                          </m:r>
                          <m:r>
                            <a:rPr lang="en-US" sz="2800" b="1" i="1">
                              <a:effectLst/>
                              <a:latin typeface="Cambria Math"/>
                              <a:ea typeface="MS Mincho"/>
                              <a:cs typeface="Times New Roman"/>
                            </a:rPr>
                            <m:t>)−</m:t>
                          </m:r>
                          <m:r>
                            <a:rPr lang="en-US" sz="2800" b="1" i="1">
                              <a:effectLst/>
                              <a:latin typeface="Cambria Math"/>
                              <a:ea typeface="MS Mincho"/>
                              <a:cs typeface="Times New Roman"/>
                            </a:rPr>
                            <m:t>𝟑</m:t>
                          </m:r>
                        </m:e>
                      </m:rad>
                    </m:oMath>
                  </m:oMathPara>
                </a14:m>
                <a:endParaRPr lang="en-US" sz="2800" dirty="0">
                  <a:solidFill>
                    <a:prstClr val="black"/>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1020726" y="1583977"/>
                <a:ext cx="4211922" cy="614142"/>
              </a:xfrm>
              <a:prstGeom prst="rect">
                <a:avLst/>
              </a:prstGeom>
              <a:blipFill rotWithShape="1">
                <a:blip r:embed="rId9"/>
                <a:stretch>
                  <a:fillRect r="-3473" b="-24752"/>
                </a:stretch>
              </a:blipFill>
            </p:spPr>
            <p:txBody>
              <a:bodyPr/>
              <a:lstStyle/>
              <a:p>
                <a:r>
                  <a:rPr lang="en-US">
                    <a:noFill/>
                  </a:rPr>
                  <a:t> </a:t>
                </a:r>
              </a:p>
            </p:txBody>
          </p:sp>
        </mc:Fallback>
      </mc:AlternateContent>
      <p:pic>
        <p:nvPicPr>
          <p:cNvPr id="717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02867" y="4629150"/>
            <a:ext cx="334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Rectangle 6"/>
              <p:cNvSpPr/>
              <p:nvPr/>
            </p:nvSpPr>
            <p:spPr>
              <a:xfrm>
                <a:off x="990600" y="2231081"/>
                <a:ext cx="2598853" cy="5310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rPr>
                        <m:t>𝒈</m:t>
                      </m:r>
                      <m:d>
                        <m:dPr>
                          <m:ctrlPr>
                            <a:rPr lang="en-US" sz="2800" b="1" i="1">
                              <a:latin typeface="Cambria Math" panose="02040503050406030204" pitchFamily="18" charset="0"/>
                            </a:rPr>
                          </m:ctrlPr>
                        </m:dPr>
                        <m:e>
                          <m:r>
                            <a:rPr lang="en-US" sz="2800" b="1" i="1">
                              <a:latin typeface="Cambria Math"/>
                            </a:rPr>
                            <m:t>𝒂</m:t>
                          </m:r>
                          <m:r>
                            <a:rPr lang="en-US" sz="2800" b="1" i="1">
                              <a:latin typeface="Cambria Math"/>
                            </a:rPr>
                            <m:t>+</m:t>
                          </m:r>
                          <m:r>
                            <a:rPr lang="en-US" sz="2800" b="1" i="1">
                              <a:latin typeface="Cambria Math"/>
                            </a:rPr>
                            <m:t>𝟑</m:t>
                          </m:r>
                        </m:e>
                      </m:d>
                      <m:r>
                        <a:rPr lang="en-US" sz="2800" b="1" i="1">
                          <a:latin typeface="Cambria Math"/>
                        </a:rPr>
                        <m:t>=</m:t>
                      </m:r>
                      <m:rad>
                        <m:radPr>
                          <m:degHide m:val="on"/>
                          <m:ctrlPr>
                            <a:rPr lang="en-US" sz="2800" b="1" i="1">
                              <a:latin typeface="Cambria Math" panose="02040503050406030204" pitchFamily="18" charset="0"/>
                            </a:rPr>
                          </m:ctrlPr>
                        </m:radPr>
                        <m:deg/>
                        <m:e>
                          <m:r>
                            <a:rPr lang="en-US" sz="2800" b="1" i="1">
                              <a:latin typeface="Cambria Math"/>
                            </a:rPr>
                            <m:t>𝒂</m:t>
                          </m:r>
                        </m:e>
                      </m:rad>
                    </m:oMath>
                  </m:oMathPara>
                </a14:m>
                <a:endParaRPr lang="en-US" sz="2800" dirty="0"/>
              </a:p>
            </p:txBody>
          </p:sp>
        </mc:Choice>
        <mc:Fallback xmlns="">
          <p:sp>
            <p:nvSpPr>
              <p:cNvPr id="7" name="Rectangle 6"/>
              <p:cNvSpPr>
                <a:spLocks noRot="1" noChangeAspect="1" noMove="1" noResize="1" noEditPoints="1" noAdjustHandles="1" noChangeArrowheads="1" noChangeShapeType="1" noTextEdit="1"/>
              </p:cNvSpPr>
              <p:nvPr/>
            </p:nvSpPr>
            <p:spPr>
              <a:xfrm>
                <a:off x="990600" y="2231081"/>
                <a:ext cx="2598853" cy="531043"/>
              </a:xfrm>
              <a:prstGeom prst="rect">
                <a:avLst/>
              </a:prstGeom>
              <a:blipFill rotWithShape="1">
                <a:blip r:embed="rId11"/>
                <a:stretch>
                  <a:fillRect t="-9195" r="-5869" b="-32184"/>
                </a:stretch>
              </a:blipFill>
            </p:spPr>
            <p:txBody>
              <a:bodyPr/>
              <a:lstStyle/>
              <a:p>
                <a:r>
                  <a:rPr lang="en-US">
                    <a:noFill/>
                  </a:rPr>
                  <a:t> </a:t>
                </a:r>
              </a:p>
            </p:txBody>
          </p:sp>
        </mc:Fallback>
      </mc:AlternateContent>
    </p:spTree>
    <p:extLst>
      <p:ext uri="{BB962C8B-B14F-4D97-AF65-F5344CB8AC3E}">
        <p14:creationId xmlns:p14="http://schemas.microsoft.com/office/powerpoint/2010/main" val="699293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365521"/>
          </a:xfrm>
        </p:spPr>
        <p:txBody>
          <a:bodyPr>
            <a:normAutofit/>
          </a:bodyPr>
          <a:lstStyle/>
          <a:p>
            <a:pPr algn="l"/>
            <a:r>
              <a:rPr lang="en-US" sz="1700" b="1" dirty="0">
                <a:latin typeface="Cambria" panose="02040503050406030204" pitchFamily="18" charset="0"/>
              </a:rPr>
              <a:t> Functions</a:t>
            </a:r>
            <a:endParaRPr lang="en-US" sz="1700" dirty="0">
              <a:latin typeface="Cambria" panose="02040503050406030204" pitchFamily="18" charset="0"/>
            </a:endParaRPr>
          </a:p>
        </p:txBody>
      </p:sp>
      <p:sp>
        <p:nvSpPr>
          <p:cNvPr id="5" name="Rectangle 4"/>
          <p:cNvSpPr/>
          <p:nvPr/>
        </p:nvSpPr>
        <p:spPr>
          <a:xfrm>
            <a:off x="228601" y="361950"/>
            <a:ext cx="8815954" cy="523220"/>
          </a:xfrm>
          <a:prstGeom prst="rect">
            <a:avLst/>
          </a:prstGeom>
        </p:spPr>
        <p:txBody>
          <a:bodyPr wrap="square">
            <a:spAutoFit/>
          </a:bodyPr>
          <a:lstStyle/>
          <a:p>
            <a:r>
              <a:rPr lang="en-US" sz="2800" b="1" dirty="0">
                <a:solidFill>
                  <a:schemeClr val="accent1"/>
                </a:solidFill>
              </a:rPr>
              <a:t>Sample Problem 3</a:t>
            </a:r>
            <a:r>
              <a:rPr lang="en-US" sz="2800" dirty="0">
                <a:solidFill>
                  <a:schemeClr val="accent1"/>
                </a:solidFill>
              </a:rPr>
              <a:t>:  </a:t>
            </a:r>
            <a:r>
              <a:rPr lang="en-US" sz="2800" b="1" dirty="0"/>
              <a:t>Evaluate each function.</a:t>
            </a:r>
            <a:endParaRPr lang="en-US" sz="2800" dirty="0"/>
          </a:p>
        </p:txBody>
      </p:sp>
      <p:sp>
        <p:nvSpPr>
          <p:cNvPr id="3" name="Rectangle 2"/>
          <p:cNvSpPr/>
          <p:nvPr/>
        </p:nvSpPr>
        <p:spPr>
          <a:xfrm>
            <a:off x="228601" y="1047750"/>
            <a:ext cx="473206" cy="523220"/>
          </a:xfrm>
          <a:prstGeom prst="rect">
            <a:avLst/>
          </a:prstGeom>
        </p:spPr>
        <p:txBody>
          <a:bodyPr wrap="none">
            <a:spAutoFit/>
          </a:bodyPr>
          <a:lstStyle/>
          <a:p>
            <a:r>
              <a:rPr lang="en-US" sz="2800" b="1" dirty="0"/>
              <a:t>d.</a:t>
            </a:r>
          </a:p>
        </p:txBody>
      </p:sp>
      <mc:AlternateContent xmlns:mc="http://schemas.openxmlformats.org/markup-compatibility/2006" xmlns:a14="http://schemas.microsoft.com/office/drawing/2010/main">
        <mc:Choice Requires="a14">
          <p:sp>
            <p:nvSpPr>
              <p:cNvPr id="4" name="Rectangle 3"/>
              <p:cNvSpPr/>
              <p:nvPr/>
            </p:nvSpPr>
            <p:spPr>
              <a:xfrm>
                <a:off x="990600" y="1047750"/>
                <a:ext cx="250408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ea typeface="MS Mincho"/>
                          <a:cs typeface="Times New Roman"/>
                        </a:rPr>
                        <m:t>𝒇</m:t>
                      </m:r>
                      <m:d>
                        <m:dPr>
                          <m:ctrlPr>
                            <a:rPr lang="en-US" sz="2800" b="1" i="1">
                              <a:effectLst/>
                              <a:latin typeface="Cambria Math" panose="02040503050406030204" pitchFamily="18" charset="0"/>
                            </a:rPr>
                          </m:ctrlPr>
                        </m:dPr>
                        <m:e>
                          <m:r>
                            <a:rPr lang="en-US" sz="2800" b="1" i="1">
                              <a:effectLst/>
                              <a:latin typeface="Cambria Math"/>
                              <a:ea typeface="MS Mincho"/>
                              <a:cs typeface="Times New Roman"/>
                            </a:rPr>
                            <m:t>𝒙</m:t>
                          </m:r>
                        </m:e>
                      </m:d>
                      <m:r>
                        <a:rPr lang="en-US" sz="2800" b="1" i="1">
                          <a:effectLst/>
                          <a:latin typeface="Cambria Math"/>
                          <a:ea typeface="MS Mincho"/>
                          <a:cs typeface="Times New Roman"/>
                        </a:rPr>
                        <m:t>=</m:t>
                      </m:r>
                      <m:r>
                        <a:rPr lang="en-US" sz="2800" b="1" i="1">
                          <a:effectLst/>
                          <a:latin typeface="Cambria Math"/>
                          <a:ea typeface="MS Mincho"/>
                          <a:cs typeface="Times New Roman"/>
                        </a:rPr>
                        <m:t>𝟐</m:t>
                      </m:r>
                      <m:r>
                        <a:rPr lang="en-US" sz="2800" b="1" i="1">
                          <a:effectLst/>
                          <a:latin typeface="Cambria Math"/>
                          <a:ea typeface="MS Mincho"/>
                          <a:cs typeface="Times New Roman"/>
                        </a:rPr>
                        <m:t>𝒙</m:t>
                      </m:r>
                      <m:r>
                        <a:rPr lang="en-US" sz="2800" b="1" i="1">
                          <a:effectLst/>
                          <a:latin typeface="Cambria Math"/>
                          <a:ea typeface="MS Mincho"/>
                          <a:cs typeface="Times New Roman"/>
                        </a:rPr>
                        <m:t>+</m:t>
                      </m:r>
                      <m:r>
                        <a:rPr lang="en-US" sz="2800" b="1" i="1">
                          <a:effectLst/>
                          <a:latin typeface="Cambria Math"/>
                          <a:ea typeface="MS Mincho"/>
                          <a:cs typeface="Times New Roman"/>
                        </a:rPr>
                        <m:t>𝟔</m:t>
                      </m:r>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990600" y="1047750"/>
                <a:ext cx="2504083" cy="523220"/>
              </a:xfrm>
              <a:prstGeom prst="rect">
                <a:avLst/>
              </a:prstGeom>
              <a:blipFill rotWithShape="1">
                <a:blip r:embed="rId2"/>
                <a:stretch>
                  <a:fillRect t="-10465" r="-6341"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990600" y="1725735"/>
                <a:ext cx="176868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a:ea typeface="MS Mincho"/>
                          <a:cs typeface="Times New Roman"/>
                        </a:rPr>
                        <m:t>𝒇</m:t>
                      </m:r>
                      <m:d>
                        <m:dPr>
                          <m:ctrlPr>
                            <a:rPr lang="en-US" sz="2800" b="1" i="1">
                              <a:effectLst/>
                              <a:latin typeface="Cambria Math" panose="02040503050406030204" pitchFamily="18" charset="0"/>
                            </a:rPr>
                          </m:ctrlPr>
                        </m:dPr>
                        <m:e>
                          <m:r>
                            <a:rPr lang="en-US" sz="2800" b="1" i="1">
                              <a:effectLst/>
                              <a:latin typeface="Cambria Math"/>
                              <a:ea typeface="MS Mincho"/>
                              <a:cs typeface="Times New Roman"/>
                            </a:rPr>
                            <m:t>−</m:t>
                          </m:r>
                          <m:r>
                            <a:rPr lang="en-US" sz="2800" b="1" i="1">
                              <a:effectLst/>
                              <a:latin typeface="Cambria Math"/>
                              <a:ea typeface="MS Mincho"/>
                              <a:cs typeface="Times New Roman"/>
                            </a:rPr>
                            <m:t>𝟏</m:t>
                          </m:r>
                        </m:e>
                      </m:d>
                      <m:r>
                        <a:rPr lang="en-US" sz="2800" b="1" i="1">
                          <a:effectLst/>
                          <a:latin typeface="Cambria Math"/>
                          <a:ea typeface="MS Mincho"/>
                          <a:cs typeface="Times New Roman"/>
                        </a:rPr>
                        <m:t>=</m:t>
                      </m:r>
                      <m:r>
                        <a:rPr lang="en-US" sz="2800" b="1" i="1" smtClean="0">
                          <a:effectLst/>
                          <a:latin typeface="Cambria Math"/>
                          <a:ea typeface="MS Mincho"/>
                          <a:cs typeface="Times New Roman"/>
                        </a:rPr>
                        <m:t>?</m:t>
                      </m:r>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990600" y="1725735"/>
                <a:ext cx="1768689" cy="523220"/>
              </a:xfrm>
              <a:prstGeom prst="rect">
                <a:avLst/>
              </a:prstGeom>
              <a:blipFill rotWithShape="1">
                <a:blip r:embed="rId3"/>
                <a:stretch>
                  <a:fillRect t="-10465" r="-8621" b="-32558"/>
                </a:stretch>
              </a:blipFill>
            </p:spPr>
            <p:txBody>
              <a:bodyPr/>
              <a:lstStyle/>
              <a:p>
                <a:r>
                  <a:rPr lang="en-US">
                    <a:noFill/>
                  </a:rPr>
                  <a:t> </a:t>
                </a:r>
              </a:p>
            </p:txBody>
          </p:sp>
        </mc:Fallback>
      </mc:AlternateContent>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867" y="4629150"/>
            <a:ext cx="334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Rectangle 6"/>
              <p:cNvSpPr/>
              <p:nvPr/>
            </p:nvSpPr>
            <p:spPr>
              <a:xfrm>
                <a:off x="5523139" y="1725735"/>
                <a:ext cx="187006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ea typeface="MS Mincho"/>
                          <a:cs typeface="Times New Roman"/>
                        </a:rPr>
                        <m:t>𝒇</m:t>
                      </m:r>
                      <m:d>
                        <m:dPr>
                          <m:ctrlPr>
                            <a:rPr lang="en-US" sz="2800" b="1" i="1">
                              <a:effectLst/>
                              <a:latin typeface="Cambria Math" panose="02040503050406030204" pitchFamily="18" charset="0"/>
                            </a:rPr>
                          </m:ctrlPr>
                        </m:dPr>
                        <m:e>
                          <m:r>
                            <a:rPr lang="en-US" sz="2800" b="1" i="1">
                              <a:effectLst/>
                              <a:latin typeface="Cambria Math"/>
                              <a:ea typeface="MS Mincho"/>
                              <a:cs typeface="Times New Roman"/>
                            </a:rPr>
                            <m:t>𝒙</m:t>
                          </m:r>
                        </m:e>
                      </m:d>
                      <m:r>
                        <a:rPr lang="en-US" sz="2800" b="1" i="1">
                          <a:effectLst/>
                          <a:latin typeface="Cambria Math"/>
                          <a:ea typeface="MS Mincho"/>
                          <a:cs typeface="Times New Roman"/>
                        </a:rPr>
                        <m:t>=</m:t>
                      </m:r>
                      <m:r>
                        <a:rPr lang="en-US" sz="2800" b="1" i="1">
                          <a:effectLst/>
                          <a:latin typeface="Cambria Math"/>
                          <a:ea typeface="MS Mincho"/>
                          <a:cs typeface="Times New Roman"/>
                        </a:rPr>
                        <m:t>𝟏𝟐</m:t>
                      </m:r>
                    </m:oMath>
                  </m:oMathPara>
                </a14:m>
                <a:endParaRPr lang="en-US" sz="2800" dirty="0"/>
              </a:p>
            </p:txBody>
          </p:sp>
        </mc:Choice>
        <mc:Fallback xmlns="">
          <p:sp>
            <p:nvSpPr>
              <p:cNvPr id="7" name="Rectangle 6"/>
              <p:cNvSpPr>
                <a:spLocks noRot="1" noChangeAspect="1" noMove="1" noResize="1" noEditPoints="1" noAdjustHandles="1" noChangeArrowheads="1" noChangeShapeType="1" noTextEdit="1"/>
              </p:cNvSpPr>
              <p:nvPr/>
            </p:nvSpPr>
            <p:spPr>
              <a:xfrm>
                <a:off x="5523139" y="1725735"/>
                <a:ext cx="1870064" cy="523220"/>
              </a:xfrm>
              <a:prstGeom prst="rect">
                <a:avLst/>
              </a:prstGeom>
              <a:blipFill rotWithShape="1">
                <a:blip r:embed="rId5"/>
                <a:stretch>
                  <a:fillRect t="-10465" r="-8469" b="-32558"/>
                </a:stretch>
              </a:blipFill>
            </p:spPr>
            <p:txBody>
              <a:bodyPr/>
              <a:lstStyle/>
              <a:p>
                <a:r>
                  <a:rPr lang="en-US">
                    <a:noFill/>
                  </a:rPr>
                  <a:t> </a:t>
                </a:r>
              </a:p>
            </p:txBody>
          </p:sp>
        </mc:Fallback>
      </mc:AlternateContent>
    </p:spTree>
    <p:extLst>
      <p:ext uri="{BB962C8B-B14F-4D97-AF65-F5344CB8AC3E}">
        <p14:creationId xmlns:p14="http://schemas.microsoft.com/office/powerpoint/2010/main" val="2802591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365521"/>
          </a:xfrm>
        </p:spPr>
        <p:txBody>
          <a:bodyPr>
            <a:normAutofit/>
          </a:bodyPr>
          <a:lstStyle/>
          <a:p>
            <a:pPr algn="l"/>
            <a:r>
              <a:rPr lang="en-US" sz="1700" b="1" dirty="0">
                <a:latin typeface="Cambria" panose="02040503050406030204" pitchFamily="18" charset="0"/>
              </a:rPr>
              <a:t> Functions</a:t>
            </a:r>
            <a:endParaRPr lang="en-US" sz="1700" dirty="0">
              <a:latin typeface="Cambria" panose="02040503050406030204" pitchFamily="18" charset="0"/>
            </a:endParaRPr>
          </a:p>
        </p:txBody>
      </p:sp>
      <p:sp>
        <p:nvSpPr>
          <p:cNvPr id="5" name="Rectangle 4"/>
          <p:cNvSpPr/>
          <p:nvPr/>
        </p:nvSpPr>
        <p:spPr>
          <a:xfrm>
            <a:off x="228601" y="361950"/>
            <a:ext cx="8815954" cy="523220"/>
          </a:xfrm>
          <a:prstGeom prst="rect">
            <a:avLst/>
          </a:prstGeom>
        </p:spPr>
        <p:txBody>
          <a:bodyPr wrap="square">
            <a:spAutoFit/>
          </a:bodyPr>
          <a:lstStyle/>
          <a:p>
            <a:r>
              <a:rPr lang="en-US" sz="2800" b="1" dirty="0">
                <a:solidFill>
                  <a:srgbClr val="4F81BD"/>
                </a:solidFill>
              </a:rPr>
              <a:t>Sample Problem 3</a:t>
            </a:r>
            <a:r>
              <a:rPr lang="en-US" sz="2800" dirty="0">
                <a:solidFill>
                  <a:srgbClr val="4F81BD"/>
                </a:solidFill>
              </a:rPr>
              <a:t>:  </a:t>
            </a:r>
            <a:r>
              <a:rPr lang="en-US" sz="2800" b="1" dirty="0">
                <a:solidFill>
                  <a:prstClr val="black"/>
                </a:solidFill>
              </a:rPr>
              <a:t>Evaluate each function.</a:t>
            </a:r>
            <a:endParaRPr lang="en-US" sz="2800" dirty="0">
              <a:solidFill>
                <a:prstClr val="black"/>
              </a:solidFill>
            </a:endParaRPr>
          </a:p>
        </p:txBody>
      </p:sp>
      <p:sp>
        <p:nvSpPr>
          <p:cNvPr id="3" name="Rectangle 2"/>
          <p:cNvSpPr/>
          <p:nvPr/>
        </p:nvSpPr>
        <p:spPr>
          <a:xfrm>
            <a:off x="228601" y="1047750"/>
            <a:ext cx="473206" cy="523220"/>
          </a:xfrm>
          <a:prstGeom prst="rect">
            <a:avLst/>
          </a:prstGeom>
        </p:spPr>
        <p:txBody>
          <a:bodyPr wrap="none">
            <a:spAutoFit/>
          </a:bodyPr>
          <a:lstStyle/>
          <a:p>
            <a:r>
              <a:rPr lang="en-US" sz="2800" b="1" dirty="0">
                <a:solidFill>
                  <a:prstClr val="black"/>
                </a:solidFill>
              </a:rPr>
              <a:t>d.</a:t>
            </a:r>
          </a:p>
        </p:txBody>
      </p:sp>
      <mc:AlternateContent xmlns:mc="http://schemas.openxmlformats.org/markup-compatibility/2006" xmlns:a14="http://schemas.microsoft.com/office/drawing/2010/main">
        <mc:Choice Requires="a14">
          <p:sp>
            <p:nvSpPr>
              <p:cNvPr id="4" name="Rectangle 3"/>
              <p:cNvSpPr/>
              <p:nvPr/>
            </p:nvSpPr>
            <p:spPr>
              <a:xfrm>
                <a:off x="990600" y="1047750"/>
                <a:ext cx="250408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solidFill>
                            <a:prstClr val="black"/>
                          </a:solidFill>
                          <a:latin typeface="Cambria Math"/>
                          <a:ea typeface="MS Mincho"/>
                          <a:cs typeface="Times New Roman"/>
                        </a:rPr>
                        <m:t>𝒇</m:t>
                      </m:r>
                      <m:d>
                        <m:dPr>
                          <m:ctrlPr>
                            <a:rPr lang="en-US" sz="2800" b="1" i="1">
                              <a:solidFill>
                                <a:prstClr val="black"/>
                              </a:solidFill>
                              <a:latin typeface="Cambria Math" panose="02040503050406030204" pitchFamily="18" charset="0"/>
                            </a:rPr>
                          </m:ctrlPr>
                        </m:dPr>
                        <m:e>
                          <m:r>
                            <a:rPr lang="en-US" sz="2800" b="1" i="1">
                              <a:solidFill>
                                <a:prstClr val="black"/>
                              </a:solidFill>
                              <a:latin typeface="Cambria Math"/>
                              <a:ea typeface="MS Mincho"/>
                              <a:cs typeface="Times New Roman"/>
                            </a:rPr>
                            <m:t>𝒙</m:t>
                          </m:r>
                        </m:e>
                      </m:d>
                      <m:r>
                        <a:rPr lang="en-US" sz="2800" b="1" i="1">
                          <a:solidFill>
                            <a:prstClr val="black"/>
                          </a:solidFill>
                          <a:latin typeface="Cambria Math"/>
                          <a:ea typeface="MS Mincho"/>
                          <a:cs typeface="Times New Roman"/>
                        </a:rPr>
                        <m:t>=</m:t>
                      </m:r>
                      <m:r>
                        <a:rPr lang="en-US" sz="2800" b="1" i="1">
                          <a:solidFill>
                            <a:prstClr val="black"/>
                          </a:solidFill>
                          <a:latin typeface="Cambria Math"/>
                          <a:ea typeface="MS Mincho"/>
                          <a:cs typeface="Times New Roman"/>
                        </a:rPr>
                        <m:t>𝟐</m:t>
                      </m:r>
                      <m:r>
                        <a:rPr lang="en-US" sz="2800" b="1" i="1">
                          <a:solidFill>
                            <a:prstClr val="black"/>
                          </a:solidFill>
                          <a:latin typeface="Cambria Math"/>
                          <a:ea typeface="MS Mincho"/>
                          <a:cs typeface="Times New Roman"/>
                        </a:rPr>
                        <m:t>𝒙</m:t>
                      </m:r>
                      <m:r>
                        <a:rPr lang="en-US" sz="2800" b="1" i="1">
                          <a:solidFill>
                            <a:prstClr val="black"/>
                          </a:solidFill>
                          <a:latin typeface="Cambria Math"/>
                          <a:ea typeface="MS Mincho"/>
                          <a:cs typeface="Times New Roman"/>
                        </a:rPr>
                        <m:t>+</m:t>
                      </m:r>
                      <m:r>
                        <a:rPr lang="en-US" sz="2800" b="1" i="1">
                          <a:solidFill>
                            <a:prstClr val="black"/>
                          </a:solidFill>
                          <a:latin typeface="Cambria Math"/>
                          <a:ea typeface="MS Mincho"/>
                          <a:cs typeface="Times New Roman"/>
                        </a:rPr>
                        <m:t>𝟔</m:t>
                      </m:r>
                    </m:oMath>
                  </m:oMathPara>
                </a14:m>
                <a:endParaRPr lang="en-US" sz="2800" dirty="0">
                  <a:solidFill>
                    <a:prstClr val="black"/>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990600" y="1047750"/>
                <a:ext cx="2504083" cy="523220"/>
              </a:xfrm>
              <a:prstGeom prst="rect">
                <a:avLst/>
              </a:prstGeom>
              <a:blipFill rotWithShape="1">
                <a:blip r:embed="rId2"/>
                <a:stretch>
                  <a:fillRect t="-10465" r="-6341"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990600" y="1725735"/>
                <a:ext cx="176868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solidFill>
                            <a:prstClr val="black"/>
                          </a:solidFill>
                          <a:latin typeface="Cambria Math"/>
                          <a:ea typeface="MS Mincho"/>
                          <a:cs typeface="Times New Roman"/>
                        </a:rPr>
                        <m:t>𝒇</m:t>
                      </m:r>
                      <m:d>
                        <m:dPr>
                          <m:ctrlPr>
                            <a:rPr lang="en-US" sz="2800" b="1" i="1">
                              <a:solidFill>
                                <a:prstClr val="black"/>
                              </a:solidFill>
                              <a:latin typeface="Cambria Math" panose="02040503050406030204" pitchFamily="18" charset="0"/>
                            </a:rPr>
                          </m:ctrlPr>
                        </m:dPr>
                        <m:e>
                          <m:r>
                            <a:rPr lang="en-US" sz="2800" b="1" i="1">
                              <a:solidFill>
                                <a:prstClr val="black"/>
                              </a:solidFill>
                              <a:latin typeface="Cambria Math"/>
                              <a:ea typeface="MS Mincho"/>
                              <a:cs typeface="Times New Roman"/>
                            </a:rPr>
                            <m:t>−</m:t>
                          </m:r>
                          <m:r>
                            <a:rPr lang="en-US" sz="2800" b="1" i="1">
                              <a:solidFill>
                                <a:prstClr val="black"/>
                              </a:solidFill>
                              <a:latin typeface="Cambria Math"/>
                              <a:ea typeface="MS Mincho"/>
                              <a:cs typeface="Times New Roman"/>
                            </a:rPr>
                            <m:t>𝟏</m:t>
                          </m:r>
                        </m:e>
                      </m:d>
                      <m:r>
                        <a:rPr lang="en-US" sz="2800" b="1" i="1">
                          <a:solidFill>
                            <a:prstClr val="black"/>
                          </a:solidFill>
                          <a:latin typeface="Cambria Math"/>
                          <a:ea typeface="MS Mincho"/>
                          <a:cs typeface="Times New Roman"/>
                        </a:rPr>
                        <m:t>=</m:t>
                      </m:r>
                      <m:r>
                        <a:rPr lang="en-US" sz="2800" b="1" i="1" smtClean="0">
                          <a:solidFill>
                            <a:prstClr val="black"/>
                          </a:solidFill>
                          <a:latin typeface="Cambria Math"/>
                          <a:ea typeface="MS Mincho"/>
                          <a:cs typeface="Times New Roman"/>
                        </a:rPr>
                        <m:t>?</m:t>
                      </m:r>
                    </m:oMath>
                  </m:oMathPara>
                </a14:m>
                <a:endParaRPr lang="en-US" sz="2800" dirty="0">
                  <a:solidFill>
                    <a:prstClr val="black"/>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990600" y="1725735"/>
                <a:ext cx="1768689" cy="523220"/>
              </a:xfrm>
              <a:prstGeom prst="rect">
                <a:avLst/>
              </a:prstGeom>
              <a:blipFill rotWithShape="1">
                <a:blip r:embed="rId3"/>
                <a:stretch>
                  <a:fillRect t="-10465" r="-8621" b="-32558"/>
                </a:stretch>
              </a:blipFill>
            </p:spPr>
            <p:txBody>
              <a:bodyPr/>
              <a:lstStyle/>
              <a:p>
                <a:r>
                  <a:rPr lang="en-US">
                    <a:noFill/>
                  </a:rPr>
                  <a:t> </a:t>
                </a:r>
              </a:p>
            </p:txBody>
          </p:sp>
        </mc:Fallback>
      </mc:AlternateContent>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867" y="4629150"/>
            <a:ext cx="334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Rectangle 6"/>
              <p:cNvSpPr/>
              <p:nvPr/>
            </p:nvSpPr>
            <p:spPr>
              <a:xfrm>
                <a:off x="5523139" y="1725735"/>
                <a:ext cx="187006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solidFill>
                            <a:prstClr val="black"/>
                          </a:solidFill>
                          <a:latin typeface="Cambria Math"/>
                          <a:ea typeface="MS Mincho"/>
                          <a:cs typeface="Times New Roman"/>
                        </a:rPr>
                        <m:t>𝒇</m:t>
                      </m:r>
                      <m:d>
                        <m:dPr>
                          <m:ctrlPr>
                            <a:rPr lang="en-US" sz="2800" b="1" i="1">
                              <a:solidFill>
                                <a:prstClr val="black"/>
                              </a:solidFill>
                              <a:latin typeface="Cambria Math" panose="02040503050406030204" pitchFamily="18" charset="0"/>
                            </a:rPr>
                          </m:ctrlPr>
                        </m:dPr>
                        <m:e>
                          <m:r>
                            <a:rPr lang="en-US" sz="2800" b="1" i="1">
                              <a:solidFill>
                                <a:prstClr val="black"/>
                              </a:solidFill>
                              <a:latin typeface="Cambria Math"/>
                              <a:ea typeface="MS Mincho"/>
                              <a:cs typeface="Times New Roman"/>
                            </a:rPr>
                            <m:t>𝒙</m:t>
                          </m:r>
                        </m:e>
                      </m:d>
                      <m:r>
                        <a:rPr lang="en-US" sz="2800" b="1" i="1">
                          <a:solidFill>
                            <a:prstClr val="black"/>
                          </a:solidFill>
                          <a:latin typeface="Cambria Math"/>
                          <a:ea typeface="MS Mincho"/>
                          <a:cs typeface="Times New Roman"/>
                        </a:rPr>
                        <m:t>=</m:t>
                      </m:r>
                      <m:r>
                        <a:rPr lang="en-US" sz="2800" b="1" i="1">
                          <a:solidFill>
                            <a:prstClr val="black"/>
                          </a:solidFill>
                          <a:latin typeface="Cambria Math"/>
                          <a:ea typeface="MS Mincho"/>
                          <a:cs typeface="Times New Roman"/>
                        </a:rPr>
                        <m:t>𝟏𝟐</m:t>
                      </m:r>
                    </m:oMath>
                  </m:oMathPara>
                </a14:m>
                <a:endParaRPr lang="en-US" sz="2800" dirty="0">
                  <a:solidFill>
                    <a:prstClr val="black"/>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5523139" y="1725735"/>
                <a:ext cx="1870064" cy="523220"/>
              </a:xfrm>
              <a:prstGeom prst="rect">
                <a:avLst/>
              </a:prstGeom>
              <a:blipFill rotWithShape="1">
                <a:blip r:embed="rId5"/>
                <a:stretch>
                  <a:fillRect t="-10465" r="-8469"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978195" y="2381842"/>
                <a:ext cx="376474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ea typeface="MS Mincho"/>
                          <a:cs typeface="Times New Roman"/>
                        </a:rPr>
                        <m:t>𝒇</m:t>
                      </m:r>
                      <m:d>
                        <m:dPr>
                          <m:ctrlPr>
                            <a:rPr lang="en-US" sz="2800" b="1" i="1">
                              <a:effectLst/>
                              <a:latin typeface="Cambria Math" panose="02040503050406030204" pitchFamily="18" charset="0"/>
                            </a:rPr>
                          </m:ctrlPr>
                        </m:dPr>
                        <m:e>
                          <m:r>
                            <a:rPr lang="en-US" sz="2800" b="1" i="1">
                              <a:effectLst/>
                              <a:latin typeface="Cambria Math"/>
                              <a:ea typeface="MS Mincho"/>
                              <a:cs typeface="Times New Roman"/>
                            </a:rPr>
                            <m:t>−</m:t>
                          </m:r>
                          <m:r>
                            <a:rPr lang="en-US" sz="2800" b="1" i="1">
                              <a:effectLst/>
                              <a:latin typeface="Cambria Math"/>
                              <a:ea typeface="MS Mincho"/>
                              <a:cs typeface="Times New Roman"/>
                            </a:rPr>
                            <m:t>𝟏</m:t>
                          </m:r>
                        </m:e>
                      </m:d>
                      <m:r>
                        <a:rPr lang="en-US" sz="2800" b="1" i="1">
                          <a:effectLst/>
                          <a:latin typeface="Cambria Math"/>
                          <a:ea typeface="MS Mincho"/>
                          <a:cs typeface="Times New Roman"/>
                        </a:rPr>
                        <m:t>= </m:t>
                      </m:r>
                      <m:r>
                        <a:rPr lang="en-US" sz="2800" b="1" i="1">
                          <a:effectLst/>
                          <a:latin typeface="Cambria Math"/>
                          <a:ea typeface="MS Mincho"/>
                          <a:cs typeface="Times New Roman"/>
                        </a:rPr>
                        <m:t>𝟐</m:t>
                      </m:r>
                      <m:r>
                        <a:rPr lang="en-US" sz="2800" b="1" i="1">
                          <a:effectLst/>
                          <a:latin typeface="Cambria Math"/>
                          <a:ea typeface="MS Mincho"/>
                          <a:cs typeface="Times New Roman"/>
                        </a:rPr>
                        <m:t>∗</m:t>
                      </m:r>
                      <m:d>
                        <m:dPr>
                          <m:ctrlPr>
                            <a:rPr lang="en-US" sz="2800" b="1" i="1">
                              <a:effectLst/>
                              <a:latin typeface="Cambria Math" panose="02040503050406030204" pitchFamily="18" charset="0"/>
                            </a:rPr>
                          </m:ctrlPr>
                        </m:dPr>
                        <m:e>
                          <m:r>
                            <a:rPr lang="en-US" sz="2800" b="1" i="1">
                              <a:effectLst/>
                              <a:latin typeface="Cambria Math"/>
                              <a:ea typeface="MS Mincho"/>
                              <a:cs typeface="Times New Roman"/>
                            </a:rPr>
                            <m:t>−</m:t>
                          </m:r>
                          <m:r>
                            <a:rPr lang="en-US" sz="2800" b="1" i="1">
                              <a:effectLst/>
                              <a:latin typeface="Cambria Math"/>
                              <a:ea typeface="MS Mincho"/>
                              <a:cs typeface="Times New Roman"/>
                            </a:rPr>
                            <m:t>𝟏</m:t>
                          </m:r>
                        </m:e>
                      </m:d>
                      <m:r>
                        <a:rPr lang="en-US" sz="2800" b="1" i="1">
                          <a:effectLst/>
                          <a:latin typeface="Cambria Math"/>
                          <a:ea typeface="MS Mincho"/>
                          <a:cs typeface="Times New Roman"/>
                        </a:rPr>
                        <m:t>+</m:t>
                      </m:r>
                      <m:r>
                        <a:rPr lang="en-US" sz="2800" b="1" i="1">
                          <a:effectLst/>
                          <a:latin typeface="Cambria Math"/>
                          <a:ea typeface="MS Mincho"/>
                          <a:cs typeface="Times New Roman"/>
                        </a:rPr>
                        <m:t>𝟔</m:t>
                      </m:r>
                    </m:oMath>
                  </m:oMathPara>
                </a14:m>
                <a:endParaRPr lang="en-US" sz="2800" dirty="0"/>
              </a:p>
            </p:txBody>
          </p:sp>
        </mc:Choice>
        <mc:Fallback xmlns="">
          <p:sp>
            <p:nvSpPr>
              <p:cNvPr id="8" name="Rectangle 7"/>
              <p:cNvSpPr>
                <a:spLocks noRot="1" noChangeAspect="1" noMove="1" noResize="1" noEditPoints="1" noAdjustHandles="1" noChangeArrowheads="1" noChangeShapeType="1" noTextEdit="1"/>
              </p:cNvSpPr>
              <p:nvPr/>
            </p:nvSpPr>
            <p:spPr>
              <a:xfrm>
                <a:off x="978195" y="2381842"/>
                <a:ext cx="3764749" cy="523220"/>
              </a:xfrm>
              <a:prstGeom prst="rect">
                <a:avLst/>
              </a:prstGeom>
              <a:blipFill rotWithShape="1">
                <a:blip r:embed="rId6"/>
                <a:stretch>
                  <a:fillRect t="-10465" r="-3883"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949982" y="3028950"/>
                <a:ext cx="291926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ea typeface="MS Mincho"/>
                          <a:cs typeface="Times New Roman"/>
                        </a:rPr>
                        <m:t>𝒇</m:t>
                      </m:r>
                      <m:d>
                        <m:dPr>
                          <m:ctrlPr>
                            <a:rPr lang="en-US" sz="2800" b="1" i="1">
                              <a:effectLst/>
                              <a:latin typeface="Cambria Math" panose="02040503050406030204" pitchFamily="18" charset="0"/>
                            </a:rPr>
                          </m:ctrlPr>
                        </m:dPr>
                        <m:e>
                          <m:r>
                            <a:rPr lang="en-US" sz="2800" b="1" i="1">
                              <a:effectLst/>
                              <a:latin typeface="Cambria Math"/>
                              <a:ea typeface="MS Mincho"/>
                              <a:cs typeface="Times New Roman"/>
                            </a:rPr>
                            <m:t>−</m:t>
                          </m:r>
                          <m:r>
                            <a:rPr lang="en-US" sz="2800" b="1" i="1">
                              <a:effectLst/>
                              <a:latin typeface="Cambria Math"/>
                              <a:ea typeface="MS Mincho"/>
                              <a:cs typeface="Times New Roman"/>
                            </a:rPr>
                            <m:t>𝟏</m:t>
                          </m:r>
                        </m:e>
                      </m:d>
                      <m:r>
                        <a:rPr lang="en-US" sz="2800" b="1" i="1">
                          <a:effectLst/>
                          <a:latin typeface="Cambria Math"/>
                          <a:ea typeface="MS Mincho"/>
                          <a:cs typeface="Times New Roman"/>
                        </a:rPr>
                        <m:t>= −</m:t>
                      </m:r>
                      <m:r>
                        <a:rPr lang="en-US" sz="2800" b="1" i="1">
                          <a:effectLst/>
                          <a:latin typeface="Cambria Math"/>
                          <a:ea typeface="MS Mincho"/>
                          <a:cs typeface="Times New Roman"/>
                        </a:rPr>
                        <m:t>𝟐</m:t>
                      </m:r>
                      <m:r>
                        <a:rPr lang="en-US" sz="2800" b="1" i="1">
                          <a:effectLst/>
                          <a:latin typeface="Cambria Math"/>
                          <a:ea typeface="MS Mincho"/>
                          <a:cs typeface="Times New Roman"/>
                        </a:rPr>
                        <m:t>+</m:t>
                      </m:r>
                      <m:r>
                        <a:rPr lang="en-US" sz="2800" b="1" i="1">
                          <a:effectLst/>
                          <a:latin typeface="Cambria Math"/>
                          <a:ea typeface="MS Mincho"/>
                          <a:cs typeface="Times New Roman"/>
                        </a:rPr>
                        <m:t>𝟔</m:t>
                      </m:r>
                    </m:oMath>
                  </m:oMathPara>
                </a14:m>
                <a:endParaRPr lang="en-US" sz="2800" dirty="0"/>
              </a:p>
            </p:txBody>
          </p:sp>
        </mc:Choice>
        <mc:Fallback xmlns="">
          <p:sp>
            <p:nvSpPr>
              <p:cNvPr id="9" name="Rectangle 8"/>
              <p:cNvSpPr>
                <a:spLocks noRot="1" noChangeAspect="1" noMove="1" noResize="1" noEditPoints="1" noAdjustHandles="1" noChangeArrowheads="1" noChangeShapeType="1" noTextEdit="1"/>
              </p:cNvSpPr>
              <p:nvPr/>
            </p:nvSpPr>
            <p:spPr>
              <a:xfrm>
                <a:off x="949982" y="3028950"/>
                <a:ext cx="2919261" cy="523220"/>
              </a:xfrm>
              <a:prstGeom prst="rect">
                <a:avLst/>
              </a:prstGeom>
              <a:blipFill rotWithShape="1">
                <a:blip r:embed="rId7"/>
                <a:stretch>
                  <a:fillRect t="-10465" r="-5010"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978195" y="3638550"/>
                <a:ext cx="200952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a:rPr>
                        <m:t>𝒇</m:t>
                      </m:r>
                      <m:d>
                        <m:dPr>
                          <m:ctrlPr>
                            <a:rPr lang="en-US" sz="2800" b="1" i="1">
                              <a:latin typeface="Cambria Math" panose="02040503050406030204" pitchFamily="18" charset="0"/>
                            </a:rPr>
                          </m:ctrlPr>
                        </m:dPr>
                        <m:e>
                          <m:r>
                            <a:rPr lang="en-US" sz="2800" b="1" i="1">
                              <a:latin typeface="Cambria Math"/>
                            </a:rPr>
                            <m:t>−</m:t>
                          </m:r>
                          <m:r>
                            <a:rPr lang="en-US" sz="2800" b="1" i="1">
                              <a:latin typeface="Cambria Math"/>
                            </a:rPr>
                            <m:t>𝟏</m:t>
                          </m:r>
                        </m:e>
                      </m:d>
                      <m:r>
                        <a:rPr lang="en-US" sz="2800" b="1" i="1">
                          <a:latin typeface="Cambria Math"/>
                        </a:rPr>
                        <m:t>=</m:t>
                      </m:r>
                      <m:r>
                        <a:rPr lang="en-US" sz="2800" b="1" i="1" smtClean="0">
                          <a:latin typeface="Cambria Math"/>
                        </a:rPr>
                        <m:t>𝟒</m:t>
                      </m:r>
                      <m:r>
                        <a:rPr lang="en-US" sz="2800" b="1" i="1">
                          <a:latin typeface="Cambria Math"/>
                        </a:rPr>
                        <m:t> </m:t>
                      </m:r>
                    </m:oMath>
                  </m:oMathPara>
                </a14:m>
                <a:endParaRPr lang="en-US" sz="2800" dirty="0"/>
              </a:p>
            </p:txBody>
          </p:sp>
        </mc:Choice>
        <mc:Fallback xmlns="">
          <p:sp>
            <p:nvSpPr>
              <p:cNvPr id="11" name="Rectangle 10"/>
              <p:cNvSpPr>
                <a:spLocks noRot="1" noChangeAspect="1" noMove="1" noResize="1" noEditPoints="1" noAdjustHandles="1" noChangeArrowheads="1" noChangeShapeType="1" noTextEdit="1"/>
              </p:cNvSpPr>
              <p:nvPr/>
            </p:nvSpPr>
            <p:spPr>
              <a:xfrm>
                <a:off x="978195" y="3638550"/>
                <a:ext cx="2009524" cy="523220"/>
              </a:xfrm>
              <a:prstGeom prst="rect">
                <a:avLst/>
              </a:prstGeom>
              <a:blipFill rotWithShape="1">
                <a:blip r:embed="rId8"/>
                <a:stretch>
                  <a:fillRect t="-10465" r="-7576"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544404" y="2344946"/>
                <a:ext cx="222689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ea typeface="MS Mincho"/>
                          <a:cs typeface="Times New Roman"/>
                        </a:rPr>
                        <m:t>𝟐</m:t>
                      </m:r>
                      <m:r>
                        <a:rPr lang="en-US" sz="2800" b="1" i="1">
                          <a:latin typeface="Cambria Math"/>
                          <a:ea typeface="MS Mincho"/>
                          <a:cs typeface="Times New Roman"/>
                        </a:rPr>
                        <m:t>𝒙</m:t>
                      </m:r>
                      <m:r>
                        <a:rPr lang="en-US" sz="2800" b="1" i="1">
                          <a:latin typeface="Cambria Math"/>
                          <a:ea typeface="MS Mincho"/>
                          <a:cs typeface="Times New Roman"/>
                        </a:rPr>
                        <m:t>+</m:t>
                      </m:r>
                      <m:r>
                        <a:rPr lang="en-US" sz="2800" b="1" i="1">
                          <a:latin typeface="Cambria Math"/>
                          <a:ea typeface="MS Mincho"/>
                          <a:cs typeface="Times New Roman"/>
                        </a:rPr>
                        <m:t>𝟔</m:t>
                      </m:r>
                      <m:r>
                        <a:rPr lang="en-US" sz="2800" b="1" i="1">
                          <a:latin typeface="Cambria Math"/>
                          <a:ea typeface="MS Mincho"/>
                          <a:cs typeface="Times New Roman"/>
                        </a:rPr>
                        <m:t>=</m:t>
                      </m:r>
                      <m:r>
                        <a:rPr lang="en-US" sz="2800" b="1" i="1">
                          <a:latin typeface="Cambria Math"/>
                          <a:ea typeface="MS Mincho"/>
                          <a:cs typeface="Times New Roman"/>
                        </a:rPr>
                        <m:t>𝟏𝟐</m:t>
                      </m:r>
                    </m:oMath>
                  </m:oMathPara>
                </a14:m>
                <a:endParaRPr lang="en-US" sz="2800" dirty="0"/>
              </a:p>
            </p:txBody>
          </p:sp>
        </mc:Choice>
        <mc:Fallback xmlns="">
          <p:sp>
            <p:nvSpPr>
              <p:cNvPr id="12" name="Rectangle 11"/>
              <p:cNvSpPr>
                <a:spLocks noRot="1" noChangeAspect="1" noMove="1" noResize="1" noEditPoints="1" noAdjustHandles="1" noChangeArrowheads="1" noChangeShapeType="1" noTextEdit="1"/>
              </p:cNvSpPr>
              <p:nvPr/>
            </p:nvSpPr>
            <p:spPr>
              <a:xfrm>
                <a:off x="5544404" y="2344946"/>
                <a:ext cx="2226892" cy="523220"/>
              </a:xfrm>
              <a:prstGeom prst="rect">
                <a:avLst/>
              </a:prstGeom>
              <a:blipFill rotWithShape="1">
                <a:blip r:embed="rId9"/>
                <a:stretch>
                  <a:fillRect t="-10588" r="-6575" b="-341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549720" y="2921228"/>
                <a:ext cx="351096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ea typeface="MS Mincho"/>
                          <a:cs typeface="Times New Roman"/>
                        </a:rPr>
                        <m:t>𝟐</m:t>
                      </m:r>
                      <m:r>
                        <a:rPr lang="en-US" sz="2800" b="1" i="1">
                          <a:latin typeface="Cambria Math"/>
                          <a:ea typeface="MS Mincho"/>
                          <a:cs typeface="Times New Roman"/>
                        </a:rPr>
                        <m:t>𝒙</m:t>
                      </m:r>
                      <m:r>
                        <a:rPr lang="en-US" sz="2800" b="1" i="1">
                          <a:latin typeface="Cambria Math"/>
                          <a:ea typeface="MS Mincho"/>
                          <a:cs typeface="Times New Roman"/>
                        </a:rPr>
                        <m:t>+</m:t>
                      </m:r>
                      <m:r>
                        <a:rPr lang="en-US" sz="2800" b="1" i="1">
                          <a:latin typeface="Cambria Math"/>
                          <a:ea typeface="MS Mincho"/>
                          <a:cs typeface="Times New Roman"/>
                        </a:rPr>
                        <m:t>𝟔</m:t>
                      </m:r>
                      <m:r>
                        <a:rPr lang="en-US" sz="2800" b="1" i="1">
                          <a:latin typeface="Cambria Math"/>
                          <a:ea typeface="MS Mincho"/>
                          <a:cs typeface="Times New Roman"/>
                        </a:rPr>
                        <m:t>−</m:t>
                      </m:r>
                      <m:r>
                        <a:rPr lang="en-US" sz="2800" b="1" i="1">
                          <a:latin typeface="Cambria Math"/>
                          <a:ea typeface="MS Mincho"/>
                          <a:cs typeface="Times New Roman"/>
                        </a:rPr>
                        <m:t>𝟔</m:t>
                      </m:r>
                      <m:r>
                        <a:rPr lang="en-US" sz="2800" b="1" i="1">
                          <a:latin typeface="Cambria Math"/>
                          <a:ea typeface="MS Mincho"/>
                          <a:cs typeface="Times New Roman"/>
                        </a:rPr>
                        <m:t>=</m:t>
                      </m:r>
                      <m:r>
                        <a:rPr lang="en-US" sz="2800" b="1" i="1">
                          <a:latin typeface="Cambria Math"/>
                          <a:ea typeface="MS Mincho"/>
                          <a:cs typeface="Times New Roman"/>
                        </a:rPr>
                        <m:t>𝟏𝟐</m:t>
                      </m:r>
                      <m:r>
                        <a:rPr lang="en-US" sz="2800" b="1" i="1">
                          <a:latin typeface="Cambria Math"/>
                          <a:ea typeface="MS Mincho"/>
                          <a:cs typeface="Times New Roman"/>
                        </a:rPr>
                        <m:t>−</m:t>
                      </m:r>
                      <m:r>
                        <a:rPr lang="en-US" sz="2800" b="1" i="1">
                          <a:latin typeface="Cambria Math"/>
                          <a:ea typeface="MS Mincho"/>
                          <a:cs typeface="Times New Roman"/>
                        </a:rPr>
                        <m:t>𝟔</m:t>
                      </m:r>
                    </m:oMath>
                  </m:oMathPara>
                </a14:m>
                <a:endParaRPr lang="en-US" sz="2800" dirty="0"/>
              </a:p>
            </p:txBody>
          </p:sp>
        </mc:Choice>
        <mc:Fallback xmlns="">
          <p:sp>
            <p:nvSpPr>
              <p:cNvPr id="13" name="Rectangle 12"/>
              <p:cNvSpPr>
                <a:spLocks noRot="1" noChangeAspect="1" noMove="1" noResize="1" noEditPoints="1" noAdjustHandles="1" noChangeArrowheads="1" noChangeShapeType="1" noTextEdit="1"/>
              </p:cNvSpPr>
              <p:nvPr/>
            </p:nvSpPr>
            <p:spPr>
              <a:xfrm>
                <a:off x="5549720" y="2921228"/>
                <a:ext cx="3510961" cy="523220"/>
              </a:xfrm>
              <a:prstGeom prst="rect">
                <a:avLst/>
              </a:prstGeom>
              <a:blipFill rotWithShape="1">
                <a:blip r:embed="rId10"/>
                <a:stretch>
                  <a:fillRect t="-10465" r="-4167"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5544404" y="3449839"/>
                <a:ext cx="137005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ea typeface="MS Mincho"/>
                          <a:cs typeface="Times New Roman"/>
                        </a:rPr>
                        <m:t>𝟐</m:t>
                      </m:r>
                      <m:r>
                        <a:rPr lang="en-US" sz="2800" b="1" i="1">
                          <a:latin typeface="Cambria Math"/>
                          <a:ea typeface="MS Mincho"/>
                          <a:cs typeface="Times New Roman"/>
                        </a:rPr>
                        <m:t>𝒙</m:t>
                      </m:r>
                      <m:r>
                        <a:rPr lang="en-US" sz="2800" b="1" i="1">
                          <a:latin typeface="Cambria Math"/>
                          <a:ea typeface="MS Mincho"/>
                          <a:cs typeface="Times New Roman"/>
                        </a:rPr>
                        <m:t>=</m:t>
                      </m:r>
                      <m:r>
                        <a:rPr lang="en-US" sz="2800" b="1" i="1">
                          <a:latin typeface="Cambria Math"/>
                          <a:ea typeface="MS Mincho"/>
                          <a:cs typeface="Times New Roman"/>
                        </a:rPr>
                        <m:t>𝟔</m:t>
                      </m:r>
                    </m:oMath>
                  </m:oMathPara>
                </a14:m>
                <a:endParaRPr lang="en-US" sz="2800" dirty="0"/>
              </a:p>
            </p:txBody>
          </p:sp>
        </mc:Choice>
        <mc:Fallback xmlns="">
          <p:sp>
            <p:nvSpPr>
              <p:cNvPr id="14" name="Rectangle 13"/>
              <p:cNvSpPr>
                <a:spLocks noRot="1" noChangeAspect="1" noMove="1" noResize="1" noEditPoints="1" noAdjustHandles="1" noChangeArrowheads="1" noChangeShapeType="1" noTextEdit="1"/>
              </p:cNvSpPr>
              <p:nvPr/>
            </p:nvSpPr>
            <p:spPr>
              <a:xfrm>
                <a:off x="5544404" y="3449839"/>
                <a:ext cx="1370055" cy="523220"/>
              </a:xfrm>
              <a:prstGeom prst="rect">
                <a:avLst/>
              </a:prstGeom>
              <a:blipFill rotWithShape="1">
                <a:blip r:embed="rId11"/>
                <a:stretch>
                  <a:fillRect t="-10465" r="-11607"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5685810" y="3973059"/>
                <a:ext cx="115525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rPr>
                        <m:t>𝒙</m:t>
                      </m:r>
                      <m:r>
                        <a:rPr lang="en-US" sz="2800" b="1" i="1">
                          <a:latin typeface="Cambria Math"/>
                        </a:rPr>
                        <m:t>=</m:t>
                      </m:r>
                      <m:r>
                        <a:rPr lang="en-US" sz="2800" b="1" i="1">
                          <a:latin typeface="Cambria Math"/>
                        </a:rPr>
                        <m:t>𝟑</m:t>
                      </m:r>
                    </m:oMath>
                  </m:oMathPara>
                </a14:m>
                <a:endParaRPr lang="en-US" sz="2800" dirty="0"/>
              </a:p>
            </p:txBody>
          </p:sp>
        </mc:Choice>
        <mc:Fallback xmlns="">
          <p:sp>
            <p:nvSpPr>
              <p:cNvPr id="15" name="Rectangle 14"/>
              <p:cNvSpPr>
                <a:spLocks noRot="1" noChangeAspect="1" noMove="1" noResize="1" noEditPoints="1" noAdjustHandles="1" noChangeArrowheads="1" noChangeShapeType="1" noTextEdit="1"/>
              </p:cNvSpPr>
              <p:nvPr/>
            </p:nvSpPr>
            <p:spPr>
              <a:xfrm>
                <a:off x="5685810" y="3973059"/>
                <a:ext cx="1155253" cy="523220"/>
              </a:xfrm>
              <a:prstGeom prst="rect">
                <a:avLst/>
              </a:prstGeom>
              <a:blipFill rotWithShape="1">
                <a:blip r:embed="rId12"/>
                <a:stretch>
                  <a:fillRect t="-10465" r="-13228" b="-32558"/>
                </a:stretch>
              </a:blipFill>
            </p:spPr>
            <p:txBody>
              <a:bodyPr/>
              <a:lstStyle/>
              <a:p>
                <a:r>
                  <a:rPr lang="en-US">
                    <a:noFill/>
                  </a:rPr>
                  <a:t> </a:t>
                </a:r>
              </a:p>
            </p:txBody>
          </p:sp>
        </mc:Fallback>
      </mc:AlternateContent>
    </p:spTree>
    <p:extLst>
      <p:ext uri="{BB962C8B-B14F-4D97-AF65-F5344CB8AC3E}">
        <p14:creationId xmlns:p14="http://schemas.microsoft.com/office/powerpoint/2010/main" val="608717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365521"/>
          </a:xfrm>
        </p:spPr>
        <p:txBody>
          <a:bodyPr>
            <a:normAutofit/>
          </a:bodyPr>
          <a:lstStyle/>
          <a:p>
            <a:pPr algn="l"/>
            <a:r>
              <a:rPr lang="en-US" sz="1700" b="1" dirty="0">
                <a:latin typeface="Cambria" panose="02040503050406030204" pitchFamily="18" charset="0"/>
              </a:rPr>
              <a:t>    Functions</a:t>
            </a:r>
            <a:endParaRPr lang="en-US" sz="1700" dirty="0">
              <a:latin typeface="Cambria" panose="02040503050406030204" pitchFamily="18" charset="0"/>
            </a:endParaRPr>
          </a:p>
        </p:txBody>
      </p:sp>
      <p:sp>
        <p:nvSpPr>
          <p:cNvPr id="5" name="Rectangle 4"/>
          <p:cNvSpPr/>
          <p:nvPr/>
        </p:nvSpPr>
        <p:spPr>
          <a:xfrm>
            <a:off x="304799" y="971550"/>
            <a:ext cx="8429625" cy="2401683"/>
          </a:xfrm>
          <a:prstGeom prst="rect">
            <a:avLst/>
          </a:prstGeom>
        </p:spPr>
        <p:txBody>
          <a:bodyPr wrap="square">
            <a:spAutoFit/>
          </a:bodyPr>
          <a:lstStyle/>
          <a:p>
            <a:pPr algn="ctr">
              <a:lnSpc>
                <a:spcPct val="115000"/>
              </a:lnSpc>
              <a:spcAft>
                <a:spcPts val="1000"/>
              </a:spcAft>
            </a:pPr>
            <a:r>
              <a:rPr lang="en-US" sz="3200" b="1" u="sng" dirty="0">
                <a:solidFill>
                  <a:srgbClr val="4F81BD"/>
                </a:solidFill>
                <a:ea typeface="MS Mincho"/>
                <a:cs typeface="Times New Roman"/>
              </a:rPr>
              <a:t>The Domain and the Range of the Functions</a:t>
            </a:r>
            <a:endParaRPr lang="en-US" sz="2800" dirty="0">
              <a:ea typeface="MS Mincho"/>
              <a:cs typeface="Times New Roman"/>
            </a:endParaRPr>
          </a:p>
          <a:p>
            <a:pPr>
              <a:lnSpc>
                <a:spcPct val="115000"/>
              </a:lnSpc>
              <a:spcAft>
                <a:spcPts val="1000"/>
              </a:spcAft>
            </a:pPr>
            <a:r>
              <a:rPr lang="en-US" sz="2800" dirty="0">
                <a:ea typeface="MS Mincho"/>
                <a:cs typeface="Times New Roman"/>
              </a:rPr>
              <a:t>There are several ways to write the domain and the range of the function.</a:t>
            </a:r>
          </a:p>
          <a:p>
            <a:pPr>
              <a:lnSpc>
                <a:spcPct val="115000"/>
              </a:lnSpc>
              <a:spcAft>
                <a:spcPts val="1000"/>
              </a:spcAft>
            </a:pPr>
            <a:endParaRPr lang="en-US" sz="2800" dirty="0">
              <a:ea typeface="MS Mincho"/>
              <a:cs typeface="Times New Roman"/>
            </a:endParaRPr>
          </a:p>
        </p:txBody>
      </p:sp>
      <p:cxnSp>
        <p:nvCxnSpPr>
          <p:cNvPr id="9" name="Straight Connector 8"/>
          <p:cNvCxnSpPr/>
          <p:nvPr/>
        </p:nvCxnSpPr>
        <p:spPr>
          <a:xfrm>
            <a:off x="8734425" y="8701088"/>
            <a:ext cx="190500" cy="9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7415" y="4565651"/>
            <a:ext cx="334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9243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365521"/>
          </a:xfrm>
        </p:spPr>
        <p:txBody>
          <a:bodyPr>
            <a:normAutofit/>
          </a:bodyPr>
          <a:lstStyle/>
          <a:p>
            <a:pPr algn="l"/>
            <a:r>
              <a:rPr lang="en-US" sz="1700" b="1" dirty="0">
                <a:latin typeface="Cambria" panose="02040503050406030204" pitchFamily="18" charset="0"/>
              </a:rPr>
              <a:t>    Functions</a:t>
            </a:r>
            <a:endParaRPr lang="en-US" sz="1700"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464067" y="438150"/>
                <a:ext cx="8229600" cy="4896725"/>
              </a:xfrm>
              <a:prstGeom prst="rect">
                <a:avLst/>
              </a:prstGeom>
            </p:spPr>
            <p:txBody>
              <a:bodyPr wrap="square">
                <a:spAutoFit/>
              </a:bodyPr>
              <a:lstStyle/>
              <a:p>
                <a:pPr algn="ctr">
                  <a:lnSpc>
                    <a:spcPct val="115000"/>
                  </a:lnSpc>
                  <a:spcAft>
                    <a:spcPts val="1000"/>
                  </a:spcAft>
                </a:pPr>
                <a:r>
                  <a:rPr lang="en-US" sz="3200" b="1" u="sng" dirty="0">
                    <a:solidFill>
                      <a:srgbClr val="4F81BD"/>
                    </a:solidFill>
                    <a:ea typeface="MS Mincho"/>
                    <a:cs typeface="Times New Roman"/>
                  </a:rPr>
                  <a:t>The Domain and the Range of the Functions</a:t>
                </a:r>
                <a:endParaRPr lang="en-US" sz="2800" dirty="0">
                  <a:ea typeface="MS Mincho"/>
                  <a:cs typeface="Times New Roman"/>
                </a:endParaRPr>
              </a:p>
              <a:p>
                <a:pPr>
                  <a:lnSpc>
                    <a:spcPct val="115000"/>
                  </a:lnSpc>
                  <a:spcAft>
                    <a:spcPts val="1000"/>
                  </a:spcAft>
                </a:pPr>
                <a:r>
                  <a:rPr lang="en-US" sz="2800" b="1" dirty="0">
                    <a:ea typeface="MS Mincho"/>
                    <a:cs typeface="Times New Roman"/>
                  </a:rPr>
                  <a:t>1. Inequality Notation </a:t>
                </a:r>
              </a:p>
              <a:p>
                <a:pPr>
                  <a:lnSpc>
                    <a:spcPct val="115000"/>
                  </a:lnSpc>
                  <a:spcAft>
                    <a:spcPts val="1000"/>
                  </a:spcAft>
                </a:pPr>
                <a:r>
                  <a:rPr lang="en-US" sz="2800" dirty="0">
                    <a:ea typeface="MS Mincho"/>
                    <a:cs typeface="Times New Roman"/>
                  </a:rPr>
                  <a:t>For example:</a:t>
                </a:r>
                <a:r>
                  <a:rPr lang="en-US" sz="2800" b="1" dirty="0">
                    <a:ea typeface="MS Mincho"/>
                    <a:cs typeface="Times New Roman"/>
                  </a:rPr>
                  <a:t> </a:t>
                </a:r>
                <a14:m>
                  <m:oMath xmlns:m="http://schemas.openxmlformats.org/officeDocument/2006/math">
                    <m:r>
                      <a:rPr lang="en-US" sz="2800" b="1" i="1">
                        <a:effectLst/>
                        <a:latin typeface="Cambria Math"/>
                        <a:ea typeface="MS Mincho"/>
                        <a:cs typeface="Times New Roman"/>
                      </a:rPr>
                      <m:t>𝟎</m:t>
                    </m:r>
                    <m:r>
                      <a:rPr lang="en-US" sz="2800" b="1" i="1">
                        <a:effectLst/>
                        <a:latin typeface="Cambria Math"/>
                        <a:ea typeface="MS Mincho"/>
                        <a:cs typeface="Times New Roman"/>
                      </a:rPr>
                      <m:t>&lt;</m:t>
                    </m:r>
                    <m:r>
                      <a:rPr lang="en-US" sz="2800" b="1" i="1">
                        <a:effectLst/>
                        <a:latin typeface="Cambria Math"/>
                        <a:ea typeface="MS Mincho"/>
                        <a:cs typeface="Times New Roman"/>
                      </a:rPr>
                      <m:t>𝒙</m:t>
                    </m:r>
                    <m:r>
                      <a:rPr lang="en-US" sz="2800" b="1" i="1">
                        <a:effectLst/>
                        <a:latin typeface="Cambria Math"/>
                        <a:ea typeface="MS Mincho"/>
                        <a:cs typeface="Times New Roman"/>
                      </a:rPr>
                      <m:t>&lt;</m:t>
                    </m:r>
                    <m:r>
                      <a:rPr lang="en-US" sz="2800" b="1" i="1">
                        <a:effectLst/>
                        <a:latin typeface="Cambria Math"/>
                        <a:ea typeface="MS Mincho"/>
                        <a:cs typeface="Times New Roman"/>
                      </a:rPr>
                      <m:t>𝟏𝟎</m:t>
                    </m:r>
                  </m:oMath>
                </a14:m>
                <a:endParaRPr lang="en-US" sz="2800" dirty="0">
                  <a:ea typeface="MS Mincho"/>
                  <a:cs typeface="Times New Roman"/>
                </a:endParaRPr>
              </a:p>
              <a:p>
                <a:pPr lvl="0">
                  <a:lnSpc>
                    <a:spcPct val="115000"/>
                  </a:lnSpc>
                  <a:spcAft>
                    <a:spcPts val="1000"/>
                  </a:spcAft>
                </a:pPr>
                <a:r>
                  <a:rPr lang="en-US" sz="2800" b="1" dirty="0">
                    <a:solidFill>
                      <a:prstClr val="black"/>
                    </a:solidFill>
                    <a:ea typeface="MS Mincho"/>
                    <a:cs typeface="Times New Roman"/>
                  </a:rPr>
                  <a:t>2. Set-builder Notation</a:t>
                </a:r>
                <a:r>
                  <a:rPr lang="en-US" sz="2800" dirty="0">
                    <a:solidFill>
                      <a:prstClr val="black"/>
                    </a:solidFill>
                    <a:ea typeface="MS Mincho"/>
                    <a:cs typeface="Times New Roman"/>
                  </a:rPr>
                  <a:t> is a method of specifying a set of elements that satisfy a certain condition. </a:t>
                </a:r>
              </a:p>
              <a:p>
                <a:pPr lvl="0">
                  <a:lnSpc>
                    <a:spcPct val="115000"/>
                  </a:lnSpc>
                  <a:spcAft>
                    <a:spcPts val="1000"/>
                  </a:spcAft>
                </a:pPr>
                <a:r>
                  <a:rPr lang="en-US" sz="2800" dirty="0">
                    <a:solidFill>
                      <a:prstClr val="black"/>
                    </a:solidFill>
                    <a:ea typeface="MS Mincho"/>
                    <a:cs typeface="Times New Roman"/>
                  </a:rPr>
                  <a:t>It takes the form: </a:t>
                </a:r>
                <a:r>
                  <a:rPr lang="en-US" sz="2800" dirty="0">
                    <a:solidFill>
                      <a:prstClr val="black"/>
                    </a:solidFill>
                    <a:ea typeface="MS Mincho"/>
                    <a:cs typeface="Calibri"/>
                  </a:rPr>
                  <a:t>{</a:t>
                </a:r>
                <a14:m>
                  <m:oMath xmlns:m="http://schemas.openxmlformats.org/officeDocument/2006/math">
                    <m:r>
                      <a:rPr lang="en-US" sz="2800" b="1" i="1">
                        <a:solidFill>
                          <a:prstClr val="black"/>
                        </a:solidFill>
                        <a:latin typeface="Cambria Math"/>
                        <a:ea typeface="MS Mincho"/>
                        <a:cs typeface="Times New Roman"/>
                      </a:rPr>
                      <m:t> </m:t>
                    </m:r>
                    <m:r>
                      <a:rPr lang="en-US" sz="2800" b="1" i="1">
                        <a:solidFill>
                          <a:prstClr val="black"/>
                        </a:solidFill>
                        <a:latin typeface="Cambria Math"/>
                        <a:ea typeface="MS Mincho"/>
                        <a:cs typeface="Times New Roman"/>
                      </a:rPr>
                      <m:t>𝒙</m:t>
                    </m:r>
                    <m:r>
                      <a:rPr lang="en-US" sz="2800" b="1" i="1">
                        <a:solidFill>
                          <a:prstClr val="black"/>
                        </a:solidFill>
                        <a:latin typeface="Cambria Math"/>
                        <a:ea typeface="MS Mincho"/>
                        <a:cs typeface="Times New Roman"/>
                      </a:rPr>
                      <m:t>|</m:t>
                    </m:r>
                    <m:r>
                      <a:rPr lang="en-US" sz="2800" b="1" i="1">
                        <a:solidFill>
                          <a:prstClr val="black"/>
                        </a:solidFill>
                        <a:latin typeface="Cambria Math"/>
                        <a:ea typeface="MS Mincho"/>
                        <a:cs typeface="Times New Roman"/>
                      </a:rPr>
                      <m:t>𝒔𝒕𝒂𝒕𝒆𝒎𝒆𝒏𝒕</m:t>
                    </m:r>
                    <m:r>
                      <a:rPr lang="en-US" sz="2800" b="1" i="1">
                        <a:solidFill>
                          <a:prstClr val="black"/>
                        </a:solidFill>
                        <a:latin typeface="Cambria Math"/>
                        <a:ea typeface="MS Mincho"/>
                        <a:cs typeface="Times New Roman"/>
                      </a:rPr>
                      <m:t> </m:t>
                    </m:r>
                    <m:r>
                      <a:rPr lang="en-US" sz="2800" b="1" i="1">
                        <a:solidFill>
                          <a:prstClr val="black"/>
                        </a:solidFill>
                        <a:latin typeface="Cambria Math"/>
                        <a:ea typeface="MS Mincho"/>
                        <a:cs typeface="Times New Roman"/>
                      </a:rPr>
                      <m:t>𝒐𝒇</m:t>
                    </m:r>
                    <m:r>
                      <a:rPr lang="en-US" sz="2800" b="1" i="1">
                        <a:solidFill>
                          <a:prstClr val="black"/>
                        </a:solidFill>
                        <a:latin typeface="Cambria Math"/>
                        <a:ea typeface="MS Mincho"/>
                        <a:cs typeface="Times New Roman"/>
                      </a:rPr>
                      <m:t> </m:t>
                    </m:r>
                    <m:r>
                      <a:rPr lang="en-US" sz="2800" b="1" i="1">
                        <a:solidFill>
                          <a:prstClr val="black"/>
                        </a:solidFill>
                        <a:latin typeface="Cambria Math"/>
                        <a:ea typeface="MS Mincho"/>
                        <a:cs typeface="Times New Roman"/>
                      </a:rPr>
                      <m:t>𝒙</m:t>
                    </m:r>
                    <m:r>
                      <a:rPr lang="en-US" sz="2800" b="1" i="1">
                        <a:solidFill>
                          <a:prstClr val="black"/>
                        </a:solidFill>
                        <a:latin typeface="Cambria Math"/>
                        <a:ea typeface="MS Mincho"/>
                        <a:cs typeface="Times New Roman"/>
                      </a:rPr>
                      <m:t>}</m:t>
                    </m:r>
                  </m:oMath>
                </a14:m>
                <a:r>
                  <a:rPr lang="en-US" sz="2800" b="1" dirty="0">
                    <a:solidFill>
                      <a:prstClr val="black"/>
                    </a:solidFill>
                    <a:ea typeface="MS Mincho"/>
                    <a:cs typeface="Calibri"/>
                  </a:rPr>
                  <a:t>. </a:t>
                </a:r>
              </a:p>
              <a:p>
                <a:pPr lvl="0">
                  <a:lnSpc>
                    <a:spcPct val="115000"/>
                  </a:lnSpc>
                  <a:spcAft>
                    <a:spcPts val="1000"/>
                  </a:spcAft>
                </a:pPr>
                <a:r>
                  <a:rPr lang="en-US" sz="2800" dirty="0">
                    <a:solidFill>
                      <a:prstClr val="black"/>
                    </a:solidFill>
                    <a:ea typeface="MS Mincho"/>
                    <a:cs typeface="Times New Roman"/>
                  </a:rPr>
                  <a:t>For example:  </a:t>
                </a:r>
                <a:r>
                  <a:rPr lang="en-US" sz="2800" dirty="0">
                    <a:solidFill>
                      <a:prstClr val="black"/>
                    </a:solidFill>
                    <a:ea typeface="MS Mincho"/>
                    <a:cs typeface="Calibri"/>
                  </a:rPr>
                  <a:t>{</a:t>
                </a:r>
                <a14:m>
                  <m:oMath xmlns:m="http://schemas.openxmlformats.org/officeDocument/2006/math">
                    <m:r>
                      <a:rPr lang="en-US" sz="2800" b="1" i="1">
                        <a:solidFill>
                          <a:prstClr val="black"/>
                        </a:solidFill>
                        <a:latin typeface="Cambria Math"/>
                        <a:ea typeface="MS Mincho"/>
                        <a:cs typeface="Times New Roman"/>
                      </a:rPr>
                      <m:t> </m:t>
                    </m:r>
                    <m:r>
                      <a:rPr lang="en-US" sz="2800" b="1" i="1">
                        <a:solidFill>
                          <a:prstClr val="black"/>
                        </a:solidFill>
                        <a:latin typeface="Cambria Math"/>
                        <a:ea typeface="MS Mincho"/>
                        <a:cs typeface="Times New Roman"/>
                      </a:rPr>
                      <m:t>𝒙</m:t>
                    </m:r>
                    <m:r>
                      <a:rPr lang="en-US" sz="2800" b="1" i="1">
                        <a:solidFill>
                          <a:prstClr val="black"/>
                        </a:solidFill>
                        <a:latin typeface="Cambria Math"/>
                        <a:ea typeface="MS Mincho"/>
                        <a:cs typeface="Times New Roman"/>
                      </a:rPr>
                      <m:t>| </m:t>
                    </m:r>
                    <m:r>
                      <a:rPr lang="en-US" sz="2800" b="1" i="1">
                        <a:solidFill>
                          <a:prstClr val="black"/>
                        </a:solidFill>
                        <a:latin typeface="Cambria Math"/>
                        <a:ea typeface="MS Mincho"/>
                        <a:cs typeface="Times New Roman"/>
                      </a:rPr>
                      <m:t>𝒙</m:t>
                    </m:r>
                    <m:r>
                      <a:rPr lang="en-US" sz="2800" b="1" i="1">
                        <a:solidFill>
                          <a:prstClr val="black"/>
                        </a:solidFill>
                        <a:latin typeface="Cambria Math"/>
                        <a:ea typeface="MS Mincho"/>
                        <a:cs typeface="Times New Roman"/>
                      </a:rPr>
                      <m:t>≤</m:t>
                    </m:r>
                    <m:r>
                      <a:rPr lang="en-US" sz="2800" b="1" i="1">
                        <a:solidFill>
                          <a:prstClr val="black"/>
                        </a:solidFill>
                        <a:latin typeface="Cambria Math"/>
                        <a:ea typeface="MS Mincho"/>
                        <a:cs typeface="Times New Roman"/>
                      </a:rPr>
                      <m:t>𝟖</m:t>
                    </m:r>
                    <m:r>
                      <a:rPr lang="en-US" sz="2800" b="1" i="1">
                        <a:solidFill>
                          <a:prstClr val="black"/>
                        </a:solidFill>
                        <a:latin typeface="Cambria Math"/>
                        <a:ea typeface="MS Mincho"/>
                        <a:cs typeface="Times New Roman"/>
                      </a:rPr>
                      <m:t>,  </m:t>
                    </m:r>
                    <m:r>
                      <a:rPr lang="en-US" sz="2800" b="1" i="1">
                        <a:solidFill>
                          <a:prstClr val="black"/>
                        </a:solidFill>
                        <a:latin typeface="Cambria Math"/>
                        <a:ea typeface="MS Mincho"/>
                        <a:cs typeface="Times New Roman"/>
                      </a:rPr>
                      <m:t>𝒙</m:t>
                    </m:r>
                    <m:r>
                      <a:rPr lang="en-US" sz="2800" b="1" i="1">
                        <a:solidFill>
                          <a:prstClr val="black"/>
                        </a:solidFill>
                        <a:latin typeface="Cambria Math"/>
                        <a:ea typeface="MS Mincho"/>
                        <a:cs typeface="Times New Roman"/>
                      </a:rPr>
                      <m:t>∈</m:t>
                    </m:r>
                    <m:r>
                      <a:rPr lang="en-US" sz="2800" b="1" i="1">
                        <a:solidFill>
                          <a:prstClr val="black"/>
                        </a:solidFill>
                        <a:latin typeface="Cambria Math"/>
                        <a:ea typeface="MS Mincho"/>
                        <a:cs typeface="Times New Roman"/>
                      </a:rPr>
                      <m:t>𝑹</m:t>
                    </m:r>
                    <m:r>
                      <a:rPr lang="en-US" sz="2800" b="1" i="1">
                        <a:solidFill>
                          <a:prstClr val="black"/>
                        </a:solidFill>
                        <a:latin typeface="Cambria Math"/>
                        <a:ea typeface="MS Mincho"/>
                        <a:cs typeface="Times New Roman"/>
                      </a:rPr>
                      <m:t>}</m:t>
                    </m:r>
                  </m:oMath>
                </a14:m>
                <a:endParaRPr lang="en-US" sz="2800" dirty="0">
                  <a:solidFill>
                    <a:prstClr val="black"/>
                  </a:solidFill>
                  <a:ea typeface="MS Mincho"/>
                  <a:cs typeface="Times New Roman"/>
                </a:endParaRPr>
              </a:p>
              <a:p>
                <a:pPr>
                  <a:lnSpc>
                    <a:spcPct val="115000"/>
                  </a:lnSpc>
                  <a:spcAft>
                    <a:spcPts val="1000"/>
                  </a:spcAft>
                </a:pPr>
                <a:endParaRPr lang="en-US" sz="2800" dirty="0">
                  <a:ea typeface="MS Mincho"/>
                  <a:cs typeface="Times New Roman"/>
                </a:endParaRPr>
              </a:p>
            </p:txBody>
          </p:sp>
        </mc:Choice>
        <mc:Fallback xmlns="">
          <p:sp>
            <p:nvSpPr>
              <p:cNvPr id="5" name="Rectangle 4"/>
              <p:cNvSpPr>
                <a:spLocks noRot="1" noChangeAspect="1" noMove="1" noResize="1" noEditPoints="1" noAdjustHandles="1" noChangeArrowheads="1" noChangeShapeType="1" noTextEdit="1"/>
              </p:cNvSpPr>
              <p:nvPr/>
            </p:nvSpPr>
            <p:spPr>
              <a:xfrm>
                <a:off x="464067" y="438150"/>
                <a:ext cx="8229600" cy="4896725"/>
              </a:xfrm>
              <a:prstGeom prst="rect">
                <a:avLst/>
              </a:prstGeom>
              <a:blipFill rotWithShape="1">
                <a:blip r:embed="rId4"/>
                <a:stretch>
                  <a:fillRect l="-1481" t="-747" b="-1993"/>
                </a:stretch>
              </a:blipFill>
            </p:spPr>
            <p:txBody>
              <a:bodyPr/>
              <a:lstStyle/>
              <a:p>
                <a:r>
                  <a:rPr lang="en-US">
                    <a:noFill/>
                  </a:rPr>
                  <a:t> </a:t>
                </a:r>
              </a:p>
            </p:txBody>
          </p:sp>
        </mc:Fallback>
      </mc:AlternateContent>
      <p:cxnSp>
        <p:nvCxnSpPr>
          <p:cNvPr id="9" name="Straight Connector 8"/>
          <p:cNvCxnSpPr/>
          <p:nvPr/>
        </p:nvCxnSpPr>
        <p:spPr>
          <a:xfrm>
            <a:off x="8734425" y="8701088"/>
            <a:ext cx="190500" cy="9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7415" y="4565651"/>
            <a:ext cx="334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0588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365521"/>
          </a:xfrm>
        </p:spPr>
        <p:txBody>
          <a:bodyPr>
            <a:normAutofit/>
          </a:bodyPr>
          <a:lstStyle/>
          <a:p>
            <a:pPr algn="l"/>
            <a:r>
              <a:rPr lang="en-US" sz="1700" b="1" dirty="0">
                <a:latin typeface="Cambria" panose="02040503050406030204" pitchFamily="18" charset="0"/>
              </a:rPr>
              <a:t>    Functions</a:t>
            </a:r>
            <a:endParaRPr lang="en-US" sz="1700"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282428" y="209550"/>
                <a:ext cx="8420100" cy="5007525"/>
              </a:xfrm>
              <a:prstGeom prst="rect">
                <a:avLst/>
              </a:prstGeom>
            </p:spPr>
            <p:txBody>
              <a:bodyPr wrap="square">
                <a:spAutoFit/>
              </a:bodyPr>
              <a:lstStyle/>
              <a:p>
                <a:pPr algn="ctr">
                  <a:lnSpc>
                    <a:spcPct val="115000"/>
                  </a:lnSpc>
                  <a:spcAft>
                    <a:spcPts val="1000"/>
                  </a:spcAft>
                </a:pPr>
                <a:r>
                  <a:rPr lang="en-US" sz="3200" b="1" u="sng" dirty="0">
                    <a:solidFill>
                      <a:srgbClr val="4F81BD"/>
                    </a:solidFill>
                    <a:ea typeface="MS Mincho"/>
                    <a:cs typeface="Times New Roman"/>
                  </a:rPr>
                  <a:t>The Domain and Range of the Functions</a:t>
                </a:r>
                <a:endParaRPr lang="en-US" sz="2800" dirty="0">
                  <a:ea typeface="MS Mincho"/>
                  <a:cs typeface="Times New Roman"/>
                </a:endParaRPr>
              </a:p>
              <a:p>
                <a:pPr>
                  <a:lnSpc>
                    <a:spcPct val="115000"/>
                  </a:lnSpc>
                  <a:spcAft>
                    <a:spcPts val="1000"/>
                  </a:spcAft>
                </a:pPr>
                <a:r>
                  <a:rPr lang="en-US" sz="2800" b="1" dirty="0">
                    <a:ea typeface="MS Mincho"/>
                    <a:cs typeface="Times New Roman"/>
                  </a:rPr>
                  <a:t>3. Interval Notation </a:t>
                </a:r>
                <a:r>
                  <a:rPr lang="en-US" sz="2800" dirty="0">
                    <a:ea typeface="MS Mincho"/>
                    <a:cs typeface="Times New Roman"/>
                  </a:rPr>
                  <a:t>is a way of describing sets that include all real numbers between a lower limit that may or may not be included and an upper limit that may or may not be included. The endpoint values are listed between brackets or parentheses. A square bracket indicates inclusion in the set, and a parenthesis indicates exclusion from the set.</a:t>
                </a:r>
                <a:r>
                  <a:rPr lang="en-US" sz="2800" dirty="0"/>
                  <a:t> </a:t>
                </a:r>
              </a:p>
              <a:p>
                <a:pPr>
                  <a:lnSpc>
                    <a:spcPct val="115000"/>
                  </a:lnSpc>
                  <a:spcAft>
                    <a:spcPts val="1000"/>
                  </a:spcAft>
                </a:pPr>
                <a:r>
                  <a:rPr lang="en-US" sz="2800" dirty="0"/>
                  <a:t>For example:</a:t>
                </a:r>
                <a:r>
                  <a:rPr lang="en-US" sz="2800" b="1" dirty="0"/>
                  <a:t> </a:t>
                </a:r>
                <a14:m>
                  <m:oMath xmlns:m="http://schemas.openxmlformats.org/officeDocument/2006/math">
                    <m:r>
                      <a:rPr lang="en-US" sz="2800" b="1" i="1">
                        <a:latin typeface="Cambria Math"/>
                      </a:rPr>
                      <m:t>[</m:t>
                    </m:r>
                    <m:r>
                      <a:rPr lang="en-US" sz="2800" b="1" i="1">
                        <a:latin typeface="Cambria Math"/>
                      </a:rPr>
                      <m:t>𝟖</m:t>
                    </m:r>
                    <m:r>
                      <a:rPr lang="en-US" sz="2800" b="1" i="1">
                        <a:latin typeface="Cambria Math"/>
                      </a:rPr>
                      <m:t>,  ∞)</m:t>
                    </m:r>
                  </m:oMath>
                </a14:m>
                <a:endParaRPr lang="en-US" sz="2800" dirty="0"/>
              </a:p>
            </p:txBody>
          </p:sp>
        </mc:Choice>
        <mc:Fallback xmlns="">
          <p:sp>
            <p:nvSpPr>
              <p:cNvPr id="5" name="Rectangle 4"/>
              <p:cNvSpPr>
                <a:spLocks noRot="1" noChangeAspect="1" noMove="1" noResize="1" noEditPoints="1" noAdjustHandles="1" noChangeArrowheads="1" noChangeShapeType="1" noTextEdit="1"/>
              </p:cNvSpPr>
              <p:nvPr/>
            </p:nvSpPr>
            <p:spPr>
              <a:xfrm>
                <a:off x="282428" y="209550"/>
                <a:ext cx="8420100" cy="5007525"/>
              </a:xfrm>
              <a:prstGeom prst="rect">
                <a:avLst/>
              </a:prstGeom>
              <a:blipFill rotWithShape="1">
                <a:blip r:embed="rId2"/>
                <a:stretch>
                  <a:fillRect l="-1447" t="-730" r="-1520"/>
                </a:stretch>
              </a:blipFill>
            </p:spPr>
            <p:txBody>
              <a:bodyPr/>
              <a:lstStyle/>
              <a:p>
                <a:r>
                  <a:rPr lang="en-US">
                    <a:noFill/>
                  </a:rPr>
                  <a:t> </a:t>
                </a:r>
              </a:p>
            </p:txBody>
          </p:sp>
        </mc:Fallback>
      </mc:AlternateContent>
      <p:cxnSp>
        <p:nvCxnSpPr>
          <p:cNvPr id="9" name="Straight Connector 8"/>
          <p:cNvCxnSpPr/>
          <p:nvPr/>
        </p:nvCxnSpPr>
        <p:spPr>
          <a:xfrm>
            <a:off x="8734425" y="8701088"/>
            <a:ext cx="190500" cy="9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7415" y="4565651"/>
            <a:ext cx="334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0588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365521"/>
          </a:xfrm>
        </p:spPr>
        <p:txBody>
          <a:bodyPr>
            <a:normAutofit/>
          </a:bodyPr>
          <a:lstStyle/>
          <a:p>
            <a:pPr algn="l"/>
            <a:r>
              <a:rPr lang="en-US" sz="1700" b="1" dirty="0">
                <a:latin typeface="Cambria" panose="02040503050406030204" pitchFamily="18" charset="0"/>
              </a:rPr>
              <a:t>   Functions</a:t>
            </a:r>
            <a:endParaRPr lang="en-US" sz="1700"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483781" y="742950"/>
                <a:ext cx="8229600" cy="3163495"/>
              </a:xfrm>
              <a:prstGeom prst="rect">
                <a:avLst/>
              </a:prstGeom>
            </p:spPr>
            <p:txBody>
              <a:bodyPr wrap="square">
                <a:spAutoFit/>
              </a:bodyPr>
              <a:lstStyle/>
              <a:p>
                <a:pPr>
                  <a:lnSpc>
                    <a:spcPct val="115000"/>
                  </a:lnSpc>
                  <a:spcAft>
                    <a:spcPts val="1000"/>
                  </a:spcAft>
                </a:pPr>
                <a:r>
                  <a:rPr lang="en-US" sz="2800" dirty="0">
                    <a:ea typeface="MS Mincho"/>
                    <a:cs typeface="Times New Roman"/>
                  </a:rPr>
                  <a:t>Domains can be restricted if: </a:t>
                </a:r>
              </a:p>
              <a:p>
                <a:pPr marL="342900" marR="0" lvl="0" indent="-342900">
                  <a:lnSpc>
                    <a:spcPct val="115000"/>
                  </a:lnSpc>
                  <a:spcBef>
                    <a:spcPts val="0"/>
                  </a:spcBef>
                  <a:spcAft>
                    <a:spcPts val="0"/>
                  </a:spcAft>
                  <a:buFont typeface="Symbol"/>
                  <a:buChar char=""/>
                </a:pPr>
                <a:r>
                  <a:rPr lang="en-US" sz="2800" dirty="0">
                    <a:ea typeface="MS Mincho"/>
                    <a:cs typeface="Times New Roman"/>
                  </a:rPr>
                  <a:t>The function is a rational function and the denominator is 0 for some value or values of </a:t>
                </a:r>
                <a14:m>
                  <m:oMath xmlns:m="http://schemas.openxmlformats.org/officeDocument/2006/math">
                    <m:r>
                      <a:rPr lang="en-US" sz="2800" b="1" i="1">
                        <a:effectLst/>
                        <a:latin typeface="Cambria Math"/>
                        <a:ea typeface="MS Mincho"/>
                        <a:cs typeface="Times New Roman"/>
                      </a:rPr>
                      <m:t>𝒙</m:t>
                    </m:r>
                  </m:oMath>
                </a14:m>
                <a:r>
                  <a:rPr lang="en-US" sz="2800" dirty="0">
                    <a:ea typeface="MS Mincho"/>
                    <a:cs typeface="Times New Roman"/>
                  </a:rPr>
                  <a:t>.</a:t>
                </a:r>
              </a:p>
              <a:p>
                <a:pPr marL="342900" marR="0" lvl="0" indent="-342900">
                  <a:lnSpc>
                    <a:spcPct val="115000"/>
                  </a:lnSpc>
                  <a:spcBef>
                    <a:spcPts val="0"/>
                  </a:spcBef>
                  <a:spcAft>
                    <a:spcPts val="1000"/>
                  </a:spcAft>
                  <a:buFont typeface="Symbol"/>
                  <a:buChar char=""/>
                </a:pPr>
                <a:r>
                  <a:rPr lang="en-US" sz="2800" dirty="0">
                    <a:ea typeface="MS Mincho"/>
                    <a:cs typeface="Times New Roman"/>
                  </a:rPr>
                  <a:t>The function is a radical function with an even index (such as a square root), and the radicand can be negative for some value or values of </a:t>
                </a:r>
                <a14:m>
                  <m:oMath xmlns:m="http://schemas.openxmlformats.org/officeDocument/2006/math">
                    <m:r>
                      <a:rPr lang="en-US" sz="2800" b="1" i="1">
                        <a:effectLst/>
                        <a:latin typeface="Cambria Math"/>
                        <a:ea typeface="MS Mincho"/>
                        <a:cs typeface="Times New Roman"/>
                      </a:rPr>
                      <m:t>𝒙</m:t>
                    </m:r>
                  </m:oMath>
                </a14:m>
                <a:r>
                  <a:rPr lang="en-US" sz="2800" dirty="0">
                    <a:ea typeface="MS Mincho"/>
                    <a:cs typeface="Times New Roman"/>
                  </a:rPr>
                  <a:t>.</a:t>
                </a:r>
              </a:p>
            </p:txBody>
          </p:sp>
        </mc:Choice>
        <mc:Fallback xmlns="">
          <p:sp>
            <p:nvSpPr>
              <p:cNvPr id="5" name="Rectangle 4"/>
              <p:cNvSpPr>
                <a:spLocks noRot="1" noChangeAspect="1" noMove="1" noResize="1" noEditPoints="1" noAdjustHandles="1" noChangeArrowheads="1" noChangeShapeType="1" noTextEdit="1"/>
              </p:cNvSpPr>
              <p:nvPr/>
            </p:nvSpPr>
            <p:spPr>
              <a:xfrm>
                <a:off x="483781" y="742950"/>
                <a:ext cx="8229600" cy="3163495"/>
              </a:xfrm>
              <a:prstGeom prst="rect">
                <a:avLst/>
              </a:prstGeom>
              <a:blipFill rotWithShape="1">
                <a:blip r:embed="rId2"/>
                <a:stretch>
                  <a:fillRect l="-1481" t="-771" b="-4624"/>
                </a:stretch>
              </a:blipFill>
            </p:spPr>
            <p:txBody>
              <a:bodyPr/>
              <a:lstStyle/>
              <a:p>
                <a:r>
                  <a:rPr lang="en-US">
                    <a:noFill/>
                  </a:rPr>
                  <a:t> </a:t>
                </a:r>
              </a:p>
            </p:txBody>
          </p:sp>
        </mc:Fallback>
      </mc:AlternateContent>
      <p:cxnSp>
        <p:nvCxnSpPr>
          <p:cNvPr id="9" name="Straight Connector 8"/>
          <p:cNvCxnSpPr/>
          <p:nvPr/>
        </p:nvCxnSpPr>
        <p:spPr>
          <a:xfrm>
            <a:off x="8734425" y="8701088"/>
            <a:ext cx="190500" cy="9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9187" y="4552950"/>
            <a:ext cx="334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0707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365521"/>
          </a:xfrm>
        </p:spPr>
        <p:txBody>
          <a:bodyPr>
            <a:normAutofit/>
          </a:bodyPr>
          <a:lstStyle/>
          <a:p>
            <a:pPr algn="l"/>
            <a:r>
              <a:rPr lang="en-US" sz="1700" b="1" dirty="0">
                <a:latin typeface="Cambria" panose="02040503050406030204" pitchFamily="18" charset="0"/>
              </a:rPr>
              <a:t> Functions</a:t>
            </a:r>
            <a:endParaRPr lang="en-US" sz="1700" dirty="0">
              <a:latin typeface="Cambria" panose="02040503050406030204" pitchFamily="18" charset="0"/>
            </a:endParaRPr>
          </a:p>
        </p:txBody>
      </p:sp>
      <p:sp>
        <p:nvSpPr>
          <p:cNvPr id="5" name="Rectangle 4"/>
          <p:cNvSpPr/>
          <p:nvPr/>
        </p:nvSpPr>
        <p:spPr>
          <a:xfrm>
            <a:off x="10633" y="209550"/>
            <a:ext cx="9144000" cy="1083374"/>
          </a:xfrm>
          <a:prstGeom prst="rect">
            <a:avLst/>
          </a:prstGeom>
        </p:spPr>
        <p:txBody>
          <a:bodyPr wrap="square">
            <a:spAutoFit/>
          </a:bodyPr>
          <a:lstStyle/>
          <a:p>
            <a:pPr>
              <a:lnSpc>
                <a:spcPct val="115000"/>
              </a:lnSpc>
              <a:spcAft>
                <a:spcPts val="600"/>
              </a:spcAft>
            </a:pPr>
            <a:r>
              <a:rPr lang="en-US" sz="2800" b="1" dirty="0">
                <a:solidFill>
                  <a:schemeClr val="accent1"/>
                </a:solidFill>
              </a:rPr>
              <a:t>Sample Problem 4</a:t>
            </a:r>
            <a:r>
              <a:rPr lang="en-US" sz="2800" dirty="0">
                <a:solidFill>
                  <a:schemeClr val="accent1"/>
                </a:solidFill>
              </a:rPr>
              <a:t>: </a:t>
            </a:r>
            <a:r>
              <a:rPr lang="en-US" sz="2800" b="1" dirty="0">
                <a:ea typeface="MS Mincho"/>
                <a:cs typeface="Times New Roman"/>
              </a:rPr>
              <a:t>Find the domain and range of each function. Write in interval notation.</a:t>
            </a:r>
            <a:endParaRPr lang="en-US" sz="2800" dirty="0">
              <a:ea typeface="MS Mincho"/>
              <a:cs typeface="Times New Roman"/>
            </a:endParaRPr>
          </a:p>
        </p:txBody>
      </p:sp>
      <p:sp>
        <p:nvSpPr>
          <p:cNvPr id="3" name="Rectangle 2"/>
          <p:cNvSpPr/>
          <p:nvPr/>
        </p:nvSpPr>
        <p:spPr>
          <a:xfrm>
            <a:off x="152400" y="1217229"/>
            <a:ext cx="458780" cy="523220"/>
          </a:xfrm>
          <a:prstGeom prst="rect">
            <a:avLst/>
          </a:prstGeom>
        </p:spPr>
        <p:txBody>
          <a:bodyPr wrap="none">
            <a:spAutoFit/>
          </a:bodyPr>
          <a:lstStyle/>
          <a:p>
            <a:r>
              <a:rPr lang="en-US" sz="2800" b="1" dirty="0"/>
              <a:t>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629150"/>
            <a:ext cx="334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a:grpSpLocks/>
          </p:cNvGrpSpPr>
          <p:nvPr/>
        </p:nvGrpSpPr>
        <p:grpSpPr bwMode="auto">
          <a:xfrm>
            <a:off x="567146" y="1687614"/>
            <a:ext cx="3261367" cy="3225094"/>
            <a:chOff x="169" y="6194"/>
            <a:chExt cx="4547" cy="4598"/>
          </a:xfrm>
          <a:noFill/>
        </p:grpSpPr>
        <p:sp>
          <p:nvSpPr>
            <p:cNvPr id="8" name="Rectangle 7"/>
            <p:cNvSpPr>
              <a:spLocks noChangeArrowheads="1"/>
            </p:cNvSpPr>
            <p:nvPr/>
          </p:nvSpPr>
          <p:spPr bwMode="auto">
            <a:xfrm>
              <a:off x="1010" y="7772"/>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Rectangle 8"/>
            <p:cNvSpPr>
              <a:spLocks noChangeArrowheads="1"/>
            </p:cNvSpPr>
            <p:nvPr/>
          </p:nvSpPr>
          <p:spPr bwMode="auto">
            <a:xfrm>
              <a:off x="1367"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Rectangle 9"/>
            <p:cNvSpPr>
              <a:spLocks noChangeArrowheads="1"/>
            </p:cNvSpPr>
            <p:nvPr/>
          </p:nvSpPr>
          <p:spPr bwMode="auto">
            <a:xfrm>
              <a:off x="1725"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Rectangle 10"/>
            <p:cNvSpPr>
              <a:spLocks noChangeArrowheads="1"/>
            </p:cNvSpPr>
            <p:nvPr/>
          </p:nvSpPr>
          <p:spPr bwMode="auto">
            <a:xfrm>
              <a:off x="2083"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Rectangle 11"/>
            <p:cNvSpPr>
              <a:spLocks noChangeArrowheads="1"/>
            </p:cNvSpPr>
            <p:nvPr/>
          </p:nvSpPr>
          <p:spPr bwMode="auto">
            <a:xfrm>
              <a:off x="2083"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Rectangle 12"/>
            <p:cNvSpPr>
              <a:spLocks noChangeArrowheads="1"/>
            </p:cNvSpPr>
            <p:nvPr/>
          </p:nvSpPr>
          <p:spPr bwMode="auto">
            <a:xfrm>
              <a:off x="1725"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Rectangle 13"/>
            <p:cNvSpPr>
              <a:spLocks noChangeArrowheads="1"/>
            </p:cNvSpPr>
            <p:nvPr/>
          </p:nvSpPr>
          <p:spPr bwMode="auto">
            <a:xfrm>
              <a:off x="1367"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Rectangle 14"/>
            <p:cNvSpPr>
              <a:spLocks noChangeArrowheads="1"/>
            </p:cNvSpPr>
            <p:nvPr/>
          </p:nvSpPr>
          <p:spPr bwMode="auto">
            <a:xfrm>
              <a:off x="1010" y="7413"/>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Rectangle 15"/>
            <p:cNvSpPr>
              <a:spLocks noChangeArrowheads="1"/>
            </p:cNvSpPr>
            <p:nvPr/>
          </p:nvSpPr>
          <p:spPr bwMode="auto">
            <a:xfrm>
              <a:off x="2441" y="7772"/>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Rectangle 16"/>
            <p:cNvSpPr>
              <a:spLocks noChangeArrowheads="1"/>
            </p:cNvSpPr>
            <p:nvPr/>
          </p:nvSpPr>
          <p:spPr bwMode="auto">
            <a:xfrm>
              <a:off x="2798"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Rectangle 17"/>
            <p:cNvSpPr>
              <a:spLocks noChangeArrowheads="1"/>
            </p:cNvSpPr>
            <p:nvPr/>
          </p:nvSpPr>
          <p:spPr bwMode="auto">
            <a:xfrm>
              <a:off x="3156"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 name="Rectangle 18"/>
            <p:cNvSpPr>
              <a:spLocks noChangeArrowheads="1"/>
            </p:cNvSpPr>
            <p:nvPr/>
          </p:nvSpPr>
          <p:spPr bwMode="auto">
            <a:xfrm>
              <a:off x="3514"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 name="Rectangle 19"/>
            <p:cNvSpPr>
              <a:spLocks noChangeArrowheads="1"/>
            </p:cNvSpPr>
            <p:nvPr/>
          </p:nvSpPr>
          <p:spPr bwMode="auto">
            <a:xfrm>
              <a:off x="3514"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 name="Rectangle 20"/>
            <p:cNvSpPr>
              <a:spLocks noChangeArrowheads="1"/>
            </p:cNvSpPr>
            <p:nvPr/>
          </p:nvSpPr>
          <p:spPr bwMode="auto">
            <a:xfrm>
              <a:off x="3156"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 name="Rectangle 21"/>
            <p:cNvSpPr>
              <a:spLocks noChangeArrowheads="1"/>
            </p:cNvSpPr>
            <p:nvPr/>
          </p:nvSpPr>
          <p:spPr bwMode="auto">
            <a:xfrm>
              <a:off x="2441" y="7413"/>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 name="Rectangle 22"/>
            <p:cNvSpPr>
              <a:spLocks noChangeArrowheads="1"/>
            </p:cNvSpPr>
            <p:nvPr/>
          </p:nvSpPr>
          <p:spPr bwMode="auto">
            <a:xfrm>
              <a:off x="2798"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 name="Rectangle 23"/>
            <p:cNvSpPr>
              <a:spLocks noChangeArrowheads="1"/>
            </p:cNvSpPr>
            <p:nvPr/>
          </p:nvSpPr>
          <p:spPr bwMode="auto">
            <a:xfrm>
              <a:off x="2441" y="7056"/>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Rectangle 24"/>
            <p:cNvSpPr>
              <a:spLocks noChangeArrowheads="1"/>
            </p:cNvSpPr>
            <p:nvPr/>
          </p:nvSpPr>
          <p:spPr bwMode="auto">
            <a:xfrm>
              <a:off x="2798"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 name="Rectangle 25"/>
            <p:cNvSpPr>
              <a:spLocks noChangeArrowheads="1"/>
            </p:cNvSpPr>
            <p:nvPr/>
          </p:nvSpPr>
          <p:spPr bwMode="auto">
            <a:xfrm>
              <a:off x="3156"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 name="Rectangle 26"/>
            <p:cNvSpPr>
              <a:spLocks noChangeArrowheads="1"/>
            </p:cNvSpPr>
            <p:nvPr/>
          </p:nvSpPr>
          <p:spPr bwMode="auto">
            <a:xfrm>
              <a:off x="3514"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 name="Rectangle 27"/>
            <p:cNvSpPr>
              <a:spLocks noChangeArrowheads="1"/>
            </p:cNvSpPr>
            <p:nvPr/>
          </p:nvSpPr>
          <p:spPr bwMode="auto">
            <a:xfrm>
              <a:off x="1010" y="7056"/>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 name="Rectangle 28"/>
            <p:cNvSpPr>
              <a:spLocks noChangeArrowheads="1"/>
            </p:cNvSpPr>
            <p:nvPr/>
          </p:nvSpPr>
          <p:spPr bwMode="auto">
            <a:xfrm>
              <a:off x="1367"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 name="Rectangle 29"/>
            <p:cNvSpPr>
              <a:spLocks noChangeArrowheads="1"/>
            </p:cNvSpPr>
            <p:nvPr/>
          </p:nvSpPr>
          <p:spPr bwMode="auto">
            <a:xfrm>
              <a:off x="1725"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 name="Rectangle 30"/>
            <p:cNvSpPr>
              <a:spLocks noChangeArrowheads="1"/>
            </p:cNvSpPr>
            <p:nvPr/>
          </p:nvSpPr>
          <p:spPr bwMode="auto">
            <a:xfrm>
              <a:off x="2083"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 name="Rectangle 31"/>
            <p:cNvSpPr>
              <a:spLocks noChangeArrowheads="1"/>
            </p:cNvSpPr>
            <p:nvPr/>
          </p:nvSpPr>
          <p:spPr bwMode="auto">
            <a:xfrm>
              <a:off x="1010" y="8487"/>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 name="Rectangle 32"/>
            <p:cNvSpPr>
              <a:spLocks noChangeArrowheads="1"/>
            </p:cNvSpPr>
            <p:nvPr/>
          </p:nvSpPr>
          <p:spPr bwMode="auto">
            <a:xfrm>
              <a:off x="1367"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 name="Rectangle 33"/>
            <p:cNvSpPr>
              <a:spLocks noChangeArrowheads="1"/>
            </p:cNvSpPr>
            <p:nvPr/>
          </p:nvSpPr>
          <p:spPr bwMode="auto">
            <a:xfrm>
              <a:off x="1725"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Rectangle 34"/>
            <p:cNvSpPr>
              <a:spLocks noChangeArrowheads="1"/>
            </p:cNvSpPr>
            <p:nvPr/>
          </p:nvSpPr>
          <p:spPr bwMode="auto">
            <a:xfrm>
              <a:off x="2083"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Rectangle 35"/>
            <p:cNvSpPr>
              <a:spLocks noChangeArrowheads="1"/>
            </p:cNvSpPr>
            <p:nvPr/>
          </p:nvSpPr>
          <p:spPr bwMode="auto">
            <a:xfrm>
              <a:off x="2083"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 name="Rectangle 36"/>
            <p:cNvSpPr>
              <a:spLocks noChangeArrowheads="1"/>
            </p:cNvSpPr>
            <p:nvPr/>
          </p:nvSpPr>
          <p:spPr bwMode="auto">
            <a:xfrm>
              <a:off x="1725"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Rectangle 37"/>
            <p:cNvSpPr>
              <a:spLocks noChangeArrowheads="1"/>
            </p:cNvSpPr>
            <p:nvPr/>
          </p:nvSpPr>
          <p:spPr bwMode="auto">
            <a:xfrm>
              <a:off x="1367"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Rectangle 38"/>
            <p:cNvSpPr>
              <a:spLocks noChangeArrowheads="1"/>
            </p:cNvSpPr>
            <p:nvPr/>
          </p:nvSpPr>
          <p:spPr bwMode="auto">
            <a:xfrm>
              <a:off x="1010" y="8129"/>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Rectangle 39"/>
            <p:cNvSpPr>
              <a:spLocks noChangeArrowheads="1"/>
            </p:cNvSpPr>
            <p:nvPr/>
          </p:nvSpPr>
          <p:spPr bwMode="auto">
            <a:xfrm>
              <a:off x="2441" y="8487"/>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Rectangle 40"/>
            <p:cNvSpPr>
              <a:spLocks noChangeArrowheads="1"/>
            </p:cNvSpPr>
            <p:nvPr/>
          </p:nvSpPr>
          <p:spPr bwMode="auto">
            <a:xfrm>
              <a:off x="2798"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Rectangle 41"/>
            <p:cNvSpPr>
              <a:spLocks noChangeArrowheads="1"/>
            </p:cNvSpPr>
            <p:nvPr/>
          </p:nvSpPr>
          <p:spPr bwMode="auto">
            <a:xfrm>
              <a:off x="3156"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Rectangle 42"/>
            <p:cNvSpPr>
              <a:spLocks noChangeArrowheads="1"/>
            </p:cNvSpPr>
            <p:nvPr/>
          </p:nvSpPr>
          <p:spPr bwMode="auto">
            <a:xfrm>
              <a:off x="3514"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Rectangle 43"/>
            <p:cNvSpPr>
              <a:spLocks noChangeArrowheads="1"/>
            </p:cNvSpPr>
            <p:nvPr/>
          </p:nvSpPr>
          <p:spPr bwMode="auto">
            <a:xfrm>
              <a:off x="3514"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Rectangle 44"/>
            <p:cNvSpPr>
              <a:spLocks noChangeArrowheads="1"/>
            </p:cNvSpPr>
            <p:nvPr/>
          </p:nvSpPr>
          <p:spPr bwMode="auto">
            <a:xfrm>
              <a:off x="3156"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 name="Rectangle 45"/>
            <p:cNvSpPr>
              <a:spLocks noChangeArrowheads="1"/>
            </p:cNvSpPr>
            <p:nvPr/>
          </p:nvSpPr>
          <p:spPr bwMode="auto">
            <a:xfrm>
              <a:off x="2441" y="8129"/>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Rectangle 46"/>
            <p:cNvSpPr>
              <a:spLocks noChangeArrowheads="1"/>
            </p:cNvSpPr>
            <p:nvPr/>
          </p:nvSpPr>
          <p:spPr bwMode="auto">
            <a:xfrm>
              <a:off x="2798"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8" name="Rectangle 47"/>
            <p:cNvSpPr>
              <a:spLocks noChangeArrowheads="1"/>
            </p:cNvSpPr>
            <p:nvPr/>
          </p:nvSpPr>
          <p:spPr bwMode="auto">
            <a:xfrm>
              <a:off x="2441" y="920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Rectangle 48"/>
            <p:cNvSpPr>
              <a:spLocks noChangeArrowheads="1"/>
            </p:cNvSpPr>
            <p:nvPr/>
          </p:nvSpPr>
          <p:spPr bwMode="auto">
            <a:xfrm>
              <a:off x="2798"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Rectangle 49"/>
            <p:cNvSpPr>
              <a:spLocks noChangeArrowheads="1"/>
            </p:cNvSpPr>
            <p:nvPr/>
          </p:nvSpPr>
          <p:spPr bwMode="auto">
            <a:xfrm>
              <a:off x="3156"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 name="Rectangle 50"/>
            <p:cNvSpPr>
              <a:spLocks noChangeArrowheads="1"/>
            </p:cNvSpPr>
            <p:nvPr/>
          </p:nvSpPr>
          <p:spPr bwMode="auto">
            <a:xfrm>
              <a:off x="3514"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Rectangle 51"/>
            <p:cNvSpPr>
              <a:spLocks noChangeArrowheads="1"/>
            </p:cNvSpPr>
            <p:nvPr/>
          </p:nvSpPr>
          <p:spPr bwMode="auto">
            <a:xfrm>
              <a:off x="3514"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 name="Rectangle 52"/>
            <p:cNvSpPr>
              <a:spLocks noChangeArrowheads="1"/>
            </p:cNvSpPr>
            <p:nvPr/>
          </p:nvSpPr>
          <p:spPr bwMode="auto">
            <a:xfrm>
              <a:off x="3156"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Rectangle 53"/>
            <p:cNvSpPr>
              <a:spLocks noChangeArrowheads="1"/>
            </p:cNvSpPr>
            <p:nvPr/>
          </p:nvSpPr>
          <p:spPr bwMode="auto">
            <a:xfrm>
              <a:off x="2441" y="8845"/>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Rectangle 54"/>
            <p:cNvSpPr>
              <a:spLocks noChangeArrowheads="1"/>
            </p:cNvSpPr>
            <p:nvPr/>
          </p:nvSpPr>
          <p:spPr bwMode="auto">
            <a:xfrm>
              <a:off x="2798"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 name="Rectangle 55"/>
            <p:cNvSpPr>
              <a:spLocks noChangeArrowheads="1"/>
            </p:cNvSpPr>
            <p:nvPr/>
          </p:nvSpPr>
          <p:spPr bwMode="auto">
            <a:xfrm>
              <a:off x="1010" y="920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Rectangle 56"/>
            <p:cNvSpPr>
              <a:spLocks noChangeArrowheads="1"/>
            </p:cNvSpPr>
            <p:nvPr/>
          </p:nvSpPr>
          <p:spPr bwMode="auto">
            <a:xfrm>
              <a:off x="1367"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Rectangle 57"/>
            <p:cNvSpPr>
              <a:spLocks noChangeArrowheads="1"/>
            </p:cNvSpPr>
            <p:nvPr/>
          </p:nvSpPr>
          <p:spPr bwMode="auto">
            <a:xfrm>
              <a:off x="1725"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Rectangle 58"/>
            <p:cNvSpPr>
              <a:spLocks noChangeArrowheads="1"/>
            </p:cNvSpPr>
            <p:nvPr/>
          </p:nvSpPr>
          <p:spPr bwMode="auto">
            <a:xfrm>
              <a:off x="2083"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Rectangle 59"/>
            <p:cNvSpPr>
              <a:spLocks noChangeArrowheads="1"/>
            </p:cNvSpPr>
            <p:nvPr/>
          </p:nvSpPr>
          <p:spPr bwMode="auto">
            <a:xfrm>
              <a:off x="2083"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Rectangle 60"/>
            <p:cNvSpPr>
              <a:spLocks noChangeArrowheads="1"/>
            </p:cNvSpPr>
            <p:nvPr/>
          </p:nvSpPr>
          <p:spPr bwMode="auto">
            <a:xfrm>
              <a:off x="1725"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Rectangle 61"/>
            <p:cNvSpPr>
              <a:spLocks noChangeArrowheads="1"/>
            </p:cNvSpPr>
            <p:nvPr/>
          </p:nvSpPr>
          <p:spPr bwMode="auto">
            <a:xfrm>
              <a:off x="1367"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Rectangle 62"/>
            <p:cNvSpPr>
              <a:spLocks noChangeArrowheads="1"/>
            </p:cNvSpPr>
            <p:nvPr/>
          </p:nvSpPr>
          <p:spPr bwMode="auto">
            <a:xfrm>
              <a:off x="1010" y="8845"/>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Rectangle 63"/>
            <p:cNvSpPr>
              <a:spLocks noChangeArrowheads="1"/>
            </p:cNvSpPr>
            <p:nvPr/>
          </p:nvSpPr>
          <p:spPr bwMode="auto">
            <a:xfrm>
              <a:off x="2083"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Rectangle 64"/>
            <p:cNvSpPr>
              <a:spLocks noChangeArrowheads="1"/>
            </p:cNvSpPr>
            <p:nvPr/>
          </p:nvSpPr>
          <p:spPr bwMode="auto">
            <a:xfrm>
              <a:off x="1725"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Rectangle 65"/>
            <p:cNvSpPr>
              <a:spLocks noChangeArrowheads="1"/>
            </p:cNvSpPr>
            <p:nvPr/>
          </p:nvSpPr>
          <p:spPr bwMode="auto">
            <a:xfrm>
              <a:off x="1367"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Rectangle 66"/>
            <p:cNvSpPr>
              <a:spLocks noChangeArrowheads="1"/>
            </p:cNvSpPr>
            <p:nvPr/>
          </p:nvSpPr>
          <p:spPr bwMode="auto">
            <a:xfrm>
              <a:off x="1010" y="9560"/>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Rectangle 67"/>
            <p:cNvSpPr>
              <a:spLocks noChangeArrowheads="1"/>
            </p:cNvSpPr>
            <p:nvPr/>
          </p:nvSpPr>
          <p:spPr bwMode="auto">
            <a:xfrm>
              <a:off x="3514"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Rectangle 68"/>
            <p:cNvSpPr>
              <a:spLocks noChangeArrowheads="1"/>
            </p:cNvSpPr>
            <p:nvPr/>
          </p:nvSpPr>
          <p:spPr bwMode="auto">
            <a:xfrm>
              <a:off x="3156"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Rectangle 69"/>
            <p:cNvSpPr>
              <a:spLocks noChangeArrowheads="1"/>
            </p:cNvSpPr>
            <p:nvPr/>
          </p:nvSpPr>
          <p:spPr bwMode="auto">
            <a:xfrm>
              <a:off x="2441" y="9560"/>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Rectangle 70"/>
            <p:cNvSpPr>
              <a:spLocks noChangeArrowheads="1"/>
            </p:cNvSpPr>
            <p:nvPr/>
          </p:nvSpPr>
          <p:spPr bwMode="auto">
            <a:xfrm>
              <a:off x="2798"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Rectangle 71"/>
            <p:cNvSpPr>
              <a:spLocks noChangeArrowheads="1"/>
            </p:cNvSpPr>
            <p:nvPr/>
          </p:nvSpPr>
          <p:spPr bwMode="auto">
            <a:xfrm>
              <a:off x="3872"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Rectangle 72"/>
            <p:cNvSpPr>
              <a:spLocks noChangeArrowheads="1"/>
            </p:cNvSpPr>
            <p:nvPr/>
          </p:nvSpPr>
          <p:spPr bwMode="auto">
            <a:xfrm>
              <a:off x="4230"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Rectangle 73"/>
            <p:cNvSpPr>
              <a:spLocks noChangeArrowheads="1"/>
            </p:cNvSpPr>
            <p:nvPr/>
          </p:nvSpPr>
          <p:spPr bwMode="auto">
            <a:xfrm>
              <a:off x="4230"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Rectangle 74"/>
            <p:cNvSpPr>
              <a:spLocks noChangeArrowheads="1"/>
            </p:cNvSpPr>
            <p:nvPr/>
          </p:nvSpPr>
          <p:spPr bwMode="auto">
            <a:xfrm>
              <a:off x="3872"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Rectangle 75"/>
            <p:cNvSpPr>
              <a:spLocks noChangeArrowheads="1"/>
            </p:cNvSpPr>
            <p:nvPr/>
          </p:nvSpPr>
          <p:spPr bwMode="auto">
            <a:xfrm>
              <a:off x="3872"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Rectangle 76"/>
            <p:cNvSpPr>
              <a:spLocks noChangeArrowheads="1"/>
            </p:cNvSpPr>
            <p:nvPr/>
          </p:nvSpPr>
          <p:spPr bwMode="auto">
            <a:xfrm>
              <a:off x="4230"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Rectangle 77"/>
            <p:cNvSpPr>
              <a:spLocks noChangeArrowheads="1"/>
            </p:cNvSpPr>
            <p:nvPr/>
          </p:nvSpPr>
          <p:spPr bwMode="auto">
            <a:xfrm>
              <a:off x="3872"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Rectangle 78"/>
            <p:cNvSpPr>
              <a:spLocks noChangeArrowheads="1"/>
            </p:cNvSpPr>
            <p:nvPr/>
          </p:nvSpPr>
          <p:spPr bwMode="auto">
            <a:xfrm>
              <a:off x="4230"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Rectangle 79"/>
            <p:cNvSpPr>
              <a:spLocks noChangeArrowheads="1"/>
            </p:cNvSpPr>
            <p:nvPr/>
          </p:nvSpPr>
          <p:spPr bwMode="auto">
            <a:xfrm>
              <a:off x="4230"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 name="Rectangle 80"/>
            <p:cNvSpPr>
              <a:spLocks noChangeArrowheads="1"/>
            </p:cNvSpPr>
            <p:nvPr/>
          </p:nvSpPr>
          <p:spPr bwMode="auto">
            <a:xfrm>
              <a:off x="3872"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 name="Rectangle 81"/>
            <p:cNvSpPr>
              <a:spLocks noChangeArrowheads="1"/>
            </p:cNvSpPr>
            <p:nvPr/>
          </p:nvSpPr>
          <p:spPr bwMode="auto">
            <a:xfrm>
              <a:off x="3872"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 name="Rectangle 82"/>
            <p:cNvSpPr>
              <a:spLocks noChangeArrowheads="1"/>
            </p:cNvSpPr>
            <p:nvPr/>
          </p:nvSpPr>
          <p:spPr bwMode="auto">
            <a:xfrm>
              <a:off x="4230"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4" name="Rectangle 83"/>
            <p:cNvSpPr>
              <a:spLocks noChangeArrowheads="1"/>
            </p:cNvSpPr>
            <p:nvPr/>
          </p:nvSpPr>
          <p:spPr bwMode="auto">
            <a:xfrm>
              <a:off x="4230"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5" name="Rectangle 84"/>
            <p:cNvSpPr>
              <a:spLocks noChangeArrowheads="1"/>
            </p:cNvSpPr>
            <p:nvPr/>
          </p:nvSpPr>
          <p:spPr bwMode="auto">
            <a:xfrm>
              <a:off x="3872"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 name="Rectangle 85"/>
            <p:cNvSpPr>
              <a:spLocks noChangeArrowheads="1"/>
            </p:cNvSpPr>
            <p:nvPr/>
          </p:nvSpPr>
          <p:spPr bwMode="auto">
            <a:xfrm>
              <a:off x="4230"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7" name="Rectangle 86"/>
            <p:cNvSpPr>
              <a:spLocks noChangeArrowheads="1"/>
            </p:cNvSpPr>
            <p:nvPr/>
          </p:nvSpPr>
          <p:spPr bwMode="auto">
            <a:xfrm>
              <a:off x="3872"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8" name="Rectangle 87"/>
            <p:cNvSpPr>
              <a:spLocks noChangeArrowheads="1"/>
            </p:cNvSpPr>
            <p:nvPr/>
          </p:nvSpPr>
          <p:spPr bwMode="auto">
            <a:xfrm>
              <a:off x="294"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9" name="Rectangle 88"/>
            <p:cNvSpPr>
              <a:spLocks noChangeArrowheads="1"/>
            </p:cNvSpPr>
            <p:nvPr/>
          </p:nvSpPr>
          <p:spPr bwMode="auto">
            <a:xfrm>
              <a:off x="652"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0" name="Rectangle 89"/>
            <p:cNvSpPr>
              <a:spLocks noChangeArrowheads="1"/>
            </p:cNvSpPr>
            <p:nvPr/>
          </p:nvSpPr>
          <p:spPr bwMode="auto">
            <a:xfrm>
              <a:off x="652"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1" name="Rectangle 90"/>
            <p:cNvSpPr>
              <a:spLocks noChangeArrowheads="1"/>
            </p:cNvSpPr>
            <p:nvPr/>
          </p:nvSpPr>
          <p:spPr bwMode="auto">
            <a:xfrm>
              <a:off x="294"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2" name="Rectangle 91"/>
            <p:cNvSpPr>
              <a:spLocks noChangeArrowheads="1"/>
            </p:cNvSpPr>
            <p:nvPr/>
          </p:nvSpPr>
          <p:spPr bwMode="auto">
            <a:xfrm>
              <a:off x="294"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3" name="Rectangle 92"/>
            <p:cNvSpPr>
              <a:spLocks noChangeArrowheads="1"/>
            </p:cNvSpPr>
            <p:nvPr/>
          </p:nvSpPr>
          <p:spPr bwMode="auto">
            <a:xfrm>
              <a:off x="652"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 name="Rectangle 93"/>
            <p:cNvSpPr>
              <a:spLocks noChangeArrowheads="1"/>
            </p:cNvSpPr>
            <p:nvPr/>
          </p:nvSpPr>
          <p:spPr bwMode="auto">
            <a:xfrm>
              <a:off x="294"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 name="Rectangle 94"/>
            <p:cNvSpPr>
              <a:spLocks noChangeArrowheads="1"/>
            </p:cNvSpPr>
            <p:nvPr/>
          </p:nvSpPr>
          <p:spPr bwMode="auto">
            <a:xfrm>
              <a:off x="652"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6" name="Rectangle 95"/>
            <p:cNvSpPr>
              <a:spLocks noChangeArrowheads="1"/>
            </p:cNvSpPr>
            <p:nvPr/>
          </p:nvSpPr>
          <p:spPr bwMode="auto">
            <a:xfrm>
              <a:off x="652"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 name="Rectangle 96"/>
            <p:cNvSpPr>
              <a:spLocks noChangeArrowheads="1"/>
            </p:cNvSpPr>
            <p:nvPr/>
          </p:nvSpPr>
          <p:spPr bwMode="auto">
            <a:xfrm>
              <a:off x="294"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8" name="Rectangle 97"/>
            <p:cNvSpPr>
              <a:spLocks noChangeArrowheads="1"/>
            </p:cNvSpPr>
            <p:nvPr/>
          </p:nvSpPr>
          <p:spPr bwMode="auto">
            <a:xfrm>
              <a:off x="294"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9" name="Rectangle 98"/>
            <p:cNvSpPr>
              <a:spLocks noChangeArrowheads="1"/>
            </p:cNvSpPr>
            <p:nvPr/>
          </p:nvSpPr>
          <p:spPr bwMode="auto">
            <a:xfrm>
              <a:off x="652"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0" name="Rectangle 99"/>
            <p:cNvSpPr>
              <a:spLocks noChangeArrowheads="1"/>
            </p:cNvSpPr>
            <p:nvPr/>
          </p:nvSpPr>
          <p:spPr bwMode="auto">
            <a:xfrm>
              <a:off x="652"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1" name="Rectangle 100"/>
            <p:cNvSpPr>
              <a:spLocks noChangeArrowheads="1"/>
            </p:cNvSpPr>
            <p:nvPr/>
          </p:nvSpPr>
          <p:spPr bwMode="auto">
            <a:xfrm>
              <a:off x="294"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2" name="Rectangle 101"/>
            <p:cNvSpPr>
              <a:spLocks noChangeArrowheads="1"/>
            </p:cNvSpPr>
            <p:nvPr/>
          </p:nvSpPr>
          <p:spPr bwMode="auto">
            <a:xfrm>
              <a:off x="652"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3" name="Rectangle 102"/>
            <p:cNvSpPr>
              <a:spLocks noChangeArrowheads="1"/>
            </p:cNvSpPr>
            <p:nvPr/>
          </p:nvSpPr>
          <p:spPr bwMode="auto">
            <a:xfrm>
              <a:off x="294"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04" name="Line 246"/>
            <p:cNvCxnSpPr/>
            <p:nvPr/>
          </p:nvCxnSpPr>
          <p:spPr bwMode="auto">
            <a:xfrm flipH="1">
              <a:off x="169" y="8487"/>
              <a:ext cx="4547" cy="0"/>
            </a:xfrm>
            <a:prstGeom prst="line">
              <a:avLst/>
            </a:prstGeom>
            <a:grpFill/>
            <a:ln w="25400">
              <a:solidFill>
                <a:srgbClr val="1F497D">
                  <a:lumMod val="50000"/>
                </a:srgbClr>
              </a:solidFill>
              <a:round/>
              <a:headEnd type="triangle" w="lg" len="med"/>
              <a:tailEnd type="triangle" w="lg" len="med"/>
            </a:ln>
          </p:spPr>
        </p:cxnSp>
        <p:sp>
          <p:nvSpPr>
            <p:cNvPr id="105" name="Rectangle 104"/>
            <p:cNvSpPr>
              <a:spLocks noChangeArrowheads="1"/>
            </p:cNvSpPr>
            <p:nvPr/>
          </p:nvSpPr>
          <p:spPr bwMode="auto">
            <a:xfrm>
              <a:off x="2083"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6" name="Rectangle 105"/>
            <p:cNvSpPr>
              <a:spLocks noChangeArrowheads="1"/>
            </p:cNvSpPr>
            <p:nvPr/>
          </p:nvSpPr>
          <p:spPr bwMode="auto">
            <a:xfrm>
              <a:off x="1725"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7" name="Rectangle 106"/>
            <p:cNvSpPr>
              <a:spLocks noChangeArrowheads="1"/>
            </p:cNvSpPr>
            <p:nvPr/>
          </p:nvSpPr>
          <p:spPr bwMode="auto">
            <a:xfrm>
              <a:off x="1367"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8" name="Rectangle 107"/>
            <p:cNvSpPr>
              <a:spLocks noChangeArrowheads="1"/>
            </p:cNvSpPr>
            <p:nvPr/>
          </p:nvSpPr>
          <p:spPr bwMode="auto">
            <a:xfrm>
              <a:off x="1010" y="6690"/>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9" name="Rectangle 108"/>
            <p:cNvSpPr>
              <a:spLocks noChangeArrowheads="1"/>
            </p:cNvSpPr>
            <p:nvPr/>
          </p:nvSpPr>
          <p:spPr bwMode="auto">
            <a:xfrm>
              <a:off x="3514"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0" name="Rectangle 109"/>
            <p:cNvSpPr>
              <a:spLocks noChangeArrowheads="1"/>
            </p:cNvSpPr>
            <p:nvPr/>
          </p:nvSpPr>
          <p:spPr bwMode="auto">
            <a:xfrm>
              <a:off x="3156"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1" name="Rectangle 110"/>
            <p:cNvSpPr>
              <a:spLocks noChangeArrowheads="1"/>
            </p:cNvSpPr>
            <p:nvPr/>
          </p:nvSpPr>
          <p:spPr bwMode="auto">
            <a:xfrm>
              <a:off x="2441" y="6690"/>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2" name="Rectangle 111"/>
            <p:cNvSpPr>
              <a:spLocks noChangeArrowheads="1"/>
            </p:cNvSpPr>
            <p:nvPr/>
          </p:nvSpPr>
          <p:spPr bwMode="auto">
            <a:xfrm>
              <a:off x="2798"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3" name="Rectangle 112"/>
            <p:cNvSpPr>
              <a:spLocks noChangeArrowheads="1"/>
            </p:cNvSpPr>
            <p:nvPr/>
          </p:nvSpPr>
          <p:spPr bwMode="auto">
            <a:xfrm>
              <a:off x="2441" y="633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4" name="Rectangle 113"/>
            <p:cNvSpPr>
              <a:spLocks noChangeArrowheads="1"/>
            </p:cNvSpPr>
            <p:nvPr/>
          </p:nvSpPr>
          <p:spPr bwMode="auto">
            <a:xfrm>
              <a:off x="2798"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5" name="Rectangle 114"/>
            <p:cNvSpPr>
              <a:spLocks noChangeArrowheads="1"/>
            </p:cNvSpPr>
            <p:nvPr/>
          </p:nvSpPr>
          <p:spPr bwMode="auto">
            <a:xfrm>
              <a:off x="3156"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6" name="Rectangle 115"/>
            <p:cNvSpPr>
              <a:spLocks noChangeArrowheads="1"/>
            </p:cNvSpPr>
            <p:nvPr/>
          </p:nvSpPr>
          <p:spPr bwMode="auto">
            <a:xfrm>
              <a:off x="3514"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7" name="Rectangle 116"/>
            <p:cNvSpPr>
              <a:spLocks noChangeArrowheads="1"/>
            </p:cNvSpPr>
            <p:nvPr/>
          </p:nvSpPr>
          <p:spPr bwMode="auto">
            <a:xfrm>
              <a:off x="1010" y="633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8" name="Rectangle 117"/>
            <p:cNvSpPr>
              <a:spLocks noChangeArrowheads="1"/>
            </p:cNvSpPr>
            <p:nvPr/>
          </p:nvSpPr>
          <p:spPr bwMode="auto">
            <a:xfrm>
              <a:off x="1367"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9" name="Rectangle 118"/>
            <p:cNvSpPr>
              <a:spLocks noChangeArrowheads="1"/>
            </p:cNvSpPr>
            <p:nvPr/>
          </p:nvSpPr>
          <p:spPr bwMode="auto">
            <a:xfrm>
              <a:off x="1725"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0" name="Rectangle 119"/>
            <p:cNvSpPr>
              <a:spLocks noChangeArrowheads="1"/>
            </p:cNvSpPr>
            <p:nvPr/>
          </p:nvSpPr>
          <p:spPr bwMode="auto">
            <a:xfrm>
              <a:off x="2083"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1" name="Rectangle 120"/>
            <p:cNvSpPr>
              <a:spLocks noChangeArrowheads="1"/>
            </p:cNvSpPr>
            <p:nvPr/>
          </p:nvSpPr>
          <p:spPr bwMode="auto">
            <a:xfrm>
              <a:off x="4230"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2" name="Rectangle 121"/>
            <p:cNvSpPr>
              <a:spLocks noChangeArrowheads="1"/>
            </p:cNvSpPr>
            <p:nvPr/>
          </p:nvSpPr>
          <p:spPr bwMode="auto">
            <a:xfrm>
              <a:off x="3872"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3" name="Rectangle 122"/>
            <p:cNvSpPr>
              <a:spLocks noChangeArrowheads="1"/>
            </p:cNvSpPr>
            <p:nvPr/>
          </p:nvSpPr>
          <p:spPr bwMode="auto">
            <a:xfrm>
              <a:off x="3872"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4" name="Rectangle 123"/>
            <p:cNvSpPr>
              <a:spLocks noChangeArrowheads="1"/>
            </p:cNvSpPr>
            <p:nvPr/>
          </p:nvSpPr>
          <p:spPr bwMode="auto">
            <a:xfrm>
              <a:off x="4230"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5" name="Rectangle 124"/>
            <p:cNvSpPr>
              <a:spLocks noChangeArrowheads="1"/>
            </p:cNvSpPr>
            <p:nvPr/>
          </p:nvSpPr>
          <p:spPr bwMode="auto">
            <a:xfrm>
              <a:off x="652"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6" name="Rectangle 125"/>
            <p:cNvSpPr>
              <a:spLocks noChangeArrowheads="1"/>
            </p:cNvSpPr>
            <p:nvPr/>
          </p:nvSpPr>
          <p:spPr bwMode="auto">
            <a:xfrm>
              <a:off x="294"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7" name="Rectangle 126"/>
            <p:cNvSpPr>
              <a:spLocks noChangeArrowheads="1"/>
            </p:cNvSpPr>
            <p:nvPr/>
          </p:nvSpPr>
          <p:spPr bwMode="auto">
            <a:xfrm>
              <a:off x="294"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8" name="Rectangle 127"/>
            <p:cNvSpPr>
              <a:spLocks noChangeArrowheads="1"/>
            </p:cNvSpPr>
            <p:nvPr/>
          </p:nvSpPr>
          <p:spPr bwMode="auto">
            <a:xfrm>
              <a:off x="652"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9" name="Rectangle 128"/>
            <p:cNvSpPr>
              <a:spLocks noChangeArrowheads="1"/>
            </p:cNvSpPr>
            <p:nvPr/>
          </p:nvSpPr>
          <p:spPr bwMode="auto">
            <a:xfrm>
              <a:off x="2083"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0" name="Rectangle 129"/>
            <p:cNvSpPr>
              <a:spLocks noChangeArrowheads="1"/>
            </p:cNvSpPr>
            <p:nvPr/>
          </p:nvSpPr>
          <p:spPr bwMode="auto">
            <a:xfrm>
              <a:off x="1725"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1" name="Rectangle 130"/>
            <p:cNvSpPr>
              <a:spLocks noChangeArrowheads="1"/>
            </p:cNvSpPr>
            <p:nvPr/>
          </p:nvSpPr>
          <p:spPr bwMode="auto">
            <a:xfrm>
              <a:off x="1367"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2" name="Rectangle 131"/>
            <p:cNvSpPr>
              <a:spLocks noChangeArrowheads="1"/>
            </p:cNvSpPr>
            <p:nvPr/>
          </p:nvSpPr>
          <p:spPr bwMode="auto">
            <a:xfrm>
              <a:off x="1010" y="10275"/>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3" name="Rectangle 132"/>
            <p:cNvSpPr>
              <a:spLocks noChangeArrowheads="1"/>
            </p:cNvSpPr>
            <p:nvPr/>
          </p:nvSpPr>
          <p:spPr bwMode="auto">
            <a:xfrm>
              <a:off x="3514"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4" name="Rectangle 133"/>
            <p:cNvSpPr>
              <a:spLocks noChangeArrowheads="1"/>
            </p:cNvSpPr>
            <p:nvPr/>
          </p:nvSpPr>
          <p:spPr bwMode="auto">
            <a:xfrm>
              <a:off x="3156"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5" name="Rectangle 134"/>
            <p:cNvSpPr>
              <a:spLocks noChangeArrowheads="1"/>
            </p:cNvSpPr>
            <p:nvPr/>
          </p:nvSpPr>
          <p:spPr bwMode="auto">
            <a:xfrm>
              <a:off x="2441" y="10275"/>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6" name="Rectangle 135"/>
            <p:cNvSpPr>
              <a:spLocks noChangeArrowheads="1"/>
            </p:cNvSpPr>
            <p:nvPr/>
          </p:nvSpPr>
          <p:spPr bwMode="auto">
            <a:xfrm>
              <a:off x="2798"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7" name="Rectangle 136"/>
            <p:cNvSpPr>
              <a:spLocks noChangeArrowheads="1"/>
            </p:cNvSpPr>
            <p:nvPr/>
          </p:nvSpPr>
          <p:spPr bwMode="auto">
            <a:xfrm>
              <a:off x="2441" y="9918"/>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8" name="Rectangle 137"/>
            <p:cNvSpPr>
              <a:spLocks noChangeArrowheads="1"/>
            </p:cNvSpPr>
            <p:nvPr/>
          </p:nvSpPr>
          <p:spPr bwMode="auto">
            <a:xfrm>
              <a:off x="2798"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9" name="Rectangle 138"/>
            <p:cNvSpPr>
              <a:spLocks noChangeArrowheads="1"/>
            </p:cNvSpPr>
            <p:nvPr/>
          </p:nvSpPr>
          <p:spPr bwMode="auto">
            <a:xfrm>
              <a:off x="3156"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0" name="Rectangle 139"/>
            <p:cNvSpPr>
              <a:spLocks noChangeArrowheads="1"/>
            </p:cNvSpPr>
            <p:nvPr/>
          </p:nvSpPr>
          <p:spPr bwMode="auto">
            <a:xfrm>
              <a:off x="3514"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1" name="Rectangle 140"/>
            <p:cNvSpPr>
              <a:spLocks noChangeArrowheads="1"/>
            </p:cNvSpPr>
            <p:nvPr/>
          </p:nvSpPr>
          <p:spPr bwMode="auto">
            <a:xfrm>
              <a:off x="1010" y="9918"/>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2" name="Rectangle 141"/>
            <p:cNvSpPr>
              <a:spLocks noChangeArrowheads="1"/>
            </p:cNvSpPr>
            <p:nvPr/>
          </p:nvSpPr>
          <p:spPr bwMode="auto">
            <a:xfrm>
              <a:off x="1367"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3" name="Rectangle 142"/>
            <p:cNvSpPr>
              <a:spLocks noChangeArrowheads="1"/>
            </p:cNvSpPr>
            <p:nvPr/>
          </p:nvSpPr>
          <p:spPr bwMode="auto">
            <a:xfrm>
              <a:off x="1725"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4" name="Rectangle 143"/>
            <p:cNvSpPr>
              <a:spLocks noChangeArrowheads="1"/>
            </p:cNvSpPr>
            <p:nvPr/>
          </p:nvSpPr>
          <p:spPr bwMode="auto">
            <a:xfrm>
              <a:off x="2083"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5" name="Rectangle 144"/>
            <p:cNvSpPr>
              <a:spLocks noChangeArrowheads="1"/>
            </p:cNvSpPr>
            <p:nvPr/>
          </p:nvSpPr>
          <p:spPr bwMode="auto">
            <a:xfrm>
              <a:off x="4230"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6" name="Rectangle 145"/>
            <p:cNvSpPr>
              <a:spLocks noChangeArrowheads="1"/>
            </p:cNvSpPr>
            <p:nvPr/>
          </p:nvSpPr>
          <p:spPr bwMode="auto">
            <a:xfrm>
              <a:off x="3872"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7" name="Rectangle 146"/>
            <p:cNvSpPr>
              <a:spLocks noChangeArrowheads="1"/>
            </p:cNvSpPr>
            <p:nvPr/>
          </p:nvSpPr>
          <p:spPr bwMode="auto">
            <a:xfrm>
              <a:off x="3872"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8" name="Rectangle 147"/>
            <p:cNvSpPr>
              <a:spLocks noChangeArrowheads="1"/>
            </p:cNvSpPr>
            <p:nvPr/>
          </p:nvSpPr>
          <p:spPr bwMode="auto">
            <a:xfrm>
              <a:off x="4230"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9" name="Rectangle 148"/>
            <p:cNvSpPr>
              <a:spLocks noChangeArrowheads="1"/>
            </p:cNvSpPr>
            <p:nvPr/>
          </p:nvSpPr>
          <p:spPr bwMode="auto">
            <a:xfrm>
              <a:off x="652"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0" name="Rectangle 149"/>
            <p:cNvSpPr>
              <a:spLocks noChangeArrowheads="1"/>
            </p:cNvSpPr>
            <p:nvPr/>
          </p:nvSpPr>
          <p:spPr bwMode="auto">
            <a:xfrm>
              <a:off x="294"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1" name="Rectangle 150"/>
            <p:cNvSpPr>
              <a:spLocks noChangeArrowheads="1"/>
            </p:cNvSpPr>
            <p:nvPr/>
          </p:nvSpPr>
          <p:spPr bwMode="auto">
            <a:xfrm>
              <a:off x="294"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2" name="Rectangle 151"/>
            <p:cNvSpPr>
              <a:spLocks noChangeArrowheads="1"/>
            </p:cNvSpPr>
            <p:nvPr/>
          </p:nvSpPr>
          <p:spPr bwMode="auto">
            <a:xfrm>
              <a:off x="652"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53" name="Line 295"/>
            <p:cNvCxnSpPr/>
            <p:nvPr/>
          </p:nvCxnSpPr>
          <p:spPr bwMode="auto">
            <a:xfrm>
              <a:off x="2441" y="6194"/>
              <a:ext cx="0" cy="4598"/>
            </a:xfrm>
            <a:prstGeom prst="line">
              <a:avLst/>
            </a:prstGeom>
            <a:grpFill/>
            <a:ln w="25400">
              <a:solidFill>
                <a:srgbClr val="1F497D">
                  <a:lumMod val="50000"/>
                </a:srgbClr>
              </a:solidFill>
              <a:round/>
              <a:headEnd type="triangle" w="lg" len="med"/>
              <a:tailEnd type="triangle" w="lg" len="med"/>
            </a:ln>
          </p:spPr>
        </p:cxnSp>
      </p:grpSp>
      <p:sp>
        <p:nvSpPr>
          <p:cNvPr id="155" name="Text Box 225"/>
          <p:cNvSpPr txBox="1"/>
          <p:nvPr/>
        </p:nvSpPr>
        <p:spPr>
          <a:xfrm>
            <a:off x="2288800" y="1791692"/>
            <a:ext cx="94615" cy="102362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lnSpc>
                <a:spcPct val="150000"/>
              </a:lnSpc>
              <a:spcBef>
                <a:spcPts val="0"/>
              </a:spcBef>
              <a:spcAft>
                <a:spcPts val="50"/>
              </a:spcAft>
            </a:pPr>
            <a:r>
              <a:rPr lang="en-US" sz="1200" b="1" dirty="0">
                <a:solidFill>
                  <a:srgbClr val="FF0000"/>
                </a:solidFill>
                <a:effectLst/>
                <a:latin typeface="Times New Roman"/>
                <a:ea typeface="Calibri"/>
              </a:rPr>
              <a:t>5</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4</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3</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2</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1</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 </a:t>
            </a:r>
            <a:endParaRPr lang="en-US" sz="1200" dirty="0">
              <a:effectLst/>
              <a:latin typeface="Times New Roman"/>
              <a:ea typeface="MS Mincho"/>
            </a:endParaRPr>
          </a:p>
          <a:p>
            <a:pPr marL="0" marR="0">
              <a:lnSpc>
                <a:spcPct val="150000"/>
              </a:lnSpc>
              <a:spcBef>
                <a:spcPts val="0"/>
              </a:spcBef>
              <a:spcAft>
                <a:spcPts val="0"/>
              </a:spcAft>
            </a:pPr>
            <a:r>
              <a:rPr lang="en-US" sz="1200" dirty="0">
                <a:solidFill>
                  <a:srgbClr val="FF0000"/>
                </a:solidFill>
                <a:effectLst/>
                <a:latin typeface="Times New Roman"/>
                <a:ea typeface="MS Mincho"/>
              </a:rPr>
              <a:t> </a:t>
            </a:r>
            <a:endParaRPr lang="en-US" sz="1200" dirty="0">
              <a:effectLst/>
              <a:latin typeface="Times New Roman"/>
              <a:ea typeface="MS Mincho"/>
            </a:endParaRPr>
          </a:p>
        </p:txBody>
      </p:sp>
      <p:sp>
        <p:nvSpPr>
          <p:cNvPr id="156" name="Text Box 225"/>
          <p:cNvSpPr txBox="1"/>
          <p:nvPr/>
        </p:nvSpPr>
        <p:spPr>
          <a:xfrm>
            <a:off x="2196754" y="3305430"/>
            <a:ext cx="1323023" cy="203631"/>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lgn="r">
              <a:spcBef>
                <a:spcPts val="0"/>
              </a:spcBef>
              <a:spcAft>
                <a:spcPts val="600"/>
              </a:spcAft>
            </a:pPr>
            <a:r>
              <a:rPr lang="en-US" sz="1200" b="1" dirty="0">
                <a:solidFill>
                  <a:srgbClr val="FF0000"/>
                </a:solidFill>
                <a:effectLst/>
                <a:latin typeface="Times New Roman"/>
                <a:ea typeface="Calibri"/>
              </a:rPr>
              <a:t> 0    1    2    3     4    5</a:t>
            </a:r>
            <a:endParaRPr lang="en-US" sz="1200" dirty="0">
              <a:effectLst/>
              <a:latin typeface="Times New Roman"/>
              <a:ea typeface="MS Mincho"/>
            </a:endParaRPr>
          </a:p>
        </p:txBody>
      </p:sp>
      <p:sp>
        <p:nvSpPr>
          <p:cNvPr id="157" name="Text Box 225"/>
          <p:cNvSpPr txBox="1"/>
          <p:nvPr/>
        </p:nvSpPr>
        <p:spPr>
          <a:xfrm>
            <a:off x="2228130" y="3421506"/>
            <a:ext cx="167640" cy="102362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lnSpc>
                <a:spcPct val="150000"/>
              </a:lnSpc>
              <a:spcBef>
                <a:spcPts val="0"/>
              </a:spcBef>
              <a:spcAft>
                <a:spcPts val="50"/>
              </a:spcAft>
            </a:pPr>
            <a:r>
              <a:rPr lang="en-US" sz="1200" b="1" dirty="0">
                <a:solidFill>
                  <a:srgbClr val="FF0000"/>
                </a:solidFill>
                <a:effectLst/>
                <a:latin typeface="Times New Roman"/>
                <a:ea typeface="Calibri"/>
              </a:rPr>
              <a:t>-1</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-2</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-3</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-4</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-5</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 </a:t>
            </a:r>
            <a:endParaRPr lang="en-US" sz="1200" dirty="0">
              <a:effectLst/>
              <a:latin typeface="Times New Roman"/>
              <a:ea typeface="MS Mincho"/>
            </a:endParaRPr>
          </a:p>
          <a:p>
            <a:pPr marL="0" marR="0">
              <a:lnSpc>
                <a:spcPct val="150000"/>
              </a:lnSpc>
              <a:spcBef>
                <a:spcPts val="0"/>
              </a:spcBef>
              <a:spcAft>
                <a:spcPts val="0"/>
              </a:spcAft>
            </a:pPr>
            <a:r>
              <a:rPr lang="en-US" sz="1200" dirty="0">
                <a:solidFill>
                  <a:srgbClr val="FF0000"/>
                </a:solidFill>
                <a:effectLst/>
                <a:latin typeface="Times New Roman"/>
                <a:ea typeface="MS Mincho"/>
              </a:rPr>
              <a:t> </a:t>
            </a:r>
            <a:endParaRPr lang="en-US" sz="1200" dirty="0">
              <a:effectLst/>
              <a:latin typeface="Times New Roman"/>
              <a:ea typeface="MS Mincho"/>
            </a:endParaRPr>
          </a:p>
        </p:txBody>
      </p:sp>
      <p:sp>
        <p:nvSpPr>
          <p:cNvPr id="158" name="Text Box 225"/>
          <p:cNvSpPr txBox="1"/>
          <p:nvPr/>
        </p:nvSpPr>
        <p:spPr>
          <a:xfrm>
            <a:off x="733909" y="3308495"/>
            <a:ext cx="1359773" cy="206526"/>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600"/>
              </a:spcAft>
            </a:pPr>
            <a:r>
              <a:rPr lang="en-US" sz="1200" b="1" dirty="0">
                <a:solidFill>
                  <a:srgbClr val="FF0000"/>
                </a:solidFill>
                <a:effectLst/>
                <a:latin typeface="Times New Roman"/>
                <a:ea typeface="Calibri"/>
              </a:rPr>
              <a:t>     -5   -4    -3   -2   -1</a:t>
            </a:r>
            <a:endParaRPr lang="en-US" sz="1200" dirty="0">
              <a:effectLst/>
              <a:latin typeface="Times New Roman"/>
              <a:ea typeface="MS Mincho"/>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2735" y="1478839"/>
            <a:ext cx="506413" cy="42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Rectangle 3"/>
              <p:cNvSpPr/>
              <p:nvPr/>
            </p:nvSpPr>
            <p:spPr>
              <a:xfrm>
                <a:off x="3775351" y="3300161"/>
                <a:ext cx="37061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solidFill>
                            <a:srgbClr val="1F497D"/>
                          </a:solidFill>
                          <a:latin typeface="Cambria Math"/>
                          <a:ea typeface="MS Mincho"/>
                          <a:cs typeface="Calibri"/>
                        </a:rPr>
                        <m:t>𝒙</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3775351" y="3300161"/>
                <a:ext cx="370614" cy="369332"/>
              </a:xfrm>
              <a:prstGeom prst="rect">
                <a:avLst/>
              </a:prstGeom>
              <a:blipFill rotWithShape="1">
                <a:blip r:embed="rId4"/>
                <a:stretch>
                  <a:fillRect t="-8197" r="-22951"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34710" y="1211714"/>
                <a:ext cx="250408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ea typeface="MS Mincho"/>
                          <a:cs typeface="Times New Roman"/>
                        </a:rPr>
                        <m:t>𝒇</m:t>
                      </m:r>
                      <m:d>
                        <m:dPr>
                          <m:ctrlPr>
                            <a:rPr lang="en-US" sz="2800" b="1" i="1">
                              <a:effectLst/>
                              <a:latin typeface="Cambria Math" panose="02040503050406030204" pitchFamily="18" charset="0"/>
                            </a:rPr>
                          </m:ctrlPr>
                        </m:dPr>
                        <m:e>
                          <m:r>
                            <a:rPr lang="en-US" sz="2800" b="1" i="1">
                              <a:effectLst/>
                              <a:latin typeface="Cambria Math"/>
                              <a:ea typeface="MS Mincho"/>
                              <a:cs typeface="Times New Roman"/>
                            </a:rPr>
                            <m:t>𝒙</m:t>
                          </m:r>
                        </m:e>
                      </m:d>
                      <m:r>
                        <a:rPr lang="en-US" sz="2800" b="1" i="1">
                          <a:effectLst/>
                          <a:latin typeface="Cambria Math"/>
                          <a:ea typeface="MS Mincho"/>
                          <a:cs typeface="Times New Roman"/>
                        </a:rPr>
                        <m:t>=</m:t>
                      </m:r>
                      <m:r>
                        <a:rPr lang="en-US" sz="2800" b="1" i="1">
                          <a:effectLst/>
                          <a:latin typeface="Cambria Math"/>
                          <a:ea typeface="MS Mincho"/>
                          <a:cs typeface="Times New Roman"/>
                        </a:rPr>
                        <m:t>𝟐</m:t>
                      </m:r>
                      <m:r>
                        <a:rPr lang="en-US" sz="2800" b="1" i="1">
                          <a:effectLst/>
                          <a:latin typeface="Cambria Math"/>
                          <a:ea typeface="MS Mincho"/>
                          <a:cs typeface="Times New Roman"/>
                        </a:rPr>
                        <m:t>𝒙</m:t>
                      </m:r>
                      <m:r>
                        <a:rPr lang="en-US" sz="2800" b="1" i="1">
                          <a:effectLst/>
                          <a:latin typeface="Cambria Math"/>
                          <a:ea typeface="MS Mincho"/>
                          <a:cs typeface="Times New Roman"/>
                        </a:rPr>
                        <m:t>+</m:t>
                      </m:r>
                      <m:r>
                        <a:rPr lang="en-US" sz="2800" b="1" i="1">
                          <a:effectLst/>
                          <a:latin typeface="Cambria Math"/>
                          <a:ea typeface="MS Mincho"/>
                          <a:cs typeface="Times New Roman"/>
                        </a:rPr>
                        <m:t>𝟑</m:t>
                      </m:r>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634710" y="1211714"/>
                <a:ext cx="2504083" cy="523220"/>
              </a:xfrm>
              <a:prstGeom prst="rect">
                <a:avLst/>
              </a:prstGeom>
              <a:blipFill rotWithShape="1">
                <a:blip r:embed="rId5"/>
                <a:stretch>
                  <a:fillRect t="-10465" r="-6326"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048" name="Table 2047"/>
              <p:cNvGraphicFramePr>
                <a:graphicFrameLocks noGrp="1"/>
              </p:cNvGraphicFramePr>
              <p:nvPr>
                <p:extLst>
                  <p:ext uri="{D42A27DB-BD31-4B8C-83A1-F6EECF244321}">
                    <p14:modId xmlns:p14="http://schemas.microsoft.com/office/powerpoint/2010/main" val="1349416661"/>
                  </p:ext>
                </p:extLst>
              </p:nvPr>
            </p:nvGraphicFramePr>
            <p:xfrm>
              <a:off x="4876800" y="1799379"/>
              <a:ext cx="3505200" cy="1009334"/>
            </p:xfrm>
            <a:graphic>
              <a:graphicData uri="http://schemas.openxmlformats.org/drawingml/2006/table">
                <a:tbl>
                  <a:tblPr firstRow="1" firstCol="1" bandRow="1"/>
                  <a:tblGrid>
                    <a:gridCol w="876300">
                      <a:extLst>
                        <a:ext uri="{9D8B030D-6E8A-4147-A177-3AD203B41FA5}">
                          <a16:colId xmlns:a16="http://schemas.microsoft.com/office/drawing/2014/main" val="20000"/>
                        </a:ext>
                      </a:extLst>
                    </a:gridCol>
                    <a:gridCol w="876300">
                      <a:extLst>
                        <a:ext uri="{9D8B030D-6E8A-4147-A177-3AD203B41FA5}">
                          <a16:colId xmlns:a16="http://schemas.microsoft.com/office/drawing/2014/main" val="20001"/>
                        </a:ext>
                      </a:extLst>
                    </a:gridCol>
                    <a:gridCol w="876300">
                      <a:extLst>
                        <a:ext uri="{9D8B030D-6E8A-4147-A177-3AD203B41FA5}">
                          <a16:colId xmlns:a16="http://schemas.microsoft.com/office/drawing/2014/main" val="20002"/>
                        </a:ext>
                      </a:extLst>
                    </a:gridCol>
                    <a:gridCol w="876300">
                      <a:extLst>
                        <a:ext uri="{9D8B030D-6E8A-4147-A177-3AD203B41FA5}">
                          <a16:colId xmlns:a16="http://schemas.microsoft.com/office/drawing/2014/main" val="20003"/>
                        </a:ext>
                      </a:extLst>
                    </a:gridCol>
                  </a:tblGrid>
                  <a:tr h="504667">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b="1" i="1">
                                    <a:solidFill>
                                      <a:srgbClr val="1F497D"/>
                                    </a:solidFill>
                                    <a:effectLst/>
                                    <a:latin typeface="Cambria Math"/>
                                    <a:ea typeface="Calibri"/>
                                    <a:cs typeface="Times New Roman"/>
                                  </a:rPr>
                                  <m:t>𝒙</m:t>
                                </m:r>
                              </m:oMath>
                            </m:oMathPara>
                          </a14:m>
                          <a:endParaRPr lang="en-US" sz="2000" dirty="0">
                            <a:effectLst/>
                            <a:latin typeface="Calibri"/>
                            <a:ea typeface="MS Mincho"/>
                            <a:cs typeface="Times New Roman"/>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0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0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0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04667">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b="1" i="1">
                                    <a:solidFill>
                                      <a:srgbClr val="1F497D"/>
                                    </a:solidFill>
                                    <a:effectLst/>
                                    <a:latin typeface="Cambria Math"/>
                                    <a:ea typeface="Calibri"/>
                                    <a:cs typeface="Times New Roman"/>
                                  </a:rPr>
                                  <m:t>𝒚</m:t>
                                </m:r>
                              </m:oMath>
                            </m:oMathPara>
                          </a14:m>
                          <a:endParaRPr lang="en-US" sz="2000" dirty="0">
                            <a:effectLst/>
                            <a:latin typeface="Calibri"/>
                            <a:ea typeface="MS Mincho"/>
                            <a:cs typeface="Times New Roman"/>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0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0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0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mc:Choice>
        <mc:Fallback xmlns="">
          <p:graphicFrame>
            <p:nvGraphicFramePr>
              <p:cNvPr id="2048" name="Table 2047"/>
              <p:cNvGraphicFramePr>
                <a:graphicFrameLocks noGrp="1"/>
              </p:cNvGraphicFramePr>
              <p:nvPr>
                <p:extLst>
                  <p:ext uri="{D42A27DB-BD31-4B8C-83A1-F6EECF244321}">
                    <p14:modId xmlns:p14="http://schemas.microsoft.com/office/powerpoint/2010/main" val="1349416661"/>
                  </p:ext>
                </p:extLst>
              </p:nvPr>
            </p:nvGraphicFramePr>
            <p:xfrm>
              <a:off x="4876800" y="1799379"/>
              <a:ext cx="3505200" cy="1009334"/>
            </p:xfrm>
            <a:graphic>
              <a:graphicData uri="http://schemas.openxmlformats.org/drawingml/2006/table">
                <a:tbl>
                  <a:tblPr firstRow="1" firstCol="1" bandRow="1"/>
                  <a:tblGrid>
                    <a:gridCol w="876300"/>
                    <a:gridCol w="876300"/>
                    <a:gridCol w="876300"/>
                    <a:gridCol w="876300"/>
                  </a:tblGrid>
                  <a:tr h="504667">
                    <a:tc>
                      <a:txBody>
                        <a:bodyPr/>
                        <a:lstStyle/>
                        <a:p>
                          <a:endParaRPr lang="en-US"/>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6"/>
                          <a:stretch>
                            <a:fillRect t="-9639" r="-299306" b="-100000"/>
                          </a:stretch>
                        </a:blipFill>
                      </a:tcPr>
                    </a:tc>
                    <a:tc>
                      <a:txBody>
                        <a:bodyPr/>
                        <a:lstStyle/>
                        <a:p>
                          <a:pPr marL="0" marR="0">
                            <a:lnSpc>
                              <a:spcPct val="115000"/>
                            </a:lnSpc>
                            <a:spcBef>
                              <a:spcPts val="0"/>
                            </a:spcBef>
                            <a:spcAft>
                              <a:spcPts val="0"/>
                            </a:spcAft>
                          </a:pPr>
                          <a:endParaRPr lang="en-US" sz="20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0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0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667">
                    <a:tc>
                      <a:txBody>
                        <a:bodyPr/>
                        <a:lstStyle/>
                        <a:p>
                          <a:endParaRPr lang="en-US"/>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blipFill rotWithShape="1">
                          <a:blip r:embed="rId6"/>
                          <a:stretch>
                            <a:fillRect t="-109639" r="-299306"/>
                          </a:stretch>
                        </a:blipFill>
                      </a:tcPr>
                    </a:tc>
                    <a:tc>
                      <a:txBody>
                        <a:bodyPr/>
                        <a:lstStyle/>
                        <a:p>
                          <a:pPr marL="0" marR="0">
                            <a:lnSpc>
                              <a:spcPct val="115000"/>
                            </a:lnSpc>
                            <a:spcBef>
                              <a:spcPts val="0"/>
                            </a:spcBef>
                            <a:spcAft>
                              <a:spcPts val="0"/>
                            </a:spcAft>
                          </a:pPr>
                          <a:endParaRPr lang="en-US" sz="20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0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0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mc:Fallback>
      </mc:AlternateContent>
    </p:spTree>
    <p:extLst>
      <p:ext uri="{BB962C8B-B14F-4D97-AF65-F5344CB8AC3E}">
        <p14:creationId xmlns:p14="http://schemas.microsoft.com/office/powerpoint/2010/main" val="2298111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365521"/>
          </a:xfrm>
        </p:spPr>
        <p:txBody>
          <a:bodyPr>
            <a:normAutofit/>
          </a:bodyPr>
          <a:lstStyle/>
          <a:p>
            <a:pPr algn="l"/>
            <a:r>
              <a:rPr lang="en-US" sz="1700" b="1" dirty="0">
                <a:latin typeface="Cambria" panose="02040503050406030204" pitchFamily="18" charset="0"/>
              </a:rPr>
              <a:t>   Functions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8654" y="4662690"/>
            <a:ext cx="334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0" y="1556088"/>
            <a:ext cx="4572000" cy="369332"/>
          </a:xfrm>
          <a:prstGeom prst="rect">
            <a:avLst/>
          </a:prstGeom>
        </p:spPr>
        <p:txBody>
          <a:bodyPr>
            <a:spAutoFit/>
          </a:bodyPr>
          <a:lstStyle/>
          <a:p>
            <a:endParaRPr lang="en-US" dirty="0"/>
          </a:p>
        </p:txBody>
      </p:sp>
      <mc:AlternateContent xmlns:mc="http://schemas.openxmlformats.org/markup-compatibility/2006" xmlns:a14="http://schemas.microsoft.com/office/drawing/2010/main">
        <mc:Choice Requires="a14">
          <p:sp>
            <p:nvSpPr>
              <p:cNvPr id="3" name="Rectangle 2"/>
              <p:cNvSpPr/>
              <p:nvPr/>
            </p:nvSpPr>
            <p:spPr>
              <a:xfrm>
                <a:off x="457200" y="666750"/>
                <a:ext cx="8382000" cy="3817455"/>
              </a:xfrm>
              <a:prstGeom prst="rect">
                <a:avLst/>
              </a:prstGeom>
            </p:spPr>
            <p:txBody>
              <a:bodyPr wrap="square">
                <a:spAutoFit/>
              </a:bodyPr>
              <a:lstStyle/>
              <a:p>
                <a:pPr>
                  <a:lnSpc>
                    <a:spcPct val="115000"/>
                  </a:lnSpc>
                  <a:spcAft>
                    <a:spcPts val="1000"/>
                  </a:spcAft>
                </a:pPr>
                <a:r>
                  <a:rPr lang="en-US" sz="2800" dirty="0">
                    <a:ea typeface="MS Mincho"/>
                    <a:cs typeface="Times New Roman"/>
                  </a:rPr>
                  <a:t>A function </a:t>
                </a:r>
                <a14:m>
                  <m:oMath xmlns:m="http://schemas.openxmlformats.org/officeDocument/2006/math">
                    <m:r>
                      <a:rPr lang="en-US" sz="2800" b="1" i="1">
                        <a:effectLst/>
                        <a:latin typeface="Cambria Math"/>
                        <a:ea typeface="MS Mincho"/>
                        <a:cs typeface="Times New Roman"/>
                      </a:rPr>
                      <m:t>𝒇</m:t>
                    </m:r>
                  </m:oMath>
                </a14:m>
                <a:r>
                  <a:rPr lang="en-US" sz="2800" dirty="0">
                    <a:ea typeface="MS Mincho"/>
                    <a:cs typeface="Times New Roman"/>
                  </a:rPr>
                  <a:t> from set </a:t>
                </a:r>
                <a14:m>
                  <m:oMath xmlns:m="http://schemas.openxmlformats.org/officeDocument/2006/math">
                    <m:r>
                      <a:rPr lang="en-US" sz="2800" b="1" i="1">
                        <a:effectLst/>
                        <a:latin typeface="Cambria Math"/>
                        <a:ea typeface="MS Mincho"/>
                        <a:cs typeface="Times New Roman"/>
                      </a:rPr>
                      <m:t>𝑨</m:t>
                    </m:r>
                  </m:oMath>
                </a14:m>
                <a:r>
                  <a:rPr lang="en-US" sz="2800" dirty="0">
                    <a:ea typeface="MS Mincho"/>
                    <a:cs typeface="Times New Roman"/>
                  </a:rPr>
                  <a:t> to set </a:t>
                </a:r>
                <a14:m>
                  <m:oMath xmlns:m="http://schemas.openxmlformats.org/officeDocument/2006/math">
                    <m:r>
                      <a:rPr lang="en-US" sz="2800" b="1" i="1">
                        <a:effectLst/>
                        <a:latin typeface="Cambria Math"/>
                        <a:ea typeface="MS Mincho"/>
                        <a:cs typeface="Times New Roman"/>
                      </a:rPr>
                      <m:t>𝑩</m:t>
                    </m:r>
                  </m:oMath>
                </a14:m>
                <a:r>
                  <a:rPr lang="en-US" sz="2800" dirty="0">
                    <a:ea typeface="MS Mincho"/>
                    <a:cs typeface="Times New Roman"/>
                  </a:rPr>
                  <a:t> is a relation that assigns to each element</a:t>
                </a:r>
                <a:r>
                  <a:rPr lang="en-US" sz="2800" b="1" dirty="0">
                    <a:ea typeface="MS Mincho"/>
                    <a:cs typeface="Times New Roman"/>
                  </a:rPr>
                  <a:t> </a:t>
                </a:r>
                <a14:m>
                  <m:oMath xmlns:m="http://schemas.openxmlformats.org/officeDocument/2006/math">
                    <m:r>
                      <a:rPr lang="en-US" sz="2800" b="1" i="1">
                        <a:effectLst/>
                        <a:latin typeface="Cambria Math"/>
                        <a:ea typeface="MS Mincho"/>
                        <a:cs typeface="Times New Roman"/>
                      </a:rPr>
                      <m:t>𝒙</m:t>
                    </m:r>
                  </m:oMath>
                </a14:m>
                <a:r>
                  <a:rPr lang="en-US" sz="2800" dirty="0">
                    <a:ea typeface="MS Mincho"/>
                    <a:cs typeface="Times New Roman"/>
                  </a:rPr>
                  <a:t> in set</a:t>
                </a:r>
                <a14:m>
                  <m:oMath xmlns:m="http://schemas.openxmlformats.org/officeDocument/2006/math">
                    <m:r>
                      <a:rPr lang="en-US" sz="2800" i="1">
                        <a:effectLst/>
                        <a:latin typeface="Cambria Math"/>
                        <a:ea typeface="MS Mincho"/>
                        <a:cs typeface="Times New Roman"/>
                      </a:rPr>
                      <m:t> </m:t>
                    </m:r>
                    <m:r>
                      <a:rPr lang="en-US" sz="2800" b="1" i="1">
                        <a:effectLst/>
                        <a:latin typeface="Cambria Math"/>
                        <a:ea typeface="MS Mincho"/>
                        <a:cs typeface="Times New Roman"/>
                      </a:rPr>
                      <m:t>𝑨</m:t>
                    </m:r>
                  </m:oMath>
                </a14:m>
                <a:r>
                  <a:rPr lang="en-US" sz="2800" dirty="0">
                    <a:ea typeface="MS Mincho"/>
                    <a:cs typeface="Times New Roman"/>
                  </a:rPr>
                  <a:t> exactly one element </a:t>
                </a:r>
                <a14:m>
                  <m:oMath xmlns:m="http://schemas.openxmlformats.org/officeDocument/2006/math">
                    <m:r>
                      <a:rPr lang="en-US" sz="2800" b="1" i="1">
                        <a:effectLst/>
                        <a:latin typeface="Cambria Math"/>
                        <a:ea typeface="MS Mincho"/>
                        <a:cs typeface="Times New Roman"/>
                      </a:rPr>
                      <m:t>𝒚</m:t>
                    </m:r>
                  </m:oMath>
                </a14:m>
                <a:r>
                  <a:rPr lang="en-US" sz="2800" dirty="0">
                    <a:ea typeface="MS Mincho"/>
                    <a:cs typeface="Times New Roman"/>
                  </a:rPr>
                  <a:t> in set</a:t>
                </a:r>
                <a14:m>
                  <m:oMath xmlns:m="http://schemas.openxmlformats.org/officeDocument/2006/math">
                    <m:r>
                      <a:rPr lang="en-US" sz="2800" i="1">
                        <a:effectLst/>
                        <a:latin typeface="Cambria Math"/>
                        <a:ea typeface="MS Mincho"/>
                        <a:cs typeface="Times New Roman"/>
                      </a:rPr>
                      <m:t> </m:t>
                    </m:r>
                    <m:r>
                      <a:rPr lang="en-US" sz="2800" b="1" i="1">
                        <a:effectLst/>
                        <a:latin typeface="Cambria Math"/>
                        <a:ea typeface="MS Mincho"/>
                        <a:cs typeface="Times New Roman"/>
                      </a:rPr>
                      <m:t>𝑩</m:t>
                    </m:r>
                  </m:oMath>
                </a14:m>
                <a:r>
                  <a:rPr lang="en-US" sz="2800" b="1" dirty="0">
                    <a:ea typeface="MS Mincho"/>
                    <a:cs typeface="Times New Roman"/>
                  </a:rPr>
                  <a:t>.</a:t>
                </a:r>
                <a:endParaRPr lang="en-US" sz="2800" dirty="0">
                  <a:ea typeface="MS Mincho"/>
                  <a:cs typeface="Times New Roman"/>
                </a:endParaRPr>
              </a:p>
              <a:p>
                <a:pPr>
                  <a:lnSpc>
                    <a:spcPct val="115000"/>
                  </a:lnSpc>
                  <a:spcAft>
                    <a:spcPts val="1000"/>
                  </a:spcAft>
                </a:pPr>
                <a:r>
                  <a:rPr lang="en-US" sz="2800" dirty="0">
                    <a:ea typeface="MS Mincho"/>
                    <a:cs typeface="Times New Roman"/>
                  </a:rPr>
                  <a:t>The notation of function is</a:t>
                </a:r>
                <a:r>
                  <a:rPr lang="en-US" sz="2800" b="1" dirty="0">
                    <a:ea typeface="MS Mincho"/>
                    <a:cs typeface="Times New Roman"/>
                  </a:rPr>
                  <a:t> </a:t>
                </a:r>
                <a14:m>
                  <m:oMath xmlns:m="http://schemas.openxmlformats.org/officeDocument/2006/math">
                    <m:r>
                      <a:rPr lang="en-US" sz="2800" b="1" i="1">
                        <a:effectLst/>
                        <a:latin typeface="Cambria Math"/>
                        <a:ea typeface="MS Mincho"/>
                        <a:cs typeface="Times New Roman"/>
                      </a:rPr>
                      <m:t>𝒇</m:t>
                    </m:r>
                    <m:d>
                      <m:dPr>
                        <m:ctrlPr>
                          <a:rPr lang="en-US" sz="2800" b="1" i="1">
                            <a:effectLst/>
                            <a:latin typeface="Cambria Math" panose="02040503050406030204" pitchFamily="18" charset="0"/>
                            <a:ea typeface="MS Mincho"/>
                            <a:cs typeface="Times New Roman"/>
                          </a:rPr>
                        </m:ctrlPr>
                      </m:dPr>
                      <m:e>
                        <m:r>
                          <a:rPr lang="en-US" sz="2800" b="1" i="1">
                            <a:effectLst/>
                            <a:latin typeface="Cambria Math"/>
                            <a:ea typeface="MS Mincho"/>
                            <a:cs typeface="Times New Roman"/>
                          </a:rPr>
                          <m:t>𝒙</m:t>
                        </m:r>
                      </m:e>
                    </m:d>
                  </m:oMath>
                </a14:m>
                <a:r>
                  <a:rPr lang="en-US" sz="2800" b="1" dirty="0">
                    <a:ea typeface="MS Mincho"/>
                    <a:cs typeface="Times New Roman"/>
                  </a:rPr>
                  <a:t>.</a:t>
                </a:r>
                <a:endParaRPr lang="en-US" sz="2800" dirty="0">
                  <a:ea typeface="MS Mincho"/>
                  <a:cs typeface="Times New Roman"/>
                </a:endParaRPr>
              </a:p>
              <a:p>
                <a:pPr>
                  <a:lnSpc>
                    <a:spcPct val="115000"/>
                  </a:lnSpc>
                  <a:spcAft>
                    <a:spcPts val="1000"/>
                  </a:spcAft>
                </a:pPr>
                <a:r>
                  <a:rPr lang="en-US" sz="2800" dirty="0">
                    <a:ea typeface="MS Mincho"/>
                    <a:cs typeface="Times New Roman"/>
                  </a:rPr>
                  <a:t>The variable </a:t>
                </a:r>
                <a14:m>
                  <m:oMath xmlns:m="http://schemas.openxmlformats.org/officeDocument/2006/math">
                    <m:r>
                      <a:rPr lang="en-US" sz="2800" b="1" i="1">
                        <a:effectLst/>
                        <a:latin typeface="Cambria Math"/>
                        <a:ea typeface="MS Mincho"/>
                        <a:cs typeface="Times New Roman"/>
                      </a:rPr>
                      <m:t>𝒙</m:t>
                    </m:r>
                  </m:oMath>
                </a14:m>
                <a:r>
                  <a:rPr lang="en-US" sz="2800" dirty="0">
                    <a:ea typeface="MS Mincho"/>
                    <a:cs typeface="Times New Roman"/>
                  </a:rPr>
                  <a:t>  - input value is called </a:t>
                </a:r>
                <a:r>
                  <a:rPr lang="en-US" sz="2800" b="1" dirty="0">
                    <a:ea typeface="MS Mincho"/>
                    <a:cs typeface="Times New Roman"/>
                  </a:rPr>
                  <a:t>the independent variable</a:t>
                </a:r>
                <a:r>
                  <a:rPr lang="en-US" sz="2800" dirty="0">
                    <a:ea typeface="MS Mincho"/>
                    <a:cs typeface="Times New Roman"/>
                  </a:rPr>
                  <a:t>, and </a:t>
                </a:r>
                <a14:m>
                  <m:oMath xmlns:m="http://schemas.openxmlformats.org/officeDocument/2006/math">
                    <m:r>
                      <a:rPr lang="en-US" sz="2800" b="1" i="1">
                        <a:effectLst/>
                        <a:latin typeface="Cambria Math"/>
                        <a:ea typeface="MS Mincho"/>
                        <a:cs typeface="Times New Roman"/>
                      </a:rPr>
                      <m:t>𝒚</m:t>
                    </m:r>
                  </m:oMath>
                </a14:m>
                <a:r>
                  <a:rPr lang="en-US" sz="2800" b="1" dirty="0">
                    <a:ea typeface="MS Mincho"/>
                    <a:cs typeface="Times New Roman"/>
                  </a:rPr>
                  <a:t> </a:t>
                </a:r>
                <a:r>
                  <a:rPr lang="en-US" sz="2800" dirty="0">
                    <a:ea typeface="MS Mincho"/>
                    <a:cs typeface="Times New Roman"/>
                  </a:rPr>
                  <a:t>-</a:t>
                </a:r>
                <a:r>
                  <a:rPr lang="en-US" sz="2800" b="1" dirty="0">
                    <a:ea typeface="MS Mincho"/>
                    <a:cs typeface="Times New Roman"/>
                  </a:rPr>
                  <a:t> </a:t>
                </a:r>
                <a:r>
                  <a:rPr lang="en-US" sz="2800" dirty="0">
                    <a:ea typeface="MS Mincho"/>
                    <a:cs typeface="Times New Roman"/>
                  </a:rPr>
                  <a:t>output value is called </a:t>
                </a:r>
                <a:r>
                  <a:rPr lang="en-US" sz="2800" b="1" dirty="0">
                    <a:ea typeface="MS Mincho"/>
                    <a:cs typeface="Times New Roman"/>
                  </a:rPr>
                  <a:t>the dependent variable</a:t>
                </a:r>
                <a:r>
                  <a:rPr lang="en-US" sz="2800" dirty="0">
                    <a:ea typeface="MS Mincho"/>
                    <a:cs typeface="Times New Roman"/>
                  </a:rPr>
                  <a:t>.</a:t>
                </a:r>
              </a:p>
            </p:txBody>
          </p:sp>
        </mc:Choice>
        <mc:Fallback xmlns="">
          <p:sp>
            <p:nvSpPr>
              <p:cNvPr id="3" name="Rectangle 2"/>
              <p:cNvSpPr>
                <a:spLocks noRot="1" noChangeAspect="1" noMove="1" noResize="1" noEditPoints="1" noAdjustHandles="1" noChangeArrowheads="1" noChangeShapeType="1" noTextEdit="1"/>
              </p:cNvSpPr>
              <p:nvPr/>
            </p:nvSpPr>
            <p:spPr>
              <a:xfrm>
                <a:off x="457200" y="666750"/>
                <a:ext cx="8382000" cy="3817455"/>
              </a:xfrm>
              <a:prstGeom prst="rect">
                <a:avLst/>
              </a:prstGeom>
              <a:blipFill rotWithShape="1">
                <a:blip r:embed="rId3"/>
                <a:stretch>
                  <a:fillRect l="-1455" t="-638" r="-1891" b="-2711"/>
                </a:stretch>
              </a:blipFill>
            </p:spPr>
            <p:txBody>
              <a:bodyPr/>
              <a:lstStyle/>
              <a:p>
                <a:r>
                  <a:rPr lang="en-US">
                    <a:noFill/>
                  </a:rPr>
                  <a:t> </a:t>
                </a:r>
              </a:p>
            </p:txBody>
          </p:sp>
        </mc:Fallback>
      </mc:AlternateContent>
    </p:spTree>
    <p:extLst>
      <p:ext uri="{BB962C8B-B14F-4D97-AF65-F5344CB8AC3E}">
        <p14:creationId xmlns:p14="http://schemas.microsoft.com/office/powerpoint/2010/main" val="19430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365521"/>
          </a:xfrm>
        </p:spPr>
        <p:txBody>
          <a:bodyPr>
            <a:normAutofit/>
          </a:bodyPr>
          <a:lstStyle/>
          <a:p>
            <a:pPr algn="l"/>
            <a:r>
              <a:rPr lang="en-US" sz="1700" b="1" dirty="0">
                <a:latin typeface="Cambria" panose="02040503050406030204" pitchFamily="18" charset="0"/>
              </a:rPr>
              <a:t> Functions</a:t>
            </a:r>
            <a:endParaRPr lang="en-US" sz="1700" dirty="0">
              <a:latin typeface="Cambria" panose="02040503050406030204" pitchFamily="18" charset="0"/>
            </a:endParaRPr>
          </a:p>
        </p:txBody>
      </p:sp>
      <p:sp>
        <p:nvSpPr>
          <p:cNvPr id="5" name="Rectangle 4"/>
          <p:cNvSpPr/>
          <p:nvPr/>
        </p:nvSpPr>
        <p:spPr>
          <a:xfrm>
            <a:off x="10633" y="209550"/>
            <a:ext cx="9144000" cy="1083374"/>
          </a:xfrm>
          <a:prstGeom prst="rect">
            <a:avLst/>
          </a:prstGeom>
        </p:spPr>
        <p:txBody>
          <a:bodyPr wrap="square">
            <a:spAutoFit/>
          </a:bodyPr>
          <a:lstStyle/>
          <a:p>
            <a:pPr>
              <a:lnSpc>
                <a:spcPct val="115000"/>
              </a:lnSpc>
              <a:spcAft>
                <a:spcPts val="600"/>
              </a:spcAft>
            </a:pPr>
            <a:r>
              <a:rPr lang="en-US" sz="2800" b="1" dirty="0">
                <a:solidFill>
                  <a:schemeClr val="accent1"/>
                </a:solidFill>
              </a:rPr>
              <a:t>Sample Problem 4</a:t>
            </a:r>
            <a:r>
              <a:rPr lang="en-US" sz="2800" dirty="0">
                <a:solidFill>
                  <a:schemeClr val="accent1"/>
                </a:solidFill>
              </a:rPr>
              <a:t>: </a:t>
            </a:r>
            <a:r>
              <a:rPr lang="en-US" sz="2800" b="1" dirty="0">
                <a:ea typeface="MS Mincho"/>
                <a:cs typeface="Times New Roman"/>
              </a:rPr>
              <a:t>Find the domain and range of each function. Write in interval notation.</a:t>
            </a:r>
            <a:endParaRPr lang="en-US" sz="2800" dirty="0">
              <a:ea typeface="MS Mincho"/>
              <a:cs typeface="Times New Roman"/>
            </a:endParaRPr>
          </a:p>
        </p:txBody>
      </p:sp>
      <p:sp>
        <p:nvSpPr>
          <p:cNvPr id="3" name="Rectangle 2"/>
          <p:cNvSpPr/>
          <p:nvPr/>
        </p:nvSpPr>
        <p:spPr>
          <a:xfrm>
            <a:off x="152400" y="1217229"/>
            <a:ext cx="458780" cy="523220"/>
          </a:xfrm>
          <a:prstGeom prst="rect">
            <a:avLst/>
          </a:prstGeom>
        </p:spPr>
        <p:txBody>
          <a:bodyPr wrap="none">
            <a:spAutoFit/>
          </a:bodyPr>
          <a:lstStyle/>
          <a:p>
            <a:r>
              <a:rPr lang="en-US" sz="2800" b="1" dirty="0"/>
              <a:t>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629150"/>
            <a:ext cx="334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a:grpSpLocks/>
          </p:cNvGrpSpPr>
          <p:nvPr/>
        </p:nvGrpSpPr>
        <p:grpSpPr bwMode="auto">
          <a:xfrm>
            <a:off x="565109" y="1707343"/>
            <a:ext cx="3261367" cy="3225094"/>
            <a:chOff x="169" y="6194"/>
            <a:chExt cx="4547" cy="4598"/>
          </a:xfrm>
          <a:noFill/>
        </p:grpSpPr>
        <p:sp>
          <p:nvSpPr>
            <p:cNvPr id="8" name="Rectangle 7"/>
            <p:cNvSpPr>
              <a:spLocks noChangeArrowheads="1"/>
            </p:cNvSpPr>
            <p:nvPr/>
          </p:nvSpPr>
          <p:spPr bwMode="auto">
            <a:xfrm>
              <a:off x="1010" y="7772"/>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Rectangle 8"/>
            <p:cNvSpPr>
              <a:spLocks noChangeArrowheads="1"/>
            </p:cNvSpPr>
            <p:nvPr/>
          </p:nvSpPr>
          <p:spPr bwMode="auto">
            <a:xfrm>
              <a:off x="1367"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Rectangle 9"/>
            <p:cNvSpPr>
              <a:spLocks noChangeArrowheads="1"/>
            </p:cNvSpPr>
            <p:nvPr/>
          </p:nvSpPr>
          <p:spPr bwMode="auto">
            <a:xfrm>
              <a:off x="1725"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Rectangle 10"/>
            <p:cNvSpPr>
              <a:spLocks noChangeArrowheads="1"/>
            </p:cNvSpPr>
            <p:nvPr/>
          </p:nvSpPr>
          <p:spPr bwMode="auto">
            <a:xfrm>
              <a:off x="2083"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Rectangle 11"/>
            <p:cNvSpPr>
              <a:spLocks noChangeArrowheads="1"/>
            </p:cNvSpPr>
            <p:nvPr/>
          </p:nvSpPr>
          <p:spPr bwMode="auto">
            <a:xfrm>
              <a:off x="2083"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Rectangle 12"/>
            <p:cNvSpPr>
              <a:spLocks noChangeArrowheads="1"/>
            </p:cNvSpPr>
            <p:nvPr/>
          </p:nvSpPr>
          <p:spPr bwMode="auto">
            <a:xfrm>
              <a:off x="1725"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Rectangle 13"/>
            <p:cNvSpPr>
              <a:spLocks noChangeArrowheads="1"/>
            </p:cNvSpPr>
            <p:nvPr/>
          </p:nvSpPr>
          <p:spPr bwMode="auto">
            <a:xfrm>
              <a:off x="1367"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Rectangle 14"/>
            <p:cNvSpPr>
              <a:spLocks noChangeArrowheads="1"/>
            </p:cNvSpPr>
            <p:nvPr/>
          </p:nvSpPr>
          <p:spPr bwMode="auto">
            <a:xfrm>
              <a:off x="1010" y="7413"/>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Rectangle 15"/>
            <p:cNvSpPr>
              <a:spLocks noChangeArrowheads="1"/>
            </p:cNvSpPr>
            <p:nvPr/>
          </p:nvSpPr>
          <p:spPr bwMode="auto">
            <a:xfrm>
              <a:off x="2441" y="7772"/>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Rectangle 16"/>
            <p:cNvSpPr>
              <a:spLocks noChangeArrowheads="1"/>
            </p:cNvSpPr>
            <p:nvPr/>
          </p:nvSpPr>
          <p:spPr bwMode="auto">
            <a:xfrm>
              <a:off x="2798"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Rectangle 17"/>
            <p:cNvSpPr>
              <a:spLocks noChangeArrowheads="1"/>
            </p:cNvSpPr>
            <p:nvPr/>
          </p:nvSpPr>
          <p:spPr bwMode="auto">
            <a:xfrm>
              <a:off x="3156"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 name="Rectangle 18"/>
            <p:cNvSpPr>
              <a:spLocks noChangeArrowheads="1"/>
            </p:cNvSpPr>
            <p:nvPr/>
          </p:nvSpPr>
          <p:spPr bwMode="auto">
            <a:xfrm>
              <a:off x="3514"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 name="Rectangle 19"/>
            <p:cNvSpPr>
              <a:spLocks noChangeArrowheads="1"/>
            </p:cNvSpPr>
            <p:nvPr/>
          </p:nvSpPr>
          <p:spPr bwMode="auto">
            <a:xfrm>
              <a:off x="3514"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 name="Rectangle 20"/>
            <p:cNvSpPr>
              <a:spLocks noChangeArrowheads="1"/>
            </p:cNvSpPr>
            <p:nvPr/>
          </p:nvSpPr>
          <p:spPr bwMode="auto">
            <a:xfrm>
              <a:off x="3156"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 name="Rectangle 21"/>
            <p:cNvSpPr>
              <a:spLocks noChangeArrowheads="1"/>
            </p:cNvSpPr>
            <p:nvPr/>
          </p:nvSpPr>
          <p:spPr bwMode="auto">
            <a:xfrm>
              <a:off x="2441" y="7413"/>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 name="Rectangle 22"/>
            <p:cNvSpPr>
              <a:spLocks noChangeArrowheads="1"/>
            </p:cNvSpPr>
            <p:nvPr/>
          </p:nvSpPr>
          <p:spPr bwMode="auto">
            <a:xfrm>
              <a:off x="2798"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 name="Rectangle 23"/>
            <p:cNvSpPr>
              <a:spLocks noChangeArrowheads="1"/>
            </p:cNvSpPr>
            <p:nvPr/>
          </p:nvSpPr>
          <p:spPr bwMode="auto">
            <a:xfrm>
              <a:off x="2441" y="7056"/>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Rectangle 24"/>
            <p:cNvSpPr>
              <a:spLocks noChangeArrowheads="1"/>
            </p:cNvSpPr>
            <p:nvPr/>
          </p:nvSpPr>
          <p:spPr bwMode="auto">
            <a:xfrm>
              <a:off x="2798"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 name="Rectangle 25"/>
            <p:cNvSpPr>
              <a:spLocks noChangeArrowheads="1"/>
            </p:cNvSpPr>
            <p:nvPr/>
          </p:nvSpPr>
          <p:spPr bwMode="auto">
            <a:xfrm>
              <a:off x="3156"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 name="Rectangle 26"/>
            <p:cNvSpPr>
              <a:spLocks noChangeArrowheads="1"/>
            </p:cNvSpPr>
            <p:nvPr/>
          </p:nvSpPr>
          <p:spPr bwMode="auto">
            <a:xfrm>
              <a:off x="3514"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 name="Rectangle 27"/>
            <p:cNvSpPr>
              <a:spLocks noChangeArrowheads="1"/>
            </p:cNvSpPr>
            <p:nvPr/>
          </p:nvSpPr>
          <p:spPr bwMode="auto">
            <a:xfrm>
              <a:off x="1010" y="7056"/>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 name="Rectangle 28"/>
            <p:cNvSpPr>
              <a:spLocks noChangeArrowheads="1"/>
            </p:cNvSpPr>
            <p:nvPr/>
          </p:nvSpPr>
          <p:spPr bwMode="auto">
            <a:xfrm>
              <a:off x="1367"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 name="Rectangle 29"/>
            <p:cNvSpPr>
              <a:spLocks noChangeArrowheads="1"/>
            </p:cNvSpPr>
            <p:nvPr/>
          </p:nvSpPr>
          <p:spPr bwMode="auto">
            <a:xfrm>
              <a:off x="1725"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 name="Rectangle 30"/>
            <p:cNvSpPr>
              <a:spLocks noChangeArrowheads="1"/>
            </p:cNvSpPr>
            <p:nvPr/>
          </p:nvSpPr>
          <p:spPr bwMode="auto">
            <a:xfrm>
              <a:off x="2083"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 name="Rectangle 31"/>
            <p:cNvSpPr>
              <a:spLocks noChangeArrowheads="1"/>
            </p:cNvSpPr>
            <p:nvPr/>
          </p:nvSpPr>
          <p:spPr bwMode="auto">
            <a:xfrm>
              <a:off x="1010" y="8487"/>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 name="Rectangle 32"/>
            <p:cNvSpPr>
              <a:spLocks noChangeArrowheads="1"/>
            </p:cNvSpPr>
            <p:nvPr/>
          </p:nvSpPr>
          <p:spPr bwMode="auto">
            <a:xfrm>
              <a:off x="1367"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 name="Rectangle 33"/>
            <p:cNvSpPr>
              <a:spLocks noChangeArrowheads="1"/>
            </p:cNvSpPr>
            <p:nvPr/>
          </p:nvSpPr>
          <p:spPr bwMode="auto">
            <a:xfrm>
              <a:off x="1725"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Rectangle 34"/>
            <p:cNvSpPr>
              <a:spLocks noChangeArrowheads="1"/>
            </p:cNvSpPr>
            <p:nvPr/>
          </p:nvSpPr>
          <p:spPr bwMode="auto">
            <a:xfrm>
              <a:off x="2083"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Rectangle 35"/>
            <p:cNvSpPr>
              <a:spLocks noChangeArrowheads="1"/>
            </p:cNvSpPr>
            <p:nvPr/>
          </p:nvSpPr>
          <p:spPr bwMode="auto">
            <a:xfrm>
              <a:off x="2083"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 name="Rectangle 36"/>
            <p:cNvSpPr>
              <a:spLocks noChangeArrowheads="1"/>
            </p:cNvSpPr>
            <p:nvPr/>
          </p:nvSpPr>
          <p:spPr bwMode="auto">
            <a:xfrm>
              <a:off x="1725"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Rectangle 37"/>
            <p:cNvSpPr>
              <a:spLocks noChangeArrowheads="1"/>
            </p:cNvSpPr>
            <p:nvPr/>
          </p:nvSpPr>
          <p:spPr bwMode="auto">
            <a:xfrm>
              <a:off x="1367"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Rectangle 38"/>
            <p:cNvSpPr>
              <a:spLocks noChangeArrowheads="1"/>
            </p:cNvSpPr>
            <p:nvPr/>
          </p:nvSpPr>
          <p:spPr bwMode="auto">
            <a:xfrm>
              <a:off x="1010" y="8129"/>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Rectangle 39"/>
            <p:cNvSpPr>
              <a:spLocks noChangeArrowheads="1"/>
            </p:cNvSpPr>
            <p:nvPr/>
          </p:nvSpPr>
          <p:spPr bwMode="auto">
            <a:xfrm>
              <a:off x="2441" y="8487"/>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Rectangle 40"/>
            <p:cNvSpPr>
              <a:spLocks noChangeArrowheads="1"/>
            </p:cNvSpPr>
            <p:nvPr/>
          </p:nvSpPr>
          <p:spPr bwMode="auto">
            <a:xfrm>
              <a:off x="2798"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Rectangle 41"/>
            <p:cNvSpPr>
              <a:spLocks noChangeArrowheads="1"/>
            </p:cNvSpPr>
            <p:nvPr/>
          </p:nvSpPr>
          <p:spPr bwMode="auto">
            <a:xfrm>
              <a:off x="3156"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Rectangle 42"/>
            <p:cNvSpPr>
              <a:spLocks noChangeArrowheads="1"/>
            </p:cNvSpPr>
            <p:nvPr/>
          </p:nvSpPr>
          <p:spPr bwMode="auto">
            <a:xfrm>
              <a:off x="3514"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Rectangle 43"/>
            <p:cNvSpPr>
              <a:spLocks noChangeArrowheads="1"/>
            </p:cNvSpPr>
            <p:nvPr/>
          </p:nvSpPr>
          <p:spPr bwMode="auto">
            <a:xfrm>
              <a:off x="3514"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Rectangle 44"/>
            <p:cNvSpPr>
              <a:spLocks noChangeArrowheads="1"/>
            </p:cNvSpPr>
            <p:nvPr/>
          </p:nvSpPr>
          <p:spPr bwMode="auto">
            <a:xfrm>
              <a:off x="3156"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 name="Rectangle 45"/>
            <p:cNvSpPr>
              <a:spLocks noChangeArrowheads="1"/>
            </p:cNvSpPr>
            <p:nvPr/>
          </p:nvSpPr>
          <p:spPr bwMode="auto">
            <a:xfrm>
              <a:off x="2441" y="8129"/>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Rectangle 46"/>
            <p:cNvSpPr>
              <a:spLocks noChangeArrowheads="1"/>
            </p:cNvSpPr>
            <p:nvPr/>
          </p:nvSpPr>
          <p:spPr bwMode="auto">
            <a:xfrm>
              <a:off x="2798"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8" name="Rectangle 47"/>
            <p:cNvSpPr>
              <a:spLocks noChangeArrowheads="1"/>
            </p:cNvSpPr>
            <p:nvPr/>
          </p:nvSpPr>
          <p:spPr bwMode="auto">
            <a:xfrm>
              <a:off x="2441" y="920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Rectangle 48"/>
            <p:cNvSpPr>
              <a:spLocks noChangeArrowheads="1"/>
            </p:cNvSpPr>
            <p:nvPr/>
          </p:nvSpPr>
          <p:spPr bwMode="auto">
            <a:xfrm>
              <a:off x="2798"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Rectangle 49"/>
            <p:cNvSpPr>
              <a:spLocks noChangeArrowheads="1"/>
            </p:cNvSpPr>
            <p:nvPr/>
          </p:nvSpPr>
          <p:spPr bwMode="auto">
            <a:xfrm>
              <a:off x="3156"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 name="Rectangle 50"/>
            <p:cNvSpPr>
              <a:spLocks noChangeArrowheads="1"/>
            </p:cNvSpPr>
            <p:nvPr/>
          </p:nvSpPr>
          <p:spPr bwMode="auto">
            <a:xfrm>
              <a:off x="3514"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Rectangle 51"/>
            <p:cNvSpPr>
              <a:spLocks noChangeArrowheads="1"/>
            </p:cNvSpPr>
            <p:nvPr/>
          </p:nvSpPr>
          <p:spPr bwMode="auto">
            <a:xfrm>
              <a:off x="3514"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 name="Rectangle 52"/>
            <p:cNvSpPr>
              <a:spLocks noChangeArrowheads="1"/>
            </p:cNvSpPr>
            <p:nvPr/>
          </p:nvSpPr>
          <p:spPr bwMode="auto">
            <a:xfrm>
              <a:off x="3156"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Rectangle 53"/>
            <p:cNvSpPr>
              <a:spLocks noChangeArrowheads="1"/>
            </p:cNvSpPr>
            <p:nvPr/>
          </p:nvSpPr>
          <p:spPr bwMode="auto">
            <a:xfrm>
              <a:off x="2441" y="8845"/>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Rectangle 54"/>
            <p:cNvSpPr>
              <a:spLocks noChangeArrowheads="1"/>
            </p:cNvSpPr>
            <p:nvPr/>
          </p:nvSpPr>
          <p:spPr bwMode="auto">
            <a:xfrm>
              <a:off x="2798"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 name="Rectangle 55"/>
            <p:cNvSpPr>
              <a:spLocks noChangeArrowheads="1"/>
            </p:cNvSpPr>
            <p:nvPr/>
          </p:nvSpPr>
          <p:spPr bwMode="auto">
            <a:xfrm>
              <a:off x="1010" y="920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Rectangle 56"/>
            <p:cNvSpPr>
              <a:spLocks noChangeArrowheads="1"/>
            </p:cNvSpPr>
            <p:nvPr/>
          </p:nvSpPr>
          <p:spPr bwMode="auto">
            <a:xfrm>
              <a:off x="1367"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Rectangle 57"/>
            <p:cNvSpPr>
              <a:spLocks noChangeArrowheads="1"/>
            </p:cNvSpPr>
            <p:nvPr/>
          </p:nvSpPr>
          <p:spPr bwMode="auto">
            <a:xfrm>
              <a:off x="1725"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Rectangle 58"/>
            <p:cNvSpPr>
              <a:spLocks noChangeArrowheads="1"/>
            </p:cNvSpPr>
            <p:nvPr/>
          </p:nvSpPr>
          <p:spPr bwMode="auto">
            <a:xfrm>
              <a:off x="2083"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Rectangle 59"/>
            <p:cNvSpPr>
              <a:spLocks noChangeArrowheads="1"/>
            </p:cNvSpPr>
            <p:nvPr/>
          </p:nvSpPr>
          <p:spPr bwMode="auto">
            <a:xfrm>
              <a:off x="2083"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Rectangle 60"/>
            <p:cNvSpPr>
              <a:spLocks noChangeArrowheads="1"/>
            </p:cNvSpPr>
            <p:nvPr/>
          </p:nvSpPr>
          <p:spPr bwMode="auto">
            <a:xfrm>
              <a:off x="1725"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Rectangle 61"/>
            <p:cNvSpPr>
              <a:spLocks noChangeArrowheads="1"/>
            </p:cNvSpPr>
            <p:nvPr/>
          </p:nvSpPr>
          <p:spPr bwMode="auto">
            <a:xfrm>
              <a:off x="1367"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Rectangle 62"/>
            <p:cNvSpPr>
              <a:spLocks noChangeArrowheads="1"/>
            </p:cNvSpPr>
            <p:nvPr/>
          </p:nvSpPr>
          <p:spPr bwMode="auto">
            <a:xfrm>
              <a:off x="1010" y="8845"/>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Rectangle 63"/>
            <p:cNvSpPr>
              <a:spLocks noChangeArrowheads="1"/>
            </p:cNvSpPr>
            <p:nvPr/>
          </p:nvSpPr>
          <p:spPr bwMode="auto">
            <a:xfrm>
              <a:off x="2083"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Rectangle 64"/>
            <p:cNvSpPr>
              <a:spLocks noChangeArrowheads="1"/>
            </p:cNvSpPr>
            <p:nvPr/>
          </p:nvSpPr>
          <p:spPr bwMode="auto">
            <a:xfrm>
              <a:off x="1725"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Rectangle 65"/>
            <p:cNvSpPr>
              <a:spLocks noChangeArrowheads="1"/>
            </p:cNvSpPr>
            <p:nvPr/>
          </p:nvSpPr>
          <p:spPr bwMode="auto">
            <a:xfrm>
              <a:off x="1367"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Rectangle 66"/>
            <p:cNvSpPr>
              <a:spLocks noChangeArrowheads="1"/>
            </p:cNvSpPr>
            <p:nvPr/>
          </p:nvSpPr>
          <p:spPr bwMode="auto">
            <a:xfrm>
              <a:off x="1010" y="9560"/>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Rectangle 67"/>
            <p:cNvSpPr>
              <a:spLocks noChangeArrowheads="1"/>
            </p:cNvSpPr>
            <p:nvPr/>
          </p:nvSpPr>
          <p:spPr bwMode="auto">
            <a:xfrm>
              <a:off x="3514"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Rectangle 68"/>
            <p:cNvSpPr>
              <a:spLocks noChangeArrowheads="1"/>
            </p:cNvSpPr>
            <p:nvPr/>
          </p:nvSpPr>
          <p:spPr bwMode="auto">
            <a:xfrm>
              <a:off x="3156"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Rectangle 69"/>
            <p:cNvSpPr>
              <a:spLocks noChangeArrowheads="1"/>
            </p:cNvSpPr>
            <p:nvPr/>
          </p:nvSpPr>
          <p:spPr bwMode="auto">
            <a:xfrm>
              <a:off x="2441" y="9560"/>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Rectangle 70"/>
            <p:cNvSpPr>
              <a:spLocks noChangeArrowheads="1"/>
            </p:cNvSpPr>
            <p:nvPr/>
          </p:nvSpPr>
          <p:spPr bwMode="auto">
            <a:xfrm>
              <a:off x="2798"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Rectangle 71"/>
            <p:cNvSpPr>
              <a:spLocks noChangeArrowheads="1"/>
            </p:cNvSpPr>
            <p:nvPr/>
          </p:nvSpPr>
          <p:spPr bwMode="auto">
            <a:xfrm>
              <a:off x="3872"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Rectangle 72"/>
            <p:cNvSpPr>
              <a:spLocks noChangeArrowheads="1"/>
            </p:cNvSpPr>
            <p:nvPr/>
          </p:nvSpPr>
          <p:spPr bwMode="auto">
            <a:xfrm>
              <a:off x="4230"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Rectangle 73"/>
            <p:cNvSpPr>
              <a:spLocks noChangeArrowheads="1"/>
            </p:cNvSpPr>
            <p:nvPr/>
          </p:nvSpPr>
          <p:spPr bwMode="auto">
            <a:xfrm>
              <a:off x="4230"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Rectangle 74"/>
            <p:cNvSpPr>
              <a:spLocks noChangeArrowheads="1"/>
            </p:cNvSpPr>
            <p:nvPr/>
          </p:nvSpPr>
          <p:spPr bwMode="auto">
            <a:xfrm>
              <a:off x="3872"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Rectangle 75"/>
            <p:cNvSpPr>
              <a:spLocks noChangeArrowheads="1"/>
            </p:cNvSpPr>
            <p:nvPr/>
          </p:nvSpPr>
          <p:spPr bwMode="auto">
            <a:xfrm>
              <a:off x="3872"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Rectangle 76"/>
            <p:cNvSpPr>
              <a:spLocks noChangeArrowheads="1"/>
            </p:cNvSpPr>
            <p:nvPr/>
          </p:nvSpPr>
          <p:spPr bwMode="auto">
            <a:xfrm>
              <a:off x="4230"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Rectangle 77"/>
            <p:cNvSpPr>
              <a:spLocks noChangeArrowheads="1"/>
            </p:cNvSpPr>
            <p:nvPr/>
          </p:nvSpPr>
          <p:spPr bwMode="auto">
            <a:xfrm>
              <a:off x="3872"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Rectangle 78"/>
            <p:cNvSpPr>
              <a:spLocks noChangeArrowheads="1"/>
            </p:cNvSpPr>
            <p:nvPr/>
          </p:nvSpPr>
          <p:spPr bwMode="auto">
            <a:xfrm>
              <a:off x="4230"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Rectangle 79"/>
            <p:cNvSpPr>
              <a:spLocks noChangeArrowheads="1"/>
            </p:cNvSpPr>
            <p:nvPr/>
          </p:nvSpPr>
          <p:spPr bwMode="auto">
            <a:xfrm>
              <a:off x="4230"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 name="Rectangle 80"/>
            <p:cNvSpPr>
              <a:spLocks noChangeArrowheads="1"/>
            </p:cNvSpPr>
            <p:nvPr/>
          </p:nvSpPr>
          <p:spPr bwMode="auto">
            <a:xfrm>
              <a:off x="3872"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 name="Rectangle 81"/>
            <p:cNvSpPr>
              <a:spLocks noChangeArrowheads="1"/>
            </p:cNvSpPr>
            <p:nvPr/>
          </p:nvSpPr>
          <p:spPr bwMode="auto">
            <a:xfrm>
              <a:off x="3872"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 name="Rectangle 82"/>
            <p:cNvSpPr>
              <a:spLocks noChangeArrowheads="1"/>
            </p:cNvSpPr>
            <p:nvPr/>
          </p:nvSpPr>
          <p:spPr bwMode="auto">
            <a:xfrm>
              <a:off x="4230"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4" name="Rectangle 83"/>
            <p:cNvSpPr>
              <a:spLocks noChangeArrowheads="1"/>
            </p:cNvSpPr>
            <p:nvPr/>
          </p:nvSpPr>
          <p:spPr bwMode="auto">
            <a:xfrm>
              <a:off x="4230"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5" name="Rectangle 84"/>
            <p:cNvSpPr>
              <a:spLocks noChangeArrowheads="1"/>
            </p:cNvSpPr>
            <p:nvPr/>
          </p:nvSpPr>
          <p:spPr bwMode="auto">
            <a:xfrm>
              <a:off x="3872"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 name="Rectangle 85"/>
            <p:cNvSpPr>
              <a:spLocks noChangeArrowheads="1"/>
            </p:cNvSpPr>
            <p:nvPr/>
          </p:nvSpPr>
          <p:spPr bwMode="auto">
            <a:xfrm>
              <a:off x="4230"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7" name="Rectangle 86"/>
            <p:cNvSpPr>
              <a:spLocks noChangeArrowheads="1"/>
            </p:cNvSpPr>
            <p:nvPr/>
          </p:nvSpPr>
          <p:spPr bwMode="auto">
            <a:xfrm>
              <a:off x="3872"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8" name="Rectangle 87"/>
            <p:cNvSpPr>
              <a:spLocks noChangeArrowheads="1"/>
            </p:cNvSpPr>
            <p:nvPr/>
          </p:nvSpPr>
          <p:spPr bwMode="auto">
            <a:xfrm>
              <a:off x="294"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9" name="Rectangle 88"/>
            <p:cNvSpPr>
              <a:spLocks noChangeArrowheads="1"/>
            </p:cNvSpPr>
            <p:nvPr/>
          </p:nvSpPr>
          <p:spPr bwMode="auto">
            <a:xfrm>
              <a:off x="652"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0" name="Rectangle 89"/>
            <p:cNvSpPr>
              <a:spLocks noChangeArrowheads="1"/>
            </p:cNvSpPr>
            <p:nvPr/>
          </p:nvSpPr>
          <p:spPr bwMode="auto">
            <a:xfrm>
              <a:off x="652"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1" name="Rectangle 90"/>
            <p:cNvSpPr>
              <a:spLocks noChangeArrowheads="1"/>
            </p:cNvSpPr>
            <p:nvPr/>
          </p:nvSpPr>
          <p:spPr bwMode="auto">
            <a:xfrm>
              <a:off x="294"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2" name="Rectangle 91"/>
            <p:cNvSpPr>
              <a:spLocks noChangeArrowheads="1"/>
            </p:cNvSpPr>
            <p:nvPr/>
          </p:nvSpPr>
          <p:spPr bwMode="auto">
            <a:xfrm>
              <a:off x="294"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3" name="Rectangle 92"/>
            <p:cNvSpPr>
              <a:spLocks noChangeArrowheads="1"/>
            </p:cNvSpPr>
            <p:nvPr/>
          </p:nvSpPr>
          <p:spPr bwMode="auto">
            <a:xfrm>
              <a:off x="652"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 name="Rectangle 93"/>
            <p:cNvSpPr>
              <a:spLocks noChangeArrowheads="1"/>
            </p:cNvSpPr>
            <p:nvPr/>
          </p:nvSpPr>
          <p:spPr bwMode="auto">
            <a:xfrm>
              <a:off x="294"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 name="Rectangle 94"/>
            <p:cNvSpPr>
              <a:spLocks noChangeArrowheads="1"/>
            </p:cNvSpPr>
            <p:nvPr/>
          </p:nvSpPr>
          <p:spPr bwMode="auto">
            <a:xfrm>
              <a:off x="652"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6" name="Rectangle 95"/>
            <p:cNvSpPr>
              <a:spLocks noChangeArrowheads="1"/>
            </p:cNvSpPr>
            <p:nvPr/>
          </p:nvSpPr>
          <p:spPr bwMode="auto">
            <a:xfrm>
              <a:off x="652"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 name="Rectangle 96"/>
            <p:cNvSpPr>
              <a:spLocks noChangeArrowheads="1"/>
            </p:cNvSpPr>
            <p:nvPr/>
          </p:nvSpPr>
          <p:spPr bwMode="auto">
            <a:xfrm>
              <a:off x="294"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8" name="Rectangle 97"/>
            <p:cNvSpPr>
              <a:spLocks noChangeArrowheads="1"/>
            </p:cNvSpPr>
            <p:nvPr/>
          </p:nvSpPr>
          <p:spPr bwMode="auto">
            <a:xfrm>
              <a:off x="294"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9" name="Rectangle 98"/>
            <p:cNvSpPr>
              <a:spLocks noChangeArrowheads="1"/>
            </p:cNvSpPr>
            <p:nvPr/>
          </p:nvSpPr>
          <p:spPr bwMode="auto">
            <a:xfrm>
              <a:off x="652"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0" name="Rectangle 99"/>
            <p:cNvSpPr>
              <a:spLocks noChangeArrowheads="1"/>
            </p:cNvSpPr>
            <p:nvPr/>
          </p:nvSpPr>
          <p:spPr bwMode="auto">
            <a:xfrm>
              <a:off x="652"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1" name="Rectangle 100"/>
            <p:cNvSpPr>
              <a:spLocks noChangeArrowheads="1"/>
            </p:cNvSpPr>
            <p:nvPr/>
          </p:nvSpPr>
          <p:spPr bwMode="auto">
            <a:xfrm>
              <a:off x="294"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2" name="Rectangle 101"/>
            <p:cNvSpPr>
              <a:spLocks noChangeArrowheads="1"/>
            </p:cNvSpPr>
            <p:nvPr/>
          </p:nvSpPr>
          <p:spPr bwMode="auto">
            <a:xfrm>
              <a:off x="652"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3" name="Rectangle 102"/>
            <p:cNvSpPr>
              <a:spLocks noChangeArrowheads="1"/>
            </p:cNvSpPr>
            <p:nvPr/>
          </p:nvSpPr>
          <p:spPr bwMode="auto">
            <a:xfrm>
              <a:off x="294"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04" name="Line 246"/>
            <p:cNvCxnSpPr/>
            <p:nvPr/>
          </p:nvCxnSpPr>
          <p:spPr bwMode="auto">
            <a:xfrm flipH="1">
              <a:off x="169" y="8487"/>
              <a:ext cx="4547" cy="0"/>
            </a:xfrm>
            <a:prstGeom prst="line">
              <a:avLst/>
            </a:prstGeom>
            <a:grpFill/>
            <a:ln w="25400">
              <a:solidFill>
                <a:srgbClr val="1F497D">
                  <a:lumMod val="50000"/>
                </a:srgbClr>
              </a:solidFill>
              <a:round/>
              <a:headEnd type="triangle" w="lg" len="med"/>
              <a:tailEnd type="triangle" w="lg" len="med"/>
            </a:ln>
          </p:spPr>
        </p:cxnSp>
        <p:sp>
          <p:nvSpPr>
            <p:cNvPr id="105" name="Rectangle 104"/>
            <p:cNvSpPr>
              <a:spLocks noChangeArrowheads="1"/>
            </p:cNvSpPr>
            <p:nvPr/>
          </p:nvSpPr>
          <p:spPr bwMode="auto">
            <a:xfrm>
              <a:off x="2083"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6" name="Rectangle 105"/>
            <p:cNvSpPr>
              <a:spLocks noChangeArrowheads="1"/>
            </p:cNvSpPr>
            <p:nvPr/>
          </p:nvSpPr>
          <p:spPr bwMode="auto">
            <a:xfrm>
              <a:off x="1725"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7" name="Rectangle 106"/>
            <p:cNvSpPr>
              <a:spLocks noChangeArrowheads="1"/>
            </p:cNvSpPr>
            <p:nvPr/>
          </p:nvSpPr>
          <p:spPr bwMode="auto">
            <a:xfrm>
              <a:off x="1367"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8" name="Rectangle 107"/>
            <p:cNvSpPr>
              <a:spLocks noChangeArrowheads="1"/>
            </p:cNvSpPr>
            <p:nvPr/>
          </p:nvSpPr>
          <p:spPr bwMode="auto">
            <a:xfrm>
              <a:off x="1010" y="6690"/>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9" name="Rectangle 108"/>
            <p:cNvSpPr>
              <a:spLocks noChangeArrowheads="1"/>
            </p:cNvSpPr>
            <p:nvPr/>
          </p:nvSpPr>
          <p:spPr bwMode="auto">
            <a:xfrm>
              <a:off x="3514"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0" name="Rectangle 109"/>
            <p:cNvSpPr>
              <a:spLocks noChangeArrowheads="1"/>
            </p:cNvSpPr>
            <p:nvPr/>
          </p:nvSpPr>
          <p:spPr bwMode="auto">
            <a:xfrm>
              <a:off x="3156"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1" name="Rectangle 110"/>
            <p:cNvSpPr>
              <a:spLocks noChangeArrowheads="1"/>
            </p:cNvSpPr>
            <p:nvPr/>
          </p:nvSpPr>
          <p:spPr bwMode="auto">
            <a:xfrm>
              <a:off x="2441" y="6690"/>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2" name="Rectangle 111"/>
            <p:cNvSpPr>
              <a:spLocks noChangeArrowheads="1"/>
            </p:cNvSpPr>
            <p:nvPr/>
          </p:nvSpPr>
          <p:spPr bwMode="auto">
            <a:xfrm>
              <a:off x="2798"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3" name="Rectangle 112"/>
            <p:cNvSpPr>
              <a:spLocks noChangeArrowheads="1"/>
            </p:cNvSpPr>
            <p:nvPr/>
          </p:nvSpPr>
          <p:spPr bwMode="auto">
            <a:xfrm>
              <a:off x="2441" y="633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4" name="Rectangle 113"/>
            <p:cNvSpPr>
              <a:spLocks noChangeArrowheads="1"/>
            </p:cNvSpPr>
            <p:nvPr/>
          </p:nvSpPr>
          <p:spPr bwMode="auto">
            <a:xfrm>
              <a:off x="2798"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5" name="Rectangle 114"/>
            <p:cNvSpPr>
              <a:spLocks noChangeArrowheads="1"/>
            </p:cNvSpPr>
            <p:nvPr/>
          </p:nvSpPr>
          <p:spPr bwMode="auto">
            <a:xfrm>
              <a:off x="3156"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6" name="Rectangle 115"/>
            <p:cNvSpPr>
              <a:spLocks noChangeArrowheads="1"/>
            </p:cNvSpPr>
            <p:nvPr/>
          </p:nvSpPr>
          <p:spPr bwMode="auto">
            <a:xfrm>
              <a:off x="3514"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7" name="Rectangle 116"/>
            <p:cNvSpPr>
              <a:spLocks noChangeArrowheads="1"/>
            </p:cNvSpPr>
            <p:nvPr/>
          </p:nvSpPr>
          <p:spPr bwMode="auto">
            <a:xfrm>
              <a:off x="1010" y="633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8" name="Rectangle 117"/>
            <p:cNvSpPr>
              <a:spLocks noChangeArrowheads="1"/>
            </p:cNvSpPr>
            <p:nvPr/>
          </p:nvSpPr>
          <p:spPr bwMode="auto">
            <a:xfrm>
              <a:off x="1367"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9" name="Rectangle 118"/>
            <p:cNvSpPr>
              <a:spLocks noChangeArrowheads="1"/>
            </p:cNvSpPr>
            <p:nvPr/>
          </p:nvSpPr>
          <p:spPr bwMode="auto">
            <a:xfrm>
              <a:off x="1725"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0" name="Rectangle 119"/>
            <p:cNvSpPr>
              <a:spLocks noChangeArrowheads="1"/>
            </p:cNvSpPr>
            <p:nvPr/>
          </p:nvSpPr>
          <p:spPr bwMode="auto">
            <a:xfrm>
              <a:off x="2083"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1" name="Rectangle 120"/>
            <p:cNvSpPr>
              <a:spLocks noChangeArrowheads="1"/>
            </p:cNvSpPr>
            <p:nvPr/>
          </p:nvSpPr>
          <p:spPr bwMode="auto">
            <a:xfrm>
              <a:off x="4230"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2" name="Rectangle 121"/>
            <p:cNvSpPr>
              <a:spLocks noChangeArrowheads="1"/>
            </p:cNvSpPr>
            <p:nvPr/>
          </p:nvSpPr>
          <p:spPr bwMode="auto">
            <a:xfrm>
              <a:off x="3872"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3" name="Rectangle 122"/>
            <p:cNvSpPr>
              <a:spLocks noChangeArrowheads="1"/>
            </p:cNvSpPr>
            <p:nvPr/>
          </p:nvSpPr>
          <p:spPr bwMode="auto">
            <a:xfrm>
              <a:off x="3872"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4" name="Rectangle 123"/>
            <p:cNvSpPr>
              <a:spLocks noChangeArrowheads="1"/>
            </p:cNvSpPr>
            <p:nvPr/>
          </p:nvSpPr>
          <p:spPr bwMode="auto">
            <a:xfrm>
              <a:off x="4230"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5" name="Rectangle 124"/>
            <p:cNvSpPr>
              <a:spLocks noChangeArrowheads="1"/>
            </p:cNvSpPr>
            <p:nvPr/>
          </p:nvSpPr>
          <p:spPr bwMode="auto">
            <a:xfrm>
              <a:off x="652"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6" name="Rectangle 125"/>
            <p:cNvSpPr>
              <a:spLocks noChangeArrowheads="1"/>
            </p:cNvSpPr>
            <p:nvPr/>
          </p:nvSpPr>
          <p:spPr bwMode="auto">
            <a:xfrm>
              <a:off x="294"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7" name="Rectangle 126"/>
            <p:cNvSpPr>
              <a:spLocks noChangeArrowheads="1"/>
            </p:cNvSpPr>
            <p:nvPr/>
          </p:nvSpPr>
          <p:spPr bwMode="auto">
            <a:xfrm>
              <a:off x="294"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8" name="Rectangle 127"/>
            <p:cNvSpPr>
              <a:spLocks noChangeArrowheads="1"/>
            </p:cNvSpPr>
            <p:nvPr/>
          </p:nvSpPr>
          <p:spPr bwMode="auto">
            <a:xfrm>
              <a:off x="652"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9" name="Rectangle 128"/>
            <p:cNvSpPr>
              <a:spLocks noChangeArrowheads="1"/>
            </p:cNvSpPr>
            <p:nvPr/>
          </p:nvSpPr>
          <p:spPr bwMode="auto">
            <a:xfrm>
              <a:off x="2083"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0" name="Rectangle 129"/>
            <p:cNvSpPr>
              <a:spLocks noChangeArrowheads="1"/>
            </p:cNvSpPr>
            <p:nvPr/>
          </p:nvSpPr>
          <p:spPr bwMode="auto">
            <a:xfrm>
              <a:off x="1725"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1" name="Rectangle 130"/>
            <p:cNvSpPr>
              <a:spLocks noChangeArrowheads="1"/>
            </p:cNvSpPr>
            <p:nvPr/>
          </p:nvSpPr>
          <p:spPr bwMode="auto">
            <a:xfrm>
              <a:off x="1367"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2" name="Rectangle 131"/>
            <p:cNvSpPr>
              <a:spLocks noChangeArrowheads="1"/>
            </p:cNvSpPr>
            <p:nvPr/>
          </p:nvSpPr>
          <p:spPr bwMode="auto">
            <a:xfrm>
              <a:off x="1010" y="10275"/>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3" name="Rectangle 132"/>
            <p:cNvSpPr>
              <a:spLocks noChangeArrowheads="1"/>
            </p:cNvSpPr>
            <p:nvPr/>
          </p:nvSpPr>
          <p:spPr bwMode="auto">
            <a:xfrm>
              <a:off x="3514"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4" name="Rectangle 133"/>
            <p:cNvSpPr>
              <a:spLocks noChangeArrowheads="1"/>
            </p:cNvSpPr>
            <p:nvPr/>
          </p:nvSpPr>
          <p:spPr bwMode="auto">
            <a:xfrm>
              <a:off x="3156"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5" name="Rectangle 134"/>
            <p:cNvSpPr>
              <a:spLocks noChangeArrowheads="1"/>
            </p:cNvSpPr>
            <p:nvPr/>
          </p:nvSpPr>
          <p:spPr bwMode="auto">
            <a:xfrm>
              <a:off x="2441" y="10275"/>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6" name="Rectangle 135"/>
            <p:cNvSpPr>
              <a:spLocks noChangeArrowheads="1"/>
            </p:cNvSpPr>
            <p:nvPr/>
          </p:nvSpPr>
          <p:spPr bwMode="auto">
            <a:xfrm>
              <a:off x="2798"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7" name="Rectangle 136"/>
            <p:cNvSpPr>
              <a:spLocks noChangeArrowheads="1"/>
            </p:cNvSpPr>
            <p:nvPr/>
          </p:nvSpPr>
          <p:spPr bwMode="auto">
            <a:xfrm>
              <a:off x="2441" y="9918"/>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8" name="Rectangle 137"/>
            <p:cNvSpPr>
              <a:spLocks noChangeArrowheads="1"/>
            </p:cNvSpPr>
            <p:nvPr/>
          </p:nvSpPr>
          <p:spPr bwMode="auto">
            <a:xfrm>
              <a:off x="2798"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9" name="Rectangle 138"/>
            <p:cNvSpPr>
              <a:spLocks noChangeArrowheads="1"/>
            </p:cNvSpPr>
            <p:nvPr/>
          </p:nvSpPr>
          <p:spPr bwMode="auto">
            <a:xfrm>
              <a:off x="3156"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0" name="Rectangle 139"/>
            <p:cNvSpPr>
              <a:spLocks noChangeArrowheads="1"/>
            </p:cNvSpPr>
            <p:nvPr/>
          </p:nvSpPr>
          <p:spPr bwMode="auto">
            <a:xfrm>
              <a:off x="3514"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1" name="Rectangle 140"/>
            <p:cNvSpPr>
              <a:spLocks noChangeArrowheads="1"/>
            </p:cNvSpPr>
            <p:nvPr/>
          </p:nvSpPr>
          <p:spPr bwMode="auto">
            <a:xfrm>
              <a:off x="1010" y="9918"/>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2" name="Rectangle 141"/>
            <p:cNvSpPr>
              <a:spLocks noChangeArrowheads="1"/>
            </p:cNvSpPr>
            <p:nvPr/>
          </p:nvSpPr>
          <p:spPr bwMode="auto">
            <a:xfrm>
              <a:off x="1367"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3" name="Rectangle 142"/>
            <p:cNvSpPr>
              <a:spLocks noChangeArrowheads="1"/>
            </p:cNvSpPr>
            <p:nvPr/>
          </p:nvSpPr>
          <p:spPr bwMode="auto">
            <a:xfrm>
              <a:off x="1725"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4" name="Rectangle 143"/>
            <p:cNvSpPr>
              <a:spLocks noChangeArrowheads="1"/>
            </p:cNvSpPr>
            <p:nvPr/>
          </p:nvSpPr>
          <p:spPr bwMode="auto">
            <a:xfrm>
              <a:off x="2083"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5" name="Rectangle 144"/>
            <p:cNvSpPr>
              <a:spLocks noChangeArrowheads="1"/>
            </p:cNvSpPr>
            <p:nvPr/>
          </p:nvSpPr>
          <p:spPr bwMode="auto">
            <a:xfrm>
              <a:off x="4230"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6" name="Rectangle 145"/>
            <p:cNvSpPr>
              <a:spLocks noChangeArrowheads="1"/>
            </p:cNvSpPr>
            <p:nvPr/>
          </p:nvSpPr>
          <p:spPr bwMode="auto">
            <a:xfrm>
              <a:off x="3872"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7" name="Rectangle 146"/>
            <p:cNvSpPr>
              <a:spLocks noChangeArrowheads="1"/>
            </p:cNvSpPr>
            <p:nvPr/>
          </p:nvSpPr>
          <p:spPr bwMode="auto">
            <a:xfrm>
              <a:off x="3872"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8" name="Rectangle 147"/>
            <p:cNvSpPr>
              <a:spLocks noChangeArrowheads="1"/>
            </p:cNvSpPr>
            <p:nvPr/>
          </p:nvSpPr>
          <p:spPr bwMode="auto">
            <a:xfrm>
              <a:off x="4230"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9" name="Rectangle 148"/>
            <p:cNvSpPr>
              <a:spLocks noChangeArrowheads="1"/>
            </p:cNvSpPr>
            <p:nvPr/>
          </p:nvSpPr>
          <p:spPr bwMode="auto">
            <a:xfrm>
              <a:off x="652"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0" name="Rectangle 149"/>
            <p:cNvSpPr>
              <a:spLocks noChangeArrowheads="1"/>
            </p:cNvSpPr>
            <p:nvPr/>
          </p:nvSpPr>
          <p:spPr bwMode="auto">
            <a:xfrm>
              <a:off x="294"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1" name="Rectangle 150"/>
            <p:cNvSpPr>
              <a:spLocks noChangeArrowheads="1"/>
            </p:cNvSpPr>
            <p:nvPr/>
          </p:nvSpPr>
          <p:spPr bwMode="auto">
            <a:xfrm>
              <a:off x="294"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2" name="Rectangle 151"/>
            <p:cNvSpPr>
              <a:spLocks noChangeArrowheads="1"/>
            </p:cNvSpPr>
            <p:nvPr/>
          </p:nvSpPr>
          <p:spPr bwMode="auto">
            <a:xfrm>
              <a:off x="652"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53" name="Line 295"/>
            <p:cNvCxnSpPr/>
            <p:nvPr/>
          </p:nvCxnSpPr>
          <p:spPr bwMode="auto">
            <a:xfrm>
              <a:off x="2441" y="6194"/>
              <a:ext cx="0" cy="4598"/>
            </a:xfrm>
            <a:prstGeom prst="line">
              <a:avLst/>
            </a:prstGeom>
            <a:grpFill/>
            <a:ln w="25400">
              <a:solidFill>
                <a:srgbClr val="1F497D">
                  <a:lumMod val="50000"/>
                </a:srgbClr>
              </a:solidFill>
              <a:round/>
              <a:headEnd type="triangle" w="lg" len="med"/>
              <a:tailEnd type="triangle" w="lg" len="med"/>
            </a:ln>
          </p:spPr>
        </p:cxnSp>
      </p:grpSp>
      <p:sp>
        <p:nvSpPr>
          <p:cNvPr id="155" name="Text Box 225"/>
          <p:cNvSpPr txBox="1"/>
          <p:nvPr/>
        </p:nvSpPr>
        <p:spPr>
          <a:xfrm>
            <a:off x="2288800" y="1791692"/>
            <a:ext cx="94615" cy="102362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lnSpc>
                <a:spcPct val="150000"/>
              </a:lnSpc>
              <a:spcBef>
                <a:spcPts val="0"/>
              </a:spcBef>
              <a:spcAft>
                <a:spcPts val="50"/>
              </a:spcAft>
            </a:pPr>
            <a:r>
              <a:rPr lang="en-US" sz="1200" b="1" dirty="0">
                <a:solidFill>
                  <a:srgbClr val="FF0000"/>
                </a:solidFill>
                <a:effectLst/>
                <a:latin typeface="Times New Roman"/>
                <a:ea typeface="Calibri"/>
              </a:rPr>
              <a:t>5</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4</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3</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2</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1</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 </a:t>
            </a:r>
            <a:endParaRPr lang="en-US" sz="1200" dirty="0">
              <a:effectLst/>
              <a:latin typeface="Times New Roman"/>
              <a:ea typeface="MS Mincho"/>
            </a:endParaRPr>
          </a:p>
          <a:p>
            <a:pPr marL="0" marR="0">
              <a:lnSpc>
                <a:spcPct val="150000"/>
              </a:lnSpc>
              <a:spcBef>
                <a:spcPts val="0"/>
              </a:spcBef>
              <a:spcAft>
                <a:spcPts val="0"/>
              </a:spcAft>
            </a:pPr>
            <a:r>
              <a:rPr lang="en-US" sz="1200" dirty="0">
                <a:solidFill>
                  <a:srgbClr val="FF0000"/>
                </a:solidFill>
                <a:effectLst/>
                <a:latin typeface="Times New Roman"/>
                <a:ea typeface="MS Mincho"/>
              </a:rPr>
              <a:t> </a:t>
            </a:r>
            <a:endParaRPr lang="en-US" sz="1200" dirty="0">
              <a:effectLst/>
              <a:latin typeface="Times New Roman"/>
              <a:ea typeface="MS Mincho"/>
            </a:endParaRPr>
          </a:p>
        </p:txBody>
      </p:sp>
      <p:sp>
        <p:nvSpPr>
          <p:cNvPr id="156" name="Text Box 225"/>
          <p:cNvSpPr txBox="1"/>
          <p:nvPr/>
        </p:nvSpPr>
        <p:spPr>
          <a:xfrm>
            <a:off x="2196754" y="3305430"/>
            <a:ext cx="1323023" cy="203631"/>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lgn="r">
              <a:spcBef>
                <a:spcPts val="0"/>
              </a:spcBef>
              <a:spcAft>
                <a:spcPts val="600"/>
              </a:spcAft>
            </a:pPr>
            <a:r>
              <a:rPr lang="en-US" sz="1200" b="1" dirty="0">
                <a:solidFill>
                  <a:srgbClr val="FF0000"/>
                </a:solidFill>
                <a:effectLst/>
                <a:latin typeface="Times New Roman"/>
                <a:ea typeface="Calibri"/>
              </a:rPr>
              <a:t> 0    1    2    3     4    5</a:t>
            </a:r>
            <a:endParaRPr lang="en-US" sz="1200" dirty="0">
              <a:effectLst/>
              <a:latin typeface="Times New Roman"/>
              <a:ea typeface="MS Mincho"/>
            </a:endParaRPr>
          </a:p>
        </p:txBody>
      </p:sp>
      <p:sp>
        <p:nvSpPr>
          <p:cNvPr id="157" name="Text Box 225"/>
          <p:cNvSpPr txBox="1"/>
          <p:nvPr/>
        </p:nvSpPr>
        <p:spPr>
          <a:xfrm>
            <a:off x="2228130" y="3421506"/>
            <a:ext cx="167640" cy="102362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lnSpc>
                <a:spcPct val="150000"/>
              </a:lnSpc>
              <a:spcBef>
                <a:spcPts val="0"/>
              </a:spcBef>
              <a:spcAft>
                <a:spcPts val="50"/>
              </a:spcAft>
            </a:pPr>
            <a:r>
              <a:rPr lang="en-US" sz="1200" b="1" dirty="0">
                <a:solidFill>
                  <a:srgbClr val="FF0000"/>
                </a:solidFill>
                <a:effectLst/>
                <a:latin typeface="Times New Roman"/>
                <a:ea typeface="Calibri"/>
              </a:rPr>
              <a:t>-1</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-2</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-3</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-4</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-5</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 </a:t>
            </a:r>
            <a:endParaRPr lang="en-US" sz="1200" dirty="0">
              <a:effectLst/>
              <a:latin typeface="Times New Roman"/>
              <a:ea typeface="MS Mincho"/>
            </a:endParaRPr>
          </a:p>
          <a:p>
            <a:pPr marL="0" marR="0">
              <a:lnSpc>
                <a:spcPct val="150000"/>
              </a:lnSpc>
              <a:spcBef>
                <a:spcPts val="0"/>
              </a:spcBef>
              <a:spcAft>
                <a:spcPts val="0"/>
              </a:spcAft>
            </a:pPr>
            <a:r>
              <a:rPr lang="en-US" sz="1200" dirty="0">
                <a:solidFill>
                  <a:srgbClr val="FF0000"/>
                </a:solidFill>
                <a:effectLst/>
                <a:latin typeface="Times New Roman"/>
                <a:ea typeface="MS Mincho"/>
              </a:rPr>
              <a:t> </a:t>
            </a:r>
            <a:endParaRPr lang="en-US" sz="1200" dirty="0">
              <a:effectLst/>
              <a:latin typeface="Times New Roman"/>
              <a:ea typeface="MS Mincho"/>
            </a:endParaRPr>
          </a:p>
        </p:txBody>
      </p:sp>
      <p:sp>
        <p:nvSpPr>
          <p:cNvPr id="158" name="Text Box 225"/>
          <p:cNvSpPr txBox="1"/>
          <p:nvPr/>
        </p:nvSpPr>
        <p:spPr>
          <a:xfrm>
            <a:off x="733909" y="3308495"/>
            <a:ext cx="1359773" cy="206526"/>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600"/>
              </a:spcAft>
            </a:pPr>
            <a:r>
              <a:rPr lang="en-US" sz="1200" b="1" dirty="0">
                <a:solidFill>
                  <a:srgbClr val="FF0000"/>
                </a:solidFill>
                <a:effectLst/>
                <a:latin typeface="Times New Roman"/>
                <a:ea typeface="Calibri"/>
              </a:rPr>
              <a:t>     -5   -4    -3   -2   -1</a:t>
            </a:r>
            <a:endParaRPr lang="en-US" sz="1200" dirty="0">
              <a:effectLst/>
              <a:latin typeface="Times New Roman"/>
              <a:ea typeface="MS Mincho"/>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2735" y="1478839"/>
            <a:ext cx="506413" cy="42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Rectangle 3"/>
              <p:cNvSpPr/>
              <p:nvPr/>
            </p:nvSpPr>
            <p:spPr>
              <a:xfrm>
                <a:off x="3775351" y="3300161"/>
                <a:ext cx="37061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solidFill>
                            <a:srgbClr val="1F497D"/>
                          </a:solidFill>
                          <a:latin typeface="Cambria Math"/>
                          <a:ea typeface="MS Mincho"/>
                          <a:cs typeface="Calibri"/>
                        </a:rPr>
                        <m:t>𝒙</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3775351" y="3300161"/>
                <a:ext cx="370614" cy="369332"/>
              </a:xfrm>
              <a:prstGeom prst="rect">
                <a:avLst/>
              </a:prstGeom>
              <a:blipFill rotWithShape="1">
                <a:blip r:embed="rId4"/>
                <a:stretch>
                  <a:fillRect t="-8197" r="-22951"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34710" y="1211714"/>
                <a:ext cx="250408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ea typeface="MS Mincho"/>
                          <a:cs typeface="Times New Roman"/>
                        </a:rPr>
                        <m:t>𝒇</m:t>
                      </m:r>
                      <m:d>
                        <m:dPr>
                          <m:ctrlPr>
                            <a:rPr lang="en-US" sz="2800" b="1" i="1">
                              <a:effectLst/>
                              <a:latin typeface="Cambria Math" panose="02040503050406030204" pitchFamily="18" charset="0"/>
                            </a:rPr>
                          </m:ctrlPr>
                        </m:dPr>
                        <m:e>
                          <m:r>
                            <a:rPr lang="en-US" sz="2800" b="1" i="1">
                              <a:effectLst/>
                              <a:latin typeface="Cambria Math"/>
                              <a:ea typeface="MS Mincho"/>
                              <a:cs typeface="Times New Roman"/>
                            </a:rPr>
                            <m:t>𝒙</m:t>
                          </m:r>
                        </m:e>
                      </m:d>
                      <m:r>
                        <a:rPr lang="en-US" sz="2800" b="1" i="1">
                          <a:effectLst/>
                          <a:latin typeface="Cambria Math"/>
                          <a:ea typeface="MS Mincho"/>
                          <a:cs typeface="Times New Roman"/>
                        </a:rPr>
                        <m:t>=</m:t>
                      </m:r>
                      <m:r>
                        <a:rPr lang="en-US" sz="2800" b="1" i="1">
                          <a:effectLst/>
                          <a:latin typeface="Cambria Math"/>
                          <a:ea typeface="MS Mincho"/>
                          <a:cs typeface="Times New Roman"/>
                        </a:rPr>
                        <m:t>𝟐</m:t>
                      </m:r>
                      <m:r>
                        <a:rPr lang="en-US" sz="2800" b="1" i="1">
                          <a:effectLst/>
                          <a:latin typeface="Cambria Math"/>
                          <a:ea typeface="MS Mincho"/>
                          <a:cs typeface="Times New Roman"/>
                        </a:rPr>
                        <m:t>𝒙</m:t>
                      </m:r>
                      <m:r>
                        <a:rPr lang="en-US" sz="2800" b="1" i="1">
                          <a:effectLst/>
                          <a:latin typeface="Cambria Math"/>
                          <a:ea typeface="MS Mincho"/>
                          <a:cs typeface="Times New Roman"/>
                        </a:rPr>
                        <m:t>+</m:t>
                      </m:r>
                      <m:r>
                        <a:rPr lang="en-US" sz="2800" b="1" i="1">
                          <a:effectLst/>
                          <a:latin typeface="Cambria Math"/>
                          <a:ea typeface="MS Mincho"/>
                          <a:cs typeface="Times New Roman"/>
                        </a:rPr>
                        <m:t>𝟑</m:t>
                      </m:r>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634710" y="1211714"/>
                <a:ext cx="2504083" cy="523220"/>
              </a:xfrm>
              <a:prstGeom prst="rect">
                <a:avLst/>
              </a:prstGeom>
              <a:blipFill rotWithShape="1">
                <a:blip r:embed="rId5"/>
                <a:stretch>
                  <a:fillRect t="-10465" r="-6326"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048" name="Table 2047"/>
              <p:cNvGraphicFramePr>
                <a:graphicFrameLocks noGrp="1"/>
              </p:cNvGraphicFramePr>
              <p:nvPr>
                <p:extLst>
                  <p:ext uri="{D42A27DB-BD31-4B8C-83A1-F6EECF244321}">
                    <p14:modId xmlns:p14="http://schemas.microsoft.com/office/powerpoint/2010/main" val="582369398"/>
                  </p:ext>
                </p:extLst>
              </p:nvPr>
            </p:nvGraphicFramePr>
            <p:xfrm>
              <a:off x="4876800" y="1799379"/>
              <a:ext cx="3505200" cy="1009334"/>
            </p:xfrm>
            <a:graphic>
              <a:graphicData uri="http://schemas.openxmlformats.org/drawingml/2006/table">
                <a:tbl>
                  <a:tblPr firstRow="1" firstCol="1" bandRow="1"/>
                  <a:tblGrid>
                    <a:gridCol w="876300">
                      <a:extLst>
                        <a:ext uri="{9D8B030D-6E8A-4147-A177-3AD203B41FA5}">
                          <a16:colId xmlns:a16="http://schemas.microsoft.com/office/drawing/2014/main" val="20000"/>
                        </a:ext>
                      </a:extLst>
                    </a:gridCol>
                    <a:gridCol w="876300">
                      <a:extLst>
                        <a:ext uri="{9D8B030D-6E8A-4147-A177-3AD203B41FA5}">
                          <a16:colId xmlns:a16="http://schemas.microsoft.com/office/drawing/2014/main" val="20001"/>
                        </a:ext>
                      </a:extLst>
                    </a:gridCol>
                    <a:gridCol w="876300">
                      <a:extLst>
                        <a:ext uri="{9D8B030D-6E8A-4147-A177-3AD203B41FA5}">
                          <a16:colId xmlns:a16="http://schemas.microsoft.com/office/drawing/2014/main" val="20002"/>
                        </a:ext>
                      </a:extLst>
                    </a:gridCol>
                    <a:gridCol w="876300">
                      <a:extLst>
                        <a:ext uri="{9D8B030D-6E8A-4147-A177-3AD203B41FA5}">
                          <a16:colId xmlns:a16="http://schemas.microsoft.com/office/drawing/2014/main" val="20003"/>
                        </a:ext>
                      </a:extLst>
                    </a:gridCol>
                  </a:tblGrid>
                  <a:tr h="504667">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b="1" i="1">
                                    <a:solidFill>
                                      <a:srgbClr val="1F497D"/>
                                    </a:solidFill>
                                    <a:effectLst/>
                                    <a:latin typeface="Cambria Math"/>
                                    <a:ea typeface="Calibri"/>
                                    <a:cs typeface="Times New Roman"/>
                                  </a:rPr>
                                  <m:t>𝒙</m:t>
                                </m:r>
                              </m:oMath>
                            </m:oMathPara>
                          </a14:m>
                          <a:endParaRPr lang="en-US" sz="2000" dirty="0">
                            <a:effectLst/>
                            <a:latin typeface="Calibri"/>
                            <a:ea typeface="MS Mincho"/>
                            <a:cs typeface="Times New Roman"/>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b="1" i="1">
                                    <a:effectLst/>
                                    <a:latin typeface="Cambria Math"/>
                                    <a:ea typeface="Calibri"/>
                                    <a:cs typeface="Times New Roman"/>
                                  </a:rPr>
                                  <m:t>𝟎</m:t>
                                </m:r>
                              </m:oMath>
                            </m:oMathPara>
                          </a14:m>
                          <a:endParaRPr lang="en-US" sz="20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b="1" i="1">
                                    <a:effectLst/>
                                    <a:latin typeface="Cambria Math"/>
                                    <a:ea typeface="Calibri"/>
                                    <a:cs typeface="Times New Roman"/>
                                  </a:rPr>
                                  <m:t>−</m:t>
                                </m:r>
                                <m:r>
                                  <a:rPr lang="en-US" sz="2000" b="1" i="1">
                                    <a:effectLst/>
                                    <a:latin typeface="Cambria Math"/>
                                    <a:ea typeface="Calibri"/>
                                    <a:cs typeface="Times New Roman"/>
                                  </a:rPr>
                                  <m:t>𝟏</m:t>
                                </m:r>
                              </m:oMath>
                            </m:oMathPara>
                          </a14:m>
                          <a:endParaRPr lang="en-US" sz="20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b="1" i="1">
                                    <a:effectLst/>
                                    <a:latin typeface="Cambria Math"/>
                                    <a:ea typeface="Calibri"/>
                                    <a:cs typeface="Times New Roman"/>
                                  </a:rPr>
                                  <m:t>𝟏</m:t>
                                </m:r>
                              </m:oMath>
                            </m:oMathPara>
                          </a14:m>
                          <a:endParaRPr lang="en-US" sz="20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04667">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b="1" i="1">
                                    <a:solidFill>
                                      <a:srgbClr val="1F497D"/>
                                    </a:solidFill>
                                    <a:effectLst/>
                                    <a:latin typeface="Cambria Math"/>
                                    <a:ea typeface="Calibri"/>
                                    <a:cs typeface="Times New Roman"/>
                                  </a:rPr>
                                  <m:t>𝒚</m:t>
                                </m:r>
                              </m:oMath>
                            </m:oMathPara>
                          </a14:m>
                          <a:endParaRPr lang="en-US" sz="2000" dirty="0">
                            <a:effectLst/>
                            <a:latin typeface="Calibri"/>
                            <a:ea typeface="MS Mincho"/>
                            <a:cs typeface="Times New Roman"/>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b="1" i="1">
                                    <a:effectLst/>
                                    <a:latin typeface="Cambria Math"/>
                                    <a:ea typeface="Calibri"/>
                                    <a:cs typeface="Times New Roman"/>
                                  </a:rPr>
                                  <m:t>𝟑</m:t>
                                </m:r>
                              </m:oMath>
                            </m:oMathPara>
                          </a14:m>
                          <a:endParaRPr lang="en-US" sz="20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b="1" i="1">
                                    <a:effectLst/>
                                    <a:latin typeface="Cambria Math"/>
                                    <a:ea typeface="Calibri"/>
                                    <a:cs typeface="Times New Roman"/>
                                  </a:rPr>
                                  <m:t>𝟏</m:t>
                                </m:r>
                              </m:oMath>
                            </m:oMathPara>
                          </a14:m>
                          <a:endParaRPr lang="en-US" sz="20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b="1" i="1">
                                    <a:effectLst/>
                                    <a:latin typeface="Cambria Math"/>
                                    <a:ea typeface="Calibri"/>
                                    <a:cs typeface="Times New Roman"/>
                                  </a:rPr>
                                  <m:t>𝟓</m:t>
                                </m:r>
                              </m:oMath>
                            </m:oMathPara>
                          </a14:m>
                          <a:endParaRPr lang="en-US" sz="20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mc:Choice>
        <mc:Fallback xmlns="">
          <p:graphicFrame>
            <p:nvGraphicFramePr>
              <p:cNvPr id="2048" name="Table 2047"/>
              <p:cNvGraphicFramePr>
                <a:graphicFrameLocks noGrp="1"/>
              </p:cNvGraphicFramePr>
              <p:nvPr>
                <p:extLst>
                  <p:ext uri="{D42A27DB-BD31-4B8C-83A1-F6EECF244321}">
                    <p14:modId xmlns:p14="http://schemas.microsoft.com/office/powerpoint/2010/main" val="582369398"/>
                  </p:ext>
                </p:extLst>
              </p:nvPr>
            </p:nvGraphicFramePr>
            <p:xfrm>
              <a:off x="4876800" y="1799379"/>
              <a:ext cx="3505200" cy="1009334"/>
            </p:xfrm>
            <a:graphic>
              <a:graphicData uri="http://schemas.openxmlformats.org/drawingml/2006/table">
                <a:tbl>
                  <a:tblPr firstRow="1" firstCol="1" bandRow="1"/>
                  <a:tblGrid>
                    <a:gridCol w="876300"/>
                    <a:gridCol w="876300"/>
                    <a:gridCol w="876300"/>
                    <a:gridCol w="876300"/>
                  </a:tblGrid>
                  <a:tr h="504667">
                    <a:tc>
                      <a:txBody>
                        <a:bodyPr/>
                        <a:lstStyle/>
                        <a:p>
                          <a:endParaRPr lang="en-US"/>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6"/>
                          <a:stretch>
                            <a:fillRect t="-9639" r="-299306" b="-1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6"/>
                          <a:stretch>
                            <a:fillRect l="-100000" t="-9639" r="-199306" b="-1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6"/>
                          <a:stretch>
                            <a:fillRect l="-201399" t="-9639" r="-100699" b="-1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6"/>
                          <a:stretch>
                            <a:fillRect l="-299306" t="-9639" b="-100000"/>
                          </a:stretch>
                        </a:blipFill>
                      </a:tcPr>
                    </a:tc>
                  </a:tr>
                  <a:tr h="504667">
                    <a:tc>
                      <a:txBody>
                        <a:bodyPr/>
                        <a:lstStyle/>
                        <a:p>
                          <a:endParaRPr lang="en-US"/>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blipFill rotWithShape="1">
                          <a:blip r:embed="rId6"/>
                          <a:stretch>
                            <a:fillRect t="-109639" r="-299306"/>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blipFill rotWithShape="1">
                          <a:blip r:embed="rId6"/>
                          <a:stretch>
                            <a:fillRect l="-100000" t="-109639" r="-199306"/>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blipFill rotWithShape="1">
                          <a:blip r:embed="rId6"/>
                          <a:stretch>
                            <a:fillRect l="-201399" t="-109639" r="-100699"/>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blipFill rotWithShape="1">
                          <a:blip r:embed="rId6"/>
                          <a:stretch>
                            <a:fillRect l="-299306" t="-109639"/>
                          </a:stretch>
                        </a:blipFill>
                      </a:tcPr>
                    </a:tc>
                  </a:tr>
                </a:tbl>
              </a:graphicData>
            </a:graphic>
          </p:graphicFrame>
        </mc:Fallback>
      </mc:AlternateContent>
      <mc:AlternateContent xmlns:mc="http://schemas.openxmlformats.org/markup-compatibility/2006" xmlns:a14="http://schemas.microsoft.com/office/drawing/2010/main">
        <mc:Choice Requires="a14">
          <p:sp>
            <p:nvSpPr>
              <p:cNvPr id="2049" name="Rectangle 2048"/>
              <p:cNvSpPr/>
              <p:nvPr/>
            </p:nvSpPr>
            <p:spPr>
              <a:xfrm>
                <a:off x="4800600" y="3145636"/>
                <a:ext cx="352179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ea typeface="MS Mincho"/>
                          <a:cs typeface="Times New Roman"/>
                        </a:rPr>
                        <m:t>𝑫𝒐𝒎𝒂𝒊𝒏</m:t>
                      </m:r>
                      <m:r>
                        <a:rPr lang="en-US" sz="2800" b="1" i="1">
                          <a:latin typeface="Cambria Math"/>
                          <a:ea typeface="MS Mincho"/>
                          <a:cs typeface="Times New Roman"/>
                        </a:rPr>
                        <m:t> =(−∞,∞)</m:t>
                      </m:r>
                    </m:oMath>
                  </m:oMathPara>
                </a14:m>
                <a:endParaRPr lang="en-US" sz="2800" dirty="0"/>
              </a:p>
            </p:txBody>
          </p:sp>
        </mc:Choice>
        <mc:Fallback xmlns="">
          <p:sp>
            <p:nvSpPr>
              <p:cNvPr id="2049" name="Rectangle 2048"/>
              <p:cNvSpPr>
                <a:spLocks noRot="1" noChangeAspect="1" noMove="1" noResize="1" noEditPoints="1" noAdjustHandles="1" noChangeArrowheads="1" noChangeShapeType="1" noTextEdit="1"/>
              </p:cNvSpPr>
              <p:nvPr/>
            </p:nvSpPr>
            <p:spPr>
              <a:xfrm>
                <a:off x="4800600" y="3145636"/>
                <a:ext cx="3521798" cy="523220"/>
              </a:xfrm>
              <a:prstGeom prst="rect">
                <a:avLst/>
              </a:prstGeom>
              <a:blipFill rotWithShape="1">
                <a:blip r:embed="rId7"/>
                <a:stretch>
                  <a:fillRect t="-10465" r="-4159"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1" name="Rectangle 2050"/>
              <p:cNvSpPr/>
              <p:nvPr/>
            </p:nvSpPr>
            <p:spPr>
              <a:xfrm>
                <a:off x="4800600" y="3748547"/>
                <a:ext cx="319157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ea typeface="MS Mincho"/>
                          <a:cs typeface="Times New Roman"/>
                        </a:rPr>
                        <m:t>𝑹𝒂𝒏𝒈𝒆</m:t>
                      </m:r>
                      <m:r>
                        <a:rPr lang="en-US" sz="2800" b="1" i="1">
                          <a:latin typeface="Cambria Math"/>
                          <a:ea typeface="MS Mincho"/>
                          <a:cs typeface="Times New Roman"/>
                        </a:rPr>
                        <m:t>=(−∞,∞)</m:t>
                      </m:r>
                    </m:oMath>
                  </m:oMathPara>
                </a14:m>
                <a:endParaRPr lang="en-US" sz="2800" dirty="0"/>
              </a:p>
            </p:txBody>
          </p:sp>
        </mc:Choice>
        <mc:Fallback xmlns="">
          <p:sp>
            <p:nvSpPr>
              <p:cNvPr id="2051" name="Rectangle 2050"/>
              <p:cNvSpPr>
                <a:spLocks noRot="1" noChangeAspect="1" noMove="1" noResize="1" noEditPoints="1" noAdjustHandles="1" noChangeArrowheads="1" noChangeShapeType="1" noTextEdit="1"/>
              </p:cNvSpPr>
              <p:nvPr/>
            </p:nvSpPr>
            <p:spPr>
              <a:xfrm>
                <a:off x="4800600" y="3748547"/>
                <a:ext cx="3191579" cy="523220"/>
              </a:xfrm>
              <a:prstGeom prst="rect">
                <a:avLst/>
              </a:prstGeom>
              <a:blipFill rotWithShape="1">
                <a:blip r:embed="rId8"/>
                <a:stretch>
                  <a:fillRect t="-10465" r="-4589" b="-32558"/>
                </a:stretch>
              </a:blipFill>
            </p:spPr>
            <p:txBody>
              <a:bodyPr/>
              <a:lstStyle/>
              <a:p>
                <a:r>
                  <a:rPr lang="en-US">
                    <a:noFill/>
                  </a:rPr>
                  <a:t> </a:t>
                </a:r>
              </a:p>
            </p:txBody>
          </p:sp>
        </mc:Fallback>
      </mc:AlternateContent>
      <p:cxnSp>
        <p:nvCxnSpPr>
          <p:cNvPr id="164" name="Straight Connector 163"/>
          <p:cNvCxnSpPr/>
          <p:nvPr/>
        </p:nvCxnSpPr>
        <p:spPr>
          <a:xfrm flipH="1">
            <a:off x="1656218" y="1549447"/>
            <a:ext cx="1005522" cy="2025834"/>
          </a:xfrm>
          <a:prstGeom prst="line">
            <a:avLst/>
          </a:prstGeom>
          <a:noFill/>
          <a:ln w="28575" cap="flat" cmpd="sng" algn="ctr">
            <a:solidFill>
              <a:srgbClr val="4F81BD">
                <a:shade val="95000"/>
                <a:satMod val="105000"/>
              </a:srgbClr>
            </a:solidFill>
            <a:prstDash val="solid"/>
            <a:headEnd type="stealth"/>
            <a:tailEnd type="stealth"/>
          </a:ln>
          <a:effectLst/>
        </p:spPr>
      </p:cxnSp>
      <p:cxnSp>
        <p:nvCxnSpPr>
          <p:cNvPr id="165" name="Straight Connector 164"/>
          <p:cNvCxnSpPr/>
          <p:nvPr/>
        </p:nvCxnSpPr>
        <p:spPr>
          <a:xfrm flipH="1">
            <a:off x="408098" y="1825019"/>
            <a:ext cx="6025" cy="3020020"/>
          </a:xfrm>
          <a:prstGeom prst="line">
            <a:avLst/>
          </a:prstGeom>
          <a:noFill/>
          <a:ln w="28575" cap="flat" cmpd="sng" algn="ctr">
            <a:solidFill>
              <a:srgbClr val="92D050"/>
            </a:solidFill>
            <a:prstDash val="solid"/>
            <a:headEnd type="stealth"/>
            <a:tailEnd type="stealth"/>
          </a:ln>
          <a:effectLst/>
        </p:spPr>
      </p:cxnSp>
      <mc:AlternateContent xmlns:mc="http://schemas.openxmlformats.org/markup-compatibility/2006" xmlns:a14="http://schemas.microsoft.com/office/drawing/2010/main">
        <mc:Choice Requires="a14">
          <p:sp>
            <p:nvSpPr>
              <p:cNvPr id="2054" name="Rectangle 2053"/>
              <p:cNvSpPr/>
              <p:nvPr/>
            </p:nvSpPr>
            <p:spPr>
              <a:xfrm>
                <a:off x="0" y="2417433"/>
                <a:ext cx="394660" cy="14773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ea typeface="MS Mincho"/>
                          <a:cs typeface="Times New Roman"/>
                        </a:rPr>
                        <m:t>𝑹</m:t>
                      </m:r>
                    </m:oMath>
                  </m:oMathPara>
                </a14:m>
                <a:endParaRPr lang="en-US" b="1" i="1" dirty="0">
                  <a:latin typeface="Cambria Math"/>
                  <a:ea typeface="MS Mincho"/>
                  <a:cs typeface="Times New Roman"/>
                </a:endParaRPr>
              </a:p>
              <a:p>
                <a:pPr/>
                <a14:m>
                  <m:oMathPara xmlns:m="http://schemas.openxmlformats.org/officeDocument/2006/math">
                    <m:oMathParaPr>
                      <m:jc m:val="centerGroup"/>
                    </m:oMathParaPr>
                    <m:oMath xmlns:m="http://schemas.openxmlformats.org/officeDocument/2006/math">
                      <m:r>
                        <a:rPr lang="en-US" b="1" i="1">
                          <a:latin typeface="Cambria Math"/>
                          <a:ea typeface="MS Mincho"/>
                          <a:cs typeface="Times New Roman"/>
                        </a:rPr>
                        <m:t>𝒂</m:t>
                      </m:r>
                    </m:oMath>
                  </m:oMathPara>
                </a14:m>
                <a:endParaRPr lang="en-US" b="1" i="1" dirty="0">
                  <a:latin typeface="Cambria Math"/>
                  <a:ea typeface="MS Mincho"/>
                  <a:cs typeface="Times New Roman"/>
                </a:endParaRPr>
              </a:p>
              <a:p>
                <a:pPr/>
                <a14:m>
                  <m:oMathPara xmlns:m="http://schemas.openxmlformats.org/officeDocument/2006/math">
                    <m:oMathParaPr>
                      <m:jc m:val="centerGroup"/>
                    </m:oMathParaPr>
                    <m:oMath xmlns:m="http://schemas.openxmlformats.org/officeDocument/2006/math">
                      <m:r>
                        <a:rPr lang="en-US" b="1" i="1">
                          <a:latin typeface="Cambria Math"/>
                          <a:ea typeface="MS Mincho"/>
                          <a:cs typeface="Times New Roman"/>
                        </a:rPr>
                        <m:t>𝒏</m:t>
                      </m:r>
                    </m:oMath>
                  </m:oMathPara>
                </a14:m>
                <a:endParaRPr lang="en-US" b="1" i="1" dirty="0">
                  <a:latin typeface="Cambria Math"/>
                  <a:ea typeface="MS Mincho"/>
                  <a:cs typeface="Times New Roman"/>
                </a:endParaRPr>
              </a:p>
              <a:p>
                <a:pPr/>
                <a14:m>
                  <m:oMathPara xmlns:m="http://schemas.openxmlformats.org/officeDocument/2006/math">
                    <m:oMathParaPr>
                      <m:jc m:val="centerGroup"/>
                    </m:oMathParaPr>
                    <m:oMath xmlns:m="http://schemas.openxmlformats.org/officeDocument/2006/math">
                      <m:r>
                        <a:rPr lang="en-US" b="1" i="1">
                          <a:latin typeface="Cambria Math"/>
                          <a:ea typeface="MS Mincho"/>
                          <a:cs typeface="Times New Roman"/>
                        </a:rPr>
                        <m:t>𝒈</m:t>
                      </m:r>
                    </m:oMath>
                  </m:oMathPara>
                </a14:m>
                <a:endParaRPr lang="en-US" b="1" i="1" dirty="0">
                  <a:latin typeface="Cambria Math"/>
                  <a:ea typeface="MS Mincho"/>
                  <a:cs typeface="Times New Roman"/>
                </a:endParaRPr>
              </a:p>
              <a:p>
                <a:pPr/>
                <a14:m>
                  <m:oMathPara xmlns:m="http://schemas.openxmlformats.org/officeDocument/2006/math">
                    <m:oMathParaPr>
                      <m:jc m:val="centerGroup"/>
                    </m:oMathParaPr>
                    <m:oMath xmlns:m="http://schemas.openxmlformats.org/officeDocument/2006/math">
                      <m:r>
                        <a:rPr lang="en-US" b="1" i="1">
                          <a:latin typeface="Cambria Math"/>
                          <a:ea typeface="MS Mincho"/>
                          <a:cs typeface="Times New Roman"/>
                        </a:rPr>
                        <m:t>𝒆</m:t>
                      </m:r>
                    </m:oMath>
                  </m:oMathPara>
                </a14:m>
                <a:endParaRPr lang="en-US" dirty="0"/>
              </a:p>
            </p:txBody>
          </p:sp>
        </mc:Choice>
        <mc:Fallback xmlns="">
          <p:sp>
            <p:nvSpPr>
              <p:cNvPr id="2054" name="Rectangle 2053"/>
              <p:cNvSpPr>
                <a:spLocks noRot="1" noChangeAspect="1" noMove="1" noResize="1" noEditPoints="1" noAdjustHandles="1" noChangeArrowheads="1" noChangeShapeType="1" noTextEdit="1"/>
              </p:cNvSpPr>
              <p:nvPr/>
            </p:nvSpPr>
            <p:spPr>
              <a:xfrm>
                <a:off x="0" y="2417433"/>
                <a:ext cx="394660" cy="1477328"/>
              </a:xfrm>
              <a:prstGeom prst="rect">
                <a:avLst/>
              </a:prstGeom>
              <a:blipFill rotWithShape="1">
                <a:blip r:embed="rId9"/>
                <a:stretch>
                  <a:fillRect t="-2479" r="-18462" b="-5785"/>
                </a:stretch>
              </a:blipFill>
            </p:spPr>
            <p:txBody>
              <a:bodyPr/>
              <a:lstStyle/>
              <a:p>
                <a:r>
                  <a:rPr lang="en-US">
                    <a:noFill/>
                  </a:rPr>
                  <a:t> </a:t>
                </a:r>
              </a:p>
            </p:txBody>
          </p:sp>
        </mc:Fallback>
      </mc:AlternateContent>
      <p:cxnSp>
        <p:nvCxnSpPr>
          <p:cNvPr id="169" name="Straight Connector 168"/>
          <p:cNvCxnSpPr/>
          <p:nvPr/>
        </p:nvCxnSpPr>
        <p:spPr>
          <a:xfrm flipH="1">
            <a:off x="581254" y="4973571"/>
            <a:ext cx="3155450" cy="0"/>
          </a:xfrm>
          <a:prstGeom prst="line">
            <a:avLst/>
          </a:prstGeom>
          <a:noFill/>
          <a:ln w="28575" cap="flat" cmpd="sng" algn="ctr">
            <a:solidFill>
              <a:srgbClr val="FFC000"/>
            </a:solidFill>
            <a:prstDash val="solid"/>
            <a:headEnd type="stealth"/>
            <a:tailEnd type="stealth"/>
          </a:ln>
          <a:effectLst/>
        </p:spPr>
      </p:cxnSp>
      <mc:AlternateContent xmlns:mc="http://schemas.openxmlformats.org/markup-compatibility/2006" xmlns:a14="http://schemas.microsoft.com/office/drawing/2010/main">
        <mc:Choice Requires="a14">
          <p:sp>
            <p:nvSpPr>
              <p:cNvPr id="2056" name="Rectangle 2055"/>
              <p:cNvSpPr/>
              <p:nvPr/>
            </p:nvSpPr>
            <p:spPr>
              <a:xfrm>
                <a:off x="3775351" y="4788905"/>
                <a:ext cx="113524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ea typeface="MS Mincho"/>
                          <a:cs typeface="Times New Roman"/>
                        </a:rPr>
                        <m:t>𝑫𝒐𝒎𝒂𝒊𝒏</m:t>
                      </m:r>
                    </m:oMath>
                  </m:oMathPara>
                </a14:m>
                <a:endParaRPr lang="en-US" dirty="0"/>
              </a:p>
            </p:txBody>
          </p:sp>
        </mc:Choice>
        <mc:Fallback xmlns="">
          <p:sp>
            <p:nvSpPr>
              <p:cNvPr id="2056" name="Rectangle 2055"/>
              <p:cNvSpPr>
                <a:spLocks noRot="1" noChangeAspect="1" noMove="1" noResize="1" noEditPoints="1" noAdjustHandles="1" noChangeArrowheads="1" noChangeShapeType="1" noTextEdit="1"/>
              </p:cNvSpPr>
              <p:nvPr/>
            </p:nvSpPr>
            <p:spPr>
              <a:xfrm>
                <a:off x="3775351" y="4788905"/>
                <a:ext cx="1135247" cy="369332"/>
              </a:xfrm>
              <a:prstGeom prst="rect">
                <a:avLst/>
              </a:prstGeom>
              <a:blipFill rotWithShape="1">
                <a:blip r:embed="rId10"/>
                <a:stretch>
                  <a:fillRect t="-8333" r="-6417" b="-26667"/>
                </a:stretch>
              </a:blipFill>
            </p:spPr>
            <p:txBody>
              <a:bodyPr/>
              <a:lstStyle/>
              <a:p>
                <a:r>
                  <a:rPr lang="en-US">
                    <a:noFill/>
                  </a:rPr>
                  <a:t> </a:t>
                </a:r>
              </a:p>
            </p:txBody>
          </p:sp>
        </mc:Fallback>
      </mc:AlternateContent>
    </p:spTree>
    <p:extLst>
      <p:ext uri="{BB962C8B-B14F-4D97-AF65-F5344CB8AC3E}">
        <p14:creationId xmlns:p14="http://schemas.microsoft.com/office/powerpoint/2010/main" val="1372001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365521"/>
          </a:xfrm>
        </p:spPr>
        <p:txBody>
          <a:bodyPr>
            <a:normAutofit/>
          </a:bodyPr>
          <a:lstStyle/>
          <a:p>
            <a:pPr algn="l"/>
            <a:r>
              <a:rPr lang="en-US" sz="1700" b="1" dirty="0">
                <a:latin typeface="Cambria" panose="02040503050406030204" pitchFamily="18" charset="0"/>
              </a:rPr>
              <a:t> Functions</a:t>
            </a:r>
            <a:endParaRPr lang="en-US" sz="1700" dirty="0">
              <a:latin typeface="Cambria" panose="02040503050406030204" pitchFamily="18" charset="0"/>
            </a:endParaRPr>
          </a:p>
        </p:txBody>
      </p:sp>
      <p:sp>
        <p:nvSpPr>
          <p:cNvPr id="5" name="Rectangle 4"/>
          <p:cNvSpPr/>
          <p:nvPr/>
        </p:nvSpPr>
        <p:spPr>
          <a:xfrm>
            <a:off x="10633" y="209550"/>
            <a:ext cx="9144000" cy="1083374"/>
          </a:xfrm>
          <a:prstGeom prst="rect">
            <a:avLst/>
          </a:prstGeom>
        </p:spPr>
        <p:txBody>
          <a:bodyPr wrap="square">
            <a:spAutoFit/>
          </a:bodyPr>
          <a:lstStyle/>
          <a:p>
            <a:pPr>
              <a:lnSpc>
                <a:spcPct val="115000"/>
              </a:lnSpc>
              <a:spcAft>
                <a:spcPts val="600"/>
              </a:spcAft>
            </a:pPr>
            <a:r>
              <a:rPr lang="en-US" sz="2800" b="1" dirty="0">
                <a:solidFill>
                  <a:schemeClr val="accent1"/>
                </a:solidFill>
              </a:rPr>
              <a:t>Sample Problem 4</a:t>
            </a:r>
            <a:r>
              <a:rPr lang="en-US" sz="2800" dirty="0">
                <a:solidFill>
                  <a:schemeClr val="accent1"/>
                </a:solidFill>
              </a:rPr>
              <a:t>: </a:t>
            </a:r>
            <a:r>
              <a:rPr lang="en-US" sz="2800" b="1" dirty="0">
                <a:ea typeface="MS Mincho"/>
                <a:cs typeface="Times New Roman"/>
              </a:rPr>
              <a:t>Find the domain and range of each function. Write in interval notation.</a:t>
            </a:r>
            <a:endParaRPr lang="en-US" sz="2800" dirty="0">
              <a:ea typeface="MS Mincho"/>
              <a:cs typeface="Times New Roman"/>
            </a:endParaRPr>
          </a:p>
        </p:txBody>
      </p:sp>
      <p:sp>
        <p:nvSpPr>
          <p:cNvPr id="3" name="Rectangle 2"/>
          <p:cNvSpPr/>
          <p:nvPr/>
        </p:nvSpPr>
        <p:spPr>
          <a:xfrm>
            <a:off x="152400" y="1217229"/>
            <a:ext cx="473206" cy="523220"/>
          </a:xfrm>
          <a:prstGeom prst="rect">
            <a:avLst/>
          </a:prstGeom>
        </p:spPr>
        <p:txBody>
          <a:bodyPr wrap="none">
            <a:spAutoFit/>
          </a:bodyPr>
          <a:lstStyle/>
          <a:p>
            <a:r>
              <a:rPr lang="en-US" sz="2800" b="1" dirty="0"/>
              <a:t>b.</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629150"/>
            <a:ext cx="334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a:grpSpLocks/>
          </p:cNvGrpSpPr>
          <p:nvPr/>
        </p:nvGrpSpPr>
        <p:grpSpPr bwMode="auto">
          <a:xfrm>
            <a:off x="567146" y="1687614"/>
            <a:ext cx="3261367" cy="3225094"/>
            <a:chOff x="169" y="6194"/>
            <a:chExt cx="4547" cy="4598"/>
          </a:xfrm>
          <a:noFill/>
        </p:grpSpPr>
        <p:sp>
          <p:nvSpPr>
            <p:cNvPr id="8" name="Rectangle 7"/>
            <p:cNvSpPr>
              <a:spLocks noChangeArrowheads="1"/>
            </p:cNvSpPr>
            <p:nvPr/>
          </p:nvSpPr>
          <p:spPr bwMode="auto">
            <a:xfrm>
              <a:off x="1010" y="7772"/>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Rectangle 8"/>
            <p:cNvSpPr>
              <a:spLocks noChangeArrowheads="1"/>
            </p:cNvSpPr>
            <p:nvPr/>
          </p:nvSpPr>
          <p:spPr bwMode="auto">
            <a:xfrm>
              <a:off x="1367"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Rectangle 9"/>
            <p:cNvSpPr>
              <a:spLocks noChangeArrowheads="1"/>
            </p:cNvSpPr>
            <p:nvPr/>
          </p:nvSpPr>
          <p:spPr bwMode="auto">
            <a:xfrm>
              <a:off x="1725"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Rectangle 10"/>
            <p:cNvSpPr>
              <a:spLocks noChangeArrowheads="1"/>
            </p:cNvSpPr>
            <p:nvPr/>
          </p:nvSpPr>
          <p:spPr bwMode="auto">
            <a:xfrm>
              <a:off x="2083"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Rectangle 11"/>
            <p:cNvSpPr>
              <a:spLocks noChangeArrowheads="1"/>
            </p:cNvSpPr>
            <p:nvPr/>
          </p:nvSpPr>
          <p:spPr bwMode="auto">
            <a:xfrm>
              <a:off x="2083"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Rectangle 12"/>
            <p:cNvSpPr>
              <a:spLocks noChangeArrowheads="1"/>
            </p:cNvSpPr>
            <p:nvPr/>
          </p:nvSpPr>
          <p:spPr bwMode="auto">
            <a:xfrm>
              <a:off x="1725"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Rectangle 13"/>
            <p:cNvSpPr>
              <a:spLocks noChangeArrowheads="1"/>
            </p:cNvSpPr>
            <p:nvPr/>
          </p:nvSpPr>
          <p:spPr bwMode="auto">
            <a:xfrm>
              <a:off x="1367"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Rectangle 14"/>
            <p:cNvSpPr>
              <a:spLocks noChangeArrowheads="1"/>
            </p:cNvSpPr>
            <p:nvPr/>
          </p:nvSpPr>
          <p:spPr bwMode="auto">
            <a:xfrm>
              <a:off x="1010" y="7413"/>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Rectangle 15"/>
            <p:cNvSpPr>
              <a:spLocks noChangeArrowheads="1"/>
            </p:cNvSpPr>
            <p:nvPr/>
          </p:nvSpPr>
          <p:spPr bwMode="auto">
            <a:xfrm>
              <a:off x="2441" y="7772"/>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Rectangle 16"/>
            <p:cNvSpPr>
              <a:spLocks noChangeArrowheads="1"/>
            </p:cNvSpPr>
            <p:nvPr/>
          </p:nvSpPr>
          <p:spPr bwMode="auto">
            <a:xfrm>
              <a:off x="2798"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Rectangle 17"/>
            <p:cNvSpPr>
              <a:spLocks noChangeArrowheads="1"/>
            </p:cNvSpPr>
            <p:nvPr/>
          </p:nvSpPr>
          <p:spPr bwMode="auto">
            <a:xfrm>
              <a:off x="3156"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 name="Rectangle 18"/>
            <p:cNvSpPr>
              <a:spLocks noChangeArrowheads="1"/>
            </p:cNvSpPr>
            <p:nvPr/>
          </p:nvSpPr>
          <p:spPr bwMode="auto">
            <a:xfrm>
              <a:off x="3514"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 name="Rectangle 19"/>
            <p:cNvSpPr>
              <a:spLocks noChangeArrowheads="1"/>
            </p:cNvSpPr>
            <p:nvPr/>
          </p:nvSpPr>
          <p:spPr bwMode="auto">
            <a:xfrm>
              <a:off x="3514"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 name="Rectangle 20"/>
            <p:cNvSpPr>
              <a:spLocks noChangeArrowheads="1"/>
            </p:cNvSpPr>
            <p:nvPr/>
          </p:nvSpPr>
          <p:spPr bwMode="auto">
            <a:xfrm>
              <a:off x="3156"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 name="Rectangle 21"/>
            <p:cNvSpPr>
              <a:spLocks noChangeArrowheads="1"/>
            </p:cNvSpPr>
            <p:nvPr/>
          </p:nvSpPr>
          <p:spPr bwMode="auto">
            <a:xfrm>
              <a:off x="2441" y="7413"/>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 name="Rectangle 22"/>
            <p:cNvSpPr>
              <a:spLocks noChangeArrowheads="1"/>
            </p:cNvSpPr>
            <p:nvPr/>
          </p:nvSpPr>
          <p:spPr bwMode="auto">
            <a:xfrm>
              <a:off x="2798"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 name="Rectangle 23"/>
            <p:cNvSpPr>
              <a:spLocks noChangeArrowheads="1"/>
            </p:cNvSpPr>
            <p:nvPr/>
          </p:nvSpPr>
          <p:spPr bwMode="auto">
            <a:xfrm>
              <a:off x="2441" y="7056"/>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Rectangle 24"/>
            <p:cNvSpPr>
              <a:spLocks noChangeArrowheads="1"/>
            </p:cNvSpPr>
            <p:nvPr/>
          </p:nvSpPr>
          <p:spPr bwMode="auto">
            <a:xfrm>
              <a:off x="2798"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 name="Rectangle 25"/>
            <p:cNvSpPr>
              <a:spLocks noChangeArrowheads="1"/>
            </p:cNvSpPr>
            <p:nvPr/>
          </p:nvSpPr>
          <p:spPr bwMode="auto">
            <a:xfrm>
              <a:off x="3156"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 name="Rectangle 26"/>
            <p:cNvSpPr>
              <a:spLocks noChangeArrowheads="1"/>
            </p:cNvSpPr>
            <p:nvPr/>
          </p:nvSpPr>
          <p:spPr bwMode="auto">
            <a:xfrm>
              <a:off x="3514"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 name="Rectangle 27"/>
            <p:cNvSpPr>
              <a:spLocks noChangeArrowheads="1"/>
            </p:cNvSpPr>
            <p:nvPr/>
          </p:nvSpPr>
          <p:spPr bwMode="auto">
            <a:xfrm>
              <a:off x="1010" y="7056"/>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 name="Rectangle 28"/>
            <p:cNvSpPr>
              <a:spLocks noChangeArrowheads="1"/>
            </p:cNvSpPr>
            <p:nvPr/>
          </p:nvSpPr>
          <p:spPr bwMode="auto">
            <a:xfrm>
              <a:off x="1367"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 name="Rectangle 29"/>
            <p:cNvSpPr>
              <a:spLocks noChangeArrowheads="1"/>
            </p:cNvSpPr>
            <p:nvPr/>
          </p:nvSpPr>
          <p:spPr bwMode="auto">
            <a:xfrm>
              <a:off x="1725"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 name="Rectangle 30"/>
            <p:cNvSpPr>
              <a:spLocks noChangeArrowheads="1"/>
            </p:cNvSpPr>
            <p:nvPr/>
          </p:nvSpPr>
          <p:spPr bwMode="auto">
            <a:xfrm>
              <a:off x="2083"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 name="Rectangle 31"/>
            <p:cNvSpPr>
              <a:spLocks noChangeArrowheads="1"/>
            </p:cNvSpPr>
            <p:nvPr/>
          </p:nvSpPr>
          <p:spPr bwMode="auto">
            <a:xfrm>
              <a:off x="1010" y="8487"/>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 name="Rectangle 32"/>
            <p:cNvSpPr>
              <a:spLocks noChangeArrowheads="1"/>
            </p:cNvSpPr>
            <p:nvPr/>
          </p:nvSpPr>
          <p:spPr bwMode="auto">
            <a:xfrm>
              <a:off x="1367"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 name="Rectangle 33"/>
            <p:cNvSpPr>
              <a:spLocks noChangeArrowheads="1"/>
            </p:cNvSpPr>
            <p:nvPr/>
          </p:nvSpPr>
          <p:spPr bwMode="auto">
            <a:xfrm>
              <a:off x="1725"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Rectangle 34"/>
            <p:cNvSpPr>
              <a:spLocks noChangeArrowheads="1"/>
            </p:cNvSpPr>
            <p:nvPr/>
          </p:nvSpPr>
          <p:spPr bwMode="auto">
            <a:xfrm>
              <a:off x="2083"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Rectangle 35"/>
            <p:cNvSpPr>
              <a:spLocks noChangeArrowheads="1"/>
            </p:cNvSpPr>
            <p:nvPr/>
          </p:nvSpPr>
          <p:spPr bwMode="auto">
            <a:xfrm>
              <a:off x="2083"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 name="Rectangle 36"/>
            <p:cNvSpPr>
              <a:spLocks noChangeArrowheads="1"/>
            </p:cNvSpPr>
            <p:nvPr/>
          </p:nvSpPr>
          <p:spPr bwMode="auto">
            <a:xfrm>
              <a:off x="1725"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Rectangle 37"/>
            <p:cNvSpPr>
              <a:spLocks noChangeArrowheads="1"/>
            </p:cNvSpPr>
            <p:nvPr/>
          </p:nvSpPr>
          <p:spPr bwMode="auto">
            <a:xfrm>
              <a:off x="1367"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Rectangle 38"/>
            <p:cNvSpPr>
              <a:spLocks noChangeArrowheads="1"/>
            </p:cNvSpPr>
            <p:nvPr/>
          </p:nvSpPr>
          <p:spPr bwMode="auto">
            <a:xfrm>
              <a:off x="1010" y="8129"/>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Rectangle 39"/>
            <p:cNvSpPr>
              <a:spLocks noChangeArrowheads="1"/>
            </p:cNvSpPr>
            <p:nvPr/>
          </p:nvSpPr>
          <p:spPr bwMode="auto">
            <a:xfrm>
              <a:off x="2441" y="8487"/>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Rectangle 40"/>
            <p:cNvSpPr>
              <a:spLocks noChangeArrowheads="1"/>
            </p:cNvSpPr>
            <p:nvPr/>
          </p:nvSpPr>
          <p:spPr bwMode="auto">
            <a:xfrm>
              <a:off x="2798"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Rectangle 41"/>
            <p:cNvSpPr>
              <a:spLocks noChangeArrowheads="1"/>
            </p:cNvSpPr>
            <p:nvPr/>
          </p:nvSpPr>
          <p:spPr bwMode="auto">
            <a:xfrm>
              <a:off x="3156"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Rectangle 42"/>
            <p:cNvSpPr>
              <a:spLocks noChangeArrowheads="1"/>
            </p:cNvSpPr>
            <p:nvPr/>
          </p:nvSpPr>
          <p:spPr bwMode="auto">
            <a:xfrm>
              <a:off x="3514"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Rectangle 43"/>
            <p:cNvSpPr>
              <a:spLocks noChangeArrowheads="1"/>
            </p:cNvSpPr>
            <p:nvPr/>
          </p:nvSpPr>
          <p:spPr bwMode="auto">
            <a:xfrm>
              <a:off x="3514"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Rectangle 44"/>
            <p:cNvSpPr>
              <a:spLocks noChangeArrowheads="1"/>
            </p:cNvSpPr>
            <p:nvPr/>
          </p:nvSpPr>
          <p:spPr bwMode="auto">
            <a:xfrm>
              <a:off x="3156"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 name="Rectangle 45"/>
            <p:cNvSpPr>
              <a:spLocks noChangeArrowheads="1"/>
            </p:cNvSpPr>
            <p:nvPr/>
          </p:nvSpPr>
          <p:spPr bwMode="auto">
            <a:xfrm>
              <a:off x="2441" y="8129"/>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Rectangle 46"/>
            <p:cNvSpPr>
              <a:spLocks noChangeArrowheads="1"/>
            </p:cNvSpPr>
            <p:nvPr/>
          </p:nvSpPr>
          <p:spPr bwMode="auto">
            <a:xfrm>
              <a:off x="2798"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8" name="Rectangle 47"/>
            <p:cNvSpPr>
              <a:spLocks noChangeArrowheads="1"/>
            </p:cNvSpPr>
            <p:nvPr/>
          </p:nvSpPr>
          <p:spPr bwMode="auto">
            <a:xfrm>
              <a:off x="2441" y="920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Rectangle 48"/>
            <p:cNvSpPr>
              <a:spLocks noChangeArrowheads="1"/>
            </p:cNvSpPr>
            <p:nvPr/>
          </p:nvSpPr>
          <p:spPr bwMode="auto">
            <a:xfrm>
              <a:off x="2798"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Rectangle 49"/>
            <p:cNvSpPr>
              <a:spLocks noChangeArrowheads="1"/>
            </p:cNvSpPr>
            <p:nvPr/>
          </p:nvSpPr>
          <p:spPr bwMode="auto">
            <a:xfrm>
              <a:off x="3156"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 name="Rectangle 50"/>
            <p:cNvSpPr>
              <a:spLocks noChangeArrowheads="1"/>
            </p:cNvSpPr>
            <p:nvPr/>
          </p:nvSpPr>
          <p:spPr bwMode="auto">
            <a:xfrm>
              <a:off x="3514"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Rectangle 51"/>
            <p:cNvSpPr>
              <a:spLocks noChangeArrowheads="1"/>
            </p:cNvSpPr>
            <p:nvPr/>
          </p:nvSpPr>
          <p:spPr bwMode="auto">
            <a:xfrm>
              <a:off x="3514"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 name="Rectangle 52"/>
            <p:cNvSpPr>
              <a:spLocks noChangeArrowheads="1"/>
            </p:cNvSpPr>
            <p:nvPr/>
          </p:nvSpPr>
          <p:spPr bwMode="auto">
            <a:xfrm>
              <a:off x="3156"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Rectangle 53"/>
            <p:cNvSpPr>
              <a:spLocks noChangeArrowheads="1"/>
            </p:cNvSpPr>
            <p:nvPr/>
          </p:nvSpPr>
          <p:spPr bwMode="auto">
            <a:xfrm>
              <a:off x="2441" y="8845"/>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Rectangle 54"/>
            <p:cNvSpPr>
              <a:spLocks noChangeArrowheads="1"/>
            </p:cNvSpPr>
            <p:nvPr/>
          </p:nvSpPr>
          <p:spPr bwMode="auto">
            <a:xfrm>
              <a:off x="2798"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 name="Rectangle 55"/>
            <p:cNvSpPr>
              <a:spLocks noChangeArrowheads="1"/>
            </p:cNvSpPr>
            <p:nvPr/>
          </p:nvSpPr>
          <p:spPr bwMode="auto">
            <a:xfrm>
              <a:off x="1010" y="920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Rectangle 56"/>
            <p:cNvSpPr>
              <a:spLocks noChangeArrowheads="1"/>
            </p:cNvSpPr>
            <p:nvPr/>
          </p:nvSpPr>
          <p:spPr bwMode="auto">
            <a:xfrm>
              <a:off x="1367"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Rectangle 57"/>
            <p:cNvSpPr>
              <a:spLocks noChangeArrowheads="1"/>
            </p:cNvSpPr>
            <p:nvPr/>
          </p:nvSpPr>
          <p:spPr bwMode="auto">
            <a:xfrm>
              <a:off x="1725"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Rectangle 58"/>
            <p:cNvSpPr>
              <a:spLocks noChangeArrowheads="1"/>
            </p:cNvSpPr>
            <p:nvPr/>
          </p:nvSpPr>
          <p:spPr bwMode="auto">
            <a:xfrm>
              <a:off x="2083"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Rectangle 59"/>
            <p:cNvSpPr>
              <a:spLocks noChangeArrowheads="1"/>
            </p:cNvSpPr>
            <p:nvPr/>
          </p:nvSpPr>
          <p:spPr bwMode="auto">
            <a:xfrm>
              <a:off x="2083"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Rectangle 60"/>
            <p:cNvSpPr>
              <a:spLocks noChangeArrowheads="1"/>
            </p:cNvSpPr>
            <p:nvPr/>
          </p:nvSpPr>
          <p:spPr bwMode="auto">
            <a:xfrm>
              <a:off x="1725"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Rectangle 61"/>
            <p:cNvSpPr>
              <a:spLocks noChangeArrowheads="1"/>
            </p:cNvSpPr>
            <p:nvPr/>
          </p:nvSpPr>
          <p:spPr bwMode="auto">
            <a:xfrm>
              <a:off x="1367"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Rectangle 62"/>
            <p:cNvSpPr>
              <a:spLocks noChangeArrowheads="1"/>
            </p:cNvSpPr>
            <p:nvPr/>
          </p:nvSpPr>
          <p:spPr bwMode="auto">
            <a:xfrm>
              <a:off x="1010" y="8845"/>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Rectangle 63"/>
            <p:cNvSpPr>
              <a:spLocks noChangeArrowheads="1"/>
            </p:cNvSpPr>
            <p:nvPr/>
          </p:nvSpPr>
          <p:spPr bwMode="auto">
            <a:xfrm>
              <a:off x="2083"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Rectangle 64"/>
            <p:cNvSpPr>
              <a:spLocks noChangeArrowheads="1"/>
            </p:cNvSpPr>
            <p:nvPr/>
          </p:nvSpPr>
          <p:spPr bwMode="auto">
            <a:xfrm>
              <a:off x="1725"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Rectangle 65"/>
            <p:cNvSpPr>
              <a:spLocks noChangeArrowheads="1"/>
            </p:cNvSpPr>
            <p:nvPr/>
          </p:nvSpPr>
          <p:spPr bwMode="auto">
            <a:xfrm>
              <a:off x="1367"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Rectangle 66"/>
            <p:cNvSpPr>
              <a:spLocks noChangeArrowheads="1"/>
            </p:cNvSpPr>
            <p:nvPr/>
          </p:nvSpPr>
          <p:spPr bwMode="auto">
            <a:xfrm>
              <a:off x="1010" y="9560"/>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Rectangle 67"/>
            <p:cNvSpPr>
              <a:spLocks noChangeArrowheads="1"/>
            </p:cNvSpPr>
            <p:nvPr/>
          </p:nvSpPr>
          <p:spPr bwMode="auto">
            <a:xfrm>
              <a:off x="3514"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Rectangle 68"/>
            <p:cNvSpPr>
              <a:spLocks noChangeArrowheads="1"/>
            </p:cNvSpPr>
            <p:nvPr/>
          </p:nvSpPr>
          <p:spPr bwMode="auto">
            <a:xfrm>
              <a:off x="3156"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Rectangle 69"/>
            <p:cNvSpPr>
              <a:spLocks noChangeArrowheads="1"/>
            </p:cNvSpPr>
            <p:nvPr/>
          </p:nvSpPr>
          <p:spPr bwMode="auto">
            <a:xfrm>
              <a:off x="2441" y="9560"/>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Rectangle 70"/>
            <p:cNvSpPr>
              <a:spLocks noChangeArrowheads="1"/>
            </p:cNvSpPr>
            <p:nvPr/>
          </p:nvSpPr>
          <p:spPr bwMode="auto">
            <a:xfrm>
              <a:off x="2798"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Rectangle 71"/>
            <p:cNvSpPr>
              <a:spLocks noChangeArrowheads="1"/>
            </p:cNvSpPr>
            <p:nvPr/>
          </p:nvSpPr>
          <p:spPr bwMode="auto">
            <a:xfrm>
              <a:off x="3872"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Rectangle 72"/>
            <p:cNvSpPr>
              <a:spLocks noChangeArrowheads="1"/>
            </p:cNvSpPr>
            <p:nvPr/>
          </p:nvSpPr>
          <p:spPr bwMode="auto">
            <a:xfrm>
              <a:off x="4230"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Rectangle 73"/>
            <p:cNvSpPr>
              <a:spLocks noChangeArrowheads="1"/>
            </p:cNvSpPr>
            <p:nvPr/>
          </p:nvSpPr>
          <p:spPr bwMode="auto">
            <a:xfrm>
              <a:off x="4230"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Rectangle 74"/>
            <p:cNvSpPr>
              <a:spLocks noChangeArrowheads="1"/>
            </p:cNvSpPr>
            <p:nvPr/>
          </p:nvSpPr>
          <p:spPr bwMode="auto">
            <a:xfrm>
              <a:off x="3872"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Rectangle 75"/>
            <p:cNvSpPr>
              <a:spLocks noChangeArrowheads="1"/>
            </p:cNvSpPr>
            <p:nvPr/>
          </p:nvSpPr>
          <p:spPr bwMode="auto">
            <a:xfrm>
              <a:off x="3872"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Rectangle 76"/>
            <p:cNvSpPr>
              <a:spLocks noChangeArrowheads="1"/>
            </p:cNvSpPr>
            <p:nvPr/>
          </p:nvSpPr>
          <p:spPr bwMode="auto">
            <a:xfrm>
              <a:off x="4230"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Rectangle 77"/>
            <p:cNvSpPr>
              <a:spLocks noChangeArrowheads="1"/>
            </p:cNvSpPr>
            <p:nvPr/>
          </p:nvSpPr>
          <p:spPr bwMode="auto">
            <a:xfrm>
              <a:off x="3872"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Rectangle 78"/>
            <p:cNvSpPr>
              <a:spLocks noChangeArrowheads="1"/>
            </p:cNvSpPr>
            <p:nvPr/>
          </p:nvSpPr>
          <p:spPr bwMode="auto">
            <a:xfrm>
              <a:off x="4230"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Rectangle 79"/>
            <p:cNvSpPr>
              <a:spLocks noChangeArrowheads="1"/>
            </p:cNvSpPr>
            <p:nvPr/>
          </p:nvSpPr>
          <p:spPr bwMode="auto">
            <a:xfrm>
              <a:off x="4230"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 name="Rectangle 80"/>
            <p:cNvSpPr>
              <a:spLocks noChangeArrowheads="1"/>
            </p:cNvSpPr>
            <p:nvPr/>
          </p:nvSpPr>
          <p:spPr bwMode="auto">
            <a:xfrm>
              <a:off x="3872"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 name="Rectangle 81"/>
            <p:cNvSpPr>
              <a:spLocks noChangeArrowheads="1"/>
            </p:cNvSpPr>
            <p:nvPr/>
          </p:nvSpPr>
          <p:spPr bwMode="auto">
            <a:xfrm>
              <a:off x="3872"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 name="Rectangle 82"/>
            <p:cNvSpPr>
              <a:spLocks noChangeArrowheads="1"/>
            </p:cNvSpPr>
            <p:nvPr/>
          </p:nvSpPr>
          <p:spPr bwMode="auto">
            <a:xfrm>
              <a:off x="4230"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4" name="Rectangle 83"/>
            <p:cNvSpPr>
              <a:spLocks noChangeArrowheads="1"/>
            </p:cNvSpPr>
            <p:nvPr/>
          </p:nvSpPr>
          <p:spPr bwMode="auto">
            <a:xfrm>
              <a:off x="4230"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5" name="Rectangle 84"/>
            <p:cNvSpPr>
              <a:spLocks noChangeArrowheads="1"/>
            </p:cNvSpPr>
            <p:nvPr/>
          </p:nvSpPr>
          <p:spPr bwMode="auto">
            <a:xfrm>
              <a:off x="3872"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 name="Rectangle 85"/>
            <p:cNvSpPr>
              <a:spLocks noChangeArrowheads="1"/>
            </p:cNvSpPr>
            <p:nvPr/>
          </p:nvSpPr>
          <p:spPr bwMode="auto">
            <a:xfrm>
              <a:off x="4230"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7" name="Rectangle 86"/>
            <p:cNvSpPr>
              <a:spLocks noChangeArrowheads="1"/>
            </p:cNvSpPr>
            <p:nvPr/>
          </p:nvSpPr>
          <p:spPr bwMode="auto">
            <a:xfrm>
              <a:off x="3872"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8" name="Rectangle 87"/>
            <p:cNvSpPr>
              <a:spLocks noChangeArrowheads="1"/>
            </p:cNvSpPr>
            <p:nvPr/>
          </p:nvSpPr>
          <p:spPr bwMode="auto">
            <a:xfrm>
              <a:off x="294"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9" name="Rectangle 88"/>
            <p:cNvSpPr>
              <a:spLocks noChangeArrowheads="1"/>
            </p:cNvSpPr>
            <p:nvPr/>
          </p:nvSpPr>
          <p:spPr bwMode="auto">
            <a:xfrm>
              <a:off x="652"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0" name="Rectangle 89"/>
            <p:cNvSpPr>
              <a:spLocks noChangeArrowheads="1"/>
            </p:cNvSpPr>
            <p:nvPr/>
          </p:nvSpPr>
          <p:spPr bwMode="auto">
            <a:xfrm>
              <a:off x="652"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1" name="Rectangle 90"/>
            <p:cNvSpPr>
              <a:spLocks noChangeArrowheads="1"/>
            </p:cNvSpPr>
            <p:nvPr/>
          </p:nvSpPr>
          <p:spPr bwMode="auto">
            <a:xfrm>
              <a:off x="294"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2" name="Rectangle 91"/>
            <p:cNvSpPr>
              <a:spLocks noChangeArrowheads="1"/>
            </p:cNvSpPr>
            <p:nvPr/>
          </p:nvSpPr>
          <p:spPr bwMode="auto">
            <a:xfrm>
              <a:off x="294"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3" name="Rectangle 92"/>
            <p:cNvSpPr>
              <a:spLocks noChangeArrowheads="1"/>
            </p:cNvSpPr>
            <p:nvPr/>
          </p:nvSpPr>
          <p:spPr bwMode="auto">
            <a:xfrm>
              <a:off x="652"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 name="Rectangle 93"/>
            <p:cNvSpPr>
              <a:spLocks noChangeArrowheads="1"/>
            </p:cNvSpPr>
            <p:nvPr/>
          </p:nvSpPr>
          <p:spPr bwMode="auto">
            <a:xfrm>
              <a:off x="294"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 name="Rectangle 94"/>
            <p:cNvSpPr>
              <a:spLocks noChangeArrowheads="1"/>
            </p:cNvSpPr>
            <p:nvPr/>
          </p:nvSpPr>
          <p:spPr bwMode="auto">
            <a:xfrm>
              <a:off x="652"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6" name="Rectangle 95"/>
            <p:cNvSpPr>
              <a:spLocks noChangeArrowheads="1"/>
            </p:cNvSpPr>
            <p:nvPr/>
          </p:nvSpPr>
          <p:spPr bwMode="auto">
            <a:xfrm>
              <a:off x="652"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 name="Rectangle 96"/>
            <p:cNvSpPr>
              <a:spLocks noChangeArrowheads="1"/>
            </p:cNvSpPr>
            <p:nvPr/>
          </p:nvSpPr>
          <p:spPr bwMode="auto">
            <a:xfrm>
              <a:off x="294"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8" name="Rectangle 97"/>
            <p:cNvSpPr>
              <a:spLocks noChangeArrowheads="1"/>
            </p:cNvSpPr>
            <p:nvPr/>
          </p:nvSpPr>
          <p:spPr bwMode="auto">
            <a:xfrm>
              <a:off x="294"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9" name="Rectangle 98"/>
            <p:cNvSpPr>
              <a:spLocks noChangeArrowheads="1"/>
            </p:cNvSpPr>
            <p:nvPr/>
          </p:nvSpPr>
          <p:spPr bwMode="auto">
            <a:xfrm>
              <a:off x="652"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0" name="Rectangle 99"/>
            <p:cNvSpPr>
              <a:spLocks noChangeArrowheads="1"/>
            </p:cNvSpPr>
            <p:nvPr/>
          </p:nvSpPr>
          <p:spPr bwMode="auto">
            <a:xfrm>
              <a:off x="652"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1" name="Rectangle 100"/>
            <p:cNvSpPr>
              <a:spLocks noChangeArrowheads="1"/>
            </p:cNvSpPr>
            <p:nvPr/>
          </p:nvSpPr>
          <p:spPr bwMode="auto">
            <a:xfrm>
              <a:off x="294"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2" name="Rectangle 101"/>
            <p:cNvSpPr>
              <a:spLocks noChangeArrowheads="1"/>
            </p:cNvSpPr>
            <p:nvPr/>
          </p:nvSpPr>
          <p:spPr bwMode="auto">
            <a:xfrm>
              <a:off x="652"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3" name="Rectangle 102"/>
            <p:cNvSpPr>
              <a:spLocks noChangeArrowheads="1"/>
            </p:cNvSpPr>
            <p:nvPr/>
          </p:nvSpPr>
          <p:spPr bwMode="auto">
            <a:xfrm>
              <a:off x="294"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04" name="Line 246"/>
            <p:cNvCxnSpPr/>
            <p:nvPr/>
          </p:nvCxnSpPr>
          <p:spPr bwMode="auto">
            <a:xfrm flipH="1">
              <a:off x="169" y="8487"/>
              <a:ext cx="4547" cy="0"/>
            </a:xfrm>
            <a:prstGeom prst="line">
              <a:avLst/>
            </a:prstGeom>
            <a:grpFill/>
            <a:ln w="25400">
              <a:solidFill>
                <a:srgbClr val="1F497D">
                  <a:lumMod val="50000"/>
                </a:srgbClr>
              </a:solidFill>
              <a:round/>
              <a:headEnd type="triangle" w="lg" len="med"/>
              <a:tailEnd type="triangle" w="lg" len="med"/>
            </a:ln>
          </p:spPr>
        </p:cxnSp>
        <p:sp>
          <p:nvSpPr>
            <p:cNvPr id="105" name="Rectangle 104"/>
            <p:cNvSpPr>
              <a:spLocks noChangeArrowheads="1"/>
            </p:cNvSpPr>
            <p:nvPr/>
          </p:nvSpPr>
          <p:spPr bwMode="auto">
            <a:xfrm>
              <a:off x="2083"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6" name="Rectangle 105"/>
            <p:cNvSpPr>
              <a:spLocks noChangeArrowheads="1"/>
            </p:cNvSpPr>
            <p:nvPr/>
          </p:nvSpPr>
          <p:spPr bwMode="auto">
            <a:xfrm>
              <a:off x="1725"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7" name="Rectangle 106"/>
            <p:cNvSpPr>
              <a:spLocks noChangeArrowheads="1"/>
            </p:cNvSpPr>
            <p:nvPr/>
          </p:nvSpPr>
          <p:spPr bwMode="auto">
            <a:xfrm>
              <a:off x="1367"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8" name="Rectangle 107"/>
            <p:cNvSpPr>
              <a:spLocks noChangeArrowheads="1"/>
            </p:cNvSpPr>
            <p:nvPr/>
          </p:nvSpPr>
          <p:spPr bwMode="auto">
            <a:xfrm>
              <a:off x="1010" y="6690"/>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9" name="Rectangle 108"/>
            <p:cNvSpPr>
              <a:spLocks noChangeArrowheads="1"/>
            </p:cNvSpPr>
            <p:nvPr/>
          </p:nvSpPr>
          <p:spPr bwMode="auto">
            <a:xfrm>
              <a:off x="3514"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0" name="Rectangle 109"/>
            <p:cNvSpPr>
              <a:spLocks noChangeArrowheads="1"/>
            </p:cNvSpPr>
            <p:nvPr/>
          </p:nvSpPr>
          <p:spPr bwMode="auto">
            <a:xfrm>
              <a:off x="3156"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1" name="Rectangle 110"/>
            <p:cNvSpPr>
              <a:spLocks noChangeArrowheads="1"/>
            </p:cNvSpPr>
            <p:nvPr/>
          </p:nvSpPr>
          <p:spPr bwMode="auto">
            <a:xfrm>
              <a:off x="2441" y="6690"/>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2" name="Rectangle 111"/>
            <p:cNvSpPr>
              <a:spLocks noChangeArrowheads="1"/>
            </p:cNvSpPr>
            <p:nvPr/>
          </p:nvSpPr>
          <p:spPr bwMode="auto">
            <a:xfrm>
              <a:off x="2798"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3" name="Rectangle 112"/>
            <p:cNvSpPr>
              <a:spLocks noChangeArrowheads="1"/>
            </p:cNvSpPr>
            <p:nvPr/>
          </p:nvSpPr>
          <p:spPr bwMode="auto">
            <a:xfrm>
              <a:off x="2441" y="633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4" name="Rectangle 113"/>
            <p:cNvSpPr>
              <a:spLocks noChangeArrowheads="1"/>
            </p:cNvSpPr>
            <p:nvPr/>
          </p:nvSpPr>
          <p:spPr bwMode="auto">
            <a:xfrm>
              <a:off x="2798"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5" name="Rectangle 114"/>
            <p:cNvSpPr>
              <a:spLocks noChangeArrowheads="1"/>
            </p:cNvSpPr>
            <p:nvPr/>
          </p:nvSpPr>
          <p:spPr bwMode="auto">
            <a:xfrm>
              <a:off x="3156"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6" name="Rectangle 115"/>
            <p:cNvSpPr>
              <a:spLocks noChangeArrowheads="1"/>
            </p:cNvSpPr>
            <p:nvPr/>
          </p:nvSpPr>
          <p:spPr bwMode="auto">
            <a:xfrm>
              <a:off x="3514"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7" name="Rectangle 116"/>
            <p:cNvSpPr>
              <a:spLocks noChangeArrowheads="1"/>
            </p:cNvSpPr>
            <p:nvPr/>
          </p:nvSpPr>
          <p:spPr bwMode="auto">
            <a:xfrm>
              <a:off x="1010" y="633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8" name="Rectangle 117"/>
            <p:cNvSpPr>
              <a:spLocks noChangeArrowheads="1"/>
            </p:cNvSpPr>
            <p:nvPr/>
          </p:nvSpPr>
          <p:spPr bwMode="auto">
            <a:xfrm>
              <a:off x="1367"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9" name="Rectangle 118"/>
            <p:cNvSpPr>
              <a:spLocks noChangeArrowheads="1"/>
            </p:cNvSpPr>
            <p:nvPr/>
          </p:nvSpPr>
          <p:spPr bwMode="auto">
            <a:xfrm>
              <a:off x="1725"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0" name="Rectangle 119"/>
            <p:cNvSpPr>
              <a:spLocks noChangeArrowheads="1"/>
            </p:cNvSpPr>
            <p:nvPr/>
          </p:nvSpPr>
          <p:spPr bwMode="auto">
            <a:xfrm>
              <a:off x="2083"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1" name="Rectangle 120"/>
            <p:cNvSpPr>
              <a:spLocks noChangeArrowheads="1"/>
            </p:cNvSpPr>
            <p:nvPr/>
          </p:nvSpPr>
          <p:spPr bwMode="auto">
            <a:xfrm>
              <a:off x="4230"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2" name="Rectangle 121"/>
            <p:cNvSpPr>
              <a:spLocks noChangeArrowheads="1"/>
            </p:cNvSpPr>
            <p:nvPr/>
          </p:nvSpPr>
          <p:spPr bwMode="auto">
            <a:xfrm>
              <a:off x="3872"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3" name="Rectangle 122"/>
            <p:cNvSpPr>
              <a:spLocks noChangeArrowheads="1"/>
            </p:cNvSpPr>
            <p:nvPr/>
          </p:nvSpPr>
          <p:spPr bwMode="auto">
            <a:xfrm>
              <a:off x="3872"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4" name="Rectangle 123"/>
            <p:cNvSpPr>
              <a:spLocks noChangeArrowheads="1"/>
            </p:cNvSpPr>
            <p:nvPr/>
          </p:nvSpPr>
          <p:spPr bwMode="auto">
            <a:xfrm>
              <a:off x="4230"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5" name="Rectangle 124"/>
            <p:cNvSpPr>
              <a:spLocks noChangeArrowheads="1"/>
            </p:cNvSpPr>
            <p:nvPr/>
          </p:nvSpPr>
          <p:spPr bwMode="auto">
            <a:xfrm>
              <a:off x="652"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6" name="Rectangle 125"/>
            <p:cNvSpPr>
              <a:spLocks noChangeArrowheads="1"/>
            </p:cNvSpPr>
            <p:nvPr/>
          </p:nvSpPr>
          <p:spPr bwMode="auto">
            <a:xfrm>
              <a:off x="294"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7" name="Rectangle 126"/>
            <p:cNvSpPr>
              <a:spLocks noChangeArrowheads="1"/>
            </p:cNvSpPr>
            <p:nvPr/>
          </p:nvSpPr>
          <p:spPr bwMode="auto">
            <a:xfrm>
              <a:off x="294"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8" name="Rectangle 127"/>
            <p:cNvSpPr>
              <a:spLocks noChangeArrowheads="1"/>
            </p:cNvSpPr>
            <p:nvPr/>
          </p:nvSpPr>
          <p:spPr bwMode="auto">
            <a:xfrm>
              <a:off x="652"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9" name="Rectangle 128"/>
            <p:cNvSpPr>
              <a:spLocks noChangeArrowheads="1"/>
            </p:cNvSpPr>
            <p:nvPr/>
          </p:nvSpPr>
          <p:spPr bwMode="auto">
            <a:xfrm>
              <a:off x="2083"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0" name="Rectangle 129"/>
            <p:cNvSpPr>
              <a:spLocks noChangeArrowheads="1"/>
            </p:cNvSpPr>
            <p:nvPr/>
          </p:nvSpPr>
          <p:spPr bwMode="auto">
            <a:xfrm>
              <a:off x="1725"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1" name="Rectangle 130"/>
            <p:cNvSpPr>
              <a:spLocks noChangeArrowheads="1"/>
            </p:cNvSpPr>
            <p:nvPr/>
          </p:nvSpPr>
          <p:spPr bwMode="auto">
            <a:xfrm>
              <a:off x="1367"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2" name="Rectangle 131"/>
            <p:cNvSpPr>
              <a:spLocks noChangeArrowheads="1"/>
            </p:cNvSpPr>
            <p:nvPr/>
          </p:nvSpPr>
          <p:spPr bwMode="auto">
            <a:xfrm>
              <a:off x="1010" y="10275"/>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3" name="Rectangle 132"/>
            <p:cNvSpPr>
              <a:spLocks noChangeArrowheads="1"/>
            </p:cNvSpPr>
            <p:nvPr/>
          </p:nvSpPr>
          <p:spPr bwMode="auto">
            <a:xfrm>
              <a:off x="3514"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4" name="Rectangle 133"/>
            <p:cNvSpPr>
              <a:spLocks noChangeArrowheads="1"/>
            </p:cNvSpPr>
            <p:nvPr/>
          </p:nvSpPr>
          <p:spPr bwMode="auto">
            <a:xfrm>
              <a:off x="3156"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5" name="Rectangle 134"/>
            <p:cNvSpPr>
              <a:spLocks noChangeArrowheads="1"/>
            </p:cNvSpPr>
            <p:nvPr/>
          </p:nvSpPr>
          <p:spPr bwMode="auto">
            <a:xfrm>
              <a:off x="2441" y="10275"/>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6" name="Rectangle 135"/>
            <p:cNvSpPr>
              <a:spLocks noChangeArrowheads="1"/>
            </p:cNvSpPr>
            <p:nvPr/>
          </p:nvSpPr>
          <p:spPr bwMode="auto">
            <a:xfrm>
              <a:off x="2798"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7" name="Rectangle 136"/>
            <p:cNvSpPr>
              <a:spLocks noChangeArrowheads="1"/>
            </p:cNvSpPr>
            <p:nvPr/>
          </p:nvSpPr>
          <p:spPr bwMode="auto">
            <a:xfrm>
              <a:off x="2441" y="9918"/>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8" name="Rectangle 137"/>
            <p:cNvSpPr>
              <a:spLocks noChangeArrowheads="1"/>
            </p:cNvSpPr>
            <p:nvPr/>
          </p:nvSpPr>
          <p:spPr bwMode="auto">
            <a:xfrm>
              <a:off x="2798"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9" name="Rectangle 138"/>
            <p:cNvSpPr>
              <a:spLocks noChangeArrowheads="1"/>
            </p:cNvSpPr>
            <p:nvPr/>
          </p:nvSpPr>
          <p:spPr bwMode="auto">
            <a:xfrm>
              <a:off x="3156"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0" name="Rectangle 139"/>
            <p:cNvSpPr>
              <a:spLocks noChangeArrowheads="1"/>
            </p:cNvSpPr>
            <p:nvPr/>
          </p:nvSpPr>
          <p:spPr bwMode="auto">
            <a:xfrm>
              <a:off x="3514"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1" name="Rectangle 140"/>
            <p:cNvSpPr>
              <a:spLocks noChangeArrowheads="1"/>
            </p:cNvSpPr>
            <p:nvPr/>
          </p:nvSpPr>
          <p:spPr bwMode="auto">
            <a:xfrm>
              <a:off x="1010" y="9918"/>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2" name="Rectangle 141"/>
            <p:cNvSpPr>
              <a:spLocks noChangeArrowheads="1"/>
            </p:cNvSpPr>
            <p:nvPr/>
          </p:nvSpPr>
          <p:spPr bwMode="auto">
            <a:xfrm>
              <a:off x="1367"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3" name="Rectangle 142"/>
            <p:cNvSpPr>
              <a:spLocks noChangeArrowheads="1"/>
            </p:cNvSpPr>
            <p:nvPr/>
          </p:nvSpPr>
          <p:spPr bwMode="auto">
            <a:xfrm>
              <a:off x="1725"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4" name="Rectangle 143"/>
            <p:cNvSpPr>
              <a:spLocks noChangeArrowheads="1"/>
            </p:cNvSpPr>
            <p:nvPr/>
          </p:nvSpPr>
          <p:spPr bwMode="auto">
            <a:xfrm>
              <a:off x="2083"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5" name="Rectangle 144"/>
            <p:cNvSpPr>
              <a:spLocks noChangeArrowheads="1"/>
            </p:cNvSpPr>
            <p:nvPr/>
          </p:nvSpPr>
          <p:spPr bwMode="auto">
            <a:xfrm>
              <a:off x="4230"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6" name="Rectangle 145"/>
            <p:cNvSpPr>
              <a:spLocks noChangeArrowheads="1"/>
            </p:cNvSpPr>
            <p:nvPr/>
          </p:nvSpPr>
          <p:spPr bwMode="auto">
            <a:xfrm>
              <a:off x="3872"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7" name="Rectangle 146"/>
            <p:cNvSpPr>
              <a:spLocks noChangeArrowheads="1"/>
            </p:cNvSpPr>
            <p:nvPr/>
          </p:nvSpPr>
          <p:spPr bwMode="auto">
            <a:xfrm>
              <a:off x="3872"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8" name="Rectangle 147"/>
            <p:cNvSpPr>
              <a:spLocks noChangeArrowheads="1"/>
            </p:cNvSpPr>
            <p:nvPr/>
          </p:nvSpPr>
          <p:spPr bwMode="auto">
            <a:xfrm>
              <a:off x="4230"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9" name="Rectangle 148"/>
            <p:cNvSpPr>
              <a:spLocks noChangeArrowheads="1"/>
            </p:cNvSpPr>
            <p:nvPr/>
          </p:nvSpPr>
          <p:spPr bwMode="auto">
            <a:xfrm>
              <a:off x="652"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0" name="Rectangle 149"/>
            <p:cNvSpPr>
              <a:spLocks noChangeArrowheads="1"/>
            </p:cNvSpPr>
            <p:nvPr/>
          </p:nvSpPr>
          <p:spPr bwMode="auto">
            <a:xfrm>
              <a:off x="294"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1" name="Rectangle 150"/>
            <p:cNvSpPr>
              <a:spLocks noChangeArrowheads="1"/>
            </p:cNvSpPr>
            <p:nvPr/>
          </p:nvSpPr>
          <p:spPr bwMode="auto">
            <a:xfrm>
              <a:off x="294"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2" name="Rectangle 151"/>
            <p:cNvSpPr>
              <a:spLocks noChangeArrowheads="1"/>
            </p:cNvSpPr>
            <p:nvPr/>
          </p:nvSpPr>
          <p:spPr bwMode="auto">
            <a:xfrm>
              <a:off x="652"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53" name="Line 295"/>
            <p:cNvCxnSpPr/>
            <p:nvPr/>
          </p:nvCxnSpPr>
          <p:spPr bwMode="auto">
            <a:xfrm>
              <a:off x="2441" y="6194"/>
              <a:ext cx="0" cy="4598"/>
            </a:xfrm>
            <a:prstGeom prst="line">
              <a:avLst/>
            </a:prstGeom>
            <a:grpFill/>
            <a:ln w="25400">
              <a:solidFill>
                <a:srgbClr val="1F497D">
                  <a:lumMod val="50000"/>
                </a:srgbClr>
              </a:solidFill>
              <a:round/>
              <a:headEnd type="triangle" w="lg" len="med"/>
              <a:tailEnd type="triangle" w="lg" len="med"/>
            </a:ln>
          </p:spPr>
        </p:cxnSp>
      </p:grpSp>
      <p:sp>
        <p:nvSpPr>
          <p:cNvPr id="155" name="Text Box 225"/>
          <p:cNvSpPr txBox="1"/>
          <p:nvPr/>
        </p:nvSpPr>
        <p:spPr>
          <a:xfrm>
            <a:off x="2288800" y="1791692"/>
            <a:ext cx="94615" cy="102362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lnSpc>
                <a:spcPct val="150000"/>
              </a:lnSpc>
              <a:spcBef>
                <a:spcPts val="0"/>
              </a:spcBef>
              <a:spcAft>
                <a:spcPts val="50"/>
              </a:spcAft>
            </a:pPr>
            <a:r>
              <a:rPr lang="en-US" sz="1200" b="1" dirty="0">
                <a:solidFill>
                  <a:srgbClr val="FF0000"/>
                </a:solidFill>
                <a:effectLst/>
                <a:latin typeface="Times New Roman"/>
                <a:ea typeface="Calibri"/>
              </a:rPr>
              <a:t>5</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4</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3</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2</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1</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 </a:t>
            </a:r>
            <a:endParaRPr lang="en-US" sz="1200" dirty="0">
              <a:effectLst/>
              <a:latin typeface="Times New Roman"/>
              <a:ea typeface="MS Mincho"/>
            </a:endParaRPr>
          </a:p>
          <a:p>
            <a:pPr marL="0" marR="0">
              <a:lnSpc>
                <a:spcPct val="150000"/>
              </a:lnSpc>
              <a:spcBef>
                <a:spcPts val="0"/>
              </a:spcBef>
              <a:spcAft>
                <a:spcPts val="0"/>
              </a:spcAft>
            </a:pPr>
            <a:r>
              <a:rPr lang="en-US" sz="1200" dirty="0">
                <a:solidFill>
                  <a:srgbClr val="FF0000"/>
                </a:solidFill>
                <a:effectLst/>
                <a:latin typeface="Times New Roman"/>
                <a:ea typeface="MS Mincho"/>
              </a:rPr>
              <a:t> </a:t>
            </a:r>
            <a:endParaRPr lang="en-US" sz="1200" dirty="0">
              <a:effectLst/>
              <a:latin typeface="Times New Roman"/>
              <a:ea typeface="MS Mincho"/>
            </a:endParaRPr>
          </a:p>
        </p:txBody>
      </p:sp>
      <p:sp>
        <p:nvSpPr>
          <p:cNvPr id="156" name="Text Box 225"/>
          <p:cNvSpPr txBox="1"/>
          <p:nvPr/>
        </p:nvSpPr>
        <p:spPr>
          <a:xfrm>
            <a:off x="2196754" y="3305430"/>
            <a:ext cx="1323023" cy="203631"/>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lgn="r">
              <a:spcBef>
                <a:spcPts val="0"/>
              </a:spcBef>
              <a:spcAft>
                <a:spcPts val="600"/>
              </a:spcAft>
            </a:pPr>
            <a:r>
              <a:rPr lang="en-US" sz="1200" b="1" dirty="0">
                <a:solidFill>
                  <a:srgbClr val="FF0000"/>
                </a:solidFill>
                <a:effectLst/>
                <a:latin typeface="Times New Roman"/>
                <a:ea typeface="Calibri"/>
              </a:rPr>
              <a:t> 0    1    2    3     4    5</a:t>
            </a:r>
            <a:endParaRPr lang="en-US" sz="1200" dirty="0">
              <a:effectLst/>
              <a:latin typeface="Times New Roman"/>
              <a:ea typeface="MS Mincho"/>
            </a:endParaRPr>
          </a:p>
        </p:txBody>
      </p:sp>
      <p:sp>
        <p:nvSpPr>
          <p:cNvPr id="157" name="Text Box 225"/>
          <p:cNvSpPr txBox="1"/>
          <p:nvPr/>
        </p:nvSpPr>
        <p:spPr>
          <a:xfrm>
            <a:off x="2228130" y="3421506"/>
            <a:ext cx="167640" cy="102362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lnSpc>
                <a:spcPct val="150000"/>
              </a:lnSpc>
              <a:spcBef>
                <a:spcPts val="0"/>
              </a:spcBef>
              <a:spcAft>
                <a:spcPts val="50"/>
              </a:spcAft>
            </a:pPr>
            <a:r>
              <a:rPr lang="en-US" sz="1200" b="1" dirty="0">
                <a:solidFill>
                  <a:srgbClr val="FF0000"/>
                </a:solidFill>
                <a:effectLst/>
                <a:latin typeface="Times New Roman"/>
                <a:ea typeface="Calibri"/>
              </a:rPr>
              <a:t>-1</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-2</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-3</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-4</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-5</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 </a:t>
            </a:r>
            <a:endParaRPr lang="en-US" sz="1200" dirty="0">
              <a:effectLst/>
              <a:latin typeface="Times New Roman"/>
              <a:ea typeface="MS Mincho"/>
            </a:endParaRPr>
          </a:p>
          <a:p>
            <a:pPr marL="0" marR="0">
              <a:lnSpc>
                <a:spcPct val="150000"/>
              </a:lnSpc>
              <a:spcBef>
                <a:spcPts val="0"/>
              </a:spcBef>
              <a:spcAft>
                <a:spcPts val="0"/>
              </a:spcAft>
            </a:pPr>
            <a:r>
              <a:rPr lang="en-US" sz="1200" dirty="0">
                <a:solidFill>
                  <a:srgbClr val="FF0000"/>
                </a:solidFill>
                <a:effectLst/>
                <a:latin typeface="Times New Roman"/>
                <a:ea typeface="MS Mincho"/>
              </a:rPr>
              <a:t> </a:t>
            </a:r>
            <a:endParaRPr lang="en-US" sz="1200" dirty="0">
              <a:effectLst/>
              <a:latin typeface="Times New Roman"/>
              <a:ea typeface="MS Mincho"/>
            </a:endParaRPr>
          </a:p>
        </p:txBody>
      </p:sp>
      <p:sp>
        <p:nvSpPr>
          <p:cNvPr id="158" name="Text Box 225"/>
          <p:cNvSpPr txBox="1"/>
          <p:nvPr/>
        </p:nvSpPr>
        <p:spPr>
          <a:xfrm>
            <a:off x="733909" y="3308495"/>
            <a:ext cx="1359773" cy="206526"/>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600"/>
              </a:spcAft>
            </a:pPr>
            <a:r>
              <a:rPr lang="en-US" sz="1200" b="1" dirty="0">
                <a:solidFill>
                  <a:srgbClr val="FF0000"/>
                </a:solidFill>
                <a:effectLst/>
                <a:latin typeface="Times New Roman"/>
                <a:ea typeface="Calibri"/>
              </a:rPr>
              <a:t>     -5   -4    -3   -2   -1</a:t>
            </a:r>
            <a:endParaRPr lang="en-US" sz="1200" dirty="0">
              <a:effectLst/>
              <a:latin typeface="Times New Roman"/>
              <a:ea typeface="MS Mincho"/>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2735" y="1478839"/>
            <a:ext cx="506413" cy="42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Rectangle 3"/>
              <p:cNvSpPr/>
              <p:nvPr/>
            </p:nvSpPr>
            <p:spPr>
              <a:xfrm>
                <a:off x="3775351" y="3300161"/>
                <a:ext cx="37061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solidFill>
                            <a:srgbClr val="1F497D"/>
                          </a:solidFill>
                          <a:latin typeface="Cambria Math"/>
                          <a:ea typeface="MS Mincho"/>
                          <a:cs typeface="Calibri"/>
                        </a:rPr>
                        <m:t>𝒙</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3775351" y="3300161"/>
                <a:ext cx="370614" cy="369332"/>
              </a:xfrm>
              <a:prstGeom prst="rect">
                <a:avLst/>
              </a:prstGeom>
              <a:blipFill rotWithShape="1">
                <a:blip r:embed="rId4"/>
                <a:stretch>
                  <a:fillRect t="-8197" r="-22951"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34710" y="1211714"/>
                <a:ext cx="2676054" cy="5329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ea typeface="MS Mincho"/>
                          <a:cs typeface="Times New Roman"/>
                        </a:rPr>
                        <m:t>𝒇</m:t>
                      </m:r>
                      <m:d>
                        <m:dPr>
                          <m:ctrlPr>
                            <a:rPr lang="en-US" sz="2800" b="1" i="1">
                              <a:effectLst/>
                              <a:latin typeface="Cambria Math" panose="02040503050406030204" pitchFamily="18" charset="0"/>
                            </a:rPr>
                          </m:ctrlPr>
                        </m:dPr>
                        <m:e>
                          <m:r>
                            <a:rPr lang="en-US" sz="2800" b="1" i="1">
                              <a:effectLst/>
                              <a:latin typeface="Cambria Math"/>
                              <a:ea typeface="MS Mincho"/>
                              <a:cs typeface="Times New Roman"/>
                            </a:rPr>
                            <m:t>𝒙</m:t>
                          </m:r>
                        </m:e>
                      </m:d>
                      <m:r>
                        <a:rPr lang="en-US" sz="2800" b="1" i="1">
                          <a:effectLst/>
                          <a:latin typeface="Cambria Math"/>
                          <a:ea typeface="MS Mincho"/>
                          <a:cs typeface="Times New Roman"/>
                        </a:rPr>
                        <m:t>=</m:t>
                      </m:r>
                      <m:r>
                        <a:rPr lang="en-US" sz="2800" b="1" i="1">
                          <a:effectLst/>
                          <a:latin typeface="Cambria Math"/>
                          <a:ea typeface="MS Mincho"/>
                          <a:cs typeface="Times New Roman"/>
                        </a:rPr>
                        <m:t>𝟑</m:t>
                      </m:r>
                      <m:sSup>
                        <m:sSupPr>
                          <m:ctrlPr>
                            <a:rPr lang="en-US" sz="2800" b="1" i="1">
                              <a:effectLst/>
                              <a:latin typeface="Cambria Math" panose="02040503050406030204" pitchFamily="18" charset="0"/>
                            </a:rPr>
                          </m:ctrlPr>
                        </m:sSupPr>
                        <m:e>
                          <m:r>
                            <a:rPr lang="en-US" sz="2800" b="1" i="1">
                              <a:effectLst/>
                              <a:latin typeface="Cambria Math"/>
                              <a:ea typeface="MS Mincho"/>
                              <a:cs typeface="Times New Roman"/>
                            </a:rPr>
                            <m:t>𝒙</m:t>
                          </m:r>
                        </m:e>
                        <m:sup>
                          <m:r>
                            <a:rPr lang="en-US" sz="2800" b="1" i="1">
                              <a:effectLst/>
                              <a:latin typeface="Cambria Math"/>
                              <a:ea typeface="MS Mincho"/>
                              <a:cs typeface="Times New Roman"/>
                            </a:rPr>
                            <m:t>𝟐</m:t>
                          </m:r>
                        </m:sup>
                      </m:sSup>
                      <m:r>
                        <a:rPr lang="en-US" sz="2800" b="1" i="1">
                          <a:effectLst/>
                          <a:latin typeface="Cambria Math"/>
                          <a:ea typeface="MS Mincho"/>
                          <a:cs typeface="Times New Roman"/>
                        </a:rPr>
                        <m:t>+</m:t>
                      </m:r>
                      <m:r>
                        <a:rPr lang="en-US" sz="2800" b="1" i="1">
                          <a:effectLst/>
                          <a:latin typeface="Cambria Math"/>
                          <a:ea typeface="MS Mincho"/>
                          <a:cs typeface="Times New Roman"/>
                        </a:rPr>
                        <m:t>𝟐</m:t>
                      </m:r>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634710" y="1211714"/>
                <a:ext cx="2676054" cy="532966"/>
              </a:xfrm>
              <a:prstGeom prst="rect">
                <a:avLst/>
              </a:prstGeom>
              <a:blipFill rotWithShape="1">
                <a:blip r:embed="rId5"/>
                <a:stretch>
                  <a:fillRect t="-8046" r="-5695"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048" name="Table 2047"/>
              <p:cNvGraphicFramePr>
                <a:graphicFrameLocks noGrp="1"/>
              </p:cNvGraphicFramePr>
              <p:nvPr>
                <p:extLst>
                  <p:ext uri="{D42A27DB-BD31-4B8C-83A1-F6EECF244321}">
                    <p14:modId xmlns:p14="http://schemas.microsoft.com/office/powerpoint/2010/main" val="1456802842"/>
                  </p:ext>
                </p:extLst>
              </p:nvPr>
            </p:nvGraphicFramePr>
            <p:xfrm>
              <a:off x="4876800" y="1799379"/>
              <a:ext cx="3505200" cy="1009334"/>
            </p:xfrm>
            <a:graphic>
              <a:graphicData uri="http://schemas.openxmlformats.org/drawingml/2006/table">
                <a:tbl>
                  <a:tblPr firstRow="1" firstCol="1" bandRow="1"/>
                  <a:tblGrid>
                    <a:gridCol w="876300">
                      <a:extLst>
                        <a:ext uri="{9D8B030D-6E8A-4147-A177-3AD203B41FA5}">
                          <a16:colId xmlns:a16="http://schemas.microsoft.com/office/drawing/2014/main" val="20000"/>
                        </a:ext>
                      </a:extLst>
                    </a:gridCol>
                    <a:gridCol w="876300">
                      <a:extLst>
                        <a:ext uri="{9D8B030D-6E8A-4147-A177-3AD203B41FA5}">
                          <a16:colId xmlns:a16="http://schemas.microsoft.com/office/drawing/2014/main" val="20001"/>
                        </a:ext>
                      </a:extLst>
                    </a:gridCol>
                    <a:gridCol w="876300">
                      <a:extLst>
                        <a:ext uri="{9D8B030D-6E8A-4147-A177-3AD203B41FA5}">
                          <a16:colId xmlns:a16="http://schemas.microsoft.com/office/drawing/2014/main" val="20002"/>
                        </a:ext>
                      </a:extLst>
                    </a:gridCol>
                    <a:gridCol w="876300">
                      <a:extLst>
                        <a:ext uri="{9D8B030D-6E8A-4147-A177-3AD203B41FA5}">
                          <a16:colId xmlns:a16="http://schemas.microsoft.com/office/drawing/2014/main" val="20003"/>
                        </a:ext>
                      </a:extLst>
                    </a:gridCol>
                  </a:tblGrid>
                  <a:tr h="504667">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b="1" i="1">
                                    <a:solidFill>
                                      <a:srgbClr val="1F497D"/>
                                    </a:solidFill>
                                    <a:effectLst/>
                                    <a:latin typeface="Cambria Math"/>
                                    <a:ea typeface="Calibri"/>
                                    <a:cs typeface="Times New Roman"/>
                                  </a:rPr>
                                  <m:t>𝒙</m:t>
                                </m:r>
                              </m:oMath>
                            </m:oMathPara>
                          </a14:m>
                          <a:endParaRPr lang="en-US" sz="2000" dirty="0">
                            <a:effectLst/>
                            <a:latin typeface="Calibri"/>
                            <a:ea typeface="MS Mincho"/>
                            <a:cs typeface="Times New Roman"/>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0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0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0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04667">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b="1" i="1">
                                    <a:solidFill>
                                      <a:srgbClr val="1F497D"/>
                                    </a:solidFill>
                                    <a:effectLst/>
                                    <a:latin typeface="Cambria Math"/>
                                    <a:ea typeface="Calibri"/>
                                    <a:cs typeface="Times New Roman"/>
                                  </a:rPr>
                                  <m:t>𝒚</m:t>
                                </m:r>
                              </m:oMath>
                            </m:oMathPara>
                          </a14:m>
                          <a:endParaRPr lang="en-US" sz="2000" dirty="0">
                            <a:effectLst/>
                            <a:latin typeface="Calibri"/>
                            <a:ea typeface="MS Mincho"/>
                            <a:cs typeface="Times New Roman"/>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0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0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0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mc:Choice>
        <mc:Fallback xmlns="">
          <p:graphicFrame>
            <p:nvGraphicFramePr>
              <p:cNvPr id="2048" name="Table 2047"/>
              <p:cNvGraphicFramePr>
                <a:graphicFrameLocks noGrp="1"/>
              </p:cNvGraphicFramePr>
              <p:nvPr>
                <p:extLst>
                  <p:ext uri="{D42A27DB-BD31-4B8C-83A1-F6EECF244321}">
                    <p14:modId xmlns:p14="http://schemas.microsoft.com/office/powerpoint/2010/main" val="1456802842"/>
                  </p:ext>
                </p:extLst>
              </p:nvPr>
            </p:nvGraphicFramePr>
            <p:xfrm>
              <a:off x="4876800" y="1799379"/>
              <a:ext cx="3505200" cy="1009334"/>
            </p:xfrm>
            <a:graphic>
              <a:graphicData uri="http://schemas.openxmlformats.org/drawingml/2006/table">
                <a:tbl>
                  <a:tblPr firstRow="1" firstCol="1" bandRow="1"/>
                  <a:tblGrid>
                    <a:gridCol w="876300"/>
                    <a:gridCol w="876300"/>
                    <a:gridCol w="876300"/>
                    <a:gridCol w="876300"/>
                  </a:tblGrid>
                  <a:tr h="504667">
                    <a:tc>
                      <a:txBody>
                        <a:bodyPr/>
                        <a:lstStyle/>
                        <a:p>
                          <a:endParaRPr lang="en-US"/>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6"/>
                          <a:stretch>
                            <a:fillRect t="-9639" r="-299306" b="-100000"/>
                          </a:stretch>
                        </a:blipFill>
                      </a:tcPr>
                    </a:tc>
                    <a:tc>
                      <a:txBody>
                        <a:bodyPr/>
                        <a:lstStyle/>
                        <a:p>
                          <a:pPr marL="0" marR="0">
                            <a:lnSpc>
                              <a:spcPct val="115000"/>
                            </a:lnSpc>
                            <a:spcBef>
                              <a:spcPts val="0"/>
                            </a:spcBef>
                            <a:spcAft>
                              <a:spcPts val="0"/>
                            </a:spcAft>
                          </a:pPr>
                          <a:endParaRPr lang="en-US" sz="20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0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0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667">
                    <a:tc>
                      <a:txBody>
                        <a:bodyPr/>
                        <a:lstStyle/>
                        <a:p>
                          <a:endParaRPr lang="en-US"/>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blipFill rotWithShape="1">
                          <a:blip r:embed="rId6"/>
                          <a:stretch>
                            <a:fillRect t="-109639" r="-299306"/>
                          </a:stretch>
                        </a:blipFill>
                      </a:tcPr>
                    </a:tc>
                    <a:tc>
                      <a:txBody>
                        <a:bodyPr/>
                        <a:lstStyle/>
                        <a:p>
                          <a:pPr marL="0" marR="0">
                            <a:lnSpc>
                              <a:spcPct val="115000"/>
                            </a:lnSpc>
                            <a:spcBef>
                              <a:spcPts val="0"/>
                            </a:spcBef>
                            <a:spcAft>
                              <a:spcPts val="0"/>
                            </a:spcAft>
                          </a:pPr>
                          <a:endParaRPr lang="en-US" sz="20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0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0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mc:Fallback>
      </mc:AlternateContent>
    </p:spTree>
    <p:extLst>
      <p:ext uri="{BB962C8B-B14F-4D97-AF65-F5344CB8AC3E}">
        <p14:creationId xmlns:p14="http://schemas.microsoft.com/office/powerpoint/2010/main" val="648977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365521"/>
          </a:xfrm>
        </p:spPr>
        <p:txBody>
          <a:bodyPr>
            <a:normAutofit/>
          </a:bodyPr>
          <a:lstStyle/>
          <a:p>
            <a:pPr algn="l"/>
            <a:r>
              <a:rPr lang="en-US" sz="1700" b="1" dirty="0">
                <a:latin typeface="Cambria" panose="02040503050406030204" pitchFamily="18" charset="0"/>
              </a:rPr>
              <a:t> Functions</a:t>
            </a:r>
            <a:endParaRPr lang="en-US" sz="1700" dirty="0">
              <a:latin typeface="Cambria" panose="02040503050406030204" pitchFamily="18" charset="0"/>
            </a:endParaRPr>
          </a:p>
        </p:txBody>
      </p:sp>
      <p:sp>
        <p:nvSpPr>
          <p:cNvPr id="5" name="Rectangle 4"/>
          <p:cNvSpPr/>
          <p:nvPr/>
        </p:nvSpPr>
        <p:spPr>
          <a:xfrm>
            <a:off x="10633" y="209550"/>
            <a:ext cx="9144000" cy="1083374"/>
          </a:xfrm>
          <a:prstGeom prst="rect">
            <a:avLst/>
          </a:prstGeom>
        </p:spPr>
        <p:txBody>
          <a:bodyPr wrap="square">
            <a:spAutoFit/>
          </a:bodyPr>
          <a:lstStyle/>
          <a:p>
            <a:pPr>
              <a:lnSpc>
                <a:spcPct val="115000"/>
              </a:lnSpc>
              <a:spcAft>
                <a:spcPts val="600"/>
              </a:spcAft>
            </a:pPr>
            <a:r>
              <a:rPr lang="en-US" sz="2800" b="1" dirty="0">
                <a:solidFill>
                  <a:schemeClr val="accent1"/>
                </a:solidFill>
              </a:rPr>
              <a:t>Sample Problem 4</a:t>
            </a:r>
            <a:r>
              <a:rPr lang="en-US" sz="2800" dirty="0">
                <a:solidFill>
                  <a:schemeClr val="accent1"/>
                </a:solidFill>
              </a:rPr>
              <a:t>: </a:t>
            </a:r>
            <a:r>
              <a:rPr lang="en-US" sz="2800" b="1" dirty="0">
                <a:ea typeface="MS Mincho"/>
                <a:cs typeface="Times New Roman"/>
              </a:rPr>
              <a:t>Find the domain and range of each function. Write in interval notation.</a:t>
            </a:r>
            <a:endParaRPr lang="en-US" sz="2800" dirty="0">
              <a:ea typeface="MS Mincho"/>
              <a:cs typeface="Times New Roman"/>
            </a:endParaRPr>
          </a:p>
        </p:txBody>
      </p:sp>
      <p:sp>
        <p:nvSpPr>
          <p:cNvPr id="3" name="Rectangle 2"/>
          <p:cNvSpPr/>
          <p:nvPr/>
        </p:nvSpPr>
        <p:spPr>
          <a:xfrm>
            <a:off x="152400" y="1217229"/>
            <a:ext cx="473206" cy="523220"/>
          </a:xfrm>
          <a:prstGeom prst="rect">
            <a:avLst/>
          </a:prstGeom>
        </p:spPr>
        <p:txBody>
          <a:bodyPr wrap="none">
            <a:spAutoFit/>
          </a:bodyPr>
          <a:lstStyle/>
          <a:p>
            <a:r>
              <a:rPr lang="en-US" sz="2800" b="1" dirty="0"/>
              <a:t>b.</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629150"/>
            <a:ext cx="334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 name="Text Box 225"/>
          <p:cNvSpPr txBox="1"/>
          <p:nvPr/>
        </p:nvSpPr>
        <p:spPr>
          <a:xfrm>
            <a:off x="2288800" y="1791692"/>
            <a:ext cx="94615" cy="102362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lnSpc>
                <a:spcPct val="150000"/>
              </a:lnSpc>
              <a:spcBef>
                <a:spcPts val="0"/>
              </a:spcBef>
              <a:spcAft>
                <a:spcPts val="50"/>
              </a:spcAft>
            </a:pPr>
            <a:r>
              <a:rPr lang="en-US" sz="1200" b="1" dirty="0">
                <a:solidFill>
                  <a:srgbClr val="FF0000"/>
                </a:solidFill>
                <a:effectLst/>
                <a:latin typeface="Times New Roman"/>
                <a:ea typeface="Calibri"/>
              </a:rPr>
              <a:t>5</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4</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3</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2</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1</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 </a:t>
            </a:r>
            <a:endParaRPr lang="en-US" sz="1200" dirty="0">
              <a:effectLst/>
              <a:latin typeface="Times New Roman"/>
              <a:ea typeface="MS Mincho"/>
            </a:endParaRPr>
          </a:p>
          <a:p>
            <a:pPr marL="0" marR="0">
              <a:lnSpc>
                <a:spcPct val="150000"/>
              </a:lnSpc>
              <a:spcBef>
                <a:spcPts val="0"/>
              </a:spcBef>
              <a:spcAft>
                <a:spcPts val="0"/>
              </a:spcAft>
            </a:pPr>
            <a:r>
              <a:rPr lang="en-US" sz="1200" dirty="0">
                <a:solidFill>
                  <a:srgbClr val="FF0000"/>
                </a:solidFill>
                <a:effectLst/>
                <a:latin typeface="Times New Roman"/>
                <a:ea typeface="MS Mincho"/>
              </a:rPr>
              <a:t> </a:t>
            </a:r>
            <a:endParaRPr lang="en-US" sz="1200" dirty="0">
              <a:effectLst/>
              <a:latin typeface="Times New Roman"/>
              <a:ea typeface="MS Mincho"/>
            </a:endParaRPr>
          </a:p>
        </p:txBody>
      </p:sp>
      <p:sp>
        <p:nvSpPr>
          <p:cNvPr id="156" name="Text Box 225"/>
          <p:cNvSpPr txBox="1"/>
          <p:nvPr/>
        </p:nvSpPr>
        <p:spPr>
          <a:xfrm>
            <a:off x="2196754" y="3305430"/>
            <a:ext cx="1323023" cy="203631"/>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lgn="r">
              <a:spcBef>
                <a:spcPts val="0"/>
              </a:spcBef>
              <a:spcAft>
                <a:spcPts val="600"/>
              </a:spcAft>
            </a:pPr>
            <a:r>
              <a:rPr lang="en-US" sz="1200" b="1" dirty="0">
                <a:solidFill>
                  <a:srgbClr val="FF0000"/>
                </a:solidFill>
                <a:effectLst/>
                <a:latin typeface="Times New Roman"/>
                <a:ea typeface="Calibri"/>
              </a:rPr>
              <a:t> 0    1    2    3     4    5</a:t>
            </a:r>
            <a:endParaRPr lang="en-US" sz="1200" dirty="0">
              <a:effectLst/>
              <a:latin typeface="Times New Roman"/>
              <a:ea typeface="MS Mincho"/>
            </a:endParaRPr>
          </a:p>
        </p:txBody>
      </p:sp>
      <p:sp>
        <p:nvSpPr>
          <p:cNvPr id="157" name="Text Box 225"/>
          <p:cNvSpPr txBox="1"/>
          <p:nvPr/>
        </p:nvSpPr>
        <p:spPr>
          <a:xfrm>
            <a:off x="2228130" y="3421506"/>
            <a:ext cx="167640" cy="102362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lnSpc>
                <a:spcPct val="150000"/>
              </a:lnSpc>
              <a:spcBef>
                <a:spcPts val="0"/>
              </a:spcBef>
              <a:spcAft>
                <a:spcPts val="50"/>
              </a:spcAft>
            </a:pPr>
            <a:r>
              <a:rPr lang="en-US" sz="1200" b="1" dirty="0">
                <a:solidFill>
                  <a:srgbClr val="FF0000"/>
                </a:solidFill>
                <a:effectLst/>
                <a:latin typeface="Times New Roman"/>
                <a:ea typeface="Calibri"/>
              </a:rPr>
              <a:t>-1</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-2</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-3</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-4</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-5</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 </a:t>
            </a:r>
            <a:endParaRPr lang="en-US" sz="1200" dirty="0">
              <a:effectLst/>
              <a:latin typeface="Times New Roman"/>
              <a:ea typeface="MS Mincho"/>
            </a:endParaRPr>
          </a:p>
          <a:p>
            <a:pPr marL="0" marR="0">
              <a:lnSpc>
                <a:spcPct val="150000"/>
              </a:lnSpc>
              <a:spcBef>
                <a:spcPts val="0"/>
              </a:spcBef>
              <a:spcAft>
                <a:spcPts val="0"/>
              </a:spcAft>
            </a:pPr>
            <a:r>
              <a:rPr lang="en-US" sz="1200" dirty="0">
                <a:solidFill>
                  <a:srgbClr val="FF0000"/>
                </a:solidFill>
                <a:effectLst/>
                <a:latin typeface="Times New Roman"/>
                <a:ea typeface="MS Mincho"/>
              </a:rPr>
              <a:t> </a:t>
            </a:r>
            <a:endParaRPr lang="en-US" sz="1200" dirty="0">
              <a:effectLst/>
              <a:latin typeface="Times New Roman"/>
              <a:ea typeface="MS Mincho"/>
            </a:endParaRPr>
          </a:p>
        </p:txBody>
      </p:sp>
      <p:sp>
        <p:nvSpPr>
          <p:cNvPr id="158" name="Text Box 225"/>
          <p:cNvSpPr txBox="1"/>
          <p:nvPr/>
        </p:nvSpPr>
        <p:spPr>
          <a:xfrm>
            <a:off x="733909" y="3308495"/>
            <a:ext cx="1359773" cy="206526"/>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600"/>
              </a:spcAft>
            </a:pPr>
            <a:r>
              <a:rPr lang="en-US" sz="1200" b="1" dirty="0">
                <a:solidFill>
                  <a:srgbClr val="FF0000"/>
                </a:solidFill>
                <a:effectLst/>
                <a:latin typeface="Times New Roman"/>
                <a:ea typeface="Calibri"/>
              </a:rPr>
              <a:t>     -5   -4    -3   -2   -1</a:t>
            </a:r>
            <a:endParaRPr lang="en-US" sz="1200" dirty="0">
              <a:effectLst/>
              <a:latin typeface="Times New Roman"/>
              <a:ea typeface="MS Mincho"/>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2735" y="1478839"/>
            <a:ext cx="506413" cy="42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Rectangle 3"/>
              <p:cNvSpPr/>
              <p:nvPr/>
            </p:nvSpPr>
            <p:spPr>
              <a:xfrm>
                <a:off x="3775351" y="3300161"/>
                <a:ext cx="37061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solidFill>
                            <a:srgbClr val="1F497D"/>
                          </a:solidFill>
                          <a:latin typeface="Cambria Math"/>
                          <a:ea typeface="MS Mincho"/>
                          <a:cs typeface="Calibri"/>
                        </a:rPr>
                        <m:t>𝒙</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3775351" y="3300161"/>
                <a:ext cx="370614" cy="369332"/>
              </a:xfrm>
              <a:prstGeom prst="rect">
                <a:avLst/>
              </a:prstGeom>
              <a:blipFill rotWithShape="1">
                <a:blip r:embed="rId4"/>
                <a:stretch>
                  <a:fillRect t="-8197" r="-22951"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34710" y="1211714"/>
                <a:ext cx="2676054" cy="5329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ea typeface="MS Mincho"/>
                          <a:cs typeface="Times New Roman"/>
                        </a:rPr>
                        <m:t>𝒇</m:t>
                      </m:r>
                      <m:d>
                        <m:dPr>
                          <m:ctrlPr>
                            <a:rPr lang="en-US" sz="2800" b="1" i="1">
                              <a:effectLst/>
                              <a:latin typeface="Cambria Math" panose="02040503050406030204" pitchFamily="18" charset="0"/>
                            </a:rPr>
                          </m:ctrlPr>
                        </m:dPr>
                        <m:e>
                          <m:r>
                            <a:rPr lang="en-US" sz="2800" b="1" i="1">
                              <a:effectLst/>
                              <a:latin typeface="Cambria Math"/>
                              <a:ea typeface="MS Mincho"/>
                              <a:cs typeface="Times New Roman"/>
                            </a:rPr>
                            <m:t>𝒙</m:t>
                          </m:r>
                        </m:e>
                      </m:d>
                      <m:r>
                        <a:rPr lang="en-US" sz="2800" b="1" i="1">
                          <a:effectLst/>
                          <a:latin typeface="Cambria Math"/>
                          <a:ea typeface="MS Mincho"/>
                          <a:cs typeface="Times New Roman"/>
                        </a:rPr>
                        <m:t>=</m:t>
                      </m:r>
                      <m:r>
                        <a:rPr lang="en-US" sz="2800" b="1" i="1">
                          <a:effectLst/>
                          <a:latin typeface="Cambria Math"/>
                          <a:ea typeface="MS Mincho"/>
                          <a:cs typeface="Times New Roman"/>
                        </a:rPr>
                        <m:t>𝟑</m:t>
                      </m:r>
                      <m:sSup>
                        <m:sSupPr>
                          <m:ctrlPr>
                            <a:rPr lang="en-US" sz="2800" b="1" i="1">
                              <a:effectLst/>
                              <a:latin typeface="Cambria Math" panose="02040503050406030204" pitchFamily="18" charset="0"/>
                            </a:rPr>
                          </m:ctrlPr>
                        </m:sSupPr>
                        <m:e>
                          <m:r>
                            <a:rPr lang="en-US" sz="2800" b="1" i="1">
                              <a:effectLst/>
                              <a:latin typeface="Cambria Math"/>
                              <a:ea typeface="MS Mincho"/>
                              <a:cs typeface="Times New Roman"/>
                            </a:rPr>
                            <m:t>𝒙</m:t>
                          </m:r>
                        </m:e>
                        <m:sup>
                          <m:r>
                            <a:rPr lang="en-US" sz="2800" b="1" i="1">
                              <a:effectLst/>
                              <a:latin typeface="Cambria Math"/>
                              <a:ea typeface="MS Mincho"/>
                              <a:cs typeface="Times New Roman"/>
                            </a:rPr>
                            <m:t>𝟐</m:t>
                          </m:r>
                        </m:sup>
                      </m:sSup>
                      <m:r>
                        <a:rPr lang="en-US" sz="2800" b="1" i="1">
                          <a:effectLst/>
                          <a:latin typeface="Cambria Math"/>
                          <a:ea typeface="MS Mincho"/>
                          <a:cs typeface="Times New Roman"/>
                        </a:rPr>
                        <m:t>+</m:t>
                      </m:r>
                      <m:r>
                        <a:rPr lang="en-US" sz="2800" b="1" i="1">
                          <a:effectLst/>
                          <a:latin typeface="Cambria Math"/>
                          <a:ea typeface="MS Mincho"/>
                          <a:cs typeface="Times New Roman"/>
                        </a:rPr>
                        <m:t>𝟐</m:t>
                      </m:r>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634710" y="1211714"/>
                <a:ext cx="2676054" cy="532966"/>
              </a:xfrm>
              <a:prstGeom prst="rect">
                <a:avLst/>
              </a:prstGeom>
              <a:blipFill rotWithShape="1">
                <a:blip r:embed="rId5"/>
                <a:stretch>
                  <a:fillRect t="-8046" r="-5695"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048" name="Table 2047"/>
              <p:cNvGraphicFramePr>
                <a:graphicFrameLocks noGrp="1"/>
              </p:cNvGraphicFramePr>
              <p:nvPr>
                <p:extLst>
                  <p:ext uri="{D42A27DB-BD31-4B8C-83A1-F6EECF244321}">
                    <p14:modId xmlns:p14="http://schemas.microsoft.com/office/powerpoint/2010/main" val="2048548028"/>
                  </p:ext>
                </p:extLst>
              </p:nvPr>
            </p:nvGraphicFramePr>
            <p:xfrm>
              <a:off x="4876800" y="1799379"/>
              <a:ext cx="3505200" cy="1009334"/>
            </p:xfrm>
            <a:graphic>
              <a:graphicData uri="http://schemas.openxmlformats.org/drawingml/2006/table">
                <a:tbl>
                  <a:tblPr firstRow="1" firstCol="1" bandRow="1"/>
                  <a:tblGrid>
                    <a:gridCol w="876300">
                      <a:extLst>
                        <a:ext uri="{9D8B030D-6E8A-4147-A177-3AD203B41FA5}">
                          <a16:colId xmlns:a16="http://schemas.microsoft.com/office/drawing/2014/main" val="20000"/>
                        </a:ext>
                      </a:extLst>
                    </a:gridCol>
                    <a:gridCol w="876300">
                      <a:extLst>
                        <a:ext uri="{9D8B030D-6E8A-4147-A177-3AD203B41FA5}">
                          <a16:colId xmlns:a16="http://schemas.microsoft.com/office/drawing/2014/main" val="20001"/>
                        </a:ext>
                      </a:extLst>
                    </a:gridCol>
                    <a:gridCol w="876300">
                      <a:extLst>
                        <a:ext uri="{9D8B030D-6E8A-4147-A177-3AD203B41FA5}">
                          <a16:colId xmlns:a16="http://schemas.microsoft.com/office/drawing/2014/main" val="20002"/>
                        </a:ext>
                      </a:extLst>
                    </a:gridCol>
                    <a:gridCol w="876300">
                      <a:extLst>
                        <a:ext uri="{9D8B030D-6E8A-4147-A177-3AD203B41FA5}">
                          <a16:colId xmlns:a16="http://schemas.microsoft.com/office/drawing/2014/main" val="20003"/>
                        </a:ext>
                      </a:extLst>
                    </a:gridCol>
                  </a:tblGrid>
                  <a:tr h="504667">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b="1" i="1">
                                    <a:solidFill>
                                      <a:srgbClr val="1F497D"/>
                                    </a:solidFill>
                                    <a:effectLst/>
                                    <a:latin typeface="Cambria Math"/>
                                    <a:ea typeface="Calibri"/>
                                    <a:cs typeface="Times New Roman"/>
                                  </a:rPr>
                                  <m:t>𝒙</m:t>
                                </m:r>
                              </m:oMath>
                            </m:oMathPara>
                          </a14:m>
                          <a:endParaRPr lang="en-US" sz="2000" dirty="0">
                            <a:effectLst/>
                            <a:latin typeface="Calibri"/>
                            <a:ea typeface="MS Mincho"/>
                            <a:cs typeface="Times New Roman"/>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b="1" i="1">
                                    <a:effectLst/>
                                    <a:latin typeface="Cambria Math"/>
                                    <a:ea typeface="Calibri"/>
                                    <a:cs typeface="Times New Roman"/>
                                  </a:rPr>
                                  <m:t>𝟎</m:t>
                                </m:r>
                              </m:oMath>
                            </m:oMathPara>
                          </a14:m>
                          <a:endParaRPr lang="en-US" sz="20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b="1" i="1">
                                    <a:effectLst/>
                                    <a:latin typeface="Cambria Math"/>
                                    <a:ea typeface="Calibri"/>
                                    <a:cs typeface="Times New Roman"/>
                                  </a:rPr>
                                  <m:t>−</m:t>
                                </m:r>
                                <m:r>
                                  <a:rPr lang="en-US" sz="2000" b="1" i="1">
                                    <a:effectLst/>
                                    <a:latin typeface="Cambria Math"/>
                                    <a:ea typeface="Calibri"/>
                                    <a:cs typeface="Times New Roman"/>
                                  </a:rPr>
                                  <m:t>𝟏</m:t>
                                </m:r>
                              </m:oMath>
                            </m:oMathPara>
                          </a14:m>
                          <a:endParaRPr lang="en-US" sz="20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b="1" i="1">
                                    <a:effectLst/>
                                    <a:latin typeface="Cambria Math"/>
                                    <a:ea typeface="Calibri"/>
                                    <a:cs typeface="Times New Roman"/>
                                  </a:rPr>
                                  <m:t>𝟏</m:t>
                                </m:r>
                              </m:oMath>
                            </m:oMathPara>
                          </a14:m>
                          <a:endParaRPr lang="en-US" sz="20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04667">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b="1" i="1">
                                    <a:solidFill>
                                      <a:srgbClr val="1F497D"/>
                                    </a:solidFill>
                                    <a:effectLst/>
                                    <a:latin typeface="Cambria Math"/>
                                    <a:ea typeface="Calibri"/>
                                    <a:cs typeface="Times New Roman"/>
                                  </a:rPr>
                                  <m:t>𝒚</m:t>
                                </m:r>
                              </m:oMath>
                            </m:oMathPara>
                          </a14:m>
                          <a:endParaRPr lang="en-US" sz="2000" dirty="0">
                            <a:effectLst/>
                            <a:latin typeface="Calibri"/>
                            <a:ea typeface="MS Mincho"/>
                            <a:cs typeface="Times New Roman"/>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b="1" i="1" smtClean="0">
                                    <a:effectLst/>
                                    <a:latin typeface="Cambria Math"/>
                                    <a:ea typeface="MS Mincho"/>
                                    <a:cs typeface="Times New Roman"/>
                                  </a:rPr>
                                  <m:t>𝟐</m:t>
                                </m:r>
                              </m:oMath>
                            </m:oMathPara>
                          </a14:m>
                          <a:endParaRPr lang="en-US" sz="2000" b="1"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b="1" i="1" smtClean="0">
                                    <a:effectLst/>
                                    <a:latin typeface="Cambria Math"/>
                                    <a:ea typeface="MS Mincho"/>
                                    <a:cs typeface="Times New Roman"/>
                                  </a:rPr>
                                  <m:t>𝟓</m:t>
                                </m:r>
                              </m:oMath>
                            </m:oMathPara>
                          </a14:m>
                          <a:endParaRPr lang="en-US" sz="2000" b="1"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b="1" i="1">
                                    <a:effectLst/>
                                    <a:latin typeface="Cambria Math"/>
                                    <a:ea typeface="Calibri"/>
                                    <a:cs typeface="Times New Roman"/>
                                  </a:rPr>
                                  <m:t>𝟓</m:t>
                                </m:r>
                              </m:oMath>
                            </m:oMathPara>
                          </a14:m>
                          <a:endParaRPr lang="en-US" sz="20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mc:Choice>
        <mc:Fallback xmlns="">
          <p:graphicFrame>
            <p:nvGraphicFramePr>
              <p:cNvPr id="2048" name="Table 2047"/>
              <p:cNvGraphicFramePr>
                <a:graphicFrameLocks noGrp="1"/>
              </p:cNvGraphicFramePr>
              <p:nvPr>
                <p:extLst>
                  <p:ext uri="{D42A27DB-BD31-4B8C-83A1-F6EECF244321}">
                    <p14:modId xmlns:p14="http://schemas.microsoft.com/office/powerpoint/2010/main" val="2048548028"/>
                  </p:ext>
                </p:extLst>
              </p:nvPr>
            </p:nvGraphicFramePr>
            <p:xfrm>
              <a:off x="4876800" y="1799379"/>
              <a:ext cx="3505200" cy="1009334"/>
            </p:xfrm>
            <a:graphic>
              <a:graphicData uri="http://schemas.openxmlformats.org/drawingml/2006/table">
                <a:tbl>
                  <a:tblPr firstRow="1" firstCol="1" bandRow="1"/>
                  <a:tblGrid>
                    <a:gridCol w="876300"/>
                    <a:gridCol w="876300"/>
                    <a:gridCol w="876300"/>
                    <a:gridCol w="876300"/>
                  </a:tblGrid>
                  <a:tr h="504667">
                    <a:tc>
                      <a:txBody>
                        <a:bodyPr/>
                        <a:lstStyle/>
                        <a:p>
                          <a:endParaRPr lang="en-US"/>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6"/>
                          <a:stretch>
                            <a:fillRect t="-9639" r="-299306" b="-1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6"/>
                          <a:stretch>
                            <a:fillRect l="-100000" t="-9639" r="-199306" b="-1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6"/>
                          <a:stretch>
                            <a:fillRect l="-201399" t="-9639" r="-100699" b="-1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6"/>
                          <a:stretch>
                            <a:fillRect l="-299306" t="-9639" b="-100000"/>
                          </a:stretch>
                        </a:blipFill>
                      </a:tcPr>
                    </a:tc>
                  </a:tr>
                  <a:tr h="504667">
                    <a:tc>
                      <a:txBody>
                        <a:bodyPr/>
                        <a:lstStyle/>
                        <a:p>
                          <a:endParaRPr lang="en-US"/>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blipFill rotWithShape="1">
                          <a:blip r:embed="rId6"/>
                          <a:stretch>
                            <a:fillRect t="-109639" r="-299306"/>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blipFill rotWithShape="1">
                          <a:blip r:embed="rId6"/>
                          <a:stretch>
                            <a:fillRect l="-100000" t="-109639" r="-199306"/>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blipFill rotWithShape="1">
                          <a:blip r:embed="rId6"/>
                          <a:stretch>
                            <a:fillRect l="-201399" t="-109639" r="-100699"/>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blipFill rotWithShape="1">
                          <a:blip r:embed="rId6"/>
                          <a:stretch>
                            <a:fillRect l="-299306" t="-109639"/>
                          </a:stretch>
                        </a:blipFill>
                      </a:tcPr>
                    </a:tc>
                  </a:tr>
                </a:tbl>
              </a:graphicData>
            </a:graphic>
          </p:graphicFrame>
        </mc:Fallback>
      </mc:AlternateContent>
      <mc:AlternateContent xmlns:mc="http://schemas.openxmlformats.org/markup-compatibility/2006" xmlns:a14="http://schemas.microsoft.com/office/drawing/2010/main">
        <mc:Choice Requires="a14">
          <p:sp>
            <p:nvSpPr>
              <p:cNvPr id="2049" name="Rectangle 2048"/>
              <p:cNvSpPr/>
              <p:nvPr/>
            </p:nvSpPr>
            <p:spPr>
              <a:xfrm>
                <a:off x="4800600" y="3145636"/>
                <a:ext cx="352179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ea typeface="MS Mincho"/>
                          <a:cs typeface="Times New Roman"/>
                        </a:rPr>
                        <m:t>𝑫𝒐𝒎𝒂𝒊𝒏</m:t>
                      </m:r>
                      <m:r>
                        <a:rPr lang="en-US" sz="2800" b="1" i="1">
                          <a:latin typeface="Cambria Math"/>
                          <a:ea typeface="MS Mincho"/>
                          <a:cs typeface="Times New Roman"/>
                        </a:rPr>
                        <m:t> =(−∞,∞)</m:t>
                      </m:r>
                    </m:oMath>
                  </m:oMathPara>
                </a14:m>
                <a:endParaRPr lang="en-US" sz="2800" dirty="0"/>
              </a:p>
            </p:txBody>
          </p:sp>
        </mc:Choice>
        <mc:Fallback xmlns="">
          <p:sp>
            <p:nvSpPr>
              <p:cNvPr id="2049" name="Rectangle 2048"/>
              <p:cNvSpPr>
                <a:spLocks noRot="1" noChangeAspect="1" noMove="1" noResize="1" noEditPoints="1" noAdjustHandles="1" noChangeArrowheads="1" noChangeShapeType="1" noTextEdit="1"/>
              </p:cNvSpPr>
              <p:nvPr/>
            </p:nvSpPr>
            <p:spPr>
              <a:xfrm>
                <a:off x="4800600" y="3145636"/>
                <a:ext cx="3521798" cy="523220"/>
              </a:xfrm>
              <a:prstGeom prst="rect">
                <a:avLst/>
              </a:prstGeom>
              <a:blipFill rotWithShape="1">
                <a:blip r:embed="rId7"/>
                <a:stretch>
                  <a:fillRect t="-10465" r="-4159"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1" name="Rectangle 2050"/>
              <p:cNvSpPr/>
              <p:nvPr/>
            </p:nvSpPr>
            <p:spPr>
              <a:xfrm>
                <a:off x="4800600" y="3748547"/>
                <a:ext cx="280846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a:ea typeface="MS Mincho"/>
                          <a:cs typeface="Times New Roman"/>
                        </a:rPr>
                        <m:t>𝑹𝒂𝒏𝒈𝒆</m:t>
                      </m:r>
                      <m:r>
                        <a:rPr lang="en-US" sz="2800" b="1" i="1" smtClean="0">
                          <a:latin typeface="Cambria Math"/>
                          <a:ea typeface="MS Mincho"/>
                          <a:cs typeface="Times New Roman"/>
                        </a:rPr>
                        <m:t>=[</m:t>
                      </m:r>
                      <m:r>
                        <a:rPr lang="en-US" sz="2800" b="1" i="1" smtClean="0">
                          <a:latin typeface="Cambria Math"/>
                          <a:ea typeface="MS Mincho"/>
                          <a:cs typeface="Times New Roman"/>
                        </a:rPr>
                        <m:t>𝟐</m:t>
                      </m:r>
                      <m:r>
                        <a:rPr lang="en-US" sz="2800" b="1" i="1">
                          <a:latin typeface="Cambria Math"/>
                          <a:ea typeface="MS Mincho"/>
                          <a:cs typeface="Times New Roman"/>
                        </a:rPr>
                        <m:t>,∞)</m:t>
                      </m:r>
                    </m:oMath>
                  </m:oMathPara>
                </a14:m>
                <a:endParaRPr lang="en-US" sz="2800" dirty="0"/>
              </a:p>
            </p:txBody>
          </p:sp>
        </mc:Choice>
        <mc:Fallback xmlns="">
          <p:sp>
            <p:nvSpPr>
              <p:cNvPr id="2051" name="Rectangle 2050"/>
              <p:cNvSpPr>
                <a:spLocks noRot="1" noChangeAspect="1" noMove="1" noResize="1" noEditPoints="1" noAdjustHandles="1" noChangeArrowheads="1" noChangeShapeType="1" noTextEdit="1"/>
              </p:cNvSpPr>
              <p:nvPr/>
            </p:nvSpPr>
            <p:spPr>
              <a:xfrm>
                <a:off x="4800600" y="3748547"/>
                <a:ext cx="2808461" cy="523220"/>
              </a:xfrm>
              <a:prstGeom prst="rect">
                <a:avLst/>
              </a:prstGeom>
              <a:blipFill rotWithShape="1">
                <a:blip r:embed="rId8"/>
                <a:stretch>
                  <a:fillRect t="-10465" r="-5435" b="-32558"/>
                </a:stretch>
              </a:blipFill>
            </p:spPr>
            <p:txBody>
              <a:bodyPr/>
              <a:lstStyle/>
              <a:p>
                <a:r>
                  <a:rPr lang="en-US">
                    <a:noFill/>
                  </a:rPr>
                  <a:t> </a:t>
                </a:r>
              </a:p>
            </p:txBody>
          </p:sp>
        </mc:Fallback>
      </mc:AlternateContent>
      <p:cxnSp>
        <p:nvCxnSpPr>
          <p:cNvPr id="165" name="Straight Connector 164"/>
          <p:cNvCxnSpPr>
            <a:stCxn id="3" idx="2"/>
          </p:cNvCxnSpPr>
          <p:nvPr/>
        </p:nvCxnSpPr>
        <p:spPr>
          <a:xfrm>
            <a:off x="389003" y="1740449"/>
            <a:ext cx="0" cy="1053994"/>
          </a:xfrm>
          <a:prstGeom prst="line">
            <a:avLst/>
          </a:prstGeom>
          <a:noFill/>
          <a:ln w="28575" cap="flat" cmpd="sng" algn="ctr">
            <a:solidFill>
              <a:srgbClr val="92D050"/>
            </a:solidFill>
            <a:prstDash val="solid"/>
            <a:headEnd type="stealth"/>
            <a:tailEnd type="oval"/>
          </a:ln>
          <a:effectLst/>
        </p:spPr>
      </p:cxnSp>
      <mc:AlternateContent xmlns:mc="http://schemas.openxmlformats.org/markup-compatibility/2006" xmlns:a14="http://schemas.microsoft.com/office/drawing/2010/main">
        <mc:Choice Requires="a14">
          <p:sp>
            <p:nvSpPr>
              <p:cNvPr id="2054" name="Rectangle 2053"/>
              <p:cNvSpPr/>
              <p:nvPr/>
            </p:nvSpPr>
            <p:spPr>
              <a:xfrm>
                <a:off x="0" y="1744680"/>
                <a:ext cx="394660" cy="14773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ea typeface="MS Mincho"/>
                          <a:cs typeface="Times New Roman"/>
                        </a:rPr>
                        <m:t>𝑹</m:t>
                      </m:r>
                    </m:oMath>
                  </m:oMathPara>
                </a14:m>
                <a:endParaRPr lang="en-US" b="1" i="1" dirty="0">
                  <a:latin typeface="Cambria Math"/>
                  <a:ea typeface="MS Mincho"/>
                  <a:cs typeface="Times New Roman"/>
                </a:endParaRPr>
              </a:p>
              <a:p>
                <a:pPr/>
                <a14:m>
                  <m:oMathPara xmlns:m="http://schemas.openxmlformats.org/officeDocument/2006/math">
                    <m:oMathParaPr>
                      <m:jc m:val="centerGroup"/>
                    </m:oMathParaPr>
                    <m:oMath xmlns:m="http://schemas.openxmlformats.org/officeDocument/2006/math">
                      <m:r>
                        <a:rPr lang="en-US" b="1" i="1">
                          <a:latin typeface="Cambria Math"/>
                          <a:ea typeface="MS Mincho"/>
                          <a:cs typeface="Times New Roman"/>
                        </a:rPr>
                        <m:t>𝒂</m:t>
                      </m:r>
                    </m:oMath>
                  </m:oMathPara>
                </a14:m>
                <a:endParaRPr lang="en-US" b="1" i="1" dirty="0">
                  <a:latin typeface="Cambria Math"/>
                  <a:ea typeface="MS Mincho"/>
                  <a:cs typeface="Times New Roman"/>
                </a:endParaRPr>
              </a:p>
              <a:p>
                <a:pPr/>
                <a14:m>
                  <m:oMathPara xmlns:m="http://schemas.openxmlformats.org/officeDocument/2006/math">
                    <m:oMathParaPr>
                      <m:jc m:val="centerGroup"/>
                    </m:oMathParaPr>
                    <m:oMath xmlns:m="http://schemas.openxmlformats.org/officeDocument/2006/math">
                      <m:r>
                        <a:rPr lang="en-US" b="1" i="1">
                          <a:latin typeface="Cambria Math"/>
                          <a:ea typeface="MS Mincho"/>
                          <a:cs typeface="Times New Roman"/>
                        </a:rPr>
                        <m:t>𝒏</m:t>
                      </m:r>
                    </m:oMath>
                  </m:oMathPara>
                </a14:m>
                <a:endParaRPr lang="en-US" b="1" i="1" dirty="0">
                  <a:latin typeface="Cambria Math"/>
                  <a:ea typeface="MS Mincho"/>
                  <a:cs typeface="Times New Roman"/>
                </a:endParaRPr>
              </a:p>
              <a:p>
                <a:pPr/>
                <a14:m>
                  <m:oMathPara xmlns:m="http://schemas.openxmlformats.org/officeDocument/2006/math">
                    <m:oMathParaPr>
                      <m:jc m:val="centerGroup"/>
                    </m:oMathParaPr>
                    <m:oMath xmlns:m="http://schemas.openxmlformats.org/officeDocument/2006/math">
                      <m:r>
                        <a:rPr lang="en-US" b="1" i="1">
                          <a:latin typeface="Cambria Math"/>
                          <a:ea typeface="MS Mincho"/>
                          <a:cs typeface="Times New Roman"/>
                        </a:rPr>
                        <m:t>𝒈</m:t>
                      </m:r>
                    </m:oMath>
                  </m:oMathPara>
                </a14:m>
                <a:endParaRPr lang="en-US" b="1" i="1" dirty="0">
                  <a:latin typeface="Cambria Math"/>
                  <a:ea typeface="MS Mincho"/>
                  <a:cs typeface="Times New Roman"/>
                </a:endParaRPr>
              </a:p>
              <a:p>
                <a:pPr/>
                <a14:m>
                  <m:oMathPara xmlns:m="http://schemas.openxmlformats.org/officeDocument/2006/math">
                    <m:oMathParaPr>
                      <m:jc m:val="centerGroup"/>
                    </m:oMathParaPr>
                    <m:oMath xmlns:m="http://schemas.openxmlformats.org/officeDocument/2006/math">
                      <m:r>
                        <a:rPr lang="en-US" b="1" i="1">
                          <a:latin typeface="Cambria Math"/>
                          <a:ea typeface="MS Mincho"/>
                          <a:cs typeface="Times New Roman"/>
                        </a:rPr>
                        <m:t>𝒆</m:t>
                      </m:r>
                    </m:oMath>
                  </m:oMathPara>
                </a14:m>
                <a:endParaRPr lang="en-US" dirty="0"/>
              </a:p>
            </p:txBody>
          </p:sp>
        </mc:Choice>
        <mc:Fallback xmlns="">
          <p:sp>
            <p:nvSpPr>
              <p:cNvPr id="2054" name="Rectangle 2053"/>
              <p:cNvSpPr>
                <a:spLocks noRot="1" noChangeAspect="1" noMove="1" noResize="1" noEditPoints="1" noAdjustHandles="1" noChangeArrowheads="1" noChangeShapeType="1" noTextEdit="1"/>
              </p:cNvSpPr>
              <p:nvPr/>
            </p:nvSpPr>
            <p:spPr>
              <a:xfrm>
                <a:off x="0" y="1744680"/>
                <a:ext cx="394660" cy="1477328"/>
              </a:xfrm>
              <a:prstGeom prst="rect">
                <a:avLst/>
              </a:prstGeom>
              <a:blipFill rotWithShape="1">
                <a:blip r:embed="rId9"/>
                <a:stretch>
                  <a:fillRect t="-2469" r="-18462" b="-5350"/>
                </a:stretch>
              </a:blipFill>
            </p:spPr>
            <p:txBody>
              <a:bodyPr/>
              <a:lstStyle/>
              <a:p>
                <a:r>
                  <a:rPr lang="en-US">
                    <a:noFill/>
                  </a:rPr>
                  <a:t> </a:t>
                </a:r>
              </a:p>
            </p:txBody>
          </p:sp>
        </mc:Fallback>
      </mc:AlternateContent>
      <p:cxnSp>
        <p:nvCxnSpPr>
          <p:cNvPr id="169" name="Straight Connector 168"/>
          <p:cNvCxnSpPr/>
          <p:nvPr/>
        </p:nvCxnSpPr>
        <p:spPr>
          <a:xfrm flipH="1">
            <a:off x="581254" y="4973571"/>
            <a:ext cx="3155450" cy="0"/>
          </a:xfrm>
          <a:prstGeom prst="line">
            <a:avLst/>
          </a:prstGeom>
          <a:noFill/>
          <a:ln w="28575" cap="flat" cmpd="sng" algn="ctr">
            <a:solidFill>
              <a:srgbClr val="FFC000"/>
            </a:solidFill>
            <a:prstDash val="solid"/>
            <a:headEnd type="stealth"/>
            <a:tailEnd type="stealth"/>
          </a:ln>
          <a:effectLst/>
        </p:spPr>
      </p:cxnSp>
      <mc:AlternateContent xmlns:mc="http://schemas.openxmlformats.org/markup-compatibility/2006" xmlns:a14="http://schemas.microsoft.com/office/drawing/2010/main">
        <mc:Choice Requires="a14">
          <p:sp>
            <p:nvSpPr>
              <p:cNvPr id="2056" name="Rectangle 2055"/>
              <p:cNvSpPr/>
              <p:nvPr/>
            </p:nvSpPr>
            <p:spPr>
              <a:xfrm>
                <a:off x="3775351" y="4788905"/>
                <a:ext cx="113524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ea typeface="MS Mincho"/>
                          <a:cs typeface="Times New Roman"/>
                        </a:rPr>
                        <m:t>𝑫𝒐𝒎𝒂𝒊𝒏</m:t>
                      </m:r>
                    </m:oMath>
                  </m:oMathPara>
                </a14:m>
                <a:endParaRPr lang="en-US" dirty="0"/>
              </a:p>
            </p:txBody>
          </p:sp>
        </mc:Choice>
        <mc:Fallback xmlns="">
          <p:sp>
            <p:nvSpPr>
              <p:cNvPr id="2056" name="Rectangle 2055"/>
              <p:cNvSpPr>
                <a:spLocks noRot="1" noChangeAspect="1" noMove="1" noResize="1" noEditPoints="1" noAdjustHandles="1" noChangeArrowheads="1" noChangeShapeType="1" noTextEdit="1"/>
              </p:cNvSpPr>
              <p:nvPr/>
            </p:nvSpPr>
            <p:spPr>
              <a:xfrm>
                <a:off x="3775351" y="4788905"/>
                <a:ext cx="1135247" cy="369332"/>
              </a:xfrm>
              <a:prstGeom prst="rect">
                <a:avLst/>
              </a:prstGeom>
              <a:blipFill rotWithShape="1">
                <a:blip r:embed="rId10"/>
                <a:stretch>
                  <a:fillRect t="-8333" r="-6417" b="-26667"/>
                </a:stretch>
              </a:blipFill>
            </p:spPr>
            <p:txBody>
              <a:bodyPr/>
              <a:lstStyle/>
              <a:p>
                <a:r>
                  <a:rPr lang="en-US">
                    <a:noFill/>
                  </a:rPr>
                  <a:t> </a:t>
                </a:r>
              </a:p>
            </p:txBody>
          </p:sp>
        </mc:Fallback>
      </mc:AlternateContent>
      <p:grpSp>
        <p:nvGrpSpPr>
          <p:cNvPr id="174" name="Group 173"/>
          <p:cNvGrpSpPr>
            <a:grpSpLocks/>
          </p:cNvGrpSpPr>
          <p:nvPr/>
        </p:nvGrpSpPr>
        <p:grpSpPr bwMode="auto">
          <a:xfrm>
            <a:off x="566070" y="1686567"/>
            <a:ext cx="3261367" cy="3225094"/>
            <a:chOff x="169" y="6194"/>
            <a:chExt cx="4547" cy="4598"/>
          </a:xfrm>
          <a:noFill/>
        </p:grpSpPr>
        <p:sp>
          <p:nvSpPr>
            <p:cNvPr id="175" name="Rectangle 174"/>
            <p:cNvSpPr>
              <a:spLocks noChangeArrowheads="1"/>
            </p:cNvSpPr>
            <p:nvPr/>
          </p:nvSpPr>
          <p:spPr bwMode="auto">
            <a:xfrm>
              <a:off x="1010" y="7772"/>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8" name="Rectangle 177"/>
            <p:cNvSpPr>
              <a:spLocks noChangeArrowheads="1"/>
            </p:cNvSpPr>
            <p:nvPr/>
          </p:nvSpPr>
          <p:spPr bwMode="auto">
            <a:xfrm>
              <a:off x="1367"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9" name="Rectangle 178"/>
            <p:cNvSpPr>
              <a:spLocks noChangeArrowheads="1"/>
            </p:cNvSpPr>
            <p:nvPr/>
          </p:nvSpPr>
          <p:spPr bwMode="auto">
            <a:xfrm>
              <a:off x="1725"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0" name="Rectangle 179"/>
            <p:cNvSpPr>
              <a:spLocks noChangeArrowheads="1"/>
            </p:cNvSpPr>
            <p:nvPr/>
          </p:nvSpPr>
          <p:spPr bwMode="auto">
            <a:xfrm>
              <a:off x="2083"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1" name="Rectangle 180"/>
            <p:cNvSpPr>
              <a:spLocks noChangeArrowheads="1"/>
            </p:cNvSpPr>
            <p:nvPr/>
          </p:nvSpPr>
          <p:spPr bwMode="auto">
            <a:xfrm>
              <a:off x="2083"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2" name="Rectangle 181"/>
            <p:cNvSpPr>
              <a:spLocks noChangeArrowheads="1"/>
            </p:cNvSpPr>
            <p:nvPr/>
          </p:nvSpPr>
          <p:spPr bwMode="auto">
            <a:xfrm>
              <a:off x="1725"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3" name="Rectangle 182"/>
            <p:cNvSpPr>
              <a:spLocks noChangeArrowheads="1"/>
            </p:cNvSpPr>
            <p:nvPr/>
          </p:nvSpPr>
          <p:spPr bwMode="auto">
            <a:xfrm>
              <a:off x="1367"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4" name="Rectangle 183"/>
            <p:cNvSpPr>
              <a:spLocks noChangeArrowheads="1"/>
            </p:cNvSpPr>
            <p:nvPr/>
          </p:nvSpPr>
          <p:spPr bwMode="auto">
            <a:xfrm>
              <a:off x="1010" y="7413"/>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5" name="Rectangle 184"/>
            <p:cNvSpPr>
              <a:spLocks noChangeArrowheads="1"/>
            </p:cNvSpPr>
            <p:nvPr/>
          </p:nvSpPr>
          <p:spPr bwMode="auto">
            <a:xfrm>
              <a:off x="2441" y="7772"/>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6" name="Rectangle 185"/>
            <p:cNvSpPr>
              <a:spLocks noChangeArrowheads="1"/>
            </p:cNvSpPr>
            <p:nvPr/>
          </p:nvSpPr>
          <p:spPr bwMode="auto">
            <a:xfrm>
              <a:off x="2798"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7" name="Rectangle 186"/>
            <p:cNvSpPr>
              <a:spLocks noChangeArrowheads="1"/>
            </p:cNvSpPr>
            <p:nvPr/>
          </p:nvSpPr>
          <p:spPr bwMode="auto">
            <a:xfrm>
              <a:off x="3156"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8" name="Rectangle 187"/>
            <p:cNvSpPr>
              <a:spLocks noChangeArrowheads="1"/>
            </p:cNvSpPr>
            <p:nvPr/>
          </p:nvSpPr>
          <p:spPr bwMode="auto">
            <a:xfrm>
              <a:off x="3514"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9" name="Rectangle 188"/>
            <p:cNvSpPr>
              <a:spLocks noChangeArrowheads="1"/>
            </p:cNvSpPr>
            <p:nvPr/>
          </p:nvSpPr>
          <p:spPr bwMode="auto">
            <a:xfrm>
              <a:off x="3514"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0" name="Rectangle 189"/>
            <p:cNvSpPr>
              <a:spLocks noChangeArrowheads="1"/>
            </p:cNvSpPr>
            <p:nvPr/>
          </p:nvSpPr>
          <p:spPr bwMode="auto">
            <a:xfrm>
              <a:off x="3156"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1" name="Rectangle 190"/>
            <p:cNvSpPr>
              <a:spLocks noChangeArrowheads="1"/>
            </p:cNvSpPr>
            <p:nvPr/>
          </p:nvSpPr>
          <p:spPr bwMode="auto">
            <a:xfrm>
              <a:off x="2441" y="7413"/>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2" name="Rectangle 191"/>
            <p:cNvSpPr>
              <a:spLocks noChangeArrowheads="1"/>
            </p:cNvSpPr>
            <p:nvPr/>
          </p:nvSpPr>
          <p:spPr bwMode="auto">
            <a:xfrm>
              <a:off x="2798"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3" name="Rectangle 192"/>
            <p:cNvSpPr>
              <a:spLocks noChangeArrowheads="1"/>
            </p:cNvSpPr>
            <p:nvPr/>
          </p:nvSpPr>
          <p:spPr bwMode="auto">
            <a:xfrm>
              <a:off x="2441" y="7056"/>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4" name="Rectangle 193"/>
            <p:cNvSpPr>
              <a:spLocks noChangeArrowheads="1"/>
            </p:cNvSpPr>
            <p:nvPr/>
          </p:nvSpPr>
          <p:spPr bwMode="auto">
            <a:xfrm>
              <a:off x="2798"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5" name="Rectangle 194"/>
            <p:cNvSpPr>
              <a:spLocks noChangeArrowheads="1"/>
            </p:cNvSpPr>
            <p:nvPr/>
          </p:nvSpPr>
          <p:spPr bwMode="auto">
            <a:xfrm>
              <a:off x="3156"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6" name="Rectangle 195"/>
            <p:cNvSpPr>
              <a:spLocks noChangeArrowheads="1"/>
            </p:cNvSpPr>
            <p:nvPr/>
          </p:nvSpPr>
          <p:spPr bwMode="auto">
            <a:xfrm>
              <a:off x="3514"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7" name="Rectangle 196"/>
            <p:cNvSpPr>
              <a:spLocks noChangeArrowheads="1"/>
            </p:cNvSpPr>
            <p:nvPr/>
          </p:nvSpPr>
          <p:spPr bwMode="auto">
            <a:xfrm>
              <a:off x="1010" y="7056"/>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8" name="Rectangle 197"/>
            <p:cNvSpPr>
              <a:spLocks noChangeArrowheads="1"/>
            </p:cNvSpPr>
            <p:nvPr/>
          </p:nvSpPr>
          <p:spPr bwMode="auto">
            <a:xfrm>
              <a:off x="1367"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9" name="Rectangle 198"/>
            <p:cNvSpPr>
              <a:spLocks noChangeArrowheads="1"/>
            </p:cNvSpPr>
            <p:nvPr/>
          </p:nvSpPr>
          <p:spPr bwMode="auto">
            <a:xfrm>
              <a:off x="1725"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0" name="Rectangle 199"/>
            <p:cNvSpPr>
              <a:spLocks noChangeArrowheads="1"/>
            </p:cNvSpPr>
            <p:nvPr/>
          </p:nvSpPr>
          <p:spPr bwMode="auto">
            <a:xfrm>
              <a:off x="2083"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1" name="Rectangle 200"/>
            <p:cNvSpPr>
              <a:spLocks noChangeArrowheads="1"/>
            </p:cNvSpPr>
            <p:nvPr/>
          </p:nvSpPr>
          <p:spPr bwMode="auto">
            <a:xfrm>
              <a:off x="1010" y="8487"/>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2" name="Rectangle 201"/>
            <p:cNvSpPr>
              <a:spLocks noChangeArrowheads="1"/>
            </p:cNvSpPr>
            <p:nvPr/>
          </p:nvSpPr>
          <p:spPr bwMode="auto">
            <a:xfrm>
              <a:off x="1367"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3" name="Rectangle 202"/>
            <p:cNvSpPr>
              <a:spLocks noChangeArrowheads="1"/>
            </p:cNvSpPr>
            <p:nvPr/>
          </p:nvSpPr>
          <p:spPr bwMode="auto">
            <a:xfrm>
              <a:off x="1725"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4" name="Rectangle 203"/>
            <p:cNvSpPr>
              <a:spLocks noChangeArrowheads="1"/>
            </p:cNvSpPr>
            <p:nvPr/>
          </p:nvSpPr>
          <p:spPr bwMode="auto">
            <a:xfrm>
              <a:off x="2083"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5" name="Rectangle 204"/>
            <p:cNvSpPr>
              <a:spLocks noChangeArrowheads="1"/>
            </p:cNvSpPr>
            <p:nvPr/>
          </p:nvSpPr>
          <p:spPr bwMode="auto">
            <a:xfrm>
              <a:off x="2083"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6" name="Rectangle 205"/>
            <p:cNvSpPr>
              <a:spLocks noChangeArrowheads="1"/>
            </p:cNvSpPr>
            <p:nvPr/>
          </p:nvSpPr>
          <p:spPr bwMode="auto">
            <a:xfrm>
              <a:off x="1725"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7" name="Rectangle 206"/>
            <p:cNvSpPr>
              <a:spLocks noChangeArrowheads="1"/>
            </p:cNvSpPr>
            <p:nvPr/>
          </p:nvSpPr>
          <p:spPr bwMode="auto">
            <a:xfrm>
              <a:off x="1367"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8" name="Rectangle 207"/>
            <p:cNvSpPr>
              <a:spLocks noChangeArrowheads="1"/>
            </p:cNvSpPr>
            <p:nvPr/>
          </p:nvSpPr>
          <p:spPr bwMode="auto">
            <a:xfrm>
              <a:off x="1010" y="8129"/>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9" name="Rectangle 208"/>
            <p:cNvSpPr>
              <a:spLocks noChangeArrowheads="1"/>
            </p:cNvSpPr>
            <p:nvPr/>
          </p:nvSpPr>
          <p:spPr bwMode="auto">
            <a:xfrm>
              <a:off x="2441" y="8487"/>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0" name="Rectangle 209"/>
            <p:cNvSpPr>
              <a:spLocks noChangeArrowheads="1"/>
            </p:cNvSpPr>
            <p:nvPr/>
          </p:nvSpPr>
          <p:spPr bwMode="auto">
            <a:xfrm>
              <a:off x="2798"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1" name="Rectangle 210"/>
            <p:cNvSpPr>
              <a:spLocks noChangeArrowheads="1"/>
            </p:cNvSpPr>
            <p:nvPr/>
          </p:nvSpPr>
          <p:spPr bwMode="auto">
            <a:xfrm>
              <a:off x="3156"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2" name="Rectangle 211"/>
            <p:cNvSpPr>
              <a:spLocks noChangeArrowheads="1"/>
            </p:cNvSpPr>
            <p:nvPr/>
          </p:nvSpPr>
          <p:spPr bwMode="auto">
            <a:xfrm>
              <a:off x="3514"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3" name="Rectangle 212"/>
            <p:cNvSpPr>
              <a:spLocks noChangeArrowheads="1"/>
            </p:cNvSpPr>
            <p:nvPr/>
          </p:nvSpPr>
          <p:spPr bwMode="auto">
            <a:xfrm>
              <a:off x="3514"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4" name="Rectangle 213"/>
            <p:cNvSpPr>
              <a:spLocks noChangeArrowheads="1"/>
            </p:cNvSpPr>
            <p:nvPr/>
          </p:nvSpPr>
          <p:spPr bwMode="auto">
            <a:xfrm>
              <a:off x="3156"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5" name="Rectangle 214"/>
            <p:cNvSpPr>
              <a:spLocks noChangeArrowheads="1"/>
            </p:cNvSpPr>
            <p:nvPr/>
          </p:nvSpPr>
          <p:spPr bwMode="auto">
            <a:xfrm>
              <a:off x="2441" y="8129"/>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6" name="Rectangle 215"/>
            <p:cNvSpPr>
              <a:spLocks noChangeArrowheads="1"/>
            </p:cNvSpPr>
            <p:nvPr/>
          </p:nvSpPr>
          <p:spPr bwMode="auto">
            <a:xfrm>
              <a:off x="2798"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7" name="Rectangle 216"/>
            <p:cNvSpPr>
              <a:spLocks noChangeArrowheads="1"/>
            </p:cNvSpPr>
            <p:nvPr/>
          </p:nvSpPr>
          <p:spPr bwMode="auto">
            <a:xfrm>
              <a:off x="2441" y="920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8" name="Rectangle 217"/>
            <p:cNvSpPr>
              <a:spLocks noChangeArrowheads="1"/>
            </p:cNvSpPr>
            <p:nvPr/>
          </p:nvSpPr>
          <p:spPr bwMode="auto">
            <a:xfrm>
              <a:off x="2798"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9" name="Rectangle 218"/>
            <p:cNvSpPr>
              <a:spLocks noChangeArrowheads="1"/>
            </p:cNvSpPr>
            <p:nvPr/>
          </p:nvSpPr>
          <p:spPr bwMode="auto">
            <a:xfrm>
              <a:off x="3156"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0" name="Rectangle 219"/>
            <p:cNvSpPr>
              <a:spLocks noChangeArrowheads="1"/>
            </p:cNvSpPr>
            <p:nvPr/>
          </p:nvSpPr>
          <p:spPr bwMode="auto">
            <a:xfrm>
              <a:off x="3514"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1" name="Rectangle 220"/>
            <p:cNvSpPr>
              <a:spLocks noChangeArrowheads="1"/>
            </p:cNvSpPr>
            <p:nvPr/>
          </p:nvSpPr>
          <p:spPr bwMode="auto">
            <a:xfrm>
              <a:off x="3514"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2" name="Rectangle 221"/>
            <p:cNvSpPr>
              <a:spLocks noChangeArrowheads="1"/>
            </p:cNvSpPr>
            <p:nvPr/>
          </p:nvSpPr>
          <p:spPr bwMode="auto">
            <a:xfrm>
              <a:off x="3156"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3" name="Rectangle 222"/>
            <p:cNvSpPr>
              <a:spLocks noChangeArrowheads="1"/>
            </p:cNvSpPr>
            <p:nvPr/>
          </p:nvSpPr>
          <p:spPr bwMode="auto">
            <a:xfrm>
              <a:off x="2441" y="8845"/>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4" name="Rectangle 223"/>
            <p:cNvSpPr>
              <a:spLocks noChangeArrowheads="1"/>
            </p:cNvSpPr>
            <p:nvPr/>
          </p:nvSpPr>
          <p:spPr bwMode="auto">
            <a:xfrm>
              <a:off x="2798"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5" name="Rectangle 224"/>
            <p:cNvSpPr>
              <a:spLocks noChangeArrowheads="1"/>
            </p:cNvSpPr>
            <p:nvPr/>
          </p:nvSpPr>
          <p:spPr bwMode="auto">
            <a:xfrm>
              <a:off x="1010" y="920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6" name="Rectangle 225"/>
            <p:cNvSpPr>
              <a:spLocks noChangeArrowheads="1"/>
            </p:cNvSpPr>
            <p:nvPr/>
          </p:nvSpPr>
          <p:spPr bwMode="auto">
            <a:xfrm>
              <a:off x="1367"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7" name="Rectangle 226"/>
            <p:cNvSpPr>
              <a:spLocks noChangeArrowheads="1"/>
            </p:cNvSpPr>
            <p:nvPr/>
          </p:nvSpPr>
          <p:spPr bwMode="auto">
            <a:xfrm>
              <a:off x="1725"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8" name="Rectangle 227"/>
            <p:cNvSpPr>
              <a:spLocks noChangeArrowheads="1"/>
            </p:cNvSpPr>
            <p:nvPr/>
          </p:nvSpPr>
          <p:spPr bwMode="auto">
            <a:xfrm>
              <a:off x="2083"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9" name="Rectangle 228"/>
            <p:cNvSpPr>
              <a:spLocks noChangeArrowheads="1"/>
            </p:cNvSpPr>
            <p:nvPr/>
          </p:nvSpPr>
          <p:spPr bwMode="auto">
            <a:xfrm>
              <a:off x="2083"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0" name="Rectangle 229"/>
            <p:cNvSpPr>
              <a:spLocks noChangeArrowheads="1"/>
            </p:cNvSpPr>
            <p:nvPr/>
          </p:nvSpPr>
          <p:spPr bwMode="auto">
            <a:xfrm>
              <a:off x="1725"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1" name="Rectangle 230"/>
            <p:cNvSpPr>
              <a:spLocks noChangeArrowheads="1"/>
            </p:cNvSpPr>
            <p:nvPr/>
          </p:nvSpPr>
          <p:spPr bwMode="auto">
            <a:xfrm>
              <a:off x="1367"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2" name="Rectangle 231"/>
            <p:cNvSpPr>
              <a:spLocks noChangeArrowheads="1"/>
            </p:cNvSpPr>
            <p:nvPr/>
          </p:nvSpPr>
          <p:spPr bwMode="auto">
            <a:xfrm>
              <a:off x="1010" y="8845"/>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3" name="Rectangle 232"/>
            <p:cNvSpPr>
              <a:spLocks noChangeArrowheads="1"/>
            </p:cNvSpPr>
            <p:nvPr/>
          </p:nvSpPr>
          <p:spPr bwMode="auto">
            <a:xfrm>
              <a:off x="2083"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4" name="Rectangle 233"/>
            <p:cNvSpPr>
              <a:spLocks noChangeArrowheads="1"/>
            </p:cNvSpPr>
            <p:nvPr/>
          </p:nvSpPr>
          <p:spPr bwMode="auto">
            <a:xfrm>
              <a:off x="1725"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5" name="Rectangle 234"/>
            <p:cNvSpPr>
              <a:spLocks noChangeArrowheads="1"/>
            </p:cNvSpPr>
            <p:nvPr/>
          </p:nvSpPr>
          <p:spPr bwMode="auto">
            <a:xfrm>
              <a:off x="1367"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6" name="Rectangle 235"/>
            <p:cNvSpPr>
              <a:spLocks noChangeArrowheads="1"/>
            </p:cNvSpPr>
            <p:nvPr/>
          </p:nvSpPr>
          <p:spPr bwMode="auto">
            <a:xfrm>
              <a:off x="1010" y="9560"/>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7" name="Rectangle 236"/>
            <p:cNvSpPr>
              <a:spLocks noChangeArrowheads="1"/>
            </p:cNvSpPr>
            <p:nvPr/>
          </p:nvSpPr>
          <p:spPr bwMode="auto">
            <a:xfrm>
              <a:off x="3514"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8" name="Rectangle 237"/>
            <p:cNvSpPr>
              <a:spLocks noChangeArrowheads="1"/>
            </p:cNvSpPr>
            <p:nvPr/>
          </p:nvSpPr>
          <p:spPr bwMode="auto">
            <a:xfrm>
              <a:off x="3156"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9" name="Rectangle 238"/>
            <p:cNvSpPr>
              <a:spLocks noChangeArrowheads="1"/>
            </p:cNvSpPr>
            <p:nvPr/>
          </p:nvSpPr>
          <p:spPr bwMode="auto">
            <a:xfrm>
              <a:off x="2441" y="9560"/>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0" name="Rectangle 239"/>
            <p:cNvSpPr>
              <a:spLocks noChangeArrowheads="1"/>
            </p:cNvSpPr>
            <p:nvPr/>
          </p:nvSpPr>
          <p:spPr bwMode="auto">
            <a:xfrm>
              <a:off x="2798"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1" name="Rectangle 240"/>
            <p:cNvSpPr>
              <a:spLocks noChangeArrowheads="1"/>
            </p:cNvSpPr>
            <p:nvPr/>
          </p:nvSpPr>
          <p:spPr bwMode="auto">
            <a:xfrm>
              <a:off x="3872"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2" name="Rectangle 241"/>
            <p:cNvSpPr>
              <a:spLocks noChangeArrowheads="1"/>
            </p:cNvSpPr>
            <p:nvPr/>
          </p:nvSpPr>
          <p:spPr bwMode="auto">
            <a:xfrm>
              <a:off x="4230"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3" name="Rectangle 242"/>
            <p:cNvSpPr>
              <a:spLocks noChangeArrowheads="1"/>
            </p:cNvSpPr>
            <p:nvPr/>
          </p:nvSpPr>
          <p:spPr bwMode="auto">
            <a:xfrm>
              <a:off x="4230"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4" name="Rectangle 243"/>
            <p:cNvSpPr>
              <a:spLocks noChangeArrowheads="1"/>
            </p:cNvSpPr>
            <p:nvPr/>
          </p:nvSpPr>
          <p:spPr bwMode="auto">
            <a:xfrm>
              <a:off x="3872"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5" name="Rectangle 244"/>
            <p:cNvSpPr>
              <a:spLocks noChangeArrowheads="1"/>
            </p:cNvSpPr>
            <p:nvPr/>
          </p:nvSpPr>
          <p:spPr bwMode="auto">
            <a:xfrm>
              <a:off x="3872"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6" name="Rectangle 245"/>
            <p:cNvSpPr>
              <a:spLocks noChangeArrowheads="1"/>
            </p:cNvSpPr>
            <p:nvPr/>
          </p:nvSpPr>
          <p:spPr bwMode="auto">
            <a:xfrm>
              <a:off x="4230"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7" name="Rectangle 246"/>
            <p:cNvSpPr>
              <a:spLocks noChangeArrowheads="1"/>
            </p:cNvSpPr>
            <p:nvPr/>
          </p:nvSpPr>
          <p:spPr bwMode="auto">
            <a:xfrm>
              <a:off x="3872"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8" name="Rectangle 247"/>
            <p:cNvSpPr>
              <a:spLocks noChangeArrowheads="1"/>
            </p:cNvSpPr>
            <p:nvPr/>
          </p:nvSpPr>
          <p:spPr bwMode="auto">
            <a:xfrm>
              <a:off x="4230"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9" name="Rectangle 248"/>
            <p:cNvSpPr>
              <a:spLocks noChangeArrowheads="1"/>
            </p:cNvSpPr>
            <p:nvPr/>
          </p:nvSpPr>
          <p:spPr bwMode="auto">
            <a:xfrm>
              <a:off x="4230"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0" name="Rectangle 249"/>
            <p:cNvSpPr>
              <a:spLocks noChangeArrowheads="1"/>
            </p:cNvSpPr>
            <p:nvPr/>
          </p:nvSpPr>
          <p:spPr bwMode="auto">
            <a:xfrm>
              <a:off x="3872"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1" name="Rectangle 250"/>
            <p:cNvSpPr>
              <a:spLocks noChangeArrowheads="1"/>
            </p:cNvSpPr>
            <p:nvPr/>
          </p:nvSpPr>
          <p:spPr bwMode="auto">
            <a:xfrm>
              <a:off x="3872"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2" name="Rectangle 251"/>
            <p:cNvSpPr>
              <a:spLocks noChangeArrowheads="1"/>
            </p:cNvSpPr>
            <p:nvPr/>
          </p:nvSpPr>
          <p:spPr bwMode="auto">
            <a:xfrm>
              <a:off x="4230"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3" name="Rectangle 252"/>
            <p:cNvSpPr>
              <a:spLocks noChangeArrowheads="1"/>
            </p:cNvSpPr>
            <p:nvPr/>
          </p:nvSpPr>
          <p:spPr bwMode="auto">
            <a:xfrm>
              <a:off x="4230"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4" name="Rectangle 253"/>
            <p:cNvSpPr>
              <a:spLocks noChangeArrowheads="1"/>
            </p:cNvSpPr>
            <p:nvPr/>
          </p:nvSpPr>
          <p:spPr bwMode="auto">
            <a:xfrm>
              <a:off x="3872"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5" name="Rectangle 254"/>
            <p:cNvSpPr>
              <a:spLocks noChangeArrowheads="1"/>
            </p:cNvSpPr>
            <p:nvPr/>
          </p:nvSpPr>
          <p:spPr bwMode="auto">
            <a:xfrm>
              <a:off x="4230"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6" name="Rectangle 255"/>
            <p:cNvSpPr>
              <a:spLocks noChangeArrowheads="1"/>
            </p:cNvSpPr>
            <p:nvPr/>
          </p:nvSpPr>
          <p:spPr bwMode="auto">
            <a:xfrm>
              <a:off x="3872"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7" name="Rectangle 256"/>
            <p:cNvSpPr>
              <a:spLocks noChangeArrowheads="1"/>
            </p:cNvSpPr>
            <p:nvPr/>
          </p:nvSpPr>
          <p:spPr bwMode="auto">
            <a:xfrm>
              <a:off x="294"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8" name="Rectangle 257"/>
            <p:cNvSpPr>
              <a:spLocks noChangeArrowheads="1"/>
            </p:cNvSpPr>
            <p:nvPr/>
          </p:nvSpPr>
          <p:spPr bwMode="auto">
            <a:xfrm>
              <a:off x="652"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9" name="Rectangle 258"/>
            <p:cNvSpPr>
              <a:spLocks noChangeArrowheads="1"/>
            </p:cNvSpPr>
            <p:nvPr/>
          </p:nvSpPr>
          <p:spPr bwMode="auto">
            <a:xfrm>
              <a:off x="652"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0" name="Rectangle 259"/>
            <p:cNvSpPr>
              <a:spLocks noChangeArrowheads="1"/>
            </p:cNvSpPr>
            <p:nvPr/>
          </p:nvSpPr>
          <p:spPr bwMode="auto">
            <a:xfrm>
              <a:off x="294"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1" name="Rectangle 260"/>
            <p:cNvSpPr>
              <a:spLocks noChangeArrowheads="1"/>
            </p:cNvSpPr>
            <p:nvPr/>
          </p:nvSpPr>
          <p:spPr bwMode="auto">
            <a:xfrm>
              <a:off x="294"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2" name="Rectangle 261"/>
            <p:cNvSpPr>
              <a:spLocks noChangeArrowheads="1"/>
            </p:cNvSpPr>
            <p:nvPr/>
          </p:nvSpPr>
          <p:spPr bwMode="auto">
            <a:xfrm>
              <a:off x="652"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3" name="Rectangle 262"/>
            <p:cNvSpPr>
              <a:spLocks noChangeArrowheads="1"/>
            </p:cNvSpPr>
            <p:nvPr/>
          </p:nvSpPr>
          <p:spPr bwMode="auto">
            <a:xfrm>
              <a:off x="294"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4" name="Rectangle 263"/>
            <p:cNvSpPr>
              <a:spLocks noChangeArrowheads="1"/>
            </p:cNvSpPr>
            <p:nvPr/>
          </p:nvSpPr>
          <p:spPr bwMode="auto">
            <a:xfrm>
              <a:off x="652"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5" name="Rectangle 264"/>
            <p:cNvSpPr>
              <a:spLocks noChangeArrowheads="1"/>
            </p:cNvSpPr>
            <p:nvPr/>
          </p:nvSpPr>
          <p:spPr bwMode="auto">
            <a:xfrm>
              <a:off x="652"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6" name="Rectangle 265"/>
            <p:cNvSpPr>
              <a:spLocks noChangeArrowheads="1"/>
            </p:cNvSpPr>
            <p:nvPr/>
          </p:nvSpPr>
          <p:spPr bwMode="auto">
            <a:xfrm>
              <a:off x="294"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7" name="Rectangle 266"/>
            <p:cNvSpPr>
              <a:spLocks noChangeArrowheads="1"/>
            </p:cNvSpPr>
            <p:nvPr/>
          </p:nvSpPr>
          <p:spPr bwMode="auto">
            <a:xfrm>
              <a:off x="294"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8" name="Rectangle 267"/>
            <p:cNvSpPr>
              <a:spLocks noChangeArrowheads="1"/>
            </p:cNvSpPr>
            <p:nvPr/>
          </p:nvSpPr>
          <p:spPr bwMode="auto">
            <a:xfrm>
              <a:off x="652"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9" name="Rectangle 268"/>
            <p:cNvSpPr>
              <a:spLocks noChangeArrowheads="1"/>
            </p:cNvSpPr>
            <p:nvPr/>
          </p:nvSpPr>
          <p:spPr bwMode="auto">
            <a:xfrm>
              <a:off x="652"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0" name="Rectangle 269"/>
            <p:cNvSpPr>
              <a:spLocks noChangeArrowheads="1"/>
            </p:cNvSpPr>
            <p:nvPr/>
          </p:nvSpPr>
          <p:spPr bwMode="auto">
            <a:xfrm>
              <a:off x="294"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1" name="Rectangle 270"/>
            <p:cNvSpPr>
              <a:spLocks noChangeArrowheads="1"/>
            </p:cNvSpPr>
            <p:nvPr/>
          </p:nvSpPr>
          <p:spPr bwMode="auto">
            <a:xfrm>
              <a:off x="652"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2" name="Rectangle 271"/>
            <p:cNvSpPr>
              <a:spLocks noChangeArrowheads="1"/>
            </p:cNvSpPr>
            <p:nvPr/>
          </p:nvSpPr>
          <p:spPr bwMode="auto">
            <a:xfrm>
              <a:off x="294"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273" name="Line 246"/>
            <p:cNvCxnSpPr/>
            <p:nvPr/>
          </p:nvCxnSpPr>
          <p:spPr bwMode="auto">
            <a:xfrm flipH="1">
              <a:off x="169" y="8487"/>
              <a:ext cx="4547" cy="0"/>
            </a:xfrm>
            <a:prstGeom prst="line">
              <a:avLst/>
            </a:prstGeom>
            <a:grpFill/>
            <a:ln w="25400">
              <a:solidFill>
                <a:srgbClr val="1F497D">
                  <a:lumMod val="50000"/>
                </a:srgbClr>
              </a:solidFill>
              <a:round/>
              <a:headEnd type="triangle" w="lg" len="med"/>
              <a:tailEnd type="triangle" w="lg" len="med"/>
            </a:ln>
          </p:spPr>
        </p:cxnSp>
        <p:sp>
          <p:nvSpPr>
            <p:cNvPr id="274" name="Rectangle 273"/>
            <p:cNvSpPr>
              <a:spLocks noChangeArrowheads="1"/>
            </p:cNvSpPr>
            <p:nvPr/>
          </p:nvSpPr>
          <p:spPr bwMode="auto">
            <a:xfrm>
              <a:off x="2083"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5" name="Rectangle 274"/>
            <p:cNvSpPr>
              <a:spLocks noChangeArrowheads="1"/>
            </p:cNvSpPr>
            <p:nvPr/>
          </p:nvSpPr>
          <p:spPr bwMode="auto">
            <a:xfrm>
              <a:off x="1725"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6" name="Rectangle 275"/>
            <p:cNvSpPr>
              <a:spLocks noChangeArrowheads="1"/>
            </p:cNvSpPr>
            <p:nvPr/>
          </p:nvSpPr>
          <p:spPr bwMode="auto">
            <a:xfrm>
              <a:off x="1367"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7" name="Rectangle 276"/>
            <p:cNvSpPr>
              <a:spLocks noChangeArrowheads="1"/>
            </p:cNvSpPr>
            <p:nvPr/>
          </p:nvSpPr>
          <p:spPr bwMode="auto">
            <a:xfrm>
              <a:off x="1010" y="6690"/>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8" name="Rectangle 277"/>
            <p:cNvSpPr>
              <a:spLocks noChangeArrowheads="1"/>
            </p:cNvSpPr>
            <p:nvPr/>
          </p:nvSpPr>
          <p:spPr bwMode="auto">
            <a:xfrm>
              <a:off x="3514"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9" name="Rectangle 278"/>
            <p:cNvSpPr>
              <a:spLocks noChangeArrowheads="1"/>
            </p:cNvSpPr>
            <p:nvPr/>
          </p:nvSpPr>
          <p:spPr bwMode="auto">
            <a:xfrm>
              <a:off x="3156"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0" name="Rectangle 279"/>
            <p:cNvSpPr>
              <a:spLocks noChangeArrowheads="1"/>
            </p:cNvSpPr>
            <p:nvPr/>
          </p:nvSpPr>
          <p:spPr bwMode="auto">
            <a:xfrm>
              <a:off x="2441" y="6690"/>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1" name="Rectangle 280"/>
            <p:cNvSpPr>
              <a:spLocks noChangeArrowheads="1"/>
            </p:cNvSpPr>
            <p:nvPr/>
          </p:nvSpPr>
          <p:spPr bwMode="auto">
            <a:xfrm>
              <a:off x="2798"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2" name="Rectangle 281"/>
            <p:cNvSpPr>
              <a:spLocks noChangeArrowheads="1"/>
            </p:cNvSpPr>
            <p:nvPr/>
          </p:nvSpPr>
          <p:spPr bwMode="auto">
            <a:xfrm>
              <a:off x="2441" y="633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3" name="Rectangle 282"/>
            <p:cNvSpPr>
              <a:spLocks noChangeArrowheads="1"/>
            </p:cNvSpPr>
            <p:nvPr/>
          </p:nvSpPr>
          <p:spPr bwMode="auto">
            <a:xfrm>
              <a:off x="2798"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4" name="Rectangle 283"/>
            <p:cNvSpPr>
              <a:spLocks noChangeArrowheads="1"/>
            </p:cNvSpPr>
            <p:nvPr/>
          </p:nvSpPr>
          <p:spPr bwMode="auto">
            <a:xfrm>
              <a:off x="3156"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5" name="Rectangle 284"/>
            <p:cNvSpPr>
              <a:spLocks noChangeArrowheads="1"/>
            </p:cNvSpPr>
            <p:nvPr/>
          </p:nvSpPr>
          <p:spPr bwMode="auto">
            <a:xfrm>
              <a:off x="3514"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6" name="Rectangle 285"/>
            <p:cNvSpPr>
              <a:spLocks noChangeArrowheads="1"/>
            </p:cNvSpPr>
            <p:nvPr/>
          </p:nvSpPr>
          <p:spPr bwMode="auto">
            <a:xfrm>
              <a:off x="1010" y="633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7" name="Rectangle 286"/>
            <p:cNvSpPr>
              <a:spLocks noChangeArrowheads="1"/>
            </p:cNvSpPr>
            <p:nvPr/>
          </p:nvSpPr>
          <p:spPr bwMode="auto">
            <a:xfrm>
              <a:off x="1367"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8" name="Rectangle 287"/>
            <p:cNvSpPr>
              <a:spLocks noChangeArrowheads="1"/>
            </p:cNvSpPr>
            <p:nvPr/>
          </p:nvSpPr>
          <p:spPr bwMode="auto">
            <a:xfrm>
              <a:off x="1725"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9" name="Rectangle 288"/>
            <p:cNvSpPr>
              <a:spLocks noChangeArrowheads="1"/>
            </p:cNvSpPr>
            <p:nvPr/>
          </p:nvSpPr>
          <p:spPr bwMode="auto">
            <a:xfrm>
              <a:off x="2083"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0" name="Rectangle 289"/>
            <p:cNvSpPr>
              <a:spLocks noChangeArrowheads="1"/>
            </p:cNvSpPr>
            <p:nvPr/>
          </p:nvSpPr>
          <p:spPr bwMode="auto">
            <a:xfrm>
              <a:off x="4230"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1" name="Rectangle 290"/>
            <p:cNvSpPr>
              <a:spLocks noChangeArrowheads="1"/>
            </p:cNvSpPr>
            <p:nvPr/>
          </p:nvSpPr>
          <p:spPr bwMode="auto">
            <a:xfrm>
              <a:off x="3872"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2" name="Rectangle 291"/>
            <p:cNvSpPr>
              <a:spLocks noChangeArrowheads="1"/>
            </p:cNvSpPr>
            <p:nvPr/>
          </p:nvSpPr>
          <p:spPr bwMode="auto">
            <a:xfrm>
              <a:off x="3872"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3" name="Rectangle 292"/>
            <p:cNvSpPr>
              <a:spLocks noChangeArrowheads="1"/>
            </p:cNvSpPr>
            <p:nvPr/>
          </p:nvSpPr>
          <p:spPr bwMode="auto">
            <a:xfrm>
              <a:off x="4230"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4" name="Rectangle 293"/>
            <p:cNvSpPr>
              <a:spLocks noChangeArrowheads="1"/>
            </p:cNvSpPr>
            <p:nvPr/>
          </p:nvSpPr>
          <p:spPr bwMode="auto">
            <a:xfrm>
              <a:off x="652"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5" name="Rectangle 294"/>
            <p:cNvSpPr>
              <a:spLocks noChangeArrowheads="1"/>
            </p:cNvSpPr>
            <p:nvPr/>
          </p:nvSpPr>
          <p:spPr bwMode="auto">
            <a:xfrm>
              <a:off x="294"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6" name="Rectangle 295"/>
            <p:cNvSpPr>
              <a:spLocks noChangeArrowheads="1"/>
            </p:cNvSpPr>
            <p:nvPr/>
          </p:nvSpPr>
          <p:spPr bwMode="auto">
            <a:xfrm>
              <a:off x="294"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7" name="Rectangle 296"/>
            <p:cNvSpPr>
              <a:spLocks noChangeArrowheads="1"/>
            </p:cNvSpPr>
            <p:nvPr/>
          </p:nvSpPr>
          <p:spPr bwMode="auto">
            <a:xfrm>
              <a:off x="652"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8" name="Rectangle 297"/>
            <p:cNvSpPr>
              <a:spLocks noChangeArrowheads="1"/>
            </p:cNvSpPr>
            <p:nvPr/>
          </p:nvSpPr>
          <p:spPr bwMode="auto">
            <a:xfrm>
              <a:off x="2083"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9" name="Rectangle 298"/>
            <p:cNvSpPr>
              <a:spLocks noChangeArrowheads="1"/>
            </p:cNvSpPr>
            <p:nvPr/>
          </p:nvSpPr>
          <p:spPr bwMode="auto">
            <a:xfrm>
              <a:off x="1725"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0" name="Rectangle 299"/>
            <p:cNvSpPr>
              <a:spLocks noChangeArrowheads="1"/>
            </p:cNvSpPr>
            <p:nvPr/>
          </p:nvSpPr>
          <p:spPr bwMode="auto">
            <a:xfrm>
              <a:off x="1367"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1" name="Rectangle 300"/>
            <p:cNvSpPr>
              <a:spLocks noChangeArrowheads="1"/>
            </p:cNvSpPr>
            <p:nvPr/>
          </p:nvSpPr>
          <p:spPr bwMode="auto">
            <a:xfrm>
              <a:off x="1010" y="10275"/>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2" name="Rectangle 301"/>
            <p:cNvSpPr>
              <a:spLocks noChangeArrowheads="1"/>
            </p:cNvSpPr>
            <p:nvPr/>
          </p:nvSpPr>
          <p:spPr bwMode="auto">
            <a:xfrm>
              <a:off x="3514"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3" name="Rectangle 302"/>
            <p:cNvSpPr>
              <a:spLocks noChangeArrowheads="1"/>
            </p:cNvSpPr>
            <p:nvPr/>
          </p:nvSpPr>
          <p:spPr bwMode="auto">
            <a:xfrm>
              <a:off x="3156"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4" name="Rectangle 303"/>
            <p:cNvSpPr>
              <a:spLocks noChangeArrowheads="1"/>
            </p:cNvSpPr>
            <p:nvPr/>
          </p:nvSpPr>
          <p:spPr bwMode="auto">
            <a:xfrm>
              <a:off x="2441" y="10275"/>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5" name="Rectangle 304"/>
            <p:cNvSpPr>
              <a:spLocks noChangeArrowheads="1"/>
            </p:cNvSpPr>
            <p:nvPr/>
          </p:nvSpPr>
          <p:spPr bwMode="auto">
            <a:xfrm>
              <a:off x="2798"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6" name="Rectangle 305"/>
            <p:cNvSpPr>
              <a:spLocks noChangeArrowheads="1"/>
            </p:cNvSpPr>
            <p:nvPr/>
          </p:nvSpPr>
          <p:spPr bwMode="auto">
            <a:xfrm>
              <a:off x="2441" y="9918"/>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7" name="Rectangle 306"/>
            <p:cNvSpPr>
              <a:spLocks noChangeArrowheads="1"/>
            </p:cNvSpPr>
            <p:nvPr/>
          </p:nvSpPr>
          <p:spPr bwMode="auto">
            <a:xfrm>
              <a:off x="2798"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8" name="Rectangle 307"/>
            <p:cNvSpPr>
              <a:spLocks noChangeArrowheads="1"/>
            </p:cNvSpPr>
            <p:nvPr/>
          </p:nvSpPr>
          <p:spPr bwMode="auto">
            <a:xfrm>
              <a:off x="3156"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9" name="Rectangle 308"/>
            <p:cNvSpPr>
              <a:spLocks noChangeArrowheads="1"/>
            </p:cNvSpPr>
            <p:nvPr/>
          </p:nvSpPr>
          <p:spPr bwMode="auto">
            <a:xfrm>
              <a:off x="3514"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0" name="Rectangle 309"/>
            <p:cNvSpPr>
              <a:spLocks noChangeArrowheads="1"/>
            </p:cNvSpPr>
            <p:nvPr/>
          </p:nvSpPr>
          <p:spPr bwMode="auto">
            <a:xfrm>
              <a:off x="1010" y="9918"/>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1" name="Rectangle 310"/>
            <p:cNvSpPr>
              <a:spLocks noChangeArrowheads="1"/>
            </p:cNvSpPr>
            <p:nvPr/>
          </p:nvSpPr>
          <p:spPr bwMode="auto">
            <a:xfrm>
              <a:off x="1367"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2" name="Rectangle 311"/>
            <p:cNvSpPr>
              <a:spLocks noChangeArrowheads="1"/>
            </p:cNvSpPr>
            <p:nvPr/>
          </p:nvSpPr>
          <p:spPr bwMode="auto">
            <a:xfrm>
              <a:off x="1725"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3" name="Rectangle 312"/>
            <p:cNvSpPr>
              <a:spLocks noChangeArrowheads="1"/>
            </p:cNvSpPr>
            <p:nvPr/>
          </p:nvSpPr>
          <p:spPr bwMode="auto">
            <a:xfrm>
              <a:off x="2083"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4" name="Rectangle 313"/>
            <p:cNvSpPr>
              <a:spLocks noChangeArrowheads="1"/>
            </p:cNvSpPr>
            <p:nvPr/>
          </p:nvSpPr>
          <p:spPr bwMode="auto">
            <a:xfrm>
              <a:off x="4230"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5" name="Rectangle 314"/>
            <p:cNvSpPr>
              <a:spLocks noChangeArrowheads="1"/>
            </p:cNvSpPr>
            <p:nvPr/>
          </p:nvSpPr>
          <p:spPr bwMode="auto">
            <a:xfrm>
              <a:off x="3872"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6" name="Rectangle 315"/>
            <p:cNvSpPr>
              <a:spLocks noChangeArrowheads="1"/>
            </p:cNvSpPr>
            <p:nvPr/>
          </p:nvSpPr>
          <p:spPr bwMode="auto">
            <a:xfrm>
              <a:off x="3872"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7" name="Rectangle 316"/>
            <p:cNvSpPr>
              <a:spLocks noChangeArrowheads="1"/>
            </p:cNvSpPr>
            <p:nvPr/>
          </p:nvSpPr>
          <p:spPr bwMode="auto">
            <a:xfrm>
              <a:off x="4230"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8" name="Rectangle 317"/>
            <p:cNvSpPr>
              <a:spLocks noChangeArrowheads="1"/>
            </p:cNvSpPr>
            <p:nvPr/>
          </p:nvSpPr>
          <p:spPr bwMode="auto">
            <a:xfrm>
              <a:off x="652"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9" name="Rectangle 318"/>
            <p:cNvSpPr>
              <a:spLocks noChangeArrowheads="1"/>
            </p:cNvSpPr>
            <p:nvPr/>
          </p:nvSpPr>
          <p:spPr bwMode="auto">
            <a:xfrm>
              <a:off x="294"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0" name="Rectangle 319"/>
            <p:cNvSpPr>
              <a:spLocks noChangeArrowheads="1"/>
            </p:cNvSpPr>
            <p:nvPr/>
          </p:nvSpPr>
          <p:spPr bwMode="auto">
            <a:xfrm>
              <a:off x="294"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1" name="Rectangle 320"/>
            <p:cNvSpPr>
              <a:spLocks noChangeArrowheads="1"/>
            </p:cNvSpPr>
            <p:nvPr/>
          </p:nvSpPr>
          <p:spPr bwMode="auto">
            <a:xfrm>
              <a:off x="652"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322" name="Line 295"/>
            <p:cNvCxnSpPr/>
            <p:nvPr/>
          </p:nvCxnSpPr>
          <p:spPr bwMode="auto">
            <a:xfrm>
              <a:off x="2441" y="6194"/>
              <a:ext cx="0" cy="4598"/>
            </a:xfrm>
            <a:prstGeom prst="line">
              <a:avLst/>
            </a:prstGeom>
            <a:grpFill/>
            <a:ln w="25400">
              <a:solidFill>
                <a:srgbClr val="1F497D">
                  <a:lumMod val="50000"/>
                </a:srgbClr>
              </a:solidFill>
              <a:round/>
              <a:headEnd type="triangle" w="lg" len="med"/>
              <a:tailEnd type="triangle" w="lg" len="med"/>
            </a:ln>
          </p:spPr>
        </p:cxnSp>
      </p:grpSp>
      <p:sp>
        <p:nvSpPr>
          <p:cNvPr id="327" name="Freeform 326"/>
          <p:cNvSpPr/>
          <p:nvPr/>
        </p:nvSpPr>
        <p:spPr>
          <a:xfrm>
            <a:off x="1849783" y="1551567"/>
            <a:ext cx="730344" cy="1242876"/>
          </a:xfrm>
          <a:custGeom>
            <a:avLst/>
            <a:gdLst>
              <a:gd name="connsiteX0" fmla="*/ 1093 w 473270"/>
              <a:gd name="connsiteY0" fmla="*/ 19897 h 827143"/>
              <a:gd name="connsiteX1" fmla="*/ 26493 w 473270"/>
              <a:gd name="connsiteY1" fmla="*/ 172297 h 827143"/>
              <a:gd name="connsiteX2" fmla="*/ 178893 w 473270"/>
              <a:gd name="connsiteY2" fmla="*/ 756497 h 827143"/>
              <a:gd name="connsiteX3" fmla="*/ 261443 w 473270"/>
              <a:gd name="connsiteY3" fmla="*/ 769197 h 827143"/>
              <a:gd name="connsiteX4" fmla="*/ 401143 w 473270"/>
              <a:gd name="connsiteY4" fmla="*/ 324697 h 827143"/>
              <a:gd name="connsiteX5" fmla="*/ 464643 w 473270"/>
              <a:gd name="connsiteY5" fmla="*/ 32597 h 827143"/>
              <a:gd name="connsiteX6" fmla="*/ 470993 w 473270"/>
              <a:gd name="connsiteY6" fmla="*/ 19897 h 82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270" h="827143">
                <a:moveTo>
                  <a:pt x="1093" y="19897"/>
                </a:moveTo>
                <a:cubicBezTo>
                  <a:pt x="-1024" y="34713"/>
                  <a:pt x="-3140" y="49530"/>
                  <a:pt x="26493" y="172297"/>
                </a:cubicBezTo>
                <a:cubicBezTo>
                  <a:pt x="56126" y="295064"/>
                  <a:pt x="139735" y="657014"/>
                  <a:pt x="178893" y="756497"/>
                </a:cubicBezTo>
                <a:cubicBezTo>
                  <a:pt x="218051" y="855980"/>
                  <a:pt x="224401" y="841164"/>
                  <a:pt x="261443" y="769197"/>
                </a:cubicBezTo>
                <a:cubicBezTo>
                  <a:pt x="298485" y="697230"/>
                  <a:pt x="367276" y="447464"/>
                  <a:pt x="401143" y="324697"/>
                </a:cubicBezTo>
                <a:cubicBezTo>
                  <a:pt x="435010" y="201930"/>
                  <a:pt x="453001" y="83397"/>
                  <a:pt x="464643" y="32597"/>
                </a:cubicBezTo>
                <a:cubicBezTo>
                  <a:pt x="476285" y="-18203"/>
                  <a:pt x="473639" y="847"/>
                  <a:pt x="470993" y="19897"/>
                </a:cubicBezTo>
              </a:path>
            </a:pathLst>
          </a:custGeom>
          <a:ln w="28575">
            <a:headEnd type="stealth"/>
            <a:tailEnd type="stealth"/>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277368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365521"/>
          </a:xfrm>
        </p:spPr>
        <p:txBody>
          <a:bodyPr>
            <a:normAutofit/>
          </a:bodyPr>
          <a:lstStyle/>
          <a:p>
            <a:pPr algn="l"/>
            <a:r>
              <a:rPr lang="en-US" sz="1700" b="1" dirty="0">
                <a:latin typeface="Cambria" panose="02040503050406030204" pitchFamily="18" charset="0"/>
              </a:rPr>
              <a:t> Functions</a:t>
            </a:r>
            <a:endParaRPr lang="en-US" sz="1700" dirty="0">
              <a:latin typeface="Cambria" panose="02040503050406030204" pitchFamily="18" charset="0"/>
            </a:endParaRPr>
          </a:p>
        </p:txBody>
      </p:sp>
      <p:sp>
        <p:nvSpPr>
          <p:cNvPr id="5" name="Rectangle 4"/>
          <p:cNvSpPr/>
          <p:nvPr/>
        </p:nvSpPr>
        <p:spPr>
          <a:xfrm>
            <a:off x="0" y="231703"/>
            <a:ext cx="9144000" cy="1012585"/>
          </a:xfrm>
          <a:prstGeom prst="rect">
            <a:avLst/>
          </a:prstGeom>
        </p:spPr>
        <p:txBody>
          <a:bodyPr wrap="square">
            <a:spAutoFit/>
          </a:bodyPr>
          <a:lstStyle/>
          <a:p>
            <a:pPr>
              <a:lnSpc>
                <a:spcPct val="115000"/>
              </a:lnSpc>
              <a:spcAft>
                <a:spcPts val="600"/>
              </a:spcAft>
            </a:pPr>
            <a:r>
              <a:rPr lang="en-US" sz="2600" b="1" dirty="0">
                <a:solidFill>
                  <a:schemeClr val="accent1"/>
                </a:solidFill>
              </a:rPr>
              <a:t>Sample Problem 4</a:t>
            </a:r>
            <a:r>
              <a:rPr lang="en-US" sz="2600" dirty="0">
                <a:solidFill>
                  <a:schemeClr val="accent1"/>
                </a:solidFill>
              </a:rPr>
              <a:t>: </a:t>
            </a:r>
            <a:r>
              <a:rPr lang="en-US" sz="2600" b="1" dirty="0">
                <a:ea typeface="MS Mincho"/>
                <a:cs typeface="Times New Roman"/>
              </a:rPr>
              <a:t>Find the domain and range of each function. Write in interval notation.</a:t>
            </a:r>
            <a:endParaRPr lang="en-US" sz="2600" dirty="0">
              <a:ea typeface="MS Mincho"/>
              <a:cs typeface="Times New Roman"/>
            </a:endParaRPr>
          </a:p>
        </p:txBody>
      </p:sp>
      <p:sp>
        <p:nvSpPr>
          <p:cNvPr id="3" name="Rectangle 2"/>
          <p:cNvSpPr/>
          <p:nvPr/>
        </p:nvSpPr>
        <p:spPr>
          <a:xfrm>
            <a:off x="35807" y="1232979"/>
            <a:ext cx="413896" cy="492443"/>
          </a:xfrm>
          <a:prstGeom prst="rect">
            <a:avLst/>
          </a:prstGeom>
        </p:spPr>
        <p:txBody>
          <a:bodyPr wrap="none">
            <a:spAutoFit/>
          </a:bodyPr>
          <a:lstStyle/>
          <a:p>
            <a:r>
              <a:rPr lang="en-US" sz="2600" b="1" dirty="0"/>
              <a:t>c.</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629150"/>
            <a:ext cx="334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a:grpSpLocks/>
          </p:cNvGrpSpPr>
          <p:nvPr/>
        </p:nvGrpSpPr>
        <p:grpSpPr bwMode="auto">
          <a:xfrm>
            <a:off x="597446" y="1711868"/>
            <a:ext cx="3261367" cy="3225094"/>
            <a:chOff x="169" y="6194"/>
            <a:chExt cx="4547" cy="4598"/>
          </a:xfrm>
          <a:noFill/>
        </p:grpSpPr>
        <p:sp>
          <p:nvSpPr>
            <p:cNvPr id="8" name="Rectangle 7"/>
            <p:cNvSpPr>
              <a:spLocks noChangeArrowheads="1"/>
            </p:cNvSpPr>
            <p:nvPr/>
          </p:nvSpPr>
          <p:spPr bwMode="auto">
            <a:xfrm>
              <a:off x="1010" y="7772"/>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Rectangle 8"/>
            <p:cNvSpPr>
              <a:spLocks noChangeArrowheads="1"/>
            </p:cNvSpPr>
            <p:nvPr/>
          </p:nvSpPr>
          <p:spPr bwMode="auto">
            <a:xfrm>
              <a:off x="1367"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Rectangle 9"/>
            <p:cNvSpPr>
              <a:spLocks noChangeArrowheads="1"/>
            </p:cNvSpPr>
            <p:nvPr/>
          </p:nvSpPr>
          <p:spPr bwMode="auto">
            <a:xfrm>
              <a:off x="1725"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Rectangle 10"/>
            <p:cNvSpPr>
              <a:spLocks noChangeArrowheads="1"/>
            </p:cNvSpPr>
            <p:nvPr/>
          </p:nvSpPr>
          <p:spPr bwMode="auto">
            <a:xfrm>
              <a:off x="2083"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Rectangle 11"/>
            <p:cNvSpPr>
              <a:spLocks noChangeArrowheads="1"/>
            </p:cNvSpPr>
            <p:nvPr/>
          </p:nvSpPr>
          <p:spPr bwMode="auto">
            <a:xfrm>
              <a:off x="2083"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Rectangle 12"/>
            <p:cNvSpPr>
              <a:spLocks noChangeArrowheads="1"/>
            </p:cNvSpPr>
            <p:nvPr/>
          </p:nvSpPr>
          <p:spPr bwMode="auto">
            <a:xfrm>
              <a:off x="1725"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Rectangle 13"/>
            <p:cNvSpPr>
              <a:spLocks noChangeArrowheads="1"/>
            </p:cNvSpPr>
            <p:nvPr/>
          </p:nvSpPr>
          <p:spPr bwMode="auto">
            <a:xfrm>
              <a:off x="1367"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Rectangle 14"/>
            <p:cNvSpPr>
              <a:spLocks noChangeArrowheads="1"/>
            </p:cNvSpPr>
            <p:nvPr/>
          </p:nvSpPr>
          <p:spPr bwMode="auto">
            <a:xfrm>
              <a:off x="1010" y="7413"/>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Rectangle 15"/>
            <p:cNvSpPr>
              <a:spLocks noChangeArrowheads="1"/>
            </p:cNvSpPr>
            <p:nvPr/>
          </p:nvSpPr>
          <p:spPr bwMode="auto">
            <a:xfrm>
              <a:off x="2441" y="7772"/>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Rectangle 16"/>
            <p:cNvSpPr>
              <a:spLocks noChangeArrowheads="1"/>
            </p:cNvSpPr>
            <p:nvPr/>
          </p:nvSpPr>
          <p:spPr bwMode="auto">
            <a:xfrm>
              <a:off x="2798"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Rectangle 17"/>
            <p:cNvSpPr>
              <a:spLocks noChangeArrowheads="1"/>
            </p:cNvSpPr>
            <p:nvPr/>
          </p:nvSpPr>
          <p:spPr bwMode="auto">
            <a:xfrm>
              <a:off x="3156"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 name="Rectangle 18"/>
            <p:cNvSpPr>
              <a:spLocks noChangeArrowheads="1"/>
            </p:cNvSpPr>
            <p:nvPr/>
          </p:nvSpPr>
          <p:spPr bwMode="auto">
            <a:xfrm>
              <a:off x="3514"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 name="Rectangle 19"/>
            <p:cNvSpPr>
              <a:spLocks noChangeArrowheads="1"/>
            </p:cNvSpPr>
            <p:nvPr/>
          </p:nvSpPr>
          <p:spPr bwMode="auto">
            <a:xfrm>
              <a:off x="3514"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 name="Rectangle 20"/>
            <p:cNvSpPr>
              <a:spLocks noChangeArrowheads="1"/>
            </p:cNvSpPr>
            <p:nvPr/>
          </p:nvSpPr>
          <p:spPr bwMode="auto">
            <a:xfrm>
              <a:off x="3156"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 name="Rectangle 21"/>
            <p:cNvSpPr>
              <a:spLocks noChangeArrowheads="1"/>
            </p:cNvSpPr>
            <p:nvPr/>
          </p:nvSpPr>
          <p:spPr bwMode="auto">
            <a:xfrm>
              <a:off x="2441" y="7413"/>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 name="Rectangle 22"/>
            <p:cNvSpPr>
              <a:spLocks noChangeArrowheads="1"/>
            </p:cNvSpPr>
            <p:nvPr/>
          </p:nvSpPr>
          <p:spPr bwMode="auto">
            <a:xfrm>
              <a:off x="2798"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 name="Rectangle 23"/>
            <p:cNvSpPr>
              <a:spLocks noChangeArrowheads="1"/>
            </p:cNvSpPr>
            <p:nvPr/>
          </p:nvSpPr>
          <p:spPr bwMode="auto">
            <a:xfrm>
              <a:off x="2441" y="7056"/>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Rectangle 24"/>
            <p:cNvSpPr>
              <a:spLocks noChangeArrowheads="1"/>
            </p:cNvSpPr>
            <p:nvPr/>
          </p:nvSpPr>
          <p:spPr bwMode="auto">
            <a:xfrm>
              <a:off x="2798"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 name="Rectangle 25"/>
            <p:cNvSpPr>
              <a:spLocks noChangeArrowheads="1"/>
            </p:cNvSpPr>
            <p:nvPr/>
          </p:nvSpPr>
          <p:spPr bwMode="auto">
            <a:xfrm>
              <a:off x="3156"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 name="Rectangle 26"/>
            <p:cNvSpPr>
              <a:spLocks noChangeArrowheads="1"/>
            </p:cNvSpPr>
            <p:nvPr/>
          </p:nvSpPr>
          <p:spPr bwMode="auto">
            <a:xfrm>
              <a:off x="3514"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 name="Rectangle 27"/>
            <p:cNvSpPr>
              <a:spLocks noChangeArrowheads="1"/>
            </p:cNvSpPr>
            <p:nvPr/>
          </p:nvSpPr>
          <p:spPr bwMode="auto">
            <a:xfrm>
              <a:off x="1010" y="7056"/>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 name="Rectangle 28"/>
            <p:cNvSpPr>
              <a:spLocks noChangeArrowheads="1"/>
            </p:cNvSpPr>
            <p:nvPr/>
          </p:nvSpPr>
          <p:spPr bwMode="auto">
            <a:xfrm>
              <a:off x="1367"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 name="Rectangle 29"/>
            <p:cNvSpPr>
              <a:spLocks noChangeArrowheads="1"/>
            </p:cNvSpPr>
            <p:nvPr/>
          </p:nvSpPr>
          <p:spPr bwMode="auto">
            <a:xfrm>
              <a:off x="1725"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 name="Rectangle 30"/>
            <p:cNvSpPr>
              <a:spLocks noChangeArrowheads="1"/>
            </p:cNvSpPr>
            <p:nvPr/>
          </p:nvSpPr>
          <p:spPr bwMode="auto">
            <a:xfrm>
              <a:off x="2083"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 name="Rectangle 31"/>
            <p:cNvSpPr>
              <a:spLocks noChangeArrowheads="1"/>
            </p:cNvSpPr>
            <p:nvPr/>
          </p:nvSpPr>
          <p:spPr bwMode="auto">
            <a:xfrm>
              <a:off x="1010" y="8487"/>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 name="Rectangle 32"/>
            <p:cNvSpPr>
              <a:spLocks noChangeArrowheads="1"/>
            </p:cNvSpPr>
            <p:nvPr/>
          </p:nvSpPr>
          <p:spPr bwMode="auto">
            <a:xfrm>
              <a:off x="1367"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 name="Rectangle 33"/>
            <p:cNvSpPr>
              <a:spLocks noChangeArrowheads="1"/>
            </p:cNvSpPr>
            <p:nvPr/>
          </p:nvSpPr>
          <p:spPr bwMode="auto">
            <a:xfrm>
              <a:off x="1725"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Rectangle 34"/>
            <p:cNvSpPr>
              <a:spLocks noChangeArrowheads="1"/>
            </p:cNvSpPr>
            <p:nvPr/>
          </p:nvSpPr>
          <p:spPr bwMode="auto">
            <a:xfrm>
              <a:off x="2083"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Rectangle 35"/>
            <p:cNvSpPr>
              <a:spLocks noChangeArrowheads="1"/>
            </p:cNvSpPr>
            <p:nvPr/>
          </p:nvSpPr>
          <p:spPr bwMode="auto">
            <a:xfrm>
              <a:off x="2083"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 name="Rectangle 36"/>
            <p:cNvSpPr>
              <a:spLocks noChangeArrowheads="1"/>
            </p:cNvSpPr>
            <p:nvPr/>
          </p:nvSpPr>
          <p:spPr bwMode="auto">
            <a:xfrm>
              <a:off x="1725"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Rectangle 37"/>
            <p:cNvSpPr>
              <a:spLocks noChangeArrowheads="1"/>
            </p:cNvSpPr>
            <p:nvPr/>
          </p:nvSpPr>
          <p:spPr bwMode="auto">
            <a:xfrm>
              <a:off x="1367"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Rectangle 38"/>
            <p:cNvSpPr>
              <a:spLocks noChangeArrowheads="1"/>
            </p:cNvSpPr>
            <p:nvPr/>
          </p:nvSpPr>
          <p:spPr bwMode="auto">
            <a:xfrm>
              <a:off x="1010" y="8129"/>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Rectangle 39"/>
            <p:cNvSpPr>
              <a:spLocks noChangeArrowheads="1"/>
            </p:cNvSpPr>
            <p:nvPr/>
          </p:nvSpPr>
          <p:spPr bwMode="auto">
            <a:xfrm>
              <a:off x="2441" y="8487"/>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Rectangle 40"/>
            <p:cNvSpPr>
              <a:spLocks noChangeArrowheads="1"/>
            </p:cNvSpPr>
            <p:nvPr/>
          </p:nvSpPr>
          <p:spPr bwMode="auto">
            <a:xfrm>
              <a:off x="2798"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Rectangle 41"/>
            <p:cNvSpPr>
              <a:spLocks noChangeArrowheads="1"/>
            </p:cNvSpPr>
            <p:nvPr/>
          </p:nvSpPr>
          <p:spPr bwMode="auto">
            <a:xfrm>
              <a:off x="3156"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Rectangle 42"/>
            <p:cNvSpPr>
              <a:spLocks noChangeArrowheads="1"/>
            </p:cNvSpPr>
            <p:nvPr/>
          </p:nvSpPr>
          <p:spPr bwMode="auto">
            <a:xfrm>
              <a:off x="3514"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Rectangle 43"/>
            <p:cNvSpPr>
              <a:spLocks noChangeArrowheads="1"/>
            </p:cNvSpPr>
            <p:nvPr/>
          </p:nvSpPr>
          <p:spPr bwMode="auto">
            <a:xfrm>
              <a:off x="3514"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Rectangle 44"/>
            <p:cNvSpPr>
              <a:spLocks noChangeArrowheads="1"/>
            </p:cNvSpPr>
            <p:nvPr/>
          </p:nvSpPr>
          <p:spPr bwMode="auto">
            <a:xfrm>
              <a:off x="3156"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 name="Rectangle 45"/>
            <p:cNvSpPr>
              <a:spLocks noChangeArrowheads="1"/>
            </p:cNvSpPr>
            <p:nvPr/>
          </p:nvSpPr>
          <p:spPr bwMode="auto">
            <a:xfrm>
              <a:off x="2441" y="8129"/>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Rectangle 46"/>
            <p:cNvSpPr>
              <a:spLocks noChangeArrowheads="1"/>
            </p:cNvSpPr>
            <p:nvPr/>
          </p:nvSpPr>
          <p:spPr bwMode="auto">
            <a:xfrm>
              <a:off x="2798"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8" name="Rectangle 47"/>
            <p:cNvSpPr>
              <a:spLocks noChangeArrowheads="1"/>
            </p:cNvSpPr>
            <p:nvPr/>
          </p:nvSpPr>
          <p:spPr bwMode="auto">
            <a:xfrm>
              <a:off x="2441" y="920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Rectangle 48"/>
            <p:cNvSpPr>
              <a:spLocks noChangeArrowheads="1"/>
            </p:cNvSpPr>
            <p:nvPr/>
          </p:nvSpPr>
          <p:spPr bwMode="auto">
            <a:xfrm>
              <a:off x="2798"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Rectangle 49"/>
            <p:cNvSpPr>
              <a:spLocks noChangeArrowheads="1"/>
            </p:cNvSpPr>
            <p:nvPr/>
          </p:nvSpPr>
          <p:spPr bwMode="auto">
            <a:xfrm>
              <a:off x="3156"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 name="Rectangle 50"/>
            <p:cNvSpPr>
              <a:spLocks noChangeArrowheads="1"/>
            </p:cNvSpPr>
            <p:nvPr/>
          </p:nvSpPr>
          <p:spPr bwMode="auto">
            <a:xfrm>
              <a:off x="3514"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Rectangle 51"/>
            <p:cNvSpPr>
              <a:spLocks noChangeArrowheads="1"/>
            </p:cNvSpPr>
            <p:nvPr/>
          </p:nvSpPr>
          <p:spPr bwMode="auto">
            <a:xfrm>
              <a:off x="3514"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 name="Rectangle 52"/>
            <p:cNvSpPr>
              <a:spLocks noChangeArrowheads="1"/>
            </p:cNvSpPr>
            <p:nvPr/>
          </p:nvSpPr>
          <p:spPr bwMode="auto">
            <a:xfrm>
              <a:off x="3156"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Rectangle 53"/>
            <p:cNvSpPr>
              <a:spLocks noChangeArrowheads="1"/>
            </p:cNvSpPr>
            <p:nvPr/>
          </p:nvSpPr>
          <p:spPr bwMode="auto">
            <a:xfrm>
              <a:off x="2441" y="8845"/>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Rectangle 54"/>
            <p:cNvSpPr>
              <a:spLocks noChangeArrowheads="1"/>
            </p:cNvSpPr>
            <p:nvPr/>
          </p:nvSpPr>
          <p:spPr bwMode="auto">
            <a:xfrm>
              <a:off x="2798"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 name="Rectangle 55"/>
            <p:cNvSpPr>
              <a:spLocks noChangeArrowheads="1"/>
            </p:cNvSpPr>
            <p:nvPr/>
          </p:nvSpPr>
          <p:spPr bwMode="auto">
            <a:xfrm>
              <a:off x="1010" y="920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Rectangle 56"/>
            <p:cNvSpPr>
              <a:spLocks noChangeArrowheads="1"/>
            </p:cNvSpPr>
            <p:nvPr/>
          </p:nvSpPr>
          <p:spPr bwMode="auto">
            <a:xfrm>
              <a:off x="1367"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Rectangle 57"/>
            <p:cNvSpPr>
              <a:spLocks noChangeArrowheads="1"/>
            </p:cNvSpPr>
            <p:nvPr/>
          </p:nvSpPr>
          <p:spPr bwMode="auto">
            <a:xfrm>
              <a:off x="1725"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Rectangle 58"/>
            <p:cNvSpPr>
              <a:spLocks noChangeArrowheads="1"/>
            </p:cNvSpPr>
            <p:nvPr/>
          </p:nvSpPr>
          <p:spPr bwMode="auto">
            <a:xfrm>
              <a:off x="2083"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Rectangle 59"/>
            <p:cNvSpPr>
              <a:spLocks noChangeArrowheads="1"/>
            </p:cNvSpPr>
            <p:nvPr/>
          </p:nvSpPr>
          <p:spPr bwMode="auto">
            <a:xfrm>
              <a:off x="2083"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Rectangle 60"/>
            <p:cNvSpPr>
              <a:spLocks noChangeArrowheads="1"/>
            </p:cNvSpPr>
            <p:nvPr/>
          </p:nvSpPr>
          <p:spPr bwMode="auto">
            <a:xfrm>
              <a:off x="1725"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Rectangle 61"/>
            <p:cNvSpPr>
              <a:spLocks noChangeArrowheads="1"/>
            </p:cNvSpPr>
            <p:nvPr/>
          </p:nvSpPr>
          <p:spPr bwMode="auto">
            <a:xfrm>
              <a:off x="1367"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Rectangle 62"/>
            <p:cNvSpPr>
              <a:spLocks noChangeArrowheads="1"/>
            </p:cNvSpPr>
            <p:nvPr/>
          </p:nvSpPr>
          <p:spPr bwMode="auto">
            <a:xfrm>
              <a:off x="1010" y="8845"/>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Rectangle 63"/>
            <p:cNvSpPr>
              <a:spLocks noChangeArrowheads="1"/>
            </p:cNvSpPr>
            <p:nvPr/>
          </p:nvSpPr>
          <p:spPr bwMode="auto">
            <a:xfrm>
              <a:off x="2083"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Rectangle 64"/>
            <p:cNvSpPr>
              <a:spLocks noChangeArrowheads="1"/>
            </p:cNvSpPr>
            <p:nvPr/>
          </p:nvSpPr>
          <p:spPr bwMode="auto">
            <a:xfrm>
              <a:off x="1725"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Rectangle 65"/>
            <p:cNvSpPr>
              <a:spLocks noChangeArrowheads="1"/>
            </p:cNvSpPr>
            <p:nvPr/>
          </p:nvSpPr>
          <p:spPr bwMode="auto">
            <a:xfrm>
              <a:off x="1367"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Rectangle 66"/>
            <p:cNvSpPr>
              <a:spLocks noChangeArrowheads="1"/>
            </p:cNvSpPr>
            <p:nvPr/>
          </p:nvSpPr>
          <p:spPr bwMode="auto">
            <a:xfrm>
              <a:off x="1010" y="9560"/>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Rectangle 67"/>
            <p:cNvSpPr>
              <a:spLocks noChangeArrowheads="1"/>
            </p:cNvSpPr>
            <p:nvPr/>
          </p:nvSpPr>
          <p:spPr bwMode="auto">
            <a:xfrm>
              <a:off x="3514"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Rectangle 68"/>
            <p:cNvSpPr>
              <a:spLocks noChangeArrowheads="1"/>
            </p:cNvSpPr>
            <p:nvPr/>
          </p:nvSpPr>
          <p:spPr bwMode="auto">
            <a:xfrm>
              <a:off x="3156"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Rectangle 69"/>
            <p:cNvSpPr>
              <a:spLocks noChangeArrowheads="1"/>
            </p:cNvSpPr>
            <p:nvPr/>
          </p:nvSpPr>
          <p:spPr bwMode="auto">
            <a:xfrm>
              <a:off x="2441" y="9560"/>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Rectangle 70"/>
            <p:cNvSpPr>
              <a:spLocks noChangeArrowheads="1"/>
            </p:cNvSpPr>
            <p:nvPr/>
          </p:nvSpPr>
          <p:spPr bwMode="auto">
            <a:xfrm>
              <a:off x="2798"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Rectangle 71"/>
            <p:cNvSpPr>
              <a:spLocks noChangeArrowheads="1"/>
            </p:cNvSpPr>
            <p:nvPr/>
          </p:nvSpPr>
          <p:spPr bwMode="auto">
            <a:xfrm>
              <a:off x="3872"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Rectangle 72"/>
            <p:cNvSpPr>
              <a:spLocks noChangeArrowheads="1"/>
            </p:cNvSpPr>
            <p:nvPr/>
          </p:nvSpPr>
          <p:spPr bwMode="auto">
            <a:xfrm>
              <a:off x="4230"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Rectangle 73"/>
            <p:cNvSpPr>
              <a:spLocks noChangeArrowheads="1"/>
            </p:cNvSpPr>
            <p:nvPr/>
          </p:nvSpPr>
          <p:spPr bwMode="auto">
            <a:xfrm>
              <a:off x="4230"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Rectangle 74"/>
            <p:cNvSpPr>
              <a:spLocks noChangeArrowheads="1"/>
            </p:cNvSpPr>
            <p:nvPr/>
          </p:nvSpPr>
          <p:spPr bwMode="auto">
            <a:xfrm>
              <a:off x="3872"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Rectangle 75"/>
            <p:cNvSpPr>
              <a:spLocks noChangeArrowheads="1"/>
            </p:cNvSpPr>
            <p:nvPr/>
          </p:nvSpPr>
          <p:spPr bwMode="auto">
            <a:xfrm>
              <a:off x="3872"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Rectangle 76"/>
            <p:cNvSpPr>
              <a:spLocks noChangeArrowheads="1"/>
            </p:cNvSpPr>
            <p:nvPr/>
          </p:nvSpPr>
          <p:spPr bwMode="auto">
            <a:xfrm>
              <a:off x="4230"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Rectangle 77"/>
            <p:cNvSpPr>
              <a:spLocks noChangeArrowheads="1"/>
            </p:cNvSpPr>
            <p:nvPr/>
          </p:nvSpPr>
          <p:spPr bwMode="auto">
            <a:xfrm>
              <a:off x="3872"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Rectangle 78"/>
            <p:cNvSpPr>
              <a:spLocks noChangeArrowheads="1"/>
            </p:cNvSpPr>
            <p:nvPr/>
          </p:nvSpPr>
          <p:spPr bwMode="auto">
            <a:xfrm>
              <a:off x="4230"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Rectangle 79"/>
            <p:cNvSpPr>
              <a:spLocks noChangeArrowheads="1"/>
            </p:cNvSpPr>
            <p:nvPr/>
          </p:nvSpPr>
          <p:spPr bwMode="auto">
            <a:xfrm>
              <a:off x="4230"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 name="Rectangle 80"/>
            <p:cNvSpPr>
              <a:spLocks noChangeArrowheads="1"/>
            </p:cNvSpPr>
            <p:nvPr/>
          </p:nvSpPr>
          <p:spPr bwMode="auto">
            <a:xfrm>
              <a:off x="3872"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 name="Rectangle 81"/>
            <p:cNvSpPr>
              <a:spLocks noChangeArrowheads="1"/>
            </p:cNvSpPr>
            <p:nvPr/>
          </p:nvSpPr>
          <p:spPr bwMode="auto">
            <a:xfrm>
              <a:off x="3872"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 name="Rectangle 82"/>
            <p:cNvSpPr>
              <a:spLocks noChangeArrowheads="1"/>
            </p:cNvSpPr>
            <p:nvPr/>
          </p:nvSpPr>
          <p:spPr bwMode="auto">
            <a:xfrm>
              <a:off x="4230"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4" name="Rectangle 83"/>
            <p:cNvSpPr>
              <a:spLocks noChangeArrowheads="1"/>
            </p:cNvSpPr>
            <p:nvPr/>
          </p:nvSpPr>
          <p:spPr bwMode="auto">
            <a:xfrm>
              <a:off x="4230"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5" name="Rectangle 84"/>
            <p:cNvSpPr>
              <a:spLocks noChangeArrowheads="1"/>
            </p:cNvSpPr>
            <p:nvPr/>
          </p:nvSpPr>
          <p:spPr bwMode="auto">
            <a:xfrm>
              <a:off x="3872"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 name="Rectangle 85"/>
            <p:cNvSpPr>
              <a:spLocks noChangeArrowheads="1"/>
            </p:cNvSpPr>
            <p:nvPr/>
          </p:nvSpPr>
          <p:spPr bwMode="auto">
            <a:xfrm>
              <a:off x="4230"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7" name="Rectangle 86"/>
            <p:cNvSpPr>
              <a:spLocks noChangeArrowheads="1"/>
            </p:cNvSpPr>
            <p:nvPr/>
          </p:nvSpPr>
          <p:spPr bwMode="auto">
            <a:xfrm>
              <a:off x="3872"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8" name="Rectangle 87"/>
            <p:cNvSpPr>
              <a:spLocks noChangeArrowheads="1"/>
            </p:cNvSpPr>
            <p:nvPr/>
          </p:nvSpPr>
          <p:spPr bwMode="auto">
            <a:xfrm>
              <a:off x="294"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9" name="Rectangle 88"/>
            <p:cNvSpPr>
              <a:spLocks noChangeArrowheads="1"/>
            </p:cNvSpPr>
            <p:nvPr/>
          </p:nvSpPr>
          <p:spPr bwMode="auto">
            <a:xfrm>
              <a:off x="652"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0" name="Rectangle 89"/>
            <p:cNvSpPr>
              <a:spLocks noChangeArrowheads="1"/>
            </p:cNvSpPr>
            <p:nvPr/>
          </p:nvSpPr>
          <p:spPr bwMode="auto">
            <a:xfrm>
              <a:off x="652"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1" name="Rectangle 90"/>
            <p:cNvSpPr>
              <a:spLocks noChangeArrowheads="1"/>
            </p:cNvSpPr>
            <p:nvPr/>
          </p:nvSpPr>
          <p:spPr bwMode="auto">
            <a:xfrm>
              <a:off x="294"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2" name="Rectangle 91"/>
            <p:cNvSpPr>
              <a:spLocks noChangeArrowheads="1"/>
            </p:cNvSpPr>
            <p:nvPr/>
          </p:nvSpPr>
          <p:spPr bwMode="auto">
            <a:xfrm>
              <a:off x="294"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3" name="Rectangle 92"/>
            <p:cNvSpPr>
              <a:spLocks noChangeArrowheads="1"/>
            </p:cNvSpPr>
            <p:nvPr/>
          </p:nvSpPr>
          <p:spPr bwMode="auto">
            <a:xfrm>
              <a:off x="652"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 name="Rectangle 93"/>
            <p:cNvSpPr>
              <a:spLocks noChangeArrowheads="1"/>
            </p:cNvSpPr>
            <p:nvPr/>
          </p:nvSpPr>
          <p:spPr bwMode="auto">
            <a:xfrm>
              <a:off x="294"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 name="Rectangle 94"/>
            <p:cNvSpPr>
              <a:spLocks noChangeArrowheads="1"/>
            </p:cNvSpPr>
            <p:nvPr/>
          </p:nvSpPr>
          <p:spPr bwMode="auto">
            <a:xfrm>
              <a:off x="652"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6" name="Rectangle 95"/>
            <p:cNvSpPr>
              <a:spLocks noChangeArrowheads="1"/>
            </p:cNvSpPr>
            <p:nvPr/>
          </p:nvSpPr>
          <p:spPr bwMode="auto">
            <a:xfrm>
              <a:off x="652"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 name="Rectangle 96"/>
            <p:cNvSpPr>
              <a:spLocks noChangeArrowheads="1"/>
            </p:cNvSpPr>
            <p:nvPr/>
          </p:nvSpPr>
          <p:spPr bwMode="auto">
            <a:xfrm>
              <a:off x="294"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8" name="Rectangle 97"/>
            <p:cNvSpPr>
              <a:spLocks noChangeArrowheads="1"/>
            </p:cNvSpPr>
            <p:nvPr/>
          </p:nvSpPr>
          <p:spPr bwMode="auto">
            <a:xfrm>
              <a:off x="294"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9" name="Rectangle 98"/>
            <p:cNvSpPr>
              <a:spLocks noChangeArrowheads="1"/>
            </p:cNvSpPr>
            <p:nvPr/>
          </p:nvSpPr>
          <p:spPr bwMode="auto">
            <a:xfrm>
              <a:off x="652"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0" name="Rectangle 99"/>
            <p:cNvSpPr>
              <a:spLocks noChangeArrowheads="1"/>
            </p:cNvSpPr>
            <p:nvPr/>
          </p:nvSpPr>
          <p:spPr bwMode="auto">
            <a:xfrm>
              <a:off x="652"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1" name="Rectangle 100"/>
            <p:cNvSpPr>
              <a:spLocks noChangeArrowheads="1"/>
            </p:cNvSpPr>
            <p:nvPr/>
          </p:nvSpPr>
          <p:spPr bwMode="auto">
            <a:xfrm>
              <a:off x="294"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2" name="Rectangle 101"/>
            <p:cNvSpPr>
              <a:spLocks noChangeArrowheads="1"/>
            </p:cNvSpPr>
            <p:nvPr/>
          </p:nvSpPr>
          <p:spPr bwMode="auto">
            <a:xfrm>
              <a:off x="652"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3" name="Rectangle 102"/>
            <p:cNvSpPr>
              <a:spLocks noChangeArrowheads="1"/>
            </p:cNvSpPr>
            <p:nvPr/>
          </p:nvSpPr>
          <p:spPr bwMode="auto">
            <a:xfrm>
              <a:off x="294"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04" name="Line 246"/>
            <p:cNvCxnSpPr/>
            <p:nvPr/>
          </p:nvCxnSpPr>
          <p:spPr bwMode="auto">
            <a:xfrm flipH="1">
              <a:off x="169" y="8487"/>
              <a:ext cx="4547" cy="0"/>
            </a:xfrm>
            <a:prstGeom prst="line">
              <a:avLst/>
            </a:prstGeom>
            <a:grpFill/>
            <a:ln w="25400">
              <a:solidFill>
                <a:srgbClr val="1F497D">
                  <a:lumMod val="50000"/>
                </a:srgbClr>
              </a:solidFill>
              <a:round/>
              <a:headEnd type="triangle" w="lg" len="med"/>
              <a:tailEnd type="triangle" w="lg" len="med"/>
            </a:ln>
          </p:spPr>
        </p:cxnSp>
        <p:sp>
          <p:nvSpPr>
            <p:cNvPr id="105" name="Rectangle 104"/>
            <p:cNvSpPr>
              <a:spLocks noChangeArrowheads="1"/>
            </p:cNvSpPr>
            <p:nvPr/>
          </p:nvSpPr>
          <p:spPr bwMode="auto">
            <a:xfrm>
              <a:off x="2083"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6" name="Rectangle 105"/>
            <p:cNvSpPr>
              <a:spLocks noChangeArrowheads="1"/>
            </p:cNvSpPr>
            <p:nvPr/>
          </p:nvSpPr>
          <p:spPr bwMode="auto">
            <a:xfrm>
              <a:off x="1725"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7" name="Rectangle 106"/>
            <p:cNvSpPr>
              <a:spLocks noChangeArrowheads="1"/>
            </p:cNvSpPr>
            <p:nvPr/>
          </p:nvSpPr>
          <p:spPr bwMode="auto">
            <a:xfrm>
              <a:off x="1367"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8" name="Rectangle 107"/>
            <p:cNvSpPr>
              <a:spLocks noChangeArrowheads="1"/>
            </p:cNvSpPr>
            <p:nvPr/>
          </p:nvSpPr>
          <p:spPr bwMode="auto">
            <a:xfrm>
              <a:off x="1010" y="6690"/>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9" name="Rectangle 108"/>
            <p:cNvSpPr>
              <a:spLocks noChangeArrowheads="1"/>
            </p:cNvSpPr>
            <p:nvPr/>
          </p:nvSpPr>
          <p:spPr bwMode="auto">
            <a:xfrm>
              <a:off x="3514"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0" name="Rectangle 109"/>
            <p:cNvSpPr>
              <a:spLocks noChangeArrowheads="1"/>
            </p:cNvSpPr>
            <p:nvPr/>
          </p:nvSpPr>
          <p:spPr bwMode="auto">
            <a:xfrm>
              <a:off x="3156"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1" name="Rectangle 110"/>
            <p:cNvSpPr>
              <a:spLocks noChangeArrowheads="1"/>
            </p:cNvSpPr>
            <p:nvPr/>
          </p:nvSpPr>
          <p:spPr bwMode="auto">
            <a:xfrm>
              <a:off x="2441" y="6690"/>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2" name="Rectangle 111"/>
            <p:cNvSpPr>
              <a:spLocks noChangeArrowheads="1"/>
            </p:cNvSpPr>
            <p:nvPr/>
          </p:nvSpPr>
          <p:spPr bwMode="auto">
            <a:xfrm>
              <a:off x="2798"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3" name="Rectangle 112"/>
            <p:cNvSpPr>
              <a:spLocks noChangeArrowheads="1"/>
            </p:cNvSpPr>
            <p:nvPr/>
          </p:nvSpPr>
          <p:spPr bwMode="auto">
            <a:xfrm>
              <a:off x="2441" y="633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4" name="Rectangle 113"/>
            <p:cNvSpPr>
              <a:spLocks noChangeArrowheads="1"/>
            </p:cNvSpPr>
            <p:nvPr/>
          </p:nvSpPr>
          <p:spPr bwMode="auto">
            <a:xfrm>
              <a:off x="2798"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5" name="Rectangle 114"/>
            <p:cNvSpPr>
              <a:spLocks noChangeArrowheads="1"/>
            </p:cNvSpPr>
            <p:nvPr/>
          </p:nvSpPr>
          <p:spPr bwMode="auto">
            <a:xfrm>
              <a:off x="3156"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6" name="Rectangle 115"/>
            <p:cNvSpPr>
              <a:spLocks noChangeArrowheads="1"/>
            </p:cNvSpPr>
            <p:nvPr/>
          </p:nvSpPr>
          <p:spPr bwMode="auto">
            <a:xfrm>
              <a:off x="3514"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7" name="Rectangle 116"/>
            <p:cNvSpPr>
              <a:spLocks noChangeArrowheads="1"/>
            </p:cNvSpPr>
            <p:nvPr/>
          </p:nvSpPr>
          <p:spPr bwMode="auto">
            <a:xfrm>
              <a:off x="1010" y="633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8" name="Rectangle 117"/>
            <p:cNvSpPr>
              <a:spLocks noChangeArrowheads="1"/>
            </p:cNvSpPr>
            <p:nvPr/>
          </p:nvSpPr>
          <p:spPr bwMode="auto">
            <a:xfrm>
              <a:off x="1367"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9" name="Rectangle 118"/>
            <p:cNvSpPr>
              <a:spLocks noChangeArrowheads="1"/>
            </p:cNvSpPr>
            <p:nvPr/>
          </p:nvSpPr>
          <p:spPr bwMode="auto">
            <a:xfrm>
              <a:off x="1725"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0" name="Rectangle 119"/>
            <p:cNvSpPr>
              <a:spLocks noChangeArrowheads="1"/>
            </p:cNvSpPr>
            <p:nvPr/>
          </p:nvSpPr>
          <p:spPr bwMode="auto">
            <a:xfrm>
              <a:off x="2083"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1" name="Rectangle 120"/>
            <p:cNvSpPr>
              <a:spLocks noChangeArrowheads="1"/>
            </p:cNvSpPr>
            <p:nvPr/>
          </p:nvSpPr>
          <p:spPr bwMode="auto">
            <a:xfrm>
              <a:off x="4230"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2" name="Rectangle 121"/>
            <p:cNvSpPr>
              <a:spLocks noChangeArrowheads="1"/>
            </p:cNvSpPr>
            <p:nvPr/>
          </p:nvSpPr>
          <p:spPr bwMode="auto">
            <a:xfrm>
              <a:off x="3872"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3" name="Rectangle 122"/>
            <p:cNvSpPr>
              <a:spLocks noChangeArrowheads="1"/>
            </p:cNvSpPr>
            <p:nvPr/>
          </p:nvSpPr>
          <p:spPr bwMode="auto">
            <a:xfrm>
              <a:off x="3872"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4" name="Rectangle 123"/>
            <p:cNvSpPr>
              <a:spLocks noChangeArrowheads="1"/>
            </p:cNvSpPr>
            <p:nvPr/>
          </p:nvSpPr>
          <p:spPr bwMode="auto">
            <a:xfrm>
              <a:off x="4230"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5" name="Rectangle 124"/>
            <p:cNvSpPr>
              <a:spLocks noChangeArrowheads="1"/>
            </p:cNvSpPr>
            <p:nvPr/>
          </p:nvSpPr>
          <p:spPr bwMode="auto">
            <a:xfrm>
              <a:off x="652"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6" name="Rectangle 125"/>
            <p:cNvSpPr>
              <a:spLocks noChangeArrowheads="1"/>
            </p:cNvSpPr>
            <p:nvPr/>
          </p:nvSpPr>
          <p:spPr bwMode="auto">
            <a:xfrm>
              <a:off x="294"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7" name="Rectangle 126"/>
            <p:cNvSpPr>
              <a:spLocks noChangeArrowheads="1"/>
            </p:cNvSpPr>
            <p:nvPr/>
          </p:nvSpPr>
          <p:spPr bwMode="auto">
            <a:xfrm>
              <a:off x="294"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8" name="Rectangle 127"/>
            <p:cNvSpPr>
              <a:spLocks noChangeArrowheads="1"/>
            </p:cNvSpPr>
            <p:nvPr/>
          </p:nvSpPr>
          <p:spPr bwMode="auto">
            <a:xfrm>
              <a:off x="652"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9" name="Rectangle 128"/>
            <p:cNvSpPr>
              <a:spLocks noChangeArrowheads="1"/>
            </p:cNvSpPr>
            <p:nvPr/>
          </p:nvSpPr>
          <p:spPr bwMode="auto">
            <a:xfrm>
              <a:off x="2083"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0" name="Rectangle 129"/>
            <p:cNvSpPr>
              <a:spLocks noChangeArrowheads="1"/>
            </p:cNvSpPr>
            <p:nvPr/>
          </p:nvSpPr>
          <p:spPr bwMode="auto">
            <a:xfrm>
              <a:off x="1725"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1" name="Rectangle 130"/>
            <p:cNvSpPr>
              <a:spLocks noChangeArrowheads="1"/>
            </p:cNvSpPr>
            <p:nvPr/>
          </p:nvSpPr>
          <p:spPr bwMode="auto">
            <a:xfrm>
              <a:off x="1367"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2" name="Rectangle 131"/>
            <p:cNvSpPr>
              <a:spLocks noChangeArrowheads="1"/>
            </p:cNvSpPr>
            <p:nvPr/>
          </p:nvSpPr>
          <p:spPr bwMode="auto">
            <a:xfrm>
              <a:off x="1010" y="10275"/>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3" name="Rectangle 132"/>
            <p:cNvSpPr>
              <a:spLocks noChangeArrowheads="1"/>
            </p:cNvSpPr>
            <p:nvPr/>
          </p:nvSpPr>
          <p:spPr bwMode="auto">
            <a:xfrm>
              <a:off x="3514"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4" name="Rectangle 133"/>
            <p:cNvSpPr>
              <a:spLocks noChangeArrowheads="1"/>
            </p:cNvSpPr>
            <p:nvPr/>
          </p:nvSpPr>
          <p:spPr bwMode="auto">
            <a:xfrm>
              <a:off x="3156"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5" name="Rectangle 134"/>
            <p:cNvSpPr>
              <a:spLocks noChangeArrowheads="1"/>
            </p:cNvSpPr>
            <p:nvPr/>
          </p:nvSpPr>
          <p:spPr bwMode="auto">
            <a:xfrm>
              <a:off x="2441" y="10275"/>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6" name="Rectangle 135"/>
            <p:cNvSpPr>
              <a:spLocks noChangeArrowheads="1"/>
            </p:cNvSpPr>
            <p:nvPr/>
          </p:nvSpPr>
          <p:spPr bwMode="auto">
            <a:xfrm>
              <a:off x="2798"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7" name="Rectangle 136"/>
            <p:cNvSpPr>
              <a:spLocks noChangeArrowheads="1"/>
            </p:cNvSpPr>
            <p:nvPr/>
          </p:nvSpPr>
          <p:spPr bwMode="auto">
            <a:xfrm>
              <a:off x="2441" y="9918"/>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8" name="Rectangle 137"/>
            <p:cNvSpPr>
              <a:spLocks noChangeArrowheads="1"/>
            </p:cNvSpPr>
            <p:nvPr/>
          </p:nvSpPr>
          <p:spPr bwMode="auto">
            <a:xfrm>
              <a:off x="2798"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9" name="Rectangle 138"/>
            <p:cNvSpPr>
              <a:spLocks noChangeArrowheads="1"/>
            </p:cNvSpPr>
            <p:nvPr/>
          </p:nvSpPr>
          <p:spPr bwMode="auto">
            <a:xfrm>
              <a:off x="3156"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0" name="Rectangle 139"/>
            <p:cNvSpPr>
              <a:spLocks noChangeArrowheads="1"/>
            </p:cNvSpPr>
            <p:nvPr/>
          </p:nvSpPr>
          <p:spPr bwMode="auto">
            <a:xfrm>
              <a:off x="3514"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1" name="Rectangle 140"/>
            <p:cNvSpPr>
              <a:spLocks noChangeArrowheads="1"/>
            </p:cNvSpPr>
            <p:nvPr/>
          </p:nvSpPr>
          <p:spPr bwMode="auto">
            <a:xfrm>
              <a:off x="1010" y="9918"/>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2" name="Rectangle 141"/>
            <p:cNvSpPr>
              <a:spLocks noChangeArrowheads="1"/>
            </p:cNvSpPr>
            <p:nvPr/>
          </p:nvSpPr>
          <p:spPr bwMode="auto">
            <a:xfrm>
              <a:off x="1367"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3" name="Rectangle 142"/>
            <p:cNvSpPr>
              <a:spLocks noChangeArrowheads="1"/>
            </p:cNvSpPr>
            <p:nvPr/>
          </p:nvSpPr>
          <p:spPr bwMode="auto">
            <a:xfrm>
              <a:off x="1725"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4" name="Rectangle 143"/>
            <p:cNvSpPr>
              <a:spLocks noChangeArrowheads="1"/>
            </p:cNvSpPr>
            <p:nvPr/>
          </p:nvSpPr>
          <p:spPr bwMode="auto">
            <a:xfrm>
              <a:off x="2083"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5" name="Rectangle 144"/>
            <p:cNvSpPr>
              <a:spLocks noChangeArrowheads="1"/>
            </p:cNvSpPr>
            <p:nvPr/>
          </p:nvSpPr>
          <p:spPr bwMode="auto">
            <a:xfrm>
              <a:off x="4230"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6" name="Rectangle 145"/>
            <p:cNvSpPr>
              <a:spLocks noChangeArrowheads="1"/>
            </p:cNvSpPr>
            <p:nvPr/>
          </p:nvSpPr>
          <p:spPr bwMode="auto">
            <a:xfrm>
              <a:off x="3872"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7" name="Rectangle 146"/>
            <p:cNvSpPr>
              <a:spLocks noChangeArrowheads="1"/>
            </p:cNvSpPr>
            <p:nvPr/>
          </p:nvSpPr>
          <p:spPr bwMode="auto">
            <a:xfrm>
              <a:off x="3872"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8" name="Rectangle 147"/>
            <p:cNvSpPr>
              <a:spLocks noChangeArrowheads="1"/>
            </p:cNvSpPr>
            <p:nvPr/>
          </p:nvSpPr>
          <p:spPr bwMode="auto">
            <a:xfrm>
              <a:off x="4230"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9" name="Rectangle 148"/>
            <p:cNvSpPr>
              <a:spLocks noChangeArrowheads="1"/>
            </p:cNvSpPr>
            <p:nvPr/>
          </p:nvSpPr>
          <p:spPr bwMode="auto">
            <a:xfrm>
              <a:off x="652"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0" name="Rectangle 149"/>
            <p:cNvSpPr>
              <a:spLocks noChangeArrowheads="1"/>
            </p:cNvSpPr>
            <p:nvPr/>
          </p:nvSpPr>
          <p:spPr bwMode="auto">
            <a:xfrm>
              <a:off x="294"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1" name="Rectangle 150"/>
            <p:cNvSpPr>
              <a:spLocks noChangeArrowheads="1"/>
            </p:cNvSpPr>
            <p:nvPr/>
          </p:nvSpPr>
          <p:spPr bwMode="auto">
            <a:xfrm>
              <a:off x="294"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2" name="Rectangle 151"/>
            <p:cNvSpPr>
              <a:spLocks noChangeArrowheads="1"/>
            </p:cNvSpPr>
            <p:nvPr/>
          </p:nvSpPr>
          <p:spPr bwMode="auto">
            <a:xfrm>
              <a:off x="652"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53" name="Line 295"/>
            <p:cNvCxnSpPr/>
            <p:nvPr/>
          </p:nvCxnSpPr>
          <p:spPr bwMode="auto">
            <a:xfrm>
              <a:off x="2441" y="6194"/>
              <a:ext cx="0" cy="4598"/>
            </a:xfrm>
            <a:prstGeom prst="line">
              <a:avLst/>
            </a:prstGeom>
            <a:grpFill/>
            <a:ln w="25400">
              <a:solidFill>
                <a:srgbClr val="1F497D">
                  <a:lumMod val="50000"/>
                </a:srgbClr>
              </a:solidFill>
              <a:round/>
              <a:headEnd type="triangle" w="lg" len="med"/>
              <a:tailEnd type="triangle" w="lg" len="med"/>
            </a:ln>
          </p:spPr>
        </p:cxnSp>
      </p:grpSp>
      <p:sp>
        <p:nvSpPr>
          <p:cNvPr id="155" name="Text Box 225"/>
          <p:cNvSpPr txBox="1"/>
          <p:nvPr/>
        </p:nvSpPr>
        <p:spPr>
          <a:xfrm>
            <a:off x="2288800" y="1791692"/>
            <a:ext cx="94615" cy="102362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lnSpc>
                <a:spcPct val="150000"/>
              </a:lnSpc>
              <a:spcBef>
                <a:spcPts val="0"/>
              </a:spcBef>
              <a:spcAft>
                <a:spcPts val="50"/>
              </a:spcAft>
            </a:pPr>
            <a:r>
              <a:rPr lang="en-US" sz="1200" b="1" dirty="0">
                <a:solidFill>
                  <a:srgbClr val="FF0000"/>
                </a:solidFill>
                <a:effectLst/>
                <a:latin typeface="Times New Roman"/>
                <a:ea typeface="Calibri"/>
              </a:rPr>
              <a:t>5</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4</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3</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2</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1</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 </a:t>
            </a:r>
            <a:endParaRPr lang="en-US" sz="1200" dirty="0">
              <a:effectLst/>
              <a:latin typeface="Times New Roman"/>
              <a:ea typeface="MS Mincho"/>
            </a:endParaRPr>
          </a:p>
          <a:p>
            <a:pPr marL="0" marR="0">
              <a:lnSpc>
                <a:spcPct val="150000"/>
              </a:lnSpc>
              <a:spcBef>
                <a:spcPts val="0"/>
              </a:spcBef>
              <a:spcAft>
                <a:spcPts val="0"/>
              </a:spcAft>
            </a:pPr>
            <a:r>
              <a:rPr lang="en-US" sz="1200" dirty="0">
                <a:solidFill>
                  <a:srgbClr val="FF0000"/>
                </a:solidFill>
                <a:effectLst/>
                <a:latin typeface="Times New Roman"/>
                <a:ea typeface="MS Mincho"/>
              </a:rPr>
              <a:t> </a:t>
            </a:r>
            <a:endParaRPr lang="en-US" sz="1200" dirty="0">
              <a:effectLst/>
              <a:latin typeface="Times New Roman"/>
              <a:ea typeface="MS Mincho"/>
            </a:endParaRPr>
          </a:p>
        </p:txBody>
      </p:sp>
      <p:sp>
        <p:nvSpPr>
          <p:cNvPr id="156" name="Text Box 225"/>
          <p:cNvSpPr txBox="1"/>
          <p:nvPr/>
        </p:nvSpPr>
        <p:spPr>
          <a:xfrm>
            <a:off x="2196754" y="3305430"/>
            <a:ext cx="1323023" cy="203631"/>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lgn="r">
              <a:spcBef>
                <a:spcPts val="0"/>
              </a:spcBef>
              <a:spcAft>
                <a:spcPts val="600"/>
              </a:spcAft>
            </a:pPr>
            <a:r>
              <a:rPr lang="en-US" sz="1200" b="1" dirty="0">
                <a:solidFill>
                  <a:srgbClr val="FF0000"/>
                </a:solidFill>
                <a:effectLst/>
                <a:latin typeface="Times New Roman"/>
                <a:ea typeface="Calibri"/>
              </a:rPr>
              <a:t> 0    1    2    3     4    5</a:t>
            </a:r>
            <a:endParaRPr lang="en-US" sz="1200" dirty="0">
              <a:effectLst/>
              <a:latin typeface="Times New Roman"/>
              <a:ea typeface="MS Mincho"/>
            </a:endParaRPr>
          </a:p>
        </p:txBody>
      </p:sp>
      <p:sp>
        <p:nvSpPr>
          <p:cNvPr id="157" name="Text Box 225"/>
          <p:cNvSpPr txBox="1"/>
          <p:nvPr/>
        </p:nvSpPr>
        <p:spPr>
          <a:xfrm>
            <a:off x="2228130" y="3421506"/>
            <a:ext cx="167640" cy="102362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lnSpc>
                <a:spcPct val="150000"/>
              </a:lnSpc>
              <a:spcBef>
                <a:spcPts val="0"/>
              </a:spcBef>
              <a:spcAft>
                <a:spcPts val="50"/>
              </a:spcAft>
            </a:pPr>
            <a:r>
              <a:rPr lang="en-US" sz="1200" b="1" dirty="0">
                <a:solidFill>
                  <a:srgbClr val="FF0000"/>
                </a:solidFill>
                <a:effectLst/>
                <a:latin typeface="Times New Roman"/>
                <a:ea typeface="Calibri"/>
              </a:rPr>
              <a:t>-1</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-2</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-3</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-4</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-5</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 </a:t>
            </a:r>
            <a:endParaRPr lang="en-US" sz="1200" dirty="0">
              <a:effectLst/>
              <a:latin typeface="Times New Roman"/>
              <a:ea typeface="MS Mincho"/>
            </a:endParaRPr>
          </a:p>
          <a:p>
            <a:pPr marL="0" marR="0">
              <a:lnSpc>
                <a:spcPct val="150000"/>
              </a:lnSpc>
              <a:spcBef>
                <a:spcPts val="0"/>
              </a:spcBef>
              <a:spcAft>
                <a:spcPts val="0"/>
              </a:spcAft>
            </a:pPr>
            <a:r>
              <a:rPr lang="en-US" sz="1200" dirty="0">
                <a:solidFill>
                  <a:srgbClr val="FF0000"/>
                </a:solidFill>
                <a:effectLst/>
                <a:latin typeface="Times New Roman"/>
                <a:ea typeface="MS Mincho"/>
              </a:rPr>
              <a:t> </a:t>
            </a:r>
            <a:endParaRPr lang="en-US" sz="1200" dirty="0">
              <a:effectLst/>
              <a:latin typeface="Times New Roman"/>
              <a:ea typeface="MS Mincho"/>
            </a:endParaRPr>
          </a:p>
        </p:txBody>
      </p:sp>
      <p:sp>
        <p:nvSpPr>
          <p:cNvPr id="158" name="Text Box 225"/>
          <p:cNvSpPr txBox="1"/>
          <p:nvPr/>
        </p:nvSpPr>
        <p:spPr>
          <a:xfrm>
            <a:off x="733909" y="3308495"/>
            <a:ext cx="1359773" cy="206526"/>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600"/>
              </a:spcAft>
            </a:pPr>
            <a:r>
              <a:rPr lang="en-US" sz="1200" b="1" dirty="0">
                <a:solidFill>
                  <a:srgbClr val="FF0000"/>
                </a:solidFill>
                <a:effectLst/>
                <a:latin typeface="Times New Roman"/>
                <a:ea typeface="Calibri"/>
              </a:rPr>
              <a:t>     -5   -4    -3   -2   -1</a:t>
            </a:r>
            <a:endParaRPr lang="en-US" sz="1200" dirty="0">
              <a:effectLst/>
              <a:latin typeface="Times New Roman"/>
              <a:ea typeface="MS Mincho"/>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2563" y="4734541"/>
            <a:ext cx="506413" cy="42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Rectangle 3"/>
              <p:cNvSpPr/>
              <p:nvPr/>
            </p:nvSpPr>
            <p:spPr>
              <a:xfrm>
                <a:off x="3775351" y="3300161"/>
                <a:ext cx="37061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solidFill>
                            <a:srgbClr val="1F497D"/>
                          </a:solidFill>
                          <a:latin typeface="Cambria Math"/>
                          <a:ea typeface="MS Mincho"/>
                          <a:cs typeface="Calibri"/>
                        </a:rPr>
                        <m:t>𝒙</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3775351" y="3300161"/>
                <a:ext cx="370614" cy="369332"/>
              </a:xfrm>
              <a:prstGeom prst="rect">
                <a:avLst/>
              </a:prstGeom>
              <a:blipFill rotWithShape="1">
                <a:blip r:embed="rId4"/>
                <a:stretch>
                  <a:fillRect t="-8197" r="-22951"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21672" y="1016968"/>
                <a:ext cx="1988621" cy="7923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a:ea typeface="MS Mincho"/>
                          <a:cs typeface="Times New Roman"/>
                        </a:rPr>
                        <m:t>𝒇</m:t>
                      </m:r>
                      <m:d>
                        <m:dPr>
                          <m:ctrlPr>
                            <a:rPr lang="en-US" sz="2400" b="1" i="1">
                              <a:effectLst/>
                              <a:latin typeface="Cambria Math" panose="02040503050406030204" pitchFamily="18" charset="0"/>
                            </a:rPr>
                          </m:ctrlPr>
                        </m:dPr>
                        <m:e>
                          <m:r>
                            <a:rPr lang="en-US" sz="2400" b="1" i="1">
                              <a:effectLst/>
                              <a:latin typeface="Cambria Math"/>
                              <a:ea typeface="MS Mincho"/>
                              <a:cs typeface="Times New Roman"/>
                            </a:rPr>
                            <m:t>𝒙</m:t>
                          </m:r>
                        </m:e>
                      </m:d>
                      <m:r>
                        <a:rPr lang="en-US" sz="2400" b="1" i="1">
                          <a:effectLst/>
                          <a:latin typeface="Cambria Math"/>
                          <a:ea typeface="MS Mincho"/>
                          <a:cs typeface="Times New Roman"/>
                        </a:rPr>
                        <m:t>=</m:t>
                      </m:r>
                      <m:f>
                        <m:fPr>
                          <m:ctrlPr>
                            <a:rPr lang="en-US" sz="2400" b="1" i="1">
                              <a:effectLst/>
                              <a:latin typeface="Cambria Math" panose="02040503050406030204" pitchFamily="18" charset="0"/>
                            </a:rPr>
                          </m:ctrlPr>
                        </m:fPr>
                        <m:num>
                          <m:r>
                            <a:rPr lang="en-US" sz="2400" b="1" i="1">
                              <a:effectLst/>
                              <a:latin typeface="Cambria Math"/>
                              <a:ea typeface="MS Mincho"/>
                              <a:cs typeface="Times New Roman"/>
                            </a:rPr>
                            <m:t>𝟏</m:t>
                          </m:r>
                        </m:num>
                        <m:den>
                          <m:r>
                            <a:rPr lang="en-US" sz="2400" b="1" i="1">
                              <a:effectLst/>
                              <a:latin typeface="Cambria Math"/>
                              <a:ea typeface="MS Mincho"/>
                              <a:cs typeface="Times New Roman"/>
                            </a:rPr>
                            <m:t>𝒙</m:t>
                          </m:r>
                          <m:r>
                            <a:rPr lang="en-US" sz="2400" b="1" i="1">
                              <a:effectLst/>
                              <a:latin typeface="Cambria Math"/>
                              <a:ea typeface="MS Mincho"/>
                              <a:cs typeface="Times New Roman"/>
                            </a:rPr>
                            <m:t>+</m:t>
                          </m:r>
                          <m:r>
                            <a:rPr lang="en-US" sz="2400" b="1" i="1">
                              <a:effectLst/>
                              <a:latin typeface="Cambria Math"/>
                              <a:ea typeface="MS Mincho"/>
                              <a:cs typeface="Times New Roman"/>
                            </a:rPr>
                            <m:t>𝟐</m:t>
                          </m:r>
                        </m:den>
                      </m:f>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321672" y="1016968"/>
                <a:ext cx="1988621" cy="792396"/>
              </a:xfrm>
              <a:prstGeom prst="rect">
                <a:avLst/>
              </a:prstGeom>
              <a:blipFill rotWithShape="1">
                <a:blip r:embed="rId5"/>
                <a:stretch>
                  <a:fillRect r="-58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049" name="Table 2048"/>
              <p:cNvGraphicFramePr>
                <a:graphicFrameLocks noGrp="1"/>
              </p:cNvGraphicFramePr>
              <p:nvPr>
                <p:extLst>
                  <p:ext uri="{D42A27DB-BD31-4B8C-83A1-F6EECF244321}">
                    <p14:modId xmlns:p14="http://schemas.microsoft.com/office/powerpoint/2010/main" val="2852669772"/>
                  </p:ext>
                </p:extLst>
              </p:nvPr>
            </p:nvGraphicFramePr>
            <p:xfrm>
              <a:off x="4419600" y="1809365"/>
              <a:ext cx="4267200" cy="1131789"/>
            </p:xfrm>
            <a:graphic>
              <a:graphicData uri="http://schemas.openxmlformats.org/drawingml/2006/table">
                <a:tbl>
                  <a:tblPr firstRow="1" firstCol="1" bandRow="1"/>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tblGrid>
                  <a:tr h="533785">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b="1" i="1">
                                    <a:solidFill>
                                      <a:srgbClr val="1F497D"/>
                                    </a:solidFill>
                                    <a:effectLst/>
                                    <a:latin typeface="Cambria Math"/>
                                    <a:ea typeface="Calibri"/>
                                    <a:cs typeface="Times New Roman"/>
                                  </a:rPr>
                                  <m:t>𝒙</m:t>
                                </m:r>
                              </m:oMath>
                            </m:oMathPara>
                          </a14:m>
                          <a:endParaRPr lang="en-US" sz="1800" dirty="0">
                            <a:effectLst/>
                            <a:latin typeface="Calibri"/>
                            <a:ea typeface="MS Mincho"/>
                            <a:cs typeface="Times New Roman"/>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98004">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b="1" i="1">
                                    <a:solidFill>
                                      <a:srgbClr val="1F497D"/>
                                    </a:solidFill>
                                    <a:effectLst/>
                                    <a:latin typeface="Cambria Math"/>
                                    <a:ea typeface="Calibri"/>
                                    <a:cs typeface="Times New Roman"/>
                                  </a:rPr>
                                  <m:t>𝒚</m:t>
                                </m:r>
                              </m:oMath>
                            </m:oMathPara>
                          </a14:m>
                          <a:endParaRPr lang="en-US" sz="1800">
                            <a:effectLst/>
                            <a:latin typeface="Calibri"/>
                            <a:ea typeface="MS Mincho"/>
                            <a:cs typeface="Times New Roman"/>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mc:Choice>
        <mc:Fallback xmlns="">
          <p:graphicFrame>
            <p:nvGraphicFramePr>
              <p:cNvPr id="2049" name="Table 2048"/>
              <p:cNvGraphicFramePr>
                <a:graphicFrameLocks noGrp="1"/>
              </p:cNvGraphicFramePr>
              <p:nvPr>
                <p:extLst>
                  <p:ext uri="{D42A27DB-BD31-4B8C-83A1-F6EECF244321}">
                    <p14:modId xmlns:p14="http://schemas.microsoft.com/office/powerpoint/2010/main" val="2852669772"/>
                  </p:ext>
                </p:extLst>
              </p:nvPr>
            </p:nvGraphicFramePr>
            <p:xfrm>
              <a:off x="4419600" y="1809365"/>
              <a:ext cx="4267200" cy="1131789"/>
            </p:xfrm>
            <a:graphic>
              <a:graphicData uri="http://schemas.openxmlformats.org/drawingml/2006/table">
                <a:tbl>
                  <a:tblPr firstRow="1" firstCol="1" bandRow="1"/>
                  <a:tblGrid>
                    <a:gridCol w="609600"/>
                    <a:gridCol w="609600"/>
                    <a:gridCol w="609600"/>
                    <a:gridCol w="609600"/>
                    <a:gridCol w="609600"/>
                    <a:gridCol w="609600"/>
                    <a:gridCol w="609600"/>
                  </a:tblGrid>
                  <a:tr h="533785">
                    <a:tc>
                      <a:txBody>
                        <a:bodyPr/>
                        <a:lstStyle/>
                        <a:p>
                          <a:endParaRPr lang="en-US"/>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6"/>
                          <a:stretch>
                            <a:fillRect t="-10345" r="-600000" b="-113793"/>
                          </a:stretch>
                        </a:blipFill>
                      </a:tcPr>
                    </a:tc>
                    <a:tc>
                      <a:txBody>
                        <a:bodyPr/>
                        <a:lstStyle/>
                        <a:p>
                          <a:pPr marL="0" marR="0">
                            <a:lnSpc>
                              <a:spcPct val="115000"/>
                            </a:lnSpc>
                            <a:spcBef>
                              <a:spcPts val="0"/>
                            </a:spcBef>
                            <a:spcAft>
                              <a:spcPts val="0"/>
                            </a:spcAft>
                          </a:pPr>
                          <a:endParaRPr lang="en-US" sz="18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8004">
                    <a:tc>
                      <a:txBody>
                        <a:bodyPr/>
                        <a:lstStyle/>
                        <a:p>
                          <a:endParaRPr lang="en-US"/>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blipFill rotWithShape="1">
                          <a:blip r:embed="rId6"/>
                          <a:stretch>
                            <a:fillRect t="-97959" r="-600000" b="-1020"/>
                          </a:stretch>
                        </a:blipFill>
                      </a:tcPr>
                    </a:tc>
                    <a:tc>
                      <a:txBody>
                        <a:bodyPr/>
                        <a:lstStyle/>
                        <a:p>
                          <a:pPr marL="0" marR="0">
                            <a:lnSpc>
                              <a:spcPct val="115000"/>
                            </a:lnSpc>
                            <a:spcBef>
                              <a:spcPts val="0"/>
                            </a:spcBef>
                            <a:spcAft>
                              <a:spcPts val="0"/>
                            </a:spcAft>
                          </a:pPr>
                          <a:endParaRPr lang="en-US" sz="18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mc:Fallback>
      </mc:AlternateContent>
    </p:spTree>
    <p:extLst>
      <p:ext uri="{BB962C8B-B14F-4D97-AF65-F5344CB8AC3E}">
        <p14:creationId xmlns:p14="http://schemas.microsoft.com/office/powerpoint/2010/main" val="2115445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365521"/>
          </a:xfrm>
        </p:spPr>
        <p:txBody>
          <a:bodyPr>
            <a:normAutofit/>
          </a:bodyPr>
          <a:lstStyle/>
          <a:p>
            <a:pPr algn="l"/>
            <a:r>
              <a:rPr lang="en-US" sz="1700" b="1" dirty="0">
                <a:latin typeface="Cambria" panose="02040503050406030204" pitchFamily="18" charset="0"/>
              </a:rPr>
              <a:t> Functions</a:t>
            </a:r>
            <a:endParaRPr lang="en-US" sz="1700" dirty="0">
              <a:latin typeface="Cambria" panose="02040503050406030204" pitchFamily="18" charset="0"/>
            </a:endParaRPr>
          </a:p>
        </p:txBody>
      </p:sp>
      <p:sp>
        <p:nvSpPr>
          <p:cNvPr id="5" name="Rectangle 4"/>
          <p:cNvSpPr/>
          <p:nvPr/>
        </p:nvSpPr>
        <p:spPr>
          <a:xfrm>
            <a:off x="10633" y="209550"/>
            <a:ext cx="9144000" cy="1012585"/>
          </a:xfrm>
          <a:prstGeom prst="rect">
            <a:avLst/>
          </a:prstGeom>
        </p:spPr>
        <p:txBody>
          <a:bodyPr wrap="square">
            <a:spAutoFit/>
          </a:bodyPr>
          <a:lstStyle/>
          <a:p>
            <a:pPr>
              <a:lnSpc>
                <a:spcPct val="115000"/>
              </a:lnSpc>
              <a:spcAft>
                <a:spcPts val="600"/>
              </a:spcAft>
            </a:pPr>
            <a:r>
              <a:rPr lang="en-US" sz="2600" b="1" dirty="0">
                <a:solidFill>
                  <a:schemeClr val="accent1"/>
                </a:solidFill>
              </a:rPr>
              <a:t>Sample Problem 4</a:t>
            </a:r>
            <a:r>
              <a:rPr lang="en-US" sz="2600" dirty="0">
                <a:solidFill>
                  <a:schemeClr val="accent1"/>
                </a:solidFill>
              </a:rPr>
              <a:t>: </a:t>
            </a:r>
            <a:r>
              <a:rPr lang="en-US" sz="2600" b="1" dirty="0">
                <a:ea typeface="MS Mincho"/>
                <a:cs typeface="Times New Roman"/>
              </a:rPr>
              <a:t>Find the domain and range of each function. Write in interval notation.</a:t>
            </a:r>
            <a:endParaRPr lang="en-US" sz="2600" dirty="0">
              <a:ea typeface="MS Mincho"/>
              <a:cs typeface="Times New Roman"/>
            </a:endParaRPr>
          </a:p>
        </p:txBody>
      </p:sp>
      <p:sp>
        <p:nvSpPr>
          <p:cNvPr id="3" name="Rectangle 2"/>
          <p:cNvSpPr/>
          <p:nvPr/>
        </p:nvSpPr>
        <p:spPr>
          <a:xfrm>
            <a:off x="72657" y="1110478"/>
            <a:ext cx="431528" cy="523220"/>
          </a:xfrm>
          <a:prstGeom prst="rect">
            <a:avLst/>
          </a:prstGeom>
        </p:spPr>
        <p:txBody>
          <a:bodyPr wrap="none">
            <a:spAutoFit/>
          </a:bodyPr>
          <a:lstStyle/>
          <a:p>
            <a:r>
              <a:rPr lang="en-US" sz="2800" b="1" dirty="0"/>
              <a:t>c.</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629150"/>
            <a:ext cx="334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 name="Text Box 225"/>
          <p:cNvSpPr txBox="1"/>
          <p:nvPr/>
        </p:nvSpPr>
        <p:spPr>
          <a:xfrm>
            <a:off x="2288800" y="1791692"/>
            <a:ext cx="94615" cy="102362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lnSpc>
                <a:spcPct val="150000"/>
              </a:lnSpc>
              <a:spcBef>
                <a:spcPts val="0"/>
              </a:spcBef>
              <a:spcAft>
                <a:spcPts val="50"/>
              </a:spcAft>
            </a:pPr>
            <a:r>
              <a:rPr lang="en-US" sz="1200" b="1" dirty="0">
                <a:solidFill>
                  <a:srgbClr val="FF0000"/>
                </a:solidFill>
                <a:effectLst/>
                <a:latin typeface="Times New Roman"/>
                <a:ea typeface="Calibri"/>
              </a:rPr>
              <a:t>5</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4</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3</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2</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1</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 </a:t>
            </a:r>
            <a:endParaRPr lang="en-US" sz="1200" dirty="0">
              <a:effectLst/>
              <a:latin typeface="Times New Roman"/>
              <a:ea typeface="MS Mincho"/>
            </a:endParaRPr>
          </a:p>
          <a:p>
            <a:pPr marL="0" marR="0">
              <a:lnSpc>
                <a:spcPct val="150000"/>
              </a:lnSpc>
              <a:spcBef>
                <a:spcPts val="0"/>
              </a:spcBef>
              <a:spcAft>
                <a:spcPts val="0"/>
              </a:spcAft>
            </a:pPr>
            <a:r>
              <a:rPr lang="en-US" sz="1200" dirty="0">
                <a:solidFill>
                  <a:srgbClr val="FF0000"/>
                </a:solidFill>
                <a:effectLst/>
                <a:latin typeface="Times New Roman"/>
                <a:ea typeface="MS Mincho"/>
              </a:rPr>
              <a:t> </a:t>
            </a:r>
            <a:endParaRPr lang="en-US" sz="1200" dirty="0">
              <a:effectLst/>
              <a:latin typeface="Times New Roman"/>
              <a:ea typeface="MS Mincho"/>
            </a:endParaRPr>
          </a:p>
        </p:txBody>
      </p:sp>
      <p:sp>
        <p:nvSpPr>
          <p:cNvPr id="156" name="Text Box 225"/>
          <p:cNvSpPr txBox="1"/>
          <p:nvPr/>
        </p:nvSpPr>
        <p:spPr>
          <a:xfrm>
            <a:off x="2196754" y="3305430"/>
            <a:ext cx="1323023" cy="203631"/>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lgn="r">
              <a:spcBef>
                <a:spcPts val="0"/>
              </a:spcBef>
              <a:spcAft>
                <a:spcPts val="600"/>
              </a:spcAft>
            </a:pPr>
            <a:r>
              <a:rPr lang="en-US" sz="1200" b="1" dirty="0">
                <a:solidFill>
                  <a:srgbClr val="FF0000"/>
                </a:solidFill>
                <a:effectLst/>
                <a:latin typeface="Times New Roman"/>
                <a:ea typeface="Calibri"/>
              </a:rPr>
              <a:t> 0    1    2    3     4    5</a:t>
            </a:r>
            <a:endParaRPr lang="en-US" sz="1200" dirty="0">
              <a:effectLst/>
              <a:latin typeface="Times New Roman"/>
              <a:ea typeface="MS Mincho"/>
            </a:endParaRPr>
          </a:p>
        </p:txBody>
      </p:sp>
      <p:sp>
        <p:nvSpPr>
          <p:cNvPr id="157" name="Text Box 225"/>
          <p:cNvSpPr txBox="1"/>
          <p:nvPr/>
        </p:nvSpPr>
        <p:spPr>
          <a:xfrm>
            <a:off x="2228130" y="3421506"/>
            <a:ext cx="167640" cy="102362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lnSpc>
                <a:spcPct val="150000"/>
              </a:lnSpc>
              <a:spcBef>
                <a:spcPts val="0"/>
              </a:spcBef>
              <a:spcAft>
                <a:spcPts val="50"/>
              </a:spcAft>
            </a:pPr>
            <a:r>
              <a:rPr lang="en-US" sz="1200" b="1" dirty="0">
                <a:solidFill>
                  <a:srgbClr val="FF0000"/>
                </a:solidFill>
                <a:effectLst/>
                <a:latin typeface="Times New Roman"/>
                <a:ea typeface="Calibri"/>
              </a:rPr>
              <a:t>-1</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-2</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-3</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-4</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-5</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 </a:t>
            </a:r>
            <a:endParaRPr lang="en-US" sz="1200" dirty="0">
              <a:effectLst/>
              <a:latin typeface="Times New Roman"/>
              <a:ea typeface="MS Mincho"/>
            </a:endParaRPr>
          </a:p>
          <a:p>
            <a:pPr marL="0" marR="0">
              <a:lnSpc>
                <a:spcPct val="150000"/>
              </a:lnSpc>
              <a:spcBef>
                <a:spcPts val="0"/>
              </a:spcBef>
              <a:spcAft>
                <a:spcPts val="0"/>
              </a:spcAft>
            </a:pPr>
            <a:r>
              <a:rPr lang="en-US" sz="1200" dirty="0">
                <a:solidFill>
                  <a:srgbClr val="FF0000"/>
                </a:solidFill>
                <a:effectLst/>
                <a:latin typeface="Times New Roman"/>
                <a:ea typeface="MS Mincho"/>
              </a:rPr>
              <a:t> </a:t>
            </a:r>
            <a:endParaRPr lang="en-US" sz="1200" dirty="0">
              <a:effectLst/>
              <a:latin typeface="Times New Roman"/>
              <a:ea typeface="MS Mincho"/>
            </a:endParaRPr>
          </a:p>
        </p:txBody>
      </p:sp>
      <p:sp>
        <p:nvSpPr>
          <p:cNvPr id="158" name="Text Box 225"/>
          <p:cNvSpPr txBox="1"/>
          <p:nvPr/>
        </p:nvSpPr>
        <p:spPr>
          <a:xfrm>
            <a:off x="733909" y="3308495"/>
            <a:ext cx="1359773" cy="206526"/>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600"/>
              </a:spcAft>
            </a:pPr>
            <a:r>
              <a:rPr lang="en-US" sz="1200" b="1" dirty="0">
                <a:solidFill>
                  <a:srgbClr val="FF0000"/>
                </a:solidFill>
                <a:effectLst/>
                <a:latin typeface="Times New Roman"/>
                <a:ea typeface="Calibri"/>
              </a:rPr>
              <a:t>     -5   -4    -3   -2   -1</a:t>
            </a:r>
            <a:endParaRPr lang="en-US" sz="1200" dirty="0">
              <a:effectLst/>
              <a:latin typeface="Times New Roman"/>
              <a:ea typeface="MS Mincho"/>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8800" y="1427404"/>
            <a:ext cx="506413" cy="42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Rectangle 3"/>
              <p:cNvSpPr/>
              <p:nvPr/>
            </p:nvSpPr>
            <p:spPr>
              <a:xfrm>
                <a:off x="3775351" y="3300161"/>
                <a:ext cx="37061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solidFill>
                            <a:srgbClr val="1F497D"/>
                          </a:solidFill>
                          <a:latin typeface="Cambria Math"/>
                          <a:ea typeface="MS Mincho"/>
                          <a:cs typeface="Calibri"/>
                        </a:rPr>
                        <m:t>𝒙</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3775351" y="3300161"/>
                <a:ext cx="370614" cy="369332"/>
              </a:xfrm>
              <a:prstGeom prst="rect">
                <a:avLst/>
              </a:prstGeom>
              <a:blipFill rotWithShape="1">
                <a:blip r:embed="rId4"/>
                <a:stretch>
                  <a:fillRect t="-8197" r="-22951"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94493" y="929539"/>
                <a:ext cx="1988621" cy="7923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a:ea typeface="MS Mincho"/>
                          <a:cs typeface="Times New Roman"/>
                        </a:rPr>
                        <m:t>𝒇</m:t>
                      </m:r>
                      <m:d>
                        <m:dPr>
                          <m:ctrlPr>
                            <a:rPr lang="en-US" sz="2400" b="1" i="1">
                              <a:effectLst/>
                              <a:latin typeface="Cambria Math" panose="02040503050406030204" pitchFamily="18" charset="0"/>
                            </a:rPr>
                          </m:ctrlPr>
                        </m:dPr>
                        <m:e>
                          <m:r>
                            <a:rPr lang="en-US" sz="2400" b="1" i="1">
                              <a:effectLst/>
                              <a:latin typeface="Cambria Math"/>
                              <a:ea typeface="MS Mincho"/>
                              <a:cs typeface="Times New Roman"/>
                            </a:rPr>
                            <m:t>𝒙</m:t>
                          </m:r>
                        </m:e>
                      </m:d>
                      <m:r>
                        <a:rPr lang="en-US" sz="2400" b="1" i="1">
                          <a:effectLst/>
                          <a:latin typeface="Cambria Math"/>
                          <a:ea typeface="MS Mincho"/>
                          <a:cs typeface="Times New Roman"/>
                        </a:rPr>
                        <m:t>=</m:t>
                      </m:r>
                      <m:f>
                        <m:fPr>
                          <m:ctrlPr>
                            <a:rPr lang="en-US" sz="2400" b="1" i="1">
                              <a:effectLst/>
                              <a:latin typeface="Cambria Math" panose="02040503050406030204" pitchFamily="18" charset="0"/>
                            </a:rPr>
                          </m:ctrlPr>
                        </m:fPr>
                        <m:num>
                          <m:r>
                            <a:rPr lang="en-US" sz="2400" b="1" i="1">
                              <a:effectLst/>
                              <a:latin typeface="Cambria Math"/>
                              <a:ea typeface="MS Mincho"/>
                              <a:cs typeface="Times New Roman"/>
                            </a:rPr>
                            <m:t>𝟏</m:t>
                          </m:r>
                        </m:num>
                        <m:den>
                          <m:r>
                            <a:rPr lang="en-US" sz="2400" b="1" i="1">
                              <a:effectLst/>
                              <a:latin typeface="Cambria Math"/>
                              <a:ea typeface="MS Mincho"/>
                              <a:cs typeface="Times New Roman"/>
                            </a:rPr>
                            <m:t>𝒙</m:t>
                          </m:r>
                          <m:r>
                            <a:rPr lang="en-US" sz="2400" b="1" i="1">
                              <a:effectLst/>
                              <a:latin typeface="Cambria Math"/>
                              <a:ea typeface="MS Mincho"/>
                              <a:cs typeface="Times New Roman"/>
                            </a:rPr>
                            <m:t>+</m:t>
                          </m:r>
                          <m:r>
                            <a:rPr lang="en-US" sz="2400" b="1" i="1">
                              <a:effectLst/>
                              <a:latin typeface="Cambria Math"/>
                              <a:ea typeface="MS Mincho"/>
                              <a:cs typeface="Times New Roman"/>
                            </a:rPr>
                            <m:t>𝟐</m:t>
                          </m:r>
                        </m:den>
                      </m:f>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494493" y="929539"/>
                <a:ext cx="1988621" cy="792396"/>
              </a:xfrm>
              <a:prstGeom prst="rect">
                <a:avLst/>
              </a:prstGeom>
              <a:blipFill rotWithShape="1">
                <a:blip r:embed="rId5"/>
                <a:stretch>
                  <a:fillRect r="-61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49" name="Rectangle 2048"/>
              <p:cNvSpPr/>
              <p:nvPr/>
            </p:nvSpPr>
            <p:spPr>
              <a:xfrm>
                <a:off x="4582633" y="3746777"/>
                <a:ext cx="451553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a:rPr>
                        <m:t>𝑫𝒐𝒎𝒂𝒊𝒏</m:t>
                      </m:r>
                      <m:r>
                        <a:rPr lang="en-US" sz="2400" b="1" i="1">
                          <a:latin typeface="Cambria Math"/>
                        </a:rPr>
                        <m:t>=</m:t>
                      </m:r>
                      <m:d>
                        <m:dPr>
                          <m:ctrlPr>
                            <a:rPr lang="en-US" sz="2400" b="1" i="1">
                              <a:latin typeface="Cambria Math" panose="02040503050406030204" pitchFamily="18" charset="0"/>
                            </a:rPr>
                          </m:ctrlPr>
                        </m:dPr>
                        <m:e>
                          <m:r>
                            <a:rPr lang="en-US" sz="2400" b="1" i="1">
                              <a:latin typeface="Cambria Math"/>
                            </a:rPr>
                            <m:t>−∞,−</m:t>
                          </m:r>
                          <m:r>
                            <a:rPr lang="en-US" sz="2400" b="1" i="1">
                              <a:latin typeface="Cambria Math"/>
                            </a:rPr>
                            <m:t>𝟐</m:t>
                          </m:r>
                        </m:e>
                      </m:d>
                      <m:r>
                        <a:rPr lang="en-US" sz="2400" b="1" i="1">
                          <a:latin typeface="Cambria Math"/>
                        </a:rPr>
                        <m:t>∪</m:t>
                      </m:r>
                      <m:d>
                        <m:dPr>
                          <m:ctrlPr>
                            <a:rPr lang="en-US" sz="2400" b="1" i="1">
                              <a:latin typeface="Cambria Math" panose="02040503050406030204" pitchFamily="18" charset="0"/>
                            </a:rPr>
                          </m:ctrlPr>
                        </m:dPr>
                        <m:e>
                          <m:r>
                            <a:rPr lang="en-US" sz="2400" b="1" i="1">
                              <a:latin typeface="Cambria Math"/>
                            </a:rPr>
                            <m:t>−</m:t>
                          </m:r>
                          <m:r>
                            <a:rPr lang="en-US" sz="2400" b="1" i="1">
                              <a:latin typeface="Cambria Math"/>
                            </a:rPr>
                            <m:t>𝟐</m:t>
                          </m:r>
                          <m:r>
                            <a:rPr lang="en-US" sz="2400" b="1" i="1">
                              <a:latin typeface="Cambria Math"/>
                            </a:rPr>
                            <m:t>,∞</m:t>
                          </m:r>
                        </m:e>
                      </m:d>
                    </m:oMath>
                  </m:oMathPara>
                </a14:m>
                <a:endParaRPr lang="en-US" sz="2400" dirty="0"/>
              </a:p>
            </p:txBody>
          </p:sp>
        </mc:Choice>
        <mc:Fallback xmlns="">
          <p:sp>
            <p:nvSpPr>
              <p:cNvPr id="2049" name="Rectangle 2048"/>
              <p:cNvSpPr>
                <a:spLocks noRot="1" noChangeAspect="1" noMove="1" noResize="1" noEditPoints="1" noAdjustHandles="1" noChangeArrowheads="1" noChangeShapeType="1" noTextEdit="1"/>
              </p:cNvSpPr>
              <p:nvPr/>
            </p:nvSpPr>
            <p:spPr>
              <a:xfrm>
                <a:off x="4582633" y="3746777"/>
                <a:ext cx="4515532" cy="461665"/>
              </a:xfrm>
              <a:prstGeom prst="rect">
                <a:avLst/>
              </a:prstGeom>
              <a:blipFill rotWithShape="1">
                <a:blip r:embed="rId6"/>
                <a:stretch>
                  <a:fillRect t="-10667" r="-2297"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1" name="Rectangle 2050"/>
              <p:cNvSpPr/>
              <p:nvPr/>
            </p:nvSpPr>
            <p:spPr>
              <a:xfrm>
                <a:off x="4618922" y="4101483"/>
                <a:ext cx="384066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a:rPr>
                        <m:t>𝑹𝒂𝒏𝒈𝒆</m:t>
                      </m:r>
                      <m:r>
                        <a:rPr lang="en-US" sz="2400" b="1" i="1">
                          <a:latin typeface="Cambria Math"/>
                        </a:rPr>
                        <m:t>=</m:t>
                      </m:r>
                      <m:d>
                        <m:dPr>
                          <m:ctrlPr>
                            <a:rPr lang="en-US" sz="2400" b="1" i="1">
                              <a:latin typeface="Cambria Math" panose="02040503050406030204" pitchFamily="18" charset="0"/>
                            </a:rPr>
                          </m:ctrlPr>
                        </m:dPr>
                        <m:e>
                          <m:r>
                            <a:rPr lang="en-US" sz="2400" b="1" i="1">
                              <a:latin typeface="Cambria Math"/>
                            </a:rPr>
                            <m:t>−∞,</m:t>
                          </m:r>
                          <m:r>
                            <a:rPr lang="en-US" sz="2400" b="1" i="1">
                              <a:latin typeface="Cambria Math"/>
                            </a:rPr>
                            <m:t>𝟎</m:t>
                          </m:r>
                        </m:e>
                      </m:d>
                      <m:r>
                        <a:rPr lang="en-US" sz="2400" b="1" i="1">
                          <a:latin typeface="Cambria Math"/>
                        </a:rPr>
                        <m:t>∪</m:t>
                      </m:r>
                      <m:d>
                        <m:dPr>
                          <m:ctrlPr>
                            <a:rPr lang="en-US" sz="2400" b="1" i="1">
                              <a:latin typeface="Cambria Math" panose="02040503050406030204" pitchFamily="18" charset="0"/>
                            </a:rPr>
                          </m:ctrlPr>
                        </m:dPr>
                        <m:e>
                          <m:r>
                            <a:rPr lang="en-US" sz="2400" b="1" i="1">
                              <a:latin typeface="Cambria Math"/>
                            </a:rPr>
                            <m:t>𝟎</m:t>
                          </m:r>
                          <m:r>
                            <a:rPr lang="en-US" sz="2400" b="1" i="1">
                              <a:latin typeface="Cambria Math"/>
                            </a:rPr>
                            <m:t>,∞</m:t>
                          </m:r>
                        </m:e>
                      </m:d>
                    </m:oMath>
                  </m:oMathPara>
                </a14:m>
                <a:endParaRPr lang="en-US" sz="2400" dirty="0"/>
              </a:p>
            </p:txBody>
          </p:sp>
        </mc:Choice>
        <mc:Fallback xmlns="">
          <p:sp>
            <p:nvSpPr>
              <p:cNvPr id="2051" name="Rectangle 2050"/>
              <p:cNvSpPr>
                <a:spLocks noRot="1" noChangeAspect="1" noMove="1" noResize="1" noEditPoints="1" noAdjustHandles="1" noChangeArrowheads="1" noChangeShapeType="1" noTextEdit="1"/>
              </p:cNvSpPr>
              <p:nvPr/>
            </p:nvSpPr>
            <p:spPr>
              <a:xfrm>
                <a:off x="4618922" y="4101483"/>
                <a:ext cx="3840667" cy="461665"/>
              </a:xfrm>
              <a:prstGeom prst="rect">
                <a:avLst/>
              </a:prstGeom>
              <a:blipFill rotWithShape="1">
                <a:blip r:embed="rId7"/>
                <a:stretch>
                  <a:fillRect t="-10526" r="-2857" b="-28947"/>
                </a:stretch>
              </a:blipFill>
            </p:spPr>
            <p:txBody>
              <a:bodyPr/>
              <a:lstStyle/>
              <a:p>
                <a:r>
                  <a:rPr lang="en-US">
                    <a:noFill/>
                  </a:rPr>
                  <a:t> </a:t>
                </a:r>
              </a:p>
            </p:txBody>
          </p:sp>
        </mc:Fallback>
      </mc:AlternateContent>
      <p:cxnSp>
        <p:nvCxnSpPr>
          <p:cNvPr id="165" name="Straight Connector 164"/>
          <p:cNvCxnSpPr/>
          <p:nvPr/>
        </p:nvCxnSpPr>
        <p:spPr>
          <a:xfrm>
            <a:off x="399690" y="1819431"/>
            <a:ext cx="0" cy="1385290"/>
          </a:xfrm>
          <a:prstGeom prst="line">
            <a:avLst/>
          </a:prstGeom>
          <a:noFill/>
          <a:ln w="28575" cap="flat" cmpd="sng" algn="ctr">
            <a:solidFill>
              <a:srgbClr val="92D050"/>
            </a:solidFill>
            <a:prstDash val="solid"/>
            <a:headEnd type="stealth"/>
            <a:tailEnd type="none"/>
          </a:ln>
          <a:effectLst/>
        </p:spPr>
      </p:cxnSp>
      <mc:AlternateContent xmlns:mc="http://schemas.openxmlformats.org/markup-compatibility/2006" xmlns:a14="http://schemas.microsoft.com/office/drawing/2010/main">
        <mc:Choice Requires="a14">
          <p:sp>
            <p:nvSpPr>
              <p:cNvPr id="2054" name="Rectangle 2053"/>
              <p:cNvSpPr/>
              <p:nvPr/>
            </p:nvSpPr>
            <p:spPr>
              <a:xfrm>
                <a:off x="-64561" y="2712953"/>
                <a:ext cx="394660" cy="14773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ea typeface="MS Mincho"/>
                          <a:cs typeface="Times New Roman"/>
                        </a:rPr>
                        <m:t>𝑹</m:t>
                      </m:r>
                    </m:oMath>
                  </m:oMathPara>
                </a14:m>
                <a:endParaRPr lang="en-US" b="1" i="1" dirty="0">
                  <a:latin typeface="Cambria Math"/>
                  <a:ea typeface="MS Mincho"/>
                  <a:cs typeface="Times New Roman"/>
                </a:endParaRPr>
              </a:p>
              <a:p>
                <a:pPr/>
                <a14:m>
                  <m:oMathPara xmlns:m="http://schemas.openxmlformats.org/officeDocument/2006/math">
                    <m:oMathParaPr>
                      <m:jc m:val="centerGroup"/>
                    </m:oMathParaPr>
                    <m:oMath xmlns:m="http://schemas.openxmlformats.org/officeDocument/2006/math">
                      <m:r>
                        <a:rPr lang="en-US" b="1" i="1">
                          <a:latin typeface="Cambria Math"/>
                          <a:ea typeface="MS Mincho"/>
                          <a:cs typeface="Times New Roman"/>
                        </a:rPr>
                        <m:t>𝒂</m:t>
                      </m:r>
                    </m:oMath>
                  </m:oMathPara>
                </a14:m>
                <a:endParaRPr lang="en-US" b="1" i="1" dirty="0">
                  <a:latin typeface="Cambria Math"/>
                  <a:ea typeface="MS Mincho"/>
                  <a:cs typeface="Times New Roman"/>
                </a:endParaRPr>
              </a:p>
              <a:p>
                <a:pPr/>
                <a14:m>
                  <m:oMathPara xmlns:m="http://schemas.openxmlformats.org/officeDocument/2006/math">
                    <m:oMathParaPr>
                      <m:jc m:val="centerGroup"/>
                    </m:oMathParaPr>
                    <m:oMath xmlns:m="http://schemas.openxmlformats.org/officeDocument/2006/math">
                      <m:r>
                        <a:rPr lang="en-US" b="1" i="1">
                          <a:latin typeface="Cambria Math"/>
                          <a:ea typeface="MS Mincho"/>
                          <a:cs typeface="Times New Roman"/>
                        </a:rPr>
                        <m:t>𝒏</m:t>
                      </m:r>
                    </m:oMath>
                  </m:oMathPara>
                </a14:m>
                <a:endParaRPr lang="en-US" b="1" i="1" dirty="0">
                  <a:latin typeface="Cambria Math"/>
                  <a:ea typeface="MS Mincho"/>
                  <a:cs typeface="Times New Roman"/>
                </a:endParaRPr>
              </a:p>
              <a:p>
                <a:pPr/>
                <a14:m>
                  <m:oMathPara xmlns:m="http://schemas.openxmlformats.org/officeDocument/2006/math">
                    <m:oMathParaPr>
                      <m:jc m:val="centerGroup"/>
                    </m:oMathParaPr>
                    <m:oMath xmlns:m="http://schemas.openxmlformats.org/officeDocument/2006/math">
                      <m:r>
                        <a:rPr lang="en-US" b="1" i="1">
                          <a:latin typeface="Cambria Math"/>
                          <a:ea typeface="MS Mincho"/>
                          <a:cs typeface="Times New Roman"/>
                        </a:rPr>
                        <m:t>𝒈</m:t>
                      </m:r>
                    </m:oMath>
                  </m:oMathPara>
                </a14:m>
                <a:endParaRPr lang="en-US" b="1" i="1" dirty="0">
                  <a:latin typeface="Cambria Math"/>
                  <a:ea typeface="MS Mincho"/>
                  <a:cs typeface="Times New Roman"/>
                </a:endParaRPr>
              </a:p>
              <a:p>
                <a:pPr/>
                <a14:m>
                  <m:oMathPara xmlns:m="http://schemas.openxmlformats.org/officeDocument/2006/math">
                    <m:oMathParaPr>
                      <m:jc m:val="centerGroup"/>
                    </m:oMathParaPr>
                    <m:oMath xmlns:m="http://schemas.openxmlformats.org/officeDocument/2006/math">
                      <m:r>
                        <a:rPr lang="en-US" b="1" i="1">
                          <a:latin typeface="Cambria Math"/>
                          <a:ea typeface="MS Mincho"/>
                          <a:cs typeface="Times New Roman"/>
                        </a:rPr>
                        <m:t>𝒆</m:t>
                      </m:r>
                    </m:oMath>
                  </m:oMathPara>
                </a14:m>
                <a:endParaRPr lang="en-US" dirty="0"/>
              </a:p>
            </p:txBody>
          </p:sp>
        </mc:Choice>
        <mc:Fallback xmlns="">
          <p:sp>
            <p:nvSpPr>
              <p:cNvPr id="2054" name="Rectangle 2053"/>
              <p:cNvSpPr>
                <a:spLocks noRot="1" noChangeAspect="1" noMove="1" noResize="1" noEditPoints="1" noAdjustHandles="1" noChangeArrowheads="1" noChangeShapeType="1" noTextEdit="1"/>
              </p:cNvSpPr>
              <p:nvPr/>
            </p:nvSpPr>
            <p:spPr>
              <a:xfrm>
                <a:off x="-64561" y="2712953"/>
                <a:ext cx="394660" cy="1477328"/>
              </a:xfrm>
              <a:prstGeom prst="rect">
                <a:avLst/>
              </a:prstGeom>
              <a:blipFill rotWithShape="1">
                <a:blip r:embed="rId8"/>
                <a:stretch>
                  <a:fillRect t="-2479" r="-20000" b="-57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6" name="Rectangle 2055"/>
              <p:cNvSpPr/>
              <p:nvPr/>
            </p:nvSpPr>
            <p:spPr>
              <a:xfrm>
                <a:off x="3775351" y="4788905"/>
                <a:ext cx="113524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ea typeface="MS Mincho"/>
                          <a:cs typeface="Times New Roman"/>
                        </a:rPr>
                        <m:t>𝑫𝒐𝒎𝒂𝒊𝒏</m:t>
                      </m:r>
                    </m:oMath>
                  </m:oMathPara>
                </a14:m>
                <a:endParaRPr lang="en-US" dirty="0"/>
              </a:p>
            </p:txBody>
          </p:sp>
        </mc:Choice>
        <mc:Fallback xmlns="">
          <p:sp>
            <p:nvSpPr>
              <p:cNvPr id="2056" name="Rectangle 2055"/>
              <p:cNvSpPr>
                <a:spLocks noRot="1" noChangeAspect="1" noMove="1" noResize="1" noEditPoints="1" noAdjustHandles="1" noChangeArrowheads="1" noChangeShapeType="1" noTextEdit="1"/>
              </p:cNvSpPr>
              <p:nvPr/>
            </p:nvSpPr>
            <p:spPr>
              <a:xfrm>
                <a:off x="3775351" y="4788905"/>
                <a:ext cx="1135247" cy="369332"/>
              </a:xfrm>
              <a:prstGeom prst="rect">
                <a:avLst/>
              </a:prstGeom>
              <a:blipFill rotWithShape="1">
                <a:blip r:embed="rId9"/>
                <a:stretch>
                  <a:fillRect t="-8333" r="-6417" b="-26667"/>
                </a:stretch>
              </a:blipFill>
            </p:spPr>
            <p:txBody>
              <a:bodyPr/>
              <a:lstStyle/>
              <a:p>
                <a:r>
                  <a:rPr lang="en-US">
                    <a:noFill/>
                  </a:rPr>
                  <a:t> </a:t>
                </a:r>
              </a:p>
            </p:txBody>
          </p:sp>
        </mc:Fallback>
      </mc:AlternateContent>
      <p:grpSp>
        <p:nvGrpSpPr>
          <p:cNvPr id="174" name="Group 173"/>
          <p:cNvGrpSpPr>
            <a:grpSpLocks/>
          </p:cNvGrpSpPr>
          <p:nvPr/>
        </p:nvGrpSpPr>
        <p:grpSpPr bwMode="auto">
          <a:xfrm>
            <a:off x="597446" y="1721935"/>
            <a:ext cx="3261367" cy="3225094"/>
            <a:chOff x="169" y="6194"/>
            <a:chExt cx="4547" cy="4598"/>
          </a:xfrm>
          <a:noFill/>
        </p:grpSpPr>
        <p:sp>
          <p:nvSpPr>
            <p:cNvPr id="175" name="Rectangle 174"/>
            <p:cNvSpPr>
              <a:spLocks noChangeArrowheads="1"/>
            </p:cNvSpPr>
            <p:nvPr/>
          </p:nvSpPr>
          <p:spPr bwMode="auto">
            <a:xfrm>
              <a:off x="1010" y="7772"/>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8" name="Rectangle 177"/>
            <p:cNvSpPr>
              <a:spLocks noChangeArrowheads="1"/>
            </p:cNvSpPr>
            <p:nvPr/>
          </p:nvSpPr>
          <p:spPr bwMode="auto">
            <a:xfrm>
              <a:off x="1367"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9" name="Rectangle 178"/>
            <p:cNvSpPr>
              <a:spLocks noChangeArrowheads="1"/>
            </p:cNvSpPr>
            <p:nvPr/>
          </p:nvSpPr>
          <p:spPr bwMode="auto">
            <a:xfrm>
              <a:off x="1725"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0" name="Rectangle 179"/>
            <p:cNvSpPr>
              <a:spLocks noChangeArrowheads="1"/>
            </p:cNvSpPr>
            <p:nvPr/>
          </p:nvSpPr>
          <p:spPr bwMode="auto">
            <a:xfrm>
              <a:off x="2083"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1" name="Rectangle 180"/>
            <p:cNvSpPr>
              <a:spLocks noChangeArrowheads="1"/>
            </p:cNvSpPr>
            <p:nvPr/>
          </p:nvSpPr>
          <p:spPr bwMode="auto">
            <a:xfrm>
              <a:off x="2083"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2" name="Rectangle 181"/>
            <p:cNvSpPr>
              <a:spLocks noChangeArrowheads="1"/>
            </p:cNvSpPr>
            <p:nvPr/>
          </p:nvSpPr>
          <p:spPr bwMode="auto">
            <a:xfrm>
              <a:off x="1725"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3" name="Rectangle 182"/>
            <p:cNvSpPr>
              <a:spLocks noChangeArrowheads="1"/>
            </p:cNvSpPr>
            <p:nvPr/>
          </p:nvSpPr>
          <p:spPr bwMode="auto">
            <a:xfrm>
              <a:off x="1367"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4" name="Rectangle 183"/>
            <p:cNvSpPr>
              <a:spLocks noChangeArrowheads="1"/>
            </p:cNvSpPr>
            <p:nvPr/>
          </p:nvSpPr>
          <p:spPr bwMode="auto">
            <a:xfrm>
              <a:off x="1010" y="7413"/>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5" name="Rectangle 184"/>
            <p:cNvSpPr>
              <a:spLocks noChangeArrowheads="1"/>
            </p:cNvSpPr>
            <p:nvPr/>
          </p:nvSpPr>
          <p:spPr bwMode="auto">
            <a:xfrm>
              <a:off x="2441" y="7772"/>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6" name="Rectangle 185"/>
            <p:cNvSpPr>
              <a:spLocks noChangeArrowheads="1"/>
            </p:cNvSpPr>
            <p:nvPr/>
          </p:nvSpPr>
          <p:spPr bwMode="auto">
            <a:xfrm>
              <a:off x="2798"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7" name="Rectangle 186"/>
            <p:cNvSpPr>
              <a:spLocks noChangeArrowheads="1"/>
            </p:cNvSpPr>
            <p:nvPr/>
          </p:nvSpPr>
          <p:spPr bwMode="auto">
            <a:xfrm>
              <a:off x="3156"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8" name="Rectangle 187"/>
            <p:cNvSpPr>
              <a:spLocks noChangeArrowheads="1"/>
            </p:cNvSpPr>
            <p:nvPr/>
          </p:nvSpPr>
          <p:spPr bwMode="auto">
            <a:xfrm>
              <a:off x="3514"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9" name="Rectangle 188"/>
            <p:cNvSpPr>
              <a:spLocks noChangeArrowheads="1"/>
            </p:cNvSpPr>
            <p:nvPr/>
          </p:nvSpPr>
          <p:spPr bwMode="auto">
            <a:xfrm>
              <a:off x="3514"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0" name="Rectangle 189"/>
            <p:cNvSpPr>
              <a:spLocks noChangeArrowheads="1"/>
            </p:cNvSpPr>
            <p:nvPr/>
          </p:nvSpPr>
          <p:spPr bwMode="auto">
            <a:xfrm>
              <a:off x="3156"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1" name="Rectangle 190"/>
            <p:cNvSpPr>
              <a:spLocks noChangeArrowheads="1"/>
            </p:cNvSpPr>
            <p:nvPr/>
          </p:nvSpPr>
          <p:spPr bwMode="auto">
            <a:xfrm>
              <a:off x="2441" y="7413"/>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2" name="Rectangle 191"/>
            <p:cNvSpPr>
              <a:spLocks noChangeArrowheads="1"/>
            </p:cNvSpPr>
            <p:nvPr/>
          </p:nvSpPr>
          <p:spPr bwMode="auto">
            <a:xfrm>
              <a:off x="2798"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3" name="Rectangle 192"/>
            <p:cNvSpPr>
              <a:spLocks noChangeArrowheads="1"/>
            </p:cNvSpPr>
            <p:nvPr/>
          </p:nvSpPr>
          <p:spPr bwMode="auto">
            <a:xfrm>
              <a:off x="2441" y="7056"/>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4" name="Rectangle 193"/>
            <p:cNvSpPr>
              <a:spLocks noChangeArrowheads="1"/>
            </p:cNvSpPr>
            <p:nvPr/>
          </p:nvSpPr>
          <p:spPr bwMode="auto">
            <a:xfrm>
              <a:off x="2798"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5" name="Rectangle 194"/>
            <p:cNvSpPr>
              <a:spLocks noChangeArrowheads="1"/>
            </p:cNvSpPr>
            <p:nvPr/>
          </p:nvSpPr>
          <p:spPr bwMode="auto">
            <a:xfrm>
              <a:off x="3156"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6" name="Rectangle 195"/>
            <p:cNvSpPr>
              <a:spLocks noChangeArrowheads="1"/>
            </p:cNvSpPr>
            <p:nvPr/>
          </p:nvSpPr>
          <p:spPr bwMode="auto">
            <a:xfrm>
              <a:off x="3514"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7" name="Rectangle 196"/>
            <p:cNvSpPr>
              <a:spLocks noChangeArrowheads="1"/>
            </p:cNvSpPr>
            <p:nvPr/>
          </p:nvSpPr>
          <p:spPr bwMode="auto">
            <a:xfrm>
              <a:off x="1010" y="7056"/>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8" name="Rectangle 197"/>
            <p:cNvSpPr>
              <a:spLocks noChangeArrowheads="1"/>
            </p:cNvSpPr>
            <p:nvPr/>
          </p:nvSpPr>
          <p:spPr bwMode="auto">
            <a:xfrm>
              <a:off x="1367"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9" name="Rectangle 198"/>
            <p:cNvSpPr>
              <a:spLocks noChangeArrowheads="1"/>
            </p:cNvSpPr>
            <p:nvPr/>
          </p:nvSpPr>
          <p:spPr bwMode="auto">
            <a:xfrm>
              <a:off x="1725"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0" name="Rectangle 199"/>
            <p:cNvSpPr>
              <a:spLocks noChangeArrowheads="1"/>
            </p:cNvSpPr>
            <p:nvPr/>
          </p:nvSpPr>
          <p:spPr bwMode="auto">
            <a:xfrm>
              <a:off x="2083"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1" name="Rectangle 200"/>
            <p:cNvSpPr>
              <a:spLocks noChangeArrowheads="1"/>
            </p:cNvSpPr>
            <p:nvPr/>
          </p:nvSpPr>
          <p:spPr bwMode="auto">
            <a:xfrm>
              <a:off x="1010" y="8487"/>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2" name="Rectangle 201"/>
            <p:cNvSpPr>
              <a:spLocks noChangeArrowheads="1"/>
            </p:cNvSpPr>
            <p:nvPr/>
          </p:nvSpPr>
          <p:spPr bwMode="auto">
            <a:xfrm>
              <a:off x="1367"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3" name="Rectangle 202"/>
            <p:cNvSpPr>
              <a:spLocks noChangeArrowheads="1"/>
            </p:cNvSpPr>
            <p:nvPr/>
          </p:nvSpPr>
          <p:spPr bwMode="auto">
            <a:xfrm>
              <a:off x="1725"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4" name="Rectangle 203"/>
            <p:cNvSpPr>
              <a:spLocks noChangeArrowheads="1"/>
            </p:cNvSpPr>
            <p:nvPr/>
          </p:nvSpPr>
          <p:spPr bwMode="auto">
            <a:xfrm>
              <a:off x="2083"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5" name="Rectangle 204"/>
            <p:cNvSpPr>
              <a:spLocks noChangeArrowheads="1"/>
            </p:cNvSpPr>
            <p:nvPr/>
          </p:nvSpPr>
          <p:spPr bwMode="auto">
            <a:xfrm>
              <a:off x="2083"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6" name="Rectangle 205"/>
            <p:cNvSpPr>
              <a:spLocks noChangeArrowheads="1"/>
            </p:cNvSpPr>
            <p:nvPr/>
          </p:nvSpPr>
          <p:spPr bwMode="auto">
            <a:xfrm>
              <a:off x="1725"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7" name="Rectangle 206"/>
            <p:cNvSpPr>
              <a:spLocks noChangeArrowheads="1"/>
            </p:cNvSpPr>
            <p:nvPr/>
          </p:nvSpPr>
          <p:spPr bwMode="auto">
            <a:xfrm>
              <a:off x="1367"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8" name="Rectangle 207"/>
            <p:cNvSpPr>
              <a:spLocks noChangeArrowheads="1"/>
            </p:cNvSpPr>
            <p:nvPr/>
          </p:nvSpPr>
          <p:spPr bwMode="auto">
            <a:xfrm>
              <a:off x="1010" y="8129"/>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9" name="Rectangle 208"/>
            <p:cNvSpPr>
              <a:spLocks noChangeArrowheads="1"/>
            </p:cNvSpPr>
            <p:nvPr/>
          </p:nvSpPr>
          <p:spPr bwMode="auto">
            <a:xfrm>
              <a:off x="2441" y="8487"/>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0" name="Rectangle 209"/>
            <p:cNvSpPr>
              <a:spLocks noChangeArrowheads="1"/>
            </p:cNvSpPr>
            <p:nvPr/>
          </p:nvSpPr>
          <p:spPr bwMode="auto">
            <a:xfrm>
              <a:off x="2798"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1" name="Rectangle 210"/>
            <p:cNvSpPr>
              <a:spLocks noChangeArrowheads="1"/>
            </p:cNvSpPr>
            <p:nvPr/>
          </p:nvSpPr>
          <p:spPr bwMode="auto">
            <a:xfrm>
              <a:off x="3156"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2" name="Rectangle 211"/>
            <p:cNvSpPr>
              <a:spLocks noChangeArrowheads="1"/>
            </p:cNvSpPr>
            <p:nvPr/>
          </p:nvSpPr>
          <p:spPr bwMode="auto">
            <a:xfrm>
              <a:off x="3514"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3" name="Rectangle 212"/>
            <p:cNvSpPr>
              <a:spLocks noChangeArrowheads="1"/>
            </p:cNvSpPr>
            <p:nvPr/>
          </p:nvSpPr>
          <p:spPr bwMode="auto">
            <a:xfrm>
              <a:off x="3514"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4" name="Rectangle 213"/>
            <p:cNvSpPr>
              <a:spLocks noChangeArrowheads="1"/>
            </p:cNvSpPr>
            <p:nvPr/>
          </p:nvSpPr>
          <p:spPr bwMode="auto">
            <a:xfrm>
              <a:off x="3156"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5" name="Rectangle 214"/>
            <p:cNvSpPr>
              <a:spLocks noChangeArrowheads="1"/>
            </p:cNvSpPr>
            <p:nvPr/>
          </p:nvSpPr>
          <p:spPr bwMode="auto">
            <a:xfrm>
              <a:off x="2441" y="8129"/>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6" name="Rectangle 215"/>
            <p:cNvSpPr>
              <a:spLocks noChangeArrowheads="1"/>
            </p:cNvSpPr>
            <p:nvPr/>
          </p:nvSpPr>
          <p:spPr bwMode="auto">
            <a:xfrm>
              <a:off x="2798"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7" name="Rectangle 216"/>
            <p:cNvSpPr>
              <a:spLocks noChangeArrowheads="1"/>
            </p:cNvSpPr>
            <p:nvPr/>
          </p:nvSpPr>
          <p:spPr bwMode="auto">
            <a:xfrm>
              <a:off x="2441" y="920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8" name="Rectangle 217"/>
            <p:cNvSpPr>
              <a:spLocks noChangeArrowheads="1"/>
            </p:cNvSpPr>
            <p:nvPr/>
          </p:nvSpPr>
          <p:spPr bwMode="auto">
            <a:xfrm>
              <a:off x="2798"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9" name="Rectangle 218"/>
            <p:cNvSpPr>
              <a:spLocks noChangeArrowheads="1"/>
            </p:cNvSpPr>
            <p:nvPr/>
          </p:nvSpPr>
          <p:spPr bwMode="auto">
            <a:xfrm>
              <a:off x="3156"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0" name="Rectangle 219"/>
            <p:cNvSpPr>
              <a:spLocks noChangeArrowheads="1"/>
            </p:cNvSpPr>
            <p:nvPr/>
          </p:nvSpPr>
          <p:spPr bwMode="auto">
            <a:xfrm>
              <a:off x="3514"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1" name="Rectangle 220"/>
            <p:cNvSpPr>
              <a:spLocks noChangeArrowheads="1"/>
            </p:cNvSpPr>
            <p:nvPr/>
          </p:nvSpPr>
          <p:spPr bwMode="auto">
            <a:xfrm>
              <a:off x="3514"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2" name="Rectangle 221"/>
            <p:cNvSpPr>
              <a:spLocks noChangeArrowheads="1"/>
            </p:cNvSpPr>
            <p:nvPr/>
          </p:nvSpPr>
          <p:spPr bwMode="auto">
            <a:xfrm>
              <a:off x="3156"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3" name="Rectangle 222"/>
            <p:cNvSpPr>
              <a:spLocks noChangeArrowheads="1"/>
            </p:cNvSpPr>
            <p:nvPr/>
          </p:nvSpPr>
          <p:spPr bwMode="auto">
            <a:xfrm>
              <a:off x="2441" y="8845"/>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4" name="Rectangle 223"/>
            <p:cNvSpPr>
              <a:spLocks noChangeArrowheads="1"/>
            </p:cNvSpPr>
            <p:nvPr/>
          </p:nvSpPr>
          <p:spPr bwMode="auto">
            <a:xfrm>
              <a:off x="2798"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5" name="Rectangle 224"/>
            <p:cNvSpPr>
              <a:spLocks noChangeArrowheads="1"/>
            </p:cNvSpPr>
            <p:nvPr/>
          </p:nvSpPr>
          <p:spPr bwMode="auto">
            <a:xfrm>
              <a:off x="1010" y="920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6" name="Rectangle 225"/>
            <p:cNvSpPr>
              <a:spLocks noChangeArrowheads="1"/>
            </p:cNvSpPr>
            <p:nvPr/>
          </p:nvSpPr>
          <p:spPr bwMode="auto">
            <a:xfrm>
              <a:off x="1367"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7" name="Rectangle 226"/>
            <p:cNvSpPr>
              <a:spLocks noChangeArrowheads="1"/>
            </p:cNvSpPr>
            <p:nvPr/>
          </p:nvSpPr>
          <p:spPr bwMode="auto">
            <a:xfrm>
              <a:off x="1725"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8" name="Rectangle 227"/>
            <p:cNvSpPr>
              <a:spLocks noChangeArrowheads="1"/>
            </p:cNvSpPr>
            <p:nvPr/>
          </p:nvSpPr>
          <p:spPr bwMode="auto">
            <a:xfrm>
              <a:off x="2083"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9" name="Rectangle 228"/>
            <p:cNvSpPr>
              <a:spLocks noChangeArrowheads="1"/>
            </p:cNvSpPr>
            <p:nvPr/>
          </p:nvSpPr>
          <p:spPr bwMode="auto">
            <a:xfrm>
              <a:off x="2083"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0" name="Rectangle 229"/>
            <p:cNvSpPr>
              <a:spLocks noChangeArrowheads="1"/>
            </p:cNvSpPr>
            <p:nvPr/>
          </p:nvSpPr>
          <p:spPr bwMode="auto">
            <a:xfrm>
              <a:off x="1725"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1" name="Rectangle 230"/>
            <p:cNvSpPr>
              <a:spLocks noChangeArrowheads="1"/>
            </p:cNvSpPr>
            <p:nvPr/>
          </p:nvSpPr>
          <p:spPr bwMode="auto">
            <a:xfrm>
              <a:off x="1367"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2" name="Rectangle 231"/>
            <p:cNvSpPr>
              <a:spLocks noChangeArrowheads="1"/>
            </p:cNvSpPr>
            <p:nvPr/>
          </p:nvSpPr>
          <p:spPr bwMode="auto">
            <a:xfrm>
              <a:off x="1010" y="8845"/>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3" name="Rectangle 232"/>
            <p:cNvSpPr>
              <a:spLocks noChangeArrowheads="1"/>
            </p:cNvSpPr>
            <p:nvPr/>
          </p:nvSpPr>
          <p:spPr bwMode="auto">
            <a:xfrm>
              <a:off x="2083"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4" name="Rectangle 233"/>
            <p:cNvSpPr>
              <a:spLocks noChangeArrowheads="1"/>
            </p:cNvSpPr>
            <p:nvPr/>
          </p:nvSpPr>
          <p:spPr bwMode="auto">
            <a:xfrm>
              <a:off x="1725"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5" name="Rectangle 234"/>
            <p:cNvSpPr>
              <a:spLocks noChangeArrowheads="1"/>
            </p:cNvSpPr>
            <p:nvPr/>
          </p:nvSpPr>
          <p:spPr bwMode="auto">
            <a:xfrm>
              <a:off x="1367"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6" name="Rectangle 235"/>
            <p:cNvSpPr>
              <a:spLocks noChangeArrowheads="1"/>
            </p:cNvSpPr>
            <p:nvPr/>
          </p:nvSpPr>
          <p:spPr bwMode="auto">
            <a:xfrm>
              <a:off x="1010" y="9560"/>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7" name="Rectangle 236"/>
            <p:cNvSpPr>
              <a:spLocks noChangeArrowheads="1"/>
            </p:cNvSpPr>
            <p:nvPr/>
          </p:nvSpPr>
          <p:spPr bwMode="auto">
            <a:xfrm>
              <a:off x="3514"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8" name="Rectangle 237"/>
            <p:cNvSpPr>
              <a:spLocks noChangeArrowheads="1"/>
            </p:cNvSpPr>
            <p:nvPr/>
          </p:nvSpPr>
          <p:spPr bwMode="auto">
            <a:xfrm>
              <a:off x="3156"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9" name="Rectangle 238"/>
            <p:cNvSpPr>
              <a:spLocks noChangeArrowheads="1"/>
            </p:cNvSpPr>
            <p:nvPr/>
          </p:nvSpPr>
          <p:spPr bwMode="auto">
            <a:xfrm>
              <a:off x="2441" y="9560"/>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0" name="Rectangle 239"/>
            <p:cNvSpPr>
              <a:spLocks noChangeArrowheads="1"/>
            </p:cNvSpPr>
            <p:nvPr/>
          </p:nvSpPr>
          <p:spPr bwMode="auto">
            <a:xfrm>
              <a:off x="2798"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1" name="Rectangle 240"/>
            <p:cNvSpPr>
              <a:spLocks noChangeArrowheads="1"/>
            </p:cNvSpPr>
            <p:nvPr/>
          </p:nvSpPr>
          <p:spPr bwMode="auto">
            <a:xfrm>
              <a:off x="3872"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2" name="Rectangle 241"/>
            <p:cNvSpPr>
              <a:spLocks noChangeArrowheads="1"/>
            </p:cNvSpPr>
            <p:nvPr/>
          </p:nvSpPr>
          <p:spPr bwMode="auto">
            <a:xfrm>
              <a:off x="4230"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3" name="Rectangle 242"/>
            <p:cNvSpPr>
              <a:spLocks noChangeArrowheads="1"/>
            </p:cNvSpPr>
            <p:nvPr/>
          </p:nvSpPr>
          <p:spPr bwMode="auto">
            <a:xfrm>
              <a:off x="4230"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4" name="Rectangle 243"/>
            <p:cNvSpPr>
              <a:spLocks noChangeArrowheads="1"/>
            </p:cNvSpPr>
            <p:nvPr/>
          </p:nvSpPr>
          <p:spPr bwMode="auto">
            <a:xfrm>
              <a:off x="3872"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5" name="Rectangle 244"/>
            <p:cNvSpPr>
              <a:spLocks noChangeArrowheads="1"/>
            </p:cNvSpPr>
            <p:nvPr/>
          </p:nvSpPr>
          <p:spPr bwMode="auto">
            <a:xfrm>
              <a:off x="3872"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6" name="Rectangle 245"/>
            <p:cNvSpPr>
              <a:spLocks noChangeArrowheads="1"/>
            </p:cNvSpPr>
            <p:nvPr/>
          </p:nvSpPr>
          <p:spPr bwMode="auto">
            <a:xfrm>
              <a:off x="4230"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7" name="Rectangle 246"/>
            <p:cNvSpPr>
              <a:spLocks noChangeArrowheads="1"/>
            </p:cNvSpPr>
            <p:nvPr/>
          </p:nvSpPr>
          <p:spPr bwMode="auto">
            <a:xfrm>
              <a:off x="3872"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8" name="Rectangle 247"/>
            <p:cNvSpPr>
              <a:spLocks noChangeArrowheads="1"/>
            </p:cNvSpPr>
            <p:nvPr/>
          </p:nvSpPr>
          <p:spPr bwMode="auto">
            <a:xfrm>
              <a:off x="4230"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9" name="Rectangle 248"/>
            <p:cNvSpPr>
              <a:spLocks noChangeArrowheads="1"/>
            </p:cNvSpPr>
            <p:nvPr/>
          </p:nvSpPr>
          <p:spPr bwMode="auto">
            <a:xfrm>
              <a:off x="4230"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0" name="Rectangle 249"/>
            <p:cNvSpPr>
              <a:spLocks noChangeArrowheads="1"/>
            </p:cNvSpPr>
            <p:nvPr/>
          </p:nvSpPr>
          <p:spPr bwMode="auto">
            <a:xfrm>
              <a:off x="3872"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1" name="Rectangle 250"/>
            <p:cNvSpPr>
              <a:spLocks noChangeArrowheads="1"/>
            </p:cNvSpPr>
            <p:nvPr/>
          </p:nvSpPr>
          <p:spPr bwMode="auto">
            <a:xfrm>
              <a:off x="3872"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2" name="Rectangle 251"/>
            <p:cNvSpPr>
              <a:spLocks noChangeArrowheads="1"/>
            </p:cNvSpPr>
            <p:nvPr/>
          </p:nvSpPr>
          <p:spPr bwMode="auto">
            <a:xfrm>
              <a:off x="4230"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3" name="Rectangle 252"/>
            <p:cNvSpPr>
              <a:spLocks noChangeArrowheads="1"/>
            </p:cNvSpPr>
            <p:nvPr/>
          </p:nvSpPr>
          <p:spPr bwMode="auto">
            <a:xfrm>
              <a:off x="4230"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4" name="Rectangle 253"/>
            <p:cNvSpPr>
              <a:spLocks noChangeArrowheads="1"/>
            </p:cNvSpPr>
            <p:nvPr/>
          </p:nvSpPr>
          <p:spPr bwMode="auto">
            <a:xfrm>
              <a:off x="3872"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5" name="Rectangle 254"/>
            <p:cNvSpPr>
              <a:spLocks noChangeArrowheads="1"/>
            </p:cNvSpPr>
            <p:nvPr/>
          </p:nvSpPr>
          <p:spPr bwMode="auto">
            <a:xfrm>
              <a:off x="4230"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6" name="Rectangle 255"/>
            <p:cNvSpPr>
              <a:spLocks noChangeArrowheads="1"/>
            </p:cNvSpPr>
            <p:nvPr/>
          </p:nvSpPr>
          <p:spPr bwMode="auto">
            <a:xfrm>
              <a:off x="3872"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7" name="Rectangle 256"/>
            <p:cNvSpPr>
              <a:spLocks noChangeArrowheads="1"/>
            </p:cNvSpPr>
            <p:nvPr/>
          </p:nvSpPr>
          <p:spPr bwMode="auto">
            <a:xfrm>
              <a:off x="294"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8" name="Rectangle 257"/>
            <p:cNvSpPr>
              <a:spLocks noChangeArrowheads="1"/>
            </p:cNvSpPr>
            <p:nvPr/>
          </p:nvSpPr>
          <p:spPr bwMode="auto">
            <a:xfrm>
              <a:off x="652"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9" name="Rectangle 258"/>
            <p:cNvSpPr>
              <a:spLocks noChangeArrowheads="1"/>
            </p:cNvSpPr>
            <p:nvPr/>
          </p:nvSpPr>
          <p:spPr bwMode="auto">
            <a:xfrm>
              <a:off x="652"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0" name="Rectangle 259"/>
            <p:cNvSpPr>
              <a:spLocks noChangeArrowheads="1"/>
            </p:cNvSpPr>
            <p:nvPr/>
          </p:nvSpPr>
          <p:spPr bwMode="auto">
            <a:xfrm>
              <a:off x="294"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1" name="Rectangle 260"/>
            <p:cNvSpPr>
              <a:spLocks noChangeArrowheads="1"/>
            </p:cNvSpPr>
            <p:nvPr/>
          </p:nvSpPr>
          <p:spPr bwMode="auto">
            <a:xfrm>
              <a:off x="294"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2" name="Rectangle 261"/>
            <p:cNvSpPr>
              <a:spLocks noChangeArrowheads="1"/>
            </p:cNvSpPr>
            <p:nvPr/>
          </p:nvSpPr>
          <p:spPr bwMode="auto">
            <a:xfrm>
              <a:off x="652"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3" name="Rectangle 262"/>
            <p:cNvSpPr>
              <a:spLocks noChangeArrowheads="1"/>
            </p:cNvSpPr>
            <p:nvPr/>
          </p:nvSpPr>
          <p:spPr bwMode="auto">
            <a:xfrm>
              <a:off x="294"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4" name="Rectangle 263"/>
            <p:cNvSpPr>
              <a:spLocks noChangeArrowheads="1"/>
            </p:cNvSpPr>
            <p:nvPr/>
          </p:nvSpPr>
          <p:spPr bwMode="auto">
            <a:xfrm>
              <a:off x="652"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5" name="Rectangle 264"/>
            <p:cNvSpPr>
              <a:spLocks noChangeArrowheads="1"/>
            </p:cNvSpPr>
            <p:nvPr/>
          </p:nvSpPr>
          <p:spPr bwMode="auto">
            <a:xfrm>
              <a:off x="652"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6" name="Rectangle 265"/>
            <p:cNvSpPr>
              <a:spLocks noChangeArrowheads="1"/>
            </p:cNvSpPr>
            <p:nvPr/>
          </p:nvSpPr>
          <p:spPr bwMode="auto">
            <a:xfrm>
              <a:off x="294"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7" name="Rectangle 266"/>
            <p:cNvSpPr>
              <a:spLocks noChangeArrowheads="1"/>
            </p:cNvSpPr>
            <p:nvPr/>
          </p:nvSpPr>
          <p:spPr bwMode="auto">
            <a:xfrm>
              <a:off x="294"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8" name="Rectangle 267"/>
            <p:cNvSpPr>
              <a:spLocks noChangeArrowheads="1"/>
            </p:cNvSpPr>
            <p:nvPr/>
          </p:nvSpPr>
          <p:spPr bwMode="auto">
            <a:xfrm>
              <a:off x="652"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9" name="Rectangle 268"/>
            <p:cNvSpPr>
              <a:spLocks noChangeArrowheads="1"/>
            </p:cNvSpPr>
            <p:nvPr/>
          </p:nvSpPr>
          <p:spPr bwMode="auto">
            <a:xfrm>
              <a:off x="652"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0" name="Rectangle 269"/>
            <p:cNvSpPr>
              <a:spLocks noChangeArrowheads="1"/>
            </p:cNvSpPr>
            <p:nvPr/>
          </p:nvSpPr>
          <p:spPr bwMode="auto">
            <a:xfrm>
              <a:off x="294"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1" name="Rectangle 270"/>
            <p:cNvSpPr>
              <a:spLocks noChangeArrowheads="1"/>
            </p:cNvSpPr>
            <p:nvPr/>
          </p:nvSpPr>
          <p:spPr bwMode="auto">
            <a:xfrm>
              <a:off x="652"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2" name="Rectangle 271"/>
            <p:cNvSpPr>
              <a:spLocks noChangeArrowheads="1"/>
            </p:cNvSpPr>
            <p:nvPr/>
          </p:nvSpPr>
          <p:spPr bwMode="auto">
            <a:xfrm>
              <a:off x="294"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273" name="Line 246"/>
            <p:cNvCxnSpPr/>
            <p:nvPr/>
          </p:nvCxnSpPr>
          <p:spPr bwMode="auto">
            <a:xfrm flipH="1">
              <a:off x="169" y="8487"/>
              <a:ext cx="4547" cy="0"/>
            </a:xfrm>
            <a:prstGeom prst="line">
              <a:avLst/>
            </a:prstGeom>
            <a:grpFill/>
            <a:ln w="25400">
              <a:solidFill>
                <a:srgbClr val="1F497D">
                  <a:lumMod val="50000"/>
                </a:srgbClr>
              </a:solidFill>
              <a:round/>
              <a:headEnd type="triangle" w="lg" len="med"/>
              <a:tailEnd type="triangle" w="lg" len="med"/>
            </a:ln>
          </p:spPr>
        </p:cxnSp>
        <p:sp>
          <p:nvSpPr>
            <p:cNvPr id="274" name="Rectangle 273"/>
            <p:cNvSpPr>
              <a:spLocks noChangeArrowheads="1"/>
            </p:cNvSpPr>
            <p:nvPr/>
          </p:nvSpPr>
          <p:spPr bwMode="auto">
            <a:xfrm>
              <a:off x="2083"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5" name="Rectangle 274"/>
            <p:cNvSpPr>
              <a:spLocks noChangeArrowheads="1"/>
            </p:cNvSpPr>
            <p:nvPr/>
          </p:nvSpPr>
          <p:spPr bwMode="auto">
            <a:xfrm>
              <a:off x="1725"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6" name="Rectangle 275"/>
            <p:cNvSpPr>
              <a:spLocks noChangeArrowheads="1"/>
            </p:cNvSpPr>
            <p:nvPr/>
          </p:nvSpPr>
          <p:spPr bwMode="auto">
            <a:xfrm>
              <a:off x="1367"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7" name="Rectangle 276"/>
            <p:cNvSpPr>
              <a:spLocks noChangeArrowheads="1"/>
            </p:cNvSpPr>
            <p:nvPr/>
          </p:nvSpPr>
          <p:spPr bwMode="auto">
            <a:xfrm>
              <a:off x="1010" y="6690"/>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8" name="Rectangle 277"/>
            <p:cNvSpPr>
              <a:spLocks noChangeArrowheads="1"/>
            </p:cNvSpPr>
            <p:nvPr/>
          </p:nvSpPr>
          <p:spPr bwMode="auto">
            <a:xfrm>
              <a:off x="3514"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9" name="Rectangle 278"/>
            <p:cNvSpPr>
              <a:spLocks noChangeArrowheads="1"/>
            </p:cNvSpPr>
            <p:nvPr/>
          </p:nvSpPr>
          <p:spPr bwMode="auto">
            <a:xfrm>
              <a:off x="3156"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0" name="Rectangle 279"/>
            <p:cNvSpPr>
              <a:spLocks noChangeArrowheads="1"/>
            </p:cNvSpPr>
            <p:nvPr/>
          </p:nvSpPr>
          <p:spPr bwMode="auto">
            <a:xfrm>
              <a:off x="2441" y="6690"/>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1" name="Rectangle 280"/>
            <p:cNvSpPr>
              <a:spLocks noChangeArrowheads="1"/>
            </p:cNvSpPr>
            <p:nvPr/>
          </p:nvSpPr>
          <p:spPr bwMode="auto">
            <a:xfrm>
              <a:off x="2798"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2" name="Rectangle 281"/>
            <p:cNvSpPr>
              <a:spLocks noChangeArrowheads="1"/>
            </p:cNvSpPr>
            <p:nvPr/>
          </p:nvSpPr>
          <p:spPr bwMode="auto">
            <a:xfrm>
              <a:off x="2441" y="633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3" name="Rectangle 282"/>
            <p:cNvSpPr>
              <a:spLocks noChangeArrowheads="1"/>
            </p:cNvSpPr>
            <p:nvPr/>
          </p:nvSpPr>
          <p:spPr bwMode="auto">
            <a:xfrm>
              <a:off x="2798"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4" name="Rectangle 283"/>
            <p:cNvSpPr>
              <a:spLocks noChangeArrowheads="1"/>
            </p:cNvSpPr>
            <p:nvPr/>
          </p:nvSpPr>
          <p:spPr bwMode="auto">
            <a:xfrm>
              <a:off x="3156"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5" name="Rectangle 284"/>
            <p:cNvSpPr>
              <a:spLocks noChangeArrowheads="1"/>
            </p:cNvSpPr>
            <p:nvPr/>
          </p:nvSpPr>
          <p:spPr bwMode="auto">
            <a:xfrm>
              <a:off x="3514"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6" name="Rectangle 285"/>
            <p:cNvSpPr>
              <a:spLocks noChangeArrowheads="1"/>
            </p:cNvSpPr>
            <p:nvPr/>
          </p:nvSpPr>
          <p:spPr bwMode="auto">
            <a:xfrm>
              <a:off x="1010" y="633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7" name="Rectangle 286"/>
            <p:cNvSpPr>
              <a:spLocks noChangeArrowheads="1"/>
            </p:cNvSpPr>
            <p:nvPr/>
          </p:nvSpPr>
          <p:spPr bwMode="auto">
            <a:xfrm>
              <a:off x="1367"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8" name="Rectangle 287"/>
            <p:cNvSpPr>
              <a:spLocks noChangeArrowheads="1"/>
            </p:cNvSpPr>
            <p:nvPr/>
          </p:nvSpPr>
          <p:spPr bwMode="auto">
            <a:xfrm>
              <a:off x="1725"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9" name="Rectangle 288"/>
            <p:cNvSpPr>
              <a:spLocks noChangeArrowheads="1"/>
            </p:cNvSpPr>
            <p:nvPr/>
          </p:nvSpPr>
          <p:spPr bwMode="auto">
            <a:xfrm>
              <a:off x="2083"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0" name="Rectangle 289"/>
            <p:cNvSpPr>
              <a:spLocks noChangeArrowheads="1"/>
            </p:cNvSpPr>
            <p:nvPr/>
          </p:nvSpPr>
          <p:spPr bwMode="auto">
            <a:xfrm>
              <a:off x="4230"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1" name="Rectangle 290"/>
            <p:cNvSpPr>
              <a:spLocks noChangeArrowheads="1"/>
            </p:cNvSpPr>
            <p:nvPr/>
          </p:nvSpPr>
          <p:spPr bwMode="auto">
            <a:xfrm>
              <a:off x="3872"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2" name="Rectangle 291"/>
            <p:cNvSpPr>
              <a:spLocks noChangeArrowheads="1"/>
            </p:cNvSpPr>
            <p:nvPr/>
          </p:nvSpPr>
          <p:spPr bwMode="auto">
            <a:xfrm>
              <a:off x="3872"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3" name="Rectangle 292"/>
            <p:cNvSpPr>
              <a:spLocks noChangeArrowheads="1"/>
            </p:cNvSpPr>
            <p:nvPr/>
          </p:nvSpPr>
          <p:spPr bwMode="auto">
            <a:xfrm>
              <a:off x="4230"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4" name="Rectangle 293"/>
            <p:cNvSpPr>
              <a:spLocks noChangeArrowheads="1"/>
            </p:cNvSpPr>
            <p:nvPr/>
          </p:nvSpPr>
          <p:spPr bwMode="auto">
            <a:xfrm>
              <a:off x="652"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5" name="Rectangle 294"/>
            <p:cNvSpPr>
              <a:spLocks noChangeArrowheads="1"/>
            </p:cNvSpPr>
            <p:nvPr/>
          </p:nvSpPr>
          <p:spPr bwMode="auto">
            <a:xfrm>
              <a:off x="294"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6" name="Rectangle 295"/>
            <p:cNvSpPr>
              <a:spLocks noChangeArrowheads="1"/>
            </p:cNvSpPr>
            <p:nvPr/>
          </p:nvSpPr>
          <p:spPr bwMode="auto">
            <a:xfrm>
              <a:off x="294"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7" name="Rectangle 296"/>
            <p:cNvSpPr>
              <a:spLocks noChangeArrowheads="1"/>
            </p:cNvSpPr>
            <p:nvPr/>
          </p:nvSpPr>
          <p:spPr bwMode="auto">
            <a:xfrm>
              <a:off x="652"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8" name="Rectangle 297"/>
            <p:cNvSpPr>
              <a:spLocks noChangeArrowheads="1"/>
            </p:cNvSpPr>
            <p:nvPr/>
          </p:nvSpPr>
          <p:spPr bwMode="auto">
            <a:xfrm>
              <a:off x="2083"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9" name="Rectangle 298"/>
            <p:cNvSpPr>
              <a:spLocks noChangeArrowheads="1"/>
            </p:cNvSpPr>
            <p:nvPr/>
          </p:nvSpPr>
          <p:spPr bwMode="auto">
            <a:xfrm>
              <a:off x="1725"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0" name="Rectangle 299"/>
            <p:cNvSpPr>
              <a:spLocks noChangeArrowheads="1"/>
            </p:cNvSpPr>
            <p:nvPr/>
          </p:nvSpPr>
          <p:spPr bwMode="auto">
            <a:xfrm>
              <a:off x="1367"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1" name="Rectangle 300"/>
            <p:cNvSpPr>
              <a:spLocks noChangeArrowheads="1"/>
            </p:cNvSpPr>
            <p:nvPr/>
          </p:nvSpPr>
          <p:spPr bwMode="auto">
            <a:xfrm>
              <a:off x="1010" y="10275"/>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2" name="Rectangle 301"/>
            <p:cNvSpPr>
              <a:spLocks noChangeArrowheads="1"/>
            </p:cNvSpPr>
            <p:nvPr/>
          </p:nvSpPr>
          <p:spPr bwMode="auto">
            <a:xfrm>
              <a:off x="3514"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3" name="Rectangle 302"/>
            <p:cNvSpPr>
              <a:spLocks noChangeArrowheads="1"/>
            </p:cNvSpPr>
            <p:nvPr/>
          </p:nvSpPr>
          <p:spPr bwMode="auto">
            <a:xfrm>
              <a:off x="3156"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4" name="Rectangle 303"/>
            <p:cNvSpPr>
              <a:spLocks noChangeArrowheads="1"/>
            </p:cNvSpPr>
            <p:nvPr/>
          </p:nvSpPr>
          <p:spPr bwMode="auto">
            <a:xfrm>
              <a:off x="2441" y="10275"/>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5" name="Rectangle 304"/>
            <p:cNvSpPr>
              <a:spLocks noChangeArrowheads="1"/>
            </p:cNvSpPr>
            <p:nvPr/>
          </p:nvSpPr>
          <p:spPr bwMode="auto">
            <a:xfrm>
              <a:off x="2798"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6" name="Rectangle 305"/>
            <p:cNvSpPr>
              <a:spLocks noChangeArrowheads="1"/>
            </p:cNvSpPr>
            <p:nvPr/>
          </p:nvSpPr>
          <p:spPr bwMode="auto">
            <a:xfrm>
              <a:off x="2441" y="9918"/>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7" name="Rectangle 306"/>
            <p:cNvSpPr>
              <a:spLocks noChangeArrowheads="1"/>
            </p:cNvSpPr>
            <p:nvPr/>
          </p:nvSpPr>
          <p:spPr bwMode="auto">
            <a:xfrm>
              <a:off x="2798"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8" name="Rectangle 307"/>
            <p:cNvSpPr>
              <a:spLocks noChangeArrowheads="1"/>
            </p:cNvSpPr>
            <p:nvPr/>
          </p:nvSpPr>
          <p:spPr bwMode="auto">
            <a:xfrm>
              <a:off x="3156"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9" name="Rectangle 308"/>
            <p:cNvSpPr>
              <a:spLocks noChangeArrowheads="1"/>
            </p:cNvSpPr>
            <p:nvPr/>
          </p:nvSpPr>
          <p:spPr bwMode="auto">
            <a:xfrm>
              <a:off x="3514"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0" name="Rectangle 309"/>
            <p:cNvSpPr>
              <a:spLocks noChangeArrowheads="1"/>
            </p:cNvSpPr>
            <p:nvPr/>
          </p:nvSpPr>
          <p:spPr bwMode="auto">
            <a:xfrm>
              <a:off x="1010" y="9918"/>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1" name="Rectangle 310"/>
            <p:cNvSpPr>
              <a:spLocks noChangeArrowheads="1"/>
            </p:cNvSpPr>
            <p:nvPr/>
          </p:nvSpPr>
          <p:spPr bwMode="auto">
            <a:xfrm>
              <a:off x="1367"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2" name="Rectangle 311"/>
            <p:cNvSpPr>
              <a:spLocks noChangeArrowheads="1"/>
            </p:cNvSpPr>
            <p:nvPr/>
          </p:nvSpPr>
          <p:spPr bwMode="auto">
            <a:xfrm>
              <a:off x="1725"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3" name="Rectangle 312"/>
            <p:cNvSpPr>
              <a:spLocks noChangeArrowheads="1"/>
            </p:cNvSpPr>
            <p:nvPr/>
          </p:nvSpPr>
          <p:spPr bwMode="auto">
            <a:xfrm>
              <a:off x="2083"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4" name="Rectangle 313"/>
            <p:cNvSpPr>
              <a:spLocks noChangeArrowheads="1"/>
            </p:cNvSpPr>
            <p:nvPr/>
          </p:nvSpPr>
          <p:spPr bwMode="auto">
            <a:xfrm>
              <a:off x="4230"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5" name="Rectangle 314"/>
            <p:cNvSpPr>
              <a:spLocks noChangeArrowheads="1"/>
            </p:cNvSpPr>
            <p:nvPr/>
          </p:nvSpPr>
          <p:spPr bwMode="auto">
            <a:xfrm>
              <a:off x="3872"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6" name="Rectangle 315"/>
            <p:cNvSpPr>
              <a:spLocks noChangeArrowheads="1"/>
            </p:cNvSpPr>
            <p:nvPr/>
          </p:nvSpPr>
          <p:spPr bwMode="auto">
            <a:xfrm>
              <a:off x="3872"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7" name="Rectangle 316"/>
            <p:cNvSpPr>
              <a:spLocks noChangeArrowheads="1"/>
            </p:cNvSpPr>
            <p:nvPr/>
          </p:nvSpPr>
          <p:spPr bwMode="auto">
            <a:xfrm>
              <a:off x="4230"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8" name="Rectangle 317"/>
            <p:cNvSpPr>
              <a:spLocks noChangeArrowheads="1"/>
            </p:cNvSpPr>
            <p:nvPr/>
          </p:nvSpPr>
          <p:spPr bwMode="auto">
            <a:xfrm>
              <a:off x="652"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9" name="Rectangle 318"/>
            <p:cNvSpPr>
              <a:spLocks noChangeArrowheads="1"/>
            </p:cNvSpPr>
            <p:nvPr/>
          </p:nvSpPr>
          <p:spPr bwMode="auto">
            <a:xfrm>
              <a:off x="294"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0" name="Rectangle 319"/>
            <p:cNvSpPr>
              <a:spLocks noChangeArrowheads="1"/>
            </p:cNvSpPr>
            <p:nvPr/>
          </p:nvSpPr>
          <p:spPr bwMode="auto">
            <a:xfrm>
              <a:off x="294"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1" name="Rectangle 320"/>
            <p:cNvSpPr>
              <a:spLocks noChangeArrowheads="1"/>
            </p:cNvSpPr>
            <p:nvPr/>
          </p:nvSpPr>
          <p:spPr bwMode="auto">
            <a:xfrm>
              <a:off x="652"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322" name="Line 295"/>
            <p:cNvCxnSpPr/>
            <p:nvPr/>
          </p:nvCxnSpPr>
          <p:spPr bwMode="auto">
            <a:xfrm>
              <a:off x="2441" y="6194"/>
              <a:ext cx="0" cy="4598"/>
            </a:xfrm>
            <a:prstGeom prst="line">
              <a:avLst/>
            </a:prstGeom>
            <a:grpFill/>
            <a:ln w="25400">
              <a:solidFill>
                <a:srgbClr val="1F497D">
                  <a:lumMod val="50000"/>
                </a:srgbClr>
              </a:solidFill>
              <a:round/>
              <a:headEnd type="triangle" w="lg" len="med"/>
              <a:tailEnd type="triangle" w="lg" len="med"/>
            </a:ln>
          </p:spPr>
        </p:cxnSp>
      </p:grpSp>
      <p:cxnSp>
        <p:nvCxnSpPr>
          <p:cNvPr id="323" name="Straight Connector 322"/>
          <p:cNvCxnSpPr/>
          <p:nvPr/>
        </p:nvCxnSpPr>
        <p:spPr>
          <a:xfrm flipV="1">
            <a:off x="399690" y="3357121"/>
            <a:ext cx="0" cy="1431784"/>
          </a:xfrm>
          <a:prstGeom prst="line">
            <a:avLst/>
          </a:prstGeom>
          <a:noFill/>
          <a:ln w="28575" cap="flat" cmpd="sng" algn="ctr">
            <a:solidFill>
              <a:srgbClr val="92D050"/>
            </a:solidFill>
            <a:prstDash val="solid"/>
            <a:headEnd type="stealth"/>
            <a:tailEnd type="none"/>
          </a:ln>
          <a:effectLst/>
        </p:spPr>
      </p:cxnSp>
      <p:cxnSp>
        <p:nvCxnSpPr>
          <p:cNvPr id="324" name="Straight Connector 323"/>
          <p:cNvCxnSpPr/>
          <p:nvPr/>
        </p:nvCxnSpPr>
        <p:spPr>
          <a:xfrm>
            <a:off x="1713498" y="1791692"/>
            <a:ext cx="0" cy="3044514"/>
          </a:xfrm>
          <a:prstGeom prst="line">
            <a:avLst/>
          </a:prstGeom>
          <a:noFill/>
          <a:ln w="25400" cap="flat" cmpd="sng" algn="ctr">
            <a:solidFill>
              <a:schemeClr val="tx2">
                <a:lumMod val="50000"/>
              </a:schemeClr>
            </a:solidFill>
            <a:prstDash val="dash"/>
            <a:headEnd type="none"/>
            <a:tailEnd type="none"/>
          </a:ln>
          <a:effectLst/>
        </p:spPr>
      </p:cxnSp>
      <p:cxnSp>
        <p:nvCxnSpPr>
          <p:cNvPr id="325" name="Straight Connector 324"/>
          <p:cNvCxnSpPr>
            <a:stCxn id="2056" idx="1"/>
          </p:cNvCxnSpPr>
          <p:nvPr/>
        </p:nvCxnSpPr>
        <p:spPr>
          <a:xfrm flipH="1">
            <a:off x="1713498" y="4973571"/>
            <a:ext cx="2061853" cy="27689"/>
          </a:xfrm>
          <a:prstGeom prst="line">
            <a:avLst/>
          </a:prstGeom>
          <a:noFill/>
          <a:ln w="28575" cap="flat" cmpd="sng" algn="ctr">
            <a:solidFill>
              <a:srgbClr val="FFC000"/>
            </a:solidFill>
            <a:prstDash val="solid"/>
            <a:headEnd type="stealth"/>
            <a:tailEnd type="none"/>
          </a:ln>
          <a:effectLst/>
        </p:spPr>
      </p:cxnSp>
      <p:cxnSp>
        <p:nvCxnSpPr>
          <p:cNvPr id="326" name="Straight Connector 325"/>
          <p:cNvCxnSpPr/>
          <p:nvPr/>
        </p:nvCxnSpPr>
        <p:spPr>
          <a:xfrm>
            <a:off x="534702" y="4984115"/>
            <a:ext cx="1050407" cy="10160"/>
          </a:xfrm>
          <a:prstGeom prst="line">
            <a:avLst/>
          </a:prstGeom>
          <a:noFill/>
          <a:ln w="28575" cap="flat" cmpd="sng" algn="ctr">
            <a:solidFill>
              <a:srgbClr val="FFC000"/>
            </a:solidFill>
            <a:prstDash val="solid"/>
            <a:headEnd type="stealth"/>
            <a:tailEnd type="none"/>
          </a:ln>
          <a:effectLst/>
        </p:spPr>
      </p:cxnSp>
      <p:sp>
        <p:nvSpPr>
          <p:cNvPr id="329" name="Freeform 328"/>
          <p:cNvSpPr/>
          <p:nvPr/>
        </p:nvSpPr>
        <p:spPr>
          <a:xfrm rot="10606650">
            <a:off x="1815098" y="1900477"/>
            <a:ext cx="924793" cy="1399684"/>
          </a:xfrm>
          <a:custGeom>
            <a:avLst/>
            <a:gdLst>
              <a:gd name="connsiteX0" fmla="*/ 0 w 590550"/>
              <a:gd name="connsiteY0" fmla="*/ 0 h 1104900"/>
              <a:gd name="connsiteX1" fmla="*/ 342900 w 590550"/>
              <a:gd name="connsiteY1" fmla="*/ 50800 h 1104900"/>
              <a:gd name="connsiteX2" fmla="*/ 476250 w 590550"/>
              <a:gd name="connsiteY2" fmla="*/ 107950 h 1104900"/>
              <a:gd name="connsiteX3" fmla="*/ 552450 w 590550"/>
              <a:gd name="connsiteY3" fmla="*/ 273050 h 1104900"/>
              <a:gd name="connsiteX4" fmla="*/ 571500 w 590550"/>
              <a:gd name="connsiteY4" fmla="*/ 628650 h 1104900"/>
              <a:gd name="connsiteX5" fmla="*/ 590550 w 590550"/>
              <a:gd name="connsiteY5" fmla="*/ 1104900 h 1104900"/>
              <a:gd name="connsiteX6" fmla="*/ 590550 w 590550"/>
              <a:gd name="connsiteY6" fmla="*/ 110490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0550" h="1104900">
                <a:moveTo>
                  <a:pt x="0" y="0"/>
                </a:moveTo>
                <a:cubicBezTo>
                  <a:pt x="131762" y="16404"/>
                  <a:pt x="263525" y="32808"/>
                  <a:pt x="342900" y="50800"/>
                </a:cubicBezTo>
                <a:cubicBezTo>
                  <a:pt x="422275" y="68792"/>
                  <a:pt x="441325" y="70908"/>
                  <a:pt x="476250" y="107950"/>
                </a:cubicBezTo>
                <a:cubicBezTo>
                  <a:pt x="511175" y="144992"/>
                  <a:pt x="536575" y="186267"/>
                  <a:pt x="552450" y="273050"/>
                </a:cubicBezTo>
                <a:cubicBezTo>
                  <a:pt x="568325" y="359833"/>
                  <a:pt x="565150" y="490008"/>
                  <a:pt x="571500" y="628650"/>
                </a:cubicBezTo>
                <a:cubicBezTo>
                  <a:pt x="577850" y="767292"/>
                  <a:pt x="590550" y="1104900"/>
                  <a:pt x="590550" y="1104900"/>
                </a:cubicBezTo>
                <a:lnTo>
                  <a:pt x="590550" y="1104900"/>
                </a:lnTo>
              </a:path>
            </a:pathLst>
          </a:custGeom>
          <a:noFill/>
          <a:ln w="25400" cap="flat" cmpd="sng" algn="ctr">
            <a:solidFill>
              <a:srgbClr val="4F81BD">
                <a:shade val="95000"/>
                <a:satMod val="105000"/>
              </a:srgbClr>
            </a:solidFill>
            <a:prstDash val="solid"/>
            <a:headEnd type="stealth"/>
            <a:tailEnd type="stealt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graphicFrame>
            <p:nvGraphicFramePr>
              <p:cNvPr id="330" name="Table 329"/>
              <p:cNvGraphicFramePr>
                <a:graphicFrameLocks noGrp="1"/>
              </p:cNvGraphicFramePr>
              <p:nvPr>
                <p:extLst>
                  <p:ext uri="{D42A27DB-BD31-4B8C-83A1-F6EECF244321}">
                    <p14:modId xmlns:p14="http://schemas.microsoft.com/office/powerpoint/2010/main" val="521591165"/>
                  </p:ext>
                </p:extLst>
              </p:nvPr>
            </p:nvGraphicFramePr>
            <p:xfrm>
              <a:off x="4419600" y="1809364"/>
              <a:ext cx="4267200" cy="1334761"/>
            </p:xfrm>
            <a:graphic>
              <a:graphicData uri="http://schemas.openxmlformats.org/drawingml/2006/table">
                <a:tbl>
                  <a:tblPr firstRow="1" firstCol="1" bandRow="1"/>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tblGrid>
                  <a:tr h="609986">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b="1" i="1">
                                    <a:solidFill>
                                      <a:srgbClr val="1F497D"/>
                                    </a:solidFill>
                                    <a:effectLst/>
                                    <a:latin typeface="Cambria Math"/>
                                    <a:ea typeface="Calibri"/>
                                    <a:cs typeface="Times New Roman"/>
                                  </a:rPr>
                                  <m:t>𝒙</m:t>
                                </m:r>
                              </m:oMath>
                            </m:oMathPara>
                          </a14:m>
                          <a:endParaRPr lang="en-US" sz="1800" dirty="0">
                            <a:effectLst/>
                            <a:latin typeface="Calibri"/>
                            <a:ea typeface="MS Mincho"/>
                            <a:cs typeface="Times New Roman"/>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b="1" i="1">
                                    <a:effectLst/>
                                    <a:latin typeface="Cambria Math"/>
                                    <a:ea typeface="Calibri"/>
                                    <a:cs typeface="Times New Roman"/>
                                  </a:rPr>
                                  <m:t>−</m:t>
                                </m:r>
                                <m:r>
                                  <a:rPr lang="en-US" sz="1800" b="1" i="1">
                                    <a:effectLst/>
                                    <a:latin typeface="Cambria Math"/>
                                    <a:ea typeface="Calibri"/>
                                    <a:cs typeface="Times New Roman"/>
                                  </a:rPr>
                                  <m:t>𝟒</m:t>
                                </m:r>
                              </m:oMath>
                            </m:oMathPara>
                          </a14:m>
                          <a:endParaRPr lang="en-US" sz="18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b="1" i="1">
                                    <a:effectLst/>
                                    <a:latin typeface="Cambria Math"/>
                                    <a:ea typeface="Calibri"/>
                                    <a:cs typeface="Times New Roman"/>
                                  </a:rPr>
                                  <m:t>−</m:t>
                                </m:r>
                                <m:r>
                                  <a:rPr lang="en-US" sz="1800" b="1" i="1">
                                    <a:effectLst/>
                                    <a:latin typeface="Cambria Math"/>
                                    <a:ea typeface="Calibri"/>
                                    <a:cs typeface="Times New Roman"/>
                                  </a:rPr>
                                  <m:t>𝟑</m:t>
                                </m:r>
                              </m:oMath>
                            </m:oMathPara>
                          </a14:m>
                          <a:endParaRPr lang="en-US" sz="18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b="1" i="1">
                                    <a:effectLst/>
                                    <a:latin typeface="Cambria Math"/>
                                    <a:ea typeface="Calibri"/>
                                    <a:cs typeface="Times New Roman"/>
                                  </a:rPr>
                                  <m:t>−</m:t>
                                </m:r>
                                <m:r>
                                  <a:rPr lang="en-US" sz="1800" b="1" i="1">
                                    <a:effectLst/>
                                    <a:latin typeface="Cambria Math"/>
                                    <a:ea typeface="Calibri"/>
                                    <a:cs typeface="Times New Roman"/>
                                  </a:rPr>
                                  <m:t>𝟏</m:t>
                                </m:r>
                              </m:oMath>
                            </m:oMathPara>
                          </a14:m>
                          <a:endParaRPr lang="en-US" sz="18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b="1" i="1">
                                    <a:effectLst/>
                                    <a:latin typeface="Cambria Math"/>
                                    <a:ea typeface="Calibri"/>
                                    <a:cs typeface="Times New Roman"/>
                                  </a:rPr>
                                  <m:t>𝟎</m:t>
                                </m:r>
                              </m:oMath>
                            </m:oMathPara>
                          </a14:m>
                          <a:endParaRPr lang="en-US" sz="18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b="1" i="1">
                                    <a:effectLst/>
                                    <a:latin typeface="Cambria Math"/>
                                    <a:ea typeface="Calibri"/>
                                    <a:cs typeface="Times New Roman"/>
                                  </a:rPr>
                                  <m:t>𝟏</m:t>
                                </m:r>
                              </m:oMath>
                            </m:oMathPara>
                          </a14:m>
                          <a:endParaRPr lang="en-US" sz="18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b="1" i="1">
                                    <a:effectLst/>
                                    <a:latin typeface="Cambria Math"/>
                                    <a:ea typeface="Calibri"/>
                                    <a:cs typeface="Times New Roman"/>
                                  </a:rPr>
                                  <m:t>𝟐</m:t>
                                </m:r>
                              </m:oMath>
                            </m:oMathPara>
                          </a14:m>
                          <a:endParaRPr lang="en-US" sz="18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24775">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b="1" i="1">
                                    <a:solidFill>
                                      <a:srgbClr val="1F497D"/>
                                    </a:solidFill>
                                    <a:effectLst/>
                                    <a:latin typeface="Cambria Math"/>
                                    <a:ea typeface="Calibri"/>
                                    <a:cs typeface="Times New Roman"/>
                                  </a:rPr>
                                  <m:t>𝒚</m:t>
                                </m:r>
                              </m:oMath>
                            </m:oMathPara>
                          </a14:m>
                          <a:endParaRPr lang="en-US" sz="1800">
                            <a:effectLst/>
                            <a:latin typeface="Calibri"/>
                            <a:ea typeface="MS Mincho"/>
                            <a:cs typeface="Times New Roman"/>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b="1" i="1">
                                    <a:effectLst/>
                                    <a:latin typeface="Cambria Math"/>
                                    <a:ea typeface="Calibri"/>
                                    <a:cs typeface="Times New Roman"/>
                                  </a:rPr>
                                  <m:t>−</m:t>
                                </m:r>
                                <m:f>
                                  <m:fPr>
                                    <m:ctrlPr>
                                      <a:rPr lang="en-US" sz="1800" b="1" i="1">
                                        <a:effectLst/>
                                        <a:latin typeface="Cambria Math" panose="02040503050406030204" pitchFamily="18" charset="0"/>
                                        <a:ea typeface="MS Mincho"/>
                                        <a:cs typeface="Times New Roman"/>
                                      </a:rPr>
                                    </m:ctrlPr>
                                  </m:fPr>
                                  <m:num>
                                    <m:r>
                                      <a:rPr lang="en-US" sz="1800" b="1" i="1">
                                        <a:effectLst/>
                                        <a:latin typeface="Cambria Math"/>
                                        <a:ea typeface="Calibri"/>
                                        <a:cs typeface="Times New Roman"/>
                                      </a:rPr>
                                      <m:t>𝟏</m:t>
                                    </m:r>
                                  </m:num>
                                  <m:den>
                                    <m:r>
                                      <a:rPr lang="en-US" sz="1800" b="1" i="1">
                                        <a:effectLst/>
                                        <a:latin typeface="Cambria Math"/>
                                        <a:ea typeface="Calibri"/>
                                        <a:cs typeface="Times New Roman"/>
                                      </a:rPr>
                                      <m:t>𝟐</m:t>
                                    </m:r>
                                  </m:den>
                                </m:f>
                              </m:oMath>
                            </m:oMathPara>
                          </a14:m>
                          <a:endParaRPr lang="en-US" sz="18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b="1" i="1">
                                    <a:effectLst/>
                                    <a:latin typeface="Cambria Math"/>
                                    <a:ea typeface="Calibri"/>
                                    <a:cs typeface="Times New Roman"/>
                                  </a:rPr>
                                  <m:t>−</m:t>
                                </m:r>
                                <m:r>
                                  <a:rPr lang="en-US" sz="1800" b="1" i="1">
                                    <a:effectLst/>
                                    <a:latin typeface="Cambria Math"/>
                                    <a:ea typeface="Calibri"/>
                                    <a:cs typeface="Times New Roman"/>
                                  </a:rPr>
                                  <m:t>𝟏</m:t>
                                </m:r>
                              </m:oMath>
                            </m:oMathPara>
                          </a14:m>
                          <a:endParaRPr lang="en-US" sz="18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b="1" i="1">
                                    <a:effectLst/>
                                    <a:latin typeface="Cambria Math"/>
                                    <a:ea typeface="Calibri"/>
                                    <a:cs typeface="Times New Roman"/>
                                  </a:rPr>
                                  <m:t>𝟏</m:t>
                                </m:r>
                              </m:oMath>
                            </m:oMathPara>
                          </a14:m>
                          <a:endParaRPr lang="en-US" sz="18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800" b="1" i="1">
                                        <a:effectLst/>
                                        <a:latin typeface="Cambria Math" panose="02040503050406030204" pitchFamily="18" charset="0"/>
                                        <a:ea typeface="MS Mincho"/>
                                        <a:cs typeface="Times New Roman"/>
                                      </a:rPr>
                                    </m:ctrlPr>
                                  </m:fPr>
                                  <m:num>
                                    <m:r>
                                      <a:rPr lang="en-US" sz="1800" b="1" i="1">
                                        <a:effectLst/>
                                        <a:latin typeface="Cambria Math"/>
                                        <a:ea typeface="Calibri"/>
                                        <a:cs typeface="Times New Roman"/>
                                      </a:rPr>
                                      <m:t>𝟏</m:t>
                                    </m:r>
                                  </m:num>
                                  <m:den>
                                    <m:r>
                                      <a:rPr lang="en-US" sz="1800" b="1" i="1">
                                        <a:effectLst/>
                                        <a:latin typeface="Cambria Math"/>
                                        <a:ea typeface="Calibri"/>
                                        <a:cs typeface="Times New Roman"/>
                                      </a:rPr>
                                      <m:t>𝟐</m:t>
                                    </m:r>
                                  </m:den>
                                </m:f>
                              </m:oMath>
                            </m:oMathPara>
                          </a14:m>
                          <a:endParaRPr lang="en-US" sz="18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800" b="1" i="1">
                                        <a:effectLst/>
                                        <a:latin typeface="Cambria Math" panose="02040503050406030204" pitchFamily="18" charset="0"/>
                                        <a:ea typeface="MS Mincho"/>
                                        <a:cs typeface="Times New Roman"/>
                                      </a:rPr>
                                    </m:ctrlPr>
                                  </m:fPr>
                                  <m:num>
                                    <m:r>
                                      <a:rPr lang="en-US" sz="1800" b="1" i="1">
                                        <a:effectLst/>
                                        <a:latin typeface="Cambria Math"/>
                                        <a:ea typeface="Calibri"/>
                                        <a:cs typeface="Times New Roman"/>
                                      </a:rPr>
                                      <m:t>𝟏</m:t>
                                    </m:r>
                                  </m:num>
                                  <m:den>
                                    <m:r>
                                      <a:rPr lang="en-US" sz="1800" b="1" i="1">
                                        <a:effectLst/>
                                        <a:latin typeface="Cambria Math"/>
                                        <a:ea typeface="Calibri"/>
                                        <a:cs typeface="Times New Roman"/>
                                      </a:rPr>
                                      <m:t>𝟑</m:t>
                                    </m:r>
                                  </m:den>
                                </m:f>
                              </m:oMath>
                            </m:oMathPara>
                          </a14:m>
                          <a:endParaRPr lang="en-US" sz="18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800" b="1" i="1">
                                        <a:effectLst/>
                                        <a:latin typeface="Cambria Math" panose="02040503050406030204" pitchFamily="18" charset="0"/>
                                        <a:ea typeface="MS Mincho"/>
                                        <a:cs typeface="Times New Roman"/>
                                      </a:rPr>
                                    </m:ctrlPr>
                                  </m:fPr>
                                  <m:num>
                                    <m:r>
                                      <a:rPr lang="en-US" sz="1800" b="1" i="1">
                                        <a:effectLst/>
                                        <a:latin typeface="Cambria Math"/>
                                        <a:ea typeface="Calibri"/>
                                        <a:cs typeface="Times New Roman"/>
                                      </a:rPr>
                                      <m:t>𝟏</m:t>
                                    </m:r>
                                  </m:num>
                                  <m:den>
                                    <m:r>
                                      <a:rPr lang="en-US" sz="1800" b="1" i="1">
                                        <a:effectLst/>
                                        <a:latin typeface="Cambria Math"/>
                                        <a:ea typeface="Calibri"/>
                                        <a:cs typeface="Times New Roman"/>
                                      </a:rPr>
                                      <m:t>𝟒</m:t>
                                    </m:r>
                                  </m:den>
                                </m:f>
                              </m:oMath>
                            </m:oMathPara>
                          </a14:m>
                          <a:endParaRPr lang="en-US" sz="18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mc:Choice>
        <mc:Fallback xmlns="">
          <p:graphicFrame>
            <p:nvGraphicFramePr>
              <p:cNvPr id="330" name="Table 329"/>
              <p:cNvGraphicFramePr>
                <a:graphicFrameLocks noGrp="1"/>
              </p:cNvGraphicFramePr>
              <p:nvPr>
                <p:extLst>
                  <p:ext uri="{D42A27DB-BD31-4B8C-83A1-F6EECF244321}">
                    <p14:modId xmlns:p14="http://schemas.microsoft.com/office/powerpoint/2010/main" val="521591165"/>
                  </p:ext>
                </p:extLst>
              </p:nvPr>
            </p:nvGraphicFramePr>
            <p:xfrm>
              <a:off x="4419600" y="1809364"/>
              <a:ext cx="4267200" cy="1334761"/>
            </p:xfrm>
            <a:graphic>
              <a:graphicData uri="http://schemas.openxmlformats.org/drawingml/2006/table">
                <a:tbl>
                  <a:tblPr firstRow="1" firstCol="1" bandRow="1"/>
                  <a:tblGrid>
                    <a:gridCol w="609600"/>
                    <a:gridCol w="609600"/>
                    <a:gridCol w="609600"/>
                    <a:gridCol w="609600"/>
                    <a:gridCol w="609600"/>
                    <a:gridCol w="609600"/>
                    <a:gridCol w="609600"/>
                  </a:tblGrid>
                  <a:tr h="609986">
                    <a:tc>
                      <a:txBody>
                        <a:bodyPr/>
                        <a:lstStyle/>
                        <a:p>
                          <a:endParaRPr lang="en-US"/>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10"/>
                          <a:stretch>
                            <a:fillRect t="-9000" r="-600000" b="-119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10"/>
                          <a:stretch>
                            <a:fillRect l="-100000" t="-9000" r="-500000" b="-119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10"/>
                          <a:stretch>
                            <a:fillRect l="-200000" t="-9000" r="-400000" b="-119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10"/>
                          <a:stretch>
                            <a:fillRect l="-300000" t="-9000" r="-300000" b="-119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10"/>
                          <a:stretch>
                            <a:fillRect l="-400000" t="-9000" r="-200000" b="-119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10"/>
                          <a:stretch>
                            <a:fillRect l="-500000" t="-9000" r="-100000" b="-119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10"/>
                          <a:stretch>
                            <a:fillRect l="-600000" t="-9000" b="-119000"/>
                          </a:stretch>
                        </a:blipFill>
                      </a:tcPr>
                    </a:tc>
                  </a:tr>
                  <a:tr h="724775">
                    <a:tc>
                      <a:txBody>
                        <a:bodyPr/>
                        <a:lstStyle/>
                        <a:p>
                          <a:endParaRPr lang="en-US"/>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blipFill rotWithShape="1">
                          <a:blip r:embed="rId10"/>
                          <a:stretch>
                            <a:fillRect t="-91597" r="-6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blipFill rotWithShape="1">
                          <a:blip r:embed="rId10"/>
                          <a:stretch>
                            <a:fillRect l="-100000" t="-91597" r="-5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blipFill rotWithShape="1">
                          <a:blip r:embed="rId10"/>
                          <a:stretch>
                            <a:fillRect l="-200000" t="-91597" r="-4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blipFill rotWithShape="1">
                          <a:blip r:embed="rId10"/>
                          <a:stretch>
                            <a:fillRect l="-300000" t="-91597" r="-3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blipFill rotWithShape="1">
                          <a:blip r:embed="rId10"/>
                          <a:stretch>
                            <a:fillRect l="-400000" t="-91597" r="-2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blipFill rotWithShape="1">
                          <a:blip r:embed="rId10"/>
                          <a:stretch>
                            <a:fillRect l="-500000" t="-91597" r="-1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blipFill rotWithShape="1">
                          <a:blip r:embed="rId10"/>
                          <a:stretch>
                            <a:fillRect l="-600000" t="-91597"/>
                          </a:stretch>
                        </a:blipFill>
                      </a:tcPr>
                    </a:tc>
                  </a:tr>
                </a:tbl>
              </a:graphicData>
            </a:graphic>
          </p:graphicFrame>
        </mc:Fallback>
      </mc:AlternateContent>
      <p:sp>
        <p:nvSpPr>
          <p:cNvPr id="331" name="Freeform 330"/>
          <p:cNvSpPr/>
          <p:nvPr/>
        </p:nvSpPr>
        <p:spPr>
          <a:xfrm>
            <a:off x="687103" y="3401641"/>
            <a:ext cx="947401" cy="1399684"/>
          </a:xfrm>
          <a:custGeom>
            <a:avLst/>
            <a:gdLst>
              <a:gd name="connsiteX0" fmla="*/ 0 w 590550"/>
              <a:gd name="connsiteY0" fmla="*/ 0 h 1104900"/>
              <a:gd name="connsiteX1" fmla="*/ 342900 w 590550"/>
              <a:gd name="connsiteY1" fmla="*/ 50800 h 1104900"/>
              <a:gd name="connsiteX2" fmla="*/ 476250 w 590550"/>
              <a:gd name="connsiteY2" fmla="*/ 107950 h 1104900"/>
              <a:gd name="connsiteX3" fmla="*/ 552450 w 590550"/>
              <a:gd name="connsiteY3" fmla="*/ 273050 h 1104900"/>
              <a:gd name="connsiteX4" fmla="*/ 571500 w 590550"/>
              <a:gd name="connsiteY4" fmla="*/ 628650 h 1104900"/>
              <a:gd name="connsiteX5" fmla="*/ 590550 w 590550"/>
              <a:gd name="connsiteY5" fmla="*/ 1104900 h 1104900"/>
              <a:gd name="connsiteX6" fmla="*/ 590550 w 590550"/>
              <a:gd name="connsiteY6" fmla="*/ 110490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0550" h="1104900">
                <a:moveTo>
                  <a:pt x="0" y="0"/>
                </a:moveTo>
                <a:cubicBezTo>
                  <a:pt x="131762" y="16404"/>
                  <a:pt x="263525" y="32808"/>
                  <a:pt x="342900" y="50800"/>
                </a:cubicBezTo>
                <a:cubicBezTo>
                  <a:pt x="422275" y="68792"/>
                  <a:pt x="441325" y="70908"/>
                  <a:pt x="476250" y="107950"/>
                </a:cubicBezTo>
                <a:cubicBezTo>
                  <a:pt x="511175" y="144992"/>
                  <a:pt x="536575" y="186267"/>
                  <a:pt x="552450" y="273050"/>
                </a:cubicBezTo>
                <a:cubicBezTo>
                  <a:pt x="568325" y="359833"/>
                  <a:pt x="565150" y="490008"/>
                  <a:pt x="571500" y="628650"/>
                </a:cubicBezTo>
                <a:cubicBezTo>
                  <a:pt x="577850" y="767292"/>
                  <a:pt x="590550" y="1104900"/>
                  <a:pt x="590550" y="1104900"/>
                </a:cubicBezTo>
                <a:lnTo>
                  <a:pt x="590550" y="1104900"/>
                </a:lnTo>
              </a:path>
            </a:pathLst>
          </a:custGeom>
          <a:noFill/>
          <a:ln w="25400" cap="flat" cmpd="sng" algn="ctr">
            <a:solidFill>
              <a:srgbClr val="4F81BD">
                <a:shade val="95000"/>
                <a:satMod val="105000"/>
              </a:srgbClr>
            </a:solidFill>
            <a:prstDash val="solid"/>
            <a:headEnd type="stealth"/>
            <a:tailEnd type="stealt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18" name="Rectangle 17"/>
              <p:cNvSpPr/>
              <p:nvPr/>
            </p:nvSpPr>
            <p:spPr>
              <a:xfrm>
                <a:off x="4618922" y="3296061"/>
                <a:ext cx="156645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a:ea typeface="MS Mincho"/>
                          <a:cs typeface="Times New Roman"/>
                        </a:rPr>
                        <m:t>𝒙</m:t>
                      </m:r>
                      <m:r>
                        <a:rPr lang="en-US" sz="2400" b="1" i="1" smtClean="0">
                          <a:latin typeface="Cambria Math"/>
                          <a:ea typeface="MS Mincho"/>
                          <a:cs typeface="Times New Roman"/>
                        </a:rPr>
                        <m:t>+</m:t>
                      </m:r>
                      <m:r>
                        <a:rPr lang="en-US" sz="2400" b="1" i="1" smtClean="0">
                          <a:latin typeface="Cambria Math"/>
                          <a:ea typeface="MS Mincho"/>
                          <a:cs typeface="Times New Roman"/>
                        </a:rPr>
                        <m:t>𝟐</m:t>
                      </m:r>
                      <m:r>
                        <a:rPr lang="en-US" sz="2400" b="1" i="1" smtClean="0">
                          <a:latin typeface="Cambria Math"/>
                          <a:ea typeface="MS Mincho"/>
                          <a:cs typeface="Times New Roman"/>
                        </a:rPr>
                        <m:t>≠</m:t>
                      </m:r>
                      <m:r>
                        <a:rPr lang="en-US" sz="2400" b="1" i="1" smtClean="0">
                          <a:latin typeface="Cambria Math"/>
                          <a:ea typeface="MS Mincho"/>
                          <a:cs typeface="Times New Roman"/>
                        </a:rPr>
                        <m:t>𝟎</m:t>
                      </m:r>
                    </m:oMath>
                  </m:oMathPara>
                </a14:m>
                <a:endParaRPr lang="en-US" sz="2400" dirty="0"/>
              </a:p>
            </p:txBody>
          </p:sp>
        </mc:Choice>
        <mc:Fallback xmlns="">
          <p:sp>
            <p:nvSpPr>
              <p:cNvPr id="18" name="Rectangle 17"/>
              <p:cNvSpPr>
                <a:spLocks noRot="1" noChangeAspect="1" noMove="1" noResize="1" noEditPoints="1" noAdjustHandles="1" noChangeArrowheads="1" noChangeShapeType="1" noTextEdit="1"/>
              </p:cNvSpPr>
              <p:nvPr/>
            </p:nvSpPr>
            <p:spPr>
              <a:xfrm>
                <a:off x="4618922" y="3296061"/>
                <a:ext cx="1566454" cy="461665"/>
              </a:xfrm>
              <a:prstGeom prst="rect">
                <a:avLst/>
              </a:prstGeom>
              <a:blipFill rotWithShape="1">
                <a:blip r:embed="rId11"/>
                <a:stretch>
                  <a:fillRect t="-10667" r="-7393"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6539255" y="3296060"/>
                <a:ext cx="124527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a:ea typeface="MS Mincho"/>
                          <a:cs typeface="Times New Roman"/>
                        </a:rPr>
                        <m:t>𝒙</m:t>
                      </m:r>
                      <m:r>
                        <a:rPr lang="en-US" sz="2400" b="1" i="1">
                          <a:latin typeface="Cambria Math"/>
                          <a:ea typeface="MS Mincho"/>
                          <a:cs typeface="Times New Roman"/>
                        </a:rPr>
                        <m:t>≠−</m:t>
                      </m:r>
                      <m:r>
                        <a:rPr lang="en-US" sz="2400" b="1" i="1">
                          <a:latin typeface="Cambria Math"/>
                          <a:ea typeface="MS Mincho"/>
                          <a:cs typeface="Times New Roman"/>
                        </a:rPr>
                        <m:t>𝟐</m:t>
                      </m:r>
                    </m:oMath>
                  </m:oMathPara>
                </a14:m>
                <a:endParaRPr lang="en-US" sz="2400" dirty="0"/>
              </a:p>
            </p:txBody>
          </p:sp>
        </mc:Choice>
        <mc:Fallback xmlns="">
          <p:sp>
            <p:nvSpPr>
              <p:cNvPr id="19" name="Rectangle 18"/>
              <p:cNvSpPr>
                <a:spLocks noRot="1" noChangeAspect="1" noMove="1" noResize="1" noEditPoints="1" noAdjustHandles="1" noChangeArrowheads="1" noChangeShapeType="1" noTextEdit="1"/>
              </p:cNvSpPr>
              <p:nvPr/>
            </p:nvSpPr>
            <p:spPr>
              <a:xfrm>
                <a:off x="6539255" y="3296060"/>
                <a:ext cx="1245277" cy="461665"/>
              </a:xfrm>
              <a:prstGeom prst="rect">
                <a:avLst/>
              </a:prstGeom>
              <a:blipFill rotWithShape="1">
                <a:blip r:embed="rId12"/>
                <a:stretch>
                  <a:fillRect t="-10667" r="-9804" b="-30667"/>
                </a:stretch>
              </a:blipFill>
            </p:spPr>
            <p:txBody>
              <a:bodyPr/>
              <a:lstStyle/>
              <a:p>
                <a:r>
                  <a:rPr lang="en-US">
                    <a:noFill/>
                  </a:rPr>
                  <a:t> </a:t>
                </a:r>
              </a:p>
            </p:txBody>
          </p:sp>
        </mc:Fallback>
      </mc:AlternateContent>
    </p:spTree>
    <p:extLst>
      <p:ext uri="{BB962C8B-B14F-4D97-AF65-F5344CB8AC3E}">
        <p14:creationId xmlns:p14="http://schemas.microsoft.com/office/powerpoint/2010/main" val="3020377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365521"/>
          </a:xfrm>
        </p:spPr>
        <p:txBody>
          <a:bodyPr>
            <a:normAutofit/>
          </a:bodyPr>
          <a:lstStyle/>
          <a:p>
            <a:pPr algn="l"/>
            <a:r>
              <a:rPr lang="en-US" sz="1700" b="1" dirty="0">
                <a:latin typeface="Cambria" panose="02040503050406030204" pitchFamily="18" charset="0"/>
              </a:rPr>
              <a:t> Functions</a:t>
            </a:r>
            <a:endParaRPr lang="en-US" sz="1700" dirty="0">
              <a:latin typeface="Cambria" panose="02040503050406030204" pitchFamily="18" charset="0"/>
            </a:endParaRPr>
          </a:p>
        </p:txBody>
      </p:sp>
      <p:sp>
        <p:nvSpPr>
          <p:cNvPr id="5" name="Rectangle 4"/>
          <p:cNvSpPr/>
          <p:nvPr/>
        </p:nvSpPr>
        <p:spPr>
          <a:xfrm>
            <a:off x="0" y="231703"/>
            <a:ext cx="9144000" cy="1012585"/>
          </a:xfrm>
          <a:prstGeom prst="rect">
            <a:avLst/>
          </a:prstGeom>
        </p:spPr>
        <p:txBody>
          <a:bodyPr wrap="square">
            <a:spAutoFit/>
          </a:bodyPr>
          <a:lstStyle/>
          <a:p>
            <a:pPr>
              <a:lnSpc>
                <a:spcPct val="115000"/>
              </a:lnSpc>
              <a:spcAft>
                <a:spcPts val="600"/>
              </a:spcAft>
            </a:pPr>
            <a:r>
              <a:rPr lang="en-US" sz="2600" b="1" dirty="0">
                <a:solidFill>
                  <a:schemeClr val="accent1"/>
                </a:solidFill>
              </a:rPr>
              <a:t>Sample Problem 4</a:t>
            </a:r>
            <a:r>
              <a:rPr lang="en-US" sz="2600" dirty="0">
                <a:solidFill>
                  <a:schemeClr val="accent1"/>
                </a:solidFill>
              </a:rPr>
              <a:t>: </a:t>
            </a:r>
            <a:r>
              <a:rPr lang="en-US" sz="2600" b="1" dirty="0">
                <a:ea typeface="MS Mincho"/>
                <a:cs typeface="Times New Roman"/>
              </a:rPr>
              <a:t>Find the domain and range of each function. Write in interval notation.</a:t>
            </a:r>
            <a:endParaRPr lang="en-US" sz="2600" dirty="0">
              <a:ea typeface="MS Mincho"/>
              <a:cs typeface="Times New Roman"/>
            </a:endParaRPr>
          </a:p>
        </p:txBody>
      </p:sp>
      <p:sp>
        <p:nvSpPr>
          <p:cNvPr id="3" name="Rectangle 2"/>
          <p:cNvSpPr/>
          <p:nvPr/>
        </p:nvSpPr>
        <p:spPr>
          <a:xfrm>
            <a:off x="35807" y="1232979"/>
            <a:ext cx="453970" cy="492443"/>
          </a:xfrm>
          <a:prstGeom prst="rect">
            <a:avLst/>
          </a:prstGeom>
        </p:spPr>
        <p:txBody>
          <a:bodyPr wrap="none">
            <a:spAutoFit/>
          </a:bodyPr>
          <a:lstStyle/>
          <a:p>
            <a:r>
              <a:rPr lang="en-US" sz="2600" b="1" dirty="0"/>
              <a:t>d.</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629150"/>
            <a:ext cx="334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a:grpSpLocks/>
          </p:cNvGrpSpPr>
          <p:nvPr/>
        </p:nvGrpSpPr>
        <p:grpSpPr bwMode="auto">
          <a:xfrm>
            <a:off x="597446" y="1711868"/>
            <a:ext cx="3261367" cy="3225094"/>
            <a:chOff x="169" y="6194"/>
            <a:chExt cx="4547" cy="4598"/>
          </a:xfrm>
          <a:noFill/>
        </p:grpSpPr>
        <p:sp>
          <p:nvSpPr>
            <p:cNvPr id="8" name="Rectangle 7"/>
            <p:cNvSpPr>
              <a:spLocks noChangeArrowheads="1"/>
            </p:cNvSpPr>
            <p:nvPr/>
          </p:nvSpPr>
          <p:spPr bwMode="auto">
            <a:xfrm>
              <a:off x="1010" y="7772"/>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Rectangle 8"/>
            <p:cNvSpPr>
              <a:spLocks noChangeArrowheads="1"/>
            </p:cNvSpPr>
            <p:nvPr/>
          </p:nvSpPr>
          <p:spPr bwMode="auto">
            <a:xfrm>
              <a:off x="1367"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Rectangle 9"/>
            <p:cNvSpPr>
              <a:spLocks noChangeArrowheads="1"/>
            </p:cNvSpPr>
            <p:nvPr/>
          </p:nvSpPr>
          <p:spPr bwMode="auto">
            <a:xfrm>
              <a:off x="1725"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Rectangle 10"/>
            <p:cNvSpPr>
              <a:spLocks noChangeArrowheads="1"/>
            </p:cNvSpPr>
            <p:nvPr/>
          </p:nvSpPr>
          <p:spPr bwMode="auto">
            <a:xfrm>
              <a:off x="2083"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Rectangle 11"/>
            <p:cNvSpPr>
              <a:spLocks noChangeArrowheads="1"/>
            </p:cNvSpPr>
            <p:nvPr/>
          </p:nvSpPr>
          <p:spPr bwMode="auto">
            <a:xfrm>
              <a:off x="2083"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Rectangle 12"/>
            <p:cNvSpPr>
              <a:spLocks noChangeArrowheads="1"/>
            </p:cNvSpPr>
            <p:nvPr/>
          </p:nvSpPr>
          <p:spPr bwMode="auto">
            <a:xfrm>
              <a:off x="1725"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Rectangle 13"/>
            <p:cNvSpPr>
              <a:spLocks noChangeArrowheads="1"/>
            </p:cNvSpPr>
            <p:nvPr/>
          </p:nvSpPr>
          <p:spPr bwMode="auto">
            <a:xfrm>
              <a:off x="1367"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Rectangle 14"/>
            <p:cNvSpPr>
              <a:spLocks noChangeArrowheads="1"/>
            </p:cNvSpPr>
            <p:nvPr/>
          </p:nvSpPr>
          <p:spPr bwMode="auto">
            <a:xfrm>
              <a:off x="1010" y="7413"/>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Rectangle 15"/>
            <p:cNvSpPr>
              <a:spLocks noChangeArrowheads="1"/>
            </p:cNvSpPr>
            <p:nvPr/>
          </p:nvSpPr>
          <p:spPr bwMode="auto">
            <a:xfrm>
              <a:off x="2441" y="7772"/>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Rectangle 16"/>
            <p:cNvSpPr>
              <a:spLocks noChangeArrowheads="1"/>
            </p:cNvSpPr>
            <p:nvPr/>
          </p:nvSpPr>
          <p:spPr bwMode="auto">
            <a:xfrm>
              <a:off x="2798"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Rectangle 17"/>
            <p:cNvSpPr>
              <a:spLocks noChangeArrowheads="1"/>
            </p:cNvSpPr>
            <p:nvPr/>
          </p:nvSpPr>
          <p:spPr bwMode="auto">
            <a:xfrm>
              <a:off x="3156"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 name="Rectangle 18"/>
            <p:cNvSpPr>
              <a:spLocks noChangeArrowheads="1"/>
            </p:cNvSpPr>
            <p:nvPr/>
          </p:nvSpPr>
          <p:spPr bwMode="auto">
            <a:xfrm>
              <a:off x="3514"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 name="Rectangle 19"/>
            <p:cNvSpPr>
              <a:spLocks noChangeArrowheads="1"/>
            </p:cNvSpPr>
            <p:nvPr/>
          </p:nvSpPr>
          <p:spPr bwMode="auto">
            <a:xfrm>
              <a:off x="3514"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 name="Rectangle 20"/>
            <p:cNvSpPr>
              <a:spLocks noChangeArrowheads="1"/>
            </p:cNvSpPr>
            <p:nvPr/>
          </p:nvSpPr>
          <p:spPr bwMode="auto">
            <a:xfrm>
              <a:off x="3156"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 name="Rectangle 21"/>
            <p:cNvSpPr>
              <a:spLocks noChangeArrowheads="1"/>
            </p:cNvSpPr>
            <p:nvPr/>
          </p:nvSpPr>
          <p:spPr bwMode="auto">
            <a:xfrm>
              <a:off x="2441" y="7413"/>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 name="Rectangle 22"/>
            <p:cNvSpPr>
              <a:spLocks noChangeArrowheads="1"/>
            </p:cNvSpPr>
            <p:nvPr/>
          </p:nvSpPr>
          <p:spPr bwMode="auto">
            <a:xfrm>
              <a:off x="2798"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 name="Rectangle 23"/>
            <p:cNvSpPr>
              <a:spLocks noChangeArrowheads="1"/>
            </p:cNvSpPr>
            <p:nvPr/>
          </p:nvSpPr>
          <p:spPr bwMode="auto">
            <a:xfrm>
              <a:off x="2441" y="7056"/>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Rectangle 24"/>
            <p:cNvSpPr>
              <a:spLocks noChangeArrowheads="1"/>
            </p:cNvSpPr>
            <p:nvPr/>
          </p:nvSpPr>
          <p:spPr bwMode="auto">
            <a:xfrm>
              <a:off x="2798"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 name="Rectangle 25"/>
            <p:cNvSpPr>
              <a:spLocks noChangeArrowheads="1"/>
            </p:cNvSpPr>
            <p:nvPr/>
          </p:nvSpPr>
          <p:spPr bwMode="auto">
            <a:xfrm>
              <a:off x="3156"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 name="Rectangle 26"/>
            <p:cNvSpPr>
              <a:spLocks noChangeArrowheads="1"/>
            </p:cNvSpPr>
            <p:nvPr/>
          </p:nvSpPr>
          <p:spPr bwMode="auto">
            <a:xfrm>
              <a:off x="3514"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 name="Rectangle 27"/>
            <p:cNvSpPr>
              <a:spLocks noChangeArrowheads="1"/>
            </p:cNvSpPr>
            <p:nvPr/>
          </p:nvSpPr>
          <p:spPr bwMode="auto">
            <a:xfrm>
              <a:off x="1010" y="7056"/>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 name="Rectangle 28"/>
            <p:cNvSpPr>
              <a:spLocks noChangeArrowheads="1"/>
            </p:cNvSpPr>
            <p:nvPr/>
          </p:nvSpPr>
          <p:spPr bwMode="auto">
            <a:xfrm>
              <a:off x="1367"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 name="Rectangle 29"/>
            <p:cNvSpPr>
              <a:spLocks noChangeArrowheads="1"/>
            </p:cNvSpPr>
            <p:nvPr/>
          </p:nvSpPr>
          <p:spPr bwMode="auto">
            <a:xfrm>
              <a:off x="1725"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 name="Rectangle 30"/>
            <p:cNvSpPr>
              <a:spLocks noChangeArrowheads="1"/>
            </p:cNvSpPr>
            <p:nvPr/>
          </p:nvSpPr>
          <p:spPr bwMode="auto">
            <a:xfrm>
              <a:off x="2083"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 name="Rectangle 31"/>
            <p:cNvSpPr>
              <a:spLocks noChangeArrowheads="1"/>
            </p:cNvSpPr>
            <p:nvPr/>
          </p:nvSpPr>
          <p:spPr bwMode="auto">
            <a:xfrm>
              <a:off x="1010" y="8487"/>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 name="Rectangle 32"/>
            <p:cNvSpPr>
              <a:spLocks noChangeArrowheads="1"/>
            </p:cNvSpPr>
            <p:nvPr/>
          </p:nvSpPr>
          <p:spPr bwMode="auto">
            <a:xfrm>
              <a:off x="1367"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 name="Rectangle 33"/>
            <p:cNvSpPr>
              <a:spLocks noChangeArrowheads="1"/>
            </p:cNvSpPr>
            <p:nvPr/>
          </p:nvSpPr>
          <p:spPr bwMode="auto">
            <a:xfrm>
              <a:off x="1725"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Rectangle 34"/>
            <p:cNvSpPr>
              <a:spLocks noChangeArrowheads="1"/>
            </p:cNvSpPr>
            <p:nvPr/>
          </p:nvSpPr>
          <p:spPr bwMode="auto">
            <a:xfrm>
              <a:off x="2083"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Rectangle 35"/>
            <p:cNvSpPr>
              <a:spLocks noChangeArrowheads="1"/>
            </p:cNvSpPr>
            <p:nvPr/>
          </p:nvSpPr>
          <p:spPr bwMode="auto">
            <a:xfrm>
              <a:off x="2083"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 name="Rectangle 36"/>
            <p:cNvSpPr>
              <a:spLocks noChangeArrowheads="1"/>
            </p:cNvSpPr>
            <p:nvPr/>
          </p:nvSpPr>
          <p:spPr bwMode="auto">
            <a:xfrm>
              <a:off x="1725"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Rectangle 37"/>
            <p:cNvSpPr>
              <a:spLocks noChangeArrowheads="1"/>
            </p:cNvSpPr>
            <p:nvPr/>
          </p:nvSpPr>
          <p:spPr bwMode="auto">
            <a:xfrm>
              <a:off x="1367"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Rectangle 38"/>
            <p:cNvSpPr>
              <a:spLocks noChangeArrowheads="1"/>
            </p:cNvSpPr>
            <p:nvPr/>
          </p:nvSpPr>
          <p:spPr bwMode="auto">
            <a:xfrm>
              <a:off x="1010" y="8129"/>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Rectangle 39"/>
            <p:cNvSpPr>
              <a:spLocks noChangeArrowheads="1"/>
            </p:cNvSpPr>
            <p:nvPr/>
          </p:nvSpPr>
          <p:spPr bwMode="auto">
            <a:xfrm>
              <a:off x="2441" y="8487"/>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Rectangle 40"/>
            <p:cNvSpPr>
              <a:spLocks noChangeArrowheads="1"/>
            </p:cNvSpPr>
            <p:nvPr/>
          </p:nvSpPr>
          <p:spPr bwMode="auto">
            <a:xfrm>
              <a:off x="2798"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Rectangle 41"/>
            <p:cNvSpPr>
              <a:spLocks noChangeArrowheads="1"/>
            </p:cNvSpPr>
            <p:nvPr/>
          </p:nvSpPr>
          <p:spPr bwMode="auto">
            <a:xfrm>
              <a:off x="3156"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Rectangle 42"/>
            <p:cNvSpPr>
              <a:spLocks noChangeArrowheads="1"/>
            </p:cNvSpPr>
            <p:nvPr/>
          </p:nvSpPr>
          <p:spPr bwMode="auto">
            <a:xfrm>
              <a:off x="3514"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Rectangle 43"/>
            <p:cNvSpPr>
              <a:spLocks noChangeArrowheads="1"/>
            </p:cNvSpPr>
            <p:nvPr/>
          </p:nvSpPr>
          <p:spPr bwMode="auto">
            <a:xfrm>
              <a:off x="3514"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Rectangle 44"/>
            <p:cNvSpPr>
              <a:spLocks noChangeArrowheads="1"/>
            </p:cNvSpPr>
            <p:nvPr/>
          </p:nvSpPr>
          <p:spPr bwMode="auto">
            <a:xfrm>
              <a:off x="3156"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 name="Rectangle 45"/>
            <p:cNvSpPr>
              <a:spLocks noChangeArrowheads="1"/>
            </p:cNvSpPr>
            <p:nvPr/>
          </p:nvSpPr>
          <p:spPr bwMode="auto">
            <a:xfrm>
              <a:off x="2441" y="8129"/>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Rectangle 46"/>
            <p:cNvSpPr>
              <a:spLocks noChangeArrowheads="1"/>
            </p:cNvSpPr>
            <p:nvPr/>
          </p:nvSpPr>
          <p:spPr bwMode="auto">
            <a:xfrm>
              <a:off x="2798"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8" name="Rectangle 47"/>
            <p:cNvSpPr>
              <a:spLocks noChangeArrowheads="1"/>
            </p:cNvSpPr>
            <p:nvPr/>
          </p:nvSpPr>
          <p:spPr bwMode="auto">
            <a:xfrm>
              <a:off x="2441" y="920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Rectangle 48"/>
            <p:cNvSpPr>
              <a:spLocks noChangeArrowheads="1"/>
            </p:cNvSpPr>
            <p:nvPr/>
          </p:nvSpPr>
          <p:spPr bwMode="auto">
            <a:xfrm>
              <a:off x="2798"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Rectangle 49"/>
            <p:cNvSpPr>
              <a:spLocks noChangeArrowheads="1"/>
            </p:cNvSpPr>
            <p:nvPr/>
          </p:nvSpPr>
          <p:spPr bwMode="auto">
            <a:xfrm>
              <a:off x="3156"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 name="Rectangle 50"/>
            <p:cNvSpPr>
              <a:spLocks noChangeArrowheads="1"/>
            </p:cNvSpPr>
            <p:nvPr/>
          </p:nvSpPr>
          <p:spPr bwMode="auto">
            <a:xfrm>
              <a:off x="3514"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Rectangle 51"/>
            <p:cNvSpPr>
              <a:spLocks noChangeArrowheads="1"/>
            </p:cNvSpPr>
            <p:nvPr/>
          </p:nvSpPr>
          <p:spPr bwMode="auto">
            <a:xfrm>
              <a:off x="3514"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 name="Rectangle 52"/>
            <p:cNvSpPr>
              <a:spLocks noChangeArrowheads="1"/>
            </p:cNvSpPr>
            <p:nvPr/>
          </p:nvSpPr>
          <p:spPr bwMode="auto">
            <a:xfrm>
              <a:off x="3156"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Rectangle 53"/>
            <p:cNvSpPr>
              <a:spLocks noChangeArrowheads="1"/>
            </p:cNvSpPr>
            <p:nvPr/>
          </p:nvSpPr>
          <p:spPr bwMode="auto">
            <a:xfrm>
              <a:off x="2441" y="8845"/>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Rectangle 54"/>
            <p:cNvSpPr>
              <a:spLocks noChangeArrowheads="1"/>
            </p:cNvSpPr>
            <p:nvPr/>
          </p:nvSpPr>
          <p:spPr bwMode="auto">
            <a:xfrm>
              <a:off x="2798"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 name="Rectangle 55"/>
            <p:cNvSpPr>
              <a:spLocks noChangeArrowheads="1"/>
            </p:cNvSpPr>
            <p:nvPr/>
          </p:nvSpPr>
          <p:spPr bwMode="auto">
            <a:xfrm>
              <a:off x="1010" y="920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Rectangle 56"/>
            <p:cNvSpPr>
              <a:spLocks noChangeArrowheads="1"/>
            </p:cNvSpPr>
            <p:nvPr/>
          </p:nvSpPr>
          <p:spPr bwMode="auto">
            <a:xfrm>
              <a:off x="1367"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Rectangle 57"/>
            <p:cNvSpPr>
              <a:spLocks noChangeArrowheads="1"/>
            </p:cNvSpPr>
            <p:nvPr/>
          </p:nvSpPr>
          <p:spPr bwMode="auto">
            <a:xfrm>
              <a:off x="1725"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Rectangle 58"/>
            <p:cNvSpPr>
              <a:spLocks noChangeArrowheads="1"/>
            </p:cNvSpPr>
            <p:nvPr/>
          </p:nvSpPr>
          <p:spPr bwMode="auto">
            <a:xfrm>
              <a:off x="2083"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Rectangle 59"/>
            <p:cNvSpPr>
              <a:spLocks noChangeArrowheads="1"/>
            </p:cNvSpPr>
            <p:nvPr/>
          </p:nvSpPr>
          <p:spPr bwMode="auto">
            <a:xfrm>
              <a:off x="2083"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Rectangle 60"/>
            <p:cNvSpPr>
              <a:spLocks noChangeArrowheads="1"/>
            </p:cNvSpPr>
            <p:nvPr/>
          </p:nvSpPr>
          <p:spPr bwMode="auto">
            <a:xfrm>
              <a:off x="1725"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Rectangle 61"/>
            <p:cNvSpPr>
              <a:spLocks noChangeArrowheads="1"/>
            </p:cNvSpPr>
            <p:nvPr/>
          </p:nvSpPr>
          <p:spPr bwMode="auto">
            <a:xfrm>
              <a:off x="1367"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Rectangle 62"/>
            <p:cNvSpPr>
              <a:spLocks noChangeArrowheads="1"/>
            </p:cNvSpPr>
            <p:nvPr/>
          </p:nvSpPr>
          <p:spPr bwMode="auto">
            <a:xfrm>
              <a:off x="1010" y="8845"/>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Rectangle 63"/>
            <p:cNvSpPr>
              <a:spLocks noChangeArrowheads="1"/>
            </p:cNvSpPr>
            <p:nvPr/>
          </p:nvSpPr>
          <p:spPr bwMode="auto">
            <a:xfrm>
              <a:off x="2083"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Rectangle 64"/>
            <p:cNvSpPr>
              <a:spLocks noChangeArrowheads="1"/>
            </p:cNvSpPr>
            <p:nvPr/>
          </p:nvSpPr>
          <p:spPr bwMode="auto">
            <a:xfrm>
              <a:off x="1725"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Rectangle 65"/>
            <p:cNvSpPr>
              <a:spLocks noChangeArrowheads="1"/>
            </p:cNvSpPr>
            <p:nvPr/>
          </p:nvSpPr>
          <p:spPr bwMode="auto">
            <a:xfrm>
              <a:off x="1367"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Rectangle 66"/>
            <p:cNvSpPr>
              <a:spLocks noChangeArrowheads="1"/>
            </p:cNvSpPr>
            <p:nvPr/>
          </p:nvSpPr>
          <p:spPr bwMode="auto">
            <a:xfrm>
              <a:off x="1010" y="9560"/>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Rectangle 67"/>
            <p:cNvSpPr>
              <a:spLocks noChangeArrowheads="1"/>
            </p:cNvSpPr>
            <p:nvPr/>
          </p:nvSpPr>
          <p:spPr bwMode="auto">
            <a:xfrm>
              <a:off x="3514"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Rectangle 68"/>
            <p:cNvSpPr>
              <a:spLocks noChangeArrowheads="1"/>
            </p:cNvSpPr>
            <p:nvPr/>
          </p:nvSpPr>
          <p:spPr bwMode="auto">
            <a:xfrm>
              <a:off x="3156"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Rectangle 69"/>
            <p:cNvSpPr>
              <a:spLocks noChangeArrowheads="1"/>
            </p:cNvSpPr>
            <p:nvPr/>
          </p:nvSpPr>
          <p:spPr bwMode="auto">
            <a:xfrm>
              <a:off x="2441" y="9560"/>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Rectangle 70"/>
            <p:cNvSpPr>
              <a:spLocks noChangeArrowheads="1"/>
            </p:cNvSpPr>
            <p:nvPr/>
          </p:nvSpPr>
          <p:spPr bwMode="auto">
            <a:xfrm>
              <a:off x="2798"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Rectangle 71"/>
            <p:cNvSpPr>
              <a:spLocks noChangeArrowheads="1"/>
            </p:cNvSpPr>
            <p:nvPr/>
          </p:nvSpPr>
          <p:spPr bwMode="auto">
            <a:xfrm>
              <a:off x="3872"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Rectangle 72"/>
            <p:cNvSpPr>
              <a:spLocks noChangeArrowheads="1"/>
            </p:cNvSpPr>
            <p:nvPr/>
          </p:nvSpPr>
          <p:spPr bwMode="auto">
            <a:xfrm>
              <a:off x="4230"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Rectangle 73"/>
            <p:cNvSpPr>
              <a:spLocks noChangeArrowheads="1"/>
            </p:cNvSpPr>
            <p:nvPr/>
          </p:nvSpPr>
          <p:spPr bwMode="auto">
            <a:xfrm>
              <a:off x="4230"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Rectangle 74"/>
            <p:cNvSpPr>
              <a:spLocks noChangeArrowheads="1"/>
            </p:cNvSpPr>
            <p:nvPr/>
          </p:nvSpPr>
          <p:spPr bwMode="auto">
            <a:xfrm>
              <a:off x="3872"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Rectangle 75"/>
            <p:cNvSpPr>
              <a:spLocks noChangeArrowheads="1"/>
            </p:cNvSpPr>
            <p:nvPr/>
          </p:nvSpPr>
          <p:spPr bwMode="auto">
            <a:xfrm>
              <a:off x="3872"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Rectangle 76"/>
            <p:cNvSpPr>
              <a:spLocks noChangeArrowheads="1"/>
            </p:cNvSpPr>
            <p:nvPr/>
          </p:nvSpPr>
          <p:spPr bwMode="auto">
            <a:xfrm>
              <a:off x="4230"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Rectangle 77"/>
            <p:cNvSpPr>
              <a:spLocks noChangeArrowheads="1"/>
            </p:cNvSpPr>
            <p:nvPr/>
          </p:nvSpPr>
          <p:spPr bwMode="auto">
            <a:xfrm>
              <a:off x="3872"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Rectangle 78"/>
            <p:cNvSpPr>
              <a:spLocks noChangeArrowheads="1"/>
            </p:cNvSpPr>
            <p:nvPr/>
          </p:nvSpPr>
          <p:spPr bwMode="auto">
            <a:xfrm>
              <a:off x="4230"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Rectangle 79"/>
            <p:cNvSpPr>
              <a:spLocks noChangeArrowheads="1"/>
            </p:cNvSpPr>
            <p:nvPr/>
          </p:nvSpPr>
          <p:spPr bwMode="auto">
            <a:xfrm>
              <a:off x="4230"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 name="Rectangle 80"/>
            <p:cNvSpPr>
              <a:spLocks noChangeArrowheads="1"/>
            </p:cNvSpPr>
            <p:nvPr/>
          </p:nvSpPr>
          <p:spPr bwMode="auto">
            <a:xfrm>
              <a:off x="3872"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 name="Rectangle 81"/>
            <p:cNvSpPr>
              <a:spLocks noChangeArrowheads="1"/>
            </p:cNvSpPr>
            <p:nvPr/>
          </p:nvSpPr>
          <p:spPr bwMode="auto">
            <a:xfrm>
              <a:off x="3872"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 name="Rectangle 82"/>
            <p:cNvSpPr>
              <a:spLocks noChangeArrowheads="1"/>
            </p:cNvSpPr>
            <p:nvPr/>
          </p:nvSpPr>
          <p:spPr bwMode="auto">
            <a:xfrm>
              <a:off x="4230"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4" name="Rectangle 83"/>
            <p:cNvSpPr>
              <a:spLocks noChangeArrowheads="1"/>
            </p:cNvSpPr>
            <p:nvPr/>
          </p:nvSpPr>
          <p:spPr bwMode="auto">
            <a:xfrm>
              <a:off x="4230"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5" name="Rectangle 84"/>
            <p:cNvSpPr>
              <a:spLocks noChangeArrowheads="1"/>
            </p:cNvSpPr>
            <p:nvPr/>
          </p:nvSpPr>
          <p:spPr bwMode="auto">
            <a:xfrm>
              <a:off x="3872"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 name="Rectangle 85"/>
            <p:cNvSpPr>
              <a:spLocks noChangeArrowheads="1"/>
            </p:cNvSpPr>
            <p:nvPr/>
          </p:nvSpPr>
          <p:spPr bwMode="auto">
            <a:xfrm>
              <a:off x="4230"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7" name="Rectangle 86"/>
            <p:cNvSpPr>
              <a:spLocks noChangeArrowheads="1"/>
            </p:cNvSpPr>
            <p:nvPr/>
          </p:nvSpPr>
          <p:spPr bwMode="auto">
            <a:xfrm>
              <a:off x="3872"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8" name="Rectangle 87"/>
            <p:cNvSpPr>
              <a:spLocks noChangeArrowheads="1"/>
            </p:cNvSpPr>
            <p:nvPr/>
          </p:nvSpPr>
          <p:spPr bwMode="auto">
            <a:xfrm>
              <a:off x="294"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9" name="Rectangle 88"/>
            <p:cNvSpPr>
              <a:spLocks noChangeArrowheads="1"/>
            </p:cNvSpPr>
            <p:nvPr/>
          </p:nvSpPr>
          <p:spPr bwMode="auto">
            <a:xfrm>
              <a:off x="652"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0" name="Rectangle 89"/>
            <p:cNvSpPr>
              <a:spLocks noChangeArrowheads="1"/>
            </p:cNvSpPr>
            <p:nvPr/>
          </p:nvSpPr>
          <p:spPr bwMode="auto">
            <a:xfrm>
              <a:off x="652"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1" name="Rectangle 90"/>
            <p:cNvSpPr>
              <a:spLocks noChangeArrowheads="1"/>
            </p:cNvSpPr>
            <p:nvPr/>
          </p:nvSpPr>
          <p:spPr bwMode="auto">
            <a:xfrm>
              <a:off x="294"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2" name="Rectangle 91"/>
            <p:cNvSpPr>
              <a:spLocks noChangeArrowheads="1"/>
            </p:cNvSpPr>
            <p:nvPr/>
          </p:nvSpPr>
          <p:spPr bwMode="auto">
            <a:xfrm>
              <a:off x="294"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3" name="Rectangle 92"/>
            <p:cNvSpPr>
              <a:spLocks noChangeArrowheads="1"/>
            </p:cNvSpPr>
            <p:nvPr/>
          </p:nvSpPr>
          <p:spPr bwMode="auto">
            <a:xfrm>
              <a:off x="652"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 name="Rectangle 93"/>
            <p:cNvSpPr>
              <a:spLocks noChangeArrowheads="1"/>
            </p:cNvSpPr>
            <p:nvPr/>
          </p:nvSpPr>
          <p:spPr bwMode="auto">
            <a:xfrm>
              <a:off x="294"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 name="Rectangle 94"/>
            <p:cNvSpPr>
              <a:spLocks noChangeArrowheads="1"/>
            </p:cNvSpPr>
            <p:nvPr/>
          </p:nvSpPr>
          <p:spPr bwMode="auto">
            <a:xfrm>
              <a:off x="652"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6" name="Rectangle 95"/>
            <p:cNvSpPr>
              <a:spLocks noChangeArrowheads="1"/>
            </p:cNvSpPr>
            <p:nvPr/>
          </p:nvSpPr>
          <p:spPr bwMode="auto">
            <a:xfrm>
              <a:off x="652"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 name="Rectangle 96"/>
            <p:cNvSpPr>
              <a:spLocks noChangeArrowheads="1"/>
            </p:cNvSpPr>
            <p:nvPr/>
          </p:nvSpPr>
          <p:spPr bwMode="auto">
            <a:xfrm>
              <a:off x="294"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8" name="Rectangle 97"/>
            <p:cNvSpPr>
              <a:spLocks noChangeArrowheads="1"/>
            </p:cNvSpPr>
            <p:nvPr/>
          </p:nvSpPr>
          <p:spPr bwMode="auto">
            <a:xfrm>
              <a:off x="294"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9" name="Rectangle 98"/>
            <p:cNvSpPr>
              <a:spLocks noChangeArrowheads="1"/>
            </p:cNvSpPr>
            <p:nvPr/>
          </p:nvSpPr>
          <p:spPr bwMode="auto">
            <a:xfrm>
              <a:off x="652"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0" name="Rectangle 99"/>
            <p:cNvSpPr>
              <a:spLocks noChangeArrowheads="1"/>
            </p:cNvSpPr>
            <p:nvPr/>
          </p:nvSpPr>
          <p:spPr bwMode="auto">
            <a:xfrm>
              <a:off x="652"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1" name="Rectangle 100"/>
            <p:cNvSpPr>
              <a:spLocks noChangeArrowheads="1"/>
            </p:cNvSpPr>
            <p:nvPr/>
          </p:nvSpPr>
          <p:spPr bwMode="auto">
            <a:xfrm>
              <a:off x="294"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2" name="Rectangle 101"/>
            <p:cNvSpPr>
              <a:spLocks noChangeArrowheads="1"/>
            </p:cNvSpPr>
            <p:nvPr/>
          </p:nvSpPr>
          <p:spPr bwMode="auto">
            <a:xfrm>
              <a:off x="652"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3" name="Rectangle 102"/>
            <p:cNvSpPr>
              <a:spLocks noChangeArrowheads="1"/>
            </p:cNvSpPr>
            <p:nvPr/>
          </p:nvSpPr>
          <p:spPr bwMode="auto">
            <a:xfrm>
              <a:off x="294"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04" name="Line 246"/>
            <p:cNvCxnSpPr/>
            <p:nvPr/>
          </p:nvCxnSpPr>
          <p:spPr bwMode="auto">
            <a:xfrm flipH="1">
              <a:off x="169" y="8487"/>
              <a:ext cx="4547" cy="0"/>
            </a:xfrm>
            <a:prstGeom prst="line">
              <a:avLst/>
            </a:prstGeom>
            <a:grpFill/>
            <a:ln w="25400">
              <a:solidFill>
                <a:srgbClr val="1F497D">
                  <a:lumMod val="50000"/>
                </a:srgbClr>
              </a:solidFill>
              <a:round/>
              <a:headEnd type="triangle" w="lg" len="med"/>
              <a:tailEnd type="triangle" w="lg" len="med"/>
            </a:ln>
          </p:spPr>
        </p:cxnSp>
        <p:sp>
          <p:nvSpPr>
            <p:cNvPr id="105" name="Rectangle 104"/>
            <p:cNvSpPr>
              <a:spLocks noChangeArrowheads="1"/>
            </p:cNvSpPr>
            <p:nvPr/>
          </p:nvSpPr>
          <p:spPr bwMode="auto">
            <a:xfrm>
              <a:off x="2083"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6" name="Rectangle 105"/>
            <p:cNvSpPr>
              <a:spLocks noChangeArrowheads="1"/>
            </p:cNvSpPr>
            <p:nvPr/>
          </p:nvSpPr>
          <p:spPr bwMode="auto">
            <a:xfrm>
              <a:off x="1725"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7" name="Rectangle 106"/>
            <p:cNvSpPr>
              <a:spLocks noChangeArrowheads="1"/>
            </p:cNvSpPr>
            <p:nvPr/>
          </p:nvSpPr>
          <p:spPr bwMode="auto">
            <a:xfrm>
              <a:off x="1367"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8" name="Rectangle 107"/>
            <p:cNvSpPr>
              <a:spLocks noChangeArrowheads="1"/>
            </p:cNvSpPr>
            <p:nvPr/>
          </p:nvSpPr>
          <p:spPr bwMode="auto">
            <a:xfrm>
              <a:off x="1010" y="6690"/>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9" name="Rectangle 108"/>
            <p:cNvSpPr>
              <a:spLocks noChangeArrowheads="1"/>
            </p:cNvSpPr>
            <p:nvPr/>
          </p:nvSpPr>
          <p:spPr bwMode="auto">
            <a:xfrm>
              <a:off x="3514"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0" name="Rectangle 109"/>
            <p:cNvSpPr>
              <a:spLocks noChangeArrowheads="1"/>
            </p:cNvSpPr>
            <p:nvPr/>
          </p:nvSpPr>
          <p:spPr bwMode="auto">
            <a:xfrm>
              <a:off x="3156"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1" name="Rectangle 110"/>
            <p:cNvSpPr>
              <a:spLocks noChangeArrowheads="1"/>
            </p:cNvSpPr>
            <p:nvPr/>
          </p:nvSpPr>
          <p:spPr bwMode="auto">
            <a:xfrm>
              <a:off x="2441" y="6690"/>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2" name="Rectangle 111"/>
            <p:cNvSpPr>
              <a:spLocks noChangeArrowheads="1"/>
            </p:cNvSpPr>
            <p:nvPr/>
          </p:nvSpPr>
          <p:spPr bwMode="auto">
            <a:xfrm>
              <a:off x="2798"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3" name="Rectangle 112"/>
            <p:cNvSpPr>
              <a:spLocks noChangeArrowheads="1"/>
            </p:cNvSpPr>
            <p:nvPr/>
          </p:nvSpPr>
          <p:spPr bwMode="auto">
            <a:xfrm>
              <a:off x="2441" y="633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4" name="Rectangle 113"/>
            <p:cNvSpPr>
              <a:spLocks noChangeArrowheads="1"/>
            </p:cNvSpPr>
            <p:nvPr/>
          </p:nvSpPr>
          <p:spPr bwMode="auto">
            <a:xfrm>
              <a:off x="2798"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5" name="Rectangle 114"/>
            <p:cNvSpPr>
              <a:spLocks noChangeArrowheads="1"/>
            </p:cNvSpPr>
            <p:nvPr/>
          </p:nvSpPr>
          <p:spPr bwMode="auto">
            <a:xfrm>
              <a:off x="3156"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6" name="Rectangle 115"/>
            <p:cNvSpPr>
              <a:spLocks noChangeArrowheads="1"/>
            </p:cNvSpPr>
            <p:nvPr/>
          </p:nvSpPr>
          <p:spPr bwMode="auto">
            <a:xfrm>
              <a:off x="3514"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7" name="Rectangle 116"/>
            <p:cNvSpPr>
              <a:spLocks noChangeArrowheads="1"/>
            </p:cNvSpPr>
            <p:nvPr/>
          </p:nvSpPr>
          <p:spPr bwMode="auto">
            <a:xfrm>
              <a:off x="1010" y="633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8" name="Rectangle 117"/>
            <p:cNvSpPr>
              <a:spLocks noChangeArrowheads="1"/>
            </p:cNvSpPr>
            <p:nvPr/>
          </p:nvSpPr>
          <p:spPr bwMode="auto">
            <a:xfrm>
              <a:off x="1367"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9" name="Rectangle 118"/>
            <p:cNvSpPr>
              <a:spLocks noChangeArrowheads="1"/>
            </p:cNvSpPr>
            <p:nvPr/>
          </p:nvSpPr>
          <p:spPr bwMode="auto">
            <a:xfrm>
              <a:off x="1725"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0" name="Rectangle 119"/>
            <p:cNvSpPr>
              <a:spLocks noChangeArrowheads="1"/>
            </p:cNvSpPr>
            <p:nvPr/>
          </p:nvSpPr>
          <p:spPr bwMode="auto">
            <a:xfrm>
              <a:off x="2083"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1" name="Rectangle 120"/>
            <p:cNvSpPr>
              <a:spLocks noChangeArrowheads="1"/>
            </p:cNvSpPr>
            <p:nvPr/>
          </p:nvSpPr>
          <p:spPr bwMode="auto">
            <a:xfrm>
              <a:off x="4230"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2" name="Rectangle 121"/>
            <p:cNvSpPr>
              <a:spLocks noChangeArrowheads="1"/>
            </p:cNvSpPr>
            <p:nvPr/>
          </p:nvSpPr>
          <p:spPr bwMode="auto">
            <a:xfrm>
              <a:off x="3872"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3" name="Rectangle 122"/>
            <p:cNvSpPr>
              <a:spLocks noChangeArrowheads="1"/>
            </p:cNvSpPr>
            <p:nvPr/>
          </p:nvSpPr>
          <p:spPr bwMode="auto">
            <a:xfrm>
              <a:off x="3872"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4" name="Rectangle 123"/>
            <p:cNvSpPr>
              <a:spLocks noChangeArrowheads="1"/>
            </p:cNvSpPr>
            <p:nvPr/>
          </p:nvSpPr>
          <p:spPr bwMode="auto">
            <a:xfrm>
              <a:off x="4230"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5" name="Rectangle 124"/>
            <p:cNvSpPr>
              <a:spLocks noChangeArrowheads="1"/>
            </p:cNvSpPr>
            <p:nvPr/>
          </p:nvSpPr>
          <p:spPr bwMode="auto">
            <a:xfrm>
              <a:off x="652"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6" name="Rectangle 125"/>
            <p:cNvSpPr>
              <a:spLocks noChangeArrowheads="1"/>
            </p:cNvSpPr>
            <p:nvPr/>
          </p:nvSpPr>
          <p:spPr bwMode="auto">
            <a:xfrm>
              <a:off x="294"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7" name="Rectangle 126"/>
            <p:cNvSpPr>
              <a:spLocks noChangeArrowheads="1"/>
            </p:cNvSpPr>
            <p:nvPr/>
          </p:nvSpPr>
          <p:spPr bwMode="auto">
            <a:xfrm>
              <a:off x="294"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8" name="Rectangle 127"/>
            <p:cNvSpPr>
              <a:spLocks noChangeArrowheads="1"/>
            </p:cNvSpPr>
            <p:nvPr/>
          </p:nvSpPr>
          <p:spPr bwMode="auto">
            <a:xfrm>
              <a:off x="652"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9" name="Rectangle 128"/>
            <p:cNvSpPr>
              <a:spLocks noChangeArrowheads="1"/>
            </p:cNvSpPr>
            <p:nvPr/>
          </p:nvSpPr>
          <p:spPr bwMode="auto">
            <a:xfrm>
              <a:off x="2083"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0" name="Rectangle 129"/>
            <p:cNvSpPr>
              <a:spLocks noChangeArrowheads="1"/>
            </p:cNvSpPr>
            <p:nvPr/>
          </p:nvSpPr>
          <p:spPr bwMode="auto">
            <a:xfrm>
              <a:off x="1725"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1" name="Rectangle 130"/>
            <p:cNvSpPr>
              <a:spLocks noChangeArrowheads="1"/>
            </p:cNvSpPr>
            <p:nvPr/>
          </p:nvSpPr>
          <p:spPr bwMode="auto">
            <a:xfrm>
              <a:off x="1367"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2" name="Rectangle 131"/>
            <p:cNvSpPr>
              <a:spLocks noChangeArrowheads="1"/>
            </p:cNvSpPr>
            <p:nvPr/>
          </p:nvSpPr>
          <p:spPr bwMode="auto">
            <a:xfrm>
              <a:off x="1010" y="10275"/>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3" name="Rectangle 132"/>
            <p:cNvSpPr>
              <a:spLocks noChangeArrowheads="1"/>
            </p:cNvSpPr>
            <p:nvPr/>
          </p:nvSpPr>
          <p:spPr bwMode="auto">
            <a:xfrm>
              <a:off x="3514"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4" name="Rectangle 133"/>
            <p:cNvSpPr>
              <a:spLocks noChangeArrowheads="1"/>
            </p:cNvSpPr>
            <p:nvPr/>
          </p:nvSpPr>
          <p:spPr bwMode="auto">
            <a:xfrm>
              <a:off x="3156"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5" name="Rectangle 134"/>
            <p:cNvSpPr>
              <a:spLocks noChangeArrowheads="1"/>
            </p:cNvSpPr>
            <p:nvPr/>
          </p:nvSpPr>
          <p:spPr bwMode="auto">
            <a:xfrm>
              <a:off x="2441" y="10275"/>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6" name="Rectangle 135"/>
            <p:cNvSpPr>
              <a:spLocks noChangeArrowheads="1"/>
            </p:cNvSpPr>
            <p:nvPr/>
          </p:nvSpPr>
          <p:spPr bwMode="auto">
            <a:xfrm>
              <a:off x="2798"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7" name="Rectangle 136"/>
            <p:cNvSpPr>
              <a:spLocks noChangeArrowheads="1"/>
            </p:cNvSpPr>
            <p:nvPr/>
          </p:nvSpPr>
          <p:spPr bwMode="auto">
            <a:xfrm>
              <a:off x="2441" y="9918"/>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8" name="Rectangle 137"/>
            <p:cNvSpPr>
              <a:spLocks noChangeArrowheads="1"/>
            </p:cNvSpPr>
            <p:nvPr/>
          </p:nvSpPr>
          <p:spPr bwMode="auto">
            <a:xfrm>
              <a:off x="2798"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9" name="Rectangle 138"/>
            <p:cNvSpPr>
              <a:spLocks noChangeArrowheads="1"/>
            </p:cNvSpPr>
            <p:nvPr/>
          </p:nvSpPr>
          <p:spPr bwMode="auto">
            <a:xfrm>
              <a:off x="3156"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0" name="Rectangle 139"/>
            <p:cNvSpPr>
              <a:spLocks noChangeArrowheads="1"/>
            </p:cNvSpPr>
            <p:nvPr/>
          </p:nvSpPr>
          <p:spPr bwMode="auto">
            <a:xfrm>
              <a:off x="3514"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1" name="Rectangle 140"/>
            <p:cNvSpPr>
              <a:spLocks noChangeArrowheads="1"/>
            </p:cNvSpPr>
            <p:nvPr/>
          </p:nvSpPr>
          <p:spPr bwMode="auto">
            <a:xfrm>
              <a:off x="1010" y="9918"/>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2" name="Rectangle 141"/>
            <p:cNvSpPr>
              <a:spLocks noChangeArrowheads="1"/>
            </p:cNvSpPr>
            <p:nvPr/>
          </p:nvSpPr>
          <p:spPr bwMode="auto">
            <a:xfrm>
              <a:off x="1367"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3" name="Rectangle 142"/>
            <p:cNvSpPr>
              <a:spLocks noChangeArrowheads="1"/>
            </p:cNvSpPr>
            <p:nvPr/>
          </p:nvSpPr>
          <p:spPr bwMode="auto">
            <a:xfrm>
              <a:off x="1725"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4" name="Rectangle 143"/>
            <p:cNvSpPr>
              <a:spLocks noChangeArrowheads="1"/>
            </p:cNvSpPr>
            <p:nvPr/>
          </p:nvSpPr>
          <p:spPr bwMode="auto">
            <a:xfrm>
              <a:off x="2083"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5" name="Rectangle 144"/>
            <p:cNvSpPr>
              <a:spLocks noChangeArrowheads="1"/>
            </p:cNvSpPr>
            <p:nvPr/>
          </p:nvSpPr>
          <p:spPr bwMode="auto">
            <a:xfrm>
              <a:off x="4230"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6" name="Rectangle 145"/>
            <p:cNvSpPr>
              <a:spLocks noChangeArrowheads="1"/>
            </p:cNvSpPr>
            <p:nvPr/>
          </p:nvSpPr>
          <p:spPr bwMode="auto">
            <a:xfrm>
              <a:off x="3872"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7" name="Rectangle 146"/>
            <p:cNvSpPr>
              <a:spLocks noChangeArrowheads="1"/>
            </p:cNvSpPr>
            <p:nvPr/>
          </p:nvSpPr>
          <p:spPr bwMode="auto">
            <a:xfrm>
              <a:off x="3872"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8" name="Rectangle 147"/>
            <p:cNvSpPr>
              <a:spLocks noChangeArrowheads="1"/>
            </p:cNvSpPr>
            <p:nvPr/>
          </p:nvSpPr>
          <p:spPr bwMode="auto">
            <a:xfrm>
              <a:off x="4230"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9" name="Rectangle 148"/>
            <p:cNvSpPr>
              <a:spLocks noChangeArrowheads="1"/>
            </p:cNvSpPr>
            <p:nvPr/>
          </p:nvSpPr>
          <p:spPr bwMode="auto">
            <a:xfrm>
              <a:off x="652"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0" name="Rectangle 149"/>
            <p:cNvSpPr>
              <a:spLocks noChangeArrowheads="1"/>
            </p:cNvSpPr>
            <p:nvPr/>
          </p:nvSpPr>
          <p:spPr bwMode="auto">
            <a:xfrm>
              <a:off x="294"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1" name="Rectangle 150"/>
            <p:cNvSpPr>
              <a:spLocks noChangeArrowheads="1"/>
            </p:cNvSpPr>
            <p:nvPr/>
          </p:nvSpPr>
          <p:spPr bwMode="auto">
            <a:xfrm>
              <a:off x="294"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2" name="Rectangle 151"/>
            <p:cNvSpPr>
              <a:spLocks noChangeArrowheads="1"/>
            </p:cNvSpPr>
            <p:nvPr/>
          </p:nvSpPr>
          <p:spPr bwMode="auto">
            <a:xfrm>
              <a:off x="652"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53" name="Line 295"/>
            <p:cNvCxnSpPr/>
            <p:nvPr/>
          </p:nvCxnSpPr>
          <p:spPr bwMode="auto">
            <a:xfrm>
              <a:off x="2441" y="6194"/>
              <a:ext cx="0" cy="4598"/>
            </a:xfrm>
            <a:prstGeom prst="line">
              <a:avLst/>
            </a:prstGeom>
            <a:grpFill/>
            <a:ln w="25400">
              <a:solidFill>
                <a:srgbClr val="1F497D">
                  <a:lumMod val="50000"/>
                </a:srgbClr>
              </a:solidFill>
              <a:round/>
              <a:headEnd type="triangle" w="lg" len="med"/>
              <a:tailEnd type="triangle" w="lg" len="med"/>
            </a:ln>
          </p:spPr>
        </p:cxnSp>
      </p:grpSp>
      <p:sp>
        <p:nvSpPr>
          <p:cNvPr id="155" name="Text Box 225"/>
          <p:cNvSpPr txBox="1"/>
          <p:nvPr/>
        </p:nvSpPr>
        <p:spPr>
          <a:xfrm>
            <a:off x="2288800" y="1791692"/>
            <a:ext cx="94615" cy="102362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lnSpc>
                <a:spcPct val="150000"/>
              </a:lnSpc>
              <a:spcBef>
                <a:spcPts val="0"/>
              </a:spcBef>
              <a:spcAft>
                <a:spcPts val="50"/>
              </a:spcAft>
            </a:pPr>
            <a:r>
              <a:rPr lang="en-US" sz="1200" b="1" dirty="0">
                <a:solidFill>
                  <a:srgbClr val="FF0000"/>
                </a:solidFill>
                <a:effectLst/>
                <a:latin typeface="Times New Roman"/>
                <a:ea typeface="Calibri"/>
              </a:rPr>
              <a:t>5</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4</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3</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2</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1</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 </a:t>
            </a:r>
            <a:endParaRPr lang="en-US" sz="1200" dirty="0">
              <a:effectLst/>
              <a:latin typeface="Times New Roman"/>
              <a:ea typeface="MS Mincho"/>
            </a:endParaRPr>
          </a:p>
          <a:p>
            <a:pPr marL="0" marR="0">
              <a:lnSpc>
                <a:spcPct val="150000"/>
              </a:lnSpc>
              <a:spcBef>
                <a:spcPts val="0"/>
              </a:spcBef>
              <a:spcAft>
                <a:spcPts val="0"/>
              </a:spcAft>
            </a:pPr>
            <a:r>
              <a:rPr lang="en-US" sz="1200" dirty="0">
                <a:solidFill>
                  <a:srgbClr val="FF0000"/>
                </a:solidFill>
                <a:effectLst/>
                <a:latin typeface="Times New Roman"/>
                <a:ea typeface="MS Mincho"/>
              </a:rPr>
              <a:t> </a:t>
            </a:r>
            <a:endParaRPr lang="en-US" sz="1200" dirty="0">
              <a:effectLst/>
              <a:latin typeface="Times New Roman"/>
              <a:ea typeface="MS Mincho"/>
            </a:endParaRPr>
          </a:p>
        </p:txBody>
      </p:sp>
      <p:sp>
        <p:nvSpPr>
          <p:cNvPr id="156" name="Text Box 225"/>
          <p:cNvSpPr txBox="1"/>
          <p:nvPr/>
        </p:nvSpPr>
        <p:spPr>
          <a:xfrm>
            <a:off x="2196754" y="3305430"/>
            <a:ext cx="1323023" cy="203631"/>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lgn="r">
              <a:spcBef>
                <a:spcPts val="0"/>
              </a:spcBef>
              <a:spcAft>
                <a:spcPts val="600"/>
              </a:spcAft>
            </a:pPr>
            <a:r>
              <a:rPr lang="en-US" sz="1200" b="1" dirty="0">
                <a:solidFill>
                  <a:srgbClr val="FF0000"/>
                </a:solidFill>
                <a:effectLst/>
                <a:latin typeface="Times New Roman"/>
                <a:ea typeface="Calibri"/>
              </a:rPr>
              <a:t> 0    1    2    3     4    5</a:t>
            </a:r>
            <a:endParaRPr lang="en-US" sz="1200" dirty="0">
              <a:effectLst/>
              <a:latin typeface="Times New Roman"/>
              <a:ea typeface="MS Mincho"/>
            </a:endParaRPr>
          </a:p>
        </p:txBody>
      </p:sp>
      <p:sp>
        <p:nvSpPr>
          <p:cNvPr id="157" name="Text Box 225"/>
          <p:cNvSpPr txBox="1"/>
          <p:nvPr/>
        </p:nvSpPr>
        <p:spPr>
          <a:xfrm>
            <a:off x="2228130" y="3421506"/>
            <a:ext cx="167640" cy="102362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lnSpc>
                <a:spcPct val="150000"/>
              </a:lnSpc>
              <a:spcBef>
                <a:spcPts val="0"/>
              </a:spcBef>
              <a:spcAft>
                <a:spcPts val="50"/>
              </a:spcAft>
            </a:pPr>
            <a:r>
              <a:rPr lang="en-US" sz="1200" b="1" dirty="0">
                <a:solidFill>
                  <a:srgbClr val="FF0000"/>
                </a:solidFill>
                <a:effectLst/>
                <a:latin typeface="Times New Roman"/>
                <a:ea typeface="Calibri"/>
              </a:rPr>
              <a:t>-1</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-2</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-3</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-4</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-5</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 </a:t>
            </a:r>
            <a:endParaRPr lang="en-US" sz="1200" dirty="0">
              <a:effectLst/>
              <a:latin typeface="Times New Roman"/>
              <a:ea typeface="MS Mincho"/>
            </a:endParaRPr>
          </a:p>
          <a:p>
            <a:pPr marL="0" marR="0">
              <a:lnSpc>
                <a:spcPct val="150000"/>
              </a:lnSpc>
              <a:spcBef>
                <a:spcPts val="0"/>
              </a:spcBef>
              <a:spcAft>
                <a:spcPts val="0"/>
              </a:spcAft>
            </a:pPr>
            <a:r>
              <a:rPr lang="en-US" sz="1200" dirty="0">
                <a:solidFill>
                  <a:srgbClr val="FF0000"/>
                </a:solidFill>
                <a:effectLst/>
                <a:latin typeface="Times New Roman"/>
                <a:ea typeface="MS Mincho"/>
              </a:rPr>
              <a:t> </a:t>
            </a:r>
            <a:endParaRPr lang="en-US" sz="1200" dirty="0">
              <a:effectLst/>
              <a:latin typeface="Times New Roman"/>
              <a:ea typeface="MS Mincho"/>
            </a:endParaRPr>
          </a:p>
        </p:txBody>
      </p:sp>
      <p:sp>
        <p:nvSpPr>
          <p:cNvPr id="158" name="Text Box 225"/>
          <p:cNvSpPr txBox="1"/>
          <p:nvPr/>
        </p:nvSpPr>
        <p:spPr>
          <a:xfrm>
            <a:off x="733909" y="3308495"/>
            <a:ext cx="1359773" cy="206526"/>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600"/>
              </a:spcAft>
            </a:pPr>
            <a:r>
              <a:rPr lang="en-US" sz="1200" b="1" dirty="0">
                <a:solidFill>
                  <a:srgbClr val="FF0000"/>
                </a:solidFill>
                <a:effectLst/>
                <a:latin typeface="Times New Roman"/>
                <a:ea typeface="Calibri"/>
              </a:rPr>
              <a:t>     -5   -4    -3   -2   -1</a:t>
            </a:r>
            <a:endParaRPr lang="en-US" sz="1200" dirty="0">
              <a:effectLst/>
              <a:latin typeface="Times New Roman"/>
              <a:ea typeface="MS Mincho"/>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129" y="1479200"/>
            <a:ext cx="506413" cy="42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Rectangle 3"/>
              <p:cNvSpPr/>
              <p:nvPr/>
            </p:nvSpPr>
            <p:spPr>
              <a:xfrm>
                <a:off x="3775351" y="3300161"/>
                <a:ext cx="37061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solidFill>
                            <a:srgbClr val="1F497D"/>
                          </a:solidFill>
                          <a:latin typeface="Cambria Math"/>
                          <a:ea typeface="MS Mincho"/>
                          <a:cs typeface="Calibri"/>
                        </a:rPr>
                        <m:t>𝒙</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3775351" y="3300161"/>
                <a:ext cx="370614" cy="369332"/>
              </a:xfrm>
              <a:prstGeom prst="rect">
                <a:avLst/>
              </a:prstGeom>
              <a:blipFill rotWithShape="1">
                <a:blip r:embed="rId4"/>
                <a:stretch>
                  <a:fillRect t="-8197" r="-22951"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20775" y="1206665"/>
                <a:ext cx="2190728" cy="5052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a:ea typeface="MS Mincho"/>
                          <a:cs typeface="Times New Roman"/>
                        </a:rPr>
                        <m:t>𝒇</m:t>
                      </m:r>
                      <m:d>
                        <m:dPr>
                          <m:ctrlPr>
                            <a:rPr lang="en-US" sz="2400" b="1" i="1">
                              <a:effectLst/>
                              <a:latin typeface="Cambria Math" panose="02040503050406030204" pitchFamily="18" charset="0"/>
                            </a:rPr>
                          </m:ctrlPr>
                        </m:dPr>
                        <m:e>
                          <m:r>
                            <a:rPr lang="en-US" sz="2400" b="1" i="1">
                              <a:effectLst/>
                              <a:latin typeface="Cambria Math"/>
                              <a:ea typeface="MS Mincho"/>
                              <a:cs typeface="Times New Roman"/>
                            </a:rPr>
                            <m:t>𝒙</m:t>
                          </m:r>
                        </m:e>
                      </m:d>
                      <m:r>
                        <a:rPr lang="en-US" sz="2400" b="1" i="1">
                          <a:effectLst/>
                          <a:latin typeface="Cambria Math"/>
                          <a:ea typeface="MS Mincho"/>
                          <a:cs typeface="Times New Roman"/>
                        </a:rPr>
                        <m:t>=</m:t>
                      </m:r>
                      <m:rad>
                        <m:radPr>
                          <m:degHide m:val="on"/>
                          <m:ctrlPr>
                            <a:rPr lang="en-US" sz="2400" b="1" i="1">
                              <a:effectLst/>
                              <a:latin typeface="Cambria Math" panose="02040503050406030204" pitchFamily="18" charset="0"/>
                            </a:rPr>
                          </m:ctrlPr>
                        </m:radPr>
                        <m:deg/>
                        <m:e>
                          <m:r>
                            <a:rPr lang="en-US" sz="2400" b="1" i="1">
                              <a:effectLst/>
                              <a:latin typeface="Cambria Math"/>
                              <a:ea typeface="MS Mincho"/>
                              <a:cs typeface="Times New Roman"/>
                            </a:rPr>
                            <m:t>𝒙</m:t>
                          </m:r>
                          <m:r>
                            <a:rPr lang="en-US" sz="2400" b="1" i="1">
                              <a:effectLst/>
                              <a:latin typeface="Cambria Math"/>
                              <a:ea typeface="MS Mincho"/>
                              <a:cs typeface="Times New Roman"/>
                            </a:rPr>
                            <m:t>+</m:t>
                          </m:r>
                          <m:r>
                            <a:rPr lang="en-US" sz="2400" b="1" i="1">
                              <a:effectLst/>
                              <a:latin typeface="Cambria Math"/>
                              <a:ea typeface="MS Mincho"/>
                              <a:cs typeface="Times New Roman"/>
                            </a:rPr>
                            <m:t>𝟑</m:t>
                          </m:r>
                        </m:e>
                      </m:rad>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420775" y="1206665"/>
                <a:ext cx="2190728" cy="505203"/>
              </a:xfrm>
              <a:prstGeom prst="rect">
                <a:avLst/>
              </a:prstGeom>
              <a:blipFill rotWithShape="1">
                <a:blip r:embed="rId5"/>
                <a:stretch>
                  <a:fillRect t="-1205" r="-5571" b="-26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048" name="Table 2047"/>
              <p:cNvGraphicFramePr>
                <a:graphicFrameLocks noGrp="1"/>
              </p:cNvGraphicFramePr>
              <p:nvPr>
                <p:extLst>
                  <p:ext uri="{D42A27DB-BD31-4B8C-83A1-F6EECF244321}">
                    <p14:modId xmlns:p14="http://schemas.microsoft.com/office/powerpoint/2010/main" val="4126448731"/>
                  </p:ext>
                </p:extLst>
              </p:nvPr>
            </p:nvGraphicFramePr>
            <p:xfrm>
              <a:off x="4434840" y="1767843"/>
              <a:ext cx="4175760" cy="1047468"/>
            </p:xfrm>
            <a:graphic>
              <a:graphicData uri="http://schemas.openxmlformats.org/drawingml/2006/table">
                <a:tbl>
                  <a:tblPr firstRow="1" firstCol="1" bandRow="1"/>
                  <a:tblGrid>
                    <a:gridCol w="1043940">
                      <a:extLst>
                        <a:ext uri="{9D8B030D-6E8A-4147-A177-3AD203B41FA5}">
                          <a16:colId xmlns:a16="http://schemas.microsoft.com/office/drawing/2014/main" val="20000"/>
                        </a:ext>
                      </a:extLst>
                    </a:gridCol>
                    <a:gridCol w="1043940">
                      <a:extLst>
                        <a:ext uri="{9D8B030D-6E8A-4147-A177-3AD203B41FA5}">
                          <a16:colId xmlns:a16="http://schemas.microsoft.com/office/drawing/2014/main" val="20001"/>
                        </a:ext>
                      </a:extLst>
                    </a:gridCol>
                    <a:gridCol w="1043940">
                      <a:extLst>
                        <a:ext uri="{9D8B030D-6E8A-4147-A177-3AD203B41FA5}">
                          <a16:colId xmlns:a16="http://schemas.microsoft.com/office/drawing/2014/main" val="20002"/>
                        </a:ext>
                      </a:extLst>
                    </a:gridCol>
                    <a:gridCol w="1043940">
                      <a:extLst>
                        <a:ext uri="{9D8B030D-6E8A-4147-A177-3AD203B41FA5}">
                          <a16:colId xmlns:a16="http://schemas.microsoft.com/office/drawing/2014/main" val="20003"/>
                        </a:ext>
                      </a:extLst>
                    </a:gridCol>
                  </a:tblGrid>
                  <a:tr h="523734">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b="1" i="1">
                                    <a:solidFill>
                                      <a:srgbClr val="1F497D"/>
                                    </a:solidFill>
                                    <a:effectLst/>
                                    <a:latin typeface="Cambria Math"/>
                                    <a:ea typeface="Calibri"/>
                                    <a:cs typeface="Times New Roman"/>
                                  </a:rPr>
                                  <m:t>𝒙</m:t>
                                </m:r>
                              </m:oMath>
                            </m:oMathPara>
                          </a14:m>
                          <a:endParaRPr lang="en-US" sz="2000" dirty="0">
                            <a:effectLst/>
                            <a:latin typeface="Calibri"/>
                            <a:ea typeface="MS Mincho"/>
                            <a:cs typeface="Times New Roman"/>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0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0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0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23734">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b="1" i="1">
                                    <a:solidFill>
                                      <a:srgbClr val="1F497D"/>
                                    </a:solidFill>
                                    <a:effectLst/>
                                    <a:latin typeface="Cambria Math"/>
                                    <a:ea typeface="Calibri"/>
                                    <a:cs typeface="Times New Roman"/>
                                  </a:rPr>
                                  <m:t>𝒚</m:t>
                                </m:r>
                              </m:oMath>
                            </m:oMathPara>
                          </a14:m>
                          <a:endParaRPr lang="en-US" sz="2000">
                            <a:effectLst/>
                            <a:latin typeface="Calibri"/>
                            <a:ea typeface="MS Mincho"/>
                            <a:cs typeface="Times New Roman"/>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0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0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0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mc:Choice>
        <mc:Fallback xmlns="">
          <p:graphicFrame>
            <p:nvGraphicFramePr>
              <p:cNvPr id="2048" name="Table 2047"/>
              <p:cNvGraphicFramePr>
                <a:graphicFrameLocks noGrp="1"/>
              </p:cNvGraphicFramePr>
              <p:nvPr>
                <p:extLst>
                  <p:ext uri="{D42A27DB-BD31-4B8C-83A1-F6EECF244321}">
                    <p14:modId xmlns:p14="http://schemas.microsoft.com/office/powerpoint/2010/main" val="4126448731"/>
                  </p:ext>
                </p:extLst>
              </p:nvPr>
            </p:nvGraphicFramePr>
            <p:xfrm>
              <a:off x="4434840" y="1767843"/>
              <a:ext cx="4175760" cy="1047468"/>
            </p:xfrm>
            <a:graphic>
              <a:graphicData uri="http://schemas.openxmlformats.org/drawingml/2006/table">
                <a:tbl>
                  <a:tblPr firstRow="1" firstCol="1" bandRow="1"/>
                  <a:tblGrid>
                    <a:gridCol w="1043940"/>
                    <a:gridCol w="1043940"/>
                    <a:gridCol w="1043940"/>
                    <a:gridCol w="1043940"/>
                  </a:tblGrid>
                  <a:tr h="523734">
                    <a:tc>
                      <a:txBody>
                        <a:bodyPr/>
                        <a:lstStyle/>
                        <a:p>
                          <a:endParaRPr lang="en-US"/>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6"/>
                          <a:stretch>
                            <a:fillRect l="-585" t="-9302" r="-300585" b="-100000"/>
                          </a:stretch>
                        </a:blipFill>
                      </a:tcPr>
                    </a:tc>
                    <a:tc>
                      <a:txBody>
                        <a:bodyPr/>
                        <a:lstStyle/>
                        <a:p>
                          <a:pPr marL="0" marR="0">
                            <a:lnSpc>
                              <a:spcPct val="115000"/>
                            </a:lnSpc>
                            <a:spcBef>
                              <a:spcPts val="0"/>
                            </a:spcBef>
                            <a:spcAft>
                              <a:spcPts val="0"/>
                            </a:spcAft>
                          </a:pPr>
                          <a:endParaRPr lang="en-US" sz="20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0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0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3734">
                    <a:tc>
                      <a:txBody>
                        <a:bodyPr/>
                        <a:lstStyle/>
                        <a:p>
                          <a:endParaRPr lang="en-US"/>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blipFill rotWithShape="1">
                          <a:blip r:embed="rId6"/>
                          <a:stretch>
                            <a:fillRect l="-585" t="-109302" r="-300585"/>
                          </a:stretch>
                        </a:blipFill>
                      </a:tcPr>
                    </a:tc>
                    <a:tc>
                      <a:txBody>
                        <a:bodyPr/>
                        <a:lstStyle/>
                        <a:p>
                          <a:pPr marL="0" marR="0">
                            <a:lnSpc>
                              <a:spcPct val="115000"/>
                            </a:lnSpc>
                            <a:spcBef>
                              <a:spcPts val="0"/>
                            </a:spcBef>
                            <a:spcAft>
                              <a:spcPts val="0"/>
                            </a:spcAft>
                          </a:pPr>
                          <a:endParaRPr lang="en-US" sz="20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0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0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mc:Fallback>
      </mc:AlternateContent>
    </p:spTree>
    <p:extLst>
      <p:ext uri="{BB962C8B-B14F-4D97-AF65-F5344CB8AC3E}">
        <p14:creationId xmlns:p14="http://schemas.microsoft.com/office/powerpoint/2010/main" val="829602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365521"/>
          </a:xfrm>
        </p:spPr>
        <p:txBody>
          <a:bodyPr>
            <a:normAutofit/>
          </a:bodyPr>
          <a:lstStyle/>
          <a:p>
            <a:pPr algn="l"/>
            <a:r>
              <a:rPr lang="en-US" sz="1700" b="1" dirty="0">
                <a:latin typeface="Cambria" panose="02040503050406030204" pitchFamily="18" charset="0"/>
              </a:rPr>
              <a:t> Functions</a:t>
            </a:r>
            <a:endParaRPr lang="en-US" sz="1700" dirty="0">
              <a:latin typeface="Cambria" panose="02040503050406030204" pitchFamily="18" charset="0"/>
            </a:endParaRPr>
          </a:p>
        </p:txBody>
      </p:sp>
      <p:sp>
        <p:nvSpPr>
          <p:cNvPr id="5" name="Rectangle 4"/>
          <p:cNvSpPr/>
          <p:nvPr/>
        </p:nvSpPr>
        <p:spPr>
          <a:xfrm>
            <a:off x="10633" y="209550"/>
            <a:ext cx="9144000" cy="1012585"/>
          </a:xfrm>
          <a:prstGeom prst="rect">
            <a:avLst/>
          </a:prstGeom>
        </p:spPr>
        <p:txBody>
          <a:bodyPr wrap="square">
            <a:spAutoFit/>
          </a:bodyPr>
          <a:lstStyle/>
          <a:p>
            <a:pPr>
              <a:lnSpc>
                <a:spcPct val="115000"/>
              </a:lnSpc>
              <a:spcAft>
                <a:spcPts val="600"/>
              </a:spcAft>
            </a:pPr>
            <a:r>
              <a:rPr lang="en-US" sz="2600" b="1" dirty="0">
                <a:solidFill>
                  <a:schemeClr val="accent1"/>
                </a:solidFill>
              </a:rPr>
              <a:t>Sample Problem 4</a:t>
            </a:r>
            <a:r>
              <a:rPr lang="en-US" sz="2600" dirty="0">
                <a:solidFill>
                  <a:schemeClr val="accent1"/>
                </a:solidFill>
              </a:rPr>
              <a:t>: </a:t>
            </a:r>
            <a:r>
              <a:rPr lang="en-US" sz="2600" b="1" dirty="0">
                <a:ea typeface="MS Mincho"/>
                <a:cs typeface="Times New Roman"/>
              </a:rPr>
              <a:t>Find the domain and range of each function. Write in interval notation.</a:t>
            </a:r>
            <a:endParaRPr lang="en-US" sz="2600" dirty="0">
              <a:ea typeface="MS Mincho"/>
              <a:cs typeface="Times New Roman"/>
            </a:endParaRPr>
          </a:p>
        </p:txBody>
      </p:sp>
      <p:sp>
        <p:nvSpPr>
          <p:cNvPr id="3" name="Rectangle 2"/>
          <p:cNvSpPr/>
          <p:nvPr/>
        </p:nvSpPr>
        <p:spPr>
          <a:xfrm>
            <a:off x="72657" y="1110478"/>
            <a:ext cx="473206" cy="523220"/>
          </a:xfrm>
          <a:prstGeom prst="rect">
            <a:avLst/>
          </a:prstGeom>
        </p:spPr>
        <p:txBody>
          <a:bodyPr wrap="none">
            <a:spAutoFit/>
          </a:bodyPr>
          <a:lstStyle/>
          <a:p>
            <a:r>
              <a:rPr lang="en-US" sz="2800" b="1" dirty="0"/>
              <a:t>d.</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629150"/>
            <a:ext cx="334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 name="Text Box 225"/>
          <p:cNvSpPr txBox="1"/>
          <p:nvPr/>
        </p:nvSpPr>
        <p:spPr>
          <a:xfrm>
            <a:off x="2288800" y="1791692"/>
            <a:ext cx="94615" cy="102362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lnSpc>
                <a:spcPct val="150000"/>
              </a:lnSpc>
              <a:spcBef>
                <a:spcPts val="0"/>
              </a:spcBef>
              <a:spcAft>
                <a:spcPts val="50"/>
              </a:spcAft>
            </a:pPr>
            <a:r>
              <a:rPr lang="en-US" sz="1200" b="1" dirty="0">
                <a:solidFill>
                  <a:srgbClr val="FF0000"/>
                </a:solidFill>
                <a:effectLst/>
                <a:latin typeface="Times New Roman"/>
                <a:ea typeface="Calibri"/>
              </a:rPr>
              <a:t>5</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4</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3</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2</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1</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 </a:t>
            </a:r>
            <a:endParaRPr lang="en-US" sz="1200" dirty="0">
              <a:effectLst/>
              <a:latin typeface="Times New Roman"/>
              <a:ea typeface="MS Mincho"/>
            </a:endParaRPr>
          </a:p>
          <a:p>
            <a:pPr marL="0" marR="0">
              <a:lnSpc>
                <a:spcPct val="150000"/>
              </a:lnSpc>
              <a:spcBef>
                <a:spcPts val="0"/>
              </a:spcBef>
              <a:spcAft>
                <a:spcPts val="0"/>
              </a:spcAft>
            </a:pPr>
            <a:r>
              <a:rPr lang="en-US" sz="1200" dirty="0">
                <a:solidFill>
                  <a:srgbClr val="FF0000"/>
                </a:solidFill>
                <a:effectLst/>
                <a:latin typeface="Times New Roman"/>
                <a:ea typeface="MS Mincho"/>
              </a:rPr>
              <a:t> </a:t>
            </a:r>
            <a:endParaRPr lang="en-US" sz="1200" dirty="0">
              <a:effectLst/>
              <a:latin typeface="Times New Roman"/>
              <a:ea typeface="MS Mincho"/>
            </a:endParaRPr>
          </a:p>
        </p:txBody>
      </p:sp>
      <p:sp>
        <p:nvSpPr>
          <p:cNvPr id="156" name="Text Box 225"/>
          <p:cNvSpPr txBox="1"/>
          <p:nvPr/>
        </p:nvSpPr>
        <p:spPr>
          <a:xfrm>
            <a:off x="2196754" y="3305430"/>
            <a:ext cx="1323023" cy="203631"/>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lgn="r">
              <a:spcBef>
                <a:spcPts val="0"/>
              </a:spcBef>
              <a:spcAft>
                <a:spcPts val="600"/>
              </a:spcAft>
            </a:pPr>
            <a:r>
              <a:rPr lang="en-US" sz="1200" b="1" dirty="0">
                <a:solidFill>
                  <a:srgbClr val="FF0000"/>
                </a:solidFill>
                <a:effectLst/>
                <a:latin typeface="Times New Roman"/>
                <a:ea typeface="Calibri"/>
              </a:rPr>
              <a:t> 0    1    2    3     4    5</a:t>
            </a:r>
            <a:endParaRPr lang="en-US" sz="1200" dirty="0">
              <a:effectLst/>
              <a:latin typeface="Times New Roman"/>
              <a:ea typeface="MS Mincho"/>
            </a:endParaRPr>
          </a:p>
        </p:txBody>
      </p:sp>
      <p:sp>
        <p:nvSpPr>
          <p:cNvPr id="157" name="Text Box 225"/>
          <p:cNvSpPr txBox="1"/>
          <p:nvPr/>
        </p:nvSpPr>
        <p:spPr>
          <a:xfrm>
            <a:off x="2228130" y="3421506"/>
            <a:ext cx="167640" cy="102362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lnSpc>
                <a:spcPct val="150000"/>
              </a:lnSpc>
              <a:spcBef>
                <a:spcPts val="0"/>
              </a:spcBef>
              <a:spcAft>
                <a:spcPts val="50"/>
              </a:spcAft>
            </a:pPr>
            <a:r>
              <a:rPr lang="en-US" sz="1200" b="1" dirty="0">
                <a:solidFill>
                  <a:srgbClr val="FF0000"/>
                </a:solidFill>
                <a:effectLst/>
                <a:latin typeface="Times New Roman"/>
                <a:ea typeface="Calibri"/>
              </a:rPr>
              <a:t>-1</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-2</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-3</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-4</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-5</a:t>
            </a:r>
            <a:endParaRPr lang="en-US" sz="1200" dirty="0">
              <a:effectLst/>
              <a:latin typeface="Times New Roman"/>
              <a:ea typeface="MS Mincho"/>
            </a:endParaRPr>
          </a:p>
          <a:p>
            <a:pPr marL="0" marR="0">
              <a:lnSpc>
                <a:spcPct val="150000"/>
              </a:lnSpc>
              <a:spcBef>
                <a:spcPts val="0"/>
              </a:spcBef>
              <a:spcAft>
                <a:spcPts val="50"/>
              </a:spcAft>
            </a:pPr>
            <a:r>
              <a:rPr lang="en-US" sz="1200" b="1" dirty="0">
                <a:solidFill>
                  <a:srgbClr val="FF0000"/>
                </a:solidFill>
                <a:effectLst/>
                <a:latin typeface="Times New Roman"/>
                <a:ea typeface="Calibri"/>
              </a:rPr>
              <a:t> </a:t>
            </a:r>
            <a:endParaRPr lang="en-US" sz="1200" dirty="0">
              <a:effectLst/>
              <a:latin typeface="Times New Roman"/>
              <a:ea typeface="MS Mincho"/>
            </a:endParaRPr>
          </a:p>
          <a:p>
            <a:pPr marL="0" marR="0">
              <a:lnSpc>
                <a:spcPct val="150000"/>
              </a:lnSpc>
              <a:spcBef>
                <a:spcPts val="0"/>
              </a:spcBef>
              <a:spcAft>
                <a:spcPts val="0"/>
              </a:spcAft>
            </a:pPr>
            <a:r>
              <a:rPr lang="en-US" sz="1200" dirty="0">
                <a:solidFill>
                  <a:srgbClr val="FF0000"/>
                </a:solidFill>
                <a:effectLst/>
                <a:latin typeface="Times New Roman"/>
                <a:ea typeface="MS Mincho"/>
              </a:rPr>
              <a:t> </a:t>
            </a:r>
            <a:endParaRPr lang="en-US" sz="1200" dirty="0">
              <a:effectLst/>
              <a:latin typeface="Times New Roman"/>
              <a:ea typeface="MS Mincho"/>
            </a:endParaRPr>
          </a:p>
        </p:txBody>
      </p:sp>
      <p:sp>
        <p:nvSpPr>
          <p:cNvPr id="158" name="Text Box 225"/>
          <p:cNvSpPr txBox="1"/>
          <p:nvPr/>
        </p:nvSpPr>
        <p:spPr>
          <a:xfrm>
            <a:off x="733909" y="3308495"/>
            <a:ext cx="1359773" cy="206526"/>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600"/>
              </a:spcAft>
            </a:pPr>
            <a:r>
              <a:rPr lang="en-US" sz="1200" b="1" dirty="0">
                <a:solidFill>
                  <a:srgbClr val="FF0000"/>
                </a:solidFill>
                <a:effectLst/>
                <a:latin typeface="Times New Roman"/>
                <a:ea typeface="Calibri"/>
              </a:rPr>
              <a:t>     -5   -4    -3   -2   -1</a:t>
            </a:r>
            <a:endParaRPr lang="en-US" sz="1200" dirty="0">
              <a:effectLst/>
              <a:latin typeface="Times New Roman"/>
              <a:ea typeface="MS Mincho"/>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6754" y="1448570"/>
            <a:ext cx="506413" cy="42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Rectangle 3"/>
              <p:cNvSpPr/>
              <p:nvPr/>
            </p:nvSpPr>
            <p:spPr>
              <a:xfrm>
                <a:off x="3775351" y="3300161"/>
                <a:ext cx="37061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solidFill>
                            <a:srgbClr val="1F497D"/>
                          </a:solidFill>
                          <a:latin typeface="Cambria Math"/>
                          <a:ea typeface="MS Mincho"/>
                          <a:cs typeface="Calibri"/>
                        </a:rPr>
                        <m:t>𝒙</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3775351" y="3300161"/>
                <a:ext cx="370614" cy="369332"/>
              </a:xfrm>
              <a:prstGeom prst="rect">
                <a:avLst/>
              </a:prstGeom>
              <a:blipFill rotWithShape="1">
                <a:blip r:embed="rId4"/>
                <a:stretch>
                  <a:fillRect t="-8197" r="-22951"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48232" y="1110478"/>
                <a:ext cx="2190728" cy="5052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a:solidFill>
                            <a:prstClr val="black"/>
                          </a:solidFill>
                          <a:latin typeface="Cambria Math"/>
                          <a:ea typeface="MS Mincho"/>
                          <a:cs typeface="Times New Roman"/>
                        </a:rPr>
                        <m:t>𝒇</m:t>
                      </m:r>
                      <m:d>
                        <m:dPr>
                          <m:ctrlPr>
                            <a:rPr lang="en-US" sz="2400" b="1" i="1">
                              <a:solidFill>
                                <a:prstClr val="black"/>
                              </a:solidFill>
                              <a:latin typeface="Cambria Math" panose="02040503050406030204" pitchFamily="18" charset="0"/>
                            </a:rPr>
                          </m:ctrlPr>
                        </m:dPr>
                        <m:e>
                          <m:r>
                            <a:rPr lang="en-US" sz="2400" b="1" i="1">
                              <a:solidFill>
                                <a:prstClr val="black"/>
                              </a:solidFill>
                              <a:latin typeface="Cambria Math"/>
                              <a:ea typeface="MS Mincho"/>
                              <a:cs typeface="Times New Roman"/>
                            </a:rPr>
                            <m:t>𝒙</m:t>
                          </m:r>
                        </m:e>
                      </m:d>
                      <m:r>
                        <a:rPr lang="en-US" sz="2400" b="1" i="1">
                          <a:solidFill>
                            <a:prstClr val="black"/>
                          </a:solidFill>
                          <a:latin typeface="Cambria Math"/>
                          <a:ea typeface="MS Mincho"/>
                          <a:cs typeface="Times New Roman"/>
                        </a:rPr>
                        <m:t>=</m:t>
                      </m:r>
                      <m:rad>
                        <m:radPr>
                          <m:degHide m:val="on"/>
                          <m:ctrlPr>
                            <a:rPr lang="en-US" sz="2400" b="1" i="1">
                              <a:solidFill>
                                <a:prstClr val="black"/>
                              </a:solidFill>
                              <a:latin typeface="Cambria Math" panose="02040503050406030204" pitchFamily="18" charset="0"/>
                            </a:rPr>
                          </m:ctrlPr>
                        </m:radPr>
                        <m:deg/>
                        <m:e>
                          <m:r>
                            <a:rPr lang="en-US" sz="2400" b="1" i="1">
                              <a:solidFill>
                                <a:prstClr val="black"/>
                              </a:solidFill>
                              <a:latin typeface="Cambria Math"/>
                              <a:ea typeface="MS Mincho"/>
                              <a:cs typeface="Times New Roman"/>
                            </a:rPr>
                            <m:t>𝒙</m:t>
                          </m:r>
                          <m:r>
                            <a:rPr lang="en-US" sz="2400" b="1" i="1">
                              <a:solidFill>
                                <a:prstClr val="black"/>
                              </a:solidFill>
                              <a:latin typeface="Cambria Math"/>
                              <a:ea typeface="MS Mincho"/>
                              <a:cs typeface="Times New Roman"/>
                            </a:rPr>
                            <m:t>+</m:t>
                          </m:r>
                          <m:r>
                            <a:rPr lang="en-US" sz="2400" b="1" i="1">
                              <a:solidFill>
                                <a:prstClr val="black"/>
                              </a:solidFill>
                              <a:latin typeface="Cambria Math"/>
                              <a:ea typeface="MS Mincho"/>
                              <a:cs typeface="Times New Roman"/>
                            </a:rPr>
                            <m:t>𝟑</m:t>
                          </m:r>
                        </m:e>
                      </m:rad>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548232" y="1110478"/>
                <a:ext cx="2190728" cy="505203"/>
              </a:xfrm>
              <a:prstGeom prst="rect">
                <a:avLst/>
              </a:prstGeom>
              <a:blipFill rotWithShape="1">
                <a:blip r:embed="rId5"/>
                <a:stretch>
                  <a:fillRect t="-1205" r="-5292" b="-26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49" name="Rectangle 2048"/>
              <p:cNvSpPr/>
              <p:nvPr/>
            </p:nvSpPr>
            <p:spPr>
              <a:xfrm>
                <a:off x="4779334" y="3757726"/>
                <a:ext cx="287533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a:rPr>
                        <m:t>𝑫𝒐𝒎𝒂𝒊𝒏</m:t>
                      </m:r>
                      <m:r>
                        <a:rPr lang="en-US" sz="2400" b="1" i="1">
                          <a:latin typeface="Cambria Math"/>
                        </a:rPr>
                        <m:t>=</m:t>
                      </m:r>
                      <m:d>
                        <m:dPr>
                          <m:begChr m:val="["/>
                          <m:ctrlPr>
                            <a:rPr lang="en-US" sz="2400" b="1" i="1">
                              <a:latin typeface="Cambria Math" panose="02040503050406030204" pitchFamily="18" charset="0"/>
                            </a:rPr>
                          </m:ctrlPr>
                        </m:dPr>
                        <m:e>
                          <m:r>
                            <a:rPr lang="en-US" sz="2400" b="1" i="1">
                              <a:latin typeface="Cambria Math"/>
                            </a:rPr>
                            <m:t>−</m:t>
                          </m:r>
                          <m:r>
                            <a:rPr lang="en-US" sz="2400" b="1" i="1">
                              <a:latin typeface="Cambria Math"/>
                            </a:rPr>
                            <m:t>𝟑</m:t>
                          </m:r>
                          <m:r>
                            <a:rPr lang="en-US" sz="2400" b="1" i="1">
                              <a:latin typeface="Cambria Math"/>
                            </a:rPr>
                            <m:t>,∞</m:t>
                          </m:r>
                        </m:e>
                      </m:d>
                    </m:oMath>
                  </m:oMathPara>
                </a14:m>
                <a:endParaRPr lang="en-US" sz="2400" dirty="0"/>
              </a:p>
            </p:txBody>
          </p:sp>
        </mc:Choice>
        <mc:Fallback xmlns="">
          <p:sp>
            <p:nvSpPr>
              <p:cNvPr id="2049" name="Rectangle 2048"/>
              <p:cNvSpPr>
                <a:spLocks noRot="1" noChangeAspect="1" noMove="1" noResize="1" noEditPoints="1" noAdjustHandles="1" noChangeArrowheads="1" noChangeShapeType="1" noTextEdit="1"/>
              </p:cNvSpPr>
              <p:nvPr/>
            </p:nvSpPr>
            <p:spPr>
              <a:xfrm>
                <a:off x="4779334" y="3757726"/>
                <a:ext cx="2875339" cy="461665"/>
              </a:xfrm>
              <a:prstGeom prst="rect">
                <a:avLst/>
              </a:prstGeom>
              <a:blipFill rotWithShape="1">
                <a:blip r:embed="rId6"/>
                <a:stretch>
                  <a:fillRect t="-10526" r="-4025"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1" name="Rectangle 2050"/>
              <p:cNvSpPr/>
              <p:nvPr/>
            </p:nvSpPr>
            <p:spPr>
              <a:xfrm>
                <a:off x="4800599" y="4122734"/>
                <a:ext cx="242970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a:rPr>
                        <m:t>𝑹𝒂𝒏𝒈𝒆</m:t>
                      </m:r>
                      <m:r>
                        <a:rPr lang="en-US" sz="2400" b="1" i="1">
                          <a:latin typeface="Cambria Math"/>
                        </a:rPr>
                        <m:t>=</m:t>
                      </m:r>
                      <m:d>
                        <m:dPr>
                          <m:begChr m:val="["/>
                          <m:ctrlPr>
                            <a:rPr lang="en-US" sz="2400" b="1" i="1">
                              <a:latin typeface="Cambria Math" panose="02040503050406030204" pitchFamily="18" charset="0"/>
                            </a:rPr>
                          </m:ctrlPr>
                        </m:dPr>
                        <m:e>
                          <m:r>
                            <a:rPr lang="en-US" sz="2400" b="1" i="1">
                              <a:latin typeface="Cambria Math"/>
                            </a:rPr>
                            <m:t>𝟎</m:t>
                          </m:r>
                          <m:r>
                            <a:rPr lang="en-US" sz="2400" b="1" i="1">
                              <a:latin typeface="Cambria Math"/>
                            </a:rPr>
                            <m:t>,∞</m:t>
                          </m:r>
                        </m:e>
                      </m:d>
                    </m:oMath>
                  </m:oMathPara>
                </a14:m>
                <a:endParaRPr lang="en-US" sz="2400" dirty="0"/>
              </a:p>
            </p:txBody>
          </p:sp>
        </mc:Choice>
        <mc:Fallback xmlns="">
          <p:sp>
            <p:nvSpPr>
              <p:cNvPr id="2051" name="Rectangle 2050"/>
              <p:cNvSpPr>
                <a:spLocks noRot="1" noChangeAspect="1" noMove="1" noResize="1" noEditPoints="1" noAdjustHandles="1" noChangeArrowheads="1" noChangeShapeType="1" noTextEdit="1"/>
              </p:cNvSpPr>
              <p:nvPr/>
            </p:nvSpPr>
            <p:spPr>
              <a:xfrm>
                <a:off x="4800599" y="4122734"/>
                <a:ext cx="2429704" cy="461665"/>
              </a:xfrm>
              <a:prstGeom prst="rect">
                <a:avLst/>
              </a:prstGeom>
              <a:blipFill rotWithShape="1">
                <a:blip r:embed="rId7"/>
                <a:stretch>
                  <a:fillRect t="-10526" r="-4762" b="-28947"/>
                </a:stretch>
              </a:blipFill>
            </p:spPr>
            <p:txBody>
              <a:bodyPr/>
              <a:lstStyle/>
              <a:p>
                <a:r>
                  <a:rPr lang="en-US">
                    <a:noFill/>
                  </a:rPr>
                  <a:t> </a:t>
                </a:r>
              </a:p>
            </p:txBody>
          </p:sp>
        </mc:Fallback>
      </mc:AlternateContent>
      <p:cxnSp>
        <p:nvCxnSpPr>
          <p:cNvPr id="165" name="Straight Connector 164"/>
          <p:cNvCxnSpPr/>
          <p:nvPr/>
        </p:nvCxnSpPr>
        <p:spPr>
          <a:xfrm>
            <a:off x="399690" y="1819431"/>
            <a:ext cx="0" cy="1385290"/>
          </a:xfrm>
          <a:prstGeom prst="line">
            <a:avLst/>
          </a:prstGeom>
          <a:noFill/>
          <a:ln w="28575" cap="flat" cmpd="sng" algn="ctr">
            <a:solidFill>
              <a:srgbClr val="92D050"/>
            </a:solidFill>
            <a:prstDash val="solid"/>
            <a:headEnd type="stealth"/>
            <a:tailEnd type="oval"/>
          </a:ln>
          <a:effectLst/>
        </p:spPr>
      </p:cxnSp>
      <mc:AlternateContent xmlns:mc="http://schemas.openxmlformats.org/markup-compatibility/2006" xmlns:a14="http://schemas.microsoft.com/office/drawing/2010/main">
        <mc:Choice Requires="a14">
          <p:sp>
            <p:nvSpPr>
              <p:cNvPr id="2054" name="Rectangle 2053"/>
              <p:cNvSpPr/>
              <p:nvPr/>
            </p:nvSpPr>
            <p:spPr>
              <a:xfrm>
                <a:off x="-58617" y="1831167"/>
                <a:ext cx="394660" cy="14773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ea typeface="MS Mincho"/>
                          <a:cs typeface="Times New Roman"/>
                        </a:rPr>
                        <m:t>𝑹</m:t>
                      </m:r>
                    </m:oMath>
                  </m:oMathPara>
                </a14:m>
                <a:endParaRPr lang="en-US" b="1" i="1" dirty="0">
                  <a:latin typeface="Cambria Math"/>
                  <a:ea typeface="MS Mincho"/>
                  <a:cs typeface="Times New Roman"/>
                </a:endParaRPr>
              </a:p>
              <a:p>
                <a:pPr/>
                <a14:m>
                  <m:oMathPara xmlns:m="http://schemas.openxmlformats.org/officeDocument/2006/math">
                    <m:oMathParaPr>
                      <m:jc m:val="centerGroup"/>
                    </m:oMathParaPr>
                    <m:oMath xmlns:m="http://schemas.openxmlformats.org/officeDocument/2006/math">
                      <m:r>
                        <a:rPr lang="en-US" b="1" i="1">
                          <a:latin typeface="Cambria Math"/>
                          <a:ea typeface="MS Mincho"/>
                          <a:cs typeface="Times New Roman"/>
                        </a:rPr>
                        <m:t>𝒂</m:t>
                      </m:r>
                    </m:oMath>
                  </m:oMathPara>
                </a14:m>
                <a:endParaRPr lang="en-US" b="1" i="1" dirty="0">
                  <a:latin typeface="Cambria Math"/>
                  <a:ea typeface="MS Mincho"/>
                  <a:cs typeface="Times New Roman"/>
                </a:endParaRPr>
              </a:p>
              <a:p>
                <a:pPr/>
                <a14:m>
                  <m:oMathPara xmlns:m="http://schemas.openxmlformats.org/officeDocument/2006/math">
                    <m:oMathParaPr>
                      <m:jc m:val="centerGroup"/>
                    </m:oMathParaPr>
                    <m:oMath xmlns:m="http://schemas.openxmlformats.org/officeDocument/2006/math">
                      <m:r>
                        <a:rPr lang="en-US" b="1" i="1">
                          <a:latin typeface="Cambria Math"/>
                          <a:ea typeface="MS Mincho"/>
                          <a:cs typeface="Times New Roman"/>
                        </a:rPr>
                        <m:t>𝒏</m:t>
                      </m:r>
                    </m:oMath>
                  </m:oMathPara>
                </a14:m>
                <a:endParaRPr lang="en-US" b="1" i="1" dirty="0">
                  <a:latin typeface="Cambria Math"/>
                  <a:ea typeface="MS Mincho"/>
                  <a:cs typeface="Times New Roman"/>
                </a:endParaRPr>
              </a:p>
              <a:p>
                <a:pPr/>
                <a14:m>
                  <m:oMathPara xmlns:m="http://schemas.openxmlformats.org/officeDocument/2006/math">
                    <m:oMathParaPr>
                      <m:jc m:val="centerGroup"/>
                    </m:oMathParaPr>
                    <m:oMath xmlns:m="http://schemas.openxmlformats.org/officeDocument/2006/math">
                      <m:r>
                        <a:rPr lang="en-US" b="1" i="1">
                          <a:latin typeface="Cambria Math"/>
                          <a:ea typeface="MS Mincho"/>
                          <a:cs typeface="Times New Roman"/>
                        </a:rPr>
                        <m:t>𝒈</m:t>
                      </m:r>
                    </m:oMath>
                  </m:oMathPara>
                </a14:m>
                <a:endParaRPr lang="en-US" b="1" i="1" dirty="0">
                  <a:latin typeface="Cambria Math"/>
                  <a:ea typeface="MS Mincho"/>
                  <a:cs typeface="Times New Roman"/>
                </a:endParaRPr>
              </a:p>
              <a:p>
                <a:pPr/>
                <a14:m>
                  <m:oMathPara xmlns:m="http://schemas.openxmlformats.org/officeDocument/2006/math">
                    <m:oMathParaPr>
                      <m:jc m:val="centerGroup"/>
                    </m:oMathParaPr>
                    <m:oMath xmlns:m="http://schemas.openxmlformats.org/officeDocument/2006/math">
                      <m:r>
                        <a:rPr lang="en-US" b="1" i="1">
                          <a:latin typeface="Cambria Math"/>
                          <a:ea typeface="MS Mincho"/>
                          <a:cs typeface="Times New Roman"/>
                        </a:rPr>
                        <m:t>𝒆</m:t>
                      </m:r>
                    </m:oMath>
                  </m:oMathPara>
                </a14:m>
                <a:endParaRPr lang="en-US" dirty="0"/>
              </a:p>
            </p:txBody>
          </p:sp>
        </mc:Choice>
        <mc:Fallback xmlns="">
          <p:sp>
            <p:nvSpPr>
              <p:cNvPr id="2054" name="Rectangle 2053"/>
              <p:cNvSpPr>
                <a:spLocks noRot="1" noChangeAspect="1" noMove="1" noResize="1" noEditPoints="1" noAdjustHandles="1" noChangeArrowheads="1" noChangeShapeType="1" noTextEdit="1"/>
              </p:cNvSpPr>
              <p:nvPr/>
            </p:nvSpPr>
            <p:spPr>
              <a:xfrm>
                <a:off x="-58617" y="1831167"/>
                <a:ext cx="394660" cy="1477328"/>
              </a:xfrm>
              <a:prstGeom prst="rect">
                <a:avLst/>
              </a:prstGeom>
              <a:blipFill rotWithShape="1">
                <a:blip r:embed="rId8"/>
                <a:stretch>
                  <a:fillRect t="-2469" r="-20000" b="-53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6" name="Rectangle 2055"/>
              <p:cNvSpPr/>
              <p:nvPr/>
            </p:nvSpPr>
            <p:spPr>
              <a:xfrm>
                <a:off x="3775351" y="4788905"/>
                <a:ext cx="113524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ea typeface="MS Mincho"/>
                          <a:cs typeface="Times New Roman"/>
                        </a:rPr>
                        <m:t>𝑫𝒐𝒎𝒂𝒊𝒏</m:t>
                      </m:r>
                    </m:oMath>
                  </m:oMathPara>
                </a14:m>
                <a:endParaRPr lang="en-US" dirty="0"/>
              </a:p>
            </p:txBody>
          </p:sp>
        </mc:Choice>
        <mc:Fallback xmlns="">
          <p:sp>
            <p:nvSpPr>
              <p:cNvPr id="2056" name="Rectangle 2055"/>
              <p:cNvSpPr>
                <a:spLocks noRot="1" noChangeAspect="1" noMove="1" noResize="1" noEditPoints="1" noAdjustHandles="1" noChangeArrowheads="1" noChangeShapeType="1" noTextEdit="1"/>
              </p:cNvSpPr>
              <p:nvPr/>
            </p:nvSpPr>
            <p:spPr>
              <a:xfrm>
                <a:off x="3775351" y="4788905"/>
                <a:ext cx="1135247" cy="369332"/>
              </a:xfrm>
              <a:prstGeom prst="rect">
                <a:avLst/>
              </a:prstGeom>
              <a:blipFill rotWithShape="1">
                <a:blip r:embed="rId9"/>
                <a:stretch>
                  <a:fillRect t="-8333" r="-6417" b="-26667"/>
                </a:stretch>
              </a:blipFill>
            </p:spPr>
            <p:txBody>
              <a:bodyPr/>
              <a:lstStyle/>
              <a:p>
                <a:r>
                  <a:rPr lang="en-US">
                    <a:noFill/>
                  </a:rPr>
                  <a:t> </a:t>
                </a:r>
              </a:p>
            </p:txBody>
          </p:sp>
        </mc:Fallback>
      </mc:AlternateContent>
      <p:grpSp>
        <p:nvGrpSpPr>
          <p:cNvPr id="174" name="Group 173"/>
          <p:cNvGrpSpPr>
            <a:grpSpLocks/>
          </p:cNvGrpSpPr>
          <p:nvPr/>
        </p:nvGrpSpPr>
        <p:grpSpPr bwMode="auto">
          <a:xfrm>
            <a:off x="597446" y="1721935"/>
            <a:ext cx="3261367" cy="3225094"/>
            <a:chOff x="169" y="6194"/>
            <a:chExt cx="4547" cy="4598"/>
          </a:xfrm>
          <a:noFill/>
        </p:grpSpPr>
        <p:sp>
          <p:nvSpPr>
            <p:cNvPr id="175" name="Rectangle 174"/>
            <p:cNvSpPr>
              <a:spLocks noChangeArrowheads="1"/>
            </p:cNvSpPr>
            <p:nvPr/>
          </p:nvSpPr>
          <p:spPr bwMode="auto">
            <a:xfrm>
              <a:off x="1010" y="7772"/>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8" name="Rectangle 177"/>
            <p:cNvSpPr>
              <a:spLocks noChangeArrowheads="1"/>
            </p:cNvSpPr>
            <p:nvPr/>
          </p:nvSpPr>
          <p:spPr bwMode="auto">
            <a:xfrm>
              <a:off x="1367"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9" name="Rectangle 178"/>
            <p:cNvSpPr>
              <a:spLocks noChangeArrowheads="1"/>
            </p:cNvSpPr>
            <p:nvPr/>
          </p:nvSpPr>
          <p:spPr bwMode="auto">
            <a:xfrm>
              <a:off x="1725"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0" name="Rectangle 179"/>
            <p:cNvSpPr>
              <a:spLocks noChangeArrowheads="1"/>
            </p:cNvSpPr>
            <p:nvPr/>
          </p:nvSpPr>
          <p:spPr bwMode="auto">
            <a:xfrm>
              <a:off x="2083"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1" name="Rectangle 180"/>
            <p:cNvSpPr>
              <a:spLocks noChangeArrowheads="1"/>
            </p:cNvSpPr>
            <p:nvPr/>
          </p:nvSpPr>
          <p:spPr bwMode="auto">
            <a:xfrm>
              <a:off x="2083"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2" name="Rectangle 181"/>
            <p:cNvSpPr>
              <a:spLocks noChangeArrowheads="1"/>
            </p:cNvSpPr>
            <p:nvPr/>
          </p:nvSpPr>
          <p:spPr bwMode="auto">
            <a:xfrm>
              <a:off x="1725"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3" name="Rectangle 182"/>
            <p:cNvSpPr>
              <a:spLocks noChangeArrowheads="1"/>
            </p:cNvSpPr>
            <p:nvPr/>
          </p:nvSpPr>
          <p:spPr bwMode="auto">
            <a:xfrm>
              <a:off x="1367"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4" name="Rectangle 183"/>
            <p:cNvSpPr>
              <a:spLocks noChangeArrowheads="1"/>
            </p:cNvSpPr>
            <p:nvPr/>
          </p:nvSpPr>
          <p:spPr bwMode="auto">
            <a:xfrm>
              <a:off x="1010" y="7413"/>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5" name="Rectangle 184"/>
            <p:cNvSpPr>
              <a:spLocks noChangeArrowheads="1"/>
            </p:cNvSpPr>
            <p:nvPr/>
          </p:nvSpPr>
          <p:spPr bwMode="auto">
            <a:xfrm>
              <a:off x="2441" y="7772"/>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6" name="Rectangle 185"/>
            <p:cNvSpPr>
              <a:spLocks noChangeArrowheads="1"/>
            </p:cNvSpPr>
            <p:nvPr/>
          </p:nvSpPr>
          <p:spPr bwMode="auto">
            <a:xfrm>
              <a:off x="2798"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7" name="Rectangle 186"/>
            <p:cNvSpPr>
              <a:spLocks noChangeArrowheads="1"/>
            </p:cNvSpPr>
            <p:nvPr/>
          </p:nvSpPr>
          <p:spPr bwMode="auto">
            <a:xfrm>
              <a:off x="3156"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8" name="Rectangle 187"/>
            <p:cNvSpPr>
              <a:spLocks noChangeArrowheads="1"/>
            </p:cNvSpPr>
            <p:nvPr/>
          </p:nvSpPr>
          <p:spPr bwMode="auto">
            <a:xfrm>
              <a:off x="3514"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9" name="Rectangle 188"/>
            <p:cNvSpPr>
              <a:spLocks noChangeArrowheads="1"/>
            </p:cNvSpPr>
            <p:nvPr/>
          </p:nvSpPr>
          <p:spPr bwMode="auto">
            <a:xfrm>
              <a:off x="3514"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0" name="Rectangle 189"/>
            <p:cNvSpPr>
              <a:spLocks noChangeArrowheads="1"/>
            </p:cNvSpPr>
            <p:nvPr/>
          </p:nvSpPr>
          <p:spPr bwMode="auto">
            <a:xfrm>
              <a:off x="3156"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1" name="Rectangle 190"/>
            <p:cNvSpPr>
              <a:spLocks noChangeArrowheads="1"/>
            </p:cNvSpPr>
            <p:nvPr/>
          </p:nvSpPr>
          <p:spPr bwMode="auto">
            <a:xfrm>
              <a:off x="2441" y="7413"/>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2" name="Rectangle 191"/>
            <p:cNvSpPr>
              <a:spLocks noChangeArrowheads="1"/>
            </p:cNvSpPr>
            <p:nvPr/>
          </p:nvSpPr>
          <p:spPr bwMode="auto">
            <a:xfrm>
              <a:off x="2798"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3" name="Rectangle 192"/>
            <p:cNvSpPr>
              <a:spLocks noChangeArrowheads="1"/>
            </p:cNvSpPr>
            <p:nvPr/>
          </p:nvSpPr>
          <p:spPr bwMode="auto">
            <a:xfrm>
              <a:off x="2441" y="7056"/>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4" name="Rectangle 193"/>
            <p:cNvSpPr>
              <a:spLocks noChangeArrowheads="1"/>
            </p:cNvSpPr>
            <p:nvPr/>
          </p:nvSpPr>
          <p:spPr bwMode="auto">
            <a:xfrm>
              <a:off x="2798"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5" name="Rectangle 194"/>
            <p:cNvSpPr>
              <a:spLocks noChangeArrowheads="1"/>
            </p:cNvSpPr>
            <p:nvPr/>
          </p:nvSpPr>
          <p:spPr bwMode="auto">
            <a:xfrm>
              <a:off x="3156"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6" name="Rectangle 195"/>
            <p:cNvSpPr>
              <a:spLocks noChangeArrowheads="1"/>
            </p:cNvSpPr>
            <p:nvPr/>
          </p:nvSpPr>
          <p:spPr bwMode="auto">
            <a:xfrm>
              <a:off x="3514"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7" name="Rectangle 196"/>
            <p:cNvSpPr>
              <a:spLocks noChangeArrowheads="1"/>
            </p:cNvSpPr>
            <p:nvPr/>
          </p:nvSpPr>
          <p:spPr bwMode="auto">
            <a:xfrm>
              <a:off x="1010" y="7056"/>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8" name="Rectangle 197"/>
            <p:cNvSpPr>
              <a:spLocks noChangeArrowheads="1"/>
            </p:cNvSpPr>
            <p:nvPr/>
          </p:nvSpPr>
          <p:spPr bwMode="auto">
            <a:xfrm>
              <a:off x="1367"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9" name="Rectangle 198"/>
            <p:cNvSpPr>
              <a:spLocks noChangeArrowheads="1"/>
            </p:cNvSpPr>
            <p:nvPr/>
          </p:nvSpPr>
          <p:spPr bwMode="auto">
            <a:xfrm>
              <a:off x="1725"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0" name="Rectangle 199"/>
            <p:cNvSpPr>
              <a:spLocks noChangeArrowheads="1"/>
            </p:cNvSpPr>
            <p:nvPr/>
          </p:nvSpPr>
          <p:spPr bwMode="auto">
            <a:xfrm>
              <a:off x="2083"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1" name="Rectangle 200"/>
            <p:cNvSpPr>
              <a:spLocks noChangeArrowheads="1"/>
            </p:cNvSpPr>
            <p:nvPr/>
          </p:nvSpPr>
          <p:spPr bwMode="auto">
            <a:xfrm>
              <a:off x="1010" y="8487"/>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2" name="Rectangle 201"/>
            <p:cNvSpPr>
              <a:spLocks noChangeArrowheads="1"/>
            </p:cNvSpPr>
            <p:nvPr/>
          </p:nvSpPr>
          <p:spPr bwMode="auto">
            <a:xfrm>
              <a:off x="1367"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3" name="Rectangle 202"/>
            <p:cNvSpPr>
              <a:spLocks noChangeArrowheads="1"/>
            </p:cNvSpPr>
            <p:nvPr/>
          </p:nvSpPr>
          <p:spPr bwMode="auto">
            <a:xfrm>
              <a:off x="1725"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4" name="Rectangle 203"/>
            <p:cNvSpPr>
              <a:spLocks noChangeArrowheads="1"/>
            </p:cNvSpPr>
            <p:nvPr/>
          </p:nvSpPr>
          <p:spPr bwMode="auto">
            <a:xfrm>
              <a:off x="2083"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5" name="Rectangle 204"/>
            <p:cNvSpPr>
              <a:spLocks noChangeArrowheads="1"/>
            </p:cNvSpPr>
            <p:nvPr/>
          </p:nvSpPr>
          <p:spPr bwMode="auto">
            <a:xfrm>
              <a:off x="2083"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6" name="Rectangle 205"/>
            <p:cNvSpPr>
              <a:spLocks noChangeArrowheads="1"/>
            </p:cNvSpPr>
            <p:nvPr/>
          </p:nvSpPr>
          <p:spPr bwMode="auto">
            <a:xfrm>
              <a:off x="1725"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7" name="Rectangle 206"/>
            <p:cNvSpPr>
              <a:spLocks noChangeArrowheads="1"/>
            </p:cNvSpPr>
            <p:nvPr/>
          </p:nvSpPr>
          <p:spPr bwMode="auto">
            <a:xfrm>
              <a:off x="1367"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8" name="Rectangle 207"/>
            <p:cNvSpPr>
              <a:spLocks noChangeArrowheads="1"/>
            </p:cNvSpPr>
            <p:nvPr/>
          </p:nvSpPr>
          <p:spPr bwMode="auto">
            <a:xfrm>
              <a:off x="1010" y="8129"/>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9" name="Rectangle 208"/>
            <p:cNvSpPr>
              <a:spLocks noChangeArrowheads="1"/>
            </p:cNvSpPr>
            <p:nvPr/>
          </p:nvSpPr>
          <p:spPr bwMode="auto">
            <a:xfrm>
              <a:off x="2441" y="8487"/>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0" name="Rectangle 209"/>
            <p:cNvSpPr>
              <a:spLocks noChangeArrowheads="1"/>
            </p:cNvSpPr>
            <p:nvPr/>
          </p:nvSpPr>
          <p:spPr bwMode="auto">
            <a:xfrm>
              <a:off x="2798"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1" name="Rectangle 210"/>
            <p:cNvSpPr>
              <a:spLocks noChangeArrowheads="1"/>
            </p:cNvSpPr>
            <p:nvPr/>
          </p:nvSpPr>
          <p:spPr bwMode="auto">
            <a:xfrm>
              <a:off x="3156"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2" name="Rectangle 211"/>
            <p:cNvSpPr>
              <a:spLocks noChangeArrowheads="1"/>
            </p:cNvSpPr>
            <p:nvPr/>
          </p:nvSpPr>
          <p:spPr bwMode="auto">
            <a:xfrm>
              <a:off x="3514"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3" name="Rectangle 212"/>
            <p:cNvSpPr>
              <a:spLocks noChangeArrowheads="1"/>
            </p:cNvSpPr>
            <p:nvPr/>
          </p:nvSpPr>
          <p:spPr bwMode="auto">
            <a:xfrm>
              <a:off x="3514"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4" name="Rectangle 213"/>
            <p:cNvSpPr>
              <a:spLocks noChangeArrowheads="1"/>
            </p:cNvSpPr>
            <p:nvPr/>
          </p:nvSpPr>
          <p:spPr bwMode="auto">
            <a:xfrm>
              <a:off x="3156"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5" name="Rectangle 214"/>
            <p:cNvSpPr>
              <a:spLocks noChangeArrowheads="1"/>
            </p:cNvSpPr>
            <p:nvPr/>
          </p:nvSpPr>
          <p:spPr bwMode="auto">
            <a:xfrm>
              <a:off x="2441" y="8129"/>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6" name="Rectangle 215"/>
            <p:cNvSpPr>
              <a:spLocks noChangeArrowheads="1"/>
            </p:cNvSpPr>
            <p:nvPr/>
          </p:nvSpPr>
          <p:spPr bwMode="auto">
            <a:xfrm>
              <a:off x="2798"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7" name="Rectangle 216"/>
            <p:cNvSpPr>
              <a:spLocks noChangeArrowheads="1"/>
            </p:cNvSpPr>
            <p:nvPr/>
          </p:nvSpPr>
          <p:spPr bwMode="auto">
            <a:xfrm>
              <a:off x="2441" y="920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8" name="Rectangle 217"/>
            <p:cNvSpPr>
              <a:spLocks noChangeArrowheads="1"/>
            </p:cNvSpPr>
            <p:nvPr/>
          </p:nvSpPr>
          <p:spPr bwMode="auto">
            <a:xfrm>
              <a:off x="2798"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9" name="Rectangle 218"/>
            <p:cNvSpPr>
              <a:spLocks noChangeArrowheads="1"/>
            </p:cNvSpPr>
            <p:nvPr/>
          </p:nvSpPr>
          <p:spPr bwMode="auto">
            <a:xfrm>
              <a:off x="3156"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0" name="Rectangle 219"/>
            <p:cNvSpPr>
              <a:spLocks noChangeArrowheads="1"/>
            </p:cNvSpPr>
            <p:nvPr/>
          </p:nvSpPr>
          <p:spPr bwMode="auto">
            <a:xfrm>
              <a:off x="3514"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1" name="Rectangle 220"/>
            <p:cNvSpPr>
              <a:spLocks noChangeArrowheads="1"/>
            </p:cNvSpPr>
            <p:nvPr/>
          </p:nvSpPr>
          <p:spPr bwMode="auto">
            <a:xfrm>
              <a:off x="3514"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2" name="Rectangle 221"/>
            <p:cNvSpPr>
              <a:spLocks noChangeArrowheads="1"/>
            </p:cNvSpPr>
            <p:nvPr/>
          </p:nvSpPr>
          <p:spPr bwMode="auto">
            <a:xfrm>
              <a:off x="3156"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3" name="Rectangle 222"/>
            <p:cNvSpPr>
              <a:spLocks noChangeArrowheads="1"/>
            </p:cNvSpPr>
            <p:nvPr/>
          </p:nvSpPr>
          <p:spPr bwMode="auto">
            <a:xfrm>
              <a:off x="2441" y="8845"/>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4" name="Rectangle 223"/>
            <p:cNvSpPr>
              <a:spLocks noChangeArrowheads="1"/>
            </p:cNvSpPr>
            <p:nvPr/>
          </p:nvSpPr>
          <p:spPr bwMode="auto">
            <a:xfrm>
              <a:off x="2798"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5" name="Rectangle 224"/>
            <p:cNvSpPr>
              <a:spLocks noChangeArrowheads="1"/>
            </p:cNvSpPr>
            <p:nvPr/>
          </p:nvSpPr>
          <p:spPr bwMode="auto">
            <a:xfrm>
              <a:off x="1010" y="920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6" name="Rectangle 225"/>
            <p:cNvSpPr>
              <a:spLocks noChangeArrowheads="1"/>
            </p:cNvSpPr>
            <p:nvPr/>
          </p:nvSpPr>
          <p:spPr bwMode="auto">
            <a:xfrm>
              <a:off x="1367"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7" name="Rectangle 226"/>
            <p:cNvSpPr>
              <a:spLocks noChangeArrowheads="1"/>
            </p:cNvSpPr>
            <p:nvPr/>
          </p:nvSpPr>
          <p:spPr bwMode="auto">
            <a:xfrm>
              <a:off x="1725"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8" name="Rectangle 227"/>
            <p:cNvSpPr>
              <a:spLocks noChangeArrowheads="1"/>
            </p:cNvSpPr>
            <p:nvPr/>
          </p:nvSpPr>
          <p:spPr bwMode="auto">
            <a:xfrm>
              <a:off x="2083"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9" name="Rectangle 228"/>
            <p:cNvSpPr>
              <a:spLocks noChangeArrowheads="1"/>
            </p:cNvSpPr>
            <p:nvPr/>
          </p:nvSpPr>
          <p:spPr bwMode="auto">
            <a:xfrm>
              <a:off x="2083"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0" name="Rectangle 229"/>
            <p:cNvSpPr>
              <a:spLocks noChangeArrowheads="1"/>
            </p:cNvSpPr>
            <p:nvPr/>
          </p:nvSpPr>
          <p:spPr bwMode="auto">
            <a:xfrm>
              <a:off x="1725"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1" name="Rectangle 230"/>
            <p:cNvSpPr>
              <a:spLocks noChangeArrowheads="1"/>
            </p:cNvSpPr>
            <p:nvPr/>
          </p:nvSpPr>
          <p:spPr bwMode="auto">
            <a:xfrm>
              <a:off x="1367"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2" name="Rectangle 231"/>
            <p:cNvSpPr>
              <a:spLocks noChangeArrowheads="1"/>
            </p:cNvSpPr>
            <p:nvPr/>
          </p:nvSpPr>
          <p:spPr bwMode="auto">
            <a:xfrm>
              <a:off x="1010" y="8845"/>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3" name="Rectangle 232"/>
            <p:cNvSpPr>
              <a:spLocks noChangeArrowheads="1"/>
            </p:cNvSpPr>
            <p:nvPr/>
          </p:nvSpPr>
          <p:spPr bwMode="auto">
            <a:xfrm>
              <a:off x="2083"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4" name="Rectangle 233"/>
            <p:cNvSpPr>
              <a:spLocks noChangeArrowheads="1"/>
            </p:cNvSpPr>
            <p:nvPr/>
          </p:nvSpPr>
          <p:spPr bwMode="auto">
            <a:xfrm>
              <a:off x="1725"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5" name="Rectangle 234"/>
            <p:cNvSpPr>
              <a:spLocks noChangeArrowheads="1"/>
            </p:cNvSpPr>
            <p:nvPr/>
          </p:nvSpPr>
          <p:spPr bwMode="auto">
            <a:xfrm>
              <a:off x="1367"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6" name="Rectangle 235"/>
            <p:cNvSpPr>
              <a:spLocks noChangeArrowheads="1"/>
            </p:cNvSpPr>
            <p:nvPr/>
          </p:nvSpPr>
          <p:spPr bwMode="auto">
            <a:xfrm>
              <a:off x="1010" y="9560"/>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7" name="Rectangle 236"/>
            <p:cNvSpPr>
              <a:spLocks noChangeArrowheads="1"/>
            </p:cNvSpPr>
            <p:nvPr/>
          </p:nvSpPr>
          <p:spPr bwMode="auto">
            <a:xfrm>
              <a:off x="3514"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8" name="Rectangle 237"/>
            <p:cNvSpPr>
              <a:spLocks noChangeArrowheads="1"/>
            </p:cNvSpPr>
            <p:nvPr/>
          </p:nvSpPr>
          <p:spPr bwMode="auto">
            <a:xfrm>
              <a:off x="3156"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9" name="Rectangle 238"/>
            <p:cNvSpPr>
              <a:spLocks noChangeArrowheads="1"/>
            </p:cNvSpPr>
            <p:nvPr/>
          </p:nvSpPr>
          <p:spPr bwMode="auto">
            <a:xfrm>
              <a:off x="2441" y="9560"/>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0" name="Rectangle 239"/>
            <p:cNvSpPr>
              <a:spLocks noChangeArrowheads="1"/>
            </p:cNvSpPr>
            <p:nvPr/>
          </p:nvSpPr>
          <p:spPr bwMode="auto">
            <a:xfrm>
              <a:off x="2798"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1" name="Rectangle 240"/>
            <p:cNvSpPr>
              <a:spLocks noChangeArrowheads="1"/>
            </p:cNvSpPr>
            <p:nvPr/>
          </p:nvSpPr>
          <p:spPr bwMode="auto">
            <a:xfrm>
              <a:off x="3872"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2" name="Rectangle 241"/>
            <p:cNvSpPr>
              <a:spLocks noChangeArrowheads="1"/>
            </p:cNvSpPr>
            <p:nvPr/>
          </p:nvSpPr>
          <p:spPr bwMode="auto">
            <a:xfrm>
              <a:off x="4230"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3" name="Rectangle 242"/>
            <p:cNvSpPr>
              <a:spLocks noChangeArrowheads="1"/>
            </p:cNvSpPr>
            <p:nvPr/>
          </p:nvSpPr>
          <p:spPr bwMode="auto">
            <a:xfrm>
              <a:off x="4230"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4" name="Rectangle 243"/>
            <p:cNvSpPr>
              <a:spLocks noChangeArrowheads="1"/>
            </p:cNvSpPr>
            <p:nvPr/>
          </p:nvSpPr>
          <p:spPr bwMode="auto">
            <a:xfrm>
              <a:off x="3872"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5" name="Rectangle 244"/>
            <p:cNvSpPr>
              <a:spLocks noChangeArrowheads="1"/>
            </p:cNvSpPr>
            <p:nvPr/>
          </p:nvSpPr>
          <p:spPr bwMode="auto">
            <a:xfrm>
              <a:off x="3872"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6" name="Rectangle 245"/>
            <p:cNvSpPr>
              <a:spLocks noChangeArrowheads="1"/>
            </p:cNvSpPr>
            <p:nvPr/>
          </p:nvSpPr>
          <p:spPr bwMode="auto">
            <a:xfrm>
              <a:off x="4230"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7" name="Rectangle 246"/>
            <p:cNvSpPr>
              <a:spLocks noChangeArrowheads="1"/>
            </p:cNvSpPr>
            <p:nvPr/>
          </p:nvSpPr>
          <p:spPr bwMode="auto">
            <a:xfrm>
              <a:off x="3872"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8" name="Rectangle 247"/>
            <p:cNvSpPr>
              <a:spLocks noChangeArrowheads="1"/>
            </p:cNvSpPr>
            <p:nvPr/>
          </p:nvSpPr>
          <p:spPr bwMode="auto">
            <a:xfrm>
              <a:off x="4230"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9" name="Rectangle 248"/>
            <p:cNvSpPr>
              <a:spLocks noChangeArrowheads="1"/>
            </p:cNvSpPr>
            <p:nvPr/>
          </p:nvSpPr>
          <p:spPr bwMode="auto">
            <a:xfrm>
              <a:off x="4230"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0" name="Rectangle 249"/>
            <p:cNvSpPr>
              <a:spLocks noChangeArrowheads="1"/>
            </p:cNvSpPr>
            <p:nvPr/>
          </p:nvSpPr>
          <p:spPr bwMode="auto">
            <a:xfrm>
              <a:off x="3872"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1" name="Rectangle 250"/>
            <p:cNvSpPr>
              <a:spLocks noChangeArrowheads="1"/>
            </p:cNvSpPr>
            <p:nvPr/>
          </p:nvSpPr>
          <p:spPr bwMode="auto">
            <a:xfrm>
              <a:off x="3872"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2" name="Rectangle 251"/>
            <p:cNvSpPr>
              <a:spLocks noChangeArrowheads="1"/>
            </p:cNvSpPr>
            <p:nvPr/>
          </p:nvSpPr>
          <p:spPr bwMode="auto">
            <a:xfrm>
              <a:off x="4230"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3" name="Rectangle 252"/>
            <p:cNvSpPr>
              <a:spLocks noChangeArrowheads="1"/>
            </p:cNvSpPr>
            <p:nvPr/>
          </p:nvSpPr>
          <p:spPr bwMode="auto">
            <a:xfrm>
              <a:off x="4230"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4" name="Rectangle 253"/>
            <p:cNvSpPr>
              <a:spLocks noChangeArrowheads="1"/>
            </p:cNvSpPr>
            <p:nvPr/>
          </p:nvSpPr>
          <p:spPr bwMode="auto">
            <a:xfrm>
              <a:off x="3872"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5" name="Rectangle 254"/>
            <p:cNvSpPr>
              <a:spLocks noChangeArrowheads="1"/>
            </p:cNvSpPr>
            <p:nvPr/>
          </p:nvSpPr>
          <p:spPr bwMode="auto">
            <a:xfrm>
              <a:off x="4230"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6" name="Rectangle 255"/>
            <p:cNvSpPr>
              <a:spLocks noChangeArrowheads="1"/>
            </p:cNvSpPr>
            <p:nvPr/>
          </p:nvSpPr>
          <p:spPr bwMode="auto">
            <a:xfrm>
              <a:off x="3872"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7" name="Rectangle 256"/>
            <p:cNvSpPr>
              <a:spLocks noChangeArrowheads="1"/>
            </p:cNvSpPr>
            <p:nvPr/>
          </p:nvSpPr>
          <p:spPr bwMode="auto">
            <a:xfrm>
              <a:off x="294"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8" name="Rectangle 257"/>
            <p:cNvSpPr>
              <a:spLocks noChangeArrowheads="1"/>
            </p:cNvSpPr>
            <p:nvPr/>
          </p:nvSpPr>
          <p:spPr bwMode="auto">
            <a:xfrm>
              <a:off x="652"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9" name="Rectangle 258"/>
            <p:cNvSpPr>
              <a:spLocks noChangeArrowheads="1"/>
            </p:cNvSpPr>
            <p:nvPr/>
          </p:nvSpPr>
          <p:spPr bwMode="auto">
            <a:xfrm>
              <a:off x="652"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0" name="Rectangle 259"/>
            <p:cNvSpPr>
              <a:spLocks noChangeArrowheads="1"/>
            </p:cNvSpPr>
            <p:nvPr/>
          </p:nvSpPr>
          <p:spPr bwMode="auto">
            <a:xfrm>
              <a:off x="294"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1" name="Rectangle 260"/>
            <p:cNvSpPr>
              <a:spLocks noChangeArrowheads="1"/>
            </p:cNvSpPr>
            <p:nvPr/>
          </p:nvSpPr>
          <p:spPr bwMode="auto">
            <a:xfrm>
              <a:off x="294"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2" name="Rectangle 261"/>
            <p:cNvSpPr>
              <a:spLocks noChangeArrowheads="1"/>
            </p:cNvSpPr>
            <p:nvPr/>
          </p:nvSpPr>
          <p:spPr bwMode="auto">
            <a:xfrm>
              <a:off x="652"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3" name="Rectangle 262"/>
            <p:cNvSpPr>
              <a:spLocks noChangeArrowheads="1"/>
            </p:cNvSpPr>
            <p:nvPr/>
          </p:nvSpPr>
          <p:spPr bwMode="auto">
            <a:xfrm>
              <a:off x="294"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4" name="Rectangle 263"/>
            <p:cNvSpPr>
              <a:spLocks noChangeArrowheads="1"/>
            </p:cNvSpPr>
            <p:nvPr/>
          </p:nvSpPr>
          <p:spPr bwMode="auto">
            <a:xfrm>
              <a:off x="652"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5" name="Rectangle 264"/>
            <p:cNvSpPr>
              <a:spLocks noChangeArrowheads="1"/>
            </p:cNvSpPr>
            <p:nvPr/>
          </p:nvSpPr>
          <p:spPr bwMode="auto">
            <a:xfrm>
              <a:off x="652"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6" name="Rectangle 265"/>
            <p:cNvSpPr>
              <a:spLocks noChangeArrowheads="1"/>
            </p:cNvSpPr>
            <p:nvPr/>
          </p:nvSpPr>
          <p:spPr bwMode="auto">
            <a:xfrm>
              <a:off x="294"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7" name="Rectangle 266"/>
            <p:cNvSpPr>
              <a:spLocks noChangeArrowheads="1"/>
            </p:cNvSpPr>
            <p:nvPr/>
          </p:nvSpPr>
          <p:spPr bwMode="auto">
            <a:xfrm>
              <a:off x="294"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8" name="Rectangle 267"/>
            <p:cNvSpPr>
              <a:spLocks noChangeArrowheads="1"/>
            </p:cNvSpPr>
            <p:nvPr/>
          </p:nvSpPr>
          <p:spPr bwMode="auto">
            <a:xfrm>
              <a:off x="652"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9" name="Rectangle 268"/>
            <p:cNvSpPr>
              <a:spLocks noChangeArrowheads="1"/>
            </p:cNvSpPr>
            <p:nvPr/>
          </p:nvSpPr>
          <p:spPr bwMode="auto">
            <a:xfrm>
              <a:off x="652"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0" name="Rectangle 269"/>
            <p:cNvSpPr>
              <a:spLocks noChangeArrowheads="1"/>
            </p:cNvSpPr>
            <p:nvPr/>
          </p:nvSpPr>
          <p:spPr bwMode="auto">
            <a:xfrm>
              <a:off x="294"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1" name="Rectangle 270"/>
            <p:cNvSpPr>
              <a:spLocks noChangeArrowheads="1"/>
            </p:cNvSpPr>
            <p:nvPr/>
          </p:nvSpPr>
          <p:spPr bwMode="auto">
            <a:xfrm>
              <a:off x="652"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2" name="Rectangle 271"/>
            <p:cNvSpPr>
              <a:spLocks noChangeArrowheads="1"/>
            </p:cNvSpPr>
            <p:nvPr/>
          </p:nvSpPr>
          <p:spPr bwMode="auto">
            <a:xfrm>
              <a:off x="294"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273" name="Line 246"/>
            <p:cNvCxnSpPr/>
            <p:nvPr/>
          </p:nvCxnSpPr>
          <p:spPr bwMode="auto">
            <a:xfrm flipH="1">
              <a:off x="169" y="8487"/>
              <a:ext cx="4547" cy="0"/>
            </a:xfrm>
            <a:prstGeom prst="line">
              <a:avLst/>
            </a:prstGeom>
            <a:grpFill/>
            <a:ln w="25400">
              <a:solidFill>
                <a:srgbClr val="1F497D">
                  <a:lumMod val="50000"/>
                </a:srgbClr>
              </a:solidFill>
              <a:round/>
              <a:headEnd type="triangle" w="lg" len="med"/>
              <a:tailEnd type="triangle" w="lg" len="med"/>
            </a:ln>
          </p:spPr>
        </p:cxnSp>
        <p:sp>
          <p:nvSpPr>
            <p:cNvPr id="274" name="Rectangle 273"/>
            <p:cNvSpPr>
              <a:spLocks noChangeArrowheads="1"/>
            </p:cNvSpPr>
            <p:nvPr/>
          </p:nvSpPr>
          <p:spPr bwMode="auto">
            <a:xfrm>
              <a:off x="2083"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5" name="Rectangle 274"/>
            <p:cNvSpPr>
              <a:spLocks noChangeArrowheads="1"/>
            </p:cNvSpPr>
            <p:nvPr/>
          </p:nvSpPr>
          <p:spPr bwMode="auto">
            <a:xfrm>
              <a:off x="1725"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6" name="Rectangle 275"/>
            <p:cNvSpPr>
              <a:spLocks noChangeArrowheads="1"/>
            </p:cNvSpPr>
            <p:nvPr/>
          </p:nvSpPr>
          <p:spPr bwMode="auto">
            <a:xfrm>
              <a:off x="1367"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7" name="Rectangle 276"/>
            <p:cNvSpPr>
              <a:spLocks noChangeArrowheads="1"/>
            </p:cNvSpPr>
            <p:nvPr/>
          </p:nvSpPr>
          <p:spPr bwMode="auto">
            <a:xfrm>
              <a:off x="1010" y="6690"/>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8" name="Rectangle 277"/>
            <p:cNvSpPr>
              <a:spLocks noChangeArrowheads="1"/>
            </p:cNvSpPr>
            <p:nvPr/>
          </p:nvSpPr>
          <p:spPr bwMode="auto">
            <a:xfrm>
              <a:off x="3514"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9" name="Rectangle 278"/>
            <p:cNvSpPr>
              <a:spLocks noChangeArrowheads="1"/>
            </p:cNvSpPr>
            <p:nvPr/>
          </p:nvSpPr>
          <p:spPr bwMode="auto">
            <a:xfrm>
              <a:off x="3156"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0" name="Rectangle 279"/>
            <p:cNvSpPr>
              <a:spLocks noChangeArrowheads="1"/>
            </p:cNvSpPr>
            <p:nvPr/>
          </p:nvSpPr>
          <p:spPr bwMode="auto">
            <a:xfrm>
              <a:off x="2441" y="6690"/>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1" name="Rectangle 280"/>
            <p:cNvSpPr>
              <a:spLocks noChangeArrowheads="1"/>
            </p:cNvSpPr>
            <p:nvPr/>
          </p:nvSpPr>
          <p:spPr bwMode="auto">
            <a:xfrm>
              <a:off x="2798"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2" name="Rectangle 281"/>
            <p:cNvSpPr>
              <a:spLocks noChangeArrowheads="1"/>
            </p:cNvSpPr>
            <p:nvPr/>
          </p:nvSpPr>
          <p:spPr bwMode="auto">
            <a:xfrm>
              <a:off x="2441" y="633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3" name="Rectangle 282"/>
            <p:cNvSpPr>
              <a:spLocks noChangeArrowheads="1"/>
            </p:cNvSpPr>
            <p:nvPr/>
          </p:nvSpPr>
          <p:spPr bwMode="auto">
            <a:xfrm>
              <a:off x="2798"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4" name="Rectangle 283"/>
            <p:cNvSpPr>
              <a:spLocks noChangeArrowheads="1"/>
            </p:cNvSpPr>
            <p:nvPr/>
          </p:nvSpPr>
          <p:spPr bwMode="auto">
            <a:xfrm>
              <a:off x="3156"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5" name="Rectangle 284"/>
            <p:cNvSpPr>
              <a:spLocks noChangeArrowheads="1"/>
            </p:cNvSpPr>
            <p:nvPr/>
          </p:nvSpPr>
          <p:spPr bwMode="auto">
            <a:xfrm>
              <a:off x="3514"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6" name="Rectangle 285"/>
            <p:cNvSpPr>
              <a:spLocks noChangeArrowheads="1"/>
            </p:cNvSpPr>
            <p:nvPr/>
          </p:nvSpPr>
          <p:spPr bwMode="auto">
            <a:xfrm>
              <a:off x="1010" y="633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7" name="Rectangle 286"/>
            <p:cNvSpPr>
              <a:spLocks noChangeArrowheads="1"/>
            </p:cNvSpPr>
            <p:nvPr/>
          </p:nvSpPr>
          <p:spPr bwMode="auto">
            <a:xfrm>
              <a:off x="1367"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8" name="Rectangle 287"/>
            <p:cNvSpPr>
              <a:spLocks noChangeArrowheads="1"/>
            </p:cNvSpPr>
            <p:nvPr/>
          </p:nvSpPr>
          <p:spPr bwMode="auto">
            <a:xfrm>
              <a:off x="1725"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9" name="Rectangle 288"/>
            <p:cNvSpPr>
              <a:spLocks noChangeArrowheads="1"/>
            </p:cNvSpPr>
            <p:nvPr/>
          </p:nvSpPr>
          <p:spPr bwMode="auto">
            <a:xfrm>
              <a:off x="2083"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0" name="Rectangle 289"/>
            <p:cNvSpPr>
              <a:spLocks noChangeArrowheads="1"/>
            </p:cNvSpPr>
            <p:nvPr/>
          </p:nvSpPr>
          <p:spPr bwMode="auto">
            <a:xfrm>
              <a:off x="4230"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1" name="Rectangle 290"/>
            <p:cNvSpPr>
              <a:spLocks noChangeArrowheads="1"/>
            </p:cNvSpPr>
            <p:nvPr/>
          </p:nvSpPr>
          <p:spPr bwMode="auto">
            <a:xfrm>
              <a:off x="3872"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2" name="Rectangle 291"/>
            <p:cNvSpPr>
              <a:spLocks noChangeArrowheads="1"/>
            </p:cNvSpPr>
            <p:nvPr/>
          </p:nvSpPr>
          <p:spPr bwMode="auto">
            <a:xfrm>
              <a:off x="3872"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3" name="Rectangle 292"/>
            <p:cNvSpPr>
              <a:spLocks noChangeArrowheads="1"/>
            </p:cNvSpPr>
            <p:nvPr/>
          </p:nvSpPr>
          <p:spPr bwMode="auto">
            <a:xfrm>
              <a:off x="4230"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4" name="Rectangle 293"/>
            <p:cNvSpPr>
              <a:spLocks noChangeArrowheads="1"/>
            </p:cNvSpPr>
            <p:nvPr/>
          </p:nvSpPr>
          <p:spPr bwMode="auto">
            <a:xfrm>
              <a:off x="652"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5" name="Rectangle 294"/>
            <p:cNvSpPr>
              <a:spLocks noChangeArrowheads="1"/>
            </p:cNvSpPr>
            <p:nvPr/>
          </p:nvSpPr>
          <p:spPr bwMode="auto">
            <a:xfrm>
              <a:off x="294"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6" name="Rectangle 295"/>
            <p:cNvSpPr>
              <a:spLocks noChangeArrowheads="1"/>
            </p:cNvSpPr>
            <p:nvPr/>
          </p:nvSpPr>
          <p:spPr bwMode="auto">
            <a:xfrm>
              <a:off x="294"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7" name="Rectangle 296"/>
            <p:cNvSpPr>
              <a:spLocks noChangeArrowheads="1"/>
            </p:cNvSpPr>
            <p:nvPr/>
          </p:nvSpPr>
          <p:spPr bwMode="auto">
            <a:xfrm>
              <a:off x="652"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8" name="Rectangle 297"/>
            <p:cNvSpPr>
              <a:spLocks noChangeArrowheads="1"/>
            </p:cNvSpPr>
            <p:nvPr/>
          </p:nvSpPr>
          <p:spPr bwMode="auto">
            <a:xfrm>
              <a:off x="2083"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9" name="Rectangle 298"/>
            <p:cNvSpPr>
              <a:spLocks noChangeArrowheads="1"/>
            </p:cNvSpPr>
            <p:nvPr/>
          </p:nvSpPr>
          <p:spPr bwMode="auto">
            <a:xfrm>
              <a:off x="1725"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0" name="Rectangle 299"/>
            <p:cNvSpPr>
              <a:spLocks noChangeArrowheads="1"/>
            </p:cNvSpPr>
            <p:nvPr/>
          </p:nvSpPr>
          <p:spPr bwMode="auto">
            <a:xfrm>
              <a:off x="1367"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1" name="Rectangle 300"/>
            <p:cNvSpPr>
              <a:spLocks noChangeArrowheads="1"/>
            </p:cNvSpPr>
            <p:nvPr/>
          </p:nvSpPr>
          <p:spPr bwMode="auto">
            <a:xfrm>
              <a:off x="1010" y="10275"/>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2" name="Rectangle 301"/>
            <p:cNvSpPr>
              <a:spLocks noChangeArrowheads="1"/>
            </p:cNvSpPr>
            <p:nvPr/>
          </p:nvSpPr>
          <p:spPr bwMode="auto">
            <a:xfrm>
              <a:off x="3514"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3" name="Rectangle 302"/>
            <p:cNvSpPr>
              <a:spLocks noChangeArrowheads="1"/>
            </p:cNvSpPr>
            <p:nvPr/>
          </p:nvSpPr>
          <p:spPr bwMode="auto">
            <a:xfrm>
              <a:off x="3156"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4" name="Rectangle 303"/>
            <p:cNvSpPr>
              <a:spLocks noChangeArrowheads="1"/>
            </p:cNvSpPr>
            <p:nvPr/>
          </p:nvSpPr>
          <p:spPr bwMode="auto">
            <a:xfrm>
              <a:off x="2441" y="10275"/>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5" name="Rectangle 304"/>
            <p:cNvSpPr>
              <a:spLocks noChangeArrowheads="1"/>
            </p:cNvSpPr>
            <p:nvPr/>
          </p:nvSpPr>
          <p:spPr bwMode="auto">
            <a:xfrm>
              <a:off x="2798"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6" name="Rectangle 305"/>
            <p:cNvSpPr>
              <a:spLocks noChangeArrowheads="1"/>
            </p:cNvSpPr>
            <p:nvPr/>
          </p:nvSpPr>
          <p:spPr bwMode="auto">
            <a:xfrm>
              <a:off x="2441" y="9918"/>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7" name="Rectangle 306"/>
            <p:cNvSpPr>
              <a:spLocks noChangeArrowheads="1"/>
            </p:cNvSpPr>
            <p:nvPr/>
          </p:nvSpPr>
          <p:spPr bwMode="auto">
            <a:xfrm>
              <a:off x="2798"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8" name="Rectangle 307"/>
            <p:cNvSpPr>
              <a:spLocks noChangeArrowheads="1"/>
            </p:cNvSpPr>
            <p:nvPr/>
          </p:nvSpPr>
          <p:spPr bwMode="auto">
            <a:xfrm>
              <a:off x="3156"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9" name="Rectangle 308"/>
            <p:cNvSpPr>
              <a:spLocks noChangeArrowheads="1"/>
            </p:cNvSpPr>
            <p:nvPr/>
          </p:nvSpPr>
          <p:spPr bwMode="auto">
            <a:xfrm>
              <a:off x="3514"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0" name="Rectangle 309"/>
            <p:cNvSpPr>
              <a:spLocks noChangeArrowheads="1"/>
            </p:cNvSpPr>
            <p:nvPr/>
          </p:nvSpPr>
          <p:spPr bwMode="auto">
            <a:xfrm>
              <a:off x="1010" y="9918"/>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1" name="Rectangle 310"/>
            <p:cNvSpPr>
              <a:spLocks noChangeArrowheads="1"/>
            </p:cNvSpPr>
            <p:nvPr/>
          </p:nvSpPr>
          <p:spPr bwMode="auto">
            <a:xfrm>
              <a:off x="1367"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2" name="Rectangle 311"/>
            <p:cNvSpPr>
              <a:spLocks noChangeArrowheads="1"/>
            </p:cNvSpPr>
            <p:nvPr/>
          </p:nvSpPr>
          <p:spPr bwMode="auto">
            <a:xfrm>
              <a:off x="1725"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3" name="Rectangle 312"/>
            <p:cNvSpPr>
              <a:spLocks noChangeArrowheads="1"/>
            </p:cNvSpPr>
            <p:nvPr/>
          </p:nvSpPr>
          <p:spPr bwMode="auto">
            <a:xfrm>
              <a:off x="2083"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4" name="Rectangle 313"/>
            <p:cNvSpPr>
              <a:spLocks noChangeArrowheads="1"/>
            </p:cNvSpPr>
            <p:nvPr/>
          </p:nvSpPr>
          <p:spPr bwMode="auto">
            <a:xfrm>
              <a:off x="4230"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5" name="Rectangle 314"/>
            <p:cNvSpPr>
              <a:spLocks noChangeArrowheads="1"/>
            </p:cNvSpPr>
            <p:nvPr/>
          </p:nvSpPr>
          <p:spPr bwMode="auto">
            <a:xfrm>
              <a:off x="3872"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6" name="Rectangle 315"/>
            <p:cNvSpPr>
              <a:spLocks noChangeArrowheads="1"/>
            </p:cNvSpPr>
            <p:nvPr/>
          </p:nvSpPr>
          <p:spPr bwMode="auto">
            <a:xfrm>
              <a:off x="3872"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7" name="Rectangle 316"/>
            <p:cNvSpPr>
              <a:spLocks noChangeArrowheads="1"/>
            </p:cNvSpPr>
            <p:nvPr/>
          </p:nvSpPr>
          <p:spPr bwMode="auto">
            <a:xfrm>
              <a:off x="4230"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8" name="Rectangle 317"/>
            <p:cNvSpPr>
              <a:spLocks noChangeArrowheads="1"/>
            </p:cNvSpPr>
            <p:nvPr/>
          </p:nvSpPr>
          <p:spPr bwMode="auto">
            <a:xfrm>
              <a:off x="652"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9" name="Rectangle 318"/>
            <p:cNvSpPr>
              <a:spLocks noChangeArrowheads="1"/>
            </p:cNvSpPr>
            <p:nvPr/>
          </p:nvSpPr>
          <p:spPr bwMode="auto">
            <a:xfrm>
              <a:off x="294"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0" name="Rectangle 319"/>
            <p:cNvSpPr>
              <a:spLocks noChangeArrowheads="1"/>
            </p:cNvSpPr>
            <p:nvPr/>
          </p:nvSpPr>
          <p:spPr bwMode="auto">
            <a:xfrm>
              <a:off x="294"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1" name="Rectangle 320"/>
            <p:cNvSpPr>
              <a:spLocks noChangeArrowheads="1"/>
            </p:cNvSpPr>
            <p:nvPr/>
          </p:nvSpPr>
          <p:spPr bwMode="auto">
            <a:xfrm>
              <a:off x="652"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322" name="Line 295"/>
            <p:cNvCxnSpPr/>
            <p:nvPr/>
          </p:nvCxnSpPr>
          <p:spPr bwMode="auto">
            <a:xfrm>
              <a:off x="2441" y="6194"/>
              <a:ext cx="0" cy="4598"/>
            </a:xfrm>
            <a:prstGeom prst="line">
              <a:avLst/>
            </a:prstGeom>
            <a:grpFill/>
            <a:ln w="25400">
              <a:solidFill>
                <a:srgbClr val="1F497D">
                  <a:lumMod val="50000"/>
                </a:srgbClr>
              </a:solidFill>
              <a:round/>
              <a:headEnd type="triangle" w="lg" len="med"/>
              <a:tailEnd type="triangle" w="lg" len="med"/>
            </a:ln>
          </p:spPr>
        </p:cxnSp>
      </p:grpSp>
      <p:cxnSp>
        <p:nvCxnSpPr>
          <p:cNvPr id="325" name="Straight Connector 324"/>
          <p:cNvCxnSpPr>
            <a:stCxn id="2056" idx="1"/>
          </p:cNvCxnSpPr>
          <p:nvPr/>
        </p:nvCxnSpPr>
        <p:spPr>
          <a:xfrm flipH="1">
            <a:off x="1456720" y="4973571"/>
            <a:ext cx="2318631" cy="0"/>
          </a:xfrm>
          <a:prstGeom prst="line">
            <a:avLst/>
          </a:prstGeom>
          <a:noFill/>
          <a:ln w="28575" cap="flat" cmpd="sng" algn="ctr">
            <a:solidFill>
              <a:srgbClr val="FFC000"/>
            </a:solidFill>
            <a:prstDash val="solid"/>
            <a:headEnd type="stealth"/>
            <a:tailEnd type="oval"/>
          </a:ln>
          <a:effectLst/>
        </p:spPr>
      </p:cxnSp>
      <mc:AlternateContent xmlns:mc="http://schemas.openxmlformats.org/markup-compatibility/2006" xmlns:a14="http://schemas.microsoft.com/office/drawing/2010/main">
        <mc:Choice Requires="a14">
          <p:sp>
            <p:nvSpPr>
              <p:cNvPr id="18" name="Rectangle 17"/>
              <p:cNvSpPr/>
              <p:nvPr/>
            </p:nvSpPr>
            <p:spPr>
              <a:xfrm>
                <a:off x="4800599" y="3296061"/>
                <a:ext cx="156805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a:ea typeface="MS Mincho"/>
                          <a:cs typeface="Times New Roman"/>
                        </a:rPr>
                        <m:t>𝒙</m:t>
                      </m:r>
                      <m:r>
                        <a:rPr lang="en-US" sz="2400" b="1" i="1">
                          <a:latin typeface="Cambria Math"/>
                          <a:ea typeface="MS Mincho"/>
                          <a:cs typeface="Times New Roman"/>
                        </a:rPr>
                        <m:t>+</m:t>
                      </m:r>
                      <m:r>
                        <a:rPr lang="en-US" sz="2400" b="1" i="1">
                          <a:latin typeface="Cambria Math"/>
                          <a:ea typeface="MS Mincho"/>
                          <a:cs typeface="Times New Roman"/>
                        </a:rPr>
                        <m:t>𝟑</m:t>
                      </m:r>
                      <m:r>
                        <a:rPr lang="en-US" sz="2400" b="1" i="1">
                          <a:latin typeface="Cambria Math"/>
                          <a:ea typeface="MS Mincho"/>
                          <a:cs typeface="Times New Roman"/>
                        </a:rPr>
                        <m:t>≥</m:t>
                      </m:r>
                      <m:r>
                        <a:rPr lang="en-US" sz="2400" b="1" i="1">
                          <a:latin typeface="Cambria Math"/>
                          <a:ea typeface="MS Mincho"/>
                          <a:cs typeface="Times New Roman"/>
                        </a:rPr>
                        <m:t>𝟎</m:t>
                      </m:r>
                    </m:oMath>
                  </m:oMathPara>
                </a14:m>
                <a:endParaRPr lang="en-US" sz="2400" dirty="0"/>
              </a:p>
            </p:txBody>
          </p:sp>
        </mc:Choice>
        <mc:Fallback xmlns="">
          <p:sp>
            <p:nvSpPr>
              <p:cNvPr id="18" name="Rectangle 17"/>
              <p:cNvSpPr>
                <a:spLocks noRot="1" noChangeAspect="1" noMove="1" noResize="1" noEditPoints="1" noAdjustHandles="1" noChangeArrowheads="1" noChangeShapeType="1" noTextEdit="1"/>
              </p:cNvSpPr>
              <p:nvPr/>
            </p:nvSpPr>
            <p:spPr>
              <a:xfrm>
                <a:off x="4800599" y="3296061"/>
                <a:ext cx="1568058" cy="461665"/>
              </a:xfrm>
              <a:prstGeom prst="rect">
                <a:avLst/>
              </a:prstGeom>
              <a:blipFill rotWithShape="1">
                <a:blip r:embed="rId10"/>
                <a:stretch>
                  <a:fillRect t="-10667" r="-7752"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6539256" y="3296060"/>
                <a:ext cx="124688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a:ea typeface="MS Mincho"/>
                          <a:cs typeface="Times New Roman"/>
                        </a:rPr>
                        <m:t>𝒙</m:t>
                      </m:r>
                      <m:r>
                        <a:rPr lang="en-US" sz="2400" b="1" i="1">
                          <a:latin typeface="Cambria Math"/>
                          <a:ea typeface="MS Mincho"/>
                          <a:cs typeface="Times New Roman"/>
                        </a:rPr>
                        <m:t>≥−</m:t>
                      </m:r>
                      <m:r>
                        <a:rPr lang="en-US" sz="2400" b="1" i="1">
                          <a:latin typeface="Cambria Math"/>
                          <a:ea typeface="MS Mincho"/>
                          <a:cs typeface="Times New Roman"/>
                        </a:rPr>
                        <m:t>𝟑</m:t>
                      </m:r>
                    </m:oMath>
                  </m:oMathPara>
                </a14:m>
                <a:endParaRPr lang="en-US" sz="2400" dirty="0"/>
              </a:p>
            </p:txBody>
          </p:sp>
        </mc:Choice>
        <mc:Fallback xmlns="">
          <p:sp>
            <p:nvSpPr>
              <p:cNvPr id="19" name="Rectangle 18"/>
              <p:cNvSpPr>
                <a:spLocks noRot="1" noChangeAspect="1" noMove="1" noResize="1" noEditPoints="1" noAdjustHandles="1" noChangeArrowheads="1" noChangeShapeType="1" noTextEdit="1"/>
              </p:cNvSpPr>
              <p:nvPr/>
            </p:nvSpPr>
            <p:spPr>
              <a:xfrm>
                <a:off x="6539256" y="3296060"/>
                <a:ext cx="1246880" cy="461665"/>
              </a:xfrm>
              <a:prstGeom prst="rect">
                <a:avLst/>
              </a:prstGeom>
              <a:blipFill rotWithShape="1">
                <a:blip r:embed="rId11"/>
                <a:stretch>
                  <a:fillRect t="-10667" r="-9804"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587260879"/>
                  </p:ext>
                </p:extLst>
              </p:nvPr>
            </p:nvGraphicFramePr>
            <p:xfrm>
              <a:off x="4267200" y="1812676"/>
              <a:ext cx="4343400" cy="1002636"/>
            </p:xfrm>
            <a:graphic>
              <a:graphicData uri="http://schemas.openxmlformats.org/drawingml/2006/table">
                <a:tbl>
                  <a:tblPr firstRow="1" firstCol="1" bandRow="1"/>
                  <a:tblGrid>
                    <a:gridCol w="1085850">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5850">
                      <a:extLst>
                        <a:ext uri="{9D8B030D-6E8A-4147-A177-3AD203B41FA5}">
                          <a16:colId xmlns:a16="http://schemas.microsoft.com/office/drawing/2014/main" val="20002"/>
                        </a:ext>
                      </a:extLst>
                    </a:gridCol>
                    <a:gridCol w="1085850">
                      <a:extLst>
                        <a:ext uri="{9D8B030D-6E8A-4147-A177-3AD203B41FA5}">
                          <a16:colId xmlns:a16="http://schemas.microsoft.com/office/drawing/2014/main" val="20003"/>
                        </a:ext>
                      </a:extLst>
                    </a:gridCol>
                  </a:tblGrid>
                  <a:tr h="501318">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b="1" i="1">
                                    <a:solidFill>
                                      <a:srgbClr val="1F497D"/>
                                    </a:solidFill>
                                    <a:effectLst/>
                                    <a:latin typeface="Cambria Math"/>
                                    <a:ea typeface="Calibri"/>
                                    <a:cs typeface="Times New Roman"/>
                                  </a:rPr>
                                  <m:t>𝒙</m:t>
                                </m:r>
                              </m:oMath>
                            </m:oMathPara>
                          </a14:m>
                          <a:endParaRPr lang="en-US" sz="2400">
                            <a:effectLst/>
                            <a:latin typeface="Calibri"/>
                            <a:ea typeface="MS Mincho"/>
                            <a:cs typeface="Times New Roman"/>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b="1" i="1">
                                    <a:effectLst/>
                                    <a:latin typeface="Cambria Math"/>
                                    <a:ea typeface="Calibri"/>
                                    <a:cs typeface="Times New Roman"/>
                                  </a:rPr>
                                  <m:t>−</m:t>
                                </m:r>
                                <m:r>
                                  <a:rPr lang="en-US" sz="2400" b="1" i="1">
                                    <a:effectLst/>
                                    <a:latin typeface="Cambria Math"/>
                                    <a:ea typeface="Calibri"/>
                                    <a:cs typeface="Times New Roman"/>
                                  </a:rPr>
                                  <m:t>𝟑</m:t>
                                </m:r>
                              </m:oMath>
                            </m:oMathPara>
                          </a14:m>
                          <a:endParaRPr lang="en-US" sz="24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b="1" i="1">
                                    <a:effectLst/>
                                    <a:latin typeface="Cambria Math"/>
                                    <a:ea typeface="Calibri"/>
                                    <a:cs typeface="Times New Roman"/>
                                  </a:rPr>
                                  <m:t>𝟎</m:t>
                                </m:r>
                              </m:oMath>
                            </m:oMathPara>
                          </a14:m>
                          <a:endParaRPr lang="en-US" sz="24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b="1" i="1">
                                    <a:effectLst/>
                                    <a:latin typeface="Cambria Math"/>
                                    <a:ea typeface="Calibri"/>
                                    <a:cs typeface="Times New Roman"/>
                                  </a:rPr>
                                  <m:t>𝟔</m:t>
                                </m:r>
                              </m:oMath>
                            </m:oMathPara>
                          </a14:m>
                          <a:endParaRPr lang="en-US" sz="24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01318">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b="1" i="1">
                                    <a:solidFill>
                                      <a:srgbClr val="1F497D"/>
                                    </a:solidFill>
                                    <a:effectLst/>
                                    <a:latin typeface="Cambria Math"/>
                                    <a:ea typeface="Calibri"/>
                                    <a:cs typeface="Times New Roman"/>
                                  </a:rPr>
                                  <m:t>𝒚</m:t>
                                </m:r>
                              </m:oMath>
                            </m:oMathPara>
                          </a14:m>
                          <a:endParaRPr lang="en-US" sz="2400">
                            <a:effectLst/>
                            <a:latin typeface="Calibri"/>
                            <a:ea typeface="MS Mincho"/>
                            <a:cs typeface="Times New Roman"/>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b="1" i="1">
                                    <a:effectLst/>
                                    <a:latin typeface="Cambria Math"/>
                                    <a:ea typeface="Calibri"/>
                                    <a:cs typeface="Times New Roman"/>
                                  </a:rPr>
                                  <m:t>𝟎</m:t>
                                </m:r>
                              </m:oMath>
                            </m:oMathPara>
                          </a14:m>
                          <a:endParaRPr lang="en-US" sz="24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b="1" i="1">
                                    <a:effectLst/>
                                    <a:latin typeface="Cambria Math"/>
                                    <a:ea typeface="Calibri"/>
                                    <a:cs typeface="Times New Roman"/>
                                  </a:rPr>
                                  <m:t>𝟏</m:t>
                                </m:r>
                                <m:r>
                                  <a:rPr lang="en-US" sz="2400" b="1" i="1">
                                    <a:effectLst/>
                                    <a:latin typeface="Cambria Math"/>
                                    <a:ea typeface="Calibri"/>
                                    <a:cs typeface="Times New Roman"/>
                                  </a:rPr>
                                  <m:t>.</m:t>
                                </m:r>
                                <m:r>
                                  <a:rPr lang="en-US" sz="2400" b="1" i="1">
                                    <a:effectLst/>
                                    <a:latin typeface="Cambria Math"/>
                                    <a:ea typeface="Calibri"/>
                                    <a:cs typeface="Times New Roman"/>
                                  </a:rPr>
                                  <m:t>𝟕𝟑</m:t>
                                </m:r>
                              </m:oMath>
                            </m:oMathPara>
                          </a14:m>
                          <a:endParaRPr lang="en-US" sz="24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b="1" i="1">
                                    <a:effectLst/>
                                    <a:latin typeface="Cambria Math"/>
                                    <a:ea typeface="Calibri"/>
                                    <a:cs typeface="Times New Roman"/>
                                  </a:rPr>
                                  <m:t>𝟑</m:t>
                                </m:r>
                              </m:oMath>
                            </m:oMathPara>
                          </a14:m>
                          <a:endParaRPr lang="en-US" sz="24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587260879"/>
                  </p:ext>
                </p:extLst>
              </p:nvPr>
            </p:nvGraphicFramePr>
            <p:xfrm>
              <a:off x="4267200" y="1812676"/>
              <a:ext cx="4343400" cy="1002636"/>
            </p:xfrm>
            <a:graphic>
              <a:graphicData uri="http://schemas.openxmlformats.org/drawingml/2006/table">
                <a:tbl>
                  <a:tblPr firstRow="1" firstCol="1" bandRow="1"/>
                  <a:tblGrid>
                    <a:gridCol w="1085850"/>
                    <a:gridCol w="1085850"/>
                    <a:gridCol w="1085850"/>
                    <a:gridCol w="1085850"/>
                  </a:tblGrid>
                  <a:tr h="501318">
                    <a:tc>
                      <a:txBody>
                        <a:bodyPr/>
                        <a:lstStyle/>
                        <a:p>
                          <a:endParaRPr lang="en-US"/>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12"/>
                          <a:stretch>
                            <a:fillRect t="-12048" r="-300562" b="-114458"/>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12"/>
                          <a:stretch>
                            <a:fillRect l="-99441" t="-12048" r="-198883" b="-114458"/>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12"/>
                          <a:stretch>
                            <a:fillRect l="-200562" t="-12048" r="-100000" b="-114458"/>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12"/>
                          <a:stretch>
                            <a:fillRect l="-300562" t="-12048" b="-114458"/>
                          </a:stretch>
                        </a:blipFill>
                      </a:tcPr>
                    </a:tc>
                  </a:tr>
                  <a:tr h="501318">
                    <a:tc>
                      <a:txBody>
                        <a:bodyPr/>
                        <a:lstStyle/>
                        <a:p>
                          <a:endParaRPr lang="en-US"/>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blipFill rotWithShape="1">
                          <a:blip r:embed="rId12"/>
                          <a:stretch>
                            <a:fillRect t="-113415" r="-300562" b="-15854"/>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blipFill rotWithShape="1">
                          <a:blip r:embed="rId12"/>
                          <a:stretch>
                            <a:fillRect l="-99441" t="-113415" r="-198883" b="-15854"/>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blipFill rotWithShape="1">
                          <a:blip r:embed="rId12"/>
                          <a:stretch>
                            <a:fillRect l="-200562" t="-113415" r="-100000" b="-15854"/>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blipFill rotWithShape="1">
                          <a:blip r:embed="rId12"/>
                          <a:stretch>
                            <a:fillRect l="-300562" t="-113415" b="-15854"/>
                          </a:stretch>
                        </a:blipFill>
                      </a:tcPr>
                    </a:tc>
                  </a:tr>
                </a:tbl>
              </a:graphicData>
            </a:graphic>
          </p:graphicFrame>
        </mc:Fallback>
      </mc:AlternateContent>
      <p:sp>
        <p:nvSpPr>
          <p:cNvPr id="176" name="Freeform 175"/>
          <p:cNvSpPr/>
          <p:nvPr/>
        </p:nvSpPr>
        <p:spPr>
          <a:xfrm>
            <a:off x="1456720" y="2576956"/>
            <a:ext cx="2318631" cy="749686"/>
          </a:xfrm>
          <a:custGeom>
            <a:avLst/>
            <a:gdLst>
              <a:gd name="connsiteX0" fmla="*/ 0 w 1953159"/>
              <a:gd name="connsiteY0" fmla="*/ 636422 h 636422"/>
              <a:gd name="connsiteX1" fmla="*/ 160935 w 1953159"/>
              <a:gd name="connsiteY1" fmla="*/ 468172 h 636422"/>
              <a:gd name="connsiteX2" fmla="*/ 541325 w 1953159"/>
              <a:gd name="connsiteY2" fmla="*/ 343814 h 636422"/>
              <a:gd name="connsiteX3" fmla="*/ 1675181 w 1953159"/>
              <a:gd name="connsiteY3" fmla="*/ 65836 h 636422"/>
              <a:gd name="connsiteX4" fmla="*/ 1953159 w 1953159"/>
              <a:gd name="connsiteY4" fmla="*/ 0 h 636422"/>
              <a:gd name="connsiteX5" fmla="*/ 1953159 w 1953159"/>
              <a:gd name="connsiteY5" fmla="*/ 0 h 63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3159" h="636422">
                <a:moveTo>
                  <a:pt x="0" y="636422"/>
                </a:moveTo>
                <a:cubicBezTo>
                  <a:pt x="35357" y="576681"/>
                  <a:pt x="70714" y="516940"/>
                  <a:pt x="160935" y="468172"/>
                </a:cubicBezTo>
                <a:cubicBezTo>
                  <a:pt x="251156" y="419404"/>
                  <a:pt x="288951" y="410870"/>
                  <a:pt x="541325" y="343814"/>
                </a:cubicBezTo>
                <a:cubicBezTo>
                  <a:pt x="793699" y="276758"/>
                  <a:pt x="1675181" y="65836"/>
                  <a:pt x="1675181" y="65836"/>
                </a:cubicBezTo>
                <a:lnTo>
                  <a:pt x="1953159" y="0"/>
                </a:lnTo>
                <a:lnTo>
                  <a:pt x="1953159" y="0"/>
                </a:lnTo>
              </a:path>
            </a:pathLst>
          </a:custGeom>
          <a:noFill/>
          <a:ln w="28575" cap="flat" cmpd="sng" algn="ctr">
            <a:solidFill>
              <a:srgbClr val="4F81BD">
                <a:shade val="95000"/>
                <a:satMod val="105000"/>
              </a:srgbClr>
            </a:solidFill>
            <a:prstDash val="solid"/>
            <a:headEnd type="oval"/>
            <a:tailEnd type="stealt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5178252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365521"/>
          </a:xfrm>
        </p:spPr>
        <p:txBody>
          <a:bodyPr>
            <a:normAutofit/>
          </a:bodyPr>
          <a:lstStyle/>
          <a:p>
            <a:pPr algn="l"/>
            <a:r>
              <a:rPr lang="en-US" sz="1700" b="1" dirty="0">
                <a:latin typeface="Cambria" panose="02040503050406030204" pitchFamily="18" charset="0"/>
              </a:rPr>
              <a:t>    Functions</a:t>
            </a:r>
            <a:endParaRPr lang="en-US" sz="1700" dirty="0">
              <a:latin typeface="Cambria" panose="02040503050406030204" pitchFamily="18" charset="0"/>
            </a:endParaRPr>
          </a:p>
        </p:txBody>
      </p:sp>
      <p:sp>
        <p:nvSpPr>
          <p:cNvPr id="5" name="Rectangle 4"/>
          <p:cNvSpPr/>
          <p:nvPr/>
        </p:nvSpPr>
        <p:spPr>
          <a:xfrm>
            <a:off x="314325" y="361950"/>
            <a:ext cx="8420100" cy="3450175"/>
          </a:xfrm>
          <a:prstGeom prst="rect">
            <a:avLst/>
          </a:prstGeom>
        </p:spPr>
        <p:txBody>
          <a:bodyPr wrap="square">
            <a:spAutoFit/>
          </a:bodyPr>
          <a:lstStyle/>
          <a:p>
            <a:pPr algn="ctr">
              <a:lnSpc>
                <a:spcPct val="115000"/>
              </a:lnSpc>
              <a:spcAft>
                <a:spcPts val="1000"/>
              </a:spcAft>
            </a:pPr>
            <a:r>
              <a:rPr lang="en-US" sz="2800" b="1" u="sng" dirty="0">
                <a:solidFill>
                  <a:srgbClr val="4F81BD"/>
                </a:solidFill>
                <a:ea typeface="MS Mincho"/>
                <a:cs typeface="Times New Roman"/>
              </a:rPr>
              <a:t>Piecewise Functions</a:t>
            </a:r>
            <a:endParaRPr lang="en-US" sz="2800" dirty="0">
              <a:ea typeface="MS Mincho"/>
              <a:cs typeface="Times New Roman"/>
            </a:endParaRPr>
          </a:p>
          <a:p>
            <a:pPr marL="457200" indent="-457200">
              <a:lnSpc>
                <a:spcPct val="115000"/>
              </a:lnSpc>
              <a:spcAft>
                <a:spcPts val="1000"/>
              </a:spcAft>
              <a:buFont typeface="Arial" pitchFamily="34" charset="0"/>
              <a:buChar char="•"/>
            </a:pPr>
            <a:r>
              <a:rPr lang="en-US" sz="2800" dirty="0">
                <a:ea typeface="MS Mincho"/>
                <a:cs typeface="Times New Roman"/>
              </a:rPr>
              <a:t>A piecewise function is a function in which more than one formula is used to define the output. </a:t>
            </a:r>
          </a:p>
          <a:p>
            <a:pPr marL="457200" indent="-457200">
              <a:lnSpc>
                <a:spcPct val="115000"/>
              </a:lnSpc>
              <a:spcAft>
                <a:spcPts val="1000"/>
              </a:spcAft>
              <a:buFont typeface="Arial" pitchFamily="34" charset="0"/>
              <a:buChar char="•"/>
            </a:pPr>
            <a:r>
              <a:rPr lang="en-US" sz="2800" dirty="0">
                <a:ea typeface="MS Mincho"/>
                <a:cs typeface="Times New Roman"/>
              </a:rPr>
              <a:t>Each formula has its own domain, and the domain of the function is the union of all these smaller domains.</a:t>
            </a:r>
          </a:p>
          <a:p>
            <a:pPr marL="457200" indent="-457200">
              <a:lnSpc>
                <a:spcPct val="115000"/>
              </a:lnSpc>
              <a:spcAft>
                <a:spcPts val="1000"/>
              </a:spcAft>
              <a:buFont typeface="Arial" pitchFamily="34" charset="0"/>
              <a:buChar char="•"/>
            </a:pPr>
            <a:endParaRPr lang="en-US" sz="2800" dirty="0">
              <a:ea typeface="MS Mincho"/>
              <a:cs typeface="Times New Roman"/>
            </a:endParaRPr>
          </a:p>
        </p:txBody>
      </p:sp>
      <p:cxnSp>
        <p:nvCxnSpPr>
          <p:cNvPr id="9" name="Straight Connector 8"/>
          <p:cNvCxnSpPr/>
          <p:nvPr/>
        </p:nvCxnSpPr>
        <p:spPr>
          <a:xfrm>
            <a:off x="8734425" y="8701088"/>
            <a:ext cx="190500" cy="9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7415" y="4565651"/>
            <a:ext cx="334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Rectangle 2"/>
              <p:cNvSpPr/>
              <p:nvPr/>
            </p:nvSpPr>
            <p:spPr>
              <a:xfrm>
                <a:off x="70884" y="3294213"/>
                <a:ext cx="9067800" cy="127143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a:ea typeface="MS Mincho"/>
                          <a:cs typeface="Times New Roman"/>
                        </a:rPr>
                        <m:t>𝒇</m:t>
                      </m:r>
                      <m:d>
                        <m:dPr>
                          <m:ctrlPr>
                            <a:rPr lang="en-US" sz="2400" b="1" i="1">
                              <a:effectLst/>
                              <a:latin typeface="Cambria Math" panose="02040503050406030204" pitchFamily="18" charset="0"/>
                            </a:rPr>
                          </m:ctrlPr>
                        </m:dPr>
                        <m:e>
                          <m:r>
                            <a:rPr lang="en-US" sz="2400" b="1" i="1">
                              <a:effectLst/>
                              <a:latin typeface="Cambria Math"/>
                              <a:ea typeface="MS Mincho"/>
                              <a:cs typeface="Times New Roman"/>
                            </a:rPr>
                            <m:t>𝒙</m:t>
                          </m:r>
                        </m:e>
                      </m:d>
                      <m:r>
                        <a:rPr lang="en-US" sz="2400" b="1" i="1">
                          <a:effectLst/>
                          <a:latin typeface="Cambria Math"/>
                          <a:ea typeface="MS Mincho"/>
                          <a:cs typeface="Times New Roman"/>
                        </a:rPr>
                        <m:t>=</m:t>
                      </m:r>
                      <m:d>
                        <m:dPr>
                          <m:begChr m:val="{"/>
                          <m:endChr m:val=""/>
                          <m:ctrlPr>
                            <a:rPr lang="en-US" sz="2400" b="1" i="1">
                              <a:effectLst/>
                              <a:latin typeface="Cambria Math" panose="02040503050406030204" pitchFamily="18" charset="0"/>
                              <a:ea typeface="Calibri"/>
                            </a:rPr>
                          </m:ctrlPr>
                        </m:dPr>
                        <m:e>
                          <m:eqArr>
                            <m:eqArrPr>
                              <m:ctrlPr>
                                <a:rPr lang="en-US" sz="2400" b="1" i="1">
                                  <a:effectLst/>
                                  <a:latin typeface="Cambria Math" panose="02040503050406030204" pitchFamily="18" charset="0"/>
                                  <a:ea typeface="Calibri"/>
                                </a:rPr>
                              </m:ctrlPr>
                            </m:eqArrPr>
                            <m:e>
                              <m:r>
                                <a:rPr lang="en-US" sz="2400" b="1" i="1">
                                  <a:effectLst/>
                                  <a:latin typeface="Cambria Math"/>
                                  <a:ea typeface="Calibri"/>
                                  <a:cs typeface="Times New Roman"/>
                                </a:rPr>
                                <m:t>𝒇𝒐𝒓𝒎𝒖𝒍𝒂</m:t>
                              </m:r>
                              <m:r>
                                <a:rPr lang="en-US" sz="2400" b="1" i="1">
                                  <a:effectLst/>
                                  <a:latin typeface="Cambria Math"/>
                                  <a:ea typeface="Calibri"/>
                                  <a:cs typeface="Times New Roman"/>
                                </a:rPr>
                                <m:t> </m:t>
                              </m:r>
                              <m:r>
                                <a:rPr lang="en-US" sz="2400" b="1" i="1">
                                  <a:effectLst/>
                                  <a:latin typeface="Cambria Math"/>
                                  <a:ea typeface="Calibri"/>
                                  <a:cs typeface="Times New Roman"/>
                                </a:rPr>
                                <m:t>𝟏</m:t>
                              </m:r>
                              <m:r>
                                <a:rPr lang="en-US" sz="2400" b="1" i="1">
                                  <a:effectLst/>
                                  <a:latin typeface="Cambria Math"/>
                                  <a:ea typeface="MS Mincho"/>
                                  <a:cs typeface="Times New Roman"/>
                                </a:rPr>
                                <m:t>,     </m:t>
                              </m:r>
                              <m:r>
                                <a:rPr lang="en-US" sz="2400" b="1" i="1">
                                  <a:effectLst/>
                                  <a:latin typeface="Cambria Math"/>
                                  <a:ea typeface="MS Mincho"/>
                                  <a:cs typeface="Times New Roman"/>
                                </a:rPr>
                                <m:t>𝒊𝒇</m:t>
                              </m:r>
                              <m:r>
                                <a:rPr lang="en-US" sz="2400" b="1" i="1">
                                  <a:effectLst/>
                                  <a:latin typeface="Cambria Math"/>
                                  <a:ea typeface="MS Mincho"/>
                                  <a:cs typeface="Times New Roman"/>
                                </a:rPr>
                                <m:t>             </m:t>
                              </m:r>
                              <m:r>
                                <a:rPr lang="en-US" sz="2400" b="1" i="1">
                                  <a:effectLst/>
                                  <a:latin typeface="Cambria Math"/>
                                  <a:ea typeface="MS Mincho"/>
                                  <a:cs typeface="Times New Roman"/>
                                </a:rPr>
                                <m:t>𝑫𝒐𝒎𝒂𝒊𝒏</m:t>
                              </m:r>
                              <m:r>
                                <a:rPr lang="en-US" sz="2400" b="1" i="1">
                                  <a:effectLst/>
                                  <a:latin typeface="Cambria Math"/>
                                  <a:ea typeface="MS Mincho"/>
                                  <a:cs typeface="Times New Roman"/>
                                </a:rPr>
                                <m:t> </m:t>
                              </m:r>
                              <m:r>
                                <a:rPr lang="en-US" sz="2400" b="1" i="1">
                                  <a:effectLst/>
                                  <a:latin typeface="Cambria Math"/>
                                  <a:ea typeface="MS Mincho"/>
                                  <a:cs typeface="Times New Roman"/>
                                </a:rPr>
                                <m:t>𝒕𝒐</m:t>
                              </m:r>
                              <m:r>
                                <a:rPr lang="en-US" sz="2400" b="1" i="1">
                                  <a:effectLst/>
                                  <a:latin typeface="Cambria Math"/>
                                  <a:ea typeface="MS Mincho"/>
                                  <a:cs typeface="Times New Roman"/>
                                </a:rPr>
                                <m:t> </m:t>
                              </m:r>
                              <m:r>
                                <a:rPr lang="en-US" sz="2400" b="1" i="1">
                                  <a:effectLst/>
                                  <a:latin typeface="Cambria Math"/>
                                  <a:ea typeface="MS Mincho"/>
                                  <a:cs typeface="Times New Roman"/>
                                </a:rPr>
                                <m:t>𝒖𝒔𝒆</m:t>
                              </m:r>
                              <m:r>
                                <a:rPr lang="en-US" sz="2400" b="1" i="1">
                                  <a:effectLst/>
                                  <a:latin typeface="Cambria Math"/>
                                  <a:ea typeface="MS Mincho"/>
                                  <a:cs typeface="Times New Roman"/>
                                </a:rPr>
                                <m:t> </m:t>
                              </m:r>
                              <m:r>
                                <a:rPr lang="en-US" sz="2400" b="1" i="1">
                                  <a:effectLst/>
                                  <a:latin typeface="Cambria Math"/>
                                  <a:ea typeface="MS Mincho"/>
                                  <a:cs typeface="Times New Roman"/>
                                </a:rPr>
                                <m:t>𝒇𝒐𝒓𝒎𝒖𝒍𝒂</m:t>
                              </m:r>
                              <m:r>
                                <a:rPr lang="en-US" sz="2400" b="1" i="1">
                                  <a:effectLst/>
                                  <a:latin typeface="Cambria Math"/>
                                  <a:ea typeface="MS Mincho"/>
                                  <a:cs typeface="Times New Roman"/>
                                </a:rPr>
                                <m:t> </m:t>
                              </m:r>
                              <m:r>
                                <a:rPr lang="en-US" sz="2400" b="1" i="1">
                                  <a:effectLst/>
                                  <a:latin typeface="Cambria Math"/>
                                  <a:ea typeface="MS Mincho"/>
                                  <a:cs typeface="Times New Roman"/>
                                </a:rPr>
                                <m:t>𝟏</m:t>
                              </m:r>
                            </m:e>
                            <m:e>
                              <m:r>
                                <a:rPr lang="en-US" sz="2400" b="1" i="1">
                                  <a:effectLst/>
                                  <a:latin typeface="Cambria Math"/>
                                  <a:ea typeface="MS Mincho"/>
                                  <a:cs typeface="Times New Roman"/>
                                </a:rPr>
                                <m:t> </m:t>
                              </m:r>
                              <m:r>
                                <a:rPr lang="en-US" sz="2400" b="1" i="1">
                                  <a:effectLst/>
                                  <a:latin typeface="Cambria Math"/>
                                  <a:ea typeface="Calibri"/>
                                  <a:cs typeface="Times New Roman"/>
                                </a:rPr>
                                <m:t>𝒇𝒐𝒓𝒎𝒖𝒍𝒂</m:t>
                              </m:r>
                              <m:r>
                                <a:rPr lang="en-US" sz="2400" b="1" i="1">
                                  <a:effectLst/>
                                  <a:latin typeface="Cambria Math"/>
                                  <a:ea typeface="Calibri"/>
                                  <a:cs typeface="Times New Roman"/>
                                </a:rPr>
                                <m:t> </m:t>
                              </m:r>
                              <m:r>
                                <a:rPr lang="en-US" sz="2400" b="1" i="1">
                                  <a:effectLst/>
                                  <a:latin typeface="Cambria Math"/>
                                  <a:ea typeface="Calibri"/>
                                  <a:cs typeface="Times New Roman"/>
                                </a:rPr>
                                <m:t>𝟐</m:t>
                              </m:r>
                              <m:r>
                                <a:rPr lang="en-US" sz="2400" b="1" i="1">
                                  <a:effectLst/>
                                  <a:latin typeface="Cambria Math"/>
                                  <a:ea typeface="MS Mincho"/>
                                  <a:cs typeface="Times New Roman"/>
                                </a:rPr>
                                <m:t>,     </m:t>
                              </m:r>
                              <m:r>
                                <a:rPr lang="en-US" sz="2400" b="1" i="1">
                                  <a:effectLst/>
                                  <a:latin typeface="Cambria Math"/>
                                  <a:ea typeface="MS Mincho"/>
                                  <a:cs typeface="Times New Roman"/>
                                </a:rPr>
                                <m:t>𝒊𝒇</m:t>
                              </m:r>
                              <m:r>
                                <a:rPr lang="en-US" sz="2400" b="1" i="1">
                                  <a:effectLst/>
                                  <a:latin typeface="Cambria Math"/>
                                  <a:ea typeface="MS Mincho"/>
                                  <a:cs typeface="Times New Roman"/>
                                </a:rPr>
                                <m:t>             </m:t>
                              </m:r>
                              <m:r>
                                <a:rPr lang="en-US" sz="2400" b="1" i="1">
                                  <a:effectLst/>
                                  <a:latin typeface="Cambria Math"/>
                                  <a:ea typeface="MS Mincho"/>
                                  <a:cs typeface="Times New Roman"/>
                                </a:rPr>
                                <m:t>𝑫𝒐𝒎𝒂𝒊𝒏</m:t>
                              </m:r>
                              <m:r>
                                <a:rPr lang="en-US" sz="2400" b="1" i="1">
                                  <a:effectLst/>
                                  <a:latin typeface="Cambria Math"/>
                                  <a:ea typeface="MS Mincho"/>
                                  <a:cs typeface="Times New Roman"/>
                                </a:rPr>
                                <m:t> </m:t>
                              </m:r>
                              <m:r>
                                <a:rPr lang="en-US" sz="2400" b="1" i="1">
                                  <a:effectLst/>
                                  <a:latin typeface="Cambria Math"/>
                                  <a:ea typeface="MS Mincho"/>
                                  <a:cs typeface="Times New Roman"/>
                                </a:rPr>
                                <m:t>𝒕𝒐</m:t>
                              </m:r>
                              <m:r>
                                <a:rPr lang="en-US" sz="2400" b="1" i="1">
                                  <a:effectLst/>
                                  <a:latin typeface="Cambria Math"/>
                                  <a:ea typeface="MS Mincho"/>
                                  <a:cs typeface="Times New Roman"/>
                                </a:rPr>
                                <m:t> </m:t>
                              </m:r>
                              <m:r>
                                <a:rPr lang="en-US" sz="2400" b="1" i="1">
                                  <a:effectLst/>
                                  <a:latin typeface="Cambria Math"/>
                                  <a:ea typeface="MS Mincho"/>
                                  <a:cs typeface="Times New Roman"/>
                                </a:rPr>
                                <m:t>𝒖𝒔𝒆</m:t>
                              </m:r>
                              <m:r>
                                <a:rPr lang="en-US" sz="2400" b="1" i="1">
                                  <a:effectLst/>
                                  <a:latin typeface="Cambria Math"/>
                                  <a:ea typeface="MS Mincho"/>
                                  <a:cs typeface="Times New Roman"/>
                                </a:rPr>
                                <m:t> </m:t>
                              </m:r>
                              <m:r>
                                <a:rPr lang="en-US" sz="2400" b="1" i="1">
                                  <a:effectLst/>
                                  <a:latin typeface="Cambria Math"/>
                                  <a:ea typeface="MS Mincho"/>
                                  <a:cs typeface="Times New Roman"/>
                                </a:rPr>
                                <m:t>𝒇𝒐𝒓𝒎𝒖𝒍𝒂</m:t>
                              </m:r>
                              <m:r>
                                <a:rPr lang="en-US" sz="2400" b="1" i="1">
                                  <a:effectLst/>
                                  <a:latin typeface="Cambria Math"/>
                                  <a:ea typeface="MS Mincho"/>
                                  <a:cs typeface="Times New Roman"/>
                                </a:rPr>
                                <m:t> </m:t>
                              </m:r>
                              <m:r>
                                <a:rPr lang="en-US" sz="2400" b="1" i="1">
                                  <a:effectLst/>
                                  <a:latin typeface="Cambria Math"/>
                                  <a:ea typeface="MS Mincho"/>
                                  <a:cs typeface="Times New Roman"/>
                                </a:rPr>
                                <m:t>𝟐</m:t>
                              </m:r>
                            </m:e>
                            <m:e>
                              <m:r>
                                <a:rPr lang="en-US" sz="2400" b="1" i="1">
                                  <a:effectLst/>
                                  <a:latin typeface="Cambria Math"/>
                                  <a:ea typeface="MS Mincho"/>
                                  <a:cs typeface="Times New Roman"/>
                                </a:rPr>
                                <m:t> </m:t>
                              </m:r>
                              <m:r>
                                <a:rPr lang="en-US" sz="2400" b="1" i="1">
                                  <a:effectLst/>
                                  <a:latin typeface="Cambria Math"/>
                                  <a:ea typeface="Calibri"/>
                                  <a:cs typeface="Times New Roman"/>
                                </a:rPr>
                                <m:t>𝒇𝒐𝒓𝒎𝒖𝒍𝒂</m:t>
                              </m:r>
                              <m:r>
                                <a:rPr lang="en-US" sz="2400" b="1" i="1">
                                  <a:effectLst/>
                                  <a:latin typeface="Cambria Math"/>
                                  <a:ea typeface="Calibri"/>
                                  <a:cs typeface="Times New Roman"/>
                                </a:rPr>
                                <m:t> </m:t>
                              </m:r>
                              <m:r>
                                <a:rPr lang="en-US" sz="2400" b="1" i="1">
                                  <a:effectLst/>
                                  <a:latin typeface="Cambria Math"/>
                                  <a:ea typeface="Calibri"/>
                                  <a:cs typeface="Times New Roman"/>
                                </a:rPr>
                                <m:t>𝟑</m:t>
                              </m:r>
                              <m:r>
                                <a:rPr lang="en-US" sz="2400" b="1" i="1">
                                  <a:effectLst/>
                                  <a:latin typeface="Cambria Math"/>
                                  <a:ea typeface="MS Mincho"/>
                                  <a:cs typeface="Times New Roman"/>
                                </a:rPr>
                                <m:t>,     </m:t>
                              </m:r>
                              <m:r>
                                <a:rPr lang="en-US" sz="2400" b="1" i="1">
                                  <a:effectLst/>
                                  <a:latin typeface="Cambria Math"/>
                                  <a:ea typeface="MS Mincho"/>
                                  <a:cs typeface="Times New Roman"/>
                                </a:rPr>
                                <m:t>𝒊𝒇</m:t>
                              </m:r>
                              <m:r>
                                <a:rPr lang="en-US" sz="2400" b="1" i="1">
                                  <a:effectLst/>
                                  <a:latin typeface="Cambria Math"/>
                                  <a:ea typeface="MS Mincho"/>
                                  <a:cs typeface="Times New Roman"/>
                                </a:rPr>
                                <m:t>             </m:t>
                              </m:r>
                              <m:r>
                                <a:rPr lang="en-US" sz="2400" b="1" i="1">
                                  <a:effectLst/>
                                  <a:latin typeface="Cambria Math"/>
                                  <a:ea typeface="MS Mincho"/>
                                  <a:cs typeface="Times New Roman"/>
                                </a:rPr>
                                <m:t>𝑫𝒐𝒎𝒂𝒊𝒏</m:t>
                              </m:r>
                              <m:r>
                                <a:rPr lang="en-US" sz="2400" b="1" i="1">
                                  <a:effectLst/>
                                  <a:latin typeface="Cambria Math"/>
                                  <a:ea typeface="MS Mincho"/>
                                  <a:cs typeface="Times New Roman"/>
                                </a:rPr>
                                <m:t> </m:t>
                              </m:r>
                              <m:r>
                                <a:rPr lang="en-US" sz="2400" b="1" i="1">
                                  <a:effectLst/>
                                  <a:latin typeface="Cambria Math"/>
                                  <a:ea typeface="MS Mincho"/>
                                  <a:cs typeface="Times New Roman"/>
                                </a:rPr>
                                <m:t>𝒕𝒐</m:t>
                              </m:r>
                              <m:r>
                                <a:rPr lang="en-US" sz="2400" b="1" i="1">
                                  <a:effectLst/>
                                  <a:latin typeface="Cambria Math"/>
                                  <a:ea typeface="MS Mincho"/>
                                  <a:cs typeface="Times New Roman"/>
                                </a:rPr>
                                <m:t> </m:t>
                              </m:r>
                              <m:r>
                                <a:rPr lang="en-US" sz="2400" b="1" i="1">
                                  <a:effectLst/>
                                  <a:latin typeface="Cambria Math"/>
                                  <a:ea typeface="MS Mincho"/>
                                  <a:cs typeface="Times New Roman"/>
                                </a:rPr>
                                <m:t>𝒖𝒔𝒆</m:t>
                              </m:r>
                              <m:r>
                                <a:rPr lang="en-US" sz="2400" b="1" i="1">
                                  <a:effectLst/>
                                  <a:latin typeface="Cambria Math"/>
                                  <a:ea typeface="MS Mincho"/>
                                  <a:cs typeface="Times New Roman"/>
                                </a:rPr>
                                <m:t> </m:t>
                              </m:r>
                              <m:r>
                                <a:rPr lang="en-US" sz="2400" b="1" i="1">
                                  <a:effectLst/>
                                  <a:latin typeface="Cambria Math"/>
                                  <a:ea typeface="MS Mincho"/>
                                  <a:cs typeface="Times New Roman"/>
                                </a:rPr>
                                <m:t>𝒇𝒐𝒓𝒎𝒖𝒍𝒂</m:t>
                              </m:r>
                              <m:r>
                                <a:rPr lang="en-US" sz="2400" b="1" i="1">
                                  <a:effectLst/>
                                  <a:latin typeface="Cambria Math"/>
                                  <a:ea typeface="MS Mincho"/>
                                  <a:cs typeface="Times New Roman"/>
                                </a:rPr>
                                <m:t> </m:t>
                              </m:r>
                              <m:r>
                                <a:rPr lang="en-US" sz="2400" b="1" i="1">
                                  <a:effectLst/>
                                  <a:latin typeface="Cambria Math"/>
                                  <a:ea typeface="MS Mincho"/>
                                  <a:cs typeface="Times New Roman"/>
                                </a:rPr>
                                <m:t>𝟑</m:t>
                              </m:r>
                            </m:e>
                          </m:eqArr>
                        </m:e>
                      </m:d>
                    </m:oMath>
                  </m:oMathPara>
                </a14:m>
                <a:endParaRPr lang="en-US" sz="2400" dirty="0"/>
              </a:p>
            </p:txBody>
          </p:sp>
        </mc:Choice>
        <mc:Fallback xmlns="">
          <p:sp>
            <p:nvSpPr>
              <p:cNvPr id="3" name="Rectangle 2"/>
              <p:cNvSpPr>
                <a:spLocks noRot="1" noChangeAspect="1" noMove="1" noResize="1" noEditPoints="1" noAdjustHandles="1" noChangeArrowheads="1" noChangeShapeType="1" noTextEdit="1"/>
              </p:cNvSpPr>
              <p:nvPr/>
            </p:nvSpPr>
            <p:spPr>
              <a:xfrm>
                <a:off x="70884" y="3294213"/>
                <a:ext cx="9067800" cy="1271438"/>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313369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365521"/>
          </a:xfrm>
        </p:spPr>
        <p:txBody>
          <a:bodyPr>
            <a:normAutofit/>
          </a:bodyPr>
          <a:lstStyle/>
          <a:p>
            <a:pPr algn="l"/>
            <a:r>
              <a:rPr lang="en-US" sz="1700" b="1" dirty="0">
                <a:latin typeface="Cambria" panose="02040503050406030204" pitchFamily="18" charset="0"/>
              </a:rPr>
              <a:t> Functions</a:t>
            </a:r>
            <a:endParaRPr lang="en-US" sz="1700" dirty="0">
              <a:latin typeface="Cambria" panose="02040503050406030204" pitchFamily="18" charset="0"/>
            </a:endParaRPr>
          </a:p>
        </p:txBody>
      </p:sp>
      <p:sp>
        <p:nvSpPr>
          <p:cNvPr id="5" name="Rectangle 4"/>
          <p:cNvSpPr/>
          <p:nvPr/>
        </p:nvSpPr>
        <p:spPr>
          <a:xfrm>
            <a:off x="228601" y="361950"/>
            <a:ext cx="8815954" cy="558743"/>
          </a:xfrm>
          <a:prstGeom prst="rect">
            <a:avLst/>
          </a:prstGeom>
        </p:spPr>
        <p:txBody>
          <a:bodyPr wrap="square">
            <a:spAutoFit/>
          </a:bodyPr>
          <a:lstStyle/>
          <a:p>
            <a:pPr algn="just">
              <a:lnSpc>
                <a:spcPct val="115000"/>
              </a:lnSpc>
              <a:spcAft>
                <a:spcPts val="1000"/>
              </a:spcAft>
            </a:pPr>
            <a:r>
              <a:rPr lang="en-US" sz="2800" b="1" dirty="0">
                <a:solidFill>
                  <a:srgbClr val="4F81BD"/>
                </a:solidFill>
                <a:ea typeface="MS Mincho"/>
                <a:cs typeface="Times New Roman"/>
              </a:rPr>
              <a:t>Sample Problem 5</a:t>
            </a:r>
            <a:r>
              <a:rPr lang="en-US" sz="2800" dirty="0">
                <a:solidFill>
                  <a:srgbClr val="4F81BD"/>
                </a:solidFill>
                <a:ea typeface="MS Mincho"/>
                <a:cs typeface="Times New Roman"/>
              </a:rPr>
              <a:t>:</a:t>
            </a:r>
            <a:r>
              <a:rPr lang="en-US" sz="2800" dirty="0">
                <a:ea typeface="MS Mincho"/>
                <a:cs typeface="Times New Roman"/>
              </a:rPr>
              <a:t> </a:t>
            </a:r>
            <a:r>
              <a:rPr lang="en-US" sz="2800" b="1" dirty="0">
                <a:ea typeface="MS Mincho"/>
                <a:cs typeface="Times New Roman"/>
              </a:rPr>
              <a:t>Evaluate each piecewise function.</a:t>
            </a:r>
            <a:endParaRPr lang="en-US" sz="2800" dirty="0">
              <a:ea typeface="MS Mincho"/>
              <a:cs typeface="Times New Roman"/>
            </a:endParaRPr>
          </a:p>
        </p:txBody>
      </p:sp>
      <p:sp>
        <p:nvSpPr>
          <p:cNvPr id="3" name="Rectangle 2"/>
          <p:cNvSpPr/>
          <p:nvPr/>
        </p:nvSpPr>
        <p:spPr>
          <a:xfrm>
            <a:off x="228601" y="1185830"/>
            <a:ext cx="458780" cy="523220"/>
          </a:xfrm>
          <a:prstGeom prst="rect">
            <a:avLst/>
          </a:prstGeom>
        </p:spPr>
        <p:txBody>
          <a:bodyPr wrap="none">
            <a:spAutoFit/>
          </a:bodyPr>
          <a:lstStyle/>
          <a:p>
            <a:r>
              <a:rPr lang="en-US" sz="2800" b="1" dirty="0"/>
              <a:t>a.</a:t>
            </a:r>
          </a:p>
        </p:txBody>
      </p:sp>
      <mc:AlternateContent xmlns:mc="http://schemas.openxmlformats.org/markup-compatibility/2006" xmlns:a14="http://schemas.microsoft.com/office/drawing/2010/main">
        <mc:Choice Requires="a14">
          <p:sp>
            <p:nvSpPr>
              <p:cNvPr id="4" name="Rectangle 3"/>
              <p:cNvSpPr/>
              <p:nvPr/>
            </p:nvSpPr>
            <p:spPr>
              <a:xfrm>
                <a:off x="886844" y="920693"/>
                <a:ext cx="4778809" cy="10534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ea typeface="MS Mincho"/>
                          <a:cs typeface="Times New Roman"/>
                        </a:rPr>
                        <m:t>𝒇</m:t>
                      </m:r>
                      <m:d>
                        <m:dPr>
                          <m:ctrlPr>
                            <a:rPr lang="en-US" sz="2800" b="1" i="1">
                              <a:effectLst/>
                              <a:latin typeface="Cambria Math" panose="02040503050406030204" pitchFamily="18" charset="0"/>
                            </a:rPr>
                          </m:ctrlPr>
                        </m:dPr>
                        <m:e>
                          <m:r>
                            <a:rPr lang="en-US" sz="2800" b="1" i="1">
                              <a:effectLst/>
                              <a:latin typeface="Cambria Math"/>
                              <a:ea typeface="MS Mincho"/>
                              <a:cs typeface="Times New Roman"/>
                            </a:rPr>
                            <m:t>𝒙</m:t>
                          </m:r>
                        </m:e>
                      </m:d>
                      <m:r>
                        <a:rPr lang="en-US" sz="2800" b="1" i="1">
                          <a:effectLst/>
                          <a:latin typeface="Cambria Math"/>
                          <a:ea typeface="MS Mincho"/>
                          <a:cs typeface="Times New Roman"/>
                        </a:rPr>
                        <m:t>=</m:t>
                      </m:r>
                      <m:d>
                        <m:dPr>
                          <m:begChr m:val="{"/>
                          <m:endChr m:val=""/>
                          <m:ctrlPr>
                            <a:rPr lang="en-US" sz="2800" b="1" i="1">
                              <a:effectLst/>
                              <a:latin typeface="Cambria Math" panose="02040503050406030204" pitchFamily="18" charset="0"/>
                            </a:rPr>
                          </m:ctrlPr>
                        </m:dPr>
                        <m:e>
                          <m:eqArr>
                            <m:eqArrPr>
                              <m:ctrlPr>
                                <a:rPr lang="en-US" sz="2800" b="1" i="1">
                                  <a:effectLst/>
                                  <a:latin typeface="Cambria Math" panose="02040503050406030204" pitchFamily="18" charset="0"/>
                                </a:rPr>
                              </m:ctrlPr>
                            </m:eqArrPr>
                            <m:e>
                              <m:r>
                                <a:rPr lang="en-US" sz="2800" b="1" i="1">
                                  <a:effectLst/>
                                  <a:latin typeface="Cambria Math"/>
                                  <a:ea typeface="MS Mincho"/>
                                  <a:cs typeface="Times New Roman"/>
                                </a:rPr>
                                <m:t>𝟐</m:t>
                              </m:r>
                              <m:r>
                                <a:rPr lang="en-US" sz="2800" b="1" i="1">
                                  <a:effectLst/>
                                  <a:latin typeface="Cambria Math"/>
                                  <a:ea typeface="MS Mincho"/>
                                  <a:cs typeface="Times New Roman"/>
                                </a:rPr>
                                <m:t>𝒙</m:t>
                              </m:r>
                              <m:r>
                                <a:rPr lang="en-US" sz="2800" b="1" i="1">
                                  <a:effectLst/>
                                  <a:latin typeface="Cambria Math"/>
                                  <a:ea typeface="MS Mincho"/>
                                  <a:cs typeface="Times New Roman"/>
                                </a:rPr>
                                <m:t>+</m:t>
                              </m:r>
                              <m:r>
                                <a:rPr lang="en-US" sz="2800" b="1" i="1">
                                  <a:effectLst/>
                                  <a:latin typeface="Cambria Math"/>
                                  <a:ea typeface="MS Mincho"/>
                                  <a:cs typeface="Times New Roman"/>
                                </a:rPr>
                                <m:t>𝟒</m:t>
                              </m:r>
                              <m:r>
                                <a:rPr lang="en-US" sz="2800" b="1" i="1">
                                  <a:effectLst/>
                                  <a:latin typeface="Cambria Math"/>
                                  <a:ea typeface="MS Mincho"/>
                                  <a:cs typeface="Times New Roman"/>
                                </a:rPr>
                                <m:t>,  </m:t>
                              </m:r>
                              <m:r>
                                <a:rPr lang="en-US" sz="2800" b="1" i="1">
                                  <a:effectLst/>
                                  <a:latin typeface="Cambria Math"/>
                                  <a:ea typeface="MS Mincho"/>
                                  <a:cs typeface="Times New Roman"/>
                                </a:rPr>
                                <m:t>𝒊𝒇</m:t>
                              </m:r>
                              <m:r>
                                <a:rPr lang="en-US" sz="2800" b="1" i="1">
                                  <a:effectLst/>
                                  <a:latin typeface="Cambria Math"/>
                                  <a:ea typeface="MS Mincho"/>
                                  <a:cs typeface="Times New Roman"/>
                                </a:rPr>
                                <m:t> &amp;</m:t>
                              </m:r>
                              <m:r>
                                <a:rPr lang="en-US" sz="2800" b="1" i="1">
                                  <a:effectLst/>
                                  <a:latin typeface="Cambria Math"/>
                                  <a:ea typeface="MS Mincho"/>
                                  <a:cs typeface="Times New Roman"/>
                                </a:rPr>
                                <m:t>𝒙</m:t>
                              </m:r>
                              <m:r>
                                <a:rPr lang="en-US" sz="2800" b="1" i="1">
                                  <a:effectLst/>
                                  <a:latin typeface="Cambria Math"/>
                                  <a:ea typeface="MS Mincho"/>
                                  <a:cs typeface="Times New Roman"/>
                                </a:rPr>
                                <m:t>&lt;</m:t>
                              </m:r>
                              <m:r>
                                <a:rPr lang="en-US" sz="2800" b="1" i="1">
                                  <a:effectLst/>
                                  <a:latin typeface="Cambria Math"/>
                                  <a:ea typeface="MS Mincho"/>
                                  <a:cs typeface="Times New Roman"/>
                                </a:rPr>
                                <m:t>𝟎</m:t>
                              </m:r>
                            </m:e>
                            <m:e>
                              <m:sSup>
                                <m:sSupPr>
                                  <m:ctrlPr>
                                    <a:rPr lang="en-US" sz="2800" b="1" i="1">
                                      <a:effectLst/>
                                      <a:latin typeface="Cambria Math" panose="02040503050406030204" pitchFamily="18" charset="0"/>
                                    </a:rPr>
                                  </m:ctrlPr>
                                </m:sSupPr>
                                <m:e>
                                  <m:r>
                                    <a:rPr lang="en-US" sz="2800" b="1" i="1">
                                      <a:effectLst/>
                                      <a:latin typeface="Cambria Math"/>
                                      <a:ea typeface="MS Mincho"/>
                                      <a:cs typeface="Times New Roman"/>
                                    </a:rPr>
                                    <m:t>𝒙</m:t>
                                  </m:r>
                                </m:e>
                                <m:sup>
                                  <m:r>
                                    <a:rPr lang="en-US" sz="2800" b="1" i="1">
                                      <a:effectLst/>
                                      <a:latin typeface="Cambria Math"/>
                                      <a:ea typeface="MS Mincho"/>
                                      <a:cs typeface="Times New Roman"/>
                                    </a:rPr>
                                    <m:t>𝟐</m:t>
                                  </m:r>
                                </m:sup>
                              </m:sSup>
                              <m:r>
                                <a:rPr lang="en-US" sz="2800" b="1" i="1">
                                  <a:effectLst/>
                                  <a:latin typeface="Cambria Math"/>
                                  <a:ea typeface="MS Mincho"/>
                                  <a:cs typeface="Times New Roman"/>
                                </a:rPr>
                                <m:t>+</m:t>
                              </m:r>
                              <m:r>
                                <a:rPr lang="en-US" sz="2800" b="1" i="1">
                                  <a:effectLst/>
                                  <a:latin typeface="Cambria Math"/>
                                  <a:ea typeface="MS Mincho"/>
                                  <a:cs typeface="Times New Roman"/>
                                </a:rPr>
                                <m:t>𝒙</m:t>
                              </m:r>
                              <m:r>
                                <a:rPr lang="en-US" sz="2800" b="1" i="1">
                                  <a:effectLst/>
                                  <a:latin typeface="Cambria Math"/>
                                  <a:ea typeface="MS Mincho"/>
                                  <a:cs typeface="Times New Roman"/>
                                </a:rPr>
                                <m:t>,   </m:t>
                              </m:r>
                              <m:r>
                                <a:rPr lang="en-US" sz="2800" b="1" i="1">
                                  <a:effectLst/>
                                  <a:latin typeface="Cambria Math"/>
                                  <a:ea typeface="MS Mincho"/>
                                  <a:cs typeface="Times New Roman"/>
                                </a:rPr>
                                <m:t>𝒊𝒇</m:t>
                              </m:r>
                              <m:r>
                                <a:rPr lang="en-US" sz="2800" b="1" i="1">
                                  <a:effectLst/>
                                  <a:latin typeface="Cambria Math"/>
                                  <a:ea typeface="MS Mincho"/>
                                  <a:cs typeface="Times New Roman"/>
                                </a:rPr>
                                <m:t> &amp;</m:t>
                              </m:r>
                              <m:r>
                                <a:rPr lang="en-US" sz="2800" b="1" i="1">
                                  <a:effectLst/>
                                  <a:latin typeface="Cambria Math"/>
                                  <a:ea typeface="MS Mincho"/>
                                  <a:cs typeface="Times New Roman"/>
                                </a:rPr>
                                <m:t>𝒙</m:t>
                              </m:r>
                              <m:r>
                                <a:rPr lang="en-US" sz="2800" b="1" i="1">
                                  <a:effectLst/>
                                  <a:latin typeface="Cambria Math"/>
                                  <a:ea typeface="MS Mincho"/>
                                  <a:cs typeface="Times New Roman"/>
                                </a:rPr>
                                <m:t>≥</m:t>
                              </m:r>
                              <m:r>
                                <a:rPr lang="en-US" sz="2800" b="1" i="1">
                                  <a:effectLst/>
                                  <a:latin typeface="Cambria Math"/>
                                  <a:ea typeface="MS Mincho"/>
                                  <a:cs typeface="Times New Roman"/>
                                </a:rPr>
                                <m:t>𝟎</m:t>
                              </m:r>
                            </m:e>
                          </m:eqArr>
                        </m:e>
                      </m:d>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886844" y="920693"/>
                <a:ext cx="4778809" cy="1053494"/>
              </a:xfrm>
              <a:prstGeom prst="rect">
                <a:avLst/>
              </a:prstGeom>
              <a:blipFill rotWithShape="1">
                <a:blip r:embed="rId2"/>
                <a:stretch>
                  <a:fillRect r="-3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886844" y="2038350"/>
                <a:ext cx="150098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ea typeface="MS Mincho"/>
                          <a:cs typeface="Times New Roman"/>
                        </a:rPr>
                        <m:t>𝒇</m:t>
                      </m:r>
                      <m:d>
                        <m:dPr>
                          <m:ctrlPr>
                            <a:rPr lang="en-US" sz="2800" b="1" i="1">
                              <a:effectLst/>
                              <a:latin typeface="Cambria Math" panose="02040503050406030204" pitchFamily="18" charset="0"/>
                            </a:rPr>
                          </m:ctrlPr>
                        </m:dPr>
                        <m:e>
                          <m:r>
                            <a:rPr lang="en-US" sz="2800" b="1" i="1">
                              <a:effectLst/>
                              <a:latin typeface="Cambria Math"/>
                              <a:ea typeface="MS Mincho"/>
                              <a:cs typeface="Times New Roman"/>
                            </a:rPr>
                            <m:t>𝟒</m:t>
                          </m:r>
                        </m:e>
                      </m:d>
                      <m:r>
                        <a:rPr lang="en-US" sz="2800" b="1" i="1">
                          <a:effectLst/>
                          <a:latin typeface="Cambria Math"/>
                          <a:ea typeface="MS Mincho"/>
                          <a:cs typeface="Times New Roman"/>
                        </a:rPr>
                        <m:t>=?</m:t>
                      </m:r>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886844" y="2038350"/>
                <a:ext cx="1500988" cy="523220"/>
              </a:xfrm>
              <a:prstGeom prst="rect">
                <a:avLst/>
              </a:prstGeom>
              <a:blipFill rotWithShape="1">
                <a:blip r:embed="rId3"/>
                <a:stretch>
                  <a:fillRect t="-10465" r="-10526" b="-32558"/>
                </a:stretch>
              </a:blipFill>
            </p:spPr>
            <p:txBody>
              <a:bodyPr/>
              <a:lstStyle/>
              <a:p>
                <a:r>
                  <a:rPr lang="en-US">
                    <a:noFill/>
                  </a:rPr>
                  <a:t> </a:t>
                </a:r>
              </a:p>
            </p:txBody>
          </p:sp>
        </mc:Fallback>
      </mc:AlternateContent>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867" y="4629150"/>
            <a:ext cx="334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25531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365521"/>
          </a:xfrm>
        </p:spPr>
        <p:txBody>
          <a:bodyPr>
            <a:normAutofit/>
          </a:bodyPr>
          <a:lstStyle/>
          <a:p>
            <a:pPr algn="l"/>
            <a:r>
              <a:rPr lang="en-US" sz="1700" b="1" dirty="0">
                <a:latin typeface="Cambria" panose="02040503050406030204" pitchFamily="18" charset="0"/>
              </a:rPr>
              <a:t> Functions</a:t>
            </a:r>
            <a:endParaRPr lang="en-US" sz="1700" dirty="0">
              <a:latin typeface="Cambria" panose="02040503050406030204" pitchFamily="18" charset="0"/>
            </a:endParaRPr>
          </a:p>
        </p:txBody>
      </p:sp>
      <p:sp>
        <p:nvSpPr>
          <p:cNvPr id="5" name="Rectangle 4"/>
          <p:cNvSpPr/>
          <p:nvPr/>
        </p:nvSpPr>
        <p:spPr>
          <a:xfrm>
            <a:off x="228601" y="361950"/>
            <a:ext cx="8815954" cy="558743"/>
          </a:xfrm>
          <a:prstGeom prst="rect">
            <a:avLst/>
          </a:prstGeom>
        </p:spPr>
        <p:txBody>
          <a:bodyPr wrap="square">
            <a:spAutoFit/>
          </a:bodyPr>
          <a:lstStyle/>
          <a:p>
            <a:pPr algn="just">
              <a:lnSpc>
                <a:spcPct val="115000"/>
              </a:lnSpc>
              <a:spcAft>
                <a:spcPts val="1000"/>
              </a:spcAft>
            </a:pPr>
            <a:r>
              <a:rPr lang="en-US" sz="2800" b="1" dirty="0">
                <a:solidFill>
                  <a:srgbClr val="4F81BD"/>
                </a:solidFill>
                <a:ea typeface="MS Mincho"/>
                <a:cs typeface="Times New Roman"/>
              </a:rPr>
              <a:t>Sample Problem 5</a:t>
            </a:r>
            <a:r>
              <a:rPr lang="en-US" sz="2800" dirty="0">
                <a:solidFill>
                  <a:srgbClr val="4F81BD"/>
                </a:solidFill>
                <a:ea typeface="MS Mincho"/>
                <a:cs typeface="Times New Roman"/>
              </a:rPr>
              <a:t>:</a:t>
            </a:r>
            <a:r>
              <a:rPr lang="en-US" sz="2800" dirty="0">
                <a:ea typeface="MS Mincho"/>
                <a:cs typeface="Times New Roman"/>
              </a:rPr>
              <a:t> </a:t>
            </a:r>
            <a:r>
              <a:rPr lang="en-US" sz="2800" b="1" dirty="0">
                <a:ea typeface="MS Mincho"/>
                <a:cs typeface="Times New Roman"/>
              </a:rPr>
              <a:t>Evaluate each piecewise function.</a:t>
            </a:r>
            <a:endParaRPr lang="en-US" sz="2800" dirty="0">
              <a:ea typeface="MS Mincho"/>
              <a:cs typeface="Times New Roman"/>
            </a:endParaRPr>
          </a:p>
        </p:txBody>
      </p:sp>
      <p:sp>
        <p:nvSpPr>
          <p:cNvPr id="3" name="Rectangle 2"/>
          <p:cNvSpPr/>
          <p:nvPr/>
        </p:nvSpPr>
        <p:spPr>
          <a:xfrm>
            <a:off x="228601" y="1185830"/>
            <a:ext cx="458780" cy="523220"/>
          </a:xfrm>
          <a:prstGeom prst="rect">
            <a:avLst/>
          </a:prstGeom>
        </p:spPr>
        <p:txBody>
          <a:bodyPr wrap="none">
            <a:spAutoFit/>
          </a:bodyPr>
          <a:lstStyle/>
          <a:p>
            <a:r>
              <a:rPr lang="en-US" sz="2800" b="1" dirty="0"/>
              <a:t>a.</a:t>
            </a:r>
          </a:p>
        </p:txBody>
      </p:sp>
      <mc:AlternateContent xmlns:mc="http://schemas.openxmlformats.org/markup-compatibility/2006" xmlns:a14="http://schemas.microsoft.com/office/drawing/2010/main">
        <mc:Choice Requires="a14">
          <p:sp>
            <p:nvSpPr>
              <p:cNvPr id="4" name="Rectangle 3"/>
              <p:cNvSpPr/>
              <p:nvPr/>
            </p:nvSpPr>
            <p:spPr>
              <a:xfrm>
                <a:off x="886844" y="920693"/>
                <a:ext cx="4778809" cy="10534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ea typeface="MS Mincho"/>
                          <a:cs typeface="Times New Roman"/>
                        </a:rPr>
                        <m:t>𝒇</m:t>
                      </m:r>
                      <m:d>
                        <m:dPr>
                          <m:ctrlPr>
                            <a:rPr lang="en-US" sz="2800" b="1" i="1">
                              <a:effectLst/>
                              <a:latin typeface="Cambria Math" panose="02040503050406030204" pitchFamily="18" charset="0"/>
                            </a:rPr>
                          </m:ctrlPr>
                        </m:dPr>
                        <m:e>
                          <m:r>
                            <a:rPr lang="en-US" sz="2800" b="1" i="1">
                              <a:effectLst/>
                              <a:latin typeface="Cambria Math"/>
                              <a:ea typeface="MS Mincho"/>
                              <a:cs typeface="Times New Roman"/>
                            </a:rPr>
                            <m:t>𝒙</m:t>
                          </m:r>
                        </m:e>
                      </m:d>
                      <m:r>
                        <a:rPr lang="en-US" sz="2800" b="1" i="1">
                          <a:effectLst/>
                          <a:latin typeface="Cambria Math"/>
                          <a:ea typeface="MS Mincho"/>
                          <a:cs typeface="Times New Roman"/>
                        </a:rPr>
                        <m:t>=</m:t>
                      </m:r>
                      <m:d>
                        <m:dPr>
                          <m:begChr m:val="{"/>
                          <m:endChr m:val=""/>
                          <m:ctrlPr>
                            <a:rPr lang="en-US" sz="2800" b="1" i="1">
                              <a:effectLst/>
                              <a:latin typeface="Cambria Math" panose="02040503050406030204" pitchFamily="18" charset="0"/>
                            </a:rPr>
                          </m:ctrlPr>
                        </m:dPr>
                        <m:e>
                          <m:eqArr>
                            <m:eqArrPr>
                              <m:ctrlPr>
                                <a:rPr lang="en-US" sz="2800" b="1" i="1">
                                  <a:effectLst/>
                                  <a:latin typeface="Cambria Math" panose="02040503050406030204" pitchFamily="18" charset="0"/>
                                </a:rPr>
                              </m:ctrlPr>
                            </m:eqArrPr>
                            <m:e>
                              <m:r>
                                <a:rPr lang="en-US" sz="2800" b="1" i="1">
                                  <a:effectLst/>
                                  <a:latin typeface="Cambria Math"/>
                                  <a:ea typeface="MS Mincho"/>
                                  <a:cs typeface="Times New Roman"/>
                                </a:rPr>
                                <m:t>𝟐</m:t>
                              </m:r>
                              <m:r>
                                <a:rPr lang="en-US" sz="2800" b="1" i="1">
                                  <a:effectLst/>
                                  <a:latin typeface="Cambria Math"/>
                                  <a:ea typeface="MS Mincho"/>
                                  <a:cs typeface="Times New Roman"/>
                                </a:rPr>
                                <m:t>𝒙</m:t>
                              </m:r>
                              <m:r>
                                <a:rPr lang="en-US" sz="2800" b="1" i="1">
                                  <a:effectLst/>
                                  <a:latin typeface="Cambria Math"/>
                                  <a:ea typeface="MS Mincho"/>
                                  <a:cs typeface="Times New Roman"/>
                                </a:rPr>
                                <m:t>+</m:t>
                              </m:r>
                              <m:r>
                                <a:rPr lang="en-US" sz="2800" b="1" i="1">
                                  <a:effectLst/>
                                  <a:latin typeface="Cambria Math"/>
                                  <a:ea typeface="MS Mincho"/>
                                  <a:cs typeface="Times New Roman"/>
                                </a:rPr>
                                <m:t>𝟒</m:t>
                              </m:r>
                              <m:r>
                                <a:rPr lang="en-US" sz="2800" b="1" i="1">
                                  <a:effectLst/>
                                  <a:latin typeface="Cambria Math"/>
                                  <a:ea typeface="MS Mincho"/>
                                  <a:cs typeface="Times New Roman"/>
                                </a:rPr>
                                <m:t>,  </m:t>
                              </m:r>
                              <m:r>
                                <a:rPr lang="en-US" sz="2800" b="1" i="1">
                                  <a:effectLst/>
                                  <a:latin typeface="Cambria Math"/>
                                  <a:ea typeface="MS Mincho"/>
                                  <a:cs typeface="Times New Roman"/>
                                </a:rPr>
                                <m:t>𝒊𝒇</m:t>
                              </m:r>
                              <m:r>
                                <a:rPr lang="en-US" sz="2800" b="1" i="1">
                                  <a:effectLst/>
                                  <a:latin typeface="Cambria Math"/>
                                  <a:ea typeface="MS Mincho"/>
                                  <a:cs typeface="Times New Roman"/>
                                </a:rPr>
                                <m:t> &amp;</m:t>
                              </m:r>
                              <m:r>
                                <a:rPr lang="en-US" sz="2800" b="1" i="1">
                                  <a:effectLst/>
                                  <a:latin typeface="Cambria Math"/>
                                  <a:ea typeface="MS Mincho"/>
                                  <a:cs typeface="Times New Roman"/>
                                </a:rPr>
                                <m:t>𝒙</m:t>
                              </m:r>
                              <m:r>
                                <a:rPr lang="en-US" sz="2800" b="1" i="1">
                                  <a:effectLst/>
                                  <a:latin typeface="Cambria Math"/>
                                  <a:ea typeface="MS Mincho"/>
                                  <a:cs typeface="Times New Roman"/>
                                </a:rPr>
                                <m:t>&lt;</m:t>
                              </m:r>
                              <m:r>
                                <a:rPr lang="en-US" sz="2800" b="1" i="1">
                                  <a:effectLst/>
                                  <a:latin typeface="Cambria Math"/>
                                  <a:ea typeface="MS Mincho"/>
                                  <a:cs typeface="Times New Roman"/>
                                </a:rPr>
                                <m:t>𝟎</m:t>
                              </m:r>
                            </m:e>
                            <m:e>
                              <m:sSup>
                                <m:sSupPr>
                                  <m:ctrlPr>
                                    <a:rPr lang="en-US" sz="2800" b="1" i="1">
                                      <a:effectLst/>
                                      <a:latin typeface="Cambria Math" panose="02040503050406030204" pitchFamily="18" charset="0"/>
                                    </a:rPr>
                                  </m:ctrlPr>
                                </m:sSupPr>
                                <m:e>
                                  <m:r>
                                    <a:rPr lang="en-US" sz="2800" b="1" i="1">
                                      <a:effectLst/>
                                      <a:latin typeface="Cambria Math"/>
                                      <a:ea typeface="MS Mincho"/>
                                      <a:cs typeface="Times New Roman"/>
                                    </a:rPr>
                                    <m:t>𝒙</m:t>
                                  </m:r>
                                </m:e>
                                <m:sup>
                                  <m:r>
                                    <a:rPr lang="en-US" sz="2800" b="1" i="1">
                                      <a:effectLst/>
                                      <a:latin typeface="Cambria Math"/>
                                      <a:ea typeface="MS Mincho"/>
                                      <a:cs typeface="Times New Roman"/>
                                    </a:rPr>
                                    <m:t>𝟐</m:t>
                                  </m:r>
                                </m:sup>
                              </m:sSup>
                              <m:r>
                                <a:rPr lang="en-US" sz="2800" b="1" i="1">
                                  <a:effectLst/>
                                  <a:latin typeface="Cambria Math"/>
                                  <a:ea typeface="MS Mincho"/>
                                  <a:cs typeface="Times New Roman"/>
                                </a:rPr>
                                <m:t>+</m:t>
                              </m:r>
                              <m:r>
                                <a:rPr lang="en-US" sz="2800" b="1" i="1">
                                  <a:effectLst/>
                                  <a:latin typeface="Cambria Math"/>
                                  <a:ea typeface="MS Mincho"/>
                                  <a:cs typeface="Times New Roman"/>
                                </a:rPr>
                                <m:t>𝒙</m:t>
                              </m:r>
                              <m:r>
                                <a:rPr lang="en-US" sz="2800" b="1" i="1">
                                  <a:effectLst/>
                                  <a:latin typeface="Cambria Math"/>
                                  <a:ea typeface="MS Mincho"/>
                                  <a:cs typeface="Times New Roman"/>
                                </a:rPr>
                                <m:t>,   </m:t>
                              </m:r>
                              <m:r>
                                <a:rPr lang="en-US" sz="2800" b="1" i="1">
                                  <a:effectLst/>
                                  <a:latin typeface="Cambria Math"/>
                                  <a:ea typeface="MS Mincho"/>
                                  <a:cs typeface="Times New Roman"/>
                                </a:rPr>
                                <m:t>𝒊𝒇</m:t>
                              </m:r>
                              <m:r>
                                <a:rPr lang="en-US" sz="2800" b="1" i="1">
                                  <a:effectLst/>
                                  <a:latin typeface="Cambria Math"/>
                                  <a:ea typeface="MS Mincho"/>
                                  <a:cs typeface="Times New Roman"/>
                                </a:rPr>
                                <m:t> &amp;</m:t>
                              </m:r>
                              <m:r>
                                <a:rPr lang="en-US" sz="2800" b="1" i="1">
                                  <a:effectLst/>
                                  <a:latin typeface="Cambria Math"/>
                                  <a:ea typeface="MS Mincho"/>
                                  <a:cs typeface="Times New Roman"/>
                                </a:rPr>
                                <m:t>𝒙</m:t>
                              </m:r>
                              <m:r>
                                <a:rPr lang="en-US" sz="2800" b="1" i="1">
                                  <a:effectLst/>
                                  <a:latin typeface="Cambria Math"/>
                                  <a:ea typeface="MS Mincho"/>
                                  <a:cs typeface="Times New Roman"/>
                                </a:rPr>
                                <m:t>≥</m:t>
                              </m:r>
                              <m:r>
                                <a:rPr lang="en-US" sz="2800" b="1" i="1">
                                  <a:effectLst/>
                                  <a:latin typeface="Cambria Math"/>
                                  <a:ea typeface="MS Mincho"/>
                                  <a:cs typeface="Times New Roman"/>
                                </a:rPr>
                                <m:t>𝟎</m:t>
                              </m:r>
                            </m:e>
                          </m:eqArr>
                        </m:e>
                      </m:d>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886844" y="920693"/>
                <a:ext cx="4778809" cy="1053494"/>
              </a:xfrm>
              <a:prstGeom prst="rect">
                <a:avLst/>
              </a:prstGeom>
              <a:blipFill rotWithShape="1">
                <a:blip r:embed="rId2"/>
                <a:stretch>
                  <a:fillRect r="-3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886844" y="2038350"/>
                <a:ext cx="5292411" cy="5329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ea typeface="Times New Roman"/>
                          <a:cs typeface="Calibri"/>
                        </a:rPr>
                        <m:t>𝑻𝒐</m:t>
                      </m:r>
                      <m:r>
                        <a:rPr lang="en-US" sz="2800" b="1" i="1">
                          <a:latin typeface="Cambria Math"/>
                          <a:ea typeface="Times New Roman"/>
                          <a:cs typeface="Calibri"/>
                        </a:rPr>
                        <m:t> </m:t>
                      </m:r>
                      <m:r>
                        <a:rPr lang="en-US" sz="2800" b="1" i="1">
                          <a:latin typeface="Cambria Math"/>
                          <a:ea typeface="Times New Roman"/>
                          <a:cs typeface="Calibri"/>
                        </a:rPr>
                        <m:t>𝒇𝒊𝒏𝒅</m:t>
                      </m:r>
                      <m:r>
                        <a:rPr lang="en-US" sz="2800" b="1" i="1">
                          <a:latin typeface="Cambria Math"/>
                          <a:ea typeface="Times New Roman"/>
                          <a:cs typeface="Calibri"/>
                        </a:rPr>
                        <m:t> </m:t>
                      </m:r>
                      <m:r>
                        <a:rPr lang="en-US" sz="2800" b="1" i="1">
                          <a:effectLst/>
                          <a:latin typeface="Cambria Math"/>
                          <a:ea typeface="MS Mincho"/>
                          <a:cs typeface="Times New Roman"/>
                        </a:rPr>
                        <m:t>𝒇</m:t>
                      </m:r>
                      <m:d>
                        <m:dPr>
                          <m:ctrlPr>
                            <a:rPr lang="en-US" sz="2800" b="1" i="1">
                              <a:effectLst/>
                              <a:latin typeface="Cambria Math" panose="02040503050406030204" pitchFamily="18" charset="0"/>
                            </a:rPr>
                          </m:ctrlPr>
                        </m:dPr>
                        <m:e>
                          <m:r>
                            <a:rPr lang="en-US" sz="2800" b="1" i="1">
                              <a:effectLst/>
                              <a:latin typeface="Cambria Math"/>
                              <a:ea typeface="MS Mincho"/>
                              <a:cs typeface="Times New Roman"/>
                            </a:rPr>
                            <m:t>𝟒</m:t>
                          </m:r>
                        </m:e>
                      </m:d>
                      <m:r>
                        <a:rPr lang="en-US" sz="2800" b="1" i="1">
                          <a:effectLst/>
                          <a:latin typeface="Cambria Math"/>
                          <a:ea typeface="MS Mincho"/>
                          <a:cs typeface="Times New Roman"/>
                        </a:rPr>
                        <m:t> </m:t>
                      </m:r>
                      <m:r>
                        <a:rPr lang="en-US" sz="2800" b="1" i="1">
                          <a:effectLst/>
                          <a:latin typeface="Cambria Math"/>
                          <a:ea typeface="MS Mincho"/>
                          <a:cs typeface="Times New Roman"/>
                        </a:rPr>
                        <m:t>𝒖𝒔𝒆</m:t>
                      </m:r>
                      <m:r>
                        <a:rPr lang="en-US" sz="2800" b="1" i="1">
                          <a:effectLst/>
                          <a:latin typeface="Cambria Math"/>
                          <a:ea typeface="MS Mincho"/>
                          <a:cs typeface="Times New Roman"/>
                        </a:rPr>
                        <m:t> </m:t>
                      </m:r>
                      <m:r>
                        <a:rPr lang="en-US" sz="2800" b="1" i="1">
                          <a:effectLst/>
                          <a:latin typeface="Cambria Math"/>
                          <a:ea typeface="MS Mincho"/>
                          <a:cs typeface="Times New Roman"/>
                        </a:rPr>
                        <m:t>𝒇</m:t>
                      </m:r>
                      <m:d>
                        <m:dPr>
                          <m:ctrlPr>
                            <a:rPr lang="en-US" sz="2800" b="1" i="1">
                              <a:effectLst/>
                              <a:latin typeface="Cambria Math" panose="02040503050406030204" pitchFamily="18" charset="0"/>
                            </a:rPr>
                          </m:ctrlPr>
                        </m:dPr>
                        <m:e>
                          <m:r>
                            <a:rPr lang="en-US" sz="2800" b="1" i="1">
                              <a:effectLst/>
                              <a:latin typeface="Cambria Math"/>
                              <a:ea typeface="MS Mincho"/>
                              <a:cs typeface="Times New Roman"/>
                            </a:rPr>
                            <m:t>𝒙</m:t>
                          </m:r>
                        </m:e>
                      </m:d>
                      <m:r>
                        <a:rPr lang="en-US" sz="2800" b="1" i="1">
                          <a:effectLst/>
                          <a:latin typeface="Cambria Math"/>
                          <a:ea typeface="MS Mincho"/>
                          <a:cs typeface="Times New Roman"/>
                        </a:rPr>
                        <m:t>=</m:t>
                      </m:r>
                      <m:sSup>
                        <m:sSupPr>
                          <m:ctrlPr>
                            <a:rPr lang="en-US" sz="2800" b="1" i="1">
                              <a:effectLst/>
                              <a:latin typeface="Cambria Math" panose="02040503050406030204" pitchFamily="18" charset="0"/>
                            </a:rPr>
                          </m:ctrlPr>
                        </m:sSupPr>
                        <m:e>
                          <m:r>
                            <a:rPr lang="en-US" sz="2800" b="1" i="1">
                              <a:effectLst/>
                              <a:latin typeface="Cambria Math"/>
                              <a:ea typeface="MS Mincho"/>
                              <a:cs typeface="Times New Roman"/>
                            </a:rPr>
                            <m:t>𝒙</m:t>
                          </m:r>
                        </m:e>
                        <m:sup>
                          <m:r>
                            <a:rPr lang="en-US" sz="2800" b="1" i="1">
                              <a:effectLst/>
                              <a:latin typeface="Cambria Math"/>
                              <a:ea typeface="MS Mincho"/>
                              <a:cs typeface="Times New Roman"/>
                            </a:rPr>
                            <m:t>𝟐</m:t>
                          </m:r>
                        </m:sup>
                      </m:sSup>
                      <m:r>
                        <a:rPr lang="en-US" sz="2800" b="1" i="1">
                          <a:effectLst/>
                          <a:latin typeface="Cambria Math"/>
                          <a:ea typeface="MS Mincho"/>
                          <a:cs typeface="Times New Roman"/>
                        </a:rPr>
                        <m:t>+</m:t>
                      </m:r>
                      <m:r>
                        <a:rPr lang="en-US" sz="2800" b="1" i="1">
                          <a:effectLst/>
                          <a:latin typeface="Cambria Math"/>
                          <a:ea typeface="MS Mincho"/>
                          <a:cs typeface="Times New Roman"/>
                        </a:rPr>
                        <m:t>𝒙</m:t>
                      </m:r>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886844" y="2038350"/>
                <a:ext cx="5292411" cy="532966"/>
              </a:xfrm>
              <a:prstGeom prst="rect">
                <a:avLst/>
              </a:prstGeom>
              <a:blipFill rotWithShape="1">
                <a:blip r:embed="rId3"/>
                <a:stretch>
                  <a:fillRect t="-7955" r="-2762" b="-31818"/>
                </a:stretch>
              </a:blipFill>
            </p:spPr>
            <p:txBody>
              <a:bodyPr/>
              <a:lstStyle/>
              <a:p>
                <a:r>
                  <a:rPr lang="en-US">
                    <a:noFill/>
                  </a:rPr>
                  <a:t> </a:t>
                </a:r>
              </a:p>
            </p:txBody>
          </p:sp>
        </mc:Fallback>
      </mc:AlternateContent>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867" y="4629150"/>
            <a:ext cx="334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Rectangle 6"/>
              <p:cNvSpPr/>
              <p:nvPr/>
            </p:nvSpPr>
            <p:spPr>
              <a:xfrm>
                <a:off x="901021" y="2571316"/>
                <a:ext cx="2477281" cy="5329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ea typeface="MS Mincho"/>
                          <a:cs typeface="Times New Roman"/>
                        </a:rPr>
                        <m:t>𝒇</m:t>
                      </m:r>
                      <m:d>
                        <m:dPr>
                          <m:ctrlPr>
                            <a:rPr lang="en-US" sz="2800" b="1" i="1">
                              <a:effectLst/>
                              <a:latin typeface="Cambria Math" panose="02040503050406030204" pitchFamily="18" charset="0"/>
                            </a:rPr>
                          </m:ctrlPr>
                        </m:dPr>
                        <m:e>
                          <m:r>
                            <a:rPr lang="en-US" sz="2800" b="1" i="1">
                              <a:effectLst/>
                              <a:latin typeface="Cambria Math"/>
                              <a:ea typeface="MS Mincho"/>
                              <a:cs typeface="Times New Roman"/>
                            </a:rPr>
                            <m:t>𝟒</m:t>
                          </m:r>
                        </m:e>
                      </m:d>
                      <m:r>
                        <a:rPr lang="en-US" sz="2800" b="1" i="1">
                          <a:effectLst/>
                          <a:latin typeface="Cambria Math"/>
                          <a:ea typeface="MS Mincho"/>
                          <a:cs typeface="Times New Roman"/>
                        </a:rPr>
                        <m:t>=</m:t>
                      </m:r>
                      <m:sSup>
                        <m:sSupPr>
                          <m:ctrlPr>
                            <a:rPr lang="en-US" sz="2800" b="1" i="1">
                              <a:effectLst/>
                              <a:latin typeface="Cambria Math" panose="02040503050406030204" pitchFamily="18" charset="0"/>
                            </a:rPr>
                          </m:ctrlPr>
                        </m:sSupPr>
                        <m:e>
                          <m:r>
                            <a:rPr lang="en-US" sz="2800" b="1" i="1">
                              <a:effectLst/>
                              <a:latin typeface="Cambria Math"/>
                              <a:ea typeface="MS Mincho"/>
                              <a:cs typeface="Times New Roman"/>
                            </a:rPr>
                            <m:t>𝟒</m:t>
                          </m:r>
                        </m:e>
                        <m:sup>
                          <m:r>
                            <a:rPr lang="en-US" sz="2800" b="1" i="1">
                              <a:effectLst/>
                              <a:latin typeface="Cambria Math"/>
                              <a:ea typeface="MS Mincho"/>
                              <a:cs typeface="Times New Roman"/>
                            </a:rPr>
                            <m:t>𝟐</m:t>
                          </m:r>
                        </m:sup>
                      </m:sSup>
                      <m:r>
                        <a:rPr lang="en-US" sz="2800" b="1" i="1">
                          <a:effectLst/>
                          <a:latin typeface="Cambria Math"/>
                          <a:ea typeface="MS Mincho"/>
                          <a:cs typeface="Times New Roman"/>
                        </a:rPr>
                        <m:t>+</m:t>
                      </m:r>
                      <m:r>
                        <a:rPr lang="en-US" sz="2800" b="1" i="1">
                          <a:effectLst/>
                          <a:latin typeface="Cambria Math"/>
                          <a:ea typeface="MS Mincho"/>
                          <a:cs typeface="Times New Roman"/>
                        </a:rPr>
                        <m:t>𝟒</m:t>
                      </m:r>
                    </m:oMath>
                  </m:oMathPara>
                </a14:m>
                <a:endParaRPr lang="en-US" sz="2800" dirty="0"/>
              </a:p>
            </p:txBody>
          </p:sp>
        </mc:Choice>
        <mc:Fallback xmlns="">
          <p:sp>
            <p:nvSpPr>
              <p:cNvPr id="7" name="Rectangle 6"/>
              <p:cNvSpPr>
                <a:spLocks noRot="1" noChangeAspect="1" noMove="1" noResize="1" noEditPoints="1" noAdjustHandles="1" noChangeArrowheads="1" noChangeShapeType="1" noTextEdit="1"/>
              </p:cNvSpPr>
              <p:nvPr/>
            </p:nvSpPr>
            <p:spPr>
              <a:xfrm>
                <a:off x="901021" y="2571316"/>
                <a:ext cx="2477281" cy="532966"/>
              </a:xfrm>
              <a:prstGeom prst="rect">
                <a:avLst/>
              </a:prstGeom>
              <a:blipFill rotWithShape="1">
                <a:blip r:embed="rId5"/>
                <a:stretch>
                  <a:fillRect t="-8046" r="-6158"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938235" y="3104282"/>
                <a:ext cx="252011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ea typeface="MS Mincho"/>
                          <a:cs typeface="Times New Roman"/>
                        </a:rPr>
                        <m:t>𝒇</m:t>
                      </m:r>
                      <m:d>
                        <m:dPr>
                          <m:ctrlPr>
                            <a:rPr lang="en-US" sz="2800" b="1" i="1">
                              <a:effectLst/>
                              <a:latin typeface="Cambria Math" panose="02040503050406030204" pitchFamily="18" charset="0"/>
                            </a:rPr>
                          </m:ctrlPr>
                        </m:dPr>
                        <m:e>
                          <m:r>
                            <a:rPr lang="en-US" sz="2800" b="1" i="1">
                              <a:effectLst/>
                              <a:latin typeface="Cambria Math"/>
                              <a:ea typeface="MS Mincho"/>
                              <a:cs typeface="Times New Roman"/>
                            </a:rPr>
                            <m:t>𝟒</m:t>
                          </m:r>
                        </m:e>
                      </m:d>
                      <m:r>
                        <a:rPr lang="en-US" sz="2800" b="1" i="1">
                          <a:effectLst/>
                          <a:latin typeface="Cambria Math"/>
                          <a:ea typeface="MS Mincho"/>
                          <a:cs typeface="Times New Roman"/>
                        </a:rPr>
                        <m:t>=</m:t>
                      </m:r>
                      <m:r>
                        <a:rPr lang="en-US" sz="2800" b="1" i="1">
                          <a:effectLst/>
                          <a:latin typeface="Cambria Math"/>
                          <a:ea typeface="MS Mincho"/>
                          <a:cs typeface="Times New Roman"/>
                        </a:rPr>
                        <m:t>𝟏𝟔</m:t>
                      </m:r>
                      <m:r>
                        <a:rPr lang="en-US" sz="2800" b="1" i="1">
                          <a:effectLst/>
                          <a:latin typeface="Cambria Math"/>
                          <a:ea typeface="MS Mincho"/>
                          <a:cs typeface="Times New Roman"/>
                        </a:rPr>
                        <m:t>+</m:t>
                      </m:r>
                      <m:r>
                        <a:rPr lang="en-US" sz="2800" b="1" i="1">
                          <a:effectLst/>
                          <a:latin typeface="Cambria Math"/>
                          <a:ea typeface="MS Mincho"/>
                          <a:cs typeface="Times New Roman"/>
                        </a:rPr>
                        <m:t>𝟒</m:t>
                      </m:r>
                    </m:oMath>
                  </m:oMathPara>
                </a14:m>
                <a:endParaRPr lang="en-US" sz="2800" dirty="0"/>
              </a:p>
            </p:txBody>
          </p:sp>
        </mc:Choice>
        <mc:Fallback xmlns="">
          <p:sp>
            <p:nvSpPr>
              <p:cNvPr id="8" name="Rectangle 7"/>
              <p:cNvSpPr>
                <a:spLocks noRot="1" noChangeAspect="1" noMove="1" noResize="1" noEditPoints="1" noAdjustHandles="1" noChangeArrowheads="1" noChangeShapeType="1" noTextEdit="1"/>
              </p:cNvSpPr>
              <p:nvPr/>
            </p:nvSpPr>
            <p:spPr>
              <a:xfrm>
                <a:off x="938235" y="3104282"/>
                <a:ext cx="2520113" cy="523220"/>
              </a:xfrm>
              <a:prstGeom prst="rect">
                <a:avLst/>
              </a:prstGeom>
              <a:blipFill rotWithShape="1">
                <a:blip r:embed="rId6"/>
                <a:stretch>
                  <a:fillRect t="-10465" r="-6053"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919638" y="3627502"/>
                <a:ext cx="187807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rPr>
                        <m:t>𝒇</m:t>
                      </m:r>
                      <m:d>
                        <m:dPr>
                          <m:ctrlPr>
                            <a:rPr lang="en-US" sz="2800" b="1" i="1">
                              <a:latin typeface="Cambria Math" panose="02040503050406030204" pitchFamily="18" charset="0"/>
                            </a:rPr>
                          </m:ctrlPr>
                        </m:dPr>
                        <m:e>
                          <m:r>
                            <a:rPr lang="en-US" sz="2800" b="1" i="1">
                              <a:latin typeface="Cambria Math"/>
                            </a:rPr>
                            <m:t>𝟒</m:t>
                          </m:r>
                        </m:e>
                      </m:d>
                      <m:r>
                        <a:rPr lang="en-US" sz="2800" b="1" i="1">
                          <a:latin typeface="Cambria Math"/>
                        </a:rPr>
                        <m:t>=</m:t>
                      </m:r>
                      <m:r>
                        <a:rPr lang="en-US" sz="2800" b="1" i="1">
                          <a:latin typeface="Cambria Math"/>
                        </a:rPr>
                        <m:t>𝟐𝟎</m:t>
                      </m:r>
                    </m:oMath>
                  </m:oMathPara>
                </a14:m>
                <a:endParaRPr lang="en-US" sz="2800" dirty="0"/>
              </a:p>
            </p:txBody>
          </p:sp>
        </mc:Choice>
        <mc:Fallback xmlns="">
          <p:sp>
            <p:nvSpPr>
              <p:cNvPr id="9" name="Rectangle 8"/>
              <p:cNvSpPr>
                <a:spLocks noRot="1" noChangeAspect="1" noMove="1" noResize="1" noEditPoints="1" noAdjustHandles="1" noChangeArrowheads="1" noChangeShapeType="1" noTextEdit="1"/>
              </p:cNvSpPr>
              <p:nvPr/>
            </p:nvSpPr>
            <p:spPr>
              <a:xfrm>
                <a:off x="919638" y="3627502"/>
                <a:ext cx="1878078" cy="523220"/>
              </a:xfrm>
              <a:prstGeom prst="rect">
                <a:avLst/>
              </a:prstGeom>
              <a:blipFill rotWithShape="1">
                <a:blip r:embed="rId7"/>
                <a:stretch>
                  <a:fillRect t="-10465" r="-8117" b="-32558"/>
                </a:stretch>
              </a:blipFill>
            </p:spPr>
            <p:txBody>
              <a:bodyPr/>
              <a:lstStyle/>
              <a:p>
                <a:r>
                  <a:rPr lang="en-US">
                    <a:noFill/>
                  </a:rPr>
                  <a:t> </a:t>
                </a:r>
              </a:p>
            </p:txBody>
          </p:sp>
        </mc:Fallback>
      </mc:AlternateContent>
    </p:spTree>
    <p:extLst>
      <p:ext uri="{BB962C8B-B14F-4D97-AF65-F5344CB8AC3E}">
        <p14:creationId xmlns:p14="http://schemas.microsoft.com/office/powerpoint/2010/main" val="2480445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50"/>
            <a:ext cx="8229600" cy="365521"/>
          </a:xfrm>
        </p:spPr>
        <p:txBody>
          <a:bodyPr>
            <a:normAutofit fontScale="90000"/>
          </a:bodyPr>
          <a:lstStyle/>
          <a:p>
            <a:pPr algn="l"/>
            <a:r>
              <a:rPr lang="en-US" sz="1700" b="1" dirty="0">
                <a:latin typeface="Cambria" panose="02040503050406030204" pitchFamily="18" charset="0"/>
              </a:rPr>
              <a:t>   Functions</a:t>
            </a:r>
            <a:br>
              <a:rPr lang="en-US" sz="1700" b="1" dirty="0">
                <a:latin typeface="Cambria" panose="02040503050406030204" pitchFamily="18" charset="0"/>
              </a:rPr>
            </a:br>
            <a:endParaRPr lang="en-US" sz="1700"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381001" y="438150"/>
                <a:ext cx="8599486" cy="4569456"/>
              </a:xfrm>
              <a:prstGeom prst="rect">
                <a:avLst/>
              </a:prstGeom>
            </p:spPr>
            <p:txBody>
              <a:bodyPr wrap="square">
                <a:spAutoFit/>
              </a:bodyPr>
              <a:lstStyle/>
              <a:p>
                <a:pPr marL="457200" indent="-457200">
                  <a:lnSpc>
                    <a:spcPct val="115000"/>
                  </a:lnSpc>
                  <a:spcAft>
                    <a:spcPts val="1000"/>
                  </a:spcAft>
                  <a:buFont typeface="Arial" pitchFamily="34" charset="0"/>
                  <a:buChar char="•"/>
                </a:pPr>
                <a:r>
                  <a:rPr lang="en-US" sz="2800" dirty="0">
                    <a:ea typeface="MS Mincho"/>
                    <a:cs typeface="Times New Roman"/>
                  </a:rPr>
                  <a:t>The set </a:t>
                </a:r>
                <a14:m>
                  <m:oMath xmlns:m="http://schemas.openxmlformats.org/officeDocument/2006/math">
                    <m:r>
                      <a:rPr lang="en-US" sz="2800" b="1" i="1">
                        <a:effectLst/>
                        <a:latin typeface="Cambria Math"/>
                        <a:ea typeface="MS Mincho"/>
                        <a:cs typeface="Times New Roman"/>
                      </a:rPr>
                      <m:t>𝑨</m:t>
                    </m:r>
                  </m:oMath>
                </a14:m>
                <a:r>
                  <a:rPr lang="en-US" sz="2800" dirty="0">
                    <a:ea typeface="MS Mincho"/>
                    <a:cs typeface="Times New Roman"/>
                  </a:rPr>
                  <a:t> of inputs is called </a:t>
                </a:r>
                <a:r>
                  <a:rPr lang="en-US" sz="2800" b="1" dirty="0">
                    <a:ea typeface="MS Mincho"/>
                    <a:cs typeface="Times New Roman"/>
                  </a:rPr>
                  <a:t>the domain</a:t>
                </a:r>
                <a:r>
                  <a:rPr lang="en-US" sz="2800" dirty="0">
                    <a:ea typeface="MS Mincho"/>
                    <a:cs typeface="Times New Roman"/>
                  </a:rPr>
                  <a:t> of the function</a:t>
                </a:r>
                <a14:m>
                  <m:oMath xmlns:m="http://schemas.openxmlformats.org/officeDocument/2006/math">
                    <m:r>
                      <a:rPr lang="en-US" sz="2800" b="1" i="1">
                        <a:effectLst/>
                        <a:latin typeface="Cambria Math"/>
                        <a:ea typeface="MS Mincho"/>
                        <a:cs typeface="Times New Roman"/>
                      </a:rPr>
                      <m:t> </m:t>
                    </m:r>
                    <m:r>
                      <a:rPr lang="en-US" sz="2800" b="1" i="1">
                        <a:effectLst/>
                        <a:latin typeface="Cambria Math"/>
                        <a:ea typeface="MS Mincho"/>
                        <a:cs typeface="Times New Roman"/>
                      </a:rPr>
                      <m:t>𝒇</m:t>
                    </m:r>
                  </m:oMath>
                </a14:m>
                <a:r>
                  <a:rPr lang="en-US" sz="2800" dirty="0">
                    <a:ea typeface="MS Mincho"/>
                    <a:cs typeface="Times New Roman"/>
                  </a:rPr>
                  <a:t>. </a:t>
                </a:r>
              </a:p>
              <a:p>
                <a:pPr marL="457200" indent="-457200">
                  <a:lnSpc>
                    <a:spcPct val="115000"/>
                  </a:lnSpc>
                  <a:spcAft>
                    <a:spcPts val="1000"/>
                  </a:spcAft>
                  <a:buFont typeface="Arial" pitchFamily="34" charset="0"/>
                  <a:buChar char="•"/>
                </a:pPr>
                <a:r>
                  <a:rPr lang="en-US" sz="2800" dirty="0">
                    <a:ea typeface="MS Mincho"/>
                    <a:cs typeface="Times New Roman"/>
                  </a:rPr>
                  <a:t>The set </a:t>
                </a:r>
                <a14:m>
                  <m:oMath xmlns:m="http://schemas.openxmlformats.org/officeDocument/2006/math">
                    <m:r>
                      <a:rPr lang="en-US" sz="2800" b="1" i="1">
                        <a:effectLst/>
                        <a:latin typeface="Cambria Math"/>
                        <a:ea typeface="MS Mincho"/>
                        <a:cs typeface="Times New Roman"/>
                      </a:rPr>
                      <m:t>𝑩</m:t>
                    </m:r>
                  </m:oMath>
                </a14:m>
                <a:r>
                  <a:rPr lang="en-US" sz="2800" dirty="0">
                    <a:ea typeface="MS Mincho"/>
                    <a:cs typeface="Times New Roman"/>
                  </a:rPr>
                  <a:t> of all conceivable outputs is </a:t>
                </a:r>
                <a:r>
                  <a:rPr lang="en-US" sz="2800" b="1" dirty="0">
                    <a:ea typeface="MS Mincho"/>
                    <a:cs typeface="Times New Roman"/>
                  </a:rPr>
                  <a:t>the codomain</a:t>
                </a:r>
                <a:r>
                  <a:rPr lang="en-US" sz="2800" dirty="0">
                    <a:ea typeface="MS Mincho"/>
                    <a:cs typeface="Times New Roman"/>
                  </a:rPr>
                  <a:t> of the function</a:t>
                </a:r>
                <a14:m>
                  <m:oMath xmlns:m="http://schemas.openxmlformats.org/officeDocument/2006/math">
                    <m:r>
                      <a:rPr lang="en-US" sz="2800" i="1">
                        <a:effectLst/>
                        <a:latin typeface="Cambria Math"/>
                        <a:ea typeface="MS Mincho"/>
                        <a:cs typeface="Times New Roman"/>
                      </a:rPr>
                      <m:t> </m:t>
                    </m:r>
                    <m:r>
                      <a:rPr lang="en-US" sz="2800" b="1" i="1">
                        <a:effectLst/>
                        <a:latin typeface="Cambria Math"/>
                        <a:ea typeface="MS Mincho"/>
                        <a:cs typeface="Times New Roman"/>
                      </a:rPr>
                      <m:t>𝒇</m:t>
                    </m:r>
                  </m:oMath>
                </a14:m>
                <a:r>
                  <a:rPr lang="en-US" sz="2800" dirty="0">
                    <a:ea typeface="MS Mincho"/>
                    <a:cs typeface="Times New Roman"/>
                  </a:rPr>
                  <a:t>. The set of all outputs is </a:t>
                </a:r>
                <a:r>
                  <a:rPr lang="en-US" sz="2800" b="1" dirty="0">
                    <a:ea typeface="MS Mincho"/>
                    <a:cs typeface="Times New Roman"/>
                  </a:rPr>
                  <a:t>the range of</a:t>
                </a:r>
                <a14:m>
                  <m:oMath xmlns:m="http://schemas.openxmlformats.org/officeDocument/2006/math">
                    <m:r>
                      <a:rPr lang="en-US" sz="2800" b="1" i="1">
                        <a:effectLst/>
                        <a:latin typeface="Cambria Math"/>
                        <a:ea typeface="MS Mincho"/>
                        <a:cs typeface="Times New Roman"/>
                      </a:rPr>
                      <m:t> </m:t>
                    </m:r>
                    <m:r>
                      <a:rPr lang="en-US" sz="2800" b="1" i="1">
                        <a:effectLst/>
                        <a:latin typeface="Cambria Math"/>
                        <a:ea typeface="MS Mincho"/>
                        <a:cs typeface="Times New Roman"/>
                      </a:rPr>
                      <m:t>𝒇</m:t>
                    </m:r>
                  </m:oMath>
                </a14:m>
                <a:r>
                  <a:rPr lang="en-US" sz="2800" dirty="0">
                    <a:ea typeface="MS Mincho"/>
                    <a:cs typeface="Times New Roman"/>
                  </a:rPr>
                  <a:t>. The range is a subset of </a:t>
                </a:r>
                <a14:m>
                  <m:oMath xmlns:m="http://schemas.openxmlformats.org/officeDocument/2006/math">
                    <m:r>
                      <a:rPr lang="en-US" sz="2800" b="1" i="1">
                        <a:effectLst/>
                        <a:latin typeface="Cambria Math"/>
                        <a:ea typeface="MS Mincho"/>
                        <a:cs typeface="Times New Roman"/>
                      </a:rPr>
                      <m:t>𝑩</m:t>
                    </m:r>
                    <m:r>
                      <a:rPr lang="en-US" sz="2800" b="1" i="1">
                        <a:effectLst/>
                        <a:latin typeface="Cambria Math"/>
                        <a:ea typeface="MS Mincho"/>
                        <a:cs typeface="Times New Roman"/>
                      </a:rPr>
                      <m:t>.</m:t>
                    </m:r>
                  </m:oMath>
                </a14:m>
                <a:endParaRPr lang="en-US" sz="2800" dirty="0">
                  <a:ea typeface="MS Mincho"/>
                  <a:cs typeface="Times New Roman"/>
                </a:endParaRPr>
              </a:p>
              <a:p>
                <a:pPr>
                  <a:lnSpc>
                    <a:spcPct val="115000"/>
                  </a:lnSpc>
                  <a:spcAft>
                    <a:spcPts val="1000"/>
                  </a:spcAft>
                </a:pPr>
                <a:r>
                  <a:rPr lang="en-US" sz="2800" dirty="0">
                    <a:ea typeface="MS Mincho"/>
                    <a:cs typeface="Times New Roman"/>
                  </a:rPr>
                  <a:t>The most important criteria for a function is this:</a:t>
                </a:r>
              </a:p>
              <a:p>
                <a:pPr>
                  <a:lnSpc>
                    <a:spcPct val="115000"/>
                  </a:lnSpc>
                  <a:spcAft>
                    <a:spcPts val="1000"/>
                  </a:spcAft>
                </a:pPr>
                <a:r>
                  <a:rPr lang="en-US" sz="2800" i="1" dirty="0">
                    <a:ea typeface="MS Mincho"/>
                    <a:cs typeface="Times New Roman"/>
                  </a:rPr>
                  <a:t>“A function must assign to each input a unique output”</a:t>
                </a:r>
                <a:endParaRPr lang="en-US" sz="2800" dirty="0">
                  <a:ea typeface="MS Mincho"/>
                  <a:cs typeface="Times New Roman"/>
                </a:endParaRPr>
              </a:p>
              <a:p>
                <a:pPr marL="457200" indent="-457200">
                  <a:lnSpc>
                    <a:spcPct val="115000"/>
                  </a:lnSpc>
                  <a:spcAft>
                    <a:spcPts val="1000"/>
                  </a:spcAft>
                  <a:buFont typeface="Arial" pitchFamily="34" charset="0"/>
                  <a:buChar char="•"/>
                </a:pPr>
                <a:endParaRPr lang="en-US" sz="2800" dirty="0">
                  <a:ea typeface="MS Mincho"/>
                  <a:cs typeface="Times New Roman"/>
                </a:endParaRPr>
              </a:p>
            </p:txBody>
          </p:sp>
        </mc:Choice>
        <mc:Fallback xmlns="">
          <p:sp>
            <p:nvSpPr>
              <p:cNvPr id="5" name="Rectangle 4"/>
              <p:cNvSpPr>
                <a:spLocks noRot="1" noChangeAspect="1" noMove="1" noResize="1" noEditPoints="1" noAdjustHandles="1" noChangeArrowheads="1" noChangeShapeType="1" noTextEdit="1"/>
              </p:cNvSpPr>
              <p:nvPr/>
            </p:nvSpPr>
            <p:spPr>
              <a:xfrm>
                <a:off x="381001" y="438150"/>
                <a:ext cx="8599486" cy="4569456"/>
              </a:xfrm>
              <a:prstGeom prst="rect">
                <a:avLst/>
              </a:prstGeom>
              <a:blipFill rotWithShape="1">
                <a:blip r:embed="rId2"/>
                <a:stretch>
                  <a:fillRect l="-1489" t="-534" b="-2270"/>
                </a:stretch>
              </a:blipFill>
            </p:spPr>
            <p:txBody>
              <a:bodyPr/>
              <a:lstStyle/>
              <a:p>
                <a:r>
                  <a:rPr lang="en-US">
                    <a:noFill/>
                  </a:rPr>
                  <a:t> </a:t>
                </a:r>
              </a:p>
            </p:txBody>
          </p:sp>
        </mc:Fallback>
      </mc:AlternateContent>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724158"/>
            <a:ext cx="334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583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365521"/>
          </a:xfrm>
        </p:spPr>
        <p:txBody>
          <a:bodyPr>
            <a:normAutofit/>
          </a:bodyPr>
          <a:lstStyle/>
          <a:p>
            <a:pPr algn="l"/>
            <a:r>
              <a:rPr lang="en-US" sz="1700" b="1" dirty="0">
                <a:latin typeface="Cambria" panose="02040503050406030204" pitchFamily="18" charset="0"/>
              </a:rPr>
              <a:t> Functions</a:t>
            </a:r>
            <a:endParaRPr lang="en-US" sz="1700" dirty="0">
              <a:latin typeface="Cambria" panose="02040503050406030204" pitchFamily="18" charset="0"/>
            </a:endParaRPr>
          </a:p>
        </p:txBody>
      </p:sp>
      <p:sp>
        <p:nvSpPr>
          <p:cNvPr id="5" name="Rectangle 4"/>
          <p:cNvSpPr/>
          <p:nvPr/>
        </p:nvSpPr>
        <p:spPr>
          <a:xfrm>
            <a:off x="228601" y="361950"/>
            <a:ext cx="8815954" cy="558743"/>
          </a:xfrm>
          <a:prstGeom prst="rect">
            <a:avLst/>
          </a:prstGeom>
        </p:spPr>
        <p:txBody>
          <a:bodyPr wrap="square">
            <a:spAutoFit/>
          </a:bodyPr>
          <a:lstStyle/>
          <a:p>
            <a:pPr algn="just">
              <a:lnSpc>
                <a:spcPct val="115000"/>
              </a:lnSpc>
              <a:spcAft>
                <a:spcPts val="1000"/>
              </a:spcAft>
            </a:pPr>
            <a:r>
              <a:rPr lang="en-US" sz="2800" b="1" dirty="0">
                <a:solidFill>
                  <a:srgbClr val="4F81BD"/>
                </a:solidFill>
                <a:ea typeface="MS Mincho"/>
                <a:cs typeface="Times New Roman"/>
              </a:rPr>
              <a:t>Sample Problem 5</a:t>
            </a:r>
            <a:r>
              <a:rPr lang="en-US" sz="2800" dirty="0">
                <a:solidFill>
                  <a:srgbClr val="4F81BD"/>
                </a:solidFill>
                <a:ea typeface="MS Mincho"/>
                <a:cs typeface="Times New Roman"/>
              </a:rPr>
              <a:t>:</a:t>
            </a:r>
            <a:r>
              <a:rPr lang="en-US" sz="2800" dirty="0">
                <a:ea typeface="MS Mincho"/>
                <a:cs typeface="Times New Roman"/>
              </a:rPr>
              <a:t> </a:t>
            </a:r>
            <a:r>
              <a:rPr lang="en-US" sz="2800" b="1" dirty="0">
                <a:ea typeface="MS Mincho"/>
                <a:cs typeface="Times New Roman"/>
              </a:rPr>
              <a:t>Evaluate each piecewise function.</a:t>
            </a:r>
            <a:endParaRPr lang="en-US" sz="2800" dirty="0">
              <a:ea typeface="MS Mincho"/>
              <a:cs typeface="Times New Roman"/>
            </a:endParaRPr>
          </a:p>
        </p:txBody>
      </p:sp>
      <p:sp>
        <p:nvSpPr>
          <p:cNvPr id="3" name="Rectangle 2"/>
          <p:cNvSpPr/>
          <p:nvPr/>
        </p:nvSpPr>
        <p:spPr>
          <a:xfrm>
            <a:off x="232145" y="1397715"/>
            <a:ext cx="473206" cy="523220"/>
          </a:xfrm>
          <a:prstGeom prst="rect">
            <a:avLst/>
          </a:prstGeom>
        </p:spPr>
        <p:txBody>
          <a:bodyPr wrap="none">
            <a:spAutoFit/>
          </a:bodyPr>
          <a:lstStyle/>
          <a:p>
            <a:r>
              <a:rPr lang="en-US" sz="2800" b="1" dirty="0"/>
              <a:t>b.</a:t>
            </a:r>
          </a:p>
        </p:txBody>
      </p:sp>
      <mc:AlternateContent xmlns:mc="http://schemas.openxmlformats.org/markup-compatibility/2006" xmlns:a14="http://schemas.microsoft.com/office/drawing/2010/main">
        <mc:Choice Requires="a14">
          <p:sp>
            <p:nvSpPr>
              <p:cNvPr id="4" name="Rectangle 3"/>
              <p:cNvSpPr/>
              <p:nvPr/>
            </p:nvSpPr>
            <p:spPr>
              <a:xfrm>
                <a:off x="886844" y="920693"/>
                <a:ext cx="7392345" cy="14772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a:ea typeface="MS Mincho"/>
                          <a:cs typeface="Times New Roman"/>
                        </a:rPr>
                        <m:t>𝒇</m:t>
                      </m:r>
                      <m:d>
                        <m:dPr>
                          <m:ctrlPr>
                            <a:rPr lang="en-US" sz="2800" b="1" i="1">
                              <a:effectLst/>
                              <a:latin typeface="Cambria Math" panose="02040503050406030204" pitchFamily="18" charset="0"/>
                            </a:rPr>
                          </m:ctrlPr>
                        </m:dPr>
                        <m:e>
                          <m:r>
                            <a:rPr lang="en-US" sz="2800" b="1" i="1">
                              <a:effectLst/>
                              <a:latin typeface="Cambria Math"/>
                              <a:ea typeface="MS Mincho"/>
                              <a:cs typeface="Times New Roman"/>
                            </a:rPr>
                            <m:t>𝒙</m:t>
                          </m:r>
                        </m:e>
                      </m:d>
                      <m:r>
                        <a:rPr lang="en-US" sz="2800" b="1" i="1">
                          <a:effectLst/>
                          <a:latin typeface="Cambria Math"/>
                          <a:ea typeface="MS Mincho"/>
                          <a:cs typeface="Times New Roman"/>
                        </a:rPr>
                        <m:t>=</m:t>
                      </m:r>
                      <m:d>
                        <m:dPr>
                          <m:begChr m:val="{"/>
                          <m:endChr m:val=""/>
                          <m:ctrlPr>
                            <a:rPr lang="en-US" sz="2800" b="1" i="1">
                              <a:effectLst/>
                              <a:latin typeface="Cambria Math" panose="02040503050406030204" pitchFamily="18" charset="0"/>
                            </a:rPr>
                          </m:ctrlPr>
                        </m:dPr>
                        <m:e>
                          <m:eqArr>
                            <m:eqArrPr>
                              <m:ctrlPr>
                                <a:rPr lang="en-US" sz="2800" b="1" i="1">
                                  <a:effectLst/>
                                  <a:latin typeface="Cambria Math" panose="02040503050406030204" pitchFamily="18" charset="0"/>
                                </a:rPr>
                              </m:ctrlPr>
                            </m:eqArrPr>
                            <m:e>
                              <m:r>
                                <a:rPr lang="en-US" sz="2800" b="1" i="1">
                                  <a:effectLst/>
                                  <a:latin typeface="Cambria Math"/>
                                  <a:ea typeface="MS Mincho"/>
                                  <a:cs typeface="Times New Roman"/>
                                </a:rPr>
                                <m:t>−</m:t>
                              </m:r>
                              <m:r>
                                <a:rPr lang="en-US" sz="2800" b="1" i="1">
                                  <a:effectLst/>
                                  <a:latin typeface="Cambria Math"/>
                                  <a:ea typeface="MS Mincho"/>
                                  <a:cs typeface="Times New Roman"/>
                                </a:rPr>
                                <m:t>𝟐</m:t>
                              </m:r>
                              <m:r>
                                <a:rPr lang="en-US" sz="2800" b="1" i="1">
                                  <a:effectLst/>
                                  <a:latin typeface="Cambria Math"/>
                                  <a:ea typeface="MS Mincho"/>
                                  <a:cs typeface="Times New Roman"/>
                                </a:rPr>
                                <m:t>𝒙</m:t>
                              </m:r>
                              <m:r>
                                <a:rPr lang="en-US" sz="2800" b="1" i="1">
                                  <a:effectLst/>
                                  <a:latin typeface="Cambria Math"/>
                                  <a:ea typeface="MS Mincho"/>
                                  <a:cs typeface="Times New Roman"/>
                                </a:rPr>
                                <m:t>+</m:t>
                              </m:r>
                              <m:r>
                                <a:rPr lang="en-US" sz="2800" b="1" i="1">
                                  <a:effectLst/>
                                  <a:latin typeface="Cambria Math"/>
                                  <a:ea typeface="MS Mincho"/>
                                  <a:cs typeface="Times New Roman"/>
                                </a:rPr>
                                <m:t>𝟒</m:t>
                              </m:r>
                              <m:r>
                                <a:rPr lang="en-US" sz="2800" b="1" i="1">
                                  <a:effectLst/>
                                  <a:latin typeface="Cambria Math"/>
                                  <a:ea typeface="MS Mincho"/>
                                  <a:cs typeface="Times New Roman"/>
                                </a:rPr>
                                <m:t>,     </m:t>
                              </m:r>
                              <m:r>
                                <a:rPr lang="en-US" sz="2800" b="1" i="1">
                                  <a:effectLst/>
                                  <a:latin typeface="Cambria Math"/>
                                  <a:ea typeface="MS Mincho"/>
                                  <a:cs typeface="Times New Roman"/>
                                </a:rPr>
                                <m:t>𝒊𝒇</m:t>
                              </m:r>
                              <m:r>
                                <a:rPr lang="en-US" sz="2800" b="1" i="1">
                                  <a:effectLst/>
                                  <a:latin typeface="Cambria Math"/>
                                  <a:ea typeface="MS Mincho"/>
                                  <a:cs typeface="Times New Roman"/>
                                </a:rPr>
                                <m:t>             </m:t>
                              </m:r>
                              <m:r>
                                <a:rPr lang="en-US" sz="2800" b="1" i="1">
                                  <a:effectLst/>
                                  <a:latin typeface="Cambria Math"/>
                                  <a:ea typeface="MS Mincho"/>
                                  <a:cs typeface="Times New Roman"/>
                                </a:rPr>
                                <m:t>𝒙</m:t>
                              </m:r>
                              <m:r>
                                <a:rPr lang="en-US" sz="2800" b="1" i="1">
                                  <a:effectLst/>
                                  <a:latin typeface="Cambria Math"/>
                                  <a:ea typeface="MS Mincho"/>
                                  <a:cs typeface="Times New Roman"/>
                                </a:rPr>
                                <m:t>&lt;−</m:t>
                              </m:r>
                              <m:r>
                                <a:rPr lang="en-US" sz="2800" b="1" i="1">
                                  <a:effectLst/>
                                  <a:latin typeface="Cambria Math"/>
                                  <a:ea typeface="MS Mincho"/>
                                  <a:cs typeface="Times New Roman"/>
                                </a:rPr>
                                <m:t>𝟏</m:t>
                              </m:r>
                            </m:e>
                            <m:e>
                              <m:r>
                                <a:rPr lang="en-US" sz="2800" b="1" i="1">
                                  <a:effectLst/>
                                  <a:latin typeface="Cambria Math"/>
                                  <a:ea typeface="MS Mincho"/>
                                  <a:cs typeface="Times New Roman"/>
                                </a:rPr>
                                <m:t>            −</m:t>
                              </m:r>
                              <m:sSup>
                                <m:sSupPr>
                                  <m:ctrlPr>
                                    <a:rPr lang="en-US" sz="2800" b="1" i="1">
                                      <a:effectLst/>
                                      <a:latin typeface="Cambria Math" panose="02040503050406030204" pitchFamily="18" charset="0"/>
                                    </a:rPr>
                                  </m:ctrlPr>
                                </m:sSupPr>
                                <m:e>
                                  <m:r>
                                    <a:rPr lang="en-US" sz="2800" b="1" i="1">
                                      <a:effectLst/>
                                      <a:latin typeface="Cambria Math"/>
                                      <a:ea typeface="MS Mincho"/>
                                      <a:cs typeface="Times New Roman"/>
                                    </a:rPr>
                                    <m:t>𝒙</m:t>
                                  </m:r>
                                </m:e>
                                <m:sup>
                                  <m:r>
                                    <a:rPr lang="en-US" sz="2800" b="1" i="1">
                                      <a:effectLst/>
                                      <a:latin typeface="Cambria Math"/>
                                      <a:ea typeface="MS Mincho"/>
                                      <a:cs typeface="Times New Roman"/>
                                    </a:rPr>
                                    <m:t>𝟐</m:t>
                                  </m:r>
                                </m:sup>
                              </m:sSup>
                              <m:r>
                                <a:rPr lang="en-US" sz="2800" b="1" i="1">
                                  <a:effectLst/>
                                  <a:latin typeface="Cambria Math"/>
                                  <a:ea typeface="MS Mincho"/>
                                  <a:cs typeface="Times New Roman"/>
                                </a:rPr>
                                <m:t>,       </m:t>
                              </m:r>
                              <m:r>
                                <a:rPr lang="en-US" sz="2800" b="1" i="1">
                                  <a:effectLst/>
                                  <a:latin typeface="Cambria Math"/>
                                  <a:ea typeface="MS Mincho"/>
                                  <a:cs typeface="Times New Roman"/>
                                </a:rPr>
                                <m:t>𝒊𝒇</m:t>
                              </m:r>
                              <m:r>
                                <a:rPr lang="en-US" sz="2800" b="1" i="1">
                                  <a:effectLst/>
                                  <a:latin typeface="Cambria Math"/>
                                  <a:ea typeface="MS Mincho"/>
                                  <a:cs typeface="Times New Roman"/>
                                </a:rPr>
                                <m:t>       −</m:t>
                              </m:r>
                              <m:r>
                                <a:rPr lang="en-US" sz="2800" b="1" i="1">
                                  <a:effectLst/>
                                  <a:latin typeface="Cambria Math"/>
                                  <a:ea typeface="MS Mincho"/>
                                  <a:cs typeface="Times New Roman"/>
                                </a:rPr>
                                <m:t>𝟏</m:t>
                              </m:r>
                              <m:r>
                                <a:rPr lang="en-US" sz="2800" b="1" i="1">
                                  <a:effectLst/>
                                  <a:latin typeface="Cambria Math"/>
                                  <a:ea typeface="MS Mincho"/>
                                  <a:cs typeface="Times New Roman"/>
                                </a:rPr>
                                <m:t>&lt;</m:t>
                              </m:r>
                              <m:r>
                                <a:rPr lang="en-US" sz="2800" b="1" i="1">
                                  <a:effectLst/>
                                  <a:latin typeface="Cambria Math"/>
                                  <a:ea typeface="MS Mincho"/>
                                  <a:cs typeface="Times New Roman"/>
                                </a:rPr>
                                <m:t>𝒙</m:t>
                              </m:r>
                              <m:r>
                                <a:rPr lang="en-US" sz="2800" b="1" i="1">
                                  <a:effectLst/>
                                  <a:latin typeface="Cambria Math"/>
                                  <a:ea typeface="MS Mincho"/>
                                  <a:cs typeface="Times New Roman"/>
                                </a:rPr>
                                <m:t>&lt;</m:t>
                              </m:r>
                              <m:r>
                                <a:rPr lang="en-US" sz="2800" b="1" i="1">
                                  <a:effectLst/>
                                  <a:latin typeface="Cambria Math"/>
                                  <a:ea typeface="MS Mincho"/>
                                  <a:cs typeface="Times New Roman"/>
                                </a:rPr>
                                <m:t>𝟓</m:t>
                              </m:r>
                            </m:e>
                            <m:e>
                              <m:r>
                                <a:rPr lang="en-US" sz="2800" b="1" i="1">
                                  <a:effectLst/>
                                  <a:latin typeface="Cambria Math"/>
                                  <a:ea typeface="MS Mincho"/>
                                  <a:cs typeface="Times New Roman"/>
                                </a:rPr>
                                <m:t>           </m:t>
                              </m:r>
                              <m:r>
                                <a:rPr lang="en-US" sz="2800" b="1" i="1">
                                  <a:effectLst/>
                                  <a:latin typeface="Cambria Math"/>
                                  <a:ea typeface="MS Mincho"/>
                                  <a:cs typeface="Times New Roman"/>
                                </a:rPr>
                                <m:t>𝟐</m:t>
                              </m:r>
                              <m:sSup>
                                <m:sSupPr>
                                  <m:ctrlPr>
                                    <a:rPr lang="en-US" sz="2800" b="1" i="1">
                                      <a:effectLst/>
                                      <a:latin typeface="Cambria Math" panose="02040503050406030204" pitchFamily="18" charset="0"/>
                                    </a:rPr>
                                  </m:ctrlPr>
                                </m:sSupPr>
                                <m:e>
                                  <m:r>
                                    <a:rPr lang="en-US" sz="2800" b="1" i="1">
                                      <a:effectLst/>
                                      <a:latin typeface="Cambria Math"/>
                                      <a:ea typeface="MS Mincho"/>
                                      <a:cs typeface="Times New Roman"/>
                                    </a:rPr>
                                    <m:t>𝒙</m:t>
                                  </m:r>
                                </m:e>
                                <m:sup>
                                  <m:r>
                                    <a:rPr lang="en-US" sz="2800" b="1" i="1">
                                      <a:effectLst/>
                                      <a:latin typeface="Cambria Math"/>
                                      <a:ea typeface="MS Mincho"/>
                                      <a:cs typeface="Times New Roman"/>
                                    </a:rPr>
                                    <m:t>𝟑</m:t>
                                  </m:r>
                                </m:sup>
                              </m:sSup>
                              <m:r>
                                <a:rPr lang="en-US" sz="2800" b="1" i="1">
                                  <a:effectLst/>
                                  <a:latin typeface="Cambria Math"/>
                                  <a:ea typeface="MS Mincho"/>
                                  <a:cs typeface="Times New Roman"/>
                                </a:rPr>
                                <m:t>,    </m:t>
                              </m:r>
                              <m:r>
                                <a:rPr lang="en-US" sz="2800" b="1" i="1">
                                  <a:effectLst/>
                                  <a:latin typeface="Cambria Math"/>
                                  <a:ea typeface="MS Mincho"/>
                                  <a:cs typeface="Times New Roman"/>
                                </a:rPr>
                                <m:t>𝒊𝒇</m:t>
                              </m:r>
                              <m:r>
                                <a:rPr lang="en-US" sz="2800" b="1" i="1">
                                  <a:effectLst/>
                                  <a:latin typeface="Cambria Math"/>
                                  <a:ea typeface="MS Mincho"/>
                                  <a:cs typeface="Times New Roman"/>
                                </a:rPr>
                                <m:t>                 </m:t>
                              </m:r>
                              <m:r>
                                <a:rPr lang="en-US" sz="2800" b="1" i="1">
                                  <a:effectLst/>
                                  <a:latin typeface="Cambria Math"/>
                                  <a:ea typeface="MS Mincho"/>
                                  <a:cs typeface="Times New Roman"/>
                                </a:rPr>
                                <m:t>𝒙</m:t>
                              </m:r>
                              <m:r>
                                <a:rPr lang="en-US" sz="2800" b="1" i="1">
                                  <a:effectLst/>
                                  <a:latin typeface="Cambria Math"/>
                                  <a:ea typeface="MS Mincho"/>
                                  <a:cs typeface="Times New Roman"/>
                                </a:rPr>
                                <m:t>&gt;</m:t>
                              </m:r>
                              <m:r>
                                <a:rPr lang="en-US" sz="2800" b="1" i="1">
                                  <a:effectLst/>
                                  <a:latin typeface="Cambria Math"/>
                                  <a:ea typeface="MS Mincho"/>
                                  <a:cs typeface="Times New Roman"/>
                                </a:rPr>
                                <m:t>𝟓</m:t>
                              </m:r>
                            </m:e>
                          </m:eqArr>
                        </m:e>
                      </m:d>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886844" y="920693"/>
                <a:ext cx="7392345" cy="1477264"/>
              </a:xfrm>
              <a:prstGeom prst="rect">
                <a:avLst/>
              </a:prstGeom>
              <a:blipFill rotWithShape="1">
                <a:blip r:embed="rId2"/>
                <a:stretch>
                  <a:fillRect r="-12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886844" y="2558469"/>
                <a:ext cx="176868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ea typeface="MS Mincho"/>
                          <a:cs typeface="Times New Roman"/>
                        </a:rPr>
                        <m:t>𝒇</m:t>
                      </m:r>
                      <m:d>
                        <m:dPr>
                          <m:ctrlPr>
                            <a:rPr lang="en-US" sz="2800" b="1" i="1">
                              <a:effectLst/>
                              <a:latin typeface="Cambria Math" panose="02040503050406030204" pitchFamily="18" charset="0"/>
                            </a:rPr>
                          </m:ctrlPr>
                        </m:dPr>
                        <m:e>
                          <m:r>
                            <a:rPr lang="en-US" sz="2800" b="1" i="1">
                              <a:effectLst/>
                              <a:latin typeface="Cambria Math"/>
                              <a:ea typeface="MS Mincho"/>
                              <a:cs typeface="Times New Roman"/>
                            </a:rPr>
                            <m:t>−</m:t>
                          </m:r>
                          <m:r>
                            <a:rPr lang="en-US" sz="2800" b="1" i="1">
                              <a:effectLst/>
                              <a:latin typeface="Cambria Math"/>
                              <a:ea typeface="MS Mincho"/>
                              <a:cs typeface="Times New Roman"/>
                            </a:rPr>
                            <m:t>𝟐</m:t>
                          </m:r>
                        </m:e>
                      </m:d>
                      <m:r>
                        <a:rPr lang="en-US" sz="2800" b="1" i="1">
                          <a:effectLst/>
                          <a:latin typeface="Cambria Math"/>
                          <a:ea typeface="MS Mincho"/>
                          <a:cs typeface="Times New Roman"/>
                        </a:rPr>
                        <m:t>=?</m:t>
                      </m:r>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886844" y="2558469"/>
                <a:ext cx="1768689" cy="523220"/>
              </a:xfrm>
              <a:prstGeom prst="rect">
                <a:avLst/>
              </a:prstGeom>
              <a:blipFill rotWithShape="1">
                <a:blip r:embed="rId3"/>
                <a:stretch>
                  <a:fillRect t="-10465" r="-8591" b="-32558"/>
                </a:stretch>
              </a:blipFill>
            </p:spPr>
            <p:txBody>
              <a:bodyPr/>
              <a:lstStyle/>
              <a:p>
                <a:r>
                  <a:rPr lang="en-US">
                    <a:noFill/>
                  </a:rPr>
                  <a:t> </a:t>
                </a:r>
              </a:p>
            </p:txBody>
          </p:sp>
        </mc:Fallback>
      </mc:AlternateContent>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867" y="4629150"/>
            <a:ext cx="334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Rectangle 6"/>
              <p:cNvSpPr/>
              <p:nvPr/>
            </p:nvSpPr>
            <p:spPr>
              <a:xfrm>
                <a:off x="886844" y="3081689"/>
                <a:ext cx="150098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ea typeface="MS Mincho"/>
                          <a:cs typeface="Times New Roman"/>
                        </a:rPr>
                        <m:t>𝒇</m:t>
                      </m:r>
                      <m:d>
                        <m:dPr>
                          <m:ctrlPr>
                            <a:rPr lang="en-US" sz="2800" b="1" i="1">
                              <a:effectLst/>
                              <a:latin typeface="Cambria Math" panose="02040503050406030204" pitchFamily="18" charset="0"/>
                            </a:rPr>
                          </m:ctrlPr>
                        </m:dPr>
                        <m:e>
                          <m:r>
                            <a:rPr lang="en-US" sz="2800" b="1" i="1">
                              <a:effectLst/>
                              <a:latin typeface="Cambria Math"/>
                              <a:ea typeface="MS Mincho"/>
                              <a:cs typeface="Times New Roman"/>
                            </a:rPr>
                            <m:t>𝟑</m:t>
                          </m:r>
                        </m:e>
                      </m:d>
                      <m:r>
                        <a:rPr lang="en-US" sz="2800" b="1" i="1">
                          <a:effectLst/>
                          <a:latin typeface="Cambria Math"/>
                          <a:ea typeface="MS Mincho"/>
                          <a:cs typeface="Times New Roman"/>
                        </a:rPr>
                        <m:t>=?</m:t>
                      </m:r>
                    </m:oMath>
                  </m:oMathPara>
                </a14:m>
                <a:endParaRPr lang="en-US" sz="2800" dirty="0"/>
              </a:p>
            </p:txBody>
          </p:sp>
        </mc:Choice>
        <mc:Fallback xmlns="">
          <p:sp>
            <p:nvSpPr>
              <p:cNvPr id="7" name="Rectangle 6"/>
              <p:cNvSpPr>
                <a:spLocks noRot="1" noChangeAspect="1" noMove="1" noResize="1" noEditPoints="1" noAdjustHandles="1" noChangeArrowheads="1" noChangeShapeType="1" noTextEdit="1"/>
              </p:cNvSpPr>
              <p:nvPr/>
            </p:nvSpPr>
            <p:spPr>
              <a:xfrm>
                <a:off x="886844" y="3081689"/>
                <a:ext cx="1500988" cy="523220"/>
              </a:xfrm>
              <a:prstGeom prst="rect">
                <a:avLst/>
              </a:prstGeom>
              <a:blipFill rotWithShape="1">
                <a:blip r:embed="rId5"/>
                <a:stretch>
                  <a:fillRect t="-10588" r="-10526" b="-34118"/>
                </a:stretch>
              </a:blipFill>
            </p:spPr>
            <p:txBody>
              <a:bodyPr/>
              <a:lstStyle/>
              <a:p>
                <a:r>
                  <a:rPr lang="en-US">
                    <a:noFill/>
                  </a:rPr>
                  <a:t> </a:t>
                </a:r>
              </a:p>
            </p:txBody>
          </p:sp>
        </mc:Fallback>
      </mc:AlternateContent>
    </p:spTree>
    <p:extLst>
      <p:ext uri="{BB962C8B-B14F-4D97-AF65-F5344CB8AC3E}">
        <p14:creationId xmlns:p14="http://schemas.microsoft.com/office/powerpoint/2010/main" val="26097544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365521"/>
          </a:xfrm>
        </p:spPr>
        <p:txBody>
          <a:bodyPr>
            <a:normAutofit/>
          </a:bodyPr>
          <a:lstStyle/>
          <a:p>
            <a:pPr algn="l"/>
            <a:r>
              <a:rPr lang="en-US" sz="1700" b="1" dirty="0">
                <a:latin typeface="Cambria" panose="02040503050406030204" pitchFamily="18" charset="0"/>
              </a:rPr>
              <a:t> Functions</a:t>
            </a:r>
            <a:endParaRPr lang="en-US" sz="1700" dirty="0">
              <a:latin typeface="Cambria" panose="02040503050406030204" pitchFamily="18" charset="0"/>
            </a:endParaRPr>
          </a:p>
        </p:txBody>
      </p:sp>
      <p:sp>
        <p:nvSpPr>
          <p:cNvPr id="5" name="Rectangle 4"/>
          <p:cNvSpPr/>
          <p:nvPr/>
        </p:nvSpPr>
        <p:spPr>
          <a:xfrm>
            <a:off x="228601" y="361950"/>
            <a:ext cx="8815954" cy="558743"/>
          </a:xfrm>
          <a:prstGeom prst="rect">
            <a:avLst/>
          </a:prstGeom>
        </p:spPr>
        <p:txBody>
          <a:bodyPr wrap="square">
            <a:spAutoFit/>
          </a:bodyPr>
          <a:lstStyle/>
          <a:p>
            <a:pPr algn="just">
              <a:lnSpc>
                <a:spcPct val="115000"/>
              </a:lnSpc>
              <a:spcAft>
                <a:spcPts val="1000"/>
              </a:spcAft>
            </a:pPr>
            <a:r>
              <a:rPr lang="en-US" sz="2800" b="1" dirty="0">
                <a:solidFill>
                  <a:srgbClr val="4F81BD"/>
                </a:solidFill>
                <a:ea typeface="MS Mincho"/>
                <a:cs typeface="Times New Roman"/>
              </a:rPr>
              <a:t>Sample Problem 5</a:t>
            </a:r>
            <a:r>
              <a:rPr lang="en-US" sz="2800" dirty="0">
                <a:solidFill>
                  <a:srgbClr val="4F81BD"/>
                </a:solidFill>
                <a:ea typeface="MS Mincho"/>
                <a:cs typeface="Times New Roman"/>
              </a:rPr>
              <a:t>:</a:t>
            </a:r>
            <a:r>
              <a:rPr lang="en-US" sz="2800" dirty="0">
                <a:ea typeface="MS Mincho"/>
                <a:cs typeface="Times New Roman"/>
              </a:rPr>
              <a:t> </a:t>
            </a:r>
            <a:r>
              <a:rPr lang="en-US" sz="2800" b="1" dirty="0">
                <a:ea typeface="MS Mincho"/>
                <a:cs typeface="Times New Roman"/>
              </a:rPr>
              <a:t>Evaluate each piecewise function.</a:t>
            </a:r>
            <a:endParaRPr lang="en-US" sz="2800" dirty="0">
              <a:ea typeface="MS Mincho"/>
              <a:cs typeface="Times New Roman"/>
            </a:endParaRPr>
          </a:p>
        </p:txBody>
      </p:sp>
      <p:sp>
        <p:nvSpPr>
          <p:cNvPr id="3" name="Rectangle 2"/>
          <p:cNvSpPr/>
          <p:nvPr/>
        </p:nvSpPr>
        <p:spPr>
          <a:xfrm>
            <a:off x="232145" y="1397715"/>
            <a:ext cx="473206" cy="523220"/>
          </a:xfrm>
          <a:prstGeom prst="rect">
            <a:avLst/>
          </a:prstGeom>
        </p:spPr>
        <p:txBody>
          <a:bodyPr wrap="none">
            <a:spAutoFit/>
          </a:bodyPr>
          <a:lstStyle/>
          <a:p>
            <a:r>
              <a:rPr lang="en-US" sz="2800" b="1" dirty="0"/>
              <a:t>b.</a:t>
            </a:r>
          </a:p>
        </p:txBody>
      </p:sp>
      <mc:AlternateContent xmlns:mc="http://schemas.openxmlformats.org/markup-compatibility/2006" xmlns:a14="http://schemas.microsoft.com/office/drawing/2010/main">
        <mc:Choice Requires="a14">
          <p:sp>
            <p:nvSpPr>
              <p:cNvPr id="4" name="Rectangle 3"/>
              <p:cNvSpPr/>
              <p:nvPr/>
            </p:nvSpPr>
            <p:spPr>
              <a:xfrm>
                <a:off x="886844" y="920693"/>
                <a:ext cx="7392345" cy="14772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a:ea typeface="MS Mincho"/>
                          <a:cs typeface="Times New Roman"/>
                        </a:rPr>
                        <m:t>𝒇</m:t>
                      </m:r>
                      <m:d>
                        <m:dPr>
                          <m:ctrlPr>
                            <a:rPr lang="en-US" sz="2800" b="1" i="1">
                              <a:effectLst/>
                              <a:latin typeface="Cambria Math" panose="02040503050406030204" pitchFamily="18" charset="0"/>
                            </a:rPr>
                          </m:ctrlPr>
                        </m:dPr>
                        <m:e>
                          <m:r>
                            <a:rPr lang="en-US" sz="2800" b="1" i="1">
                              <a:effectLst/>
                              <a:latin typeface="Cambria Math"/>
                              <a:ea typeface="MS Mincho"/>
                              <a:cs typeface="Times New Roman"/>
                            </a:rPr>
                            <m:t>𝒙</m:t>
                          </m:r>
                        </m:e>
                      </m:d>
                      <m:r>
                        <a:rPr lang="en-US" sz="2800" b="1" i="1">
                          <a:effectLst/>
                          <a:latin typeface="Cambria Math"/>
                          <a:ea typeface="MS Mincho"/>
                          <a:cs typeface="Times New Roman"/>
                        </a:rPr>
                        <m:t>=</m:t>
                      </m:r>
                      <m:d>
                        <m:dPr>
                          <m:begChr m:val="{"/>
                          <m:endChr m:val=""/>
                          <m:ctrlPr>
                            <a:rPr lang="en-US" sz="2800" b="1" i="1">
                              <a:effectLst/>
                              <a:latin typeface="Cambria Math" panose="02040503050406030204" pitchFamily="18" charset="0"/>
                            </a:rPr>
                          </m:ctrlPr>
                        </m:dPr>
                        <m:e>
                          <m:eqArr>
                            <m:eqArrPr>
                              <m:ctrlPr>
                                <a:rPr lang="en-US" sz="2800" b="1" i="1">
                                  <a:effectLst/>
                                  <a:latin typeface="Cambria Math" panose="02040503050406030204" pitchFamily="18" charset="0"/>
                                </a:rPr>
                              </m:ctrlPr>
                            </m:eqArrPr>
                            <m:e>
                              <m:r>
                                <a:rPr lang="en-US" sz="2800" b="1" i="1">
                                  <a:effectLst/>
                                  <a:latin typeface="Cambria Math"/>
                                  <a:ea typeface="MS Mincho"/>
                                  <a:cs typeface="Times New Roman"/>
                                </a:rPr>
                                <m:t>−</m:t>
                              </m:r>
                              <m:r>
                                <a:rPr lang="en-US" sz="2800" b="1" i="1">
                                  <a:effectLst/>
                                  <a:latin typeface="Cambria Math"/>
                                  <a:ea typeface="MS Mincho"/>
                                  <a:cs typeface="Times New Roman"/>
                                </a:rPr>
                                <m:t>𝟐</m:t>
                              </m:r>
                              <m:r>
                                <a:rPr lang="en-US" sz="2800" b="1" i="1">
                                  <a:effectLst/>
                                  <a:latin typeface="Cambria Math"/>
                                  <a:ea typeface="MS Mincho"/>
                                  <a:cs typeface="Times New Roman"/>
                                </a:rPr>
                                <m:t>𝒙</m:t>
                              </m:r>
                              <m:r>
                                <a:rPr lang="en-US" sz="2800" b="1" i="1">
                                  <a:effectLst/>
                                  <a:latin typeface="Cambria Math"/>
                                  <a:ea typeface="MS Mincho"/>
                                  <a:cs typeface="Times New Roman"/>
                                </a:rPr>
                                <m:t>+</m:t>
                              </m:r>
                              <m:r>
                                <a:rPr lang="en-US" sz="2800" b="1" i="1">
                                  <a:effectLst/>
                                  <a:latin typeface="Cambria Math"/>
                                  <a:ea typeface="MS Mincho"/>
                                  <a:cs typeface="Times New Roman"/>
                                </a:rPr>
                                <m:t>𝟒</m:t>
                              </m:r>
                              <m:r>
                                <a:rPr lang="en-US" sz="2800" b="1" i="1">
                                  <a:effectLst/>
                                  <a:latin typeface="Cambria Math"/>
                                  <a:ea typeface="MS Mincho"/>
                                  <a:cs typeface="Times New Roman"/>
                                </a:rPr>
                                <m:t>,     </m:t>
                              </m:r>
                              <m:r>
                                <a:rPr lang="en-US" sz="2800" b="1" i="1">
                                  <a:effectLst/>
                                  <a:latin typeface="Cambria Math"/>
                                  <a:ea typeface="MS Mincho"/>
                                  <a:cs typeface="Times New Roman"/>
                                </a:rPr>
                                <m:t>𝒊𝒇</m:t>
                              </m:r>
                              <m:r>
                                <a:rPr lang="en-US" sz="2800" b="1" i="1">
                                  <a:effectLst/>
                                  <a:latin typeface="Cambria Math"/>
                                  <a:ea typeface="MS Mincho"/>
                                  <a:cs typeface="Times New Roman"/>
                                </a:rPr>
                                <m:t>             </m:t>
                              </m:r>
                              <m:r>
                                <a:rPr lang="en-US" sz="2800" b="1" i="1">
                                  <a:effectLst/>
                                  <a:latin typeface="Cambria Math"/>
                                  <a:ea typeface="MS Mincho"/>
                                  <a:cs typeface="Times New Roman"/>
                                </a:rPr>
                                <m:t>𝒙</m:t>
                              </m:r>
                              <m:r>
                                <a:rPr lang="en-US" sz="2800" b="1" i="1">
                                  <a:effectLst/>
                                  <a:latin typeface="Cambria Math"/>
                                  <a:ea typeface="MS Mincho"/>
                                  <a:cs typeface="Times New Roman"/>
                                </a:rPr>
                                <m:t>&lt;−</m:t>
                              </m:r>
                              <m:r>
                                <a:rPr lang="en-US" sz="2800" b="1" i="1">
                                  <a:effectLst/>
                                  <a:latin typeface="Cambria Math"/>
                                  <a:ea typeface="MS Mincho"/>
                                  <a:cs typeface="Times New Roman"/>
                                </a:rPr>
                                <m:t>𝟏</m:t>
                              </m:r>
                            </m:e>
                            <m:e>
                              <m:r>
                                <a:rPr lang="en-US" sz="2800" b="1" i="1">
                                  <a:effectLst/>
                                  <a:latin typeface="Cambria Math"/>
                                  <a:ea typeface="MS Mincho"/>
                                  <a:cs typeface="Times New Roman"/>
                                </a:rPr>
                                <m:t>            −</m:t>
                              </m:r>
                              <m:sSup>
                                <m:sSupPr>
                                  <m:ctrlPr>
                                    <a:rPr lang="en-US" sz="2800" b="1" i="1">
                                      <a:effectLst/>
                                      <a:latin typeface="Cambria Math" panose="02040503050406030204" pitchFamily="18" charset="0"/>
                                    </a:rPr>
                                  </m:ctrlPr>
                                </m:sSupPr>
                                <m:e>
                                  <m:r>
                                    <a:rPr lang="en-US" sz="2800" b="1" i="1">
                                      <a:effectLst/>
                                      <a:latin typeface="Cambria Math"/>
                                      <a:ea typeface="MS Mincho"/>
                                      <a:cs typeface="Times New Roman"/>
                                    </a:rPr>
                                    <m:t>𝒙</m:t>
                                  </m:r>
                                </m:e>
                                <m:sup>
                                  <m:r>
                                    <a:rPr lang="en-US" sz="2800" b="1" i="1">
                                      <a:effectLst/>
                                      <a:latin typeface="Cambria Math"/>
                                      <a:ea typeface="MS Mincho"/>
                                      <a:cs typeface="Times New Roman"/>
                                    </a:rPr>
                                    <m:t>𝟐</m:t>
                                  </m:r>
                                </m:sup>
                              </m:sSup>
                              <m:r>
                                <a:rPr lang="en-US" sz="2800" b="1" i="1">
                                  <a:effectLst/>
                                  <a:latin typeface="Cambria Math"/>
                                  <a:ea typeface="MS Mincho"/>
                                  <a:cs typeface="Times New Roman"/>
                                </a:rPr>
                                <m:t>,       </m:t>
                              </m:r>
                              <m:r>
                                <a:rPr lang="en-US" sz="2800" b="1" i="1">
                                  <a:effectLst/>
                                  <a:latin typeface="Cambria Math"/>
                                  <a:ea typeface="MS Mincho"/>
                                  <a:cs typeface="Times New Roman"/>
                                </a:rPr>
                                <m:t>𝒊𝒇</m:t>
                              </m:r>
                              <m:r>
                                <a:rPr lang="en-US" sz="2800" b="1" i="1">
                                  <a:effectLst/>
                                  <a:latin typeface="Cambria Math"/>
                                  <a:ea typeface="MS Mincho"/>
                                  <a:cs typeface="Times New Roman"/>
                                </a:rPr>
                                <m:t>       −</m:t>
                              </m:r>
                              <m:r>
                                <a:rPr lang="en-US" sz="2800" b="1" i="1">
                                  <a:effectLst/>
                                  <a:latin typeface="Cambria Math"/>
                                  <a:ea typeface="MS Mincho"/>
                                  <a:cs typeface="Times New Roman"/>
                                </a:rPr>
                                <m:t>𝟏</m:t>
                              </m:r>
                              <m:r>
                                <a:rPr lang="en-US" sz="2800" b="1" i="1">
                                  <a:effectLst/>
                                  <a:latin typeface="Cambria Math"/>
                                  <a:ea typeface="MS Mincho"/>
                                  <a:cs typeface="Times New Roman"/>
                                </a:rPr>
                                <m:t>&lt;</m:t>
                              </m:r>
                              <m:r>
                                <a:rPr lang="en-US" sz="2800" b="1" i="1">
                                  <a:effectLst/>
                                  <a:latin typeface="Cambria Math"/>
                                  <a:ea typeface="MS Mincho"/>
                                  <a:cs typeface="Times New Roman"/>
                                </a:rPr>
                                <m:t>𝒙</m:t>
                              </m:r>
                              <m:r>
                                <a:rPr lang="en-US" sz="2800" b="1" i="1">
                                  <a:effectLst/>
                                  <a:latin typeface="Cambria Math"/>
                                  <a:ea typeface="MS Mincho"/>
                                  <a:cs typeface="Times New Roman"/>
                                </a:rPr>
                                <m:t>&lt;</m:t>
                              </m:r>
                              <m:r>
                                <a:rPr lang="en-US" sz="2800" b="1" i="1">
                                  <a:effectLst/>
                                  <a:latin typeface="Cambria Math"/>
                                  <a:ea typeface="MS Mincho"/>
                                  <a:cs typeface="Times New Roman"/>
                                </a:rPr>
                                <m:t>𝟓</m:t>
                              </m:r>
                            </m:e>
                            <m:e>
                              <m:r>
                                <a:rPr lang="en-US" sz="2800" b="1" i="1">
                                  <a:effectLst/>
                                  <a:latin typeface="Cambria Math"/>
                                  <a:ea typeface="MS Mincho"/>
                                  <a:cs typeface="Times New Roman"/>
                                </a:rPr>
                                <m:t>           </m:t>
                              </m:r>
                              <m:r>
                                <a:rPr lang="en-US" sz="2800" b="1" i="1">
                                  <a:effectLst/>
                                  <a:latin typeface="Cambria Math"/>
                                  <a:ea typeface="MS Mincho"/>
                                  <a:cs typeface="Times New Roman"/>
                                </a:rPr>
                                <m:t>𝟐</m:t>
                              </m:r>
                              <m:sSup>
                                <m:sSupPr>
                                  <m:ctrlPr>
                                    <a:rPr lang="en-US" sz="2800" b="1" i="1">
                                      <a:effectLst/>
                                      <a:latin typeface="Cambria Math" panose="02040503050406030204" pitchFamily="18" charset="0"/>
                                    </a:rPr>
                                  </m:ctrlPr>
                                </m:sSupPr>
                                <m:e>
                                  <m:r>
                                    <a:rPr lang="en-US" sz="2800" b="1" i="1">
                                      <a:effectLst/>
                                      <a:latin typeface="Cambria Math"/>
                                      <a:ea typeface="MS Mincho"/>
                                      <a:cs typeface="Times New Roman"/>
                                    </a:rPr>
                                    <m:t>𝒙</m:t>
                                  </m:r>
                                </m:e>
                                <m:sup>
                                  <m:r>
                                    <a:rPr lang="en-US" sz="2800" b="1" i="1">
                                      <a:effectLst/>
                                      <a:latin typeface="Cambria Math"/>
                                      <a:ea typeface="MS Mincho"/>
                                      <a:cs typeface="Times New Roman"/>
                                    </a:rPr>
                                    <m:t>𝟑</m:t>
                                  </m:r>
                                </m:sup>
                              </m:sSup>
                              <m:r>
                                <a:rPr lang="en-US" sz="2800" b="1" i="1">
                                  <a:effectLst/>
                                  <a:latin typeface="Cambria Math"/>
                                  <a:ea typeface="MS Mincho"/>
                                  <a:cs typeface="Times New Roman"/>
                                </a:rPr>
                                <m:t>,    </m:t>
                              </m:r>
                              <m:r>
                                <a:rPr lang="en-US" sz="2800" b="1" i="1">
                                  <a:effectLst/>
                                  <a:latin typeface="Cambria Math"/>
                                  <a:ea typeface="MS Mincho"/>
                                  <a:cs typeface="Times New Roman"/>
                                </a:rPr>
                                <m:t>𝒊𝒇</m:t>
                              </m:r>
                              <m:r>
                                <a:rPr lang="en-US" sz="2800" b="1" i="1">
                                  <a:effectLst/>
                                  <a:latin typeface="Cambria Math"/>
                                  <a:ea typeface="MS Mincho"/>
                                  <a:cs typeface="Times New Roman"/>
                                </a:rPr>
                                <m:t>                 </m:t>
                              </m:r>
                              <m:r>
                                <a:rPr lang="en-US" sz="2800" b="1" i="1">
                                  <a:effectLst/>
                                  <a:latin typeface="Cambria Math"/>
                                  <a:ea typeface="MS Mincho"/>
                                  <a:cs typeface="Times New Roman"/>
                                </a:rPr>
                                <m:t>𝒙</m:t>
                              </m:r>
                              <m:r>
                                <a:rPr lang="en-US" sz="2800" b="1" i="1">
                                  <a:effectLst/>
                                  <a:latin typeface="Cambria Math"/>
                                  <a:ea typeface="MS Mincho"/>
                                  <a:cs typeface="Times New Roman"/>
                                </a:rPr>
                                <m:t>&gt;</m:t>
                              </m:r>
                              <m:r>
                                <a:rPr lang="en-US" sz="2800" b="1" i="1">
                                  <a:effectLst/>
                                  <a:latin typeface="Cambria Math"/>
                                  <a:ea typeface="MS Mincho"/>
                                  <a:cs typeface="Times New Roman"/>
                                </a:rPr>
                                <m:t>𝟓</m:t>
                              </m:r>
                            </m:e>
                          </m:eqArr>
                        </m:e>
                      </m:d>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886844" y="920693"/>
                <a:ext cx="7392345" cy="1477264"/>
              </a:xfrm>
              <a:prstGeom prst="rect">
                <a:avLst/>
              </a:prstGeom>
              <a:blipFill rotWithShape="1">
                <a:blip r:embed="rId2"/>
                <a:stretch>
                  <a:fillRect r="-12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886844" y="2558469"/>
                <a:ext cx="590713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ea typeface="Times New Roman"/>
                          <a:cs typeface="Calibri"/>
                        </a:rPr>
                        <m:t>𝑻𝒐</m:t>
                      </m:r>
                      <m:r>
                        <a:rPr lang="en-US" sz="2800" b="1" i="1">
                          <a:latin typeface="Cambria Math"/>
                          <a:ea typeface="Times New Roman"/>
                          <a:cs typeface="Calibri"/>
                        </a:rPr>
                        <m:t> </m:t>
                      </m:r>
                      <m:r>
                        <a:rPr lang="en-US" sz="2800" b="1" i="1">
                          <a:latin typeface="Cambria Math"/>
                          <a:ea typeface="Times New Roman"/>
                          <a:cs typeface="Calibri"/>
                        </a:rPr>
                        <m:t>𝒇𝒊𝒏𝒅</m:t>
                      </m:r>
                      <m:r>
                        <a:rPr lang="en-US" sz="2800" b="1" i="1">
                          <a:latin typeface="Cambria Math"/>
                          <a:ea typeface="Times New Roman"/>
                          <a:cs typeface="Calibri"/>
                        </a:rPr>
                        <m:t> </m:t>
                      </m:r>
                      <m:r>
                        <a:rPr lang="en-US" sz="2800" b="1" i="1">
                          <a:effectLst/>
                          <a:latin typeface="Cambria Math"/>
                          <a:ea typeface="MS Mincho"/>
                          <a:cs typeface="Times New Roman"/>
                        </a:rPr>
                        <m:t>𝒇</m:t>
                      </m:r>
                      <m:d>
                        <m:dPr>
                          <m:ctrlPr>
                            <a:rPr lang="en-US" sz="2800" b="1" i="1">
                              <a:effectLst/>
                              <a:latin typeface="Cambria Math" panose="02040503050406030204" pitchFamily="18" charset="0"/>
                            </a:rPr>
                          </m:ctrlPr>
                        </m:dPr>
                        <m:e>
                          <m:r>
                            <a:rPr lang="en-US" sz="2800" b="1" i="1">
                              <a:effectLst/>
                              <a:latin typeface="Cambria Math"/>
                              <a:ea typeface="MS Mincho"/>
                              <a:cs typeface="Times New Roman"/>
                            </a:rPr>
                            <m:t>−</m:t>
                          </m:r>
                          <m:r>
                            <a:rPr lang="en-US" sz="2800" b="1" i="1">
                              <a:effectLst/>
                              <a:latin typeface="Cambria Math"/>
                              <a:ea typeface="MS Mincho"/>
                              <a:cs typeface="Times New Roman"/>
                            </a:rPr>
                            <m:t>𝟐</m:t>
                          </m:r>
                        </m:e>
                      </m:d>
                      <m:r>
                        <a:rPr lang="en-US" sz="2800" b="1" i="1">
                          <a:effectLst/>
                          <a:latin typeface="Cambria Math"/>
                          <a:ea typeface="MS Mincho"/>
                          <a:cs typeface="Times New Roman"/>
                        </a:rPr>
                        <m:t> </m:t>
                      </m:r>
                      <m:r>
                        <a:rPr lang="en-US" sz="2800" b="1" i="1">
                          <a:effectLst/>
                          <a:latin typeface="Cambria Math"/>
                          <a:ea typeface="MS Mincho"/>
                          <a:cs typeface="Times New Roman"/>
                        </a:rPr>
                        <m:t>𝒖𝒔𝒆</m:t>
                      </m:r>
                      <m:r>
                        <a:rPr lang="en-US" sz="2800" b="1" i="1">
                          <a:effectLst/>
                          <a:latin typeface="Cambria Math"/>
                          <a:ea typeface="MS Mincho"/>
                          <a:cs typeface="Times New Roman"/>
                        </a:rPr>
                        <m:t> </m:t>
                      </m:r>
                      <m:r>
                        <a:rPr lang="en-US" sz="2800" b="1" i="1">
                          <a:effectLst/>
                          <a:latin typeface="Cambria Math"/>
                          <a:ea typeface="MS Mincho"/>
                          <a:cs typeface="Times New Roman"/>
                        </a:rPr>
                        <m:t>𝒇</m:t>
                      </m:r>
                      <m:d>
                        <m:dPr>
                          <m:ctrlPr>
                            <a:rPr lang="en-US" sz="2800" b="1" i="1">
                              <a:effectLst/>
                              <a:latin typeface="Cambria Math" panose="02040503050406030204" pitchFamily="18" charset="0"/>
                            </a:rPr>
                          </m:ctrlPr>
                        </m:dPr>
                        <m:e>
                          <m:r>
                            <a:rPr lang="en-US" sz="2800" b="1" i="1">
                              <a:effectLst/>
                              <a:latin typeface="Cambria Math"/>
                              <a:ea typeface="MS Mincho"/>
                              <a:cs typeface="Times New Roman"/>
                            </a:rPr>
                            <m:t>𝒙</m:t>
                          </m:r>
                        </m:e>
                      </m:d>
                      <m:r>
                        <a:rPr lang="en-US" sz="2800" b="1" i="1">
                          <a:effectLst/>
                          <a:latin typeface="Cambria Math"/>
                          <a:ea typeface="MS Mincho"/>
                          <a:cs typeface="Times New Roman"/>
                        </a:rPr>
                        <m:t>=−</m:t>
                      </m:r>
                      <m:r>
                        <a:rPr lang="en-US" sz="2800" b="1" i="1">
                          <a:effectLst/>
                          <a:latin typeface="Cambria Math"/>
                          <a:ea typeface="MS Mincho"/>
                          <a:cs typeface="Times New Roman"/>
                        </a:rPr>
                        <m:t>𝟐</m:t>
                      </m:r>
                      <m:r>
                        <a:rPr lang="en-US" sz="2800" b="1" i="1">
                          <a:effectLst/>
                          <a:latin typeface="Cambria Math"/>
                          <a:ea typeface="MS Mincho"/>
                          <a:cs typeface="Times New Roman"/>
                        </a:rPr>
                        <m:t>𝒙</m:t>
                      </m:r>
                      <m:r>
                        <a:rPr lang="en-US" sz="2800" b="1" i="1">
                          <a:effectLst/>
                          <a:latin typeface="Cambria Math"/>
                          <a:ea typeface="MS Mincho"/>
                          <a:cs typeface="Times New Roman"/>
                        </a:rPr>
                        <m:t>+</m:t>
                      </m:r>
                      <m:r>
                        <a:rPr lang="en-US" sz="2800" b="1" i="1">
                          <a:effectLst/>
                          <a:latin typeface="Cambria Math"/>
                          <a:ea typeface="MS Mincho"/>
                          <a:cs typeface="Times New Roman"/>
                        </a:rPr>
                        <m:t>𝟒</m:t>
                      </m:r>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886844" y="2558469"/>
                <a:ext cx="5907130" cy="523220"/>
              </a:xfrm>
              <a:prstGeom prst="rect">
                <a:avLst/>
              </a:prstGeom>
              <a:blipFill rotWithShape="1">
                <a:blip r:embed="rId3"/>
                <a:stretch>
                  <a:fillRect t="-10465" r="-2270" b="-32558"/>
                </a:stretch>
              </a:blipFill>
            </p:spPr>
            <p:txBody>
              <a:bodyPr/>
              <a:lstStyle/>
              <a:p>
                <a:r>
                  <a:rPr lang="en-US">
                    <a:noFill/>
                  </a:rPr>
                  <a:t> </a:t>
                </a:r>
              </a:p>
            </p:txBody>
          </p:sp>
        </mc:Fallback>
      </mc:AlternateContent>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867" y="4629150"/>
            <a:ext cx="334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Rectangle 6"/>
              <p:cNvSpPr/>
              <p:nvPr/>
            </p:nvSpPr>
            <p:spPr>
              <a:xfrm>
                <a:off x="886844" y="3081689"/>
                <a:ext cx="395403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ea typeface="MS Mincho"/>
                          <a:cs typeface="Times New Roman"/>
                        </a:rPr>
                        <m:t>𝒇</m:t>
                      </m:r>
                      <m:d>
                        <m:dPr>
                          <m:ctrlPr>
                            <a:rPr lang="en-US" sz="2800" b="1" i="1">
                              <a:effectLst/>
                              <a:latin typeface="Cambria Math" panose="02040503050406030204" pitchFamily="18" charset="0"/>
                            </a:rPr>
                          </m:ctrlPr>
                        </m:dPr>
                        <m:e>
                          <m:r>
                            <a:rPr lang="en-US" sz="2800" b="1" i="1">
                              <a:effectLst/>
                              <a:latin typeface="Cambria Math"/>
                              <a:ea typeface="MS Mincho"/>
                              <a:cs typeface="Times New Roman"/>
                            </a:rPr>
                            <m:t>−</m:t>
                          </m:r>
                          <m:r>
                            <a:rPr lang="en-US" sz="2800" b="1" i="1">
                              <a:effectLst/>
                              <a:latin typeface="Cambria Math"/>
                              <a:ea typeface="MS Mincho"/>
                              <a:cs typeface="Times New Roman"/>
                            </a:rPr>
                            <m:t>𝟐</m:t>
                          </m:r>
                        </m:e>
                      </m:d>
                      <m:r>
                        <a:rPr lang="en-US" sz="2800" b="1" i="1">
                          <a:effectLst/>
                          <a:latin typeface="Cambria Math"/>
                          <a:ea typeface="MS Mincho"/>
                          <a:cs typeface="Times New Roman"/>
                        </a:rPr>
                        <m:t>=−</m:t>
                      </m:r>
                      <m:r>
                        <a:rPr lang="en-US" sz="2800" b="1" i="1">
                          <a:effectLst/>
                          <a:latin typeface="Cambria Math"/>
                          <a:ea typeface="MS Mincho"/>
                          <a:cs typeface="Times New Roman"/>
                        </a:rPr>
                        <m:t>𝟐</m:t>
                      </m:r>
                      <m:r>
                        <a:rPr lang="en-US" sz="2800" b="1" i="1">
                          <a:effectLst/>
                          <a:latin typeface="Cambria Math"/>
                          <a:ea typeface="MS Mincho"/>
                          <a:cs typeface="Times New Roman"/>
                        </a:rPr>
                        <m:t>∗(−</m:t>
                      </m:r>
                      <m:r>
                        <a:rPr lang="en-US" sz="2800" b="1" i="1">
                          <a:effectLst/>
                          <a:latin typeface="Cambria Math"/>
                          <a:ea typeface="MS Mincho"/>
                          <a:cs typeface="Times New Roman"/>
                        </a:rPr>
                        <m:t>𝟐</m:t>
                      </m:r>
                      <m:r>
                        <a:rPr lang="en-US" sz="2800" b="1" i="1">
                          <a:effectLst/>
                          <a:latin typeface="Cambria Math"/>
                          <a:ea typeface="MS Mincho"/>
                          <a:cs typeface="Times New Roman"/>
                        </a:rPr>
                        <m:t>)+</m:t>
                      </m:r>
                      <m:r>
                        <a:rPr lang="en-US" sz="2800" b="1" i="1">
                          <a:effectLst/>
                          <a:latin typeface="Cambria Math"/>
                          <a:ea typeface="MS Mincho"/>
                          <a:cs typeface="Times New Roman"/>
                        </a:rPr>
                        <m:t>𝟒</m:t>
                      </m:r>
                    </m:oMath>
                  </m:oMathPara>
                </a14:m>
                <a:endParaRPr lang="en-US" sz="2800" dirty="0"/>
              </a:p>
            </p:txBody>
          </p:sp>
        </mc:Choice>
        <mc:Fallback xmlns="">
          <p:sp>
            <p:nvSpPr>
              <p:cNvPr id="7" name="Rectangle 6"/>
              <p:cNvSpPr>
                <a:spLocks noRot="1" noChangeAspect="1" noMove="1" noResize="1" noEditPoints="1" noAdjustHandles="1" noChangeArrowheads="1" noChangeShapeType="1" noTextEdit="1"/>
              </p:cNvSpPr>
              <p:nvPr/>
            </p:nvSpPr>
            <p:spPr>
              <a:xfrm>
                <a:off x="886844" y="3081689"/>
                <a:ext cx="3954031" cy="523220"/>
              </a:xfrm>
              <a:prstGeom prst="rect">
                <a:avLst/>
              </a:prstGeom>
              <a:blipFill rotWithShape="1">
                <a:blip r:embed="rId5"/>
                <a:stretch>
                  <a:fillRect t="-10588" r="-3698" b="-341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888616" y="3604909"/>
                <a:ext cx="257301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ea typeface="MS Mincho"/>
                          <a:cs typeface="Times New Roman"/>
                        </a:rPr>
                        <m:t>𝒇</m:t>
                      </m:r>
                      <m:d>
                        <m:dPr>
                          <m:ctrlPr>
                            <a:rPr lang="en-US" sz="2800" b="1" i="1">
                              <a:effectLst/>
                              <a:latin typeface="Cambria Math" panose="02040503050406030204" pitchFamily="18" charset="0"/>
                            </a:rPr>
                          </m:ctrlPr>
                        </m:dPr>
                        <m:e>
                          <m:r>
                            <a:rPr lang="en-US" sz="2800" b="1" i="1">
                              <a:effectLst/>
                              <a:latin typeface="Cambria Math"/>
                              <a:ea typeface="MS Mincho"/>
                              <a:cs typeface="Times New Roman"/>
                            </a:rPr>
                            <m:t>−</m:t>
                          </m:r>
                          <m:r>
                            <a:rPr lang="en-US" sz="2800" b="1" i="1">
                              <a:effectLst/>
                              <a:latin typeface="Cambria Math"/>
                              <a:ea typeface="MS Mincho"/>
                              <a:cs typeface="Times New Roman"/>
                            </a:rPr>
                            <m:t>𝟐</m:t>
                          </m:r>
                        </m:e>
                      </m:d>
                      <m:r>
                        <a:rPr lang="en-US" sz="2800" b="1" i="1">
                          <a:effectLst/>
                          <a:latin typeface="Cambria Math"/>
                          <a:ea typeface="MS Mincho"/>
                          <a:cs typeface="Times New Roman"/>
                        </a:rPr>
                        <m:t>=</m:t>
                      </m:r>
                      <m:r>
                        <a:rPr lang="en-US" sz="2800" b="1" i="1">
                          <a:effectLst/>
                          <a:latin typeface="Cambria Math"/>
                          <a:ea typeface="MS Mincho"/>
                          <a:cs typeface="Times New Roman"/>
                        </a:rPr>
                        <m:t>𝟒</m:t>
                      </m:r>
                      <m:r>
                        <a:rPr lang="en-US" sz="2800" b="1" i="1">
                          <a:effectLst/>
                          <a:latin typeface="Cambria Math"/>
                          <a:ea typeface="MS Mincho"/>
                          <a:cs typeface="Times New Roman"/>
                        </a:rPr>
                        <m:t>+</m:t>
                      </m:r>
                      <m:r>
                        <a:rPr lang="en-US" sz="2800" b="1" i="1">
                          <a:effectLst/>
                          <a:latin typeface="Cambria Math"/>
                          <a:ea typeface="MS Mincho"/>
                          <a:cs typeface="Times New Roman"/>
                        </a:rPr>
                        <m:t>𝟒</m:t>
                      </m:r>
                    </m:oMath>
                  </m:oMathPara>
                </a14:m>
                <a:endParaRPr lang="en-US" sz="2800" dirty="0"/>
              </a:p>
            </p:txBody>
          </p:sp>
        </mc:Choice>
        <mc:Fallback xmlns="">
          <p:sp>
            <p:nvSpPr>
              <p:cNvPr id="8" name="Rectangle 7"/>
              <p:cNvSpPr>
                <a:spLocks noRot="1" noChangeAspect="1" noMove="1" noResize="1" noEditPoints="1" noAdjustHandles="1" noChangeArrowheads="1" noChangeShapeType="1" noTextEdit="1"/>
              </p:cNvSpPr>
              <p:nvPr/>
            </p:nvSpPr>
            <p:spPr>
              <a:xfrm>
                <a:off x="888616" y="3604909"/>
                <a:ext cx="2573012" cy="523220"/>
              </a:xfrm>
              <a:prstGeom prst="rect">
                <a:avLst/>
              </a:prstGeom>
              <a:blipFill rotWithShape="1">
                <a:blip r:embed="rId6"/>
                <a:stretch>
                  <a:fillRect t="-10465" r="-5924"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886844" y="4129892"/>
                <a:ext cx="193097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rPr>
                        <m:t>𝒇</m:t>
                      </m:r>
                      <m:d>
                        <m:dPr>
                          <m:ctrlPr>
                            <a:rPr lang="en-US" sz="2800" b="1" i="1">
                              <a:latin typeface="Cambria Math" panose="02040503050406030204" pitchFamily="18" charset="0"/>
                            </a:rPr>
                          </m:ctrlPr>
                        </m:dPr>
                        <m:e>
                          <m:r>
                            <a:rPr lang="en-US" sz="2800" b="1" i="1">
                              <a:latin typeface="Cambria Math"/>
                            </a:rPr>
                            <m:t>−</m:t>
                          </m:r>
                          <m:r>
                            <a:rPr lang="en-US" sz="2800" b="1" i="1">
                              <a:latin typeface="Cambria Math"/>
                            </a:rPr>
                            <m:t>𝟐</m:t>
                          </m:r>
                        </m:e>
                      </m:d>
                      <m:r>
                        <a:rPr lang="en-US" sz="2800" b="1" i="1">
                          <a:latin typeface="Cambria Math"/>
                        </a:rPr>
                        <m:t>=</m:t>
                      </m:r>
                      <m:r>
                        <a:rPr lang="en-US" sz="2800" b="1" i="1">
                          <a:latin typeface="Cambria Math"/>
                        </a:rPr>
                        <m:t>𝟖</m:t>
                      </m:r>
                    </m:oMath>
                  </m:oMathPara>
                </a14:m>
                <a:endParaRPr lang="en-US" sz="2800" dirty="0"/>
              </a:p>
            </p:txBody>
          </p:sp>
        </mc:Choice>
        <mc:Fallback xmlns="">
          <p:sp>
            <p:nvSpPr>
              <p:cNvPr id="10" name="Rectangle 9"/>
              <p:cNvSpPr>
                <a:spLocks noRot="1" noChangeAspect="1" noMove="1" noResize="1" noEditPoints="1" noAdjustHandles="1" noChangeArrowheads="1" noChangeShapeType="1" noTextEdit="1"/>
              </p:cNvSpPr>
              <p:nvPr/>
            </p:nvSpPr>
            <p:spPr>
              <a:xfrm>
                <a:off x="886844" y="4129892"/>
                <a:ext cx="1930978" cy="523220"/>
              </a:xfrm>
              <a:prstGeom prst="rect">
                <a:avLst/>
              </a:prstGeom>
              <a:blipFill rotWithShape="1">
                <a:blip r:embed="rId7"/>
                <a:stretch>
                  <a:fillRect t="-10465" r="-7886" b="-32558"/>
                </a:stretch>
              </a:blipFill>
            </p:spPr>
            <p:txBody>
              <a:bodyPr/>
              <a:lstStyle/>
              <a:p>
                <a:r>
                  <a:rPr lang="en-US">
                    <a:noFill/>
                  </a:rPr>
                  <a:t> </a:t>
                </a:r>
              </a:p>
            </p:txBody>
          </p:sp>
        </mc:Fallback>
      </mc:AlternateContent>
    </p:spTree>
    <p:extLst>
      <p:ext uri="{BB962C8B-B14F-4D97-AF65-F5344CB8AC3E}">
        <p14:creationId xmlns:p14="http://schemas.microsoft.com/office/powerpoint/2010/main" val="2534964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365521"/>
          </a:xfrm>
        </p:spPr>
        <p:txBody>
          <a:bodyPr>
            <a:normAutofit/>
          </a:bodyPr>
          <a:lstStyle/>
          <a:p>
            <a:pPr algn="l"/>
            <a:r>
              <a:rPr lang="en-US" sz="1700" b="1" dirty="0">
                <a:latin typeface="Cambria" panose="02040503050406030204" pitchFamily="18" charset="0"/>
              </a:rPr>
              <a:t> Functions</a:t>
            </a:r>
            <a:endParaRPr lang="en-US" sz="1700" dirty="0">
              <a:latin typeface="Cambria" panose="02040503050406030204" pitchFamily="18" charset="0"/>
            </a:endParaRPr>
          </a:p>
        </p:txBody>
      </p:sp>
      <p:sp>
        <p:nvSpPr>
          <p:cNvPr id="5" name="Rectangle 4"/>
          <p:cNvSpPr/>
          <p:nvPr/>
        </p:nvSpPr>
        <p:spPr>
          <a:xfrm>
            <a:off x="228601" y="361950"/>
            <a:ext cx="8815954" cy="558743"/>
          </a:xfrm>
          <a:prstGeom prst="rect">
            <a:avLst/>
          </a:prstGeom>
        </p:spPr>
        <p:txBody>
          <a:bodyPr wrap="square">
            <a:spAutoFit/>
          </a:bodyPr>
          <a:lstStyle/>
          <a:p>
            <a:pPr algn="just">
              <a:lnSpc>
                <a:spcPct val="115000"/>
              </a:lnSpc>
              <a:spcAft>
                <a:spcPts val="1000"/>
              </a:spcAft>
            </a:pPr>
            <a:r>
              <a:rPr lang="en-US" sz="2800" b="1" dirty="0">
                <a:solidFill>
                  <a:srgbClr val="4F81BD"/>
                </a:solidFill>
                <a:ea typeface="MS Mincho"/>
                <a:cs typeface="Times New Roman"/>
              </a:rPr>
              <a:t>Sample Problem 5</a:t>
            </a:r>
            <a:r>
              <a:rPr lang="en-US" sz="2800" dirty="0">
                <a:solidFill>
                  <a:srgbClr val="4F81BD"/>
                </a:solidFill>
                <a:ea typeface="MS Mincho"/>
                <a:cs typeface="Times New Roman"/>
              </a:rPr>
              <a:t>:</a:t>
            </a:r>
            <a:r>
              <a:rPr lang="en-US" sz="2800" dirty="0">
                <a:solidFill>
                  <a:prstClr val="black"/>
                </a:solidFill>
                <a:ea typeface="MS Mincho"/>
                <a:cs typeface="Times New Roman"/>
              </a:rPr>
              <a:t> </a:t>
            </a:r>
            <a:r>
              <a:rPr lang="en-US" sz="2800" b="1" dirty="0">
                <a:solidFill>
                  <a:prstClr val="black"/>
                </a:solidFill>
                <a:ea typeface="MS Mincho"/>
                <a:cs typeface="Times New Roman"/>
              </a:rPr>
              <a:t>Evaluate each piecewise function.</a:t>
            </a:r>
            <a:endParaRPr lang="en-US" sz="2800" dirty="0">
              <a:solidFill>
                <a:prstClr val="black"/>
              </a:solidFill>
              <a:ea typeface="MS Mincho"/>
              <a:cs typeface="Times New Roman"/>
            </a:endParaRPr>
          </a:p>
        </p:txBody>
      </p:sp>
      <p:sp>
        <p:nvSpPr>
          <p:cNvPr id="3" name="Rectangle 2"/>
          <p:cNvSpPr/>
          <p:nvPr/>
        </p:nvSpPr>
        <p:spPr>
          <a:xfrm>
            <a:off x="232145" y="1397715"/>
            <a:ext cx="473206" cy="523220"/>
          </a:xfrm>
          <a:prstGeom prst="rect">
            <a:avLst/>
          </a:prstGeom>
        </p:spPr>
        <p:txBody>
          <a:bodyPr wrap="none">
            <a:spAutoFit/>
          </a:bodyPr>
          <a:lstStyle/>
          <a:p>
            <a:r>
              <a:rPr lang="en-US" sz="2800" b="1" dirty="0">
                <a:solidFill>
                  <a:prstClr val="black"/>
                </a:solidFill>
              </a:rPr>
              <a:t>b.</a:t>
            </a:r>
          </a:p>
        </p:txBody>
      </p:sp>
      <mc:AlternateContent xmlns:mc="http://schemas.openxmlformats.org/markup-compatibility/2006" xmlns:a14="http://schemas.microsoft.com/office/drawing/2010/main">
        <mc:Choice Requires="a14">
          <p:sp>
            <p:nvSpPr>
              <p:cNvPr id="4" name="Rectangle 3"/>
              <p:cNvSpPr/>
              <p:nvPr/>
            </p:nvSpPr>
            <p:spPr>
              <a:xfrm>
                <a:off x="886844" y="920693"/>
                <a:ext cx="7392345" cy="14772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solidFill>
                            <a:prstClr val="black"/>
                          </a:solidFill>
                          <a:latin typeface="Cambria Math"/>
                          <a:ea typeface="MS Mincho"/>
                          <a:cs typeface="Times New Roman"/>
                        </a:rPr>
                        <m:t>𝒇</m:t>
                      </m:r>
                      <m:d>
                        <m:dPr>
                          <m:ctrlPr>
                            <a:rPr lang="en-US" sz="2800" b="1" i="1">
                              <a:solidFill>
                                <a:prstClr val="black"/>
                              </a:solidFill>
                              <a:latin typeface="Cambria Math" panose="02040503050406030204" pitchFamily="18" charset="0"/>
                            </a:rPr>
                          </m:ctrlPr>
                        </m:dPr>
                        <m:e>
                          <m:r>
                            <a:rPr lang="en-US" sz="2800" b="1" i="1">
                              <a:solidFill>
                                <a:prstClr val="black"/>
                              </a:solidFill>
                              <a:latin typeface="Cambria Math"/>
                              <a:ea typeface="MS Mincho"/>
                              <a:cs typeface="Times New Roman"/>
                            </a:rPr>
                            <m:t>𝒙</m:t>
                          </m:r>
                        </m:e>
                      </m:d>
                      <m:r>
                        <a:rPr lang="en-US" sz="2800" b="1" i="1">
                          <a:solidFill>
                            <a:prstClr val="black"/>
                          </a:solidFill>
                          <a:latin typeface="Cambria Math"/>
                          <a:ea typeface="MS Mincho"/>
                          <a:cs typeface="Times New Roman"/>
                        </a:rPr>
                        <m:t>=</m:t>
                      </m:r>
                      <m:d>
                        <m:dPr>
                          <m:begChr m:val="{"/>
                          <m:endChr m:val=""/>
                          <m:ctrlPr>
                            <a:rPr lang="en-US" sz="2800" b="1" i="1">
                              <a:solidFill>
                                <a:prstClr val="black"/>
                              </a:solidFill>
                              <a:latin typeface="Cambria Math" panose="02040503050406030204" pitchFamily="18" charset="0"/>
                            </a:rPr>
                          </m:ctrlPr>
                        </m:dPr>
                        <m:e>
                          <m:eqArr>
                            <m:eqArrPr>
                              <m:ctrlPr>
                                <a:rPr lang="en-US" sz="2800" b="1" i="1">
                                  <a:solidFill>
                                    <a:prstClr val="black"/>
                                  </a:solidFill>
                                  <a:latin typeface="Cambria Math" panose="02040503050406030204" pitchFamily="18" charset="0"/>
                                </a:rPr>
                              </m:ctrlPr>
                            </m:eqArrPr>
                            <m:e>
                              <m:r>
                                <a:rPr lang="en-US" sz="2800" b="1" i="1">
                                  <a:solidFill>
                                    <a:prstClr val="black"/>
                                  </a:solidFill>
                                  <a:latin typeface="Cambria Math"/>
                                  <a:ea typeface="MS Mincho"/>
                                  <a:cs typeface="Times New Roman"/>
                                </a:rPr>
                                <m:t>−</m:t>
                              </m:r>
                              <m:r>
                                <a:rPr lang="en-US" sz="2800" b="1" i="1">
                                  <a:solidFill>
                                    <a:prstClr val="black"/>
                                  </a:solidFill>
                                  <a:latin typeface="Cambria Math"/>
                                  <a:ea typeface="MS Mincho"/>
                                  <a:cs typeface="Times New Roman"/>
                                </a:rPr>
                                <m:t>𝟐</m:t>
                              </m:r>
                              <m:r>
                                <a:rPr lang="en-US" sz="2800" b="1" i="1">
                                  <a:solidFill>
                                    <a:prstClr val="black"/>
                                  </a:solidFill>
                                  <a:latin typeface="Cambria Math"/>
                                  <a:ea typeface="MS Mincho"/>
                                  <a:cs typeface="Times New Roman"/>
                                </a:rPr>
                                <m:t>𝒙</m:t>
                              </m:r>
                              <m:r>
                                <a:rPr lang="en-US" sz="2800" b="1" i="1">
                                  <a:solidFill>
                                    <a:prstClr val="black"/>
                                  </a:solidFill>
                                  <a:latin typeface="Cambria Math"/>
                                  <a:ea typeface="MS Mincho"/>
                                  <a:cs typeface="Times New Roman"/>
                                </a:rPr>
                                <m:t>+</m:t>
                              </m:r>
                              <m:r>
                                <a:rPr lang="en-US" sz="2800" b="1" i="1">
                                  <a:solidFill>
                                    <a:prstClr val="black"/>
                                  </a:solidFill>
                                  <a:latin typeface="Cambria Math"/>
                                  <a:ea typeface="MS Mincho"/>
                                  <a:cs typeface="Times New Roman"/>
                                </a:rPr>
                                <m:t>𝟒</m:t>
                              </m:r>
                              <m:r>
                                <a:rPr lang="en-US" sz="2800" b="1" i="1">
                                  <a:solidFill>
                                    <a:prstClr val="black"/>
                                  </a:solidFill>
                                  <a:latin typeface="Cambria Math"/>
                                  <a:ea typeface="MS Mincho"/>
                                  <a:cs typeface="Times New Roman"/>
                                </a:rPr>
                                <m:t>,     </m:t>
                              </m:r>
                              <m:r>
                                <a:rPr lang="en-US" sz="2800" b="1" i="1">
                                  <a:solidFill>
                                    <a:prstClr val="black"/>
                                  </a:solidFill>
                                  <a:latin typeface="Cambria Math"/>
                                  <a:ea typeface="MS Mincho"/>
                                  <a:cs typeface="Times New Roman"/>
                                </a:rPr>
                                <m:t>𝒊𝒇</m:t>
                              </m:r>
                              <m:r>
                                <a:rPr lang="en-US" sz="2800" b="1" i="1">
                                  <a:solidFill>
                                    <a:prstClr val="black"/>
                                  </a:solidFill>
                                  <a:latin typeface="Cambria Math"/>
                                  <a:ea typeface="MS Mincho"/>
                                  <a:cs typeface="Times New Roman"/>
                                </a:rPr>
                                <m:t>             </m:t>
                              </m:r>
                              <m:r>
                                <a:rPr lang="en-US" sz="2800" b="1" i="1">
                                  <a:solidFill>
                                    <a:prstClr val="black"/>
                                  </a:solidFill>
                                  <a:latin typeface="Cambria Math"/>
                                  <a:ea typeface="MS Mincho"/>
                                  <a:cs typeface="Times New Roman"/>
                                </a:rPr>
                                <m:t>𝒙</m:t>
                              </m:r>
                              <m:r>
                                <a:rPr lang="en-US" sz="2800" b="1" i="1">
                                  <a:solidFill>
                                    <a:prstClr val="black"/>
                                  </a:solidFill>
                                  <a:latin typeface="Cambria Math"/>
                                  <a:ea typeface="MS Mincho"/>
                                  <a:cs typeface="Times New Roman"/>
                                </a:rPr>
                                <m:t>&lt;−</m:t>
                              </m:r>
                              <m:r>
                                <a:rPr lang="en-US" sz="2800" b="1" i="1">
                                  <a:solidFill>
                                    <a:prstClr val="black"/>
                                  </a:solidFill>
                                  <a:latin typeface="Cambria Math"/>
                                  <a:ea typeface="MS Mincho"/>
                                  <a:cs typeface="Times New Roman"/>
                                </a:rPr>
                                <m:t>𝟏</m:t>
                              </m:r>
                            </m:e>
                            <m:e>
                              <m:r>
                                <a:rPr lang="en-US" sz="2800" b="1" i="1">
                                  <a:solidFill>
                                    <a:prstClr val="black"/>
                                  </a:solidFill>
                                  <a:latin typeface="Cambria Math"/>
                                  <a:ea typeface="MS Mincho"/>
                                  <a:cs typeface="Times New Roman"/>
                                </a:rPr>
                                <m:t>            −</m:t>
                              </m:r>
                              <m:sSup>
                                <m:sSupPr>
                                  <m:ctrlPr>
                                    <a:rPr lang="en-US" sz="2800" b="1" i="1">
                                      <a:solidFill>
                                        <a:prstClr val="black"/>
                                      </a:solidFill>
                                      <a:latin typeface="Cambria Math" panose="02040503050406030204" pitchFamily="18" charset="0"/>
                                    </a:rPr>
                                  </m:ctrlPr>
                                </m:sSupPr>
                                <m:e>
                                  <m:r>
                                    <a:rPr lang="en-US" sz="2800" b="1" i="1">
                                      <a:solidFill>
                                        <a:prstClr val="black"/>
                                      </a:solidFill>
                                      <a:latin typeface="Cambria Math"/>
                                      <a:ea typeface="MS Mincho"/>
                                      <a:cs typeface="Times New Roman"/>
                                    </a:rPr>
                                    <m:t>𝒙</m:t>
                                  </m:r>
                                </m:e>
                                <m:sup>
                                  <m:r>
                                    <a:rPr lang="en-US" sz="2800" b="1" i="1">
                                      <a:solidFill>
                                        <a:prstClr val="black"/>
                                      </a:solidFill>
                                      <a:latin typeface="Cambria Math"/>
                                      <a:ea typeface="MS Mincho"/>
                                      <a:cs typeface="Times New Roman"/>
                                    </a:rPr>
                                    <m:t>𝟐</m:t>
                                  </m:r>
                                </m:sup>
                              </m:sSup>
                              <m:r>
                                <a:rPr lang="en-US" sz="2800" b="1" i="1">
                                  <a:solidFill>
                                    <a:prstClr val="black"/>
                                  </a:solidFill>
                                  <a:latin typeface="Cambria Math"/>
                                  <a:ea typeface="MS Mincho"/>
                                  <a:cs typeface="Times New Roman"/>
                                </a:rPr>
                                <m:t>,       </m:t>
                              </m:r>
                              <m:r>
                                <a:rPr lang="en-US" sz="2800" b="1" i="1">
                                  <a:solidFill>
                                    <a:prstClr val="black"/>
                                  </a:solidFill>
                                  <a:latin typeface="Cambria Math"/>
                                  <a:ea typeface="MS Mincho"/>
                                  <a:cs typeface="Times New Roman"/>
                                </a:rPr>
                                <m:t>𝒊𝒇</m:t>
                              </m:r>
                              <m:r>
                                <a:rPr lang="en-US" sz="2800" b="1" i="1">
                                  <a:solidFill>
                                    <a:prstClr val="black"/>
                                  </a:solidFill>
                                  <a:latin typeface="Cambria Math"/>
                                  <a:ea typeface="MS Mincho"/>
                                  <a:cs typeface="Times New Roman"/>
                                </a:rPr>
                                <m:t>       −</m:t>
                              </m:r>
                              <m:r>
                                <a:rPr lang="en-US" sz="2800" b="1" i="1">
                                  <a:solidFill>
                                    <a:prstClr val="black"/>
                                  </a:solidFill>
                                  <a:latin typeface="Cambria Math"/>
                                  <a:ea typeface="MS Mincho"/>
                                  <a:cs typeface="Times New Roman"/>
                                </a:rPr>
                                <m:t>𝟏</m:t>
                              </m:r>
                              <m:r>
                                <a:rPr lang="en-US" sz="2800" b="1" i="1">
                                  <a:solidFill>
                                    <a:prstClr val="black"/>
                                  </a:solidFill>
                                  <a:latin typeface="Cambria Math"/>
                                  <a:ea typeface="MS Mincho"/>
                                  <a:cs typeface="Times New Roman"/>
                                </a:rPr>
                                <m:t>&lt;</m:t>
                              </m:r>
                              <m:r>
                                <a:rPr lang="en-US" sz="2800" b="1" i="1">
                                  <a:solidFill>
                                    <a:prstClr val="black"/>
                                  </a:solidFill>
                                  <a:latin typeface="Cambria Math"/>
                                  <a:ea typeface="MS Mincho"/>
                                  <a:cs typeface="Times New Roman"/>
                                </a:rPr>
                                <m:t>𝒙</m:t>
                              </m:r>
                              <m:r>
                                <a:rPr lang="en-US" sz="2800" b="1" i="1">
                                  <a:solidFill>
                                    <a:prstClr val="black"/>
                                  </a:solidFill>
                                  <a:latin typeface="Cambria Math"/>
                                  <a:ea typeface="MS Mincho"/>
                                  <a:cs typeface="Times New Roman"/>
                                </a:rPr>
                                <m:t>&lt;</m:t>
                              </m:r>
                              <m:r>
                                <a:rPr lang="en-US" sz="2800" b="1" i="1">
                                  <a:solidFill>
                                    <a:prstClr val="black"/>
                                  </a:solidFill>
                                  <a:latin typeface="Cambria Math"/>
                                  <a:ea typeface="MS Mincho"/>
                                  <a:cs typeface="Times New Roman"/>
                                </a:rPr>
                                <m:t>𝟓</m:t>
                              </m:r>
                            </m:e>
                            <m:e>
                              <m:r>
                                <a:rPr lang="en-US" sz="2800" b="1" i="1">
                                  <a:solidFill>
                                    <a:prstClr val="black"/>
                                  </a:solidFill>
                                  <a:latin typeface="Cambria Math"/>
                                  <a:ea typeface="MS Mincho"/>
                                  <a:cs typeface="Times New Roman"/>
                                </a:rPr>
                                <m:t>           </m:t>
                              </m:r>
                              <m:r>
                                <a:rPr lang="en-US" sz="2800" b="1" i="1">
                                  <a:solidFill>
                                    <a:prstClr val="black"/>
                                  </a:solidFill>
                                  <a:latin typeface="Cambria Math"/>
                                  <a:ea typeface="MS Mincho"/>
                                  <a:cs typeface="Times New Roman"/>
                                </a:rPr>
                                <m:t>𝟐</m:t>
                              </m:r>
                              <m:sSup>
                                <m:sSupPr>
                                  <m:ctrlPr>
                                    <a:rPr lang="en-US" sz="2800" b="1" i="1">
                                      <a:solidFill>
                                        <a:prstClr val="black"/>
                                      </a:solidFill>
                                      <a:latin typeface="Cambria Math" panose="02040503050406030204" pitchFamily="18" charset="0"/>
                                    </a:rPr>
                                  </m:ctrlPr>
                                </m:sSupPr>
                                <m:e>
                                  <m:r>
                                    <a:rPr lang="en-US" sz="2800" b="1" i="1">
                                      <a:solidFill>
                                        <a:prstClr val="black"/>
                                      </a:solidFill>
                                      <a:latin typeface="Cambria Math"/>
                                      <a:ea typeface="MS Mincho"/>
                                      <a:cs typeface="Times New Roman"/>
                                    </a:rPr>
                                    <m:t>𝒙</m:t>
                                  </m:r>
                                </m:e>
                                <m:sup>
                                  <m:r>
                                    <a:rPr lang="en-US" sz="2800" b="1" i="1">
                                      <a:solidFill>
                                        <a:prstClr val="black"/>
                                      </a:solidFill>
                                      <a:latin typeface="Cambria Math"/>
                                      <a:ea typeface="MS Mincho"/>
                                      <a:cs typeface="Times New Roman"/>
                                    </a:rPr>
                                    <m:t>𝟑</m:t>
                                  </m:r>
                                </m:sup>
                              </m:sSup>
                              <m:r>
                                <a:rPr lang="en-US" sz="2800" b="1" i="1">
                                  <a:solidFill>
                                    <a:prstClr val="black"/>
                                  </a:solidFill>
                                  <a:latin typeface="Cambria Math"/>
                                  <a:ea typeface="MS Mincho"/>
                                  <a:cs typeface="Times New Roman"/>
                                </a:rPr>
                                <m:t>,    </m:t>
                              </m:r>
                              <m:r>
                                <a:rPr lang="en-US" sz="2800" b="1" i="1">
                                  <a:solidFill>
                                    <a:prstClr val="black"/>
                                  </a:solidFill>
                                  <a:latin typeface="Cambria Math"/>
                                  <a:ea typeface="MS Mincho"/>
                                  <a:cs typeface="Times New Roman"/>
                                </a:rPr>
                                <m:t>𝒊𝒇</m:t>
                              </m:r>
                              <m:r>
                                <a:rPr lang="en-US" sz="2800" b="1" i="1">
                                  <a:solidFill>
                                    <a:prstClr val="black"/>
                                  </a:solidFill>
                                  <a:latin typeface="Cambria Math"/>
                                  <a:ea typeface="MS Mincho"/>
                                  <a:cs typeface="Times New Roman"/>
                                </a:rPr>
                                <m:t>                 </m:t>
                              </m:r>
                              <m:r>
                                <a:rPr lang="en-US" sz="2800" b="1" i="1">
                                  <a:solidFill>
                                    <a:prstClr val="black"/>
                                  </a:solidFill>
                                  <a:latin typeface="Cambria Math"/>
                                  <a:ea typeface="MS Mincho"/>
                                  <a:cs typeface="Times New Roman"/>
                                </a:rPr>
                                <m:t>𝒙</m:t>
                              </m:r>
                              <m:r>
                                <a:rPr lang="en-US" sz="2800" b="1" i="1">
                                  <a:solidFill>
                                    <a:prstClr val="black"/>
                                  </a:solidFill>
                                  <a:latin typeface="Cambria Math"/>
                                  <a:ea typeface="MS Mincho"/>
                                  <a:cs typeface="Times New Roman"/>
                                </a:rPr>
                                <m:t>&gt;</m:t>
                              </m:r>
                              <m:r>
                                <a:rPr lang="en-US" sz="2800" b="1" i="1">
                                  <a:solidFill>
                                    <a:prstClr val="black"/>
                                  </a:solidFill>
                                  <a:latin typeface="Cambria Math"/>
                                  <a:ea typeface="MS Mincho"/>
                                  <a:cs typeface="Times New Roman"/>
                                </a:rPr>
                                <m:t>𝟓</m:t>
                              </m:r>
                            </m:e>
                          </m:eqArr>
                        </m:e>
                      </m:d>
                    </m:oMath>
                  </m:oMathPara>
                </a14:m>
                <a:endParaRPr lang="en-US" sz="2800" dirty="0">
                  <a:solidFill>
                    <a:prstClr val="black"/>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886844" y="920693"/>
                <a:ext cx="7392345" cy="1477264"/>
              </a:xfrm>
              <a:prstGeom prst="rect">
                <a:avLst/>
              </a:prstGeom>
              <a:blipFill rotWithShape="1">
                <a:blip r:embed="rId2"/>
                <a:stretch>
                  <a:fillRect r="-12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886844" y="2558469"/>
                <a:ext cx="4954690" cy="5329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ea typeface="Times New Roman"/>
                          <a:cs typeface="Calibri"/>
                        </a:rPr>
                        <m:t>𝑻𝒐</m:t>
                      </m:r>
                      <m:r>
                        <a:rPr lang="en-US" sz="2800" b="1" i="1">
                          <a:latin typeface="Cambria Math"/>
                          <a:ea typeface="Times New Roman"/>
                          <a:cs typeface="Calibri"/>
                        </a:rPr>
                        <m:t> </m:t>
                      </m:r>
                      <m:r>
                        <a:rPr lang="en-US" sz="2800" b="1" i="1">
                          <a:latin typeface="Cambria Math"/>
                          <a:ea typeface="Times New Roman"/>
                          <a:cs typeface="Calibri"/>
                        </a:rPr>
                        <m:t>𝒇𝒊𝒏𝒅</m:t>
                      </m:r>
                      <m:r>
                        <a:rPr lang="en-US" sz="2800" b="1" i="1">
                          <a:latin typeface="Cambria Math"/>
                          <a:ea typeface="Times New Roman"/>
                          <a:cs typeface="Calibri"/>
                        </a:rPr>
                        <m:t> </m:t>
                      </m:r>
                      <m:r>
                        <a:rPr lang="en-US" sz="2800" b="1" i="1">
                          <a:effectLst/>
                          <a:latin typeface="Cambria Math"/>
                          <a:ea typeface="MS Mincho"/>
                          <a:cs typeface="Times New Roman"/>
                        </a:rPr>
                        <m:t>𝒇</m:t>
                      </m:r>
                      <m:r>
                        <a:rPr lang="en-US" sz="2800" b="1" i="1">
                          <a:effectLst/>
                          <a:latin typeface="Cambria Math"/>
                          <a:ea typeface="MS Mincho"/>
                          <a:cs typeface="Times New Roman"/>
                        </a:rPr>
                        <m:t>(</m:t>
                      </m:r>
                      <m:r>
                        <a:rPr lang="en-US" sz="2800" b="1" i="1">
                          <a:effectLst/>
                          <a:latin typeface="Cambria Math"/>
                          <a:ea typeface="MS Mincho"/>
                          <a:cs typeface="Times New Roman"/>
                        </a:rPr>
                        <m:t>𝟑</m:t>
                      </m:r>
                      <m:r>
                        <a:rPr lang="en-US" sz="2800" b="1" i="1">
                          <a:effectLst/>
                          <a:latin typeface="Cambria Math"/>
                          <a:ea typeface="MS Mincho"/>
                          <a:cs typeface="Times New Roman"/>
                        </a:rPr>
                        <m:t>) </m:t>
                      </m:r>
                      <m:r>
                        <a:rPr lang="en-US" sz="2800" b="1" i="1">
                          <a:effectLst/>
                          <a:latin typeface="Cambria Math"/>
                          <a:ea typeface="MS Mincho"/>
                          <a:cs typeface="Times New Roman"/>
                        </a:rPr>
                        <m:t>𝒖𝒔𝒆</m:t>
                      </m:r>
                      <m:r>
                        <a:rPr lang="en-US" sz="2800" b="1" i="1">
                          <a:effectLst/>
                          <a:latin typeface="Cambria Math"/>
                          <a:ea typeface="MS Mincho"/>
                          <a:cs typeface="Times New Roman"/>
                        </a:rPr>
                        <m:t> </m:t>
                      </m:r>
                      <m:r>
                        <a:rPr lang="en-US" sz="2800" b="1" i="1">
                          <a:effectLst/>
                          <a:latin typeface="Cambria Math"/>
                          <a:ea typeface="MS Mincho"/>
                          <a:cs typeface="Times New Roman"/>
                        </a:rPr>
                        <m:t>𝒇</m:t>
                      </m:r>
                      <m:d>
                        <m:dPr>
                          <m:ctrlPr>
                            <a:rPr lang="en-US" sz="2800" b="1" i="1">
                              <a:effectLst/>
                              <a:latin typeface="Cambria Math" panose="02040503050406030204" pitchFamily="18" charset="0"/>
                            </a:rPr>
                          </m:ctrlPr>
                        </m:dPr>
                        <m:e>
                          <m:r>
                            <a:rPr lang="en-US" sz="2800" b="1" i="1">
                              <a:effectLst/>
                              <a:latin typeface="Cambria Math"/>
                              <a:ea typeface="MS Mincho"/>
                              <a:cs typeface="Times New Roman"/>
                            </a:rPr>
                            <m:t>𝒙</m:t>
                          </m:r>
                        </m:e>
                      </m:d>
                      <m:r>
                        <a:rPr lang="en-US" sz="2800" b="1" i="1">
                          <a:effectLst/>
                          <a:latin typeface="Cambria Math"/>
                          <a:ea typeface="MS Mincho"/>
                          <a:cs typeface="Times New Roman"/>
                        </a:rPr>
                        <m:t>=−</m:t>
                      </m:r>
                      <m:sSup>
                        <m:sSupPr>
                          <m:ctrlPr>
                            <a:rPr lang="en-US" sz="2800" b="1" i="1">
                              <a:effectLst/>
                              <a:latin typeface="Cambria Math" panose="02040503050406030204" pitchFamily="18" charset="0"/>
                            </a:rPr>
                          </m:ctrlPr>
                        </m:sSupPr>
                        <m:e>
                          <m:r>
                            <a:rPr lang="en-US" sz="2800" b="1" i="1">
                              <a:effectLst/>
                              <a:latin typeface="Cambria Math"/>
                              <a:ea typeface="MS Mincho"/>
                              <a:cs typeface="Times New Roman"/>
                            </a:rPr>
                            <m:t>𝒙</m:t>
                          </m:r>
                        </m:e>
                        <m:sup>
                          <m:r>
                            <a:rPr lang="en-US" sz="2800" b="1" i="1">
                              <a:effectLst/>
                              <a:latin typeface="Cambria Math"/>
                              <a:ea typeface="MS Mincho"/>
                              <a:cs typeface="Times New Roman"/>
                            </a:rPr>
                            <m:t>𝟐</m:t>
                          </m:r>
                        </m:sup>
                      </m:sSup>
                    </m:oMath>
                  </m:oMathPara>
                </a14:m>
                <a:endParaRPr lang="en-US" sz="2800" dirty="0">
                  <a:solidFill>
                    <a:prstClr val="black"/>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886844" y="2558469"/>
                <a:ext cx="4954690" cy="532966"/>
              </a:xfrm>
              <a:prstGeom prst="rect">
                <a:avLst/>
              </a:prstGeom>
              <a:blipFill rotWithShape="1">
                <a:blip r:embed="rId3"/>
                <a:stretch>
                  <a:fillRect t="-8046" r="-2829" b="-33333"/>
                </a:stretch>
              </a:blipFill>
            </p:spPr>
            <p:txBody>
              <a:bodyPr/>
              <a:lstStyle/>
              <a:p>
                <a:r>
                  <a:rPr lang="en-US">
                    <a:noFill/>
                  </a:rPr>
                  <a:t> </a:t>
                </a:r>
              </a:p>
            </p:txBody>
          </p:sp>
        </mc:Fallback>
      </mc:AlternateContent>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867" y="4629150"/>
            <a:ext cx="334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Rectangle 6"/>
              <p:cNvSpPr/>
              <p:nvPr/>
            </p:nvSpPr>
            <p:spPr>
              <a:xfrm>
                <a:off x="886844" y="3081689"/>
                <a:ext cx="2102948" cy="5329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ea typeface="MS Mincho"/>
                          <a:cs typeface="Times New Roman"/>
                        </a:rPr>
                        <m:t>𝒇</m:t>
                      </m:r>
                      <m:d>
                        <m:dPr>
                          <m:ctrlPr>
                            <a:rPr lang="en-US" sz="2800" b="1" i="1">
                              <a:effectLst/>
                              <a:latin typeface="Cambria Math" panose="02040503050406030204" pitchFamily="18" charset="0"/>
                            </a:rPr>
                          </m:ctrlPr>
                        </m:dPr>
                        <m:e>
                          <m:r>
                            <a:rPr lang="en-US" sz="2800" b="1" i="1">
                              <a:effectLst/>
                              <a:latin typeface="Cambria Math"/>
                              <a:ea typeface="MS Mincho"/>
                              <a:cs typeface="Times New Roman"/>
                            </a:rPr>
                            <m:t>𝟑</m:t>
                          </m:r>
                        </m:e>
                      </m:d>
                      <m:r>
                        <a:rPr lang="en-US" sz="2800" b="1" i="1">
                          <a:effectLst/>
                          <a:latin typeface="Cambria Math"/>
                          <a:ea typeface="MS Mincho"/>
                          <a:cs typeface="Times New Roman"/>
                        </a:rPr>
                        <m:t>=−</m:t>
                      </m:r>
                      <m:sSup>
                        <m:sSupPr>
                          <m:ctrlPr>
                            <a:rPr lang="en-US" sz="2800" b="1" i="1">
                              <a:effectLst/>
                              <a:latin typeface="Cambria Math" panose="02040503050406030204" pitchFamily="18" charset="0"/>
                            </a:rPr>
                          </m:ctrlPr>
                        </m:sSupPr>
                        <m:e>
                          <m:r>
                            <a:rPr lang="en-US" sz="2800" b="1" i="1">
                              <a:effectLst/>
                              <a:latin typeface="Cambria Math"/>
                              <a:ea typeface="MS Mincho"/>
                              <a:cs typeface="Times New Roman"/>
                            </a:rPr>
                            <m:t>𝟑</m:t>
                          </m:r>
                        </m:e>
                        <m:sup>
                          <m:r>
                            <a:rPr lang="en-US" sz="2800" b="1" i="1">
                              <a:effectLst/>
                              <a:latin typeface="Cambria Math"/>
                              <a:ea typeface="MS Mincho"/>
                              <a:cs typeface="Times New Roman"/>
                            </a:rPr>
                            <m:t>𝟐</m:t>
                          </m:r>
                        </m:sup>
                      </m:sSup>
                    </m:oMath>
                  </m:oMathPara>
                </a14:m>
                <a:endParaRPr lang="en-US" sz="2800" dirty="0">
                  <a:solidFill>
                    <a:prstClr val="black"/>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886844" y="3081689"/>
                <a:ext cx="2102948" cy="532966"/>
              </a:xfrm>
              <a:prstGeom prst="rect">
                <a:avLst/>
              </a:prstGeom>
              <a:blipFill rotWithShape="1">
                <a:blip r:embed="rId5"/>
                <a:stretch>
                  <a:fillRect t="-8046" r="-7246"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888616" y="3604909"/>
                <a:ext cx="193097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rPr>
                        <m:t>𝒇</m:t>
                      </m:r>
                      <m:d>
                        <m:dPr>
                          <m:ctrlPr>
                            <a:rPr lang="en-US" sz="2800" b="1" i="1">
                              <a:latin typeface="Cambria Math" panose="02040503050406030204" pitchFamily="18" charset="0"/>
                            </a:rPr>
                          </m:ctrlPr>
                        </m:dPr>
                        <m:e>
                          <m:r>
                            <a:rPr lang="en-US" sz="2800" b="1" i="1">
                              <a:latin typeface="Cambria Math"/>
                            </a:rPr>
                            <m:t>𝟑</m:t>
                          </m:r>
                        </m:e>
                      </m:d>
                      <m:r>
                        <a:rPr lang="en-US" sz="2800" b="1" i="1">
                          <a:latin typeface="Cambria Math"/>
                        </a:rPr>
                        <m:t>=−</m:t>
                      </m:r>
                      <m:r>
                        <a:rPr lang="en-US" sz="2800" b="1" i="1">
                          <a:latin typeface="Cambria Math"/>
                        </a:rPr>
                        <m:t>𝟗</m:t>
                      </m:r>
                    </m:oMath>
                  </m:oMathPara>
                </a14:m>
                <a:endParaRPr lang="en-US" sz="2800" dirty="0">
                  <a:solidFill>
                    <a:prstClr val="black"/>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888616" y="3604909"/>
                <a:ext cx="1930978" cy="523220"/>
              </a:xfrm>
              <a:prstGeom prst="rect">
                <a:avLst/>
              </a:prstGeom>
              <a:blipFill rotWithShape="1">
                <a:blip r:embed="rId6"/>
                <a:stretch>
                  <a:fillRect t="-10465" r="-7571" b="-32558"/>
                </a:stretch>
              </a:blipFill>
            </p:spPr>
            <p:txBody>
              <a:bodyPr/>
              <a:lstStyle/>
              <a:p>
                <a:r>
                  <a:rPr lang="en-US">
                    <a:noFill/>
                  </a:rPr>
                  <a:t> </a:t>
                </a:r>
              </a:p>
            </p:txBody>
          </p:sp>
        </mc:Fallback>
      </mc:AlternateContent>
    </p:spTree>
    <p:extLst>
      <p:ext uri="{BB962C8B-B14F-4D97-AF65-F5344CB8AC3E}">
        <p14:creationId xmlns:p14="http://schemas.microsoft.com/office/powerpoint/2010/main" val="25032253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365521"/>
          </a:xfrm>
        </p:spPr>
        <p:txBody>
          <a:bodyPr>
            <a:normAutofit/>
          </a:bodyPr>
          <a:lstStyle/>
          <a:p>
            <a:pPr algn="l"/>
            <a:r>
              <a:rPr lang="en-US" sz="1700" b="1" dirty="0">
                <a:latin typeface="Cambria" panose="02040503050406030204" pitchFamily="18" charset="0"/>
              </a:rPr>
              <a:t> Functions</a:t>
            </a:r>
            <a:endParaRPr lang="en-US" sz="1700" dirty="0">
              <a:latin typeface="Cambria" panose="02040503050406030204" pitchFamily="18" charset="0"/>
            </a:endParaRPr>
          </a:p>
        </p:txBody>
      </p:sp>
      <p:sp>
        <p:nvSpPr>
          <p:cNvPr id="5" name="Rectangle 4"/>
          <p:cNvSpPr/>
          <p:nvPr/>
        </p:nvSpPr>
        <p:spPr>
          <a:xfrm>
            <a:off x="0" y="231703"/>
            <a:ext cx="9144000" cy="1012585"/>
          </a:xfrm>
          <a:prstGeom prst="rect">
            <a:avLst/>
          </a:prstGeom>
        </p:spPr>
        <p:txBody>
          <a:bodyPr wrap="square">
            <a:spAutoFit/>
          </a:bodyPr>
          <a:lstStyle/>
          <a:p>
            <a:pPr>
              <a:lnSpc>
                <a:spcPct val="115000"/>
              </a:lnSpc>
              <a:spcAft>
                <a:spcPts val="600"/>
              </a:spcAft>
            </a:pPr>
            <a:r>
              <a:rPr lang="en-US" sz="2600" b="1" dirty="0">
                <a:solidFill>
                  <a:srgbClr val="4F81BD"/>
                </a:solidFill>
              </a:rPr>
              <a:t>Sample Problem 6: </a:t>
            </a:r>
            <a:r>
              <a:rPr lang="en-US" sz="2600" b="1" dirty="0"/>
              <a:t>Find the domain and range of each function. Write in interval notation.</a:t>
            </a:r>
            <a:endParaRPr lang="en-US" sz="2600" dirty="0">
              <a:ea typeface="MS Mincho"/>
              <a:cs typeface="Times New Roman"/>
            </a:endParaRPr>
          </a:p>
        </p:txBody>
      </p:sp>
      <p:sp>
        <p:nvSpPr>
          <p:cNvPr id="3" name="Rectangle 2"/>
          <p:cNvSpPr/>
          <p:nvPr/>
        </p:nvSpPr>
        <p:spPr>
          <a:xfrm>
            <a:off x="27870" y="1144374"/>
            <a:ext cx="439544" cy="492443"/>
          </a:xfrm>
          <a:prstGeom prst="rect">
            <a:avLst/>
          </a:prstGeom>
        </p:spPr>
        <p:txBody>
          <a:bodyPr wrap="none">
            <a:spAutoFit/>
          </a:bodyPr>
          <a:lstStyle/>
          <a:p>
            <a:r>
              <a:rPr lang="en-US" sz="2600" b="1" dirty="0">
                <a:solidFill>
                  <a:prstClr val="black"/>
                </a:solidFill>
              </a:rPr>
              <a:t>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629150"/>
            <a:ext cx="334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a:grpSpLocks/>
          </p:cNvGrpSpPr>
          <p:nvPr/>
        </p:nvGrpSpPr>
        <p:grpSpPr bwMode="auto">
          <a:xfrm>
            <a:off x="597446" y="1711868"/>
            <a:ext cx="3261367" cy="3225094"/>
            <a:chOff x="169" y="6194"/>
            <a:chExt cx="4547" cy="4598"/>
          </a:xfrm>
          <a:noFill/>
        </p:grpSpPr>
        <p:sp>
          <p:nvSpPr>
            <p:cNvPr id="8" name="Rectangle 7"/>
            <p:cNvSpPr>
              <a:spLocks noChangeArrowheads="1"/>
            </p:cNvSpPr>
            <p:nvPr/>
          </p:nvSpPr>
          <p:spPr bwMode="auto">
            <a:xfrm>
              <a:off x="1010" y="7772"/>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 name="Rectangle 8"/>
            <p:cNvSpPr>
              <a:spLocks noChangeArrowheads="1"/>
            </p:cNvSpPr>
            <p:nvPr/>
          </p:nvSpPr>
          <p:spPr bwMode="auto">
            <a:xfrm>
              <a:off x="1367"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 name="Rectangle 9"/>
            <p:cNvSpPr>
              <a:spLocks noChangeArrowheads="1"/>
            </p:cNvSpPr>
            <p:nvPr/>
          </p:nvSpPr>
          <p:spPr bwMode="auto">
            <a:xfrm>
              <a:off x="1725"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 name="Rectangle 10"/>
            <p:cNvSpPr>
              <a:spLocks noChangeArrowheads="1"/>
            </p:cNvSpPr>
            <p:nvPr/>
          </p:nvSpPr>
          <p:spPr bwMode="auto">
            <a:xfrm>
              <a:off x="2083"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 name="Rectangle 11"/>
            <p:cNvSpPr>
              <a:spLocks noChangeArrowheads="1"/>
            </p:cNvSpPr>
            <p:nvPr/>
          </p:nvSpPr>
          <p:spPr bwMode="auto">
            <a:xfrm>
              <a:off x="2083"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 name="Rectangle 12"/>
            <p:cNvSpPr>
              <a:spLocks noChangeArrowheads="1"/>
            </p:cNvSpPr>
            <p:nvPr/>
          </p:nvSpPr>
          <p:spPr bwMode="auto">
            <a:xfrm>
              <a:off x="1725"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 name="Rectangle 13"/>
            <p:cNvSpPr>
              <a:spLocks noChangeArrowheads="1"/>
            </p:cNvSpPr>
            <p:nvPr/>
          </p:nvSpPr>
          <p:spPr bwMode="auto">
            <a:xfrm>
              <a:off x="1367"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5" name="Rectangle 14"/>
            <p:cNvSpPr>
              <a:spLocks noChangeArrowheads="1"/>
            </p:cNvSpPr>
            <p:nvPr/>
          </p:nvSpPr>
          <p:spPr bwMode="auto">
            <a:xfrm>
              <a:off x="1010" y="7413"/>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6" name="Rectangle 15"/>
            <p:cNvSpPr>
              <a:spLocks noChangeArrowheads="1"/>
            </p:cNvSpPr>
            <p:nvPr/>
          </p:nvSpPr>
          <p:spPr bwMode="auto">
            <a:xfrm>
              <a:off x="2441" y="7772"/>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7" name="Rectangle 16"/>
            <p:cNvSpPr>
              <a:spLocks noChangeArrowheads="1"/>
            </p:cNvSpPr>
            <p:nvPr/>
          </p:nvSpPr>
          <p:spPr bwMode="auto">
            <a:xfrm>
              <a:off x="2798"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8" name="Rectangle 17"/>
            <p:cNvSpPr>
              <a:spLocks noChangeArrowheads="1"/>
            </p:cNvSpPr>
            <p:nvPr/>
          </p:nvSpPr>
          <p:spPr bwMode="auto">
            <a:xfrm>
              <a:off x="3156"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9" name="Rectangle 18"/>
            <p:cNvSpPr>
              <a:spLocks noChangeArrowheads="1"/>
            </p:cNvSpPr>
            <p:nvPr/>
          </p:nvSpPr>
          <p:spPr bwMode="auto">
            <a:xfrm>
              <a:off x="3514"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0" name="Rectangle 19"/>
            <p:cNvSpPr>
              <a:spLocks noChangeArrowheads="1"/>
            </p:cNvSpPr>
            <p:nvPr/>
          </p:nvSpPr>
          <p:spPr bwMode="auto">
            <a:xfrm>
              <a:off x="3514"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1" name="Rectangle 20"/>
            <p:cNvSpPr>
              <a:spLocks noChangeArrowheads="1"/>
            </p:cNvSpPr>
            <p:nvPr/>
          </p:nvSpPr>
          <p:spPr bwMode="auto">
            <a:xfrm>
              <a:off x="3156"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2" name="Rectangle 21"/>
            <p:cNvSpPr>
              <a:spLocks noChangeArrowheads="1"/>
            </p:cNvSpPr>
            <p:nvPr/>
          </p:nvSpPr>
          <p:spPr bwMode="auto">
            <a:xfrm>
              <a:off x="2441" y="7413"/>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3" name="Rectangle 22"/>
            <p:cNvSpPr>
              <a:spLocks noChangeArrowheads="1"/>
            </p:cNvSpPr>
            <p:nvPr/>
          </p:nvSpPr>
          <p:spPr bwMode="auto">
            <a:xfrm>
              <a:off x="2798"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4" name="Rectangle 23"/>
            <p:cNvSpPr>
              <a:spLocks noChangeArrowheads="1"/>
            </p:cNvSpPr>
            <p:nvPr/>
          </p:nvSpPr>
          <p:spPr bwMode="auto">
            <a:xfrm>
              <a:off x="2441" y="7056"/>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5" name="Rectangle 24"/>
            <p:cNvSpPr>
              <a:spLocks noChangeArrowheads="1"/>
            </p:cNvSpPr>
            <p:nvPr/>
          </p:nvSpPr>
          <p:spPr bwMode="auto">
            <a:xfrm>
              <a:off x="2798"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6" name="Rectangle 25"/>
            <p:cNvSpPr>
              <a:spLocks noChangeArrowheads="1"/>
            </p:cNvSpPr>
            <p:nvPr/>
          </p:nvSpPr>
          <p:spPr bwMode="auto">
            <a:xfrm>
              <a:off x="3156"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7" name="Rectangle 26"/>
            <p:cNvSpPr>
              <a:spLocks noChangeArrowheads="1"/>
            </p:cNvSpPr>
            <p:nvPr/>
          </p:nvSpPr>
          <p:spPr bwMode="auto">
            <a:xfrm>
              <a:off x="3514"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8" name="Rectangle 27"/>
            <p:cNvSpPr>
              <a:spLocks noChangeArrowheads="1"/>
            </p:cNvSpPr>
            <p:nvPr/>
          </p:nvSpPr>
          <p:spPr bwMode="auto">
            <a:xfrm>
              <a:off x="1010" y="7056"/>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9" name="Rectangle 28"/>
            <p:cNvSpPr>
              <a:spLocks noChangeArrowheads="1"/>
            </p:cNvSpPr>
            <p:nvPr/>
          </p:nvSpPr>
          <p:spPr bwMode="auto">
            <a:xfrm>
              <a:off x="1367"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0" name="Rectangle 29"/>
            <p:cNvSpPr>
              <a:spLocks noChangeArrowheads="1"/>
            </p:cNvSpPr>
            <p:nvPr/>
          </p:nvSpPr>
          <p:spPr bwMode="auto">
            <a:xfrm>
              <a:off x="1725"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1" name="Rectangle 30"/>
            <p:cNvSpPr>
              <a:spLocks noChangeArrowheads="1"/>
            </p:cNvSpPr>
            <p:nvPr/>
          </p:nvSpPr>
          <p:spPr bwMode="auto">
            <a:xfrm>
              <a:off x="2083"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2" name="Rectangle 31"/>
            <p:cNvSpPr>
              <a:spLocks noChangeArrowheads="1"/>
            </p:cNvSpPr>
            <p:nvPr/>
          </p:nvSpPr>
          <p:spPr bwMode="auto">
            <a:xfrm>
              <a:off x="1010" y="8487"/>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3" name="Rectangle 32"/>
            <p:cNvSpPr>
              <a:spLocks noChangeArrowheads="1"/>
            </p:cNvSpPr>
            <p:nvPr/>
          </p:nvSpPr>
          <p:spPr bwMode="auto">
            <a:xfrm>
              <a:off x="1367"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4" name="Rectangle 33"/>
            <p:cNvSpPr>
              <a:spLocks noChangeArrowheads="1"/>
            </p:cNvSpPr>
            <p:nvPr/>
          </p:nvSpPr>
          <p:spPr bwMode="auto">
            <a:xfrm>
              <a:off x="1725"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5" name="Rectangle 34"/>
            <p:cNvSpPr>
              <a:spLocks noChangeArrowheads="1"/>
            </p:cNvSpPr>
            <p:nvPr/>
          </p:nvSpPr>
          <p:spPr bwMode="auto">
            <a:xfrm>
              <a:off x="2083"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6" name="Rectangle 35"/>
            <p:cNvSpPr>
              <a:spLocks noChangeArrowheads="1"/>
            </p:cNvSpPr>
            <p:nvPr/>
          </p:nvSpPr>
          <p:spPr bwMode="auto">
            <a:xfrm>
              <a:off x="2083"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7" name="Rectangle 36"/>
            <p:cNvSpPr>
              <a:spLocks noChangeArrowheads="1"/>
            </p:cNvSpPr>
            <p:nvPr/>
          </p:nvSpPr>
          <p:spPr bwMode="auto">
            <a:xfrm>
              <a:off x="1725"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8" name="Rectangle 37"/>
            <p:cNvSpPr>
              <a:spLocks noChangeArrowheads="1"/>
            </p:cNvSpPr>
            <p:nvPr/>
          </p:nvSpPr>
          <p:spPr bwMode="auto">
            <a:xfrm>
              <a:off x="1367"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9" name="Rectangle 38"/>
            <p:cNvSpPr>
              <a:spLocks noChangeArrowheads="1"/>
            </p:cNvSpPr>
            <p:nvPr/>
          </p:nvSpPr>
          <p:spPr bwMode="auto">
            <a:xfrm>
              <a:off x="1010" y="8129"/>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0" name="Rectangle 39"/>
            <p:cNvSpPr>
              <a:spLocks noChangeArrowheads="1"/>
            </p:cNvSpPr>
            <p:nvPr/>
          </p:nvSpPr>
          <p:spPr bwMode="auto">
            <a:xfrm>
              <a:off x="2441" y="8487"/>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1" name="Rectangle 40"/>
            <p:cNvSpPr>
              <a:spLocks noChangeArrowheads="1"/>
            </p:cNvSpPr>
            <p:nvPr/>
          </p:nvSpPr>
          <p:spPr bwMode="auto">
            <a:xfrm>
              <a:off x="2798"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2" name="Rectangle 41"/>
            <p:cNvSpPr>
              <a:spLocks noChangeArrowheads="1"/>
            </p:cNvSpPr>
            <p:nvPr/>
          </p:nvSpPr>
          <p:spPr bwMode="auto">
            <a:xfrm>
              <a:off x="3156"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3" name="Rectangle 42"/>
            <p:cNvSpPr>
              <a:spLocks noChangeArrowheads="1"/>
            </p:cNvSpPr>
            <p:nvPr/>
          </p:nvSpPr>
          <p:spPr bwMode="auto">
            <a:xfrm>
              <a:off x="3514"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4" name="Rectangle 43"/>
            <p:cNvSpPr>
              <a:spLocks noChangeArrowheads="1"/>
            </p:cNvSpPr>
            <p:nvPr/>
          </p:nvSpPr>
          <p:spPr bwMode="auto">
            <a:xfrm>
              <a:off x="3514"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5" name="Rectangle 44"/>
            <p:cNvSpPr>
              <a:spLocks noChangeArrowheads="1"/>
            </p:cNvSpPr>
            <p:nvPr/>
          </p:nvSpPr>
          <p:spPr bwMode="auto">
            <a:xfrm>
              <a:off x="3156"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6" name="Rectangle 45"/>
            <p:cNvSpPr>
              <a:spLocks noChangeArrowheads="1"/>
            </p:cNvSpPr>
            <p:nvPr/>
          </p:nvSpPr>
          <p:spPr bwMode="auto">
            <a:xfrm>
              <a:off x="2441" y="8129"/>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7" name="Rectangle 46"/>
            <p:cNvSpPr>
              <a:spLocks noChangeArrowheads="1"/>
            </p:cNvSpPr>
            <p:nvPr/>
          </p:nvSpPr>
          <p:spPr bwMode="auto">
            <a:xfrm>
              <a:off x="2798"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8" name="Rectangle 47"/>
            <p:cNvSpPr>
              <a:spLocks noChangeArrowheads="1"/>
            </p:cNvSpPr>
            <p:nvPr/>
          </p:nvSpPr>
          <p:spPr bwMode="auto">
            <a:xfrm>
              <a:off x="2441" y="920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9" name="Rectangle 48"/>
            <p:cNvSpPr>
              <a:spLocks noChangeArrowheads="1"/>
            </p:cNvSpPr>
            <p:nvPr/>
          </p:nvSpPr>
          <p:spPr bwMode="auto">
            <a:xfrm>
              <a:off x="2798"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0" name="Rectangle 49"/>
            <p:cNvSpPr>
              <a:spLocks noChangeArrowheads="1"/>
            </p:cNvSpPr>
            <p:nvPr/>
          </p:nvSpPr>
          <p:spPr bwMode="auto">
            <a:xfrm>
              <a:off x="3156"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1" name="Rectangle 50"/>
            <p:cNvSpPr>
              <a:spLocks noChangeArrowheads="1"/>
            </p:cNvSpPr>
            <p:nvPr/>
          </p:nvSpPr>
          <p:spPr bwMode="auto">
            <a:xfrm>
              <a:off x="3514"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2" name="Rectangle 51"/>
            <p:cNvSpPr>
              <a:spLocks noChangeArrowheads="1"/>
            </p:cNvSpPr>
            <p:nvPr/>
          </p:nvSpPr>
          <p:spPr bwMode="auto">
            <a:xfrm>
              <a:off x="3514"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3" name="Rectangle 52"/>
            <p:cNvSpPr>
              <a:spLocks noChangeArrowheads="1"/>
            </p:cNvSpPr>
            <p:nvPr/>
          </p:nvSpPr>
          <p:spPr bwMode="auto">
            <a:xfrm>
              <a:off x="3156"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4" name="Rectangle 53"/>
            <p:cNvSpPr>
              <a:spLocks noChangeArrowheads="1"/>
            </p:cNvSpPr>
            <p:nvPr/>
          </p:nvSpPr>
          <p:spPr bwMode="auto">
            <a:xfrm>
              <a:off x="2441" y="8845"/>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5" name="Rectangle 54"/>
            <p:cNvSpPr>
              <a:spLocks noChangeArrowheads="1"/>
            </p:cNvSpPr>
            <p:nvPr/>
          </p:nvSpPr>
          <p:spPr bwMode="auto">
            <a:xfrm>
              <a:off x="2798"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6" name="Rectangle 55"/>
            <p:cNvSpPr>
              <a:spLocks noChangeArrowheads="1"/>
            </p:cNvSpPr>
            <p:nvPr/>
          </p:nvSpPr>
          <p:spPr bwMode="auto">
            <a:xfrm>
              <a:off x="1010" y="920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7" name="Rectangle 56"/>
            <p:cNvSpPr>
              <a:spLocks noChangeArrowheads="1"/>
            </p:cNvSpPr>
            <p:nvPr/>
          </p:nvSpPr>
          <p:spPr bwMode="auto">
            <a:xfrm>
              <a:off x="1367"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8" name="Rectangle 57"/>
            <p:cNvSpPr>
              <a:spLocks noChangeArrowheads="1"/>
            </p:cNvSpPr>
            <p:nvPr/>
          </p:nvSpPr>
          <p:spPr bwMode="auto">
            <a:xfrm>
              <a:off x="1725"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9" name="Rectangle 58"/>
            <p:cNvSpPr>
              <a:spLocks noChangeArrowheads="1"/>
            </p:cNvSpPr>
            <p:nvPr/>
          </p:nvSpPr>
          <p:spPr bwMode="auto">
            <a:xfrm>
              <a:off x="2083"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0" name="Rectangle 59"/>
            <p:cNvSpPr>
              <a:spLocks noChangeArrowheads="1"/>
            </p:cNvSpPr>
            <p:nvPr/>
          </p:nvSpPr>
          <p:spPr bwMode="auto">
            <a:xfrm>
              <a:off x="2083"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1" name="Rectangle 60"/>
            <p:cNvSpPr>
              <a:spLocks noChangeArrowheads="1"/>
            </p:cNvSpPr>
            <p:nvPr/>
          </p:nvSpPr>
          <p:spPr bwMode="auto">
            <a:xfrm>
              <a:off x="1725"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2" name="Rectangle 61"/>
            <p:cNvSpPr>
              <a:spLocks noChangeArrowheads="1"/>
            </p:cNvSpPr>
            <p:nvPr/>
          </p:nvSpPr>
          <p:spPr bwMode="auto">
            <a:xfrm>
              <a:off x="1367"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3" name="Rectangle 62"/>
            <p:cNvSpPr>
              <a:spLocks noChangeArrowheads="1"/>
            </p:cNvSpPr>
            <p:nvPr/>
          </p:nvSpPr>
          <p:spPr bwMode="auto">
            <a:xfrm>
              <a:off x="1010" y="8845"/>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4" name="Rectangle 63"/>
            <p:cNvSpPr>
              <a:spLocks noChangeArrowheads="1"/>
            </p:cNvSpPr>
            <p:nvPr/>
          </p:nvSpPr>
          <p:spPr bwMode="auto">
            <a:xfrm>
              <a:off x="2083"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5" name="Rectangle 64"/>
            <p:cNvSpPr>
              <a:spLocks noChangeArrowheads="1"/>
            </p:cNvSpPr>
            <p:nvPr/>
          </p:nvSpPr>
          <p:spPr bwMode="auto">
            <a:xfrm>
              <a:off x="1725"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6" name="Rectangle 65"/>
            <p:cNvSpPr>
              <a:spLocks noChangeArrowheads="1"/>
            </p:cNvSpPr>
            <p:nvPr/>
          </p:nvSpPr>
          <p:spPr bwMode="auto">
            <a:xfrm>
              <a:off x="1367"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7" name="Rectangle 66"/>
            <p:cNvSpPr>
              <a:spLocks noChangeArrowheads="1"/>
            </p:cNvSpPr>
            <p:nvPr/>
          </p:nvSpPr>
          <p:spPr bwMode="auto">
            <a:xfrm>
              <a:off x="1010" y="9560"/>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8" name="Rectangle 67"/>
            <p:cNvSpPr>
              <a:spLocks noChangeArrowheads="1"/>
            </p:cNvSpPr>
            <p:nvPr/>
          </p:nvSpPr>
          <p:spPr bwMode="auto">
            <a:xfrm>
              <a:off x="3514"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9" name="Rectangle 68"/>
            <p:cNvSpPr>
              <a:spLocks noChangeArrowheads="1"/>
            </p:cNvSpPr>
            <p:nvPr/>
          </p:nvSpPr>
          <p:spPr bwMode="auto">
            <a:xfrm>
              <a:off x="3156"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0" name="Rectangle 69"/>
            <p:cNvSpPr>
              <a:spLocks noChangeArrowheads="1"/>
            </p:cNvSpPr>
            <p:nvPr/>
          </p:nvSpPr>
          <p:spPr bwMode="auto">
            <a:xfrm>
              <a:off x="2441" y="9560"/>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1" name="Rectangle 70"/>
            <p:cNvSpPr>
              <a:spLocks noChangeArrowheads="1"/>
            </p:cNvSpPr>
            <p:nvPr/>
          </p:nvSpPr>
          <p:spPr bwMode="auto">
            <a:xfrm>
              <a:off x="2798"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2" name="Rectangle 71"/>
            <p:cNvSpPr>
              <a:spLocks noChangeArrowheads="1"/>
            </p:cNvSpPr>
            <p:nvPr/>
          </p:nvSpPr>
          <p:spPr bwMode="auto">
            <a:xfrm>
              <a:off x="3872"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3" name="Rectangle 72"/>
            <p:cNvSpPr>
              <a:spLocks noChangeArrowheads="1"/>
            </p:cNvSpPr>
            <p:nvPr/>
          </p:nvSpPr>
          <p:spPr bwMode="auto">
            <a:xfrm>
              <a:off x="4230"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4" name="Rectangle 73"/>
            <p:cNvSpPr>
              <a:spLocks noChangeArrowheads="1"/>
            </p:cNvSpPr>
            <p:nvPr/>
          </p:nvSpPr>
          <p:spPr bwMode="auto">
            <a:xfrm>
              <a:off x="4230"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5" name="Rectangle 74"/>
            <p:cNvSpPr>
              <a:spLocks noChangeArrowheads="1"/>
            </p:cNvSpPr>
            <p:nvPr/>
          </p:nvSpPr>
          <p:spPr bwMode="auto">
            <a:xfrm>
              <a:off x="3872"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6" name="Rectangle 75"/>
            <p:cNvSpPr>
              <a:spLocks noChangeArrowheads="1"/>
            </p:cNvSpPr>
            <p:nvPr/>
          </p:nvSpPr>
          <p:spPr bwMode="auto">
            <a:xfrm>
              <a:off x="3872"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7" name="Rectangle 76"/>
            <p:cNvSpPr>
              <a:spLocks noChangeArrowheads="1"/>
            </p:cNvSpPr>
            <p:nvPr/>
          </p:nvSpPr>
          <p:spPr bwMode="auto">
            <a:xfrm>
              <a:off x="4230"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8" name="Rectangle 77"/>
            <p:cNvSpPr>
              <a:spLocks noChangeArrowheads="1"/>
            </p:cNvSpPr>
            <p:nvPr/>
          </p:nvSpPr>
          <p:spPr bwMode="auto">
            <a:xfrm>
              <a:off x="3872"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9" name="Rectangle 78"/>
            <p:cNvSpPr>
              <a:spLocks noChangeArrowheads="1"/>
            </p:cNvSpPr>
            <p:nvPr/>
          </p:nvSpPr>
          <p:spPr bwMode="auto">
            <a:xfrm>
              <a:off x="4230"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0" name="Rectangle 79"/>
            <p:cNvSpPr>
              <a:spLocks noChangeArrowheads="1"/>
            </p:cNvSpPr>
            <p:nvPr/>
          </p:nvSpPr>
          <p:spPr bwMode="auto">
            <a:xfrm>
              <a:off x="4230"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1" name="Rectangle 80"/>
            <p:cNvSpPr>
              <a:spLocks noChangeArrowheads="1"/>
            </p:cNvSpPr>
            <p:nvPr/>
          </p:nvSpPr>
          <p:spPr bwMode="auto">
            <a:xfrm>
              <a:off x="3872"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2" name="Rectangle 81"/>
            <p:cNvSpPr>
              <a:spLocks noChangeArrowheads="1"/>
            </p:cNvSpPr>
            <p:nvPr/>
          </p:nvSpPr>
          <p:spPr bwMode="auto">
            <a:xfrm>
              <a:off x="3872"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3" name="Rectangle 82"/>
            <p:cNvSpPr>
              <a:spLocks noChangeArrowheads="1"/>
            </p:cNvSpPr>
            <p:nvPr/>
          </p:nvSpPr>
          <p:spPr bwMode="auto">
            <a:xfrm>
              <a:off x="4230"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4" name="Rectangle 83"/>
            <p:cNvSpPr>
              <a:spLocks noChangeArrowheads="1"/>
            </p:cNvSpPr>
            <p:nvPr/>
          </p:nvSpPr>
          <p:spPr bwMode="auto">
            <a:xfrm>
              <a:off x="4230"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5" name="Rectangle 84"/>
            <p:cNvSpPr>
              <a:spLocks noChangeArrowheads="1"/>
            </p:cNvSpPr>
            <p:nvPr/>
          </p:nvSpPr>
          <p:spPr bwMode="auto">
            <a:xfrm>
              <a:off x="3872"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6" name="Rectangle 85"/>
            <p:cNvSpPr>
              <a:spLocks noChangeArrowheads="1"/>
            </p:cNvSpPr>
            <p:nvPr/>
          </p:nvSpPr>
          <p:spPr bwMode="auto">
            <a:xfrm>
              <a:off x="4230"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7" name="Rectangle 86"/>
            <p:cNvSpPr>
              <a:spLocks noChangeArrowheads="1"/>
            </p:cNvSpPr>
            <p:nvPr/>
          </p:nvSpPr>
          <p:spPr bwMode="auto">
            <a:xfrm>
              <a:off x="3872"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8" name="Rectangle 87"/>
            <p:cNvSpPr>
              <a:spLocks noChangeArrowheads="1"/>
            </p:cNvSpPr>
            <p:nvPr/>
          </p:nvSpPr>
          <p:spPr bwMode="auto">
            <a:xfrm>
              <a:off x="294"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9" name="Rectangle 88"/>
            <p:cNvSpPr>
              <a:spLocks noChangeArrowheads="1"/>
            </p:cNvSpPr>
            <p:nvPr/>
          </p:nvSpPr>
          <p:spPr bwMode="auto">
            <a:xfrm>
              <a:off x="652"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0" name="Rectangle 89"/>
            <p:cNvSpPr>
              <a:spLocks noChangeArrowheads="1"/>
            </p:cNvSpPr>
            <p:nvPr/>
          </p:nvSpPr>
          <p:spPr bwMode="auto">
            <a:xfrm>
              <a:off x="652"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1" name="Rectangle 90"/>
            <p:cNvSpPr>
              <a:spLocks noChangeArrowheads="1"/>
            </p:cNvSpPr>
            <p:nvPr/>
          </p:nvSpPr>
          <p:spPr bwMode="auto">
            <a:xfrm>
              <a:off x="294"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2" name="Rectangle 91"/>
            <p:cNvSpPr>
              <a:spLocks noChangeArrowheads="1"/>
            </p:cNvSpPr>
            <p:nvPr/>
          </p:nvSpPr>
          <p:spPr bwMode="auto">
            <a:xfrm>
              <a:off x="294"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3" name="Rectangle 92"/>
            <p:cNvSpPr>
              <a:spLocks noChangeArrowheads="1"/>
            </p:cNvSpPr>
            <p:nvPr/>
          </p:nvSpPr>
          <p:spPr bwMode="auto">
            <a:xfrm>
              <a:off x="652"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4" name="Rectangle 93"/>
            <p:cNvSpPr>
              <a:spLocks noChangeArrowheads="1"/>
            </p:cNvSpPr>
            <p:nvPr/>
          </p:nvSpPr>
          <p:spPr bwMode="auto">
            <a:xfrm>
              <a:off x="294"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5" name="Rectangle 94"/>
            <p:cNvSpPr>
              <a:spLocks noChangeArrowheads="1"/>
            </p:cNvSpPr>
            <p:nvPr/>
          </p:nvSpPr>
          <p:spPr bwMode="auto">
            <a:xfrm>
              <a:off x="652"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6" name="Rectangle 95"/>
            <p:cNvSpPr>
              <a:spLocks noChangeArrowheads="1"/>
            </p:cNvSpPr>
            <p:nvPr/>
          </p:nvSpPr>
          <p:spPr bwMode="auto">
            <a:xfrm>
              <a:off x="652"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7" name="Rectangle 96"/>
            <p:cNvSpPr>
              <a:spLocks noChangeArrowheads="1"/>
            </p:cNvSpPr>
            <p:nvPr/>
          </p:nvSpPr>
          <p:spPr bwMode="auto">
            <a:xfrm>
              <a:off x="294"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8" name="Rectangle 97"/>
            <p:cNvSpPr>
              <a:spLocks noChangeArrowheads="1"/>
            </p:cNvSpPr>
            <p:nvPr/>
          </p:nvSpPr>
          <p:spPr bwMode="auto">
            <a:xfrm>
              <a:off x="294"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9" name="Rectangle 98"/>
            <p:cNvSpPr>
              <a:spLocks noChangeArrowheads="1"/>
            </p:cNvSpPr>
            <p:nvPr/>
          </p:nvSpPr>
          <p:spPr bwMode="auto">
            <a:xfrm>
              <a:off x="652"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0" name="Rectangle 99"/>
            <p:cNvSpPr>
              <a:spLocks noChangeArrowheads="1"/>
            </p:cNvSpPr>
            <p:nvPr/>
          </p:nvSpPr>
          <p:spPr bwMode="auto">
            <a:xfrm>
              <a:off x="652"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1" name="Rectangle 100"/>
            <p:cNvSpPr>
              <a:spLocks noChangeArrowheads="1"/>
            </p:cNvSpPr>
            <p:nvPr/>
          </p:nvSpPr>
          <p:spPr bwMode="auto">
            <a:xfrm>
              <a:off x="294"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2" name="Rectangle 101"/>
            <p:cNvSpPr>
              <a:spLocks noChangeArrowheads="1"/>
            </p:cNvSpPr>
            <p:nvPr/>
          </p:nvSpPr>
          <p:spPr bwMode="auto">
            <a:xfrm>
              <a:off x="652"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3" name="Rectangle 102"/>
            <p:cNvSpPr>
              <a:spLocks noChangeArrowheads="1"/>
            </p:cNvSpPr>
            <p:nvPr/>
          </p:nvSpPr>
          <p:spPr bwMode="auto">
            <a:xfrm>
              <a:off x="294"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cxnSp>
          <p:nvCxnSpPr>
            <p:cNvPr id="104" name="Line 246"/>
            <p:cNvCxnSpPr/>
            <p:nvPr/>
          </p:nvCxnSpPr>
          <p:spPr bwMode="auto">
            <a:xfrm flipH="1">
              <a:off x="169" y="8487"/>
              <a:ext cx="4547" cy="0"/>
            </a:xfrm>
            <a:prstGeom prst="line">
              <a:avLst/>
            </a:prstGeom>
            <a:grpFill/>
            <a:ln w="25400">
              <a:solidFill>
                <a:srgbClr val="1F497D">
                  <a:lumMod val="50000"/>
                </a:srgbClr>
              </a:solidFill>
              <a:round/>
              <a:headEnd type="triangle" w="lg" len="med"/>
              <a:tailEnd type="triangle" w="lg" len="med"/>
            </a:ln>
          </p:spPr>
        </p:cxnSp>
        <p:sp>
          <p:nvSpPr>
            <p:cNvPr id="105" name="Rectangle 104"/>
            <p:cNvSpPr>
              <a:spLocks noChangeArrowheads="1"/>
            </p:cNvSpPr>
            <p:nvPr/>
          </p:nvSpPr>
          <p:spPr bwMode="auto">
            <a:xfrm>
              <a:off x="2083"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6" name="Rectangle 105"/>
            <p:cNvSpPr>
              <a:spLocks noChangeArrowheads="1"/>
            </p:cNvSpPr>
            <p:nvPr/>
          </p:nvSpPr>
          <p:spPr bwMode="auto">
            <a:xfrm>
              <a:off x="1725"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7" name="Rectangle 106"/>
            <p:cNvSpPr>
              <a:spLocks noChangeArrowheads="1"/>
            </p:cNvSpPr>
            <p:nvPr/>
          </p:nvSpPr>
          <p:spPr bwMode="auto">
            <a:xfrm>
              <a:off x="1367"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8" name="Rectangle 107"/>
            <p:cNvSpPr>
              <a:spLocks noChangeArrowheads="1"/>
            </p:cNvSpPr>
            <p:nvPr/>
          </p:nvSpPr>
          <p:spPr bwMode="auto">
            <a:xfrm>
              <a:off x="1010" y="6690"/>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9" name="Rectangle 108"/>
            <p:cNvSpPr>
              <a:spLocks noChangeArrowheads="1"/>
            </p:cNvSpPr>
            <p:nvPr/>
          </p:nvSpPr>
          <p:spPr bwMode="auto">
            <a:xfrm>
              <a:off x="3514"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0" name="Rectangle 109"/>
            <p:cNvSpPr>
              <a:spLocks noChangeArrowheads="1"/>
            </p:cNvSpPr>
            <p:nvPr/>
          </p:nvSpPr>
          <p:spPr bwMode="auto">
            <a:xfrm>
              <a:off x="3156"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1" name="Rectangle 110"/>
            <p:cNvSpPr>
              <a:spLocks noChangeArrowheads="1"/>
            </p:cNvSpPr>
            <p:nvPr/>
          </p:nvSpPr>
          <p:spPr bwMode="auto">
            <a:xfrm>
              <a:off x="2441" y="6690"/>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2" name="Rectangle 111"/>
            <p:cNvSpPr>
              <a:spLocks noChangeArrowheads="1"/>
            </p:cNvSpPr>
            <p:nvPr/>
          </p:nvSpPr>
          <p:spPr bwMode="auto">
            <a:xfrm>
              <a:off x="2798"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3" name="Rectangle 112"/>
            <p:cNvSpPr>
              <a:spLocks noChangeArrowheads="1"/>
            </p:cNvSpPr>
            <p:nvPr/>
          </p:nvSpPr>
          <p:spPr bwMode="auto">
            <a:xfrm>
              <a:off x="2441" y="633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4" name="Rectangle 113"/>
            <p:cNvSpPr>
              <a:spLocks noChangeArrowheads="1"/>
            </p:cNvSpPr>
            <p:nvPr/>
          </p:nvSpPr>
          <p:spPr bwMode="auto">
            <a:xfrm>
              <a:off x="2798"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5" name="Rectangle 114"/>
            <p:cNvSpPr>
              <a:spLocks noChangeArrowheads="1"/>
            </p:cNvSpPr>
            <p:nvPr/>
          </p:nvSpPr>
          <p:spPr bwMode="auto">
            <a:xfrm>
              <a:off x="3156"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6" name="Rectangle 115"/>
            <p:cNvSpPr>
              <a:spLocks noChangeArrowheads="1"/>
            </p:cNvSpPr>
            <p:nvPr/>
          </p:nvSpPr>
          <p:spPr bwMode="auto">
            <a:xfrm>
              <a:off x="3514"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7" name="Rectangle 116"/>
            <p:cNvSpPr>
              <a:spLocks noChangeArrowheads="1"/>
            </p:cNvSpPr>
            <p:nvPr/>
          </p:nvSpPr>
          <p:spPr bwMode="auto">
            <a:xfrm>
              <a:off x="1010" y="633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8" name="Rectangle 117"/>
            <p:cNvSpPr>
              <a:spLocks noChangeArrowheads="1"/>
            </p:cNvSpPr>
            <p:nvPr/>
          </p:nvSpPr>
          <p:spPr bwMode="auto">
            <a:xfrm>
              <a:off x="1367"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9" name="Rectangle 118"/>
            <p:cNvSpPr>
              <a:spLocks noChangeArrowheads="1"/>
            </p:cNvSpPr>
            <p:nvPr/>
          </p:nvSpPr>
          <p:spPr bwMode="auto">
            <a:xfrm>
              <a:off x="1725"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0" name="Rectangle 119"/>
            <p:cNvSpPr>
              <a:spLocks noChangeArrowheads="1"/>
            </p:cNvSpPr>
            <p:nvPr/>
          </p:nvSpPr>
          <p:spPr bwMode="auto">
            <a:xfrm>
              <a:off x="2083"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1" name="Rectangle 120"/>
            <p:cNvSpPr>
              <a:spLocks noChangeArrowheads="1"/>
            </p:cNvSpPr>
            <p:nvPr/>
          </p:nvSpPr>
          <p:spPr bwMode="auto">
            <a:xfrm>
              <a:off x="4230"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2" name="Rectangle 121"/>
            <p:cNvSpPr>
              <a:spLocks noChangeArrowheads="1"/>
            </p:cNvSpPr>
            <p:nvPr/>
          </p:nvSpPr>
          <p:spPr bwMode="auto">
            <a:xfrm>
              <a:off x="3872"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3" name="Rectangle 122"/>
            <p:cNvSpPr>
              <a:spLocks noChangeArrowheads="1"/>
            </p:cNvSpPr>
            <p:nvPr/>
          </p:nvSpPr>
          <p:spPr bwMode="auto">
            <a:xfrm>
              <a:off x="3872"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4" name="Rectangle 123"/>
            <p:cNvSpPr>
              <a:spLocks noChangeArrowheads="1"/>
            </p:cNvSpPr>
            <p:nvPr/>
          </p:nvSpPr>
          <p:spPr bwMode="auto">
            <a:xfrm>
              <a:off x="4230"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5" name="Rectangle 124"/>
            <p:cNvSpPr>
              <a:spLocks noChangeArrowheads="1"/>
            </p:cNvSpPr>
            <p:nvPr/>
          </p:nvSpPr>
          <p:spPr bwMode="auto">
            <a:xfrm>
              <a:off x="652"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6" name="Rectangle 125"/>
            <p:cNvSpPr>
              <a:spLocks noChangeArrowheads="1"/>
            </p:cNvSpPr>
            <p:nvPr/>
          </p:nvSpPr>
          <p:spPr bwMode="auto">
            <a:xfrm>
              <a:off x="294"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7" name="Rectangle 126"/>
            <p:cNvSpPr>
              <a:spLocks noChangeArrowheads="1"/>
            </p:cNvSpPr>
            <p:nvPr/>
          </p:nvSpPr>
          <p:spPr bwMode="auto">
            <a:xfrm>
              <a:off x="294"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8" name="Rectangle 127"/>
            <p:cNvSpPr>
              <a:spLocks noChangeArrowheads="1"/>
            </p:cNvSpPr>
            <p:nvPr/>
          </p:nvSpPr>
          <p:spPr bwMode="auto">
            <a:xfrm>
              <a:off x="652"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9" name="Rectangle 128"/>
            <p:cNvSpPr>
              <a:spLocks noChangeArrowheads="1"/>
            </p:cNvSpPr>
            <p:nvPr/>
          </p:nvSpPr>
          <p:spPr bwMode="auto">
            <a:xfrm>
              <a:off x="2083"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0" name="Rectangle 129"/>
            <p:cNvSpPr>
              <a:spLocks noChangeArrowheads="1"/>
            </p:cNvSpPr>
            <p:nvPr/>
          </p:nvSpPr>
          <p:spPr bwMode="auto">
            <a:xfrm>
              <a:off x="1725"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1" name="Rectangle 130"/>
            <p:cNvSpPr>
              <a:spLocks noChangeArrowheads="1"/>
            </p:cNvSpPr>
            <p:nvPr/>
          </p:nvSpPr>
          <p:spPr bwMode="auto">
            <a:xfrm>
              <a:off x="1367"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2" name="Rectangle 131"/>
            <p:cNvSpPr>
              <a:spLocks noChangeArrowheads="1"/>
            </p:cNvSpPr>
            <p:nvPr/>
          </p:nvSpPr>
          <p:spPr bwMode="auto">
            <a:xfrm>
              <a:off x="1010" y="10275"/>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3" name="Rectangle 132"/>
            <p:cNvSpPr>
              <a:spLocks noChangeArrowheads="1"/>
            </p:cNvSpPr>
            <p:nvPr/>
          </p:nvSpPr>
          <p:spPr bwMode="auto">
            <a:xfrm>
              <a:off x="3514"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4" name="Rectangle 133"/>
            <p:cNvSpPr>
              <a:spLocks noChangeArrowheads="1"/>
            </p:cNvSpPr>
            <p:nvPr/>
          </p:nvSpPr>
          <p:spPr bwMode="auto">
            <a:xfrm>
              <a:off x="3156"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5" name="Rectangle 134"/>
            <p:cNvSpPr>
              <a:spLocks noChangeArrowheads="1"/>
            </p:cNvSpPr>
            <p:nvPr/>
          </p:nvSpPr>
          <p:spPr bwMode="auto">
            <a:xfrm>
              <a:off x="2441" y="10275"/>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6" name="Rectangle 135"/>
            <p:cNvSpPr>
              <a:spLocks noChangeArrowheads="1"/>
            </p:cNvSpPr>
            <p:nvPr/>
          </p:nvSpPr>
          <p:spPr bwMode="auto">
            <a:xfrm>
              <a:off x="2798"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7" name="Rectangle 136"/>
            <p:cNvSpPr>
              <a:spLocks noChangeArrowheads="1"/>
            </p:cNvSpPr>
            <p:nvPr/>
          </p:nvSpPr>
          <p:spPr bwMode="auto">
            <a:xfrm>
              <a:off x="2441" y="9918"/>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8" name="Rectangle 137"/>
            <p:cNvSpPr>
              <a:spLocks noChangeArrowheads="1"/>
            </p:cNvSpPr>
            <p:nvPr/>
          </p:nvSpPr>
          <p:spPr bwMode="auto">
            <a:xfrm>
              <a:off x="2798"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9" name="Rectangle 138"/>
            <p:cNvSpPr>
              <a:spLocks noChangeArrowheads="1"/>
            </p:cNvSpPr>
            <p:nvPr/>
          </p:nvSpPr>
          <p:spPr bwMode="auto">
            <a:xfrm>
              <a:off x="3156"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0" name="Rectangle 139"/>
            <p:cNvSpPr>
              <a:spLocks noChangeArrowheads="1"/>
            </p:cNvSpPr>
            <p:nvPr/>
          </p:nvSpPr>
          <p:spPr bwMode="auto">
            <a:xfrm>
              <a:off x="3514"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1" name="Rectangle 140"/>
            <p:cNvSpPr>
              <a:spLocks noChangeArrowheads="1"/>
            </p:cNvSpPr>
            <p:nvPr/>
          </p:nvSpPr>
          <p:spPr bwMode="auto">
            <a:xfrm>
              <a:off x="1010" y="9918"/>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2" name="Rectangle 141"/>
            <p:cNvSpPr>
              <a:spLocks noChangeArrowheads="1"/>
            </p:cNvSpPr>
            <p:nvPr/>
          </p:nvSpPr>
          <p:spPr bwMode="auto">
            <a:xfrm>
              <a:off x="1367"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3" name="Rectangle 142"/>
            <p:cNvSpPr>
              <a:spLocks noChangeArrowheads="1"/>
            </p:cNvSpPr>
            <p:nvPr/>
          </p:nvSpPr>
          <p:spPr bwMode="auto">
            <a:xfrm>
              <a:off x="1725"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4" name="Rectangle 143"/>
            <p:cNvSpPr>
              <a:spLocks noChangeArrowheads="1"/>
            </p:cNvSpPr>
            <p:nvPr/>
          </p:nvSpPr>
          <p:spPr bwMode="auto">
            <a:xfrm>
              <a:off x="2083"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5" name="Rectangle 144"/>
            <p:cNvSpPr>
              <a:spLocks noChangeArrowheads="1"/>
            </p:cNvSpPr>
            <p:nvPr/>
          </p:nvSpPr>
          <p:spPr bwMode="auto">
            <a:xfrm>
              <a:off x="4230"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6" name="Rectangle 145"/>
            <p:cNvSpPr>
              <a:spLocks noChangeArrowheads="1"/>
            </p:cNvSpPr>
            <p:nvPr/>
          </p:nvSpPr>
          <p:spPr bwMode="auto">
            <a:xfrm>
              <a:off x="3872"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7" name="Rectangle 146"/>
            <p:cNvSpPr>
              <a:spLocks noChangeArrowheads="1"/>
            </p:cNvSpPr>
            <p:nvPr/>
          </p:nvSpPr>
          <p:spPr bwMode="auto">
            <a:xfrm>
              <a:off x="3872"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8" name="Rectangle 147"/>
            <p:cNvSpPr>
              <a:spLocks noChangeArrowheads="1"/>
            </p:cNvSpPr>
            <p:nvPr/>
          </p:nvSpPr>
          <p:spPr bwMode="auto">
            <a:xfrm>
              <a:off x="4230"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9" name="Rectangle 148"/>
            <p:cNvSpPr>
              <a:spLocks noChangeArrowheads="1"/>
            </p:cNvSpPr>
            <p:nvPr/>
          </p:nvSpPr>
          <p:spPr bwMode="auto">
            <a:xfrm>
              <a:off x="652"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50" name="Rectangle 149"/>
            <p:cNvSpPr>
              <a:spLocks noChangeArrowheads="1"/>
            </p:cNvSpPr>
            <p:nvPr/>
          </p:nvSpPr>
          <p:spPr bwMode="auto">
            <a:xfrm>
              <a:off x="294"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51" name="Rectangle 150"/>
            <p:cNvSpPr>
              <a:spLocks noChangeArrowheads="1"/>
            </p:cNvSpPr>
            <p:nvPr/>
          </p:nvSpPr>
          <p:spPr bwMode="auto">
            <a:xfrm>
              <a:off x="294"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52" name="Rectangle 151"/>
            <p:cNvSpPr>
              <a:spLocks noChangeArrowheads="1"/>
            </p:cNvSpPr>
            <p:nvPr/>
          </p:nvSpPr>
          <p:spPr bwMode="auto">
            <a:xfrm>
              <a:off x="652"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cxnSp>
          <p:nvCxnSpPr>
            <p:cNvPr id="153" name="Line 295"/>
            <p:cNvCxnSpPr/>
            <p:nvPr/>
          </p:nvCxnSpPr>
          <p:spPr bwMode="auto">
            <a:xfrm>
              <a:off x="2441" y="6194"/>
              <a:ext cx="0" cy="4598"/>
            </a:xfrm>
            <a:prstGeom prst="line">
              <a:avLst/>
            </a:prstGeom>
            <a:grpFill/>
            <a:ln w="25400">
              <a:solidFill>
                <a:srgbClr val="1F497D">
                  <a:lumMod val="50000"/>
                </a:srgbClr>
              </a:solidFill>
              <a:round/>
              <a:headEnd type="triangle" w="lg" len="med"/>
              <a:tailEnd type="triangle" w="lg" len="med"/>
            </a:ln>
          </p:spPr>
        </p:cxnSp>
      </p:grpSp>
      <p:sp>
        <p:nvSpPr>
          <p:cNvPr id="155" name="Text Box 225"/>
          <p:cNvSpPr txBox="1"/>
          <p:nvPr/>
        </p:nvSpPr>
        <p:spPr>
          <a:xfrm>
            <a:off x="2288800" y="1791692"/>
            <a:ext cx="94615" cy="102362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50000"/>
              </a:lnSpc>
              <a:spcAft>
                <a:spcPts val="50"/>
              </a:spcAft>
            </a:pPr>
            <a:r>
              <a:rPr lang="en-US" sz="1200" b="1" dirty="0">
                <a:solidFill>
                  <a:srgbClr val="FF0000"/>
                </a:solidFill>
                <a:latin typeface="Times New Roman"/>
                <a:ea typeface="Calibri"/>
              </a:rPr>
              <a:t>5</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4</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3</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2</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1</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 </a:t>
            </a:r>
            <a:endParaRPr lang="en-US" sz="1200" dirty="0">
              <a:solidFill>
                <a:prstClr val="black"/>
              </a:solidFill>
              <a:latin typeface="Times New Roman"/>
              <a:ea typeface="MS Mincho"/>
            </a:endParaRPr>
          </a:p>
          <a:p>
            <a:pPr>
              <a:lnSpc>
                <a:spcPct val="150000"/>
              </a:lnSpc>
            </a:pPr>
            <a:r>
              <a:rPr lang="en-US" sz="1200" dirty="0">
                <a:solidFill>
                  <a:srgbClr val="FF0000"/>
                </a:solidFill>
                <a:latin typeface="Times New Roman"/>
                <a:ea typeface="MS Mincho"/>
              </a:rPr>
              <a:t> </a:t>
            </a:r>
            <a:endParaRPr lang="en-US" sz="1200" dirty="0">
              <a:solidFill>
                <a:prstClr val="black"/>
              </a:solidFill>
              <a:latin typeface="Times New Roman"/>
              <a:ea typeface="MS Mincho"/>
            </a:endParaRPr>
          </a:p>
        </p:txBody>
      </p:sp>
      <p:sp>
        <p:nvSpPr>
          <p:cNvPr id="156" name="Text Box 225"/>
          <p:cNvSpPr txBox="1"/>
          <p:nvPr/>
        </p:nvSpPr>
        <p:spPr>
          <a:xfrm>
            <a:off x="2196754" y="3305430"/>
            <a:ext cx="1323023" cy="203631"/>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r">
              <a:spcAft>
                <a:spcPts val="600"/>
              </a:spcAft>
            </a:pPr>
            <a:r>
              <a:rPr lang="en-US" sz="1200" b="1" dirty="0">
                <a:solidFill>
                  <a:srgbClr val="FF0000"/>
                </a:solidFill>
                <a:latin typeface="Times New Roman"/>
                <a:ea typeface="Calibri"/>
              </a:rPr>
              <a:t> 0    1    2    3     4    5</a:t>
            </a:r>
            <a:endParaRPr lang="en-US" sz="1200" dirty="0">
              <a:solidFill>
                <a:prstClr val="black"/>
              </a:solidFill>
              <a:latin typeface="Times New Roman"/>
              <a:ea typeface="MS Mincho"/>
            </a:endParaRPr>
          </a:p>
        </p:txBody>
      </p:sp>
      <p:sp>
        <p:nvSpPr>
          <p:cNvPr id="157" name="Text Box 225"/>
          <p:cNvSpPr txBox="1"/>
          <p:nvPr/>
        </p:nvSpPr>
        <p:spPr>
          <a:xfrm>
            <a:off x="2228130" y="3421506"/>
            <a:ext cx="167640" cy="102362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50000"/>
              </a:lnSpc>
              <a:spcAft>
                <a:spcPts val="50"/>
              </a:spcAft>
            </a:pPr>
            <a:r>
              <a:rPr lang="en-US" sz="1200" b="1" dirty="0">
                <a:solidFill>
                  <a:srgbClr val="FF0000"/>
                </a:solidFill>
                <a:latin typeface="Times New Roman"/>
                <a:ea typeface="Calibri"/>
              </a:rPr>
              <a:t>-1</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-2</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-3</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-4</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-5</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 </a:t>
            </a:r>
            <a:endParaRPr lang="en-US" sz="1200" dirty="0">
              <a:solidFill>
                <a:prstClr val="black"/>
              </a:solidFill>
              <a:latin typeface="Times New Roman"/>
              <a:ea typeface="MS Mincho"/>
            </a:endParaRPr>
          </a:p>
          <a:p>
            <a:pPr>
              <a:lnSpc>
                <a:spcPct val="150000"/>
              </a:lnSpc>
            </a:pPr>
            <a:r>
              <a:rPr lang="en-US" sz="1200" dirty="0">
                <a:solidFill>
                  <a:srgbClr val="FF0000"/>
                </a:solidFill>
                <a:latin typeface="Times New Roman"/>
                <a:ea typeface="MS Mincho"/>
              </a:rPr>
              <a:t> </a:t>
            </a:r>
            <a:endParaRPr lang="en-US" sz="1200" dirty="0">
              <a:solidFill>
                <a:prstClr val="black"/>
              </a:solidFill>
              <a:latin typeface="Times New Roman"/>
              <a:ea typeface="MS Mincho"/>
            </a:endParaRPr>
          </a:p>
        </p:txBody>
      </p:sp>
      <p:sp>
        <p:nvSpPr>
          <p:cNvPr id="158" name="Text Box 225"/>
          <p:cNvSpPr txBox="1"/>
          <p:nvPr/>
        </p:nvSpPr>
        <p:spPr>
          <a:xfrm>
            <a:off x="733909" y="3308495"/>
            <a:ext cx="1359773" cy="206526"/>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spcAft>
                <a:spcPts val="600"/>
              </a:spcAft>
            </a:pPr>
            <a:r>
              <a:rPr lang="en-US" sz="1200" b="1" dirty="0">
                <a:solidFill>
                  <a:srgbClr val="FF0000"/>
                </a:solidFill>
                <a:latin typeface="Times New Roman"/>
                <a:ea typeface="Calibri"/>
              </a:rPr>
              <a:t>     -5   -4    -3   -2   -1</a:t>
            </a:r>
            <a:endParaRPr lang="en-US" sz="1200" dirty="0">
              <a:solidFill>
                <a:prstClr val="black"/>
              </a:solidFill>
              <a:latin typeface="Times New Roman"/>
              <a:ea typeface="MS Mincho"/>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2563" y="4734541"/>
            <a:ext cx="506413" cy="42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Rectangle 3"/>
              <p:cNvSpPr/>
              <p:nvPr/>
            </p:nvSpPr>
            <p:spPr>
              <a:xfrm>
                <a:off x="3775351" y="3300161"/>
                <a:ext cx="37061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solidFill>
                            <a:srgbClr val="1F497D"/>
                          </a:solidFill>
                          <a:latin typeface="Cambria Math"/>
                          <a:ea typeface="MS Mincho"/>
                          <a:cs typeface="Calibri"/>
                        </a:rPr>
                        <m:t>𝒙</m:t>
                      </m:r>
                    </m:oMath>
                  </m:oMathPara>
                </a14:m>
                <a:endParaRPr lang="en-US" dirty="0">
                  <a:solidFill>
                    <a:prstClr val="black"/>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3775351" y="3300161"/>
                <a:ext cx="370614" cy="369332"/>
              </a:xfrm>
              <a:prstGeom prst="rect">
                <a:avLst/>
              </a:prstGeom>
              <a:blipFill rotWithShape="1">
                <a:blip r:embed="rId4"/>
                <a:stretch>
                  <a:fillRect t="-8197" r="-22951"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21672" y="1016968"/>
                <a:ext cx="3971857" cy="7472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a:ea typeface="MS Mincho"/>
                          <a:cs typeface="Times New Roman"/>
                        </a:rPr>
                        <m:t>𝒇</m:t>
                      </m:r>
                      <m:d>
                        <m:dPr>
                          <m:ctrlPr>
                            <a:rPr lang="en-US" sz="2400" b="1" i="1">
                              <a:effectLst/>
                              <a:latin typeface="Cambria Math" panose="02040503050406030204" pitchFamily="18" charset="0"/>
                            </a:rPr>
                          </m:ctrlPr>
                        </m:dPr>
                        <m:e>
                          <m:r>
                            <a:rPr lang="en-US" sz="2400" b="1" i="1">
                              <a:effectLst/>
                              <a:latin typeface="Cambria Math"/>
                              <a:ea typeface="MS Mincho"/>
                              <a:cs typeface="Times New Roman"/>
                            </a:rPr>
                            <m:t>𝒙</m:t>
                          </m:r>
                        </m:e>
                      </m:d>
                      <m:r>
                        <a:rPr lang="en-US" sz="2400" b="1" i="1">
                          <a:effectLst/>
                          <a:latin typeface="Cambria Math"/>
                          <a:ea typeface="MS Mincho"/>
                          <a:cs typeface="Times New Roman"/>
                        </a:rPr>
                        <m:t>=</m:t>
                      </m:r>
                      <m:d>
                        <m:dPr>
                          <m:begChr m:val="|"/>
                          <m:endChr m:val="|"/>
                          <m:ctrlPr>
                            <a:rPr lang="en-US" sz="2400" b="1" i="1">
                              <a:effectLst/>
                              <a:latin typeface="Cambria Math" panose="02040503050406030204" pitchFamily="18" charset="0"/>
                            </a:rPr>
                          </m:ctrlPr>
                        </m:dPr>
                        <m:e>
                          <m:r>
                            <a:rPr lang="en-US" sz="2400" b="1" i="1">
                              <a:effectLst/>
                              <a:latin typeface="Cambria Math"/>
                              <a:ea typeface="MS Mincho"/>
                              <a:cs typeface="Times New Roman"/>
                            </a:rPr>
                            <m:t>𝒙</m:t>
                          </m:r>
                        </m:e>
                      </m:d>
                      <m:r>
                        <a:rPr lang="en-US" sz="2400" b="1" i="1">
                          <a:effectLst/>
                          <a:latin typeface="Cambria Math"/>
                          <a:ea typeface="MS Mincho"/>
                          <a:cs typeface="Times New Roman"/>
                        </a:rPr>
                        <m:t>=</m:t>
                      </m:r>
                      <m:d>
                        <m:dPr>
                          <m:begChr m:val="{"/>
                          <m:endChr m:val=""/>
                          <m:ctrlPr>
                            <a:rPr lang="en-US" sz="2400" b="1" i="1">
                              <a:effectLst/>
                              <a:latin typeface="Cambria Math" panose="02040503050406030204" pitchFamily="18" charset="0"/>
                            </a:rPr>
                          </m:ctrlPr>
                        </m:dPr>
                        <m:e>
                          <m:eqArr>
                            <m:eqArrPr>
                              <m:ctrlPr>
                                <a:rPr lang="en-US" sz="2400" b="1" i="1">
                                  <a:effectLst/>
                                  <a:latin typeface="Cambria Math" panose="02040503050406030204" pitchFamily="18" charset="0"/>
                                </a:rPr>
                              </m:ctrlPr>
                            </m:eqArrPr>
                            <m:e>
                              <m:r>
                                <a:rPr lang="en-US" sz="2400" b="1" i="1">
                                  <a:effectLst/>
                                  <a:latin typeface="Cambria Math"/>
                                  <a:ea typeface="MS Mincho"/>
                                  <a:cs typeface="Times New Roman"/>
                                </a:rPr>
                                <m:t>−</m:t>
                              </m:r>
                              <m:r>
                                <a:rPr lang="en-US" sz="2400" b="1" i="1">
                                  <a:effectLst/>
                                  <a:latin typeface="Cambria Math"/>
                                  <a:ea typeface="MS Mincho"/>
                                  <a:cs typeface="Times New Roman"/>
                                </a:rPr>
                                <m:t>𝒙</m:t>
                              </m:r>
                              <m:r>
                                <a:rPr lang="en-US" sz="2400" b="1" i="1">
                                  <a:effectLst/>
                                  <a:latin typeface="Cambria Math"/>
                                  <a:ea typeface="MS Mincho"/>
                                  <a:cs typeface="Times New Roman"/>
                                </a:rPr>
                                <m:t>,  &amp;</m:t>
                              </m:r>
                              <m:r>
                                <a:rPr lang="en-US" sz="2400" b="1" i="1">
                                  <a:effectLst/>
                                  <a:latin typeface="Cambria Math"/>
                                  <a:ea typeface="MS Mincho"/>
                                  <a:cs typeface="Times New Roman"/>
                                </a:rPr>
                                <m:t>𝒙</m:t>
                              </m:r>
                              <m:r>
                                <a:rPr lang="en-US" sz="2400" b="1" i="1">
                                  <a:effectLst/>
                                  <a:latin typeface="Cambria Math"/>
                                  <a:ea typeface="MS Mincho"/>
                                  <a:cs typeface="Times New Roman"/>
                                </a:rPr>
                                <m:t>&lt;</m:t>
                              </m:r>
                              <m:r>
                                <a:rPr lang="en-US" sz="2400" b="1" i="1">
                                  <a:effectLst/>
                                  <a:latin typeface="Cambria Math"/>
                                  <a:ea typeface="MS Mincho"/>
                                  <a:cs typeface="Times New Roman"/>
                                </a:rPr>
                                <m:t>𝟎</m:t>
                              </m:r>
                            </m:e>
                            <m:e>
                              <m:r>
                                <a:rPr lang="en-US" sz="2400" b="1" i="1">
                                  <a:effectLst/>
                                  <a:latin typeface="Cambria Math"/>
                                  <a:ea typeface="MS Mincho"/>
                                  <a:cs typeface="Times New Roman"/>
                                </a:rPr>
                                <m:t>𝒙</m:t>
                              </m:r>
                              <m:r>
                                <a:rPr lang="en-US" sz="2400" b="1" i="1">
                                  <a:effectLst/>
                                  <a:latin typeface="Cambria Math"/>
                                  <a:ea typeface="MS Mincho"/>
                                  <a:cs typeface="Times New Roman"/>
                                </a:rPr>
                                <m:t>,  &amp;</m:t>
                              </m:r>
                              <m:r>
                                <a:rPr lang="en-US" sz="2400" b="1" i="1">
                                  <a:effectLst/>
                                  <a:latin typeface="Cambria Math"/>
                                  <a:ea typeface="MS Mincho"/>
                                  <a:cs typeface="Times New Roman"/>
                                </a:rPr>
                                <m:t>𝒙</m:t>
                              </m:r>
                              <m:r>
                                <a:rPr lang="en-US" sz="2400" b="1" i="1">
                                  <a:effectLst/>
                                  <a:latin typeface="Cambria Math"/>
                                  <a:ea typeface="MS Mincho"/>
                                  <a:cs typeface="Times New Roman"/>
                                </a:rPr>
                                <m:t>≥</m:t>
                              </m:r>
                              <m:r>
                                <a:rPr lang="en-US" sz="2400" b="1" i="1">
                                  <a:effectLst/>
                                  <a:latin typeface="Cambria Math"/>
                                  <a:ea typeface="MS Mincho"/>
                                  <a:cs typeface="Times New Roman"/>
                                </a:rPr>
                                <m:t>𝟎</m:t>
                              </m:r>
                            </m:e>
                          </m:eqArr>
                        </m:e>
                      </m:d>
                    </m:oMath>
                  </m:oMathPara>
                </a14:m>
                <a:endParaRPr lang="en-US" sz="2400" dirty="0">
                  <a:solidFill>
                    <a:prstClr val="black"/>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321672" y="1016968"/>
                <a:ext cx="3971857" cy="747256"/>
              </a:xfrm>
              <a:prstGeom prst="rect">
                <a:avLst/>
              </a:prstGeom>
              <a:blipFill rotWithShape="1">
                <a:blip r:embed="rId5"/>
                <a:stretch>
                  <a:fillRect r="-3072"/>
                </a:stretch>
              </a:blipFill>
            </p:spPr>
            <p:txBody>
              <a:bodyPr/>
              <a:lstStyle/>
              <a:p>
                <a:r>
                  <a:rPr lang="en-US">
                    <a:noFill/>
                  </a:rPr>
                  <a:t> </a:t>
                </a:r>
              </a:p>
            </p:txBody>
          </p:sp>
        </mc:Fallback>
      </mc:AlternateContent>
      <p:cxnSp>
        <p:nvCxnSpPr>
          <p:cNvPr id="160" name="Straight Connector 159"/>
          <p:cNvCxnSpPr/>
          <p:nvPr/>
        </p:nvCxnSpPr>
        <p:spPr>
          <a:xfrm flipH="1">
            <a:off x="2227054" y="1955872"/>
            <a:ext cx="1371600" cy="1358146"/>
          </a:xfrm>
          <a:prstGeom prst="line">
            <a:avLst/>
          </a:prstGeom>
          <a:noFill/>
          <a:ln w="28575" cap="flat" cmpd="sng" algn="ctr">
            <a:solidFill>
              <a:srgbClr val="4F81BD">
                <a:shade val="95000"/>
                <a:satMod val="105000"/>
              </a:srgbClr>
            </a:solidFill>
            <a:prstDash val="solid"/>
            <a:headEnd type="stealth"/>
            <a:tailEnd type="none"/>
          </a:ln>
          <a:effectLst/>
        </p:spPr>
      </p:cxnSp>
      <p:cxnSp>
        <p:nvCxnSpPr>
          <p:cNvPr id="161" name="Straight Connector 160"/>
          <p:cNvCxnSpPr/>
          <p:nvPr/>
        </p:nvCxnSpPr>
        <p:spPr>
          <a:xfrm>
            <a:off x="804080" y="1894744"/>
            <a:ext cx="1424050" cy="1405417"/>
          </a:xfrm>
          <a:prstGeom prst="line">
            <a:avLst/>
          </a:prstGeom>
          <a:noFill/>
          <a:ln w="28575" cap="flat" cmpd="sng" algn="ctr">
            <a:solidFill>
              <a:srgbClr val="4F81BD">
                <a:shade val="95000"/>
                <a:satMod val="105000"/>
              </a:srgbClr>
            </a:solidFill>
            <a:prstDash val="solid"/>
            <a:headEnd type="stealth"/>
            <a:tailEnd type="none"/>
          </a:ln>
          <a:effectLst/>
        </p:spPr>
      </p:cxnSp>
    </p:spTree>
    <p:extLst>
      <p:ext uri="{BB962C8B-B14F-4D97-AF65-F5344CB8AC3E}">
        <p14:creationId xmlns:p14="http://schemas.microsoft.com/office/powerpoint/2010/main" val="9643503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365521"/>
          </a:xfrm>
        </p:spPr>
        <p:txBody>
          <a:bodyPr>
            <a:normAutofit/>
          </a:bodyPr>
          <a:lstStyle/>
          <a:p>
            <a:pPr algn="l"/>
            <a:r>
              <a:rPr lang="en-US" sz="1700" b="1" dirty="0">
                <a:latin typeface="Cambria" panose="02040503050406030204" pitchFamily="18" charset="0"/>
              </a:rPr>
              <a:t> Functions</a:t>
            </a:r>
            <a:endParaRPr lang="en-US" sz="1700" dirty="0">
              <a:latin typeface="Cambria" panose="02040503050406030204" pitchFamily="18" charset="0"/>
            </a:endParaRPr>
          </a:p>
        </p:txBody>
      </p:sp>
      <p:sp>
        <p:nvSpPr>
          <p:cNvPr id="5" name="Rectangle 4"/>
          <p:cNvSpPr/>
          <p:nvPr/>
        </p:nvSpPr>
        <p:spPr>
          <a:xfrm>
            <a:off x="0" y="231703"/>
            <a:ext cx="9144000" cy="1012585"/>
          </a:xfrm>
          <a:prstGeom prst="rect">
            <a:avLst/>
          </a:prstGeom>
        </p:spPr>
        <p:txBody>
          <a:bodyPr wrap="square">
            <a:spAutoFit/>
          </a:bodyPr>
          <a:lstStyle/>
          <a:p>
            <a:pPr>
              <a:lnSpc>
                <a:spcPct val="115000"/>
              </a:lnSpc>
              <a:spcAft>
                <a:spcPts val="600"/>
              </a:spcAft>
            </a:pPr>
            <a:r>
              <a:rPr lang="en-US" sz="2600" b="1" dirty="0">
                <a:solidFill>
                  <a:srgbClr val="4F81BD"/>
                </a:solidFill>
              </a:rPr>
              <a:t>Sample Problem 6: </a:t>
            </a:r>
            <a:r>
              <a:rPr lang="en-US" sz="2600" b="1" dirty="0"/>
              <a:t>Find the domain and range of each function. Write in interval notation.</a:t>
            </a:r>
            <a:endParaRPr lang="en-US" sz="2600" dirty="0">
              <a:ea typeface="MS Mincho"/>
              <a:cs typeface="Times New Roman"/>
            </a:endParaRPr>
          </a:p>
        </p:txBody>
      </p:sp>
      <p:sp>
        <p:nvSpPr>
          <p:cNvPr id="3" name="Rectangle 2"/>
          <p:cNvSpPr/>
          <p:nvPr/>
        </p:nvSpPr>
        <p:spPr>
          <a:xfrm>
            <a:off x="0" y="1151064"/>
            <a:ext cx="439544" cy="492443"/>
          </a:xfrm>
          <a:prstGeom prst="rect">
            <a:avLst/>
          </a:prstGeom>
        </p:spPr>
        <p:txBody>
          <a:bodyPr wrap="none">
            <a:spAutoFit/>
          </a:bodyPr>
          <a:lstStyle/>
          <a:p>
            <a:r>
              <a:rPr lang="en-US" sz="2600" b="1" dirty="0">
                <a:solidFill>
                  <a:prstClr val="black"/>
                </a:solidFill>
              </a:rPr>
              <a:t>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629150"/>
            <a:ext cx="334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a:grpSpLocks/>
          </p:cNvGrpSpPr>
          <p:nvPr/>
        </p:nvGrpSpPr>
        <p:grpSpPr bwMode="auto">
          <a:xfrm>
            <a:off x="597446" y="1711868"/>
            <a:ext cx="3261367" cy="3225094"/>
            <a:chOff x="169" y="6194"/>
            <a:chExt cx="4547" cy="4598"/>
          </a:xfrm>
          <a:noFill/>
        </p:grpSpPr>
        <p:sp>
          <p:nvSpPr>
            <p:cNvPr id="8" name="Rectangle 7"/>
            <p:cNvSpPr>
              <a:spLocks noChangeArrowheads="1"/>
            </p:cNvSpPr>
            <p:nvPr/>
          </p:nvSpPr>
          <p:spPr bwMode="auto">
            <a:xfrm>
              <a:off x="1010" y="7772"/>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 name="Rectangle 8"/>
            <p:cNvSpPr>
              <a:spLocks noChangeArrowheads="1"/>
            </p:cNvSpPr>
            <p:nvPr/>
          </p:nvSpPr>
          <p:spPr bwMode="auto">
            <a:xfrm>
              <a:off x="1367"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 name="Rectangle 9"/>
            <p:cNvSpPr>
              <a:spLocks noChangeArrowheads="1"/>
            </p:cNvSpPr>
            <p:nvPr/>
          </p:nvSpPr>
          <p:spPr bwMode="auto">
            <a:xfrm>
              <a:off x="1725"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 name="Rectangle 10"/>
            <p:cNvSpPr>
              <a:spLocks noChangeArrowheads="1"/>
            </p:cNvSpPr>
            <p:nvPr/>
          </p:nvSpPr>
          <p:spPr bwMode="auto">
            <a:xfrm>
              <a:off x="2083"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 name="Rectangle 11"/>
            <p:cNvSpPr>
              <a:spLocks noChangeArrowheads="1"/>
            </p:cNvSpPr>
            <p:nvPr/>
          </p:nvSpPr>
          <p:spPr bwMode="auto">
            <a:xfrm>
              <a:off x="2083"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 name="Rectangle 12"/>
            <p:cNvSpPr>
              <a:spLocks noChangeArrowheads="1"/>
            </p:cNvSpPr>
            <p:nvPr/>
          </p:nvSpPr>
          <p:spPr bwMode="auto">
            <a:xfrm>
              <a:off x="1725"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 name="Rectangle 13"/>
            <p:cNvSpPr>
              <a:spLocks noChangeArrowheads="1"/>
            </p:cNvSpPr>
            <p:nvPr/>
          </p:nvSpPr>
          <p:spPr bwMode="auto">
            <a:xfrm>
              <a:off x="1367"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5" name="Rectangle 14"/>
            <p:cNvSpPr>
              <a:spLocks noChangeArrowheads="1"/>
            </p:cNvSpPr>
            <p:nvPr/>
          </p:nvSpPr>
          <p:spPr bwMode="auto">
            <a:xfrm>
              <a:off x="1010" y="7413"/>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6" name="Rectangle 15"/>
            <p:cNvSpPr>
              <a:spLocks noChangeArrowheads="1"/>
            </p:cNvSpPr>
            <p:nvPr/>
          </p:nvSpPr>
          <p:spPr bwMode="auto">
            <a:xfrm>
              <a:off x="2441" y="7772"/>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7" name="Rectangle 16"/>
            <p:cNvSpPr>
              <a:spLocks noChangeArrowheads="1"/>
            </p:cNvSpPr>
            <p:nvPr/>
          </p:nvSpPr>
          <p:spPr bwMode="auto">
            <a:xfrm>
              <a:off x="2798"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8" name="Rectangle 17"/>
            <p:cNvSpPr>
              <a:spLocks noChangeArrowheads="1"/>
            </p:cNvSpPr>
            <p:nvPr/>
          </p:nvSpPr>
          <p:spPr bwMode="auto">
            <a:xfrm>
              <a:off x="3156"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9" name="Rectangle 18"/>
            <p:cNvSpPr>
              <a:spLocks noChangeArrowheads="1"/>
            </p:cNvSpPr>
            <p:nvPr/>
          </p:nvSpPr>
          <p:spPr bwMode="auto">
            <a:xfrm>
              <a:off x="3514"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0" name="Rectangle 19"/>
            <p:cNvSpPr>
              <a:spLocks noChangeArrowheads="1"/>
            </p:cNvSpPr>
            <p:nvPr/>
          </p:nvSpPr>
          <p:spPr bwMode="auto">
            <a:xfrm>
              <a:off x="3514"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1" name="Rectangle 20"/>
            <p:cNvSpPr>
              <a:spLocks noChangeArrowheads="1"/>
            </p:cNvSpPr>
            <p:nvPr/>
          </p:nvSpPr>
          <p:spPr bwMode="auto">
            <a:xfrm>
              <a:off x="3156"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2" name="Rectangle 21"/>
            <p:cNvSpPr>
              <a:spLocks noChangeArrowheads="1"/>
            </p:cNvSpPr>
            <p:nvPr/>
          </p:nvSpPr>
          <p:spPr bwMode="auto">
            <a:xfrm>
              <a:off x="2441" y="7413"/>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3" name="Rectangle 22"/>
            <p:cNvSpPr>
              <a:spLocks noChangeArrowheads="1"/>
            </p:cNvSpPr>
            <p:nvPr/>
          </p:nvSpPr>
          <p:spPr bwMode="auto">
            <a:xfrm>
              <a:off x="2798"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4" name="Rectangle 23"/>
            <p:cNvSpPr>
              <a:spLocks noChangeArrowheads="1"/>
            </p:cNvSpPr>
            <p:nvPr/>
          </p:nvSpPr>
          <p:spPr bwMode="auto">
            <a:xfrm>
              <a:off x="2441" y="7056"/>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5" name="Rectangle 24"/>
            <p:cNvSpPr>
              <a:spLocks noChangeArrowheads="1"/>
            </p:cNvSpPr>
            <p:nvPr/>
          </p:nvSpPr>
          <p:spPr bwMode="auto">
            <a:xfrm>
              <a:off x="2798"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6" name="Rectangle 25"/>
            <p:cNvSpPr>
              <a:spLocks noChangeArrowheads="1"/>
            </p:cNvSpPr>
            <p:nvPr/>
          </p:nvSpPr>
          <p:spPr bwMode="auto">
            <a:xfrm>
              <a:off x="3156"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7" name="Rectangle 26"/>
            <p:cNvSpPr>
              <a:spLocks noChangeArrowheads="1"/>
            </p:cNvSpPr>
            <p:nvPr/>
          </p:nvSpPr>
          <p:spPr bwMode="auto">
            <a:xfrm>
              <a:off x="3514"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8" name="Rectangle 27"/>
            <p:cNvSpPr>
              <a:spLocks noChangeArrowheads="1"/>
            </p:cNvSpPr>
            <p:nvPr/>
          </p:nvSpPr>
          <p:spPr bwMode="auto">
            <a:xfrm>
              <a:off x="1010" y="7056"/>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9" name="Rectangle 28"/>
            <p:cNvSpPr>
              <a:spLocks noChangeArrowheads="1"/>
            </p:cNvSpPr>
            <p:nvPr/>
          </p:nvSpPr>
          <p:spPr bwMode="auto">
            <a:xfrm>
              <a:off x="1367"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0" name="Rectangle 29"/>
            <p:cNvSpPr>
              <a:spLocks noChangeArrowheads="1"/>
            </p:cNvSpPr>
            <p:nvPr/>
          </p:nvSpPr>
          <p:spPr bwMode="auto">
            <a:xfrm>
              <a:off x="1725"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1" name="Rectangle 30"/>
            <p:cNvSpPr>
              <a:spLocks noChangeArrowheads="1"/>
            </p:cNvSpPr>
            <p:nvPr/>
          </p:nvSpPr>
          <p:spPr bwMode="auto">
            <a:xfrm>
              <a:off x="2083"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2" name="Rectangle 31"/>
            <p:cNvSpPr>
              <a:spLocks noChangeArrowheads="1"/>
            </p:cNvSpPr>
            <p:nvPr/>
          </p:nvSpPr>
          <p:spPr bwMode="auto">
            <a:xfrm>
              <a:off x="1010" y="8487"/>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3" name="Rectangle 32"/>
            <p:cNvSpPr>
              <a:spLocks noChangeArrowheads="1"/>
            </p:cNvSpPr>
            <p:nvPr/>
          </p:nvSpPr>
          <p:spPr bwMode="auto">
            <a:xfrm>
              <a:off x="1367"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4" name="Rectangle 33"/>
            <p:cNvSpPr>
              <a:spLocks noChangeArrowheads="1"/>
            </p:cNvSpPr>
            <p:nvPr/>
          </p:nvSpPr>
          <p:spPr bwMode="auto">
            <a:xfrm>
              <a:off x="1725"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5" name="Rectangle 34"/>
            <p:cNvSpPr>
              <a:spLocks noChangeArrowheads="1"/>
            </p:cNvSpPr>
            <p:nvPr/>
          </p:nvSpPr>
          <p:spPr bwMode="auto">
            <a:xfrm>
              <a:off x="2083"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6" name="Rectangle 35"/>
            <p:cNvSpPr>
              <a:spLocks noChangeArrowheads="1"/>
            </p:cNvSpPr>
            <p:nvPr/>
          </p:nvSpPr>
          <p:spPr bwMode="auto">
            <a:xfrm>
              <a:off x="2083"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7" name="Rectangle 36"/>
            <p:cNvSpPr>
              <a:spLocks noChangeArrowheads="1"/>
            </p:cNvSpPr>
            <p:nvPr/>
          </p:nvSpPr>
          <p:spPr bwMode="auto">
            <a:xfrm>
              <a:off x="1725"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8" name="Rectangle 37"/>
            <p:cNvSpPr>
              <a:spLocks noChangeArrowheads="1"/>
            </p:cNvSpPr>
            <p:nvPr/>
          </p:nvSpPr>
          <p:spPr bwMode="auto">
            <a:xfrm>
              <a:off x="1367"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9" name="Rectangle 38"/>
            <p:cNvSpPr>
              <a:spLocks noChangeArrowheads="1"/>
            </p:cNvSpPr>
            <p:nvPr/>
          </p:nvSpPr>
          <p:spPr bwMode="auto">
            <a:xfrm>
              <a:off x="1010" y="8129"/>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0" name="Rectangle 39"/>
            <p:cNvSpPr>
              <a:spLocks noChangeArrowheads="1"/>
            </p:cNvSpPr>
            <p:nvPr/>
          </p:nvSpPr>
          <p:spPr bwMode="auto">
            <a:xfrm>
              <a:off x="2441" y="8487"/>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1" name="Rectangle 40"/>
            <p:cNvSpPr>
              <a:spLocks noChangeArrowheads="1"/>
            </p:cNvSpPr>
            <p:nvPr/>
          </p:nvSpPr>
          <p:spPr bwMode="auto">
            <a:xfrm>
              <a:off x="2798"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2" name="Rectangle 41"/>
            <p:cNvSpPr>
              <a:spLocks noChangeArrowheads="1"/>
            </p:cNvSpPr>
            <p:nvPr/>
          </p:nvSpPr>
          <p:spPr bwMode="auto">
            <a:xfrm>
              <a:off x="3156"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3" name="Rectangle 42"/>
            <p:cNvSpPr>
              <a:spLocks noChangeArrowheads="1"/>
            </p:cNvSpPr>
            <p:nvPr/>
          </p:nvSpPr>
          <p:spPr bwMode="auto">
            <a:xfrm>
              <a:off x="3514"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4" name="Rectangle 43"/>
            <p:cNvSpPr>
              <a:spLocks noChangeArrowheads="1"/>
            </p:cNvSpPr>
            <p:nvPr/>
          </p:nvSpPr>
          <p:spPr bwMode="auto">
            <a:xfrm>
              <a:off x="3514"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5" name="Rectangle 44"/>
            <p:cNvSpPr>
              <a:spLocks noChangeArrowheads="1"/>
            </p:cNvSpPr>
            <p:nvPr/>
          </p:nvSpPr>
          <p:spPr bwMode="auto">
            <a:xfrm>
              <a:off x="3156"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6" name="Rectangle 45"/>
            <p:cNvSpPr>
              <a:spLocks noChangeArrowheads="1"/>
            </p:cNvSpPr>
            <p:nvPr/>
          </p:nvSpPr>
          <p:spPr bwMode="auto">
            <a:xfrm>
              <a:off x="2441" y="8129"/>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7" name="Rectangle 46"/>
            <p:cNvSpPr>
              <a:spLocks noChangeArrowheads="1"/>
            </p:cNvSpPr>
            <p:nvPr/>
          </p:nvSpPr>
          <p:spPr bwMode="auto">
            <a:xfrm>
              <a:off x="2798"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8" name="Rectangle 47"/>
            <p:cNvSpPr>
              <a:spLocks noChangeArrowheads="1"/>
            </p:cNvSpPr>
            <p:nvPr/>
          </p:nvSpPr>
          <p:spPr bwMode="auto">
            <a:xfrm>
              <a:off x="2441" y="920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9" name="Rectangle 48"/>
            <p:cNvSpPr>
              <a:spLocks noChangeArrowheads="1"/>
            </p:cNvSpPr>
            <p:nvPr/>
          </p:nvSpPr>
          <p:spPr bwMode="auto">
            <a:xfrm>
              <a:off x="2798"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0" name="Rectangle 49"/>
            <p:cNvSpPr>
              <a:spLocks noChangeArrowheads="1"/>
            </p:cNvSpPr>
            <p:nvPr/>
          </p:nvSpPr>
          <p:spPr bwMode="auto">
            <a:xfrm>
              <a:off x="3156"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1" name="Rectangle 50"/>
            <p:cNvSpPr>
              <a:spLocks noChangeArrowheads="1"/>
            </p:cNvSpPr>
            <p:nvPr/>
          </p:nvSpPr>
          <p:spPr bwMode="auto">
            <a:xfrm>
              <a:off x="3514"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2" name="Rectangle 51"/>
            <p:cNvSpPr>
              <a:spLocks noChangeArrowheads="1"/>
            </p:cNvSpPr>
            <p:nvPr/>
          </p:nvSpPr>
          <p:spPr bwMode="auto">
            <a:xfrm>
              <a:off x="3514"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3" name="Rectangle 52"/>
            <p:cNvSpPr>
              <a:spLocks noChangeArrowheads="1"/>
            </p:cNvSpPr>
            <p:nvPr/>
          </p:nvSpPr>
          <p:spPr bwMode="auto">
            <a:xfrm>
              <a:off x="3156"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4" name="Rectangle 53"/>
            <p:cNvSpPr>
              <a:spLocks noChangeArrowheads="1"/>
            </p:cNvSpPr>
            <p:nvPr/>
          </p:nvSpPr>
          <p:spPr bwMode="auto">
            <a:xfrm>
              <a:off x="2441" y="8845"/>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5" name="Rectangle 54"/>
            <p:cNvSpPr>
              <a:spLocks noChangeArrowheads="1"/>
            </p:cNvSpPr>
            <p:nvPr/>
          </p:nvSpPr>
          <p:spPr bwMode="auto">
            <a:xfrm>
              <a:off x="2798"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6" name="Rectangle 55"/>
            <p:cNvSpPr>
              <a:spLocks noChangeArrowheads="1"/>
            </p:cNvSpPr>
            <p:nvPr/>
          </p:nvSpPr>
          <p:spPr bwMode="auto">
            <a:xfrm>
              <a:off x="1010" y="920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7" name="Rectangle 56"/>
            <p:cNvSpPr>
              <a:spLocks noChangeArrowheads="1"/>
            </p:cNvSpPr>
            <p:nvPr/>
          </p:nvSpPr>
          <p:spPr bwMode="auto">
            <a:xfrm>
              <a:off x="1367"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8" name="Rectangle 57"/>
            <p:cNvSpPr>
              <a:spLocks noChangeArrowheads="1"/>
            </p:cNvSpPr>
            <p:nvPr/>
          </p:nvSpPr>
          <p:spPr bwMode="auto">
            <a:xfrm>
              <a:off x="1725"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9" name="Rectangle 58"/>
            <p:cNvSpPr>
              <a:spLocks noChangeArrowheads="1"/>
            </p:cNvSpPr>
            <p:nvPr/>
          </p:nvSpPr>
          <p:spPr bwMode="auto">
            <a:xfrm>
              <a:off x="2083"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0" name="Rectangle 59"/>
            <p:cNvSpPr>
              <a:spLocks noChangeArrowheads="1"/>
            </p:cNvSpPr>
            <p:nvPr/>
          </p:nvSpPr>
          <p:spPr bwMode="auto">
            <a:xfrm>
              <a:off x="2083"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1" name="Rectangle 60"/>
            <p:cNvSpPr>
              <a:spLocks noChangeArrowheads="1"/>
            </p:cNvSpPr>
            <p:nvPr/>
          </p:nvSpPr>
          <p:spPr bwMode="auto">
            <a:xfrm>
              <a:off x="1725"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2" name="Rectangle 61"/>
            <p:cNvSpPr>
              <a:spLocks noChangeArrowheads="1"/>
            </p:cNvSpPr>
            <p:nvPr/>
          </p:nvSpPr>
          <p:spPr bwMode="auto">
            <a:xfrm>
              <a:off x="1367"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3" name="Rectangle 62"/>
            <p:cNvSpPr>
              <a:spLocks noChangeArrowheads="1"/>
            </p:cNvSpPr>
            <p:nvPr/>
          </p:nvSpPr>
          <p:spPr bwMode="auto">
            <a:xfrm>
              <a:off x="1010" y="8845"/>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4" name="Rectangle 63"/>
            <p:cNvSpPr>
              <a:spLocks noChangeArrowheads="1"/>
            </p:cNvSpPr>
            <p:nvPr/>
          </p:nvSpPr>
          <p:spPr bwMode="auto">
            <a:xfrm>
              <a:off x="2083"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5" name="Rectangle 64"/>
            <p:cNvSpPr>
              <a:spLocks noChangeArrowheads="1"/>
            </p:cNvSpPr>
            <p:nvPr/>
          </p:nvSpPr>
          <p:spPr bwMode="auto">
            <a:xfrm>
              <a:off x="1725"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6" name="Rectangle 65"/>
            <p:cNvSpPr>
              <a:spLocks noChangeArrowheads="1"/>
            </p:cNvSpPr>
            <p:nvPr/>
          </p:nvSpPr>
          <p:spPr bwMode="auto">
            <a:xfrm>
              <a:off x="1367"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7" name="Rectangle 66"/>
            <p:cNvSpPr>
              <a:spLocks noChangeArrowheads="1"/>
            </p:cNvSpPr>
            <p:nvPr/>
          </p:nvSpPr>
          <p:spPr bwMode="auto">
            <a:xfrm>
              <a:off x="1010" y="9560"/>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8" name="Rectangle 67"/>
            <p:cNvSpPr>
              <a:spLocks noChangeArrowheads="1"/>
            </p:cNvSpPr>
            <p:nvPr/>
          </p:nvSpPr>
          <p:spPr bwMode="auto">
            <a:xfrm>
              <a:off x="3514"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9" name="Rectangle 68"/>
            <p:cNvSpPr>
              <a:spLocks noChangeArrowheads="1"/>
            </p:cNvSpPr>
            <p:nvPr/>
          </p:nvSpPr>
          <p:spPr bwMode="auto">
            <a:xfrm>
              <a:off x="3156"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0" name="Rectangle 69"/>
            <p:cNvSpPr>
              <a:spLocks noChangeArrowheads="1"/>
            </p:cNvSpPr>
            <p:nvPr/>
          </p:nvSpPr>
          <p:spPr bwMode="auto">
            <a:xfrm>
              <a:off x="2441" y="9560"/>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1" name="Rectangle 70"/>
            <p:cNvSpPr>
              <a:spLocks noChangeArrowheads="1"/>
            </p:cNvSpPr>
            <p:nvPr/>
          </p:nvSpPr>
          <p:spPr bwMode="auto">
            <a:xfrm>
              <a:off x="2798"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2" name="Rectangle 71"/>
            <p:cNvSpPr>
              <a:spLocks noChangeArrowheads="1"/>
            </p:cNvSpPr>
            <p:nvPr/>
          </p:nvSpPr>
          <p:spPr bwMode="auto">
            <a:xfrm>
              <a:off x="3872"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3" name="Rectangle 72"/>
            <p:cNvSpPr>
              <a:spLocks noChangeArrowheads="1"/>
            </p:cNvSpPr>
            <p:nvPr/>
          </p:nvSpPr>
          <p:spPr bwMode="auto">
            <a:xfrm>
              <a:off x="4230"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4" name="Rectangle 73"/>
            <p:cNvSpPr>
              <a:spLocks noChangeArrowheads="1"/>
            </p:cNvSpPr>
            <p:nvPr/>
          </p:nvSpPr>
          <p:spPr bwMode="auto">
            <a:xfrm>
              <a:off x="4230"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5" name="Rectangle 74"/>
            <p:cNvSpPr>
              <a:spLocks noChangeArrowheads="1"/>
            </p:cNvSpPr>
            <p:nvPr/>
          </p:nvSpPr>
          <p:spPr bwMode="auto">
            <a:xfrm>
              <a:off x="3872"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6" name="Rectangle 75"/>
            <p:cNvSpPr>
              <a:spLocks noChangeArrowheads="1"/>
            </p:cNvSpPr>
            <p:nvPr/>
          </p:nvSpPr>
          <p:spPr bwMode="auto">
            <a:xfrm>
              <a:off x="3872"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7" name="Rectangle 76"/>
            <p:cNvSpPr>
              <a:spLocks noChangeArrowheads="1"/>
            </p:cNvSpPr>
            <p:nvPr/>
          </p:nvSpPr>
          <p:spPr bwMode="auto">
            <a:xfrm>
              <a:off x="4230"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8" name="Rectangle 77"/>
            <p:cNvSpPr>
              <a:spLocks noChangeArrowheads="1"/>
            </p:cNvSpPr>
            <p:nvPr/>
          </p:nvSpPr>
          <p:spPr bwMode="auto">
            <a:xfrm>
              <a:off x="3872"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9" name="Rectangle 78"/>
            <p:cNvSpPr>
              <a:spLocks noChangeArrowheads="1"/>
            </p:cNvSpPr>
            <p:nvPr/>
          </p:nvSpPr>
          <p:spPr bwMode="auto">
            <a:xfrm>
              <a:off x="4230"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0" name="Rectangle 79"/>
            <p:cNvSpPr>
              <a:spLocks noChangeArrowheads="1"/>
            </p:cNvSpPr>
            <p:nvPr/>
          </p:nvSpPr>
          <p:spPr bwMode="auto">
            <a:xfrm>
              <a:off x="4230"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1" name="Rectangle 80"/>
            <p:cNvSpPr>
              <a:spLocks noChangeArrowheads="1"/>
            </p:cNvSpPr>
            <p:nvPr/>
          </p:nvSpPr>
          <p:spPr bwMode="auto">
            <a:xfrm>
              <a:off x="3872"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2" name="Rectangle 81"/>
            <p:cNvSpPr>
              <a:spLocks noChangeArrowheads="1"/>
            </p:cNvSpPr>
            <p:nvPr/>
          </p:nvSpPr>
          <p:spPr bwMode="auto">
            <a:xfrm>
              <a:off x="3872"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3" name="Rectangle 82"/>
            <p:cNvSpPr>
              <a:spLocks noChangeArrowheads="1"/>
            </p:cNvSpPr>
            <p:nvPr/>
          </p:nvSpPr>
          <p:spPr bwMode="auto">
            <a:xfrm>
              <a:off x="4230"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4" name="Rectangle 83"/>
            <p:cNvSpPr>
              <a:spLocks noChangeArrowheads="1"/>
            </p:cNvSpPr>
            <p:nvPr/>
          </p:nvSpPr>
          <p:spPr bwMode="auto">
            <a:xfrm>
              <a:off x="4230"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5" name="Rectangle 84"/>
            <p:cNvSpPr>
              <a:spLocks noChangeArrowheads="1"/>
            </p:cNvSpPr>
            <p:nvPr/>
          </p:nvSpPr>
          <p:spPr bwMode="auto">
            <a:xfrm>
              <a:off x="3872"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6" name="Rectangle 85"/>
            <p:cNvSpPr>
              <a:spLocks noChangeArrowheads="1"/>
            </p:cNvSpPr>
            <p:nvPr/>
          </p:nvSpPr>
          <p:spPr bwMode="auto">
            <a:xfrm>
              <a:off x="4230"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7" name="Rectangle 86"/>
            <p:cNvSpPr>
              <a:spLocks noChangeArrowheads="1"/>
            </p:cNvSpPr>
            <p:nvPr/>
          </p:nvSpPr>
          <p:spPr bwMode="auto">
            <a:xfrm>
              <a:off x="3872"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8" name="Rectangle 87"/>
            <p:cNvSpPr>
              <a:spLocks noChangeArrowheads="1"/>
            </p:cNvSpPr>
            <p:nvPr/>
          </p:nvSpPr>
          <p:spPr bwMode="auto">
            <a:xfrm>
              <a:off x="294"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9" name="Rectangle 88"/>
            <p:cNvSpPr>
              <a:spLocks noChangeArrowheads="1"/>
            </p:cNvSpPr>
            <p:nvPr/>
          </p:nvSpPr>
          <p:spPr bwMode="auto">
            <a:xfrm>
              <a:off x="652"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0" name="Rectangle 89"/>
            <p:cNvSpPr>
              <a:spLocks noChangeArrowheads="1"/>
            </p:cNvSpPr>
            <p:nvPr/>
          </p:nvSpPr>
          <p:spPr bwMode="auto">
            <a:xfrm>
              <a:off x="652"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1" name="Rectangle 90"/>
            <p:cNvSpPr>
              <a:spLocks noChangeArrowheads="1"/>
            </p:cNvSpPr>
            <p:nvPr/>
          </p:nvSpPr>
          <p:spPr bwMode="auto">
            <a:xfrm>
              <a:off x="294"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2" name="Rectangle 91"/>
            <p:cNvSpPr>
              <a:spLocks noChangeArrowheads="1"/>
            </p:cNvSpPr>
            <p:nvPr/>
          </p:nvSpPr>
          <p:spPr bwMode="auto">
            <a:xfrm>
              <a:off x="294"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3" name="Rectangle 92"/>
            <p:cNvSpPr>
              <a:spLocks noChangeArrowheads="1"/>
            </p:cNvSpPr>
            <p:nvPr/>
          </p:nvSpPr>
          <p:spPr bwMode="auto">
            <a:xfrm>
              <a:off x="652"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4" name="Rectangle 93"/>
            <p:cNvSpPr>
              <a:spLocks noChangeArrowheads="1"/>
            </p:cNvSpPr>
            <p:nvPr/>
          </p:nvSpPr>
          <p:spPr bwMode="auto">
            <a:xfrm>
              <a:off x="294"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5" name="Rectangle 94"/>
            <p:cNvSpPr>
              <a:spLocks noChangeArrowheads="1"/>
            </p:cNvSpPr>
            <p:nvPr/>
          </p:nvSpPr>
          <p:spPr bwMode="auto">
            <a:xfrm>
              <a:off x="652"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6" name="Rectangle 95"/>
            <p:cNvSpPr>
              <a:spLocks noChangeArrowheads="1"/>
            </p:cNvSpPr>
            <p:nvPr/>
          </p:nvSpPr>
          <p:spPr bwMode="auto">
            <a:xfrm>
              <a:off x="652"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7" name="Rectangle 96"/>
            <p:cNvSpPr>
              <a:spLocks noChangeArrowheads="1"/>
            </p:cNvSpPr>
            <p:nvPr/>
          </p:nvSpPr>
          <p:spPr bwMode="auto">
            <a:xfrm>
              <a:off x="294"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8" name="Rectangle 97"/>
            <p:cNvSpPr>
              <a:spLocks noChangeArrowheads="1"/>
            </p:cNvSpPr>
            <p:nvPr/>
          </p:nvSpPr>
          <p:spPr bwMode="auto">
            <a:xfrm>
              <a:off x="294"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9" name="Rectangle 98"/>
            <p:cNvSpPr>
              <a:spLocks noChangeArrowheads="1"/>
            </p:cNvSpPr>
            <p:nvPr/>
          </p:nvSpPr>
          <p:spPr bwMode="auto">
            <a:xfrm>
              <a:off x="652"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0" name="Rectangle 99"/>
            <p:cNvSpPr>
              <a:spLocks noChangeArrowheads="1"/>
            </p:cNvSpPr>
            <p:nvPr/>
          </p:nvSpPr>
          <p:spPr bwMode="auto">
            <a:xfrm>
              <a:off x="652"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1" name="Rectangle 100"/>
            <p:cNvSpPr>
              <a:spLocks noChangeArrowheads="1"/>
            </p:cNvSpPr>
            <p:nvPr/>
          </p:nvSpPr>
          <p:spPr bwMode="auto">
            <a:xfrm>
              <a:off x="294"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2" name="Rectangle 101"/>
            <p:cNvSpPr>
              <a:spLocks noChangeArrowheads="1"/>
            </p:cNvSpPr>
            <p:nvPr/>
          </p:nvSpPr>
          <p:spPr bwMode="auto">
            <a:xfrm>
              <a:off x="652"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3" name="Rectangle 102"/>
            <p:cNvSpPr>
              <a:spLocks noChangeArrowheads="1"/>
            </p:cNvSpPr>
            <p:nvPr/>
          </p:nvSpPr>
          <p:spPr bwMode="auto">
            <a:xfrm>
              <a:off x="294"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cxnSp>
          <p:nvCxnSpPr>
            <p:cNvPr id="104" name="Line 246"/>
            <p:cNvCxnSpPr/>
            <p:nvPr/>
          </p:nvCxnSpPr>
          <p:spPr bwMode="auto">
            <a:xfrm flipH="1">
              <a:off x="169" y="8487"/>
              <a:ext cx="4547" cy="0"/>
            </a:xfrm>
            <a:prstGeom prst="line">
              <a:avLst/>
            </a:prstGeom>
            <a:grpFill/>
            <a:ln w="25400">
              <a:solidFill>
                <a:srgbClr val="1F497D">
                  <a:lumMod val="50000"/>
                </a:srgbClr>
              </a:solidFill>
              <a:round/>
              <a:headEnd type="triangle" w="lg" len="med"/>
              <a:tailEnd type="triangle" w="lg" len="med"/>
            </a:ln>
          </p:spPr>
        </p:cxnSp>
        <p:sp>
          <p:nvSpPr>
            <p:cNvPr id="105" name="Rectangle 104"/>
            <p:cNvSpPr>
              <a:spLocks noChangeArrowheads="1"/>
            </p:cNvSpPr>
            <p:nvPr/>
          </p:nvSpPr>
          <p:spPr bwMode="auto">
            <a:xfrm>
              <a:off x="2083"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6" name="Rectangle 105"/>
            <p:cNvSpPr>
              <a:spLocks noChangeArrowheads="1"/>
            </p:cNvSpPr>
            <p:nvPr/>
          </p:nvSpPr>
          <p:spPr bwMode="auto">
            <a:xfrm>
              <a:off x="1725"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7" name="Rectangle 106"/>
            <p:cNvSpPr>
              <a:spLocks noChangeArrowheads="1"/>
            </p:cNvSpPr>
            <p:nvPr/>
          </p:nvSpPr>
          <p:spPr bwMode="auto">
            <a:xfrm>
              <a:off x="1367"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8" name="Rectangle 107"/>
            <p:cNvSpPr>
              <a:spLocks noChangeArrowheads="1"/>
            </p:cNvSpPr>
            <p:nvPr/>
          </p:nvSpPr>
          <p:spPr bwMode="auto">
            <a:xfrm>
              <a:off x="1010" y="6690"/>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9" name="Rectangle 108"/>
            <p:cNvSpPr>
              <a:spLocks noChangeArrowheads="1"/>
            </p:cNvSpPr>
            <p:nvPr/>
          </p:nvSpPr>
          <p:spPr bwMode="auto">
            <a:xfrm>
              <a:off x="3514"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0" name="Rectangle 109"/>
            <p:cNvSpPr>
              <a:spLocks noChangeArrowheads="1"/>
            </p:cNvSpPr>
            <p:nvPr/>
          </p:nvSpPr>
          <p:spPr bwMode="auto">
            <a:xfrm>
              <a:off x="3156"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1" name="Rectangle 110"/>
            <p:cNvSpPr>
              <a:spLocks noChangeArrowheads="1"/>
            </p:cNvSpPr>
            <p:nvPr/>
          </p:nvSpPr>
          <p:spPr bwMode="auto">
            <a:xfrm>
              <a:off x="2441" y="6690"/>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2" name="Rectangle 111"/>
            <p:cNvSpPr>
              <a:spLocks noChangeArrowheads="1"/>
            </p:cNvSpPr>
            <p:nvPr/>
          </p:nvSpPr>
          <p:spPr bwMode="auto">
            <a:xfrm>
              <a:off x="2798"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3" name="Rectangle 112"/>
            <p:cNvSpPr>
              <a:spLocks noChangeArrowheads="1"/>
            </p:cNvSpPr>
            <p:nvPr/>
          </p:nvSpPr>
          <p:spPr bwMode="auto">
            <a:xfrm>
              <a:off x="2441" y="633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4" name="Rectangle 113"/>
            <p:cNvSpPr>
              <a:spLocks noChangeArrowheads="1"/>
            </p:cNvSpPr>
            <p:nvPr/>
          </p:nvSpPr>
          <p:spPr bwMode="auto">
            <a:xfrm>
              <a:off x="2798"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5" name="Rectangle 114"/>
            <p:cNvSpPr>
              <a:spLocks noChangeArrowheads="1"/>
            </p:cNvSpPr>
            <p:nvPr/>
          </p:nvSpPr>
          <p:spPr bwMode="auto">
            <a:xfrm>
              <a:off x="3156"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6" name="Rectangle 115"/>
            <p:cNvSpPr>
              <a:spLocks noChangeArrowheads="1"/>
            </p:cNvSpPr>
            <p:nvPr/>
          </p:nvSpPr>
          <p:spPr bwMode="auto">
            <a:xfrm>
              <a:off x="3514"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7" name="Rectangle 116"/>
            <p:cNvSpPr>
              <a:spLocks noChangeArrowheads="1"/>
            </p:cNvSpPr>
            <p:nvPr/>
          </p:nvSpPr>
          <p:spPr bwMode="auto">
            <a:xfrm>
              <a:off x="1010" y="633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8" name="Rectangle 117"/>
            <p:cNvSpPr>
              <a:spLocks noChangeArrowheads="1"/>
            </p:cNvSpPr>
            <p:nvPr/>
          </p:nvSpPr>
          <p:spPr bwMode="auto">
            <a:xfrm>
              <a:off x="1367"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9" name="Rectangle 118"/>
            <p:cNvSpPr>
              <a:spLocks noChangeArrowheads="1"/>
            </p:cNvSpPr>
            <p:nvPr/>
          </p:nvSpPr>
          <p:spPr bwMode="auto">
            <a:xfrm>
              <a:off x="1725"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0" name="Rectangle 119"/>
            <p:cNvSpPr>
              <a:spLocks noChangeArrowheads="1"/>
            </p:cNvSpPr>
            <p:nvPr/>
          </p:nvSpPr>
          <p:spPr bwMode="auto">
            <a:xfrm>
              <a:off x="2083"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1" name="Rectangle 120"/>
            <p:cNvSpPr>
              <a:spLocks noChangeArrowheads="1"/>
            </p:cNvSpPr>
            <p:nvPr/>
          </p:nvSpPr>
          <p:spPr bwMode="auto">
            <a:xfrm>
              <a:off x="4230"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2" name="Rectangle 121"/>
            <p:cNvSpPr>
              <a:spLocks noChangeArrowheads="1"/>
            </p:cNvSpPr>
            <p:nvPr/>
          </p:nvSpPr>
          <p:spPr bwMode="auto">
            <a:xfrm>
              <a:off x="3872"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3" name="Rectangle 122"/>
            <p:cNvSpPr>
              <a:spLocks noChangeArrowheads="1"/>
            </p:cNvSpPr>
            <p:nvPr/>
          </p:nvSpPr>
          <p:spPr bwMode="auto">
            <a:xfrm>
              <a:off x="3872"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4" name="Rectangle 123"/>
            <p:cNvSpPr>
              <a:spLocks noChangeArrowheads="1"/>
            </p:cNvSpPr>
            <p:nvPr/>
          </p:nvSpPr>
          <p:spPr bwMode="auto">
            <a:xfrm>
              <a:off x="4230"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5" name="Rectangle 124"/>
            <p:cNvSpPr>
              <a:spLocks noChangeArrowheads="1"/>
            </p:cNvSpPr>
            <p:nvPr/>
          </p:nvSpPr>
          <p:spPr bwMode="auto">
            <a:xfrm>
              <a:off x="652"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6" name="Rectangle 125"/>
            <p:cNvSpPr>
              <a:spLocks noChangeArrowheads="1"/>
            </p:cNvSpPr>
            <p:nvPr/>
          </p:nvSpPr>
          <p:spPr bwMode="auto">
            <a:xfrm>
              <a:off x="294"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7" name="Rectangle 126"/>
            <p:cNvSpPr>
              <a:spLocks noChangeArrowheads="1"/>
            </p:cNvSpPr>
            <p:nvPr/>
          </p:nvSpPr>
          <p:spPr bwMode="auto">
            <a:xfrm>
              <a:off x="294"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8" name="Rectangle 127"/>
            <p:cNvSpPr>
              <a:spLocks noChangeArrowheads="1"/>
            </p:cNvSpPr>
            <p:nvPr/>
          </p:nvSpPr>
          <p:spPr bwMode="auto">
            <a:xfrm>
              <a:off x="652"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9" name="Rectangle 128"/>
            <p:cNvSpPr>
              <a:spLocks noChangeArrowheads="1"/>
            </p:cNvSpPr>
            <p:nvPr/>
          </p:nvSpPr>
          <p:spPr bwMode="auto">
            <a:xfrm>
              <a:off x="2083"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0" name="Rectangle 129"/>
            <p:cNvSpPr>
              <a:spLocks noChangeArrowheads="1"/>
            </p:cNvSpPr>
            <p:nvPr/>
          </p:nvSpPr>
          <p:spPr bwMode="auto">
            <a:xfrm>
              <a:off x="1725"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1" name="Rectangle 130"/>
            <p:cNvSpPr>
              <a:spLocks noChangeArrowheads="1"/>
            </p:cNvSpPr>
            <p:nvPr/>
          </p:nvSpPr>
          <p:spPr bwMode="auto">
            <a:xfrm>
              <a:off x="1367"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2" name="Rectangle 131"/>
            <p:cNvSpPr>
              <a:spLocks noChangeArrowheads="1"/>
            </p:cNvSpPr>
            <p:nvPr/>
          </p:nvSpPr>
          <p:spPr bwMode="auto">
            <a:xfrm>
              <a:off x="1010" y="10275"/>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3" name="Rectangle 132"/>
            <p:cNvSpPr>
              <a:spLocks noChangeArrowheads="1"/>
            </p:cNvSpPr>
            <p:nvPr/>
          </p:nvSpPr>
          <p:spPr bwMode="auto">
            <a:xfrm>
              <a:off x="3514"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4" name="Rectangle 133"/>
            <p:cNvSpPr>
              <a:spLocks noChangeArrowheads="1"/>
            </p:cNvSpPr>
            <p:nvPr/>
          </p:nvSpPr>
          <p:spPr bwMode="auto">
            <a:xfrm>
              <a:off x="3156"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5" name="Rectangle 134"/>
            <p:cNvSpPr>
              <a:spLocks noChangeArrowheads="1"/>
            </p:cNvSpPr>
            <p:nvPr/>
          </p:nvSpPr>
          <p:spPr bwMode="auto">
            <a:xfrm>
              <a:off x="2441" y="10275"/>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6" name="Rectangle 135"/>
            <p:cNvSpPr>
              <a:spLocks noChangeArrowheads="1"/>
            </p:cNvSpPr>
            <p:nvPr/>
          </p:nvSpPr>
          <p:spPr bwMode="auto">
            <a:xfrm>
              <a:off x="2798"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7" name="Rectangle 136"/>
            <p:cNvSpPr>
              <a:spLocks noChangeArrowheads="1"/>
            </p:cNvSpPr>
            <p:nvPr/>
          </p:nvSpPr>
          <p:spPr bwMode="auto">
            <a:xfrm>
              <a:off x="2441" y="9918"/>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8" name="Rectangle 137"/>
            <p:cNvSpPr>
              <a:spLocks noChangeArrowheads="1"/>
            </p:cNvSpPr>
            <p:nvPr/>
          </p:nvSpPr>
          <p:spPr bwMode="auto">
            <a:xfrm>
              <a:off x="2798"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9" name="Rectangle 138"/>
            <p:cNvSpPr>
              <a:spLocks noChangeArrowheads="1"/>
            </p:cNvSpPr>
            <p:nvPr/>
          </p:nvSpPr>
          <p:spPr bwMode="auto">
            <a:xfrm>
              <a:off x="3156"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0" name="Rectangle 139"/>
            <p:cNvSpPr>
              <a:spLocks noChangeArrowheads="1"/>
            </p:cNvSpPr>
            <p:nvPr/>
          </p:nvSpPr>
          <p:spPr bwMode="auto">
            <a:xfrm>
              <a:off x="3514"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1" name="Rectangle 140"/>
            <p:cNvSpPr>
              <a:spLocks noChangeArrowheads="1"/>
            </p:cNvSpPr>
            <p:nvPr/>
          </p:nvSpPr>
          <p:spPr bwMode="auto">
            <a:xfrm>
              <a:off x="1010" y="9918"/>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2" name="Rectangle 141"/>
            <p:cNvSpPr>
              <a:spLocks noChangeArrowheads="1"/>
            </p:cNvSpPr>
            <p:nvPr/>
          </p:nvSpPr>
          <p:spPr bwMode="auto">
            <a:xfrm>
              <a:off x="1367"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3" name="Rectangle 142"/>
            <p:cNvSpPr>
              <a:spLocks noChangeArrowheads="1"/>
            </p:cNvSpPr>
            <p:nvPr/>
          </p:nvSpPr>
          <p:spPr bwMode="auto">
            <a:xfrm>
              <a:off x="1725"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4" name="Rectangle 143"/>
            <p:cNvSpPr>
              <a:spLocks noChangeArrowheads="1"/>
            </p:cNvSpPr>
            <p:nvPr/>
          </p:nvSpPr>
          <p:spPr bwMode="auto">
            <a:xfrm>
              <a:off x="2083"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5" name="Rectangle 144"/>
            <p:cNvSpPr>
              <a:spLocks noChangeArrowheads="1"/>
            </p:cNvSpPr>
            <p:nvPr/>
          </p:nvSpPr>
          <p:spPr bwMode="auto">
            <a:xfrm>
              <a:off x="4230"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6" name="Rectangle 145"/>
            <p:cNvSpPr>
              <a:spLocks noChangeArrowheads="1"/>
            </p:cNvSpPr>
            <p:nvPr/>
          </p:nvSpPr>
          <p:spPr bwMode="auto">
            <a:xfrm>
              <a:off x="3872"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7" name="Rectangle 146"/>
            <p:cNvSpPr>
              <a:spLocks noChangeArrowheads="1"/>
            </p:cNvSpPr>
            <p:nvPr/>
          </p:nvSpPr>
          <p:spPr bwMode="auto">
            <a:xfrm>
              <a:off x="3872"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8" name="Rectangle 147"/>
            <p:cNvSpPr>
              <a:spLocks noChangeArrowheads="1"/>
            </p:cNvSpPr>
            <p:nvPr/>
          </p:nvSpPr>
          <p:spPr bwMode="auto">
            <a:xfrm>
              <a:off x="4230"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9" name="Rectangle 148"/>
            <p:cNvSpPr>
              <a:spLocks noChangeArrowheads="1"/>
            </p:cNvSpPr>
            <p:nvPr/>
          </p:nvSpPr>
          <p:spPr bwMode="auto">
            <a:xfrm>
              <a:off x="652"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50" name="Rectangle 149"/>
            <p:cNvSpPr>
              <a:spLocks noChangeArrowheads="1"/>
            </p:cNvSpPr>
            <p:nvPr/>
          </p:nvSpPr>
          <p:spPr bwMode="auto">
            <a:xfrm>
              <a:off x="294"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51" name="Rectangle 150"/>
            <p:cNvSpPr>
              <a:spLocks noChangeArrowheads="1"/>
            </p:cNvSpPr>
            <p:nvPr/>
          </p:nvSpPr>
          <p:spPr bwMode="auto">
            <a:xfrm>
              <a:off x="294"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52" name="Rectangle 151"/>
            <p:cNvSpPr>
              <a:spLocks noChangeArrowheads="1"/>
            </p:cNvSpPr>
            <p:nvPr/>
          </p:nvSpPr>
          <p:spPr bwMode="auto">
            <a:xfrm>
              <a:off x="652"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cxnSp>
          <p:nvCxnSpPr>
            <p:cNvPr id="153" name="Line 295"/>
            <p:cNvCxnSpPr/>
            <p:nvPr/>
          </p:nvCxnSpPr>
          <p:spPr bwMode="auto">
            <a:xfrm>
              <a:off x="2441" y="6194"/>
              <a:ext cx="0" cy="4598"/>
            </a:xfrm>
            <a:prstGeom prst="line">
              <a:avLst/>
            </a:prstGeom>
            <a:grpFill/>
            <a:ln w="25400">
              <a:solidFill>
                <a:srgbClr val="1F497D">
                  <a:lumMod val="50000"/>
                </a:srgbClr>
              </a:solidFill>
              <a:round/>
              <a:headEnd type="triangle" w="lg" len="med"/>
              <a:tailEnd type="triangle" w="lg" len="med"/>
            </a:ln>
          </p:spPr>
        </p:cxnSp>
      </p:grpSp>
      <p:sp>
        <p:nvSpPr>
          <p:cNvPr id="155" name="Text Box 225"/>
          <p:cNvSpPr txBox="1"/>
          <p:nvPr/>
        </p:nvSpPr>
        <p:spPr>
          <a:xfrm>
            <a:off x="2288800" y="1791692"/>
            <a:ext cx="94615" cy="102362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50000"/>
              </a:lnSpc>
              <a:spcAft>
                <a:spcPts val="50"/>
              </a:spcAft>
            </a:pPr>
            <a:r>
              <a:rPr lang="en-US" sz="1200" b="1" dirty="0">
                <a:solidFill>
                  <a:srgbClr val="FF0000"/>
                </a:solidFill>
                <a:latin typeface="Times New Roman"/>
                <a:ea typeface="Calibri"/>
              </a:rPr>
              <a:t>5</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4</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3</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2</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1</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 </a:t>
            </a:r>
            <a:endParaRPr lang="en-US" sz="1200" dirty="0">
              <a:solidFill>
                <a:prstClr val="black"/>
              </a:solidFill>
              <a:latin typeface="Times New Roman"/>
              <a:ea typeface="MS Mincho"/>
            </a:endParaRPr>
          </a:p>
          <a:p>
            <a:pPr>
              <a:lnSpc>
                <a:spcPct val="150000"/>
              </a:lnSpc>
            </a:pPr>
            <a:r>
              <a:rPr lang="en-US" sz="1200" dirty="0">
                <a:solidFill>
                  <a:srgbClr val="FF0000"/>
                </a:solidFill>
                <a:latin typeface="Times New Roman"/>
                <a:ea typeface="MS Mincho"/>
              </a:rPr>
              <a:t> </a:t>
            </a:r>
            <a:endParaRPr lang="en-US" sz="1200" dirty="0">
              <a:solidFill>
                <a:prstClr val="black"/>
              </a:solidFill>
              <a:latin typeface="Times New Roman"/>
              <a:ea typeface="MS Mincho"/>
            </a:endParaRPr>
          </a:p>
        </p:txBody>
      </p:sp>
      <p:sp>
        <p:nvSpPr>
          <p:cNvPr id="156" name="Text Box 225"/>
          <p:cNvSpPr txBox="1"/>
          <p:nvPr/>
        </p:nvSpPr>
        <p:spPr>
          <a:xfrm>
            <a:off x="2196754" y="3305430"/>
            <a:ext cx="1323023" cy="203631"/>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r">
              <a:spcAft>
                <a:spcPts val="600"/>
              </a:spcAft>
            </a:pPr>
            <a:r>
              <a:rPr lang="en-US" sz="1200" b="1" dirty="0">
                <a:solidFill>
                  <a:srgbClr val="FF0000"/>
                </a:solidFill>
                <a:latin typeface="Times New Roman"/>
                <a:ea typeface="Calibri"/>
              </a:rPr>
              <a:t> 0    1    2    3     4    5</a:t>
            </a:r>
            <a:endParaRPr lang="en-US" sz="1200" dirty="0">
              <a:solidFill>
                <a:prstClr val="black"/>
              </a:solidFill>
              <a:latin typeface="Times New Roman"/>
              <a:ea typeface="MS Mincho"/>
            </a:endParaRPr>
          </a:p>
        </p:txBody>
      </p:sp>
      <p:sp>
        <p:nvSpPr>
          <p:cNvPr id="157" name="Text Box 225"/>
          <p:cNvSpPr txBox="1"/>
          <p:nvPr/>
        </p:nvSpPr>
        <p:spPr>
          <a:xfrm>
            <a:off x="2228130" y="3421506"/>
            <a:ext cx="167640" cy="102362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50000"/>
              </a:lnSpc>
              <a:spcAft>
                <a:spcPts val="50"/>
              </a:spcAft>
            </a:pPr>
            <a:r>
              <a:rPr lang="en-US" sz="1200" b="1" dirty="0">
                <a:solidFill>
                  <a:srgbClr val="FF0000"/>
                </a:solidFill>
                <a:latin typeface="Times New Roman"/>
                <a:ea typeface="Calibri"/>
              </a:rPr>
              <a:t>-1</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-2</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-3</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-4</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-5</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 </a:t>
            </a:r>
            <a:endParaRPr lang="en-US" sz="1200" dirty="0">
              <a:solidFill>
                <a:prstClr val="black"/>
              </a:solidFill>
              <a:latin typeface="Times New Roman"/>
              <a:ea typeface="MS Mincho"/>
            </a:endParaRPr>
          </a:p>
          <a:p>
            <a:pPr>
              <a:lnSpc>
                <a:spcPct val="150000"/>
              </a:lnSpc>
            </a:pPr>
            <a:r>
              <a:rPr lang="en-US" sz="1200" dirty="0">
                <a:solidFill>
                  <a:srgbClr val="FF0000"/>
                </a:solidFill>
                <a:latin typeface="Times New Roman"/>
                <a:ea typeface="MS Mincho"/>
              </a:rPr>
              <a:t> </a:t>
            </a:r>
            <a:endParaRPr lang="en-US" sz="1200" dirty="0">
              <a:solidFill>
                <a:prstClr val="black"/>
              </a:solidFill>
              <a:latin typeface="Times New Roman"/>
              <a:ea typeface="MS Mincho"/>
            </a:endParaRPr>
          </a:p>
        </p:txBody>
      </p:sp>
      <p:sp>
        <p:nvSpPr>
          <p:cNvPr id="158" name="Text Box 225"/>
          <p:cNvSpPr txBox="1"/>
          <p:nvPr/>
        </p:nvSpPr>
        <p:spPr>
          <a:xfrm>
            <a:off x="733909" y="3308495"/>
            <a:ext cx="1359773" cy="206526"/>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spcAft>
                <a:spcPts val="600"/>
              </a:spcAft>
            </a:pPr>
            <a:r>
              <a:rPr lang="en-US" sz="1200" b="1" dirty="0">
                <a:solidFill>
                  <a:srgbClr val="FF0000"/>
                </a:solidFill>
                <a:latin typeface="Times New Roman"/>
                <a:ea typeface="Calibri"/>
              </a:rPr>
              <a:t>     -5   -4    -3   -2   -1</a:t>
            </a:r>
            <a:endParaRPr lang="en-US" sz="1200" dirty="0">
              <a:solidFill>
                <a:prstClr val="black"/>
              </a:solidFill>
              <a:latin typeface="Times New Roman"/>
              <a:ea typeface="MS Mincho"/>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2563" y="4734541"/>
            <a:ext cx="506413" cy="42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Rectangle 3"/>
              <p:cNvSpPr/>
              <p:nvPr/>
            </p:nvSpPr>
            <p:spPr>
              <a:xfrm>
                <a:off x="3775351" y="3300161"/>
                <a:ext cx="37061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solidFill>
                            <a:srgbClr val="1F497D"/>
                          </a:solidFill>
                          <a:latin typeface="Cambria Math"/>
                          <a:ea typeface="MS Mincho"/>
                          <a:cs typeface="Calibri"/>
                        </a:rPr>
                        <m:t>𝒙</m:t>
                      </m:r>
                    </m:oMath>
                  </m:oMathPara>
                </a14:m>
                <a:endParaRPr lang="en-US" dirty="0">
                  <a:solidFill>
                    <a:prstClr val="black"/>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3775351" y="3300161"/>
                <a:ext cx="370614" cy="369332"/>
              </a:xfrm>
              <a:prstGeom prst="rect">
                <a:avLst/>
              </a:prstGeom>
              <a:blipFill rotWithShape="1">
                <a:blip r:embed="rId4"/>
                <a:stretch>
                  <a:fillRect t="-8197" r="-22951"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21672" y="1016968"/>
                <a:ext cx="3971857" cy="7472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a:ea typeface="MS Mincho"/>
                          <a:cs typeface="Times New Roman"/>
                        </a:rPr>
                        <m:t>𝒇</m:t>
                      </m:r>
                      <m:d>
                        <m:dPr>
                          <m:ctrlPr>
                            <a:rPr lang="en-US" sz="2400" b="1" i="1">
                              <a:effectLst/>
                              <a:latin typeface="Cambria Math" panose="02040503050406030204" pitchFamily="18" charset="0"/>
                            </a:rPr>
                          </m:ctrlPr>
                        </m:dPr>
                        <m:e>
                          <m:r>
                            <a:rPr lang="en-US" sz="2400" b="1" i="1">
                              <a:effectLst/>
                              <a:latin typeface="Cambria Math"/>
                              <a:ea typeface="MS Mincho"/>
                              <a:cs typeface="Times New Roman"/>
                            </a:rPr>
                            <m:t>𝒙</m:t>
                          </m:r>
                        </m:e>
                      </m:d>
                      <m:r>
                        <a:rPr lang="en-US" sz="2400" b="1" i="1">
                          <a:effectLst/>
                          <a:latin typeface="Cambria Math"/>
                          <a:ea typeface="MS Mincho"/>
                          <a:cs typeface="Times New Roman"/>
                        </a:rPr>
                        <m:t>=</m:t>
                      </m:r>
                      <m:d>
                        <m:dPr>
                          <m:begChr m:val="|"/>
                          <m:endChr m:val="|"/>
                          <m:ctrlPr>
                            <a:rPr lang="en-US" sz="2400" b="1" i="1">
                              <a:effectLst/>
                              <a:latin typeface="Cambria Math" panose="02040503050406030204" pitchFamily="18" charset="0"/>
                            </a:rPr>
                          </m:ctrlPr>
                        </m:dPr>
                        <m:e>
                          <m:r>
                            <a:rPr lang="en-US" sz="2400" b="1" i="1">
                              <a:effectLst/>
                              <a:latin typeface="Cambria Math"/>
                              <a:ea typeface="MS Mincho"/>
                              <a:cs typeface="Times New Roman"/>
                            </a:rPr>
                            <m:t>𝒙</m:t>
                          </m:r>
                        </m:e>
                      </m:d>
                      <m:r>
                        <a:rPr lang="en-US" sz="2400" b="1" i="1">
                          <a:effectLst/>
                          <a:latin typeface="Cambria Math"/>
                          <a:ea typeface="MS Mincho"/>
                          <a:cs typeface="Times New Roman"/>
                        </a:rPr>
                        <m:t>=</m:t>
                      </m:r>
                      <m:d>
                        <m:dPr>
                          <m:begChr m:val="{"/>
                          <m:endChr m:val=""/>
                          <m:ctrlPr>
                            <a:rPr lang="en-US" sz="2400" b="1" i="1">
                              <a:effectLst/>
                              <a:latin typeface="Cambria Math" panose="02040503050406030204" pitchFamily="18" charset="0"/>
                            </a:rPr>
                          </m:ctrlPr>
                        </m:dPr>
                        <m:e>
                          <m:eqArr>
                            <m:eqArrPr>
                              <m:ctrlPr>
                                <a:rPr lang="en-US" sz="2400" b="1" i="1">
                                  <a:effectLst/>
                                  <a:latin typeface="Cambria Math" panose="02040503050406030204" pitchFamily="18" charset="0"/>
                                </a:rPr>
                              </m:ctrlPr>
                            </m:eqArrPr>
                            <m:e>
                              <m:r>
                                <a:rPr lang="en-US" sz="2400" b="1" i="1">
                                  <a:effectLst/>
                                  <a:latin typeface="Cambria Math"/>
                                  <a:ea typeface="MS Mincho"/>
                                  <a:cs typeface="Times New Roman"/>
                                </a:rPr>
                                <m:t>−</m:t>
                              </m:r>
                              <m:r>
                                <a:rPr lang="en-US" sz="2400" b="1" i="1">
                                  <a:effectLst/>
                                  <a:latin typeface="Cambria Math"/>
                                  <a:ea typeface="MS Mincho"/>
                                  <a:cs typeface="Times New Roman"/>
                                </a:rPr>
                                <m:t>𝒙</m:t>
                              </m:r>
                              <m:r>
                                <a:rPr lang="en-US" sz="2400" b="1" i="1">
                                  <a:effectLst/>
                                  <a:latin typeface="Cambria Math"/>
                                  <a:ea typeface="MS Mincho"/>
                                  <a:cs typeface="Times New Roman"/>
                                </a:rPr>
                                <m:t>,  &amp;</m:t>
                              </m:r>
                              <m:r>
                                <a:rPr lang="en-US" sz="2400" b="1" i="1">
                                  <a:effectLst/>
                                  <a:latin typeface="Cambria Math"/>
                                  <a:ea typeface="MS Mincho"/>
                                  <a:cs typeface="Times New Roman"/>
                                </a:rPr>
                                <m:t>𝒙</m:t>
                              </m:r>
                              <m:r>
                                <a:rPr lang="en-US" sz="2400" b="1" i="1">
                                  <a:effectLst/>
                                  <a:latin typeface="Cambria Math"/>
                                  <a:ea typeface="MS Mincho"/>
                                  <a:cs typeface="Times New Roman"/>
                                </a:rPr>
                                <m:t>&lt;</m:t>
                              </m:r>
                              <m:r>
                                <a:rPr lang="en-US" sz="2400" b="1" i="1">
                                  <a:effectLst/>
                                  <a:latin typeface="Cambria Math"/>
                                  <a:ea typeface="MS Mincho"/>
                                  <a:cs typeface="Times New Roman"/>
                                </a:rPr>
                                <m:t>𝟎</m:t>
                              </m:r>
                            </m:e>
                            <m:e>
                              <m:r>
                                <a:rPr lang="en-US" sz="2400" b="1" i="1">
                                  <a:effectLst/>
                                  <a:latin typeface="Cambria Math"/>
                                  <a:ea typeface="MS Mincho"/>
                                  <a:cs typeface="Times New Roman"/>
                                </a:rPr>
                                <m:t>𝒙</m:t>
                              </m:r>
                              <m:r>
                                <a:rPr lang="en-US" sz="2400" b="1" i="1">
                                  <a:effectLst/>
                                  <a:latin typeface="Cambria Math"/>
                                  <a:ea typeface="MS Mincho"/>
                                  <a:cs typeface="Times New Roman"/>
                                </a:rPr>
                                <m:t>,  &amp;</m:t>
                              </m:r>
                              <m:r>
                                <a:rPr lang="en-US" sz="2400" b="1" i="1">
                                  <a:effectLst/>
                                  <a:latin typeface="Cambria Math"/>
                                  <a:ea typeface="MS Mincho"/>
                                  <a:cs typeface="Times New Roman"/>
                                </a:rPr>
                                <m:t>𝒙</m:t>
                              </m:r>
                              <m:r>
                                <a:rPr lang="en-US" sz="2400" b="1" i="1">
                                  <a:effectLst/>
                                  <a:latin typeface="Cambria Math"/>
                                  <a:ea typeface="MS Mincho"/>
                                  <a:cs typeface="Times New Roman"/>
                                </a:rPr>
                                <m:t>≥</m:t>
                              </m:r>
                              <m:r>
                                <a:rPr lang="en-US" sz="2400" b="1" i="1">
                                  <a:effectLst/>
                                  <a:latin typeface="Cambria Math"/>
                                  <a:ea typeface="MS Mincho"/>
                                  <a:cs typeface="Times New Roman"/>
                                </a:rPr>
                                <m:t>𝟎</m:t>
                              </m:r>
                            </m:e>
                          </m:eqArr>
                        </m:e>
                      </m:d>
                    </m:oMath>
                  </m:oMathPara>
                </a14:m>
                <a:endParaRPr lang="en-US" sz="2400" dirty="0">
                  <a:solidFill>
                    <a:prstClr val="black"/>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321672" y="1016968"/>
                <a:ext cx="3971857" cy="747256"/>
              </a:xfrm>
              <a:prstGeom prst="rect">
                <a:avLst/>
              </a:prstGeom>
              <a:blipFill rotWithShape="1">
                <a:blip r:embed="rId5"/>
                <a:stretch>
                  <a:fillRect r="-3072"/>
                </a:stretch>
              </a:blipFill>
            </p:spPr>
            <p:txBody>
              <a:bodyPr/>
              <a:lstStyle/>
              <a:p>
                <a:r>
                  <a:rPr lang="en-US">
                    <a:noFill/>
                  </a:rPr>
                  <a:t> </a:t>
                </a:r>
              </a:p>
            </p:txBody>
          </p:sp>
        </mc:Fallback>
      </mc:AlternateContent>
      <p:cxnSp>
        <p:nvCxnSpPr>
          <p:cNvPr id="160" name="Straight Connector 159"/>
          <p:cNvCxnSpPr/>
          <p:nvPr/>
        </p:nvCxnSpPr>
        <p:spPr>
          <a:xfrm>
            <a:off x="399690" y="1819431"/>
            <a:ext cx="0" cy="1385290"/>
          </a:xfrm>
          <a:prstGeom prst="line">
            <a:avLst/>
          </a:prstGeom>
          <a:noFill/>
          <a:ln w="28575" cap="flat" cmpd="sng" algn="ctr">
            <a:solidFill>
              <a:srgbClr val="92D050"/>
            </a:solidFill>
            <a:prstDash val="solid"/>
            <a:headEnd type="stealth"/>
            <a:tailEnd type="oval"/>
          </a:ln>
          <a:effectLst/>
        </p:spPr>
      </p:cxnSp>
      <mc:AlternateContent xmlns:mc="http://schemas.openxmlformats.org/markup-compatibility/2006" xmlns:a14="http://schemas.microsoft.com/office/drawing/2010/main">
        <mc:Choice Requires="a14">
          <p:sp>
            <p:nvSpPr>
              <p:cNvPr id="161" name="Rectangle 160"/>
              <p:cNvSpPr/>
              <p:nvPr/>
            </p:nvSpPr>
            <p:spPr>
              <a:xfrm>
                <a:off x="-44602" y="1819431"/>
                <a:ext cx="394660" cy="14773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prstClr val="black"/>
                          </a:solidFill>
                          <a:latin typeface="Cambria Math"/>
                          <a:ea typeface="MS Mincho"/>
                          <a:cs typeface="Times New Roman"/>
                        </a:rPr>
                        <m:t>𝑹</m:t>
                      </m:r>
                    </m:oMath>
                  </m:oMathPara>
                </a14:m>
                <a:endParaRPr lang="en-US" b="1" i="1" dirty="0">
                  <a:solidFill>
                    <a:prstClr val="black"/>
                  </a:solidFill>
                  <a:latin typeface="Cambria Math"/>
                  <a:ea typeface="MS Mincho"/>
                  <a:cs typeface="Times New Roman"/>
                </a:endParaRPr>
              </a:p>
              <a:p>
                <a:pPr/>
                <a14:m>
                  <m:oMathPara xmlns:m="http://schemas.openxmlformats.org/officeDocument/2006/math">
                    <m:oMathParaPr>
                      <m:jc m:val="centerGroup"/>
                    </m:oMathParaPr>
                    <m:oMath xmlns:m="http://schemas.openxmlformats.org/officeDocument/2006/math">
                      <m:r>
                        <a:rPr lang="en-US" b="1" i="1">
                          <a:solidFill>
                            <a:prstClr val="black"/>
                          </a:solidFill>
                          <a:latin typeface="Cambria Math"/>
                          <a:ea typeface="MS Mincho"/>
                          <a:cs typeface="Times New Roman"/>
                        </a:rPr>
                        <m:t>𝒂</m:t>
                      </m:r>
                    </m:oMath>
                  </m:oMathPara>
                </a14:m>
                <a:endParaRPr lang="en-US" b="1" i="1" dirty="0">
                  <a:solidFill>
                    <a:prstClr val="black"/>
                  </a:solidFill>
                  <a:latin typeface="Cambria Math"/>
                  <a:ea typeface="MS Mincho"/>
                  <a:cs typeface="Times New Roman"/>
                </a:endParaRPr>
              </a:p>
              <a:p>
                <a:pPr/>
                <a14:m>
                  <m:oMathPara xmlns:m="http://schemas.openxmlformats.org/officeDocument/2006/math">
                    <m:oMathParaPr>
                      <m:jc m:val="centerGroup"/>
                    </m:oMathParaPr>
                    <m:oMath xmlns:m="http://schemas.openxmlformats.org/officeDocument/2006/math">
                      <m:r>
                        <a:rPr lang="en-US" b="1" i="1">
                          <a:solidFill>
                            <a:prstClr val="black"/>
                          </a:solidFill>
                          <a:latin typeface="Cambria Math"/>
                          <a:ea typeface="MS Mincho"/>
                          <a:cs typeface="Times New Roman"/>
                        </a:rPr>
                        <m:t>𝒏</m:t>
                      </m:r>
                    </m:oMath>
                  </m:oMathPara>
                </a14:m>
                <a:endParaRPr lang="en-US" b="1" i="1" dirty="0">
                  <a:solidFill>
                    <a:prstClr val="black"/>
                  </a:solidFill>
                  <a:latin typeface="Cambria Math"/>
                  <a:ea typeface="MS Mincho"/>
                  <a:cs typeface="Times New Roman"/>
                </a:endParaRPr>
              </a:p>
              <a:p>
                <a:pPr/>
                <a14:m>
                  <m:oMathPara xmlns:m="http://schemas.openxmlformats.org/officeDocument/2006/math">
                    <m:oMathParaPr>
                      <m:jc m:val="centerGroup"/>
                    </m:oMathParaPr>
                    <m:oMath xmlns:m="http://schemas.openxmlformats.org/officeDocument/2006/math">
                      <m:r>
                        <a:rPr lang="en-US" b="1" i="1">
                          <a:solidFill>
                            <a:prstClr val="black"/>
                          </a:solidFill>
                          <a:latin typeface="Cambria Math"/>
                          <a:ea typeface="MS Mincho"/>
                          <a:cs typeface="Times New Roman"/>
                        </a:rPr>
                        <m:t>𝒈</m:t>
                      </m:r>
                    </m:oMath>
                  </m:oMathPara>
                </a14:m>
                <a:endParaRPr lang="en-US" b="1" i="1" dirty="0">
                  <a:solidFill>
                    <a:prstClr val="black"/>
                  </a:solidFill>
                  <a:latin typeface="Cambria Math"/>
                  <a:ea typeface="MS Mincho"/>
                  <a:cs typeface="Times New Roman"/>
                </a:endParaRPr>
              </a:p>
              <a:p>
                <a:pPr/>
                <a14:m>
                  <m:oMathPara xmlns:m="http://schemas.openxmlformats.org/officeDocument/2006/math">
                    <m:oMathParaPr>
                      <m:jc m:val="centerGroup"/>
                    </m:oMathParaPr>
                    <m:oMath xmlns:m="http://schemas.openxmlformats.org/officeDocument/2006/math">
                      <m:r>
                        <a:rPr lang="en-US" b="1" i="1">
                          <a:solidFill>
                            <a:prstClr val="black"/>
                          </a:solidFill>
                          <a:latin typeface="Cambria Math"/>
                          <a:ea typeface="MS Mincho"/>
                          <a:cs typeface="Times New Roman"/>
                        </a:rPr>
                        <m:t>𝒆</m:t>
                      </m:r>
                    </m:oMath>
                  </m:oMathPara>
                </a14:m>
                <a:endParaRPr lang="en-US" dirty="0">
                  <a:solidFill>
                    <a:prstClr val="black"/>
                  </a:solidFill>
                </a:endParaRPr>
              </a:p>
            </p:txBody>
          </p:sp>
        </mc:Choice>
        <mc:Fallback xmlns="">
          <p:sp>
            <p:nvSpPr>
              <p:cNvPr id="161" name="Rectangle 160"/>
              <p:cNvSpPr>
                <a:spLocks noRot="1" noChangeAspect="1" noMove="1" noResize="1" noEditPoints="1" noAdjustHandles="1" noChangeArrowheads="1" noChangeShapeType="1" noTextEdit="1"/>
              </p:cNvSpPr>
              <p:nvPr/>
            </p:nvSpPr>
            <p:spPr>
              <a:xfrm>
                <a:off x="-44602" y="1819431"/>
                <a:ext cx="394660" cy="1477328"/>
              </a:xfrm>
              <a:prstGeom prst="rect">
                <a:avLst/>
              </a:prstGeom>
              <a:blipFill rotWithShape="1">
                <a:blip r:embed="rId6"/>
                <a:stretch>
                  <a:fillRect t="-2469" r="-20313" b="-5350"/>
                </a:stretch>
              </a:blipFill>
            </p:spPr>
            <p:txBody>
              <a:bodyPr/>
              <a:lstStyle/>
              <a:p>
                <a:r>
                  <a:rPr lang="en-US">
                    <a:noFill/>
                  </a:rPr>
                  <a:t> </a:t>
                </a:r>
              </a:p>
            </p:txBody>
          </p:sp>
        </mc:Fallback>
      </mc:AlternateContent>
      <p:cxnSp>
        <p:nvCxnSpPr>
          <p:cNvPr id="162" name="Straight Connector 161"/>
          <p:cNvCxnSpPr/>
          <p:nvPr/>
        </p:nvCxnSpPr>
        <p:spPr>
          <a:xfrm>
            <a:off x="804080" y="1894744"/>
            <a:ext cx="1424050" cy="1405417"/>
          </a:xfrm>
          <a:prstGeom prst="line">
            <a:avLst/>
          </a:prstGeom>
          <a:noFill/>
          <a:ln w="28575" cap="flat" cmpd="sng" algn="ctr">
            <a:solidFill>
              <a:srgbClr val="4F81BD">
                <a:shade val="95000"/>
                <a:satMod val="105000"/>
              </a:srgbClr>
            </a:solidFill>
            <a:prstDash val="solid"/>
            <a:headEnd type="stealth"/>
            <a:tailEnd type="none"/>
          </a:ln>
          <a:effectLst/>
        </p:spPr>
      </p:cxnSp>
      <p:cxnSp>
        <p:nvCxnSpPr>
          <p:cNvPr id="167" name="Straight Connector 166"/>
          <p:cNvCxnSpPr/>
          <p:nvPr/>
        </p:nvCxnSpPr>
        <p:spPr>
          <a:xfrm flipH="1">
            <a:off x="2227054" y="1955872"/>
            <a:ext cx="1371600" cy="1358146"/>
          </a:xfrm>
          <a:prstGeom prst="line">
            <a:avLst/>
          </a:prstGeom>
          <a:noFill/>
          <a:ln w="28575" cap="flat" cmpd="sng" algn="ctr">
            <a:solidFill>
              <a:srgbClr val="4F81BD">
                <a:shade val="95000"/>
                <a:satMod val="105000"/>
              </a:srgbClr>
            </a:solidFill>
            <a:prstDash val="solid"/>
            <a:headEnd type="stealth"/>
            <a:tailEnd type="none"/>
          </a:ln>
          <a:effectLst/>
        </p:spPr>
      </p:cxnSp>
      <mc:AlternateContent xmlns:mc="http://schemas.openxmlformats.org/markup-compatibility/2006" xmlns:a14="http://schemas.microsoft.com/office/drawing/2010/main">
        <mc:Choice Requires="a14">
          <p:sp>
            <p:nvSpPr>
              <p:cNvPr id="2054" name="Rectangle 2053"/>
              <p:cNvSpPr/>
              <p:nvPr/>
            </p:nvSpPr>
            <p:spPr>
              <a:xfrm>
                <a:off x="4724400" y="1723226"/>
                <a:ext cx="310956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a:ea typeface="MS Mincho"/>
                          <a:cs typeface="Times New Roman"/>
                        </a:rPr>
                        <m:t>𝒇</m:t>
                      </m:r>
                      <m:d>
                        <m:dPr>
                          <m:ctrlPr>
                            <a:rPr lang="en-US" sz="2400" b="1" i="1">
                              <a:effectLst/>
                              <a:latin typeface="Cambria Math" panose="02040503050406030204" pitchFamily="18" charset="0"/>
                            </a:rPr>
                          </m:ctrlPr>
                        </m:dPr>
                        <m:e>
                          <m:r>
                            <a:rPr lang="en-US" sz="2400" b="1" i="1">
                              <a:effectLst/>
                              <a:latin typeface="Cambria Math"/>
                              <a:ea typeface="MS Mincho"/>
                              <a:cs typeface="Times New Roman"/>
                            </a:rPr>
                            <m:t>𝒙</m:t>
                          </m:r>
                        </m:e>
                      </m:d>
                      <m:r>
                        <a:rPr lang="en-US" sz="2400" b="1" i="1">
                          <a:effectLst/>
                          <a:latin typeface="Cambria Math"/>
                          <a:ea typeface="MS Mincho"/>
                          <a:cs typeface="Times New Roman"/>
                        </a:rPr>
                        <m:t>=−</m:t>
                      </m:r>
                      <m:r>
                        <a:rPr lang="en-US" sz="2400" b="1" i="1">
                          <a:effectLst/>
                          <a:latin typeface="Cambria Math"/>
                          <a:ea typeface="MS Mincho"/>
                          <a:cs typeface="Times New Roman"/>
                        </a:rPr>
                        <m:t>𝒙</m:t>
                      </m:r>
                      <m:r>
                        <a:rPr lang="en-US" sz="2400" b="1" i="1">
                          <a:effectLst/>
                          <a:latin typeface="Cambria Math"/>
                          <a:ea typeface="MS Mincho"/>
                          <a:cs typeface="Times New Roman"/>
                        </a:rPr>
                        <m:t>,  </m:t>
                      </m:r>
                      <m:r>
                        <a:rPr lang="en-US" sz="2400" b="1" i="1">
                          <a:effectLst/>
                          <a:latin typeface="Cambria Math"/>
                          <a:ea typeface="MS Mincho"/>
                          <a:cs typeface="Times New Roman"/>
                        </a:rPr>
                        <m:t>𝒙</m:t>
                      </m:r>
                      <m:r>
                        <a:rPr lang="en-US" sz="2400" b="1" i="1">
                          <a:effectLst/>
                          <a:latin typeface="Cambria Math"/>
                          <a:ea typeface="MS Mincho"/>
                          <a:cs typeface="Times New Roman"/>
                        </a:rPr>
                        <m:t>&lt;</m:t>
                      </m:r>
                      <m:r>
                        <a:rPr lang="en-US" sz="2400" b="1" i="1">
                          <a:effectLst/>
                          <a:latin typeface="Cambria Math"/>
                          <a:ea typeface="MS Mincho"/>
                          <a:cs typeface="Times New Roman"/>
                        </a:rPr>
                        <m:t>𝟎</m:t>
                      </m:r>
                    </m:oMath>
                  </m:oMathPara>
                </a14:m>
                <a:endParaRPr lang="en-US" sz="2400" dirty="0"/>
              </a:p>
            </p:txBody>
          </p:sp>
        </mc:Choice>
        <mc:Fallback xmlns="">
          <p:sp>
            <p:nvSpPr>
              <p:cNvPr id="2054" name="Rectangle 2053"/>
              <p:cNvSpPr>
                <a:spLocks noRot="1" noChangeAspect="1" noMove="1" noResize="1" noEditPoints="1" noAdjustHandles="1" noChangeArrowheads="1" noChangeShapeType="1" noTextEdit="1"/>
              </p:cNvSpPr>
              <p:nvPr/>
            </p:nvSpPr>
            <p:spPr>
              <a:xfrm>
                <a:off x="4724400" y="1723226"/>
                <a:ext cx="3109569" cy="461665"/>
              </a:xfrm>
              <a:prstGeom prst="rect">
                <a:avLst/>
              </a:prstGeom>
              <a:blipFill rotWithShape="1">
                <a:blip r:embed="rId7"/>
                <a:stretch>
                  <a:fillRect t="-10667" r="-3529"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5" name="Rectangle 2054"/>
              <p:cNvSpPr/>
              <p:nvPr/>
            </p:nvSpPr>
            <p:spPr>
              <a:xfrm>
                <a:off x="4740156" y="2173280"/>
                <a:ext cx="214449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a:effectLst/>
                              <a:latin typeface="Cambria Math"/>
                              <a:ea typeface="MS Mincho"/>
                              <a:cs typeface="Times New Roman"/>
                            </a:rPr>
                            <m:t>𝑫</m:t>
                          </m:r>
                        </m:e>
                        <m:sub>
                          <m:r>
                            <a:rPr lang="en-US" sz="2400" b="1" i="1">
                              <a:effectLst/>
                              <a:latin typeface="Cambria Math"/>
                              <a:ea typeface="MS Mincho"/>
                              <a:cs typeface="Times New Roman"/>
                            </a:rPr>
                            <m:t>𝟏</m:t>
                          </m:r>
                        </m:sub>
                      </m:sSub>
                      <m:r>
                        <a:rPr lang="en-US" sz="2400" b="1" i="1">
                          <a:effectLst/>
                          <a:latin typeface="Cambria Math"/>
                          <a:ea typeface="MS Mincho"/>
                          <a:cs typeface="Times New Roman"/>
                        </a:rPr>
                        <m:t> =(−∞,</m:t>
                      </m:r>
                      <m:r>
                        <a:rPr lang="en-US" sz="2400" b="1" i="1">
                          <a:effectLst/>
                          <a:latin typeface="Cambria Math"/>
                          <a:ea typeface="MS Mincho"/>
                          <a:cs typeface="Times New Roman"/>
                        </a:rPr>
                        <m:t>𝟎</m:t>
                      </m:r>
                      <m:r>
                        <a:rPr lang="en-US" sz="2400" b="1" i="1" smtClean="0">
                          <a:effectLst/>
                          <a:latin typeface="Cambria Math"/>
                          <a:ea typeface="MS Mincho"/>
                          <a:cs typeface="Times New Roman"/>
                        </a:rPr>
                        <m:t>)</m:t>
                      </m:r>
                    </m:oMath>
                  </m:oMathPara>
                </a14:m>
                <a:endParaRPr lang="en-US" sz="2400" dirty="0"/>
              </a:p>
            </p:txBody>
          </p:sp>
        </mc:Choice>
        <mc:Fallback xmlns="">
          <p:sp>
            <p:nvSpPr>
              <p:cNvPr id="2055" name="Rectangle 2054"/>
              <p:cNvSpPr>
                <a:spLocks noRot="1" noChangeAspect="1" noMove="1" noResize="1" noEditPoints="1" noAdjustHandles="1" noChangeArrowheads="1" noChangeShapeType="1" noTextEdit="1"/>
              </p:cNvSpPr>
              <p:nvPr/>
            </p:nvSpPr>
            <p:spPr>
              <a:xfrm>
                <a:off x="4740156" y="2173280"/>
                <a:ext cx="2144498" cy="461665"/>
              </a:xfrm>
              <a:prstGeom prst="rect">
                <a:avLst/>
              </a:prstGeom>
              <a:blipFill rotWithShape="1">
                <a:blip r:embed="rId8"/>
                <a:stretch>
                  <a:fillRect t="-10667" r="-5413"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6" name="Rectangle 2055"/>
              <p:cNvSpPr/>
              <p:nvPr/>
            </p:nvSpPr>
            <p:spPr>
              <a:xfrm>
                <a:off x="4724400" y="2713066"/>
                <a:ext cx="362092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a:ea typeface="MS Mincho"/>
                          <a:cs typeface="Times New Roman"/>
                        </a:rPr>
                        <m:t>𝒇</m:t>
                      </m:r>
                      <m:d>
                        <m:dPr>
                          <m:ctrlPr>
                            <a:rPr lang="en-US" sz="2400" b="1" i="1">
                              <a:effectLst/>
                              <a:latin typeface="Cambria Math" panose="02040503050406030204" pitchFamily="18" charset="0"/>
                            </a:rPr>
                          </m:ctrlPr>
                        </m:dPr>
                        <m:e>
                          <m:r>
                            <a:rPr lang="en-US" sz="2400" b="1" i="1">
                              <a:effectLst/>
                              <a:latin typeface="Cambria Math"/>
                              <a:ea typeface="MS Mincho"/>
                              <a:cs typeface="Times New Roman"/>
                            </a:rPr>
                            <m:t>𝒙</m:t>
                          </m:r>
                        </m:e>
                      </m:d>
                      <m:r>
                        <a:rPr lang="en-US" sz="2400" b="1" i="1">
                          <a:effectLst/>
                          <a:latin typeface="Cambria Math"/>
                          <a:ea typeface="MS Mincho"/>
                          <a:cs typeface="Times New Roman"/>
                        </a:rPr>
                        <m:t>=</m:t>
                      </m:r>
                      <m:r>
                        <a:rPr lang="en-US" sz="2400" b="1" i="1">
                          <a:effectLst/>
                          <a:latin typeface="Cambria Math"/>
                          <a:ea typeface="MS Mincho"/>
                          <a:cs typeface="Times New Roman"/>
                        </a:rPr>
                        <m:t>𝒙</m:t>
                      </m:r>
                      <m:r>
                        <a:rPr lang="en-US" sz="2400" b="1" i="1">
                          <a:effectLst/>
                          <a:latin typeface="Cambria Math"/>
                          <a:ea typeface="MS Mincho"/>
                          <a:cs typeface="Times New Roman"/>
                        </a:rPr>
                        <m:t>,             </m:t>
                      </m:r>
                      <m:r>
                        <a:rPr lang="en-US" sz="2400" b="1" i="1">
                          <a:effectLst/>
                          <a:latin typeface="Cambria Math"/>
                          <a:ea typeface="MS Mincho"/>
                          <a:cs typeface="Times New Roman"/>
                        </a:rPr>
                        <m:t>𝒙</m:t>
                      </m:r>
                      <m:r>
                        <a:rPr lang="en-US" sz="2400" b="1" i="1">
                          <a:effectLst/>
                          <a:latin typeface="Cambria Math"/>
                          <a:ea typeface="MS Mincho"/>
                          <a:cs typeface="Times New Roman"/>
                        </a:rPr>
                        <m:t>≥</m:t>
                      </m:r>
                      <m:r>
                        <a:rPr lang="en-US" sz="2400" b="1" i="1">
                          <a:effectLst/>
                          <a:latin typeface="Cambria Math"/>
                          <a:ea typeface="MS Mincho"/>
                          <a:cs typeface="Times New Roman"/>
                        </a:rPr>
                        <m:t>𝟎</m:t>
                      </m:r>
                    </m:oMath>
                  </m:oMathPara>
                </a14:m>
                <a:endParaRPr lang="en-US" sz="2400" dirty="0"/>
              </a:p>
            </p:txBody>
          </p:sp>
        </mc:Choice>
        <mc:Fallback xmlns="">
          <p:sp>
            <p:nvSpPr>
              <p:cNvPr id="2056" name="Rectangle 2055"/>
              <p:cNvSpPr>
                <a:spLocks noRot="1" noChangeAspect="1" noMove="1" noResize="1" noEditPoints="1" noAdjustHandles="1" noChangeArrowheads="1" noChangeShapeType="1" noTextEdit="1"/>
              </p:cNvSpPr>
              <p:nvPr/>
            </p:nvSpPr>
            <p:spPr>
              <a:xfrm>
                <a:off x="4724400" y="2713066"/>
                <a:ext cx="3620928" cy="461665"/>
              </a:xfrm>
              <a:prstGeom prst="rect">
                <a:avLst/>
              </a:prstGeom>
              <a:blipFill rotWithShape="1">
                <a:blip r:embed="rId9"/>
                <a:stretch>
                  <a:fillRect t="-10526" r="-2862"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7" name="Rectangle 2056"/>
              <p:cNvSpPr/>
              <p:nvPr/>
            </p:nvSpPr>
            <p:spPr>
              <a:xfrm>
                <a:off x="4724400" y="3174731"/>
                <a:ext cx="189442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a:effectLst/>
                              <a:latin typeface="Cambria Math"/>
                              <a:ea typeface="MS Mincho"/>
                              <a:cs typeface="Times New Roman"/>
                            </a:rPr>
                            <m:t>𝑫</m:t>
                          </m:r>
                        </m:e>
                        <m:sub>
                          <m:r>
                            <a:rPr lang="en-US" sz="2400" b="1" i="1">
                              <a:effectLst/>
                              <a:latin typeface="Cambria Math"/>
                              <a:ea typeface="MS Mincho"/>
                              <a:cs typeface="Times New Roman"/>
                            </a:rPr>
                            <m:t>𝟐</m:t>
                          </m:r>
                        </m:sub>
                      </m:sSub>
                      <m:r>
                        <a:rPr lang="en-US" sz="2400" b="1" i="1">
                          <a:effectLst/>
                          <a:latin typeface="Cambria Math"/>
                          <a:ea typeface="MS Mincho"/>
                          <a:cs typeface="Times New Roman"/>
                        </a:rPr>
                        <m:t> =[</m:t>
                      </m:r>
                      <m:r>
                        <a:rPr lang="en-US" sz="2400" b="1" i="1">
                          <a:effectLst/>
                          <a:latin typeface="Cambria Math"/>
                          <a:ea typeface="MS Mincho"/>
                          <a:cs typeface="Times New Roman"/>
                        </a:rPr>
                        <m:t>𝟎</m:t>
                      </m:r>
                      <m:r>
                        <a:rPr lang="en-US" sz="2400" b="1" i="1">
                          <a:effectLst/>
                          <a:latin typeface="Cambria Math"/>
                          <a:ea typeface="MS Mincho"/>
                          <a:cs typeface="Times New Roman"/>
                        </a:rPr>
                        <m:t>,∞)</m:t>
                      </m:r>
                    </m:oMath>
                  </m:oMathPara>
                </a14:m>
                <a:endParaRPr lang="en-US" sz="2400" dirty="0"/>
              </a:p>
            </p:txBody>
          </p:sp>
        </mc:Choice>
        <mc:Fallback xmlns="">
          <p:sp>
            <p:nvSpPr>
              <p:cNvPr id="2057" name="Rectangle 2056"/>
              <p:cNvSpPr>
                <a:spLocks noRot="1" noChangeAspect="1" noMove="1" noResize="1" noEditPoints="1" noAdjustHandles="1" noChangeArrowheads="1" noChangeShapeType="1" noTextEdit="1"/>
              </p:cNvSpPr>
              <p:nvPr/>
            </p:nvSpPr>
            <p:spPr>
              <a:xfrm>
                <a:off x="4724400" y="3174731"/>
                <a:ext cx="1894429" cy="461665"/>
              </a:xfrm>
              <a:prstGeom prst="rect">
                <a:avLst/>
              </a:prstGeom>
              <a:blipFill rotWithShape="1">
                <a:blip r:embed="rId10"/>
                <a:stretch>
                  <a:fillRect t="-10526" r="-6109"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8" name="Rectangle 2057"/>
              <p:cNvSpPr/>
              <p:nvPr/>
            </p:nvSpPr>
            <p:spPr>
              <a:xfrm>
                <a:off x="4746105" y="3675600"/>
                <a:ext cx="357751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a:rPr>
                        <m:t>𝑫</m:t>
                      </m:r>
                      <m:r>
                        <a:rPr lang="en-US" sz="2400" b="1" i="1">
                          <a:latin typeface="Cambria Math"/>
                        </a:rPr>
                        <m:t> =</m:t>
                      </m:r>
                      <m:sSub>
                        <m:sSubPr>
                          <m:ctrlPr>
                            <a:rPr lang="en-US" sz="2400" b="1" i="1">
                              <a:latin typeface="Cambria Math" panose="02040503050406030204" pitchFamily="18" charset="0"/>
                            </a:rPr>
                          </m:ctrlPr>
                        </m:sSubPr>
                        <m:e>
                          <m:r>
                            <a:rPr lang="en-US" sz="2400" b="1" i="1">
                              <a:latin typeface="Cambria Math"/>
                            </a:rPr>
                            <m:t>𝑫</m:t>
                          </m:r>
                        </m:e>
                        <m:sub>
                          <m:r>
                            <a:rPr lang="en-US" sz="2400" b="1" i="1">
                              <a:latin typeface="Cambria Math"/>
                            </a:rPr>
                            <m:t>𝟏</m:t>
                          </m:r>
                        </m:sub>
                      </m:sSub>
                      <m:r>
                        <a:rPr lang="en-US" sz="2400" b="1" i="1">
                          <a:latin typeface="Cambria Math"/>
                        </a:rPr>
                        <m:t>∪</m:t>
                      </m:r>
                      <m:sSub>
                        <m:sSubPr>
                          <m:ctrlPr>
                            <a:rPr lang="en-US" sz="2400" b="1" i="1">
                              <a:latin typeface="Cambria Math" panose="02040503050406030204" pitchFamily="18" charset="0"/>
                            </a:rPr>
                          </m:ctrlPr>
                        </m:sSubPr>
                        <m:e>
                          <m:r>
                            <a:rPr lang="en-US" sz="2400" b="1" i="1">
                              <a:latin typeface="Cambria Math"/>
                            </a:rPr>
                            <m:t>𝑫</m:t>
                          </m:r>
                        </m:e>
                        <m:sub>
                          <m:r>
                            <a:rPr lang="en-US" sz="2400" b="1" i="1">
                              <a:latin typeface="Cambria Math"/>
                            </a:rPr>
                            <m:t>𝟐</m:t>
                          </m:r>
                        </m:sub>
                      </m:sSub>
                      <m:r>
                        <a:rPr lang="en-US" sz="2400" b="1" i="1">
                          <a:latin typeface="Cambria Math"/>
                        </a:rPr>
                        <m:t>=(−∞,∞)</m:t>
                      </m:r>
                    </m:oMath>
                  </m:oMathPara>
                </a14:m>
                <a:endParaRPr lang="en-US" sz="2400" dirty="0"/>
              </a:p>
            </p:txBody>
          </p:sp>
        </mc:Choice>
        <mc:Fallback xmlns="">
          <p:sp>
            <p:nvSpPr>
              <p:cNvPr id="2058" name="Rectangle 2057"/>
              <p:cNvSpPr>
                <a:spLocks noRot="1" noChangeAspect="1" noMove="1" noResize="1" noEditPoints="1" noAdjustHandles="1" noChangeArrowheads="1" noChangeShapeType="1" noTextEdit="1"/>
              </p:cNvSpPr>
              <p:nvPr/>
            </p:nvSpPr>
            <p:spPr>
              <a:xfrm>
                <a:off x="4746105" y="3675600"/>
                <a:ext cx="3577518" cy="461665"/>
              </a:xfrm>
              <a:prstGeom prst="rect">
                <a:avLst/>
              </a:prstGeom>
              <a:blipFill rotWithShape="1">
                <a:blip r:embed="rId11"/>
                <a:stretch>
                  <a:fillRect t="-10526" r="-3072"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9" name="Rectangle 2058"/>
              <p:cNvSpPr/>
              <p:nvPr/>
            </p:nvSpPr>
            <p:spPr>
              <a:xfrm>
                <a:off x="4763766" y="4093095"/>
                <a:ext cx="173098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a:rPr>
                        <m:t>𝑹</m:t>
                      </m:r>
                      <m:r>
                        <a:rPr lang="en-US" sz="2400" b="1" i="1">
                          <a:latin typeface="Cambria Math"/>
                        </a:rPr>
                        <m:t> =[</m:t>
                      </m:r>
                      <m:r>
                        <a:rPr lang="en-US" sz="2400" b="1" i="1">
                          <a:latin typeface="Cambria Math"/>
                        </a:rPr>
                        <m:t>𝟎</m:t>
                      </m:r>
                      <m:r>
                        <a:rPr lang="en-US" sz="2400" b="1" i="1">
                          <a:latin typeface="Cambria Math"/>
                        </a:rPr>
                        <m:t>,∞)</m:t>
                      </m:r>
                    </m:oMath>
                  </m:oMathPara>
                </a14:m>
                <a:endParaRPr lang="en-US" sz="2400" dirty="0"/>
              </a:p>
            </p:txBody>
          </p:sp>
        </mc:Choice>
        <mc:Fallback xmlns="">
          <p:sp>
            <p:nvSpPr>
              <p:cNvPr id="2059" name="Rectangle 2058"/>
              <p:cNvSpPr>
                <a:spLocks noRot="1" noChangeAspect="1" noMove="1" noResize="1" noEditPoints="1" noAdjustHandles="1" noChangeArrowheads="1" noChangeShapeType="1" noTextEdit="1"/>
              </p:cNvSpPr>
              <p:nvPr/>
            </p:nvSpPr>
            <p:spPr>
              <a:xfrm>
                <a:off x="4763766" y="4093095"/>
                <a:ext cx="1730987" cy="461665"/>
              </a:xfrm>
              <a:prstGeom prst="rect">
                <a:avLst/>
              </a:prstGeom>
              <a:blipFill rotWithShape="1">
                <a:blip r:embed="rId12"/>
                <a:stretch>
                  <a:fillRect t="-10526" r="-7042" b="-28947"/>
                </a:stretch>
              </a:blipFill>
            </p:spPr>
            <p:txBody>
              <a:bodyPr/>
              <a:lstStyle/>
              <a:p>
                <a:r>
                  <a:rPr lang="en-US">
                    <a:noFill/>
                  </a:rPr>
                  <a:t> </a:t>
                </a:r>
              </a:p>
            </p:txBody>
          </p:sp>
        </mc:Fallback>
      </mc:AlternateContent>
      <p:cxnSp>
        <p:nvCxnSpPr>
          <p:cNvPr id="176" name="Straight Connector 175"/>
          <p:cNvCxnSpPr/>
          <p:nvPr/>
        </p:nvCxnSpPr>
        <p:spPr>
          <a:xfrm flipH="1" flipV="1">
            <a:off x="646390" y="4992946"/>
            <a:ext cx="3128961" cy="1329"/>
          </a:xfrm>
          <a:prstGeom prst="line">
            <a:avLst/>
          </a:prstGeom>
          <a:noFill/>
          <a:ln w="28575" cap="flat" cmpd="sng" algn="ctr">
            <a:solidFill>
              <a:srgbClr val="FFC000"/>
            </a:solidFill>
            <a:prstDash val="solid"/>
            <a:headEnd type="stealth"/>
            <a:tailEnd type="stealth"/>
          </a:ln>
          <a:effectLst/>
        </p:spPr>
      </p:cxnSp>
      <mc:AlternateContent xmlns:mc="http://schemas.openxmlformats.org/markup-compatibility/2006" xmlns:a14="http://schemas.microsoft.com/office/drawing/2010/main">
        <mc:Choice Requires="a14">
          <p:sp>
            <p:nvSpPr>
              <p:cNvPr id="2061" name="Rectangle 2060"/>
              <p:cNvSpPr/>
              <p:nvPr/>
            </p:nvSpPr>
            <p:spPr>
              <a:xfrm>
                <a:off x="3894255" y="4700235"/>
                <a:ext cx="1135247" cy="369332"/>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b="1" i="1">
                          <a:solidFill>
                            <a:prstClr val="black"/>
                          </a:solidFill>
                          <a:latin typeface="Cambria Math"/>
                          <a:ea typeface="MS Mincho"/>
                          <a:cs typeface="Times New Roman"/>
                        </a:rPr>
                        <m:t>𝑫𝒐𝒎𝒂𝒊𝒏</m:t>
                      </m:r>
                    </m:oMath>
                  </m:oMathPara>
                </a14:m>
                <a:endParaRPr lang="en-US" dirty="0">
                  <a:solidFill>
                    <a:prstClr val="black"/>
                  </a:solidFill>
                </a:endParaRPr>
              </a:p>
            </p:txBody>
          </p:sp>
        </mc:Choice>
        <mc:Fallback xmlns="">
          <p:sp>
            <p:nvSpPr>
              <p:cNvPr id="2061" name="Rectangle 2060"/>
              <p:cNvSpPr>
                <a:spLocks noRot="1" noChangeAspect="1" noMove="1" noResize="1" noEditPoints="1" noAdjustHandles="1" noChangeArrowheads="1" noChangeShapeType="1" noTextEdit="1"/>
              </p:cNvSpPr>
              <p:nvPr/>
            </p:nvSpPr>
            <p:spPr>
              <a:xfrm>
                <a:off x="3894255" y="4700235"/>
                <a:ext cx="1135247" cy="369332"/>
              </a:xfrm>
              <a:prstGeom prst="rect">
                <a:avLst/>
              </a:prstGeom>
              <a:blipFill rotWithShape="1">
                <a:blip r:embed="rId13"/>
                <a:stretch>
                  <a:fillRect t="-8197" r="-6452" b="-24590"/>
                </a:stretch>
              </a:blipFill>
            </p:spPr>
            <p:txBody>
              <a:bodyPr/>
              <a:lstStyle/>
              <a:p>
                <a:r>
                  <a:rPr lang="en-US">
                    <a:noFill/>
                  </a:rPr>
                  <a:t> </a:t>
                </a:r>
              </a:p>
            </p:txBody>
          </p:sp>
        </mc:Fallback>
      </mc:AlternateContent>
    </p:spTree>
    <p:extLst>
      <p:ext uri="{BB962C8B-B14F-4D97-AF65-F5344CB8AC3E}">
        <p14:creationId xmlns:p14="http://schemas.microsoft.com/office/powerpoint/2010/main" val="17732649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365521"/>
          </a:xfrm>
        </p:spPr>
        <p:txBody>
          <a:bodyPr>
            <a:normAutofit/>
          </a:bodyPr>
          <a:lstStyle/>
          <a:p>
            <a:pPr algn="l"/>
            <a:r>
              <a:rPr lang="en-US" sz="1700" b="1" dirty="0">
                <a:latin typeface="Cambria" panose="02040503050406030204" pitchFamily="18" charset="0"/>
              </a:rPr>
              <a:t> Functions</a:t>
            </a:r>
            <a:endParaRPr lang="en-US" sz="1700" dirty="0">
              <a:latin typeface="Cambria" panose="02040503050406030204" pitchFamily="18" charset="0"/>
            </a:endParaRPr>
          </a:p>
        </p:txBody>
      </p:sp>
      <p:sp>
        <p:nvSpPr>
          <p:cNvPr id="5" name="Rectangle 4"/>
          <p:cNvSpPr/>
          <p:nvPr/>
        </p:nvSpPr>
        <p:spPr>
          <a:xfrm>
            <a:off x="0" y="231703"/>
            <a:ext cx="9144000" cy="1012585"/>
          </a:xfrm>
          <a:prstGeom prst="rect">
            <a:avLst/>
          </a:prstGeom>
        </p:spPr>
        <p:txBody>
          <a:bodyPr wrap="square">
            <a:spAutoFit/>
          </a:bodyPr>
          <a:lstStyle/>
          <a:p>
            <a:pPr>
              <a:lnSpc>
                <a:spcPct val="115000"/>
              </a:lnSpc>
              <a:spcAft>
                <a:spcPts val="600"/>
              </a:spcAft>
            </a:pPr>
            <a:r>
              <a:rPr lang="en-US" sz="2600" b="1" dirty="0">
                <a:solidFill>
                  <a:srgbClr val="4F81BD"/>
                </a:solidFill>
              </a:rPr>
              <a:t>Sample Problem 6: </a:t>
            </a:r>
            <a:r>
              <a:rPr lang="en-US" sz="2600" b="1" dirty="0"/>
              <a:t>Find the domain and range of each function. Write in interval notation.</a:t>
            </a:r>
            <a:endParaRPr lang="en-US" sz="2600" dirty="0">
              <a:ea typeface="MS Mincho"/>
              <a:cs typeface="Times New Roman"/>
            </a:endParaRPr>
          </a:p>
        </p:txBody>
      </p:sp>
      <p:sp>
        <p:nvSpPr>
          <p:cNvPr id="3" name="Rectangle 2"/>
          <p:cNvSpPr/>
          <p:nvPr/>
        </p:nvSpPr>
        <p:spPr>
          <a:xfrm>
            <a:off x="27870" y="1144374"/>
            <a:ext cx="453970" cy="492443"/>
          </a:xfrm>
          <a:prstGeom prst="rect">
            <a:avLst/>
          </a:prstGeom>
        </p:spPr>
        <p:txBody>
          <a:bodyPr wrap="none">
            <a:spAutoFit/>
          </a:bodyPr>
          <a:lstStyle/>
          <a:p>
            <a:r>
              <a:rPr lang="en-US" sz="2600" b="1" dirty="0">
                <a:solidFill>
                  <a:prstClr val="black"/>
                </a:solidFill>
              </a:rPr>
              <a:t>b.</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629150"/>
            <a:ext cx="334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a:grpSpLocks/>
          </p:cNvGrpSpPr>
          <p:nvPr/>
        </p:nvGrpSpPr>
        <p:grpSpPr bwMode="auto">
          <a:xfrm>
            <a:off x="597446" y="1711868"/>
            <a:ext cx="3261367" cy="3225094"/>
            <a:chOff x="169" y="6194"/>
            <a:chExt cx="4547" cy="4598"/>
          </a:xfrm>
          <a:noFill/>
        </p:grpSpPr>
        <p:sp>
          <p:nvSpPr>
            <p:cNvPr id="8" name="Rectangle 7"/>
            <p:cNvSpPr>
              <a:spLocks noChangeArrowheads="1"/>
            </p:cNvSpPr>
            <p:nvPr/>
          </p:nvSpPr>
          <p:spPr bwMode="auto">
            <a:xfrm>
              <a:off x="1010" y="7772"/>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 name="Rectangle 8"/>
            <p:cNvSpPr>
              <a:spLocks noChangeArrowheads="1"/>
            </p:cNvSpPr>
            <p:nvPr/>
          </p:nvSpPr>
          <p:spPr bwMode="auto">
            <a:xfrm>
              <a:off x="1367"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 name="Rectangle 9"/>
            <p:cNvSpPr>
              <a:spLocks noChangeArrowheads="1"/>
            </p:cNvSpPr>
            <p:nvPr/>
          </p:nvSpPr>
          <p:spPr bwMode="auto">
            <a:xfrm>
              <a:off x="1725"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 name="Rectangle 10"/>
            <p:cNvSpPr>
              <a:spLocks noChangeArrowheads="1"/>
            </p:cNvSpPr>
            <p:nvPr/>
          </p:nvSpPr>
          <p:spPr bwMode="auto">
            <a:xfrm>
              <a:off x="2083"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 name="Rectangle 11"/>
            <p:cNvSpPr>
              <a:spLocks noChangeArrowheads="1"/>
            </p:cNvSpPr>
            <p:nvPr/>
          </p:nvSpPr>
          <p:spPr bwMode="auto">
            <a:xfrm>
              <a:off x="2083"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 name="Rectangle 12"/>
            <p:cNvSpPr>
              <a:spLocks noChangeArrowheads="1"/>
            </p:cNvSpPr>
            <p:nvPr/>
          </p:nvSpPr>
          <p:spPr bwMode="auto">
            <a:xfrm>
              <a:off x="1725"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 name="Rectangle 13"/>
            <p:cNvSpPr>
              <a:spLocks noChangeArrowheads="1"/>
            </p:cNvSpPr>
            <p:nvPr/>
          </p:nvSpPr>
          <p:spPr bwMode="auto">
            <a:xfrm>
              <a:off x="1367"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5" name="Rectangle 14"/>
            <p:cNvSpPr>
              <a:spLocks noChangeArrowheads="1"/>
            </p:cNvSpPr>
            <p:nvPr/>
          </p:nvSpPr>
          <p:spPr bwMode="auto">
            <a:xfrm>
              <a:off x="1010" y="7413"/>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6" name="Rectangle 15"/>
            <p:cNvSpPr>
              <a:spLocks noChangeArrowheads="1"/>
            </p:cNvSpPr>
            <p:nvPr/>
          </p:nvSpPr>
          <p:spPr bwMode="auto">
            <a:xfrm>
              <a:off x="2441" y="7772"/>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7" name="Rectangle 16"/>
            <p:cNvSpPr>
              <a:spLocks noChangeArrowheads="1"/>
            </p:cNvSpPr>
            <p:nvPr/>
          </p:nvSpPr>
          <p:spPr bwMode="auto">
            <a:xfrm>
              <a:off x="2798"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8" name="Rectangle 17"/>
            <p:cNvSpPr>
              <a:spLocks noChangeArrowheads="1"/>
            </p:cNvSpPr>
            <p:nvPr/>
          </p:nvSpPr>
          <p:spPr bwMode="auto">
            <a:xfrm>
              <a:off x="3156"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9" name="Rectangle 18"/>
            <p:cNvSpPr>
              <a:spLocks noChangeArrowheads="1"/>
            </p:cNvSpPr>
            <p:nvPr/>
          </p:nvSpPr>
          <p:spPr bwMode="auto">
            <a:xfrm>
              <a:off x="3514"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0" name="Rectangle 19"/>
            <p:cNvSpPr>
              <a:spLocks noChangeArrowheads="1"/>
            </p:cNvSpPr>
            <p:nvPr/>
          </p:nvSpPr>
          <p:spPr bwMode="auto">
            <a:xfrm>
              <a:off x="3514"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1" name="Rectangle 20"/>
            <p:cNvSpPr>
              <a:spLocks noChangeArrowheads="1"/>
            </p:cNvSpPr>
            <p:nvPr/>
          </p:nvSpPr>
          <p:spPr bwMode="auto">
            <a:xfrm>
              <a:off x="3156"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2" name="Rectangle 21"/>
            <p:cNvSpPr>
              <a:spLocks noChangeArrowheads="1"/>
            </p:cNvSpPr>
            <p:nvPr/>
          </p:nvSpPr>
          <p:spPr bwMode="auto">
            <a:xfrm>
              <a:off x="2441" y="7413"/>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3" name="Rectangle 22"/>
            <p:cNvSpPr>
              <a:spLocks noChangeArrowheads="1"/>
            </p:cNvSpPr>
            <p:nvPr/>
          </p:nvSpPr>
          <p:spPr bwMode="auto">
            <a:xfrm>
              <a:off x="2798"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4" name="Rectangle 23"/>
            <p:cNvSpPr>
              <a:spLocks noChangeArrowheads="1"/>
            </p:cNvSpPr>
            <p:nvPr/>
          </p:nvSpPr>
          <p:spPr bwMode="auto">
            <a:xfrm>
              <a:off x="2441" y="7056"/>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5" name="Rectangle 24"/>
            <p:cNvSpPr>
              <a:spLocks noChangeArrowheads="1"/>
            </p:cNvSpPr>
            <p:nvPr/>
          </p:nvSpPr>
          <p:spPr bwMode="auto">
            <a:xfrm>
              <a:off x="2798"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6" name="Rectangle 25"/>
            <p:cNvSpPr>
              <a:spLocks noChangeArrowheads="1"/>
            </p:cNvSpPr>
            <p:nvPr/>
          </p:nvSpPr>
          <p:spPr bwMode="auto">
            <a:xfrm>
              <a:off x="3156"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7" name="Rectangle 26"/>
            <p:cNvSpPr>
              <a:spLocks noChangeArrowheads="1"/>
            </p:cNvSpPr>
            <p:nvPr/>
          </p:nvSpPr>
          <p:spPr bwMode="auto">
            <a:xfrm>
              <a:off x="3514"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8" name="Rectangle 27"/>
            <p:cNvSpPr>
              <a:spLocks noChangeArrowheads="1"/>
            </p:cNvSpPr>
            <p:nvPr/>
          </p:nvSpPr>
          <p:spPr bwMode="auto">
            <a:xfrm>
              <a:off x="1010" y="7056"/>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9" name="Rectangle 28"/>
            <p:cNvSpPr>
              <a:spLocks noChangeArrowheads="1"/>
            </p:cNvSpPr>
            <p:nvPr/>
          </p:nvSpPr>
          <p:spPr bwMode="auto">
            <a:xfrm>
              <a:off x="1367"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0" name="Rectangle 29"/>
            <p:cNvSpPr>
              <a:spLocks noChangeArrowheads="1"/>
            </p:cNvSpPr>
            <p:nvPr/>
          </p:nvSpPr>
          <p:spPr bwMode="auto">
            <a:xfrm>
              <a:off x="1725"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1" name="Rectangle 30"/>
            <p:cNvSpPr>
              <a:spLocks noChangeArrowheads="1"/>
            </p:cNvSpPr>
            <p:nvPr/>
          </p:nvSpPr>
          <p:spPr bwMode="auto">
            <a:xfrm>
              <a:off x="2083"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2" name="Rectangle 31"/>
            <p:cNvSpPr>
              <a:spLocks noChangeArrowheads="1"/>
            </p:cNvSpPr>
            <p:nvPr/>
          </p:nvSpPr>
          <p:spPr bwMode="auto">
            <a:xfrm>
              <a:off x="1010" y="8487"/>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3" name="Rectangle 32"/>
            <p:cNvSpPr>
              <a:spLocks noChangeArrowheads="1"/>
            </p:cNvSpPr>
            <p:nvPr/>
          </p:nvSpPr>
          <p:spPr bwMode="auto">
            <a:xfrm>
              <a:off x="1367"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4" name="Rectangle 33"/>
            <p:cNvSpPr>
              <a:spLocks noChangeArrowheads="1"/>
            </p:cNvSpPr>
            <p:nvPr/>
          </p:nvSpPr>
          <p:spPr bwMode="auto">
            <a:xfrm>
              <a:off x="1725"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5" name="Rectangle 34"/>
            <p:cNvSpPr>
              <a:spLocks noChangeArrowheads="1"/>
            </p:cNvSpPr>
            <p:nvPr/>
          </p:nvSpPr>
          <p:spPr bwMode="auto">
            <a:xfrm>
              <a:off x="2083"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6" name="Rectangle 35"/>
            <p:cNvSpPr>
              <a:spLocks noChangeArrowheads="1"/>
            </p:cNvSpPr>
            <p:nvPr/>
          </p:nvSpPr>
          <p:spPr bwMode="auto">
            <a:xfrm>
              <a:off x="2083"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7" name="Rectangle 36"/>
            <p:cNvSpPr>
              <a:spLocks noChangeArrowheads="1"/>
            </p:cNvSpPr>
            <p:nvPr/>
          </p:nvSpPr>
          <p:spPr bwMode="auto">
            <a:xfrm>
              <a:off x="1725"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8" name="Rectangle 37"/>
            <p:cNvSpPr>
              <a:spLocks noChangeArrowheads="1"/>
            </p:cNvSpPr>
            <p:nvPr/>
          </p:nvSpPr>
          <p:spPr bwMode="auto">
            <a:xfrm>
              <a:off x="1367"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9" name="Rectangle 38"/>
            <p:cNvSpPr>
              <a:spLocks noChangeArrowheads="1"/>
            </p:cNvSpPr>
            <p:nvPr/>
          </p:nvSpPr>
          <p:spPr bwMode="auto">
            <a:xfrm>
              <a:off x="1010" y="8129"/>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0" name="Rectangle 39"/>
            <p:cNvSpPr>
              <a:spLocks noChangeArrowheads="1"/>
            </p:cNvSpPr>
            <p:nvPr/>
          </p:nvSpPr>
          <p:spPr bwMode="auto">
            <a:xfrm>
              <a:off x="2441" y="8487"/>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1" name="Rectangle 40"/>
            <p:cNvSpPr>
              <a:spLocks noChangeArrowheads="1"/>
            </p:cNvSpPr>
            <p:nvPr/>
          </p:nvSpPr>
          <p:spPr bwMode="auto">
            <a:xfrm>
              <a:off x="2798"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2" name="Rectangle 41"/>
            <p:cNvSpPr>
              <a:spLocks noChangeArrowheads="1"/>
            </p:cNvSpPr>
            <p:nvPr/>
          </p:nvSpPr>
          <p:spPr bwMode="auto">
            <a:xfrm>
              <a:off x="3156"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3" name="Rectangle 42"/>
            <p:cNvSpPr>
              <a:spLocks noChangeArrowheads="1"/>
            </p:cNvSpPr>
            <p:nvPr/>
          </p:nvSpPr>
          <p:spPr bwMode="auto">
            <a:xfrm>
              <a:off x="3514"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4" name="Rectangle 43"/>
            <p:cNvSpPr>
              <a:spLocks noChangeArrowheads="1"/>
            </p:cNvSpPr>
            <p:nvPr/>
          </p:nvSpPr>
          <p:spPr bwMode="auto">
            <a:xfrm>
              <a:off x="3514"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5" name="Rectangle 44"/>
            <p:cNvSpPr>
              <a:spLocks noChangeArrowheads="1"/>
            </p:cNvSpPr>
            <p:nvPr/>
          </p:nvSpPr>
          <p:spPr bwMode="auto">
            <a:xfrm>
              <a:off x="3156"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6" name="Rectangle 45"/>
            <p:cNvSpPr>
              <a:spLocks noChangeArrowheads="1"/>
            </p:cNvSpPr>
            <p:nvPr/>
          </p:nvSpPr>
          <p:spPr bwMode="auto">
            <a:xfrm>
              <a:off x="2441" y="8129"/>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7" name="Rectangle 46"/>
            <p:cNvSpPr>
              <a:spLocks noChangeArrowheads="1"/>
            </p:cNvSpPr>
            <p:nvPr/>
          </p:nvSpPr>
          <p:spPr bwMode="auto">
            <a:xfrm>
              <a:off x="2798"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8" name="Rectangle 47"/>
            <p:cNvSpPr>
              <a:spLocks noChangeArrowheads="1"/>
            </p:cNvSpPr>
            <p:nvPr/>
          </p:nvSpPr>
          <p:spPr bwMode="auto">
            <a:xfrm>
              <a:off x="2441" y="920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9" name="Rectangle 48"/>
            <p:cNvSpPr>
              <a:spLocks noChangeArrowheads="1"/>
            </p:cNvSpPr>
            <p:nvPr/>
          </p:nvSpPr>
          <p:spPr bwMode="auto">
            <a:xfrm>
              <a:off x="2798"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0" name="Rectangle 49"/>
            <p:cNvSpPr>
              <a:spLocks noChangeArrowheads="1"/>
            </p:cNvSpPr>
            <p:nvPr/>
          </p:nvSpPr>
          <p:spPr bwMode="auto">
            <a:xfrm>
              <a:off x="3156"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1" name="Rectangle 50"/>
            <p:cNvSpPr>
              <a:spLocks noChangeArrowheads="1"/>
            </p:cNvSpPr>
            <p:nvPr/>
          </p:nvSpPr>
          <p:spPr bwMode="auto">
            <a:xfrm>
              <a:off x="3514"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2" name="Rectangle 51"/>
            <p:cNvSpPr>
              <a:spLocks noChangeArrowheads="1"/>
            </p:cNvSpPr>
            <p:nvPr/>
          </p:nvSpPr>
          <p:spPr bwMode="auto">
            <a:xfrm>
              <a:off x="3514"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3" name="Rectangle 52"/>
            <p:cNvSpPr>
              <a:spLocks noChangeArrowheads="1"/>
            </p:cNvSpPr>
            <p:nvPr/>
          </p:nvSpPr>
          <p:spPr bwMode="auto">
            <a:xfrm>
              <a:off x="3156"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4" name="Rectangle 53"/>
            <p:cNvSpPr>
              <a:spLocks noChangeArrowheads="1"/>
            </p:cNvSpPr>
            <p:nvPr/>
          </p:nvSpPr>
          <p:spPr bwMode="auto">
            <a:xfrm>
              <a:off x="2441" y="8845"/>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5" name="Rectangle 54"/>
            <p:cNvSpPr>
              <a:spLocks noChangeArrowheads="1"/>
            </p:cNvSpPr>
            <p:nvPr/>
          </p:nvSpPr>
          <p:spPr bwMode="auto">
            <a:xfrm>
              <a:off x="2798"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6" name="Rectangle 55"/>
            <p:cNvSpPr>
              <a:spLocks noChangeArrowheads="1"/>
            </p:cNvSpPr>
            <p:nvPr/>
          </p:nvSpPr>
          <p:spPr bwMode="auto">
            <a:xfrm>
              <a:off x="1010" y="920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7" name="Rectangle 56"/>
            <p:cNvSpPr>
              <a:spLocks noChangeArrowheads="1"/>
            </p:cNvSpPr>
            <p:nvPr/>
          </p:nvSpPr>
          <p:spPr bwMode="auto">
            <a:xfrm>
              <a:off x="1367"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8" name="Rectangle 57"/>
            <p:cNvSpPr>
              <a:spLocks noChangeArrowheads="1"/>
            </p:cNvSpPr>
            <p:nvPr/>
          </p:nvSpPr>
          <p:spPr bwMode="auto">
            <a:xfrm>
              <a:off x="1725"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9" name="Rectangle 58"/>
            <p:cNvSpPr>
              <a:spLocks noChangeArrowheads="1"/>
            </p:cNvSpPr>
            <p:nvPr/>
          </p:nvSpPr>
          <p:spPr bwMode="auto">
            <a:xfrm>
              <a:off x="2083"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0" name="Rectangle 59"/>
            <p:cNvSpPr>
              <a:spLocks noChangeArrowheads="1"/>
            </p:cNvSpPr>
            <p:nvPr/>
          </p:nvSpPr>
          <p:spPr bwMode="auto">
            <a:xfrm>
              <a:off x="2083"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1" name="Rectangle 60"/>
            <p:cNvSpPr>
              <a:spLocks noChangeArrowheads="1"/>
            </p:cNvSpPr>
            <p:nvPr/>
          </p:nvSpPr>
          <p:spPr bwMode="auto">
            <a:xfrm>
              <a:off x="1725"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2" name="Rectangle 61"/>
            <p:cNvSpPr>
              <a:spLocks noChangeArrowheads="1"/>
            </p:cNvSpPr>
            <p:nvPr/>
          </p:nvSpPr>
          <p:spPr bwMode="auto">
            <a:xfrm>
              <a:off x="1367"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3" name="Rectangle 62"/>
            <p:cNvSpPr>
              <a:spLocks noChangeArrowheads="1"/>
            </p:cNvSpPr>
            <p:nvPr/>
          </p:nvSpPr>
          <p:spPr bwMode="auto">
            <a:xfrm>
              <a:off x="1010" y="8845"/>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4" name="Rectangle 63"/>
            <p:cNvSpPr>
              <a:spLocks noChangeArrowheads="1"/>
            </p:cNvSpPr>
            <p:nvPr/>
          </p:nvSpPr>
          <p:spPr bwMode="auto">
            <a:xfrm>
              <a:off x="2083"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5" name="Rectangle 64"/>
            <p:cNvSpPr>
              <a:spLocks noChangeArrowheads="1"/>
            </p:cNvSpPr>
            <p:nvPr/>
          </p:nvSpPr>
          <p:spPr bwMode="auto">
            <a:xfrm>
              <a:off x="1725"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6" name="Rectangle 65"/>
            <p:cNvSpPr>
              <a:spLocks noChangeArrowheads="1"/>
            </p:cNvSpPr>
            <p:nvPr/>
          </p:nvSpPr>
          <p:spPr bwMode="auto">
            <a:xfrm>
              <a:off x="1367"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7" name="Rectangle 66"/>
            <p:cNvSpPr>
              <a:spLocks noChangeArrowheads="1"/>
            </p:cNvSpPr>
            <p:nvPr/>
          </p:nvSpPr>
          <p:spPr bwMode="auto">
            <a:xfrm>
              <a:off x="1010" y="9560"/>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8" name="Rectangle 67"/>
            <p:cNvSpPr>
              <a:spLocks noChangeArrowheads="1"/>
            </p:cNvSpPr>
            <p:nvPr/>
          </p:nvSpPr>
          <p:spPr bwMode="auto">
            <a:xfrm>
              <a:off x="3514"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9" name="Rectangle 68"/>
            <p:cNvSpPr>
              <a:spLocks noChangeArrowheads="1"/>
            </p:cNvSpPr>
            <p:nvPr/>
          </p:nvSpPr>
          <p:spPr bwMode="auto">
            <a:xfrm>
              <a:off x="3156"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0" name="Rectangle 69"/>
            <p:cNvSpPr>
              <a:spLocks noChangeArrowheads="1"/>
            </p:cNvSpPr>
            <p:nvPr/>
          </p:nvSpPr>
          <p:spPr bwMode="auto">
            <a:xfrm>
              <a:off x="2441" y="9560"/>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1" name="Rectangle 70"/>
            <p:cNvSpPr>
              <a:spLocks noChangeArrowheads="1"/>
            </p:cNvSpPr>
            <p:nvPr/>
          </p:nvSpPr>
          <p:spPr bwMode="auto">
            <a:xfrm>
              <a:off x="2798"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2" name="Rectangle 71"/>
            <p:cNvSpPr>
              <a:spLocks noChangeArrowheads="1"/>
            </p:cNvSpPr>
            <p:nvPr/>
          </p:nvSpPr>
          <p:spPr bwMode="auto">
            <a:xfrm>
              <a:off x="3872"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3" name="Rectangle 72"/>
            <p:cNvSpPr>
              <a:spLocks noChangeArrowheads="1"/>
            </p:cNvSpPr>
            <p:nvPr/>
          </p:nvSpPr>
          <p:spPr bwMode="auto">
            <a:xfrm>
              <a:off x="4230"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4" name="Rectangle 73"/>
            <p:cNvSpPr>
              <a:spLocks noChangeArrowheads="1"/>
            </p:cNvSpPr>
            <p:nvPr/>
          </p:nvSpPr>
          <p:spPr bwMode="auto">
            <a:xfrm>
              <a:off x="4230"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5" name="Rectangle 74"/>
            <p:cNvSpPr>
              <a:spLocks noChangeArrowheads="1"/>
            </p:cNvSpPr>
            <p:nvPr/>
          </p:nvSpPr>
          <p:spPr bwMode="auto">
            <a:xfrm>
              <a:off x="3872"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6" name="Rectangle 75"/>
            <p:cNvSpPr>
              <a:spLocks noChangeArrowheads="1"/>
            </p:cNvSpPr>
            <p:nvPr/>
          </p:nvSpPr>
          <p:spPr bwMode="auto">
            <a:xfrm>
              <a:off x="3872"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7" name="Rectangle 76"/>
            <p:cNvSpPr>
              <a:spLocks noChangeArrowheads="1"/>
            </p:cNvSpPr>
            <p:nvPr/>
          </p:nvSpPr>
          <p:spPr bwMode="auto">
            <a:xfrm>
              <a:off x="4230"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8" name="Rectangle 77"/>
            <p:cNvSpPr>
              <a:spLocks noChangeArrowheads="1"/>
            </p:cNvSpPr>
            <p:nvPr/>
          </p:nvSpPr>
          <p:spPr bwMode="auto">
            <a:xfrm>
              <a:off x="3872"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9" name="Rectangle 78"/>
            <p:cNvSpPr>
              <a:spLocks noChangeArrowheads="1"/>
            </p:cNvSpPr>
            <p:nvPr/>
          </p:nvSpPr>
          <p:spPr bwMode="auto">
            <a:xfrm>
              <a:off x="4230"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0" name="Rectangle 79"/>
            <p:cNvSpPr>
              <a:spLocks noChangeArrowheads="1"/>
            </p:cNvSpPr>
            <p:nvPr/>
          </p:nvSpPr>
          <p:spPr bwMode="auto">
            <a:xfrm>
              <a:off x="4230"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1" name="Rectangle 80"/>
            <p:cNvSpPr>
              <a:spLocks noChangeArrowheads="1"/>
            </p:cNvSpPr>
            <p:nvPr/>
          </p:nvSpPr>
          <p:spPr bwMode="auto">
            <a:xfrm>
              <a:off x="3872"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2" name="Rectangle 81"/>
            <p:cNvSpPr>
              <a:spLocks noChangeArrowheads="1"/>
            </p:cNvSpPr>
            <p:nvPr/>
          </p:nvSpPr>
          <p:spPr bwMode="auto">
            <a:xfrm>
              <a:off x="3872"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3" name="Rectangle 82"/>
            <p:cNvSpPr>
              <a:spLocks noChangeArrowheads="1"/>
            </p:cNvSpPr>
            <p:nvPr/>
          </p:nvSpPr>
          <p:spPr bwMode="auto">
            <a:xfrm>
              <a:off x="4230"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4" name="Rectangle 83"/>
            <p:cNvSpPr>
              <a:spLocks noChangeArrowheads="1"/>
            </p:cNvSpPr>
            <p:nvPr/>
          </p:nvSpPr>
          <p:spPr bwMode="auto">
            <a:xfrm>
              <a:off x="4230"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5" name="Rectangle 84"/>
            <p:cNvSpPr>
              <a:spLocks noChangeArrowheads="1"/>
            </p:cNvSpPr>
            <p:nvPr/>
          </p:nvSpPr>
          <p:spPr bwMode="auto">
            <a:xfrm>
              <a:off x="3872"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6" name="Rectangle 85"/>
            <p:cNvSpPr>
              <a:spLocks noChangeArrowheads="1"/>
            </p:cNvSpPr>
            <p:nvPr/>
          </p:nvSpPr>
          <p:spPr bwMode="auto">
            <a:xfrm>
              <a:off x="4230"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7" name="Rectangle 86"/>
            <p:cNvSpPr>
              <a:spLocks noChangeArrowheads="1"/>
            </p:cNvSpPr>
            <p:nvPr/>
          </p:nvSpPr>
          <p:spPr bwMode="auto">
            <a:xfrm>
              <a:off x="3872"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8" name="Rectangle 87"/>
            <p:cNvSpPr>
              <a:spLocks noChangeArrowheads="1"/>
            </p:cNvSpPr>
            <p:nvPr/>
          </p:nvSpPr>
          <p:spPr bwMode="auto">
            <a:xfrm>
              <a:off x="294"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9" name="Rectangle 88"/>
            <p:cNvSpPr>
              <a:spLocks noChangeArrowheads="1"/>
            </p:cNvSpPr>
            <p:nvPr/>
          </p:nvSpPr>
          <p:spPr bwMode="auto">
            <a:xfrm>
              <a:off x="652"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0" name="Rectangle 89"/>
            <p:cNvSpPr>
              <a:spLocks noChangeArrowheads="1"/>
            </p:cNvSpPr>
            <p:nvPr/>
          </p:nvSpPr>
          <p:spPr bwMode="auto">
            <a:xfrm>
              <a:off x="652"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1" name="Rectangle 90"/>
            <p:cNvSpPr>
              <a:spLocks noChangeArrowheads="1"/>
            </p:cNvSpPr>
            <p:nvPr/>
          </p:nvSpPr>
          <p:spPr bwMode="auto">
            <a:xfrm>
              <a:off x="294"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2" name="Rectangle 91"/>
            <p:cNvSpPr>
              <a:spLocks noChangeArrowheads="1"/>
            </p:cNvSpPr>
            <p:nvPr/>
          </p:nvSpPr>
          <p:spPr bwMode="auto">
            <a:xfrm>
              <a:off x="294"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3" name="Rectangle 92"/>
            <p:cNvSpPr>
              <a:spLocks noChangeArrowheads="1"/>
            </p:cNvSpPr>
            <p:nvPr/>
          </p:nvSpPr>
          <p:spPr bwMode="auto">
            <a:xfrm>
              <a:off x="652"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4" name="Rectangle 93"/>
            <p:cNvSpPr>
              <a:spLocks noChangeArrowheads="1"/>
            </p:cNvSpPr>
            <p:nvPr/>
          </p:nvSpPr>
          <p:spPr bwMode="auto">
            <a:xfrm>
              <a:off x="294"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5" name="Rectangle 94"/>
            <p:cNvSpPr>
              <a:spLocks noChangeArrowheads="1"/>
            </p:cNvSpPr>
            <p:nvPr/>
          </p:nvSpPr>
          <p:spPr bwMode="auto">
            <a:xfrm>
              <a:off x="652"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6" name="Rectangle 95"/>
            <p:cNvSpPr>
              <a:spLocks noChangeArrowheads="1"/>
            </p:cNvSpPr>
            <p:nvPr/>
          </p:nvSpPr>
          <p:spPr bwMode="auto">
            <a:xfrm>
              <a:off x="652"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7" name="Rectangle 96"/>
            <p:cNvSpPr>
              <a:spLocks noChangeArrowheads="1"/>
            </p:cNvSpPr>
            <p:nvPr/>
          </p:nvSpPr>
          <p:spPr bwMode="auto">
            <a:xfrm>
              <a:off x="294"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8" name="Rectangle 97"/>
            <p:cNvSpPr>
              <a:spLocks noChangeArrowheads="1"/>
            </p:cNvSpPr>
            <p:nvPr/>
          </p:nvSpPr>
          <p:spPr bwMode="auto">
            <a:xfrm>
              <a:off x="294"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9" name="Rectangle 98"/>
            <p:cNvSpPr>
              <a:spLocks noChangeArrowheads="1"/>
            </p:cNvSpPr>
            <p:nvPr/>
          </p:nvSpPr>
          <p:spPr bwMode="auto">
            <a:xfrm>
              <a:off x="652"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0" name="Rectangle 99"/>
            <p:cNvSpPr>
              <a:spLocks noChangeArrowheads="1"/>
            </p:cNvSpPr>
            <p:nvPr/>
          </p:nvSpPr>
          <p:spPr bwMode="auto">
            <a:xfrm>
              <a:off x="652"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1" name="Rectangle 100"/>
            <p:cNvSpPr>
              <a:spLocks noChangeArrowheads="1"/>
            </p:cNvSpPr>
            <p:nvPr/>
          </p:nvSpPr>
          <p:spPr bwMode="auto">
            <a:xfrm>
              <a:off x="294"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2" name="Rectangle 101"/>
            <p:cNvSpPr>
              <a:spLocks noChangeArrowheads="1"/>
            </p:cNvSpPr>
            <p:nvPr/>
          </p:nvSpPr>
          <p:spPr bwMode="auto">
            <a:xfrm>
              <a:off x="652"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3" name="Rectangle 102"/>
            <p:cNvSpPr>
              <a:spLocks noChangeArrowheads="1"/>
            </p:cNvSpPr>
            <p:nvPr/>
          </p:nvSpPr>
          <p:spPr bwMode="auto">
            <a:xfrm>
              <a:off x="294"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cxnSp>
          <p:nvCxnSpPr>
            <p:cNvPr id="104" name="Line 246"/>
            <p:cNvCxnSpPr/>
            <p:nvPr/>
          </p:nvCxnSpPr>
          <p:spPr bwMode="auto">
            <a:xfrm flipH="1">
              <a:off x="169" y="8487"/>
              <a:ext cx="4547" cy="0"/>
            </a:xfrm>
            <a:prstGeom prst="line">
              <a:avLst/>
            </a:prstGeom>
            <a:grpFill/>
            <a:ln w="25400">
              <a:solidFill>
                <a:srgbClr val="1F497D">
                  <a:lumMod val="50000"/>
                </a:srgbClr>
              </a:solidFill>
              <a:round/>
              <a:headEnd type="triangle" w="lg" len="med"/>
              <a:tailEnd type="triangle" w="lg" len="med"/>
            </a:ln>
          </p:spPr>
        </p:cxnSp>
        <p:sp>
          <p:nvSpPr>
            <p:cNvPr id="105" name="Rectangle 104"/>
            <p:cNvSpPr>
              <a:spLocks noChangeArrowheads="1"/>
            </p:cNvSpPr>
            <p:nvPr/>
          </p:nvSpPr>
          <p:spPr bwMode="auto">
            <a:xfrm>
              <a:off x="2083"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6" name="Rectangle 105"/>
            <p:cNvSpPr>
              <a:spLocks noChangeArrowheads="1"/>
            </p:cNvSpPr>
            <p:nvPr/>
          </p:nvSpPr>
          <p:spPr bwMode="auto">
            <a:xfrm>
              <a:off x="1725"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7" name="Rectangle 106"/>
            <p:cNvSpPr>
              <a:spLocks noChangeArrowheads="1"/>
            </p:cNvSpPr>
            <p:nvPr/>
          </p:nvSpPr>
          <p:spPr bwMode="auto">
            <a:xfrm>
              <a:off x="1367"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8" name="Rectangle 107"/>
            <p:cNvSpPr>
              <a:spLocks noChangeArrowheads="1"/>
            </p:cNvSpPr>
            <p:nvPr/>
          </p:nvSpPr>
          <p:spPr bwMode="auto">
            <a:xfrm>
              <a:off x="1010" y="6690"/>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9" name="Rectangle 108"/>
            <p:cNvSpPr>
              <a:spLocks noChangeArrowheads="1"/>
            </p:cNvSpPr>
            <p:nvPr/>
          </p:nvSpPr>
          <p:spPr bwMode="auto">
            <a:xfrm>
              <a:off x="3514"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0" name="Rectangle 109"/>
            <p:cNvSpPr>
              <a:spLocks noChangeArrowheads="1"/>
            </p:cNvSpPr>
            <p:nvPr/>
          </p:nvSpPr>
          <p:spPr bwMode="auto">
            <a:xfrm>
              <a:off x="3156"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1" name="Rectangle 110"/>
            <p:cNvSpPr>
              <a:spLocks noChangeArrowheads="1"/>
            </p:cNvSpPr>
            <p:nvPr/>
          </p:nvSpPr>
          <p:spPr bwMode="auto">
            <a:xfrm>
              <a:off x="2441" y="6690"/>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2" name="Rectangle 111"/>
            <p:cNvSpPr>
              <a:spLocks noChangeArrowheads="1"/>
            </p:cNvSpPr>
            <p:nvPr/>
          </p:nvSpPr>
          <p:spPr bwMode="auto">
            <a:xfrm>
              <a:off x="2798"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3" name="Rectangle 112"/>
            <p:cNvSpPr>
              <a:spLocks noChangeArrowheads="1"/>
            </p:cNvSpPr>
            <p:nvPr/>
          </p:nvSpPr>
          <p:spPr bwMode="auto">
            <a:xfrm>
              <a:off x="2441" y="633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4" name="Rectangle 113"/>
            <p:cNvSpPr>
              <a:spLocks noChangeArrowheads="1"/>
            </p:cNvSpPr>
            <p:nvPr/>
          </p:nvSpPr>
          <p:spPr bwMode="auto">
            <a:xfrm>
              <a:off x="2798"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5" name="Rectangle 114"/>
            <p:cNvSpPr>
              <a:spLocks noChangeArrowheads="1"/>
            </p:cNvSpPr>
            <p:nvPr/>
          </p:nvSpPr>
          <p:spPr bwMode="auto">
            <a:xfrm>
              <a:off x="3156"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6" name="Rectangle 115"/>
            <p:cNvSpPr>
              <a:spLocks noChangeArrowheads="1"/>
            </p:cNvSpPr>
            <p:nvPr/>
          </p:nvSpPr>
          <p:spPr bwMode="auto">
            <a:xfrm>
              <a:off x="3514"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7" name="Rectangle 116"/>
            <p:cNvSpPr>
              <a:spLocks noChangeArrowheads="1"/>
            </p:cNvSpPr>
            <p:nvPr/>
          </p:nvSpPr>
          <p:spPr bwMode="auto">
            <a:xfrm>
              <a:off x="1010" y="633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8" name="Rectangle 117"/>
            <p:cNvSpPr>
              <a:spLocks noChangeArrowheads="1"/>
            </p:cNvSpPr>
            <p:nvPr/>
          </p:nvSpPr>
          <p:spPr bwMode="auto">
            <a:xfrm>
              <a:off x="1367"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9" name="Rectangle 118"/>
            <p:cNvSpPr>
              <a:spLocks noChangeArrowheads="1"/>
            </p:cNvSpPr>
            <p:nvPr/>
          </p:nvSpPr>
          <p:spPr bwMode="auto">
            <a:xfrm>
              <a:off x="1725"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0" name="Rectangle 119"/>
            <p:cNvSpPr>
              <a:spLocks noChangeArrowheads="1"/>
            </p:cNvSpPr>
            <p:nvPr/>
          </p:nvSpPr>
          <p:spPr bwMode="auto">
            <a:xfrm>
              <a:off x="2083"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1" name="Rectangle 120"/>
            <p:cNvSpPr>
              <a:spLocks noChangeArrowheads="1"/>
            </p:cNvSpPr>
            <p:nvPr/>
          </p:nvSpPr>
          <p:spPr bwMode="auto">
            <a:xfrm>
              <a:off x="4230"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2" name="Rectangle 121"/>
            <p:cNvSpPr>
              <a:spLocks noChangeArrowheads="1"/>
            </p:cNvSpPr>
            <p:nvPr/>
          </p:nvSpPr>
          <p:spPr bwMode="auto">
            <a:xfrm>
              <a:off x="3872"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3" name="Rectangle 122"/>
            <p:cNvSpPr>
              <a:spLocks noChangeArrowheads="1"/>
            </p:cNvSpPr>
            <p:nvPr/>
          </p:nvSpPr>
          <p:spPr bwMode="auto">
            <a:xfrm>
              <a:off x="3872"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4" name="Rectangle 123"/>
            <p:cNvSpPr>
              <a:spLocks noChangeArrowheads="1"/>
            </p:cNvSpPr>
            <p:nvPr/>
          </p:nvSpPr>
          <p:spPr bwMode="auto">
            <a:xfrm>
              <a:off x="4230"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5" name="Rectangle 124"/>
            <p:cNvSpPr>
              <a:spLocks noChangeArrowheads="1"/>
            </p:cNvSpPr>
            <p:nvPr/>
          </p:nvSpPr>
          <p:spPr bwMode="auto">
            <a:xfrm>
              <a:off x="652"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6" name="Rectangle 125"/>
            <p:cNvSpPr>
              <a:spLocks noChangeArrowheads="1"/>
            </p:cNvSpPr>
            <p:nvPr/>
          </p:nvSpPr>
          <p:spPr bwMode="auto">
            <a:xfrm>
              <a:off x="294"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7" name="Rectangle 126"/>
            <p:cNvSpPr>
              <a:spLocks noChangeArrowheads="1"/>
            </p:cNvSpPr>
            <p:nvPr/>
          </p:nvSpPr>
          <p:spPr bwMode="auto">
            <a:xfrm>
              <a:off x="294"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8" name="Rectangle 127"/>
            <p:cNvSpPr>
              <a:spLocks noChangeArrowheads="1"/>
            </p:cNvSpPr>
            <p:nvPr/>
          </p:nvSpPr>
          <p:spPr bwMode="auto">
            <a:xfrm>
              <a:off x="652"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9" name="Rectangle 128"/>
            <p:cNvSpPr>
              <a:spLocks noChangeArrowheads="1"/>
            </p:cNvSpPr>
            <p:nvPr/>
          </p:nvSpPr>
          <p:spPr bwMode="auto">
            <a:xfrm>
              <a:off x="2083"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0" name="Rectangle 129"/>
            <p:cNvSpPr>
              <a:spLocks noChangeArrowheads="1"/>
            </p:cNvSpPr>
            <p:nvPr/>
          </p:nvSpPr>
          <p:spPr bwMode="auto">
            <a:xfrm>
              <a:off x="1725"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1" name="Rectangle 130"/>
            <p:cNvSpPr>
              <a:spLocks noChangeArrowheads="1"/>
            </p:cNvSpPr>
            <p:nvPr/>
          </p:nvSpPr>
          <p:spPr bwMode="auto">
            <a:xfrm>
              <a:off x="1367"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2" name="Rectangle 131"/>
            <p:cNvSpPr>
              <a:spLocks noChangeArrowheads="1"/>
            </p:cNvSpPr>
            <p:nvPr/>
          </p:nvSpPr>
          <p:spPr bwMode="auto">
            <a:xfrm>
              <a:off x="1010" y="10275"/>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3" name="Rectangle 132"/>
            <p:cNvSpPr>
              <a:spLocks noChangeArrowheads="1"/>
            </p:cNvSpPr>
            <p:nvPr/>
          </p:nvSpPr>
          <p:spPr bwMode="auto">
            <a:xfrm>
              <a:off x="3514"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4" name="Rectangle 133"/>
            <p:cNvSpPr>
              <a:spLocks noChangeArrowheads="1"/>
            </p:cNvSpPr>
            <p:nvPr/>
          </p:nvSpPr>
          <p:spPr bwMode="auto">
            <a:xfrm>
              <a:off x="3156"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5" name="Rectangle 134"/>
            <p:cNvSpPr>
              <a:spLocks noChangeArrowheads="1"/>
            </p:cNvSpPr>
            <p:nvPr/>
          </p:nvSpPr>
          <p:spPr bwMode="auto">
            <a:xfrm>
              <a:off x="2441" y="10275"/>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6" name="Rectangle 135"/>
            <p:cNvSpPr>
              <a:spLocks noChangeArrowheads="1"/>
            </p:cNvSpPr>
            <p:nvPr/>
          </p:nvSpPr>
          <p:spPr bwMode="auto">
            <a:xfrm>
              <a:off x="2798"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7" name="Rectangle 136"/>
            <p:cNvSpPr>
              <a:spLocks noChangeArrowheads="1"/>
            </p:cNvSpPr>
            <p:nvPr/>
          </p:nvSpPr>
          <p:spPr bwMode="auto">
            <a:xfrm>
              <a:off x="2441" y="9918"/>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8" name="Rectangle 137"/>
            <p:cNvSpPr>
              <a:spLocks noChangeArrowheads="1"/>
            </p:cNvSpPr>
            <p:nvPr/>
          </p:nvSpPr>
          <p:spPr bwMode="auto">
            <a:xfrm>
              <a:off x="2798"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9" name="Rectangle 138"/>
            <p:cNvSpPr>
              <a:spLocks noChangeArrowheads="1"/>
            </p:cNvSpPr>
            <p:nvPr/>
          </p:nvSpPr>
          <p:spPr bwMode="auto">
            <a:xfrm>
              <a:off x="3156"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0" name="Rectangle 139"/>
            <p:cNvSpPr>
              <a:spLocks noChangeArrowheads="1"/>
            </p:cNvSpPr>
            <p:nvPr/>
          </p:nvSpPr>
          <p:spPr bwMode="auto">
            <a:xfrm>
              <a:off x="3514"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1" name="Rectangle 140"/>
            <p:cNvSpPr>
              <a:spLocks noChangeArrowheads="1"/>
            </p:cNvSpPr>
            <p:nvPr/>
          </p:nvSpPr>
          <p:spPr bwMode="auto">
            <a:xfrm>
              <a:off x="1010" y="9918"/>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2" name="Rectangle 141"/>
            <p:cNvSpPr>
              <a:spLocks noChangeArrowheads="1"/>
            </p:cNvSpPr>
            <p:nvPr/>
          </p:nvSpPr>
          <p:spPr bwMode="auto">
            <a:xfrm>
              <a:off x="1367"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3" name="Rectangle 142"/>
            <p:cNvSpPr>
              <a:spLocks noChangeArrowheads="1"/>
            </p:cNvSpPr>
            <p:nvPr/>
          </p:nvSpPr>
          <p:spPr bwMode="auto">
            <a:xfrm>
              <a:off x="1725"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4" name="Rectangle 143"/>
            <p:cNvSpPr>
              <a:spLocks noChangeArrowheads="1"/>
            </p:cNvSpPr>
            <p:nvPr/>
          </p:nvSpPr>
          <p:spPr bwMode="auto">
            <a:xfrm>
              <a:off x="2083"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5" name="Rectangle 144"/>
            <p:cNvSpPr>
              <a:spLocks noChangeArrowheads="1"/>
            </p:cNvSpPr>
            <p:nvPr/>
          </p:nvSpPr>
          <p:spPr bwMode="auto">
            <a:xfrm>
              <a:off x="4230"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6" name="Rectangle 145"/>
            <p:cNvSpPr>
              <a:spLocks noChangeArrowheads="1"/>
            </p:cNvSpPr>
            <p:nvPr/>
          </p:nvSpPr>
          <p:spPr bwMode="auto">
            <a:xfrm>
              <a:off x="3872"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7" name="Rectangle 146"/>
            <p:cNvSpPr>
              <a:spLocks noChangeArrowheads="1"/>
            </p:cNvSpPr>
            <p:nvPr/>
          </p:nvSpPr>
          <p:spPr bwMode="auto">
            <a:xfrm>
              <a:off x="3872"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8" name="Rectangle 147"/>
            <p:cNvSpPr>
              <a:spLocks noChangeArrowheads="1"/>
            </p:cNvSpPr>
            <p:nvPr/>
          </p:nvSpPr>
          <p:spPr bwMode="auto">
            <a:xfrm>
              <a:off x="4230"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9" name="Rectangle 148"/>
            <p:cNvSpPr>
              <a:spLocks noChangeArrowheads="1"/>
            </p:cNvSpPr>
            <p:nvPr/>
          </p:nvSpPr>
          <p:spPr bwMode="auto">
            <a:xfrm>
              <a:off x="652"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50" name="Rectangle 149"/>
            <p:cNvSpPr>
              <a:spLocks noChangeArrowheads="1"/>
            </p:cNvSpPr>
            <p:nvPr/>
          </p:nvSpPr>
          <p:spPr bwMode="auto">
            <a:xfrm>
              <a:off x="294"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51" name="Rectangle 150"/>
            <p:cNvSpPr>
              <a:spLocks noChangeArrowheads="1"/>
            </p:cNvSpPr>
            <p:nvPr/>
          </p:nvSpPr>
          <p:spPr bwMode="auto">
            <a:xfrm>
              <a:off x="294"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52" name="Rectangle 151"/>
            <p:cNvSpPr>
              <a:spLocks noChangeArrowheads="1"/>
            </p:cNvSpPr>
            <p:nvPr/>
          </p:nvSpPr>
          <p:spPr bwMode="auto">
            <a:xfrm>
              <a:off x="652"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cxnSp>
          <p:nvCxnSpPr>
            <p:cNvPr id="153" name="Line 295"/>
            <p:cNvCxnSpPr/>
            <p:nvPr/>
          </p:nvCxnSpPr>
          <p:spPr bwMode="auto">
            <a:xfrm>
              <a:off x="2441" y="6194"/>
              <a:ext cx="0" cy="4598"/>
            </a:xfrm>
            <a:prstGeom prst="line">
              <a:avLst/>
            </a:prstGeom>
            <a:grpFill/>
            <a:ln w="25400">
              <a:solidFill>
                <a:srgbClr val="1F497D">
                  <a:lumMod val="50000"/>
                </a:srgbClr>
              </a:solidFill>
              <a:round/>
              <a:headEnd type="triangle" w="lg" len="med"/>
              <a:tailEnd type="triangle" w="lg" len="med"/>
            </a:ln>
          </p:spPr>
        </p:cxnSp>
      </p:grpSp>
      <p:sp>
        <p:nvSpPr>
          <p:cNvPr id="155" name="Text Box 225"/>
          <p:cNvSpPr txBox="1"/>
          <p:nvPr/>
        </p:nvSpPr>
        <p:spPr>
          <a:xfrm>
            <a:off x="2288800" y="1791692"/>
            <a:ext cx="94615" cy="102362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50000"/>
              </a:lnSpc>
              <a:spcAft>
                <a:spcPts val="50"/>
              </a:spcAft>
            </a:pPr>
            <a:r>
              <a:rPr lang="en-US" sz="1200" b="1" dirty="0">
                <a:solidFill>
                  <a:srgbClr val="FF0000"/>
                </a:solidFill>
                <a:latin typeface="Times New Roman"/>
                <a:ea typeface="Calibri"/>
              </a:rPr>
              <a:t>5</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4</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3</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2</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1</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 </a:t>
            </a:r>
            <a:endParaRPr lang="en-US" sz="1200" dirty="0">
              <a:solidFill>
                <a:prstClr val="black"/>
              </a:solidFill>
              <a:latin typeface="Times New Roman"/>
              <a:ea typeface="MS Mincho"/>
            </a:endParaRPr>
          </a:p>
          <a:p>
            <a:pPr>
              <a:lnSpc>
                <a:spcPct val="150000"/>
              </a:lnSpc>
            </a:pPr>
            <a:r>
              <a:rPr lang="en-US" sz="1200" dirty="0">
                <a:solidFill>
                  <a:srgbClr val="FF0000"/>
                </a:solidFill>
                <a:latin typeface="Times New Roman"/>
                <a:ea typeface="MS Mincho"/>
              </a:rPr>
              <a:t> </a:t>
            </a:r>
            <a:endParaRPr lang="en-US" sz="1200" dirty="0">
              <a:solidFill>
                <a:prstClr val="black"/>
              </a:solidFill>
              <a:latin typeface="Times New Roman"/>
              <a:ea typeface="MS Mincho"/>
            </a:endParaRPr>
          </a:p>
        </p:txBody>
      </p:sp>
      <p:sp>
        <p:nvSpPr>
          <p:cNvPr id="156" name="Text Box 225"/>
          <p:cNvSpPr txBox="1"/>
          <p:nvPr/>
        </p:nvSpPr>
        <p:spPr>
          <a:xfrm>
            <a:off x="2196754" y="3305430"/>
            <a:ext cx="1323023" cy="203631"/>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r">
              <a:spcAft>
                <a:spcPts val="600"/>
              </a:spcAft>
            </a:pPr>
            <a:r>
              <a:rPr lang="en-US" sz="1200" b="1" dirty="0">
                <a:solidFill>
                  <a:srgbClr val="FF0000"/>
                </a:solidFill>
                <a:latin typeface="Times New Roman"/>
                <a:ea typeface="Calibri"/>
              </a:rPr>
              <a:t> 0    1    2    3     4    5</a:t>
            </a:r>
            <a:endParaRPr lang="en-US" sz="1200" dirty="0">
              <a:solidFill>
                <a:prstClr val="black"/>
              </a:solidFill>
              <a:latin typeface="Times New Roman"/>
              <a:ea typeface="MS Mincho"/>
            </a:endParaRPr>
          </a:p>
        </p:txBody>
      </p:sp>
      <p:sp>
        <p:nvSpPr>
          <p:cNvPr id="157" name="Text Box 225"/>
          <p:cNvSpPr txBox="1"/>
          <p:nvPr/>
        </p:nvSpPr>
        <p:spPr>
          <a:xfrm>
            <a:off x="2228130" y="3421506"/>
            <a:ext cx="167640" cy="102362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50000"/>
              </a:lnSpc>
              <a:spcAft>
                <a:spcPts val="50"/>
              </a:spcAft>
            </a:pPr>
            <a:r>
              <a:rPr lang="en-US" sz="1200" b="1" dirty="0">
                <a:solidFill>
                  <a:srgbClr val="FF0000"/>
                </a:solidFill>
                <a:latin typeface="Times New Roman"/>
                <a:ea typeface="Calibri"/>
              </a:rPr>
              <a:t>-1</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-2</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-3</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-4</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-5</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 </a:t>
            </a:r>
            <a:endParaRPr lang="en-US" sz="1200" dirty="0">
              <a:solidFill>
                <a:prstClr val="black"/>
              </a:solidFill>
              <a:latin typeface="Times New Roman"/>
              <a:ea typeface="MS Mincho"/>
            </a:endParaRPr>
          </a:p>
          <a:p>
            <a:pPr>
              <a:lnSpc>
                <a:spcPct val="150000"/>
              </a:lnSpc>
            </a:pPr>
            <a:r>
              <a:rPr lang="en-US" sz="1200" dirty="0">
                <a:solidFill>
                  <a:srgbClr val="FF0000"/>
                </a:solidFill>
                <a:latin typeface="Times New Roman"/>
                <a:ea typeface="MS Mincho"/>
              </a:rPr>
              <a:t> </a:t>
            </a:r>
            <a:endParaRPr lang="en-US" sz="1200" dirty="0">
              <a:solidFill>
                <a:prstClr val="black"/>
              </a:solidFill>
              <a:latin typeface="Times New Roman"/>
              <a:ea typeface="MS Mincho"/>
            </a:endParaRPr>
          </a:p>
        </p:txBody>
      </p:sp>
      <p:sp>
        <p:nvSpPr>
          <p:cNvPr id="158" name="Text Box 225"/>
          <p:cNvSpPr txBox="1"/>
          <p:nvPr/>
        </p:nvSpPr>
        <p:spPr>
          <a:xfrm>
            <a:off x="733909" y="3308495"/>
            <a:ext cx="1359773" cy="206526"/>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spcAft>
                <a:spcPts val="600"/>
              </a:spcAft>
            </a:pPr>
            <a:r>
              <a:rPr lang="en-US" sz="1200" b="1" dirty="0">
                <a:solidFill>
                  <a:srgbClr val="FF0000"/>
                </a:solidFill>
                <a:latin typeface="Times New Roman"/>
                <a:ea typeface="Calibri"/>
              </a:rPr>
              <a:t>     -5   -4    -3   -2   -1</a:t>
            </a:r>
            <a:endParaRPr lang="en-US" sz="1200" dirty="0">
              <a:solidFill>
                <a:prstClr val="black"/>
              </a:solidFill>
              <a:latin typeface="Times New Roman"/>
              <a:ea typeface="MS Mincho"/>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2563" y="4734541"/>
            <a:ext cx="506413" cy="42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Rectangle 3"/>
              <p:cNvSpPr/>
              <p:nvPr/>
            </p:nvSpPr>
            <p:spPr>
              <a:xfrm>
                <a:off x="3775351" y="3300161"/>
                <a:ext cx="37061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solidFill>
                            <a:srgbClr val="1F497D"/>
                          </a:solidFill>
                          <a:latin typeface="Cambria Math"/>
                          <a:ea typeface="MS Mincho"/>
                          <a:cs typeface="Calibri"/>
                        </a:rPr>
                        <m:t>𝒙</m:t>
                      </m:r>
                    </m:oMath>
                  </m:oMathPara>
                </a14:m>
                <a:endParaRPr lang="en-US" dirty="0">
                  <a:solidFill>
                    <a:prstClr val="black"/>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3775351" y="3300161"/>
                <a:ext cx="370614" cy="369332"/>
              </a:xfrm>
              <a:prstGeom prst="rect">
                <a:avLst/>
              </a:prstGeom>
              <a:blipFill rotWithShape="1">
                <a:blip r:embed="rId4"/>
                <a:stretch>
                  <a:fillRect t="-8197" r="-22951"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21672" y="1016968"/>
                <a:ext cx="3520131" cy="7472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a:ea typeface="MS Mincho"/>
                          <a:cs typeface="Times New Roman"/>
                        </a:rPr>
                        <m:t>𝒇</m:t>
                      </m:r>
                      <m:d>
                        <m:dPr>
                          <m:ctrlPr>
                            <a:rPr lang="en-US" sz="2400" b="1" i="1">
                              <a:effectLst/>
                              <a:latin typeface="Cambria Math" panose="02040503050406030204" pitchFamily="18" charset="0"/>
                            </a:rPr>
                          </m:ctrlPr>
                        </m:dPr>
                        <m:e>
                          <m:r>
                            <a:rPr lang="en-US" sz="2400" b="1" i="1">
                              <a:effectLst/>
                              <a:latin typeface="Cambria Math"/>
                              <a:ea typeface="MS Mincho"/>
                              <a:cs typeface="Times New Roman"/>
                            </a:rPr>
                            <m:t>𝒙</m:t>
                          </m:r>
                        </m:e>
                      </m:d>
                      <m:r>
                        <a:rPr lang="en-US" sz="2400" b="1" i="1">
                          <a:effectLst/>
                          <a:latin typeface="Cambria Math"/>
                          <a:ea typeface="MS Mincho"/>
                          <a:cs typeface="Times New Roman"/>
                        </a:rPr>
                        <m:t>=</m:t>
                      </m:r>
                      <m:d>
                        <m:dPr>
                          <m:begChr m:val="{"/>
                          <m:endChr m:val=""/>
                          <m:ctrlPr>
                            <a:rPr lang="en-US" sz="2400" b="1" i="1">
                              <a:effectLst/>
                              <a:latin typeface="Cambria Math" panose="02040503050406030204" pitchFamily="18" charset="0"/>
                            </a:rPr>
                          </m:ctrlPr>
                        </m:dPr>
                        <m:e>
                          <m:eqArr>
                            <m:eqArrPr>
                              <m:ctrlPr>
                                <a:rPr lang="en-US" sz="2400" b="1" i="1">
                                  <a:effectLst/>
                                  <a:latin typeface="Cambria Math" panose="02040503050406030204" pitchFamily="18" charset="0"/>
                                </a:rPr>
                              </m:ctrlPr>
                            </m:eqArrPr>
                            <m:e>
                              <m:r>
                                <a:rPr lang="en-US" sz="2400" b="1" i="1">
                                  <a:effectLst/>
                                  <a:latin typeface="Cambria Math"/>
                                  <a:ea typeface="MS Mincho"/>
                                  <a:cs typeface="Times New Roman"/>
                                </a:rPr>
                                <m:t>𝒙</m:t>
                              </m:r>
                              <m:r>
                                <a:rPr lang="en-US" sz="2400" b="1" i="1">
                                  <a:effectLst/>
                                  <a:latin typeface="Cambria Math"/>
                                  <a:ea typeface="MS Mincho"/>
                                  <a:cs typeface="Times New Roman"/>
                                </a:rPr>
                                <m:t>+</m:t>
                              </m:r>
                              <m:r>
                                <a:rPr lang="en-US" sz="2400" b="1" i="1">
                                  <a:effectLst/>
                                  <a:latin typeface="Cambria Math"/>
                                  <a:ea typeface="MS Mincho"/>
                                  <a:cs typeface="Times New Roman"/>
                                </a:rPr>
                                <m:t>𝟏</m:t>
                              </m:r>
                              <m:r>
                                <a:rPr lang="en-US" sz="2400" b="1" i="1">
                                  <a:effectLst/>
                                  <a:latin typeface="Cambria Math"/>
                                  <a:ea typeface="MS Mincho"/>
                                  <a:cs typeface="Times New Roman"/>
                                </a:rPr>
                                <m:t>,  &amp;</m:t>
                              </m:r>
                              <m:r>
                                <a:rPr lang="en-US" sz="2400" b="1" i="1">
                                  <a:effectLst/>
                                  <a:latin typeface="Cambria Math"/>
                                  <a:ea typeface="MS Mincho"/>
                                  <a:cs typeface="Times New Roman"/>
                                </a:rPr>
                                <m:t>𝒙</m:t>
                              </m:r>
                              <m:r>
                                <a:rPr lang="en-US" sz="2400" b="1" i="1">
                                  <a:effectLst/>
                                  <a:latin typeface="Cambria Math"/>
                                  <a:ea typeface="MS Mincho"/>
                                  <a:cs typeface="Times New Roman"/>
                                </a:rPr>
                                <m:t>&gt;</m:t>
                              </m:r>
                              <m:r>
                                <a:rPr lang="en-US" sz="2400" b="1" i="1">
                                  <a:effectLst/>
                                  <a:latin typeface="Cambria Math"/>
                                  <a:ea typeface="MS Mincho"/>
                                  <a:cs typeface="Times New Roman"/>
                                </a:rPr>
                                <m:t>𝟎</m:t>
                              </m:r>
                            </m:e>
                            <m:e>
                              <m:r>
                                <a:rPr lang="en-US" sz="2400" b="1" i="1">
                                  <a:effectLst/>
                                  <a:latin typeface="Cambria Math"/>
                                  <a:ea typeface="MS Mincho"/>
                                  <a:cs typeface="Times New Roman"/>
                                </a:rPr>
                                <m:t>𝒙</m:t>
                              </m:r>
                              <m:r>
                                <a:rPr lang="en-US" sz="2400" b="1" i="1">
                                  <a:effectLst/>
                                  <a:latin typeface="Cambria Math"/>
                                  <a:ea typeface="MS Mincho"/>
                                  <a:cs typeface="Times New Roman"/>
                                </a:rPr>
                                <m:t>,  &amp;</m:t>
                              </m:r>
                              <m:r>
                                <a:rPr lang="en-US" sz="2400" b="1" i="1">
                                  <a:effectLst/>
                                  <a:latin typeface="Cambria Math"/>
                                  <a:ea typeface="MS Mincho"/>
                                  <a:cs typeface="Times New Roman"/>
                                </a:rPr>
                                <m:t>𝒙</m:t>
                              </m:r>
                              <m:r>
                                <a:rPr lang="en-US" sz="2400" b="1" i="1">
                                  <a:effectLst/>
                                  <a:latin typeface="Cambria Math"/>
                                  <a:ea typeface="MS Mincho"/>
                                  <a:cs typeface="Times New Roman"/>
                                </a:rPr>
                                <m:t>≤</m:t>
                              </m:r>
                              <m:r>
                                <a:rPr lang="en-US" sz="2400" b="1" i="1">
                                  <a:effectLst/>
                                  <a:latin typeface="Cambria Math"/>
                                  <a:ea typeface="MS Mincho"/>
                                  <a:cs typeface="Times New Roman"/>
                                </a:rPr>
                                <m:t>𝟎</m:t>
                              </m:r>
                            </m:e>
                          </m:eqArr>
                        </m:e>
                      </m:d>
                    </m:oMath>
                  </m:oMathPara>
                </a14:m>
                <a:endParaRPr lang="en-US" sz="2400" dirty="0">
                  <a:solidFill>
                    <a:prstClr val="black"/>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321672" y="1016968"/>
                <a:ext cx="3520131" cy="747256"/>
              </a:xfrm>
              <a:prstGeom prst="rect">
                <a:avLst/>
              </a:prstGeom>
              <a:blipFill rotWithShape="1">
                <a:blip r:embed="rId5"/>
                <a:stretch>
                  <a:fillRect r="-3640"/>
                </a:stretch>
              </a:blipFill>
            </p:spPr>
            <p:txBody>
              <a:bodyPr/>
              <a:lstStyle/>
              <a:p>
                <a:r>
                  <a:rPr lang="en-US">
                    <a:noFill/>
                  </a:rPr>
                  <a:t> </a:t>
                </a:r>
              </a:p>
            </p:txBody>
          </p:sp>
        </mc:Fallback>
      </mc:AlternateContent>
      <p:cxnSp>
        <p:nvCxnSpPr>
          <p:cNvPr id="160" name="Straight Connector 159"/>
          <p:cNvCxnSpPr/>
          <p:nvPr/>
        </p:nvCxnSpPr>
        <p:spPr>
          <a:xfrm flipH="1">
            <a:off x="2227054" y="1725039"/>
            <a:ext cx="1371600" cy="1358146"/>
          </a:xfrm>
          <a:prstGeom prst="line">
            <a:avLst/>
          </a:prstGeom>
          <a:noFill/>
          <a:ln w="28575" cap="flat" cmpd="sng" algn="ctr">
            <a:solidFill>
              <a:srgbClr val="4F81BD">
                <a:shade val="95000"/>
                <a:satMod val="105000"/>
              </a:srgbClr>
            </a:solidFill>
            <a:prstDash val="solid"/>
            <a:headEnd type="stealth"/>
            <a:tailEnd type="none"/>
          </a:ln>
          <a:effectLst/>
        </p:spPr>
      </p:cxnSp>
      <p:cxnSp>
        <p:nvCxnSpPr>
          <p:cNvPr id="161" name="Straight Connector 160"/>
          <p:cNvCxnSpPr/>
          <p:nvPr/>
        </p:nvCxnSpPr>
        <p:spPr>
          <a:xfrm flipV="1">
            <a:off x="687103" y="3300161"/>
            <a:ext cx="1541027" cy="1584740"/>
          </a:xfrm>
          <a:prstGeom prst="line">
            <a:avLst/>
          </a:prstGeom>
          <a:noFill/>
          <a:ln w="28575" cap="flat" cmpd="sng" algn="ctr">
            <a:solidFill>
              <a:srgbClr val="4F81BD">
                <a:shade val="95000"/>
                <a:satMod val="105000"/>
              </a:srgbClr>
            </a:solidFill>
            <a:prstDash val="solid"/>
            <a:headEnd type="stealth"/>
            <a:tailEnd type="oval"/>
          </a:ln>
          <a:effectLst/>
        </p:spPr>
      </p:cxnSp>
    </p:spTree>
    <p:extLst>
      <p:ext uri="{BB962C8B-B14F-4D97-AF65-F5344CB8AC3E}">
        <p14:creationId xmlns:p14="http://schemas.microsoft.com/office/powerpoint/2010/main" val="19055527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365521"/>
          </a:xfrm>
        </p:spPr>
        <p:txBody>
          <a:bodyPr>
            <a:normAutofit/>
          </a:bodyPr>
          <a:lstStyle/>
          <a:p>
            <a:pPr algn="l"/>
            <a:r>
              <a:rPr lang="en-US" sz="1700" b="1" dirty="0">
                <a:latin typeface="Cambria" panose="02040503050406030204" pitchFamily="18" charset="0"/>
              </a:rPr>
              <a:t> Functions</a:t>
            </a:r>
            <a:endParaRPr lang="en-US" sz="1700" dirty="0">
              <a:latin typeface="Cambria" panose="02040503050406030204" pitchFamily="18" charset="0"/>
            </a:endParaRPr>
          </a:p>
        </p:txBody>
      </p:sp>
      <p:sp>
        <p:nvSpPr>
          <p:cNvPr id="5" name="Rectangle 4"/>
          <p:cNvSpPr/>
          <p:nvPr/>
        </p:nvSpPr>
        <p:spPr>
          <a:xfrm>
            <a:off x="0" y="231703"/>
            <a:ext cx="9144000" cy="1012585"/>
          </a:xfrm>
          <a:prstGeom prst="rect">
            <a:avLst/>
          </a:prstGeom>
        </p:spPr>
        <p:txBody>
          <a:bodyPr wrap="square">
            <a:spAutoFit/>
          </a:bodyPr>
          <a:lstStyle/>
          <a:p>
            <a:pPr>
              <a:lnSpc>
                <a:spcPct val="115000"/>
              </a:lnSpc>
              <a:spcAft>
                <a:spcPts val="600"/>
              </a:spcAft>
            </a:pPr>
            <a:r>
              <a:rPr lang="en-US" sz="2600" b="1" dirty="0">
                <a:solidFill>
                  <a:srgbClr val="4F81BD"/>
                </a:solidFill>
              </a:rPr>
              <a:t>Sample Problem 6: </a:t>
            </a:r>
            <a:r>
              <a:rPr lang="en-US" sz="2600" b="1" dirty="0"/>
              <a:t>Find the domain and range of each function. Write in interval notation.</a:t>
            </a:r>
            <a:endParaRPr lang="en-US" sz="2600" dirty="0">
              <a:ea typeface="MS Mincho"/>
              <a:cs typeface="Times New Roman"/>
            </a:endParaRPr>
          </a:p>
        </p:txBody>
      </p:sp>
      <p:sp>
        <p:nvSpPr>
          <p:cNvPr id="3" name="Rectangle 2"/>
          <p:cNvSpPr/>
          <p:nvPr/>
        </p:nvSpPr>
        <p:spPr>
          <a:xfrm>
            <a:off x="0" y="1151064"/>
            <a:ext cx="453970" cy="492443"/>
          </a:xfrm>
          <a:prstGeom prst="rect">
            <a:avLst/>
          </a:prstGeom>
        </p:spPr>
        <p:txBody>
          <a:bodyPr wrap="none">
            <a:spAutoFit/>
          </a:bodyPr>
          <a:lstStyle/>
          <a:p>
            <a:r>
              <a:rPr lang="en-US" sz="2600" b="1" dirty="0">
                <a:solidFill>
                  <a:prstClr val="black"/>
                </a:solidFill>
              </a:rPr>
              <a:t>b.</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629150"/>
            <a:ext cx="334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a:grpSpLocks/>
          </p:cNvGrpSpPr>
          <p:nvPr/>
        </p:nvGrpSpPr>
        <p:grpSpPr bwMode="auto">
          <a:xfrm>
            <a:off x="597446" y="1711868"/>
            <a:ext cx="3261367" cy="3225094"/>
            <a:chOff x="169" y="6194"/>
            <a:chExt cx="4547" cy="4598"/>
          </a:xfrm>
          <a:noFill/>
        </p:grpSpPr>
        <p:sp>
          <p:nvSpPr>
            <p:cNvPr id="8" name="Rectangle 7"/>
            <p:cNvSpPr>
              <a:spLocks noChangeArrowheads="1"/>
            </p:cNvSpPr>
            <p:nvPr/>
          </p:nvSpPr>
          <p:spPr bwMode="auto">
            <a:xfrm>
              <a:off x="1010" y="7772"/>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 name="Rectangle 8"/>
            <p:cNvSpPr>
              <a:spLocks noChangeArrowheads="1"/>
            </p:cNvSpPr>
            <p:nvPr/>
          </p:nvSpPr>
          <p:spPr bwMode="auto">
            <a:xfrm>
              <a:off x="1367"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 name="Rectangle 9"/>
            <p:cNvSpPr>
              <a:spLocks noChangeArrowheads="1"/>
            </p:cNvSpPr>
            <p:nvPr/>
          </p:nvSpPr>
          <p:spPr bwMode="auto">
            <a:xfrm>
              <a:off x="1725"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 name="Rectangle 10"/>
            <p:cNvSpPr>
              <a:spLocks noChangeArrowheads="1"/>
            </p:cNvSpPr>
            <p:nvPr/>
          </p:nvSpPr>
          <p:spPr bwMode="auto">
            <a:xfrm>
              <a:off x="2083"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 name="Rectangle 11"/>
            <p:cNvSpPr>
              <a:spLocks noChangeArrowheads="1"/>
            </p:cNvSpPr>
            <p:nvPr/>
          </p:nvSpPr>
          <p:spPr bwMode="auto">
            <a:xfrm>
              <a:off x="2083"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 name="Rectangle 12"/>
            <p:cNvSpPr>
              <a:spLocks noChangeArrowheads="1"/>
            </p:cNvSpPr>
            <p:nvPr/>
          </p:nvSpPr>
          <p:spPr bwMode="auto">
            <a:xfrm>
              <a:off x="1725"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 name="Rectangle 13"/>
            <p:cNvSpPr>
              <a:spLocks noChangeArrowheads="1"/>
            </p:cNvSpPr>
            <p:nvPr/>
          </p:nvSpPr>
          <p:spPr bwMode="auto">
            <a:xfrm>
              <a:off x="1367"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5" name="Rectangle 14"/>
            <p:cNvSpPr>
              <a:spLocks noChangeArrowheads="1"/>
            </p:cNvSpPr>
            <p:nvPr/>
          </p:nvSpPr>
          <p:spPr bwMode="auto">
            <a:xfrm>
              <a:off x="1010" y="7413"/>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6" name="Rectangle 15"/>
            <p:cNvSpPr>
              <a:spLocks noChangeArrowheads="1"/>
            </p:cNvSpPr>
            <p:nvPr/>
          </p:nvSpPr>
          <p:spPr bwMode="auto">
            <a:xfrm>
              <a:off x="2441" y="7772"/>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7" name="Rectangle 16"/>
            <p:cNvSpPr>
              <a:spLocks noChangeArrowheads="1"/>
            </p:cNvSpPr>
            <p:nvPr/>
          </p:nvSpPr>
          <p:spPr bwMode="auto">
            <a:xfrm>
              <a:off x="2798"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8" name="Rectangle 17"/>
            <p:cNvSpPr>
              <a:spLocks noChangeArrowheads="1"/>
            </p:cNvSpPr>
            <p:nvPr/>
          </p:nvSpPr>
          <p:spPr bwMode="auto">
            <a:xfrm>
              <a:off x="3156"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9" name="Rectangle 18"/>
            <p:cNvSpPr>
              <a:spLocks noChangeArrowheads="1"/>
            </p:cNvSpPr>
            <p:nvPr/>
          </p:nvSpPr>
          <p:spPr bwMode="auto">
            <a:xfrm>
              <a:off x="3514"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0" name="Rectangle 19"/>
            <p:cNvSpPr>
              <a:spLocks noChangeArrowheads="1"/>
            </p:cNvSpPr>
            <p:nvPr/>
          </p:nvSpPr>
          <p:spPr bwMode="auto">
            <a:xfrm>
              <a:off x="3514"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1" name="Rectangle 20"/>
            <p:cNvSpPr>
              <a:spLocks noChangeArrowheads="1"/>
            </p:cNvSpPr>
            <p:nvPr/>
          </p:nvSpPr>
          <p:spPr bwMode="auto">
            <a:xfrm>
              <a:off x="3156"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2" name="Rectangle 21"/>
            <p:cNvSpPr>
              <a:spLocks noChangeArrowheads="1"/>
            </p:cNvSpPr>
            <p:nvPr/>
          </p:nvSpPr>
          <p:spPr bwMode="auto">
            <a:xfrm>
              <a:off x="2441" y="7413"/>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3" name="Rectangle 22"/>
            <p:cNvSpPr>
              <a:spLocks noChangeArrowheads="1"/>
            </p:cNvSpPr>
            <p:nvPr/>
          </p:nvSpPr>
          <p:spPr bwMode="auto">
            <a:xfrm>
              <a:off x="2798"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4" name="Rectangle 23"/>
            <p:cNvSpPr>
              <a:spLocks noChangeArrowheads="1"/>
            </p:cNvSpPr>
            <p:nvPr/>
          </p:nvSpPr>
          <p:spPr bwMode="auto">
            <a:xfrm>
              <a:off x="2441" y="7056"/>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5" name="Rectangle 24"/>
            <p:cNvSpPr>
              <a:spLocks noChangeArrowheads="1"/>
            </p:cNvSpPr>
            <p:nvPr/>
          </p:nvSpPr>
          <p:spPr bwMode="auto">
            <a:xfrm>
              <a:off x="2798"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6" name="Rectangle 25"/>
            <p:cNvSpPr>
              <a:spLocks noChangeArrowheads="1"/>
            </p:cNvSpPr>
            <p:nvPr/>
          </p:nvSpPr>
          <p:spPr bwMode="auto">
            <a:xfrm>
              <a:off x="3156"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7" name="Rectangle 26"/>
            <p:cNvSpPr>
              <a:spLocks noChangeArrowheads="1"/>
            </p:cNvSpPr>
            <p:nvPr/>
          </p:nvSpPr>
          <p:spPr bwMode="auto">
            <a:xfrm>
              <a:off x="3514"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8" name="Rectangle 27"/>
            <p:cNvSpPr>
              <a:spLocks noChangeArrowheads="1"/>
            </p:cNvSpPr>
            <p:nvPr/>
          </p:nvSpPr>
          <p:spPr bwMode="auto">
            <a:xfrm>
              <a:off x="1010" y="7056"/>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29" name="Rectangle 28"/>
            <p:cNvSpPr>
              <a:spLocks noChangeArrowheads="1"/>
            </p:cNvSpPr>
            <p:nvPr/>
          </p:nvSpPr>
          <p:spPr bwMode="auto">
            <a:xfrm>
              <a:off x="1367"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0" name="Rectangle 29"/>
            <p:cNvSpPr>
              <a:spLocks noChangeArrowheads="1"/>
            </p:cNvSpPr>
            <p:nvPr/>
          </p:nvSpPr>
          <p:spPr bwMode="auto">
            <a:xfrm>
              <a:off x="1725"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1" name="Rectangle 30"/>
            <p:cNvSpPr>
              <a:spLocks noChangeArrowheads="1"/>
            </p:cNvSpPr>
            <p:nvPr/>
          </p:nvSpPr>
          <p:spPr bwMode="auto">
            <a:xfrm>
              <a:off x="2083"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2" name="Rectangle 31"/>
            <p:cNvSpPr>
              <a:spLocks noChangeArrowheads="1"/>
            </p:cNvSpPr>
            <p:nvPr/>
          </p:nvSpPr>
          <p:spPr bwMode="auto">
            <a:xfrm>
              <a:off x="1010" y="8487"/>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3" name="Rectangle 32"/>
            <p:cNvSpPr>
              <a:spLocks noChangeArrowheads="1"/>
            </p:cNvSpPr>
            <p:nvPr/>
          </p:nvSpPr>
          <p:spPr bwMode="auto">
            <a:xfrm>
              <a:off x="1367"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4" name="Rectangle 33"/>
            <p:cNvSpPr>
              <a:spLocks noChangeArrowheads="1"/>
            </p:cNvSpPr>
            <p:nvPr/>
          </p:nvSpPr>
          <p:spPr bwMode="auto">
            <a:xfrm>
              <a:off x="1725"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5" name="Rectangle 34"/>
            <p:cNvSpPr>
              <a:spLocks noChangeArrowheads="1"/>
            </p:cNvSpPr>
            <p:nvPr/>
          </p:nvSpPr>
          <p:spPr bwMode="auto">
            <a:xfrm>
              <a:off x="2083"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6" name="Rectangle 35"/>
            <p:cNvSpPr>
              <a:spLocks noChangeArrowheads="1"/>
            </p:cNvSpPr>
            <p:nvPr/>
          </p:nvSpPr>
          <p:spPr bwMode="auto">
            <a:xfrm>
              <a:off x="2083"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7" name="Rectangle 36"/>
            <p:cNvSpPr>
              <a:spLocks noChangeArrowheads="1"/>
            </p:cNvSpPr>
            <p:nvPr/>
          </p:nvSpPr>
          <p:spPr bwMode="auto">
            <a:xfrm>
              <a:off x="1725"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8" name="Rectangle 37"/>
            <p:cNvSpPr>
              <a:spLocks noChangeArrowheads="1"/>
            </p:cNvSpPr>
            <p:nvPr/>
          </p:nvSpPr>
          <p:spPr bwMode="auto">
            <a:xfrm>
              <a:off x="1367"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39" name="Rectangle 38"/>
            <p:cNvSpPr>
              <a:spLocks noChangeArrowheads="1"/>
            </p:cNvSpPr>
            <p:nvPr/>
          </p:nvSpPr>
          <p:spPr bwMode="auto">
            <a:xfrm>
              <a:off x="1010" y="8129"/>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0" name="Rectangle 39"/>
            <p:cNvSpPr>
              <a:spLocks noChangeArrowheads="1"/>
            </p:cNvSpPr>
            <p:nvPr/>
          </p:nvSpPr>
          <p:spPr bwMode="auto">
            <a:xfrm>
              <a:off x="2441" y="8487"/>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1" name="Rectangle 40"/>
            <p:cNvSpPr>
              <a:spLocks noChangeArrowheads="1"/>
            </p:cNvSpPr>
            <p:nvPr/>
          </p:nvSpPr>
          <p:spPr bwMode="auto">
            <a:xfrm>
              <a:off x="2798"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2" name="Rectangle 41"/>
            <p:cNvSpPr>
              <a:spLocks noChangeArrowheads="1"/>
            </p:cNvSpPr>
            <p:nvPr/>
          </p:nvSpPr>
          <p:spPr bwMode="auto">
            <a:xfrm>
              <a:off x="3156"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3" name="Rectangle 42"/>
            <p:cNvSpPr>
              <a:spLocks noChangeArrowheads="1"/>
            </p:cNvSpPr>
            <p:nvPr/>
          </p:nvSpPr>
          <p:spPr bwMode="auto">
            <a:xfrm>
              <a:off x="3514"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4" name="Rectangle 43"/>
            <p:cNvSpPr>
              <a:spLocks noChangeArrowheads="1"/>
            </p:cNvSpPr>
            <p:nvPr/>
          </p:nvSpPr>
          <p:spPr bwMode="auto">
            <a:xfrm>
              <a:off x="3514"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5" name="Rectangle 44"/>
            <p:cNvSpPr>
              <a:spLocks noChangeArrowheads="1"/>
            </p:cNvSpPr>
            <p:nvPr/>
          </p:nvSpPr>
          <p:spPr bwMode="auto">
            <a:xfrm>
              <a:off x="3156"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6" name="Rectangle 45"/>
            <p:cNvSpPr>
              <a:spLocks noChangeArrowheads="1"/>
            </p:cNvSpPr>
            <p:nvPr/>
          </p:nvSpPr>
          <p:spPr bwMode="auto">
            <a:xfrm>
              <a:off x="2441" y="8129"/>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7" name="Rectangle 46"/>
            <p:cNvSpPr>
              <a:spLocks noChangeArrowheads="1"/>
            </p:cNvSpPr>
            <p:nvPr/>
          </p:nvSpPr>
          <p:spPr bwMode="auto">
            <a:xfrm>
              <a:off x="2798"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8" name="Rectangle 47"/>
            <p:cNvSpPr>
              <a:spLocks noChangeArrowheads="1"/>
            </p:cNvSpPr>
            <p:nvPr/>
          </p:nvSpPr>
          <p:spPr bwMode="auto">
            <a:xfrm>
              <a:off x="2441" y="920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49" name="Rectangle 48"/>
            <p:cNvSpPr>
              <a:spLocks noChangeArrowheads="1"/>
            </p:cNvSpPr>
            <p:nvPr/>
          </p:nvSpPr>
          <p:spPr bwMode="auto">
            <a:xfrm>
              <a:off x="2798"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0" name="Rectangle 49"/>
            <p:cNvSpPr>
              <a:spLocks noChangeArrowheads="1"/>
            </p:cNvSpPr>
            <p:nvPr/>
          </p:nvSpPr>
          <p:spPr bwMode="auto">
            <a:xfrm>
              <a:off x="3156"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1" name="Rectangle 50"/>
            <p:cNvSpPr>
              <a:spLocks noChangeArrowheads="1"/>
            </p:cNvSpPr>
            <p:nvPr/>
          </p:nvSpPr>
          <p:spPr bwMode="auto">
            <a:xfrm>
              <a:off x="3514"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2" name="Rectangle 51"/>
            <p:cNvSpPr>
              <a:spLocks noChangeArrowheads="1"/>
            </p:cNvSpPr>
            <p:nvPr/>
          </p:nvSpPr>
          <p:spPr bwMode="auto">
            <a:xfrm>
              <a:off x="3514"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3" name="Rectangle 52"/>
            <p:cNvSpPr>
              <a:spLocks noChangeArrowheads="1"/>
            </p:cNvSpPr>
            <p:nvPr/>
          </p:nvSpPr>
          <p:spPr bwMode="auto">
            <a:xfrm>
              <a:off x="3156"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4" name="Rectangle 53"/>
            <p:cNvSpPr>
              <a:spLocks noChangeArrowheads="1"/>
            </p:cNvSpPr>
            <p:nvPr/>
          </p:nvSpPr>
          <p:spPr bwMode="auto">
            <a:xfrm>
              <a:off x="2441" y="8845"/>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5" name="Rectangle 54"/>
            <p:cNvSpPr>
              <a:spLocks noChangeArrowheads="1"/>
            </p:cNvSpPr>
            <p:nvPr/>
          </p:nvSpPr>
          <p:spPr bwMode="auto">
            <a:xfrm>
              <a:off x="2798"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6" name="Rectangle 55"/>
            <p:cNvSpPr>
              <a:spLocks noChangeArrowheads="1"/>
            </p:cNvSpPr>
            <p:nvPr/>
          </p:nvSpPr>
          <p:spPr bwMode="auto">
            <a:xfrm>
              <a:off x="1010" y="920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7" name="Rectangle 56"/>
            <p:cNvSpPr>
              <a:spLocks noChangeArrowheads="1"/>
            </p:cNvSpPr>
            <p:nvPr/>
          </p:nvSpPr>
          <p:spPr bwMode="auto">
            <a:xfrm>
              <a:off x="1367"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8" name="Rectangle 57"/>
            <p:cNvSpPr>
              <a:spLocks noChangeArrowheads="1"/>
            </p:cNvSpPr>
            <p:nvPr/>
          </p:nvSpPr>
          <p:spPr bwMode="auto">
            <a:xfrm>
              <a:off x="1725"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59" name="Rectangle 58"/>
            <p:cNvSpPr>
              <a:spLocks noChangeArrowheads="1"/>
            </p:cNvSpPr>
            <p:nvPr/>
          </p:nvSpPr>
          <p:spPr bwMode="auto">
            <a:xfrm>
              <a:off x="2083"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0" name="Rectangle 59"/>
            <p:cNvSpPr>
              <a:spLocks noChangeArrowheads="1"/>
            </p:cNvSpPr>
            <p:nvPr/>
          </p:nvSpPr>
          <p:spPr bwMode="auto">
            <a:xfrm>
              <a:off x="2083"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1" name="Rectangle 60"/>
            <p:cNvSpPr>
              <a:spLocks noChangeArrowheads="1"/>
            </p:cNvSpPr>
            <p:nvPr/>
          </p:nvSpPr>
          <p:spPr bwMode="auto">
            <a:xfrm>
              <a:off x="1725"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2" name="Rectangle 61"/>
            <p:cNvSpPr>
              <a:spLocks noChangeArrowheads="1"/>
            </p:cNvSpPr>
            <p:nvPr/>
          </p:nvSpPr>
          <p:spPr bwMode="auto">
            <a:xfrm>
              <a:off x="1367"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3" name="Rectangle 62"/>
            <p:cNvSpPr>
              <a:spLocks noChangeArrowheads="1"/>
            </p:cNvSpPr>
            <p:nvPr/>
          </p:nvSpPr>
          <p:spPr bwMode="auto">
            <a:xfrm>
              <a:off x="1010" y="8845"/>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4" name="Rectangle 63"/>
            <p:cNvSpPr>
              <a:spLocks noChangeArrowheads="1"/>
            </p:cNvSpPr>
            <p:nvPr/>
          </p:nvSpPr>
          <p:spPr bwMode="auto">
            <a:xfrm>
              <a:off x="2083"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5" name="Rectangle 64"/>
            <p:cNvSpPr>
              <a:spLocks noChangeArrowheads="1"/>
            </p:cNvSpPr>
            <p:nvPr/>
          </p:nvSpPr>
          <p:spPr bwMode="auto">
            <a:xfrm>
              <a:off x="1725"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6" name="Rectangle 65"/>
            <p:cNvSpPr>
              <a:spLocks noChangeArrowheads="1"/>
            </p:cNvSpPr>
            <p:nvPr/>
          </p:nvSpPr>
          <p:spPr bwMode="auto">
            <a:xfrm>
              <a:off x="1367"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7" name="Rectangle 66"/>
            <p:cNvSpPr>
              <a:spLocks noChangeArrowheads="1"/>
            </p:cNvSpPr>
            <p:nvPr/>
          </p:nvSpPr>
          <p:spPr bwMode="auto">
            <a:xfrm>
              <a:off x="1010" y="9560"/>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8" name="Rectangle 67"/>
            <p:cNvSpPr>
              <a:spLocks noChangeArrowheads="1"/>
            </p:cNvSpPr>
            <p:nvPr/>
          </p:nvSpPr>
          <p:spPr bwMode="auto">
            <a:xfrm>
              <a:off x="3514"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69" name="Rectangle 68"/>
            <p:cNvSpPr>
              <a:spLocks noChangeArrowheads="1"/>
            </p:cNvSpPr>
            <p:nvPr/>
          </p:nvSpPr>
          <p:spPr bwMode="auto">
            <a:xfrm>
              <a:off x="3156"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0" name="Rectangle 69"/>
            <p:cNvSpPr>
              <a:spLocks noChangeArrowheads="1"/>
            </p:cNvSpPr>
            <p:nvPr/>
          </p:nvSpPr>
          <p:spPr bwMode="auto">
            <a:xfrm>
              <a:off x="2441" y="9560"/>
              <a:ext cx="357"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1" name="Rectangle 70"/>
            <p:cNvSpPr>
              <a:spLocks noChangeArrowheads="1"/>
            </p:cNvSpPr>
            <p:nvPr/>
          </p:nvSpPr>
          <p:spPr bwMode="auto">
            <a:xfrm>
              <a:off x="2798"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2" name="Rectangle 71"/>
            <p:cNvSpPr>
              <a:spLocks noChangeArrowheads="1"/>
            </p:cNvSpPr>
            <p:nvPr/>
          </p:nvSpPr>
          <p:spPr bwMode="auto">
            <a:xfrm>
              <a:off x="3872"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3" name="Rectangle 72"/>
            <p:cNvSpPr>
              <a:spLocks noChangeArrowheads="1"/>
            </p:cNvSpPr>
            <p:nvPr/>
          </p:nvSpPr>
          <p:spPr bwMode="auto">
            <a:xfrm>
              <a:off x="4230"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4" name="Rectangle 73"/>
            <p:cNvSpPr>
              <a:spLocks noChangeArrowheads="1"/>
            </p:cNvSpPr>
            <p:nvPr/>
          </p:nvSpPr>
          <p:spPr bwMode="auto">
            <a:xfrm>
              <a:off x="4230"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5" name="Rectangle 74"/>
            <p:cNvSpPr>
              <a:spLocks noChangeArrowheads="1"/>
            </p:cNvSpPr>
            <p:nvPr/>
          </p:nvSpPr>
          <p:spPr bwMode="auto">
            <a:xfrm>
              <a:off x="3872"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6" name="Rectangle 75"/>
            <p:cNvSpPr>
              <a:spLocks noChangeArrowheads="1"/>
            </p:cNvSpPr>
            <p:nvPr/>
          </p:nvSpPr>
          <p:spPr bwMode="auto">
            <a:xfrm>
              <a:off x="3872"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7" name="Rectangle 76"/>
            <p:cNvSpPr>
              <a:spLocks noChangeArrowheads="1"/>
            </p:cNvSpPr>
            <p:nvPr/>
          </p:nvSpPr>
          <p:spPr bwMode="auto">
            <a:xfrm>
              <a:off x="4230"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8" name="Rectangle 77"/>
            <p:cNvSpPr>
              <a:spLocks noChangeArrowheads="1"/>
            </p:cNvSpPr>
            <p:nvPr/>
          </p:nvSpPr>
          <p:spPr bwMode="auto">
            <a:xfrm>
              <a:off x="3872"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79" name="Rectangle 78"/>
            <p:cNvSpPr>
              <a:spLocks noChangeArrowheads="1"/>
            </p:cNvSpPr>
            <p:nvPr/>
          </p:nvSpPr>
          <p:spPr bwMode="auto">
            <a:xfrm>
              <a:off x="4230"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0" name="Rectangle 79"/>
            <p:cNvSpPr>
              <a:spLocks noChangeArrowheads="1"/>
            </p:cNvSpPr>
            <p:nvPr/>
          </p:nvSpPr>
          <p:spPr bwMode="auto">
            <a:xfrm>
              <a:off x="4230"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1" name="Rectangle 80"/>
            <p:cNvSpPr>
              <a:spLocks noChangeArrowheads="1"/>
            </p:cNvSpPr>
            <p:nvPr/>
          </p:nvSpPr>
          <p:spPr bwMode="auto">
            <a:xfrm>
              <a:off x="3872"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2" name="Rectangle 81"/>
            <p:cNvSpPr>
              <a:spLocks noChangeArrowheads="1"/>
            </p:cNvSpPr>
            <p:nvPr/>
          </p:nvSpPr>
          <p:spPr bwMode="auto">
            <a:xfrm>
              <a:off x="3872"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3" name="Rectangle 82"/>
            <p:cNvSpPr>
              <a:spLocks noChangeArrowheads="1"/>
            </p:cNvSpPr>
            <p:nvPr/>
          </p:nvSpPr>
          <p:spPr bwMode="auto">
            <a:xfrm>
              <a:off x="4230"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4" name="Rectangle 83"/>
            <p:cNvSpPr>
              <a:spLocks noChangeArrowheads="1"/>
            </p:cNvSpPr>
            <p:nvPr/>
          </p:nvSpPr>
          <p:spPr bwMode="auto">
            <a:xfrm>
              <a:off x="4230"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5" name="Rectangle 84"/>
            <p:cNvSpPr>
              <a:spLocks noChangeArrowheads="1"/>
            </p:cNvSpPr>
            <p:nvPr/>
          </p:nvSpPr>
          <p:spPr bwMode="auto">
            <a:xfrm>
              <a:off x="3872"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6" name="Rectangle 85"/>
            <p:cNvSpPr>
              <a:spLocks noChangeArrowheads="1"/>
            </p:cNvSpPr>
            <p:nvPr/>
          </p:nvSpPr>
          <p:spPr bwMode="auto">
            <a:xfrm>
              <a:off x="4230"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7" name="Rectangle 86"/>
            <p:cNvSpPr>
              <a:spLocks noChangeArrowheads="1"/>
            </p:cNvSpPr>
            <p:nvPr/>
          </p:nvSpPr>
          <p:spPr bwMode="auto">
            <a:xfrm>
              <a:off x="3872"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8" name="Rectangle 87"/>
            <p:cNvSpPr>
              <a:spLocks noChangeArrowheads="1"/>
            </p:cNvSpPr>
            <p:nvPr/>
          </p:nvSpPr>
          <p:spPr bwMode="auto">
            <a:xfrm>
              <a:off x="294"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89" name="Rectangle 88"/>
            <p:cNvSpPr>
              <a:spLocks noChangeArrowheads="1"/>
            </p:cNvSpPr>
            <p:nvPr/>
          </p:nvSpPr>
          <p:spPr bwMode="auto">
            <a:xfrm>
              <a:off x="652" y="7772"/>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0" name="Rectangle 89"/>
            <p:cNvSpPr>
              <a:spLocks noChangeArrowheads="1"/>
            </p:cNvSpPr>
            <p:nvPr/>
          </p:nvSpPr>
          <p:spPr bwMode="auto">
            <a:xfrm>
              <a:off x="652"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1" name="Rectangle 90"/>
            <p:cNvSpPr>
              <a:spLocks noChangeArrowheads="1"/>
            </p:cNvSpPr>
            <p:nvPr/>
          </p:nvSpPr>
          <p:spPr bwMode="auto">
            <a:xfrm>
              <a:off x="294" y="7413"/>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2" name="Rectangle 91"/>
            <p:cNvSpPr>
              <a:spLocks noChangeArrowheads="1"/>
            </p:cNvSpPr>
            <p:nvPr/>
          </p:nvSpPr>
          <p:spPr bwMode="auto">
            <a:xfrm>
              <a:off x="294"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3" name="Rectangle 92"/>
            <p:cNvSpPr>
              <a:spLocks noChangeArrowheads="1"/>
            </p:cNvSpPr>
            <p:nvPr/>
          </p:nvSpPr>
          <p:spPr bwMode="auto">
            <a:xfrm>
              <a:off x="652" y="7056"/>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4" name="Rectangle 93"/>
            <p:cNvSpPr>
              <a:spLocks noChangeArrowheads="1"/>
            </p:cNvSpPr>
            <p:nvPr/>
          </p:nvSpPr>
          <p:spPr bwMode="auto">
            <a:xfrm>
              <a:off x="294"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5" name="Rectangle 94"/>
            <p:cNvSpPr>
              <a:spLocks noChangeArrowheads="1"/>
            </p:cNvSpPr>
            <p:nvPr/>
          </p:nvSpPr>
          <p:spPr bwMode="auto">
            <a:xfrm>
              <a:off x="652" y="8487"/>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6" name="Rectangle 95"/>
            <p:cNvSpPr>
              <a:spLocks noChangeArrowheads="1"/>
            </p:cNvSpPr>
            <p:nvPr/>
          </p:nvSpPr>
          <p:spPr bwMode="auto">
            <a:xfrm>
              <a:off x="652"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7" name="Rectangle 96"/>
            <p:cNvSpPr>
              <a:spLocks noChangeArrowheads="1"/>
            </p:cNvSpPr>
            <p:nvPr/>
          </p:nvSpPr>
          <p:spPr bwMode="auto">
            <a:xfrm>
              <a:off x="294" y="8129"/>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8" name="Rectangle 97"/>
            <p:cNvSpPr>
              <a:spLocks noChangeArrowheads="1"/>
            </p:cNvSpPr>
            <p:nvPr/>
          </p:nvSpPr>
          <p:spPr bwMode="auto">
            <a:xfrm>
              <a:off x="294"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99" name="Rectangle 98"/>
            <p:cNvSpPr>
              <a:spLocks noChangeArrowheads="1"/>
            </p:cNvSpPr>
            <p:nvPr/>
          </p:nvSpPr>
          <p:spPr bwMode="auto">
            <a:xfrm>
              <a:off x="652" y="920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0" name="Rectangle 99"/>
            <p:cNvSpPr>
              <a:spLocks noChangeArrowheads="1"/>
            </p:cNvSpPr>
            <p:nvPr/>
          </p:nvSpPr>
          <p:spPr bwMode="auto">
            <a:xfrm>
              <a:off x="652"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1" name="Rectangle 100"/>
            <p:cNvSpPr>
              <a:spLocks noChangeArrowheads="1"/>
            </p:cNvSpPr>
            <p:nvPr/>
          </p:nvSpPr>
          <p:spPr bwMode="auto">
            <a:xfrm>
              <a:off x="294" y="8845"/>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2" name="Rectangle 101"/>
            <p:cNvSpPr>
              <a:spLocks noChangeArrowheads="1"/>
            </p:cNvSpPr>
            <p:nvPr/>
          </p:nvSpPr>
          <p:spPr bwMode="auto">
            <a:xfrm>
              <a:off x="652"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3" name="Rectangle 102"/>
            <p:cNvSpPr>
              <a:spLocks noChangeArrowheads="1"/>
            </p:cNvSpPr>
            <p:nvPr/>
          </p:nvSpPr>
          <p:spPr bwMode="auto">
            <a:xfrm>
              <a:off x="294" y="9560"/>
              <a:ext cx="358" cy="358"/>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cxnSp>
          <p:nvCxnSpPr>
            <p:cNvPr id="104" name="Line 246"/>
            <p:cNvCxnSpPr/>
            <p:nvPr/>
          </p:nvCxnSpPr>
          <p:spPr bwMode="auto">
            <a:xfrm flipH="1">
              <a:off x="169" y="8487"/>
              <a:ext cx="4547" cy="0"/>
            </a:xfrm>
            <a:prstGeom prst="line">
              <a:avLst/>
            </a:prstGeom>
            <a:grpFill/>
            <a:ln w="25400">
              <a:solidFill>
                <a:srgbClr val="1F497D">
                  <a:lumMod val="50000"/>
                </a:srgbClr>
              </a:solidFill>
              <a:round/>
              <a:headEnd type="triangle" w="lg" len="med"/>
              <a:tailEnd type="triangle" w="lg" len="med"/>
            </a:ln>
          </p:spPr>
        </p:cxnSp>
        <p:sp>
          <p:nvSpPr>
            <p:cNvPr id="105" name="Rectangle 104"/>
            <p:cNvSpPr>
              <a:spLocks noChangeArrowheads="1"/>
            </p:cNvSpPr>
            <p:nvPr/>
          </p:nvSpPr>
          <p:spPr bwMode="auto">
            <a:xfrm>
              <a:off x="2083"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6" name="Rectangle 105"/>
            <p:cNvSpPr>
              <a:spLocks noChangeArrowheads="1"/>
            </p:cNvSpPr>
            <p:nvPr/>
          </p:nvSpPr>
          <p:spPr bwMode="auto">
            <a:xfrm>
              <a:off x="1725"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7" name="Rectangle 106"/>
            <p:cNvSpPr>
              <a:spLocks noChangeArrowheads="1"/>
            </p:cNvSpPr>
            <p:nvPr/>
          </p:nvSpPr>
          <p:spPr bwMode="auto">
            <a:xfrm>
              <a:off x="1367"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8" name="Rectangle 107"/>
            <p:cNvSpPr>
              <a:spLocks noChangeArrowheads="1"/>
            </p:cNvSpPr>
            <p:nvPr/>
          </p:nvSpPr>
          <p:spPr bwMode="auto">
            <a:xfrm>
              <a:off x="1010" y="6690"/>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09" name="Rectangle 108"/>
            <p:cNvSpPr>
              <a:spLocks noChangeArrowheads="1"/>
            </p:cNvSpPr>
            <p:nvPr/>
          </p:nvSpPr>
          <p:spPr bwMode="auto">
            <a:xfrm>
              <a:off x="3514"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0" name="Rectangle 109"/>
            <p:cNvSpPr>
              <a:spLocks noChangeArrowheads="1"/>
            </p:cNvSpPr>
            <p:nvPr/>
          </p:nvSpPr>
          <p:spPr bwMode="auto">
            <a:xfrm>
              <a:off x="3156"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1" name="Rectangle 110"/>
            <p:cNvSpPr>
              <a:spLocks noChangeArrowheads="1"/>
            </p:cNvSpPr>
            <p:nvPr/>
          </p:nvSpPr>
          <p:spPr bwMode="auto">
            <a:xfrm>
              <a:off x="2441" y="6690"/>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2" name="Rectangle 111"/>
            <p:cNvSpPr>
              <a:spLocks noChangeArrowheads="1"/>
            </p:cNvSpPr>
            <p:nvPr/>
          </p:nvSpPr>
          <p:spPr bwMode="auto">
            <a:xfrm>
              <a:off x="2798"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3" name="Rectangle 112"/>
            <p:cNvSpPr>
              <a:spLocks noChangeArrowheads="1"/>
            </p:cNvSpPr>
            <p:nvPr/>
          </p:nvSpPr>
          <p:spPr bwMode="auto">
            <a:xfrm>
              <a:off x="2441" y="633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4" name="Rectangle 113"/>
            <p:cNvSpPr>
              <a:spLocks noChangeArrowheads="1"/>
            </p:cNvSpPr>
            <p:nvPr/>
          </p:nvSpPr>
          <p:spPr bwMode="auto">
            <a:xfrm>
              <a:off x="2798"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5" name="Rectangle 114"/>
            <p:cNvSpPr>
              <a:spLocks noChangeArrowheads="1"/>
            </p:cNvSpPr>
            <p:nvPr/>
          </p:nvSpPr>
          <p:spPr bwMode="auto">
            <a:xfrm>
              <a:off x="3156"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6" name="Rectangle 115"/>
            <p:cNvSpPr>
              <a:spLocks noChangeArrowheads="1"/>
            </p:cNvSpPr>
            <p:nvPr/>
          </p:nvSpPr>
          <p:spPr bwMode="auto">
            <a:xfrm>
              <a:off x="3514"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7" name="Rectangle 116"/>
            <p:cNvSpPr>
              <a:spLocks noChangeArrowheads="1"/>
            </p:cNvSpPr>
            <p:nvPr/>
          </p:nvSpPr>
          <p:spPr bwMode="auto">
            <a:xfrm>
              <a:off x="1010" y="6333"/>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8" name="Rectangle 117"/>
            <p:cNvSpPr>
              <a:spLocks noChangeArrowheads="1"/>
            </p:cNvSpPr>
            <p:nvPr/>
          </p:nvSpPr>
          <p:spPr bwMode="auto">
            <a:xfrm>
              <a:off x="1367"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19" name="Rectangle 118"/>
            <p:cNvSpPr>
              <a:spLocks noChangeArrowheads="1"/>
            </p:cNvSpPr>
            <p:nvPr/>
          </p:nvSpPr>
          <p:spPr bwMode="auto">
            <a:xfrm>
              <a:off x="1725"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0" name="Rectangle 119"/>
            <p:cNvSpPr>
              <a:spLocks noChangeArrowheads="1"/>
            </p:cNvSpPr>
            <p:nvPr/>
          </p:nvSpPr>
          <p:spPr bwMode="auto">
            <a:xfrm>
              <a:off x="2083"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1" name="Rectangle 120"/>
            <p:cNvSpPr>
              <a:spLocks noChangeArrowheads="1"/>
            </p:cNvSpPr>
            <p:nvPr/>
          </p:nvSpPr>
          <p:spPr bwMode="auto">
            <a:xfrm>
              <a:off x="4230"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2" name="Rectangle 121"/>
            <p:cNvSpPr>
              <a:spLocks noChangeArrowheads="1"/>
            </p:cNvSpPr>
            <p:nvPr/>
          </p:nvSpPr>
          <p:spPr bwMode="auto">
            <a:xfrm>
              <a:off x="3872"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3" name="Rectangle 122"/>
            <p:cNvSpPr>
              <a:spLocks noChangeArrowheads="1"/>
            </p:cNvSpPr>
            <p:nvPr/>
          </p:nvSpPr>
          <p:spPr bwMode="auto">
            <a:xfrm>
              <a:off x="3872"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4" name="Rectangle 123"/>
            <p:cNvSpPr>
              <a:spLocks noChangeArrowheads="1"/>
            </p:cNvSpPr>
            <p:nvPr/>
          </p:nvSpPr>
          <p:spPr bwMode="auto">
            <a:xfrm>
              <a:off x="4230"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5" name="Rectangle 124"/>
            <p:cNvSpPr>
              <a:spLocks noChangeArrowheads="1"/>
            </p:cNvSpPr>
            <p:nvPr/>
          </p:nvSpPr>
          <p:spPr bwMode="auto">
            <a:xfrm>
              <a:off x="652"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6" name="Rectangle 125"/>
            <p:cNvSpPr>
              <a:spLocks noChangeArrowheads="1"/>
            </p:cNvSpPr>
            <p:nvPr/>
          </p:nvSpPr>
          <p:spPr bwMode="auto">
            <a:xfrm>
              <a:off x="294" y="6690"/>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7" name="Rectangle 126"/>
            <p:cNvSpPr>
              <a:spLocks noChangeArrowheads="1"/>
            </p:cNvSpPr>
            <p:nvPr/>
          </p:nvSpPr>
          <p:spPr bwMode="auto">
            <a:xfrm>
              <a:off x="294"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8" name="Rectangle 127"/>
            <p:cNvSpPr>
              <a:spLocks noChangeArrowheads="1"/>
            </p:cNvSpPr>
            <p:nvPr/>
          </p:nvSpPr>
          <p:spPr bwMode="auto">
            <a:xfrm>
              <a:off x="652" y="6333"/>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29" name="Rectangle 128"/>
            <p:cNvSpPr>
              <a:spLocks noChangeArrowheads="1"/>
            </p:cNvSpPr>
            <p:nvPr/>
          </p:nvSpPr>
          <p:spPr bwMode="auto">
            <a:xfrm>
              <a:off x="2083"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0" name="Rectangle 129"/>
            <p:cNvSpPr>
              <a:spLocks noChangeArrowheads="1"/>
            </p:cNvSpPr>
            <p:nvPr/>
          </p:nvSpPr>
          <p:spPr bwMode="auto">
            <a:xfrm>
              <a:off x="1725"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1" name="Rectangle 130"/>
            <p:cNvSpPr>
              <a:spLocks noChangeArrowheads="1"/>
            </p:cNvSpPr>
            <p:nvPr/>
          </p:nvSpPr>
          <p:spPr bwMode="auto">
            <a:xfrm>
              <a:off x="1367"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2" name="Rectangle 131"/>
            <p:cNvSpPr>
              <a:spLocks noChangeArrowheads="1"/>
            </p:cNvSpPr>
            <p:nvPr/>
          </p:nvSpPr>
          <p:spPr bwMode="auto">
            <a:xfrm>
              <a:off x="1010" y="10275"/>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3" name="Rectangle 132"/>
            <p:cNvSpPr>
              <a:spLocks noChangeArrowheads="1"/>
            </p:cNvSpPr>
            <p:nvPr/>
          </p:nvSpPr>
          <p:spPr bwMode="auto">
            <a:xfrm>
              <a:off x="3514"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4" name="Rectangle 133"/>
            <p:cNvSpPr>
              <a:spLocks noChangeArrowheads="1"/>
            </p:cNvSpPr>
            <p:nvPr/>
          </p:nvSpPr>
          <p:spPr bwMode="auto">
            <a:xfrm>
              <a:off x="3156"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5" name="Rectangle 134"/>
            <p:cNvSpPr>
              <a:spLocks noChangeArrowheads="1"/>
            </p:cNvSpPr>
            <p:nvPr/>
          </p:nvSpPr>
          <p:spPr bwMode="auto">
            <a:xfrm>
              <a:off x="2441" y="10275"/>
              <a:ext cx="357"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6" name="Rectangle 135"/>
            <p:cNvSpPr>
              <a:spLocks noChangeArrowheads="1"/>
            </p:cNvSpPr>
            <p:nvPr/>
          </p:nvSpPr>
          <p:spPr bwMode="auto">
            <a:xfrm>
              <a:off x="2798"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7" name="Rectangle 136"/>
            <p:cNvSpPr>
              <a:spLocks noChangeArrowheads="1"/>
            </p:cNvSpPr>
            <p:nvPr/>
          </p:nvSpPr>
          <p:spPr bwMode="auto">
            <a:xfrm>
              <a:off x="2441" y="9918"/>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8" name="Rectangle 137"/>
            <p:cNvSpPr>
              <a:spLocks noChangeArrowheads="1"/>
            </p:cNvSpPr>
            <p:nvPr/>
          </p:nvSpPr>
          <p:spPr bwMode="auto">
            <a:xfrm>
              <a:off x="2798"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39" name="Rectangle 138"/>
            <p:cNvSpPr>
              <a:spLocks noChangeArrowheads="1"/>
            </p:cNvSpPr>
            <p:nvPr/>
          </p:nvSpPr>
          <p:spPr bwMode="auto">
            <a:xfrm>
              <a:off x="3156"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0" name="Rectangle 139"/>
            <p:cNvSpPr>
              <a:spLocks noChangeArrowheads="1"/>
            </p:cNvSpPr>
            <p:nvPr/>
          </p:nvSpPr>
          <p:spPr bwMode="auto">
            <a:xfrm>
              <a:off x="3514"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1" name="Rectangle 140"/>
            <p:cNvSpPr>
              <a:spLocks noChangeArrowheads="1"/>
            </p:cNvSpPr>
            <p:nvPr/>
          </p:nvSpPr>
          <p:spPr bwMode="auto">
            <a:xfrm>
              <a:off x="1010" y="9918"/>
              <a:ext cx="357"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2" name="Rectangle 141"/>
            <p:cNvSpPr>
              <a:spLocks noChangeArrowheads="1"/>
            </p:cNvSpPr>
            <p:nvPr/>
          </p:nvSpPr>
          <p:spPr bwMode="auto">
            <a:xfrm>
              <a:off x="1367"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3" name="Rectangle 142"/>
            <p:cNvSpPr>
              <a:spLocks noChangeArrowheads="1"/>
            </p:cNvSpPr>
            <p:nvPr/>
          </p:nvSpPr>
          <p:spPr bwMode="auto">
            <a:xfrm>
              <a:off x="1725"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4" name="Rectangle 143"/>
            <p:cNvSpPr>
              <a:spLocks noChangeArrowheads="1"/>
            </p:cNvSpPr>
            <p:nvPr/>
          </p:nvSpPr>
          <p:spPr bwMode="auto">
            <a:xfrm>
              <a:off x="2083"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5" name="Rectangle 144"/>
            <p:cNvSpPr>
              <a:spLocks noChangeArrowheads="1"/>
            </p:cNvSpPr>
            <p:nvPr/>
          </p:nvSpPr>
          <p:spPr bwMode="auto">
            <a:xfrm>
              <a:off x="4230"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6" name="Rectangle 145"/>
            <p:cNvSpPr>
              <a:spLocks noChangeArrowheads="1"/>
            </p:cNvSpPr>
            <p:nvPr/>
          </p:nvSpPr>
          <p:spPr bwMode="auto">
            <a:xfrm>
              <a:off x="3872"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7" name="Rectangle 146"/>
            <p:cNvSpPr>
              <a:spLocks noChangeArrowheads="1"/>
            </p:cNvSpPr>
            <p:nvPr/>
          </p:nvSpPr>
          <p:spPr bwMode="auto">
            <a:xfrm>
              <a:off x="3872"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8" name="Rectangle 147"/>
            <p:cNvSpPr>
              <a:spLocks noChangeArrowheads="1"/>
            </p:cNvSpPr>
            <p:nvPr/>
          </p:nvSpPr>
          <p:spPr bwMode="auto">
            <a:xfrm>
              <a:off x="4230"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49" name="Rectangle 148"/>
            <p:cNvSpPr>
              <a:spLocks noChangeArrowheads="1"/>
            </p:cNvSpPr>
            <p:nvPr/>
          </p:nvSpPr>
          <p:spPr bwMode="auto">
            <a:xfrm>
              <a:off x="652"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50" name="Rectangle 149"/>
            <p:cNvSpPr>
              <a:spLocks noChangeArrowheads="1"/>
            </p:cNvSpPr>
            <p:nvPr/>
          </p:nvSpPr>
          <p:spPr bwMode="auto">
            <a:xfrm>
              <a:off x="294" y="10275"/>
              <a:ext cx="358" cy="359"/>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51" name="Rectangle 150"/>
            <p:cNvSpPr>
              <a:spLocks noChangeArrowheads="1"/>
            </p:cNvSpPr>
            <p:nvPr/>
          </p:nvSpPr>
          <p:spPr bwMode="auto">
            <a:xfrm>
              <a:off x="294"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sp>
          <p:nvSpPr>
            <p:cNvPr id="152" name="Rectangle 151"/>
            <p:cNvSpPr>
              <a:spLocks noChangeArrowheads="1"/>
            </p:cNvSpPr>
            <p:nvPr/>
          </p:nvSpPr>
          <p:spPr bwMode="auto">
            <a:xfrm>
              <a:off x="652" y="9918"/>
              <a:ext cx="358" cy="357"/>
            </a:xfrm>
            <a:prstGeom prst="rect">
              <a:avLst/>
            </a:prstGeom>
            <a:grpFill/>
            <a:ln w="9525">
              <a:solidFill>
                <a:srgbClr val="1F497D">
                  <a:lumMod val="50000"/>
                </a:srgbClr>
              </a:solidFill>
              <a:miter lim="800000"/>
              <a:headEnd/>
              <a:tailEnd/>
            </a:ln>
          </p:spPr>
          <p:txBody>
            <a:bodyPr rot="0" vert="horz" wrap="square" lIns="91440" tIns="45720" rIns="91440" bIns="45720" anchor="t" anchorCtr="0" upright="1">
              <a:noAutofit/>
            </a:bodyPr>
            <a:lstStyle/>
            <a:p>
              <a:pPr>
                <a:defRPr/>
              </a:pPr>
              <a:endParaRPr lang="en-US" kern="0">
                <a:solidFill>
                  <a:sysClr val="windowText" lastClr="000000"/>
                </a:solidFill>
              </a:endParaRPr>
            </a:p>
          </p:txBody>
        </p:sp>
        <p:cxnSp>
          <p:nvCxnSpPr>
            <p:cNvPr id="153" name="Line 295"/>
            <p:cNvCxnSpPr/>
            <p:nvPr/>
          </p:nvCxnSpPr>
          <p:spPr bwMode="auto">
            <a:xfrm>
              <a:off x="2441" y="6194"/>
              <a:ext cx="0" cy="4598"/>
            </a:xfrm>
            <a:prstGeom prst="line">
              <a:avLst/>
            </a:prstGeom>
            <a:grpFill/>
            <a:ln w="25400">
              <a:solidFill>
                <a:srgbClr val="1F497D">
                  <a:lumMod val="50000"/>
                </a:srgbClr>
              </a:solidFill>
              <a:round/>
              <a:headEnd type="triangle" w="lg" len="med"/>
              <a:tailEnd type="triangle" w="lg" len="med"/>
            </a:ln>
          </p:spPr>
        </p:cxnSp>
      </p:grpSp>
      <p:sp>
        <p:nvSpPr>
          <p:cNvPr id="155" name="Text Box 225"/>
          <p:cNvSpPr txBox="1"/>
          <p:nvPr/>
        </p:nvSpPr>
        <p:spPr>
          <a:xfrm>
            <a:off x="2288800" y="1791692"/>
            <a:ext cx="94615" cy="102362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50000"/>
              </a:lnSpc>
              <a:spcAft>
                <a:spcPts val="50"/>
              </a:spcAft>
            </a:pPr>
            <a:r>
              <a:rPr lang="en-US" sz="1200" b="1" dirty="0">
                <a:solidFill>
                  <a:srgbClr val="FF0000"/>
                </a:solidFill>
                <a:latin typeface="Times New Roman"/>
                <a:ea typeface="Calibri"/>
              </a:rPr>
              <a:t>5</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4</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3</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2</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1</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 </a:t>
            </a:r>
            <a:endParaRPr lang="en-US" sz="1200" dirty="0">
              <a:solidFill>
                <a:prstClr val="black"/>
              </a:solidFill>
              <a:latin typeface="Times New Roman"/>
              <a:ea typeface="MS Mincho"/>
            </a:endParaRPr>
          </a:p>
          <a:p>
            <a:pPr>
              <a:lnSpc>
                <a:spcPct val="150000"/>
              </a:lnSpc>
            </a:pPr>
            <a:r>
              <a:rPr lang="en-US" sz="1200" dirty="0">
                <a:solidFill>
                  <a:srgbClr val="FF0000"/>
                </a:solidFill>
                <a:latin typeface="Times New Roman"/>
                <a:ea typeface="MS Mincho"/>
              </a:rPr>
              <a:t> </a:t>
            </a:r>
            <a:endParaRPr lang="en-US" sz="1200" dirty="0">
              <a:solidFill>
                <a:prstClr val="black"/>
              </a:solidFill>
              <a:latin typeface="Times New Roman"/>
              <a:ea typeface="MS Mincho"/>
            </a:endParaRPr>
          </a:p>
        </p:txBody>
      </p:sp>
      <p:sp>
        <p:nvSpPr>
          <p:cNvPr id="156" name="Text Box 225"/>
          <p:cNvSpPr txBox="1"/>
          <p:nvPr/>
        </p:nvSpPr>
        <p:spPr>
          <a:xfrm>
            <a:off x="2196754" y="3305430"/>
            <a:ext cx="1323023" cy="203631"/>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r">
              <a:spcAft>
                <a:spcPts val="600"/>
              </a:spcAft>
            </a:pPr>
            <a:r>
              <a:rPr lang="en-US" sz="1200" b="1" dirty="0">
                <a:solidFill>
                  <a:srgbClr val="FF0000"/>
                </a:solidFill>
                <a:latin typeface="Times New Roman"/>
                <a:ea typeface="Calibri"/>
              </a:rPr>
              <a:t> 0    1    2    3     4    5</a:t>
            </a:r>
            <a:endParaRPr lang="en-US" sz="1200" dirty="0">
              <a:solidFill>
                <a:prstClr val="black"/>
              </a:solidFill>
              <a:latin typeface="Times New Roman"/>
              <a:ea typeface="MS Mincho"/>
            </a:endParaRPr>
          </a:p>
        </p:txBody>
      </p:sp>
      <p:sp>
        <p:nvSpPr>
          <p:cNvPr id="157" name="Text Box 225"/>
          <p:cNvSpPr txBox="1"/>
          <p:nvPr/>
        </p:nvSpPr>
        <p:spPr>
          <a:xfrm>
            <a:off x="2228130" y="3421506"/>
            <a:ext cx="167640" cy="102362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50000"/>
              </a:lnSpc>
              <a:spcAft>
                <a:spcPts val="50"/>
              </a:spcAft>
            </a:pPr>
            <a:r>
              <a:rPr lang="en-US" sz="1200" b="1" dirty="0">
                <a:solidFill>
                  <a:srgbClr val="FF0000"/>
                </a:solidFill>
                <a:latin typeface="Times New Roman"/>
                <a:ea typeface="Calibri"/>
              </a:rPr>
              <a:t>-1</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-2</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-3</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-4</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-5</a:t>
            </a:r>
            <a:endParaRPr lang="en-US" sz="1200" dirty="0">
              <a:solidFill>
                <a:prstClr val="black"/>
              </a:solidFill>
              <a:latin typeface="Times New Roman"/>
              <a:ea typeface="MS Mincho"/>
            </a:endParaRPr>
          </a:p>
          <a:p>
            <a:pPr>
              <a:lnSpc>
                <a:spcPct val="150000"/>
              </a:lnSpc>
              <a:spcAft>
                <a:spcPts val="50"/>
              </a:spcAft>
            </a:pPr>
            <a:r>
              <a:rPr lang="en-US" sz="1200" b="1" dirty="0">
                <a:solidFill>
                  <a:srgbClr val="FF0000"/>
                </a:solidFill>
                <a:latin typeface="Times New Roman"/>
                <a:ea typeface="Calibri"/>
              </a:rPr>
              <a:t> </a:t>
            </a:r>
            <a:endParaRPr lang="en-US" sz="1200" dirty="0">
              <a:solidFill>
                <a:prstClr val="black"/>
              </a:solidFill>
              <a:latin typeface="Times New Roman"/>
              <a:ea typeface="MS Mincho"/>
            </a:endParaRPr>
          </a:p>
          <a:p>
            <a:pPr>
              <a:lnSpc>
                <a:spcPct val="150000"/>
              </a:lnSpc>
            </a:pPr>
            <a:r>
              <a:rPr lang="en-US" sz="1200" dirty="0">
                <a:solidFill>
                  <a:srgbClr val="FF0000"/>
                </a:solidFill>
                <a:latin typeface="Times New Roman"/>
                <a:ea typeface="MS Mincho"/>
              </a:rPr>
              <a:t> </a:t>
            </a:r>
            <a:endParaRPr lang="en-US" sz="1200" dirty="0">
              <a:solidFill>
                <a:prstClr val="black"/>
              </a:solidFill>
              <a:latin typeface="Times New Roman"/>
              <a:ea typeface="MS Mincho"/>
            </a:endParaRPr>
          </a:p>
        </p:txBody>
      </p:sp>
      <p:sp>
        <p:nvSpPr>
          <p:cNvPr id="158" name="Text Box 225"/>
          <p:cNvSpPr txBox="1"/>
          <p:nvPr/>
        </p:nvSpPr>
        <p:spPr>
          <a:xfrm>
            <a:off x="733909" y="3308495"/>
            <a:ext cx="1359773" cy="206526"/>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spcAft>
                <a:spcPts val="600"/>
              </a:spcAft>
            </a:pPr>
            <a:r>
              <a:rPr lang="en-US" sz="1200" b="1" dirty="0">
                <a:solidFill>
                  <a:srgbClr val="FF0000"/>
                </a:solidFill>
                <a:latin typeface="Times New Roman"/>
                <a:ea typeface="Calibri"/>
              </a:rPr>
              <a:t>     -5   -4    -3   -2   -1</a:t>
            </a:r>
            <a:endParaRPr lang="en-US" sz="1200" dirty="0">
              <a:solidFill>
                <a:prstClr val="black"/>
              </a:solidFill>
              <a:latin typeface="Times New Roman"/>
              <a:ea typeface="MS Mincho"/>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2563" y="4734541"/>
            <a:ext cx="506413" cy="42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Rectangle 3"/>
              <p:cNvSpPr/>
              <p:nvPr/>
            </p:nvSpPr>
            <p:spPr>
              <a:xfrm>
                <a:off x="3775351" y="3300161"/>
                <a:ext cx="37061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solidFill>
                            <a:srgbClr val="1F497D"/>
                          </a:solidFill>
                          <a:latin typeface="Cambria Math"/>
                          <a:ea typeface="MS Mincho"/>
                          <a:cs typeface="Calibri"/>
                        </a:rPr>
                        <m:t>𝒙</m:t>
                      </m:r>
                    </m:oMath>
                  </m:oMathPara>
                </a14:m>
                <a:endParaRPr lang="en-US" dirty="0">
                  <a:solidFill>
                    <a:prstClr val="black"/>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3775351" y="3300161"/>
                <a:ext cx="370614" cy="369332"/>
              </a:xfrm>
              <a:prstGeom prst="rect">
                <a:avLst/>
              </a:prstGeom>
              <a:blipFill rotWithShape="1">
                <a:blip r:embed="rId4"/>
                <a:stretch>
                  <a:fillRect t="-8197" r="-22951"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21672" y="1016968"/>
                <a:ext cx="3549946" cy="7508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a:ea typeface="MS Mincho"/>
                          <a:cs typeface="Times New Roman"/>
                        </a:rPr>
                        <m:t>𝒇</m:t>
                      </m:r>
                      <m:d>
                        <m:dPr>
                          <m:ctrlPr>
                            <a:rPr lang="en-US" sz="2400" b="1" i="1">
                              <a:effectLst/>
                              <a:latin typeface="Cambria Math" panose="02040503050406030204" pitchFamily="18" charset="0"/>
                            </a:rPr>
                          </m:ctrlPr>
                        </m:dPr>
                        <m:e>
                          <m:r>
                            <a:rPr lang="en-US" sz="2400" b="1" i="1">
                              <a:effectLst/>
                              <a:latin typeface="Cambria Math"/>
                              <a:ea typeface="MS Mincho"/>
                              <a:cs typeface="Times New Roman"/>
                            </a:rPr>
                            <m:t>𝒙</m:t>
                          </m:r>
                        </m:e>
                      </m:d>
                      <m:r>
                        <a:rPr lang="en-US" sz="2400" b="1" i="1">
                          <a:effectLst/>
                          <a:latin typeface="Cambria Math"/>
                          <a:ea typeface="MS Mincho"/>
                          <a:cs typeface="Times New Roman"/>
                        </a:rPr>
                        <m:t>=</m:t>
                      </m:r>
                      <m:d>
                        <m:dPr>
                          <m:begChr m:val="{"/>
                          <m:endChr m:val=""/>
                          <m:ctrlPr>
                            <a:rPr lang="en-US" sz="2400" b="1" i="1">
                              <a:effectLst/>
                              <a:latin typeface="Cambria Math" panose="02040503050406030204" pitchFamily="18" charset="0"/>
                            </a:rPr>
                          </m:ctrlPr>
                        </m:dPr>
                        <m:e>
                          <m:eqArr>
                            <m:eqArrPr>
                              <m:ctrlPr>
                                <a:rPr lang="en-US" sz="2400" b="1" i="1">
                                  <a:effectLst/>
                                  <a:latin typeface="Cambria Math" panose="02040503050406030204" pitchFamily="18" charset="0"/>
                                </a:rPr>
                              </m:ctrlPr>
                            </m:eqArrPr>
                            <m:e>
                              <m:r>
                                <a:rPr lang="en-US" sz="2400" b="1" i="1">
                                  <a:effectLst/>
                                  <a:latin typeface="Cambria Math"/>
                                  <a:ea typeface="MS Mincho"/>
                                  <a:cs typeface="Times New Roman"/>
                                </a:rPr>
                                <m:t>𝒙</m:t>
                              </m:r>
                              <m:r>
                                <a:rPr lang="en-US" sz="2400" b="1" i="1">
                                  <a:effectLst/>
                                  <a:latin typeface="Cambria Math"/>
                                  <a:ea typeface="MS Mincho"/>
                                  <a:cs typeface="Times New Roman"/>
                                </a:rPr>
                                <m:t>,  &amp;</m:t>
                              </m:r>
                              <m:r>
                                <a:rPr lang="en-US" sz="2400" b="1" i="1">
                                  <a:effectLst/>
                                  <a:latin typeface="Cambria Math"/>
                                  <a:ea typeface="MS Mincho"/>
                                  <a:cs typeface="Times New Roman"/>
                                </a:rPr>
                                <m:t>𝒙</m:t>
                              </m:r>
                              <m:r>
                                <a:rPr lang="en-US" sz="2400" b="1" i="1" smtClean="0">
                                  <a:effectLst/>
                                  <a:latin typeface="Cambria Math"/>
                                  <a:ea typeface="Cambria Math"/>
                                  <a:cs typeface="Times New Roman"/>
                                </a:rPr>
                                <m:t>≤</m:t>
                              </m:r>
                              <m:r>
                                <a:rPr lang="en-US" sz="2400" b="1" i="1">
                                  <a:effectLst/>
                                  <a:latin typeface="Cambria Math"/>
                                  <a:ea typeface="MS Mincho"/>
                                  <a:cs typeface="Times New Roman"/>
                                </a:rPr>
                                <m:t>𝟎</m:t>
                              </m:r>
                            </m:e>
                            <m:e>
                              <m:r>
                                <a:rPr lang="en-US" sz="2400" b="1" i="1">
                                  <a:effectLst/>
                                  <a:latin typeface="Cambria Math"/>
                                  <a:ea typeface="MS Mincho"/>
                                  <a:cs typeface="Times New Roman"/>
                                </a:rPr>
                                <m:t>𝒙</m:t>
                              </m:r>
                              <m:r>
                                <a:rPr lang="en-US" sz="2400" b="1" i="1" smtClean="0">
                                  <a:effectLst/>
                                  <a:latin typeface="Cambria Math"/>
                                  <a:ea typeface="MS Mincho"/>
                                  <a:cs typeface="Times New Roman"/>
                                </a:rPr>
                                <m:t>+</m:t>
                              </m:r>
                              <m:r>
                                <a:rPr lang="en-US" sz="2400" b="1" i="1" smtClean="0">
                                  <a:effectLst/>
                                  <a:latin typeface="Cambria Math"/>
                                  <a:ea typeface="MS Mincho"/>
                                  <a:cs typeface="Times New Roman"/>
                                </a:rPr>
                                <m:t>𝟏</m:t>
                              </m:r>
                              <m:r>
                                <a:rPr lang="en-US" sz="2400" b="1" i="1">
                                  <a:effectLst/>
                                  <a:latin typeface="Cambria Math"/>
                                  <a:ea typeface="MS Mincho"/>
                                  <a:cs typeface="Times New Roman"/>
                                </a:rPr>
                                <m:t>,  &amp;</m:t>
                              </m:r>
                              <m:r>
                                <a:rPr lang="en-US" sz="2400" b="1" i="1">
                                  <a:effectLst/>
                                  <a:latin typeface="Cambria Math"/>
                                  <a:ea typeface="MS Mincho"/>
                                  <a:cs typeface="Times New Roman"/>
                                </a:rPr>
                                <m:t>𝒙</m:t>
                              </m:r>
                              <m:r>
                                <a:rPr lang="en-US" sz="2400" b="1" i="1" smtClean="0">
                                  <a:effectLst/>
                                  <a:latin typeface="Cambria Math"/>
                                  <a:ea typeface="Cambria Math"/>
                                  <a:cs typeface="Times New Roman"/>
                                </a:rPr>
                                <m:t>&gt;</m:t>
                              </m:r>
                              <m:r>
                                <a:rPr lang="en-US" sz="2400" b="1" i="1">
                                  <a:effectLst/>
                                  <a:latin typeface="Cambria Math"/>
                                  <a:ea typeface="MS Mincho"/>
                                  <a:cs typeface="Times New Roman"/>
                                </a:rPr>
                                <m:t>𝟎</m:t>
                              </m:r>
                            </m:e>
                          </m:eqArr>
                        </m:e>
                      </m:d>
                    </m:oMath>
                  </m:oMathPara>
                </a14:m>
                <a:endParaRPr lang="en-US" sz="2400" dirty="0">
                  <a:solidFill>
                    <a:prstClr val="black"/>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321672" y="1016968"/>
                <a:ext cx="3549946" cy="750847"/>
              </a:xfrm>
              <a:prstGeom prst="rect">
                <a:avLst/>
              </a:prstGeom>
              <a:blipFill rotWithShape="1">
                <a:blip r:embed="rId5"/>
                <a:stretch>
                  <a:fillRect r="-3093"/>
                </a:stretch>
              </a:blipFill>
            </p:spPr>
            <p:txBody>
              <a:bodyPr/>
              <a:lstStyle/>
              <a:p>
                <a:r>
                  <a:rPr lang="en-US">
                    <a:noFill/>
                  </a:rPr>
                  <a:t> </a:t>
                </a:r>
              </a:p>
            </p:txBody>
          </p:sp>
        </mc:Fallback>
      </mc:AlternateContent>
      <p:cxnSp>
        <p:nvCxnSpPr>
          <p:cNvPr id="160" name="Straight Connector 159"/>
          <p:cNvCxnSpPr/>
          <p:nvPr/>
        </p:nvCxnSpPr>
        <p:spPr>
          <a:xfrm>
            <a:off x="399690" y="1819431"/>
            <a:ext cx="0" cy="1263754"/>
          </a:xfrm>
          <a:prstGeom prst="line">
            <a:avLst/>
          </a:prstGeom>
          <a:noFill/>
          <a:ln w="28575" cap="flat" cmpd="sng" algn="ctr">
            <a:solidFill>
              <a:srgbClr val="92D050"/>
            </a:solidFill>
            <a:prstDash val="solid"/>
            <a:headEnd type="stealth"/>
            <a:tailEnd type="none"/>
          </a:ln>
          <a:effectLst/>
        </p:spPr>
      </p:cxnSp>
      <mc:AlternateContent xmlns:mc="http://schemas.openxmlformats.org/markup-compatibility/2006" xmlns:a14="http://schemas.microsoft.com/office/drawing/2010/main">
        <mc:Choice Requires="a14">
          <p:sp>
            <p:nvSpPr>
              <p:cNvPr id="161" name="Rectangle 160"/>
              <p:cNvSpPr/>
              <p:nvPr/>
            </p:nvSpPr>
            <p:spPr>
              <a:xfrm>
                <a:off x="-44602" y="2746163"/>
                <a:ext cx="394660" cy="14773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prstClr val="black"/>
                          </a:solidFill>
                          <a:latin typeface="Cambria Math"/>
                          <a:ea typeface="MS Mincho"/>
                          <a:cs typeface="Times New Roman"/>
                        </a:rPr>
                        <m:t>𝑹</m:t>
                      </m:r>
                    </m:oMath>
                  </m:oMathPara>
                </a14:m>
                <a:endParaRPr lang="en-US" b="1" i="1" dirty="0">
                  <a:solidFill>
                    <a:prstClr val="black"/>
                  </a:solidFill>
                  <a:latin typeface="Cambria Math"/>
                  <a:ea typeface="MS Mincho"/>
                  <a:cs typeface="Times New Roman"/>
                </a:endParaRPr>
              </a:p>
              <a:p>
                <a:pPr/>
                <a14:m>
                  <m:oMathPara xmlns:m="http://schemas.openxmlformats.org/officeDocument/2006/math">
                    <m:oMathParaPr>
                      <m:jc m:val="centerGroup"/>
                    </m:oMathParaPr>
                    <m:oMath xmlns:m="http://schemas.openxmlformats.org/officeDocument/2006/math">
                      <m:r>
                        <a:rPr lang="en-US" b="1" i="1">
                          <a:solidFill>
                            <a:prstClr val="black"/>
                          </a:solidFill>
                          <a:latin typeface="Cambria Math"/>
                          <a:ea typeface="MS Mincho"/>
                          <a:cs typeface="Times New Roman"/>
                        </a:rPr>
                        <m:t>𝒂</m:t>
                      </m:r>
                    </m:oMath>
                  </m:oMathPara>
                </a14:m>
                <a:endParaRPr lang="en-US" b="1" i="1" dirty="0">
                  <a:solidFill>
                    <a:prstClr val="black"/>
                  </a:solidFill>
                  <a:latin typeface="Cambria Math"/>
                  <a:ea typeface="MS Mincho"/>
                  <a:cs typeface="Times New Roman"/>
                </a:endParaRPr>
              </a:p>
              <a:p>
                <a:pPr/>
                <a14:m>
                  <m:oMathPara xmlns:m="http://schemas.openxmlformats.org/officeDocument/2006/math">
                    <m:oMathParaPr>
                      <m:jc m:val="centerGroup"/>
                    </m:oMathParaPr>
                    <m:oMath xmlns:m="http://schemas.openxmlformats.org/officeDocument/2006/math">
                      <m:r>
                        <a:rPr lang="en-US" b="1" i="1">
                          <a:solidFill>
                            <a:prstClr val="black"/>
                          </a:solidFill>
                          <a:latin typeface="Cambria Math"/>
                          <a:ea typeface="MS Mincho"/>
                          <a:cs typeface="Times New Roman"/>
                        </a:rPr>
                        <m:t>𝒏</m:t>
                      </m:r>
                    </m:oMath>
                  </m:oMathPara>
                </a14:m>
                <a:endParaRPr lang="en-US" b="1" i="1" dirty="0">
                  <a:solidFill>
                    <a:prstClr val="black"/>
                  </a:solidFill>
                  <a:latin typeface="Cambria Math"/>
                  <a:ea typeface="MS Mincho"/>
                  <a:cs typeface="Times New Roman"/>
                </a:endParaRPr>
              </a:p>
              <a:p>
                <a:pPr/>
                <a14:m>
                  <m:oMathPara xmlns:m="http://schemas.openxmlformats.org/officeDocument/2006/math">
                    <m:oMathParaPr>
                      <m:jc m:val="centerGroup"/>
                    </m:oMathParaPr>
                    <m:oMath xmlns:m="http://schemas.openxmlformats.org/officeDocument/2006/math">
                      <m:r>
                        <a:rPr lang="en-US" b="1" i="1">
                          <a:solidFill>
                            <a:prstClr val="black"/>
                          </a:solidFill>
                          <a:latin typeface="Cambria Math"/>
                          <a:ea typeface="MS Mincho"/>
                          <a:cs typeface="Times New Roman"/>
                        </a:rPr>
                        <m:t>𝒈</m:t>
                      </m:r>
                    </m:oMath>
                  </m:oMathPara>
                </a14:m>
                <a:endParaRPr lang="en-US" b="1" i="1" dirty="0">
                  <a:solidFill>
                    <a:prstClr val="black"/>
                  </a:solidFill>
                  <a:latin typeface="Cambria Math"/>
                  <a:ea typeface="MS Mincho"/>
                  <a:cs typeface="Times New Roman"/>
                </a:endParaRPr>
              </a:p>
              <a:p>
                <a:pPr/>
                <a14:m>
                  <m:oMathPara xmlns:m="http://schemas.openxmlformats.org/officeDocument/2006/math">
                    <m:oMathParaPr>
                      <m:jc m:val="centerGroup"/>
                    </m:oMathParaPr>
                    <m:oMath xmlns:m="http://schemas.openxmlformats.org/officeDocument/2006/math">
                      <m:r>
                        <a:rPr lang="en-US" b="1" i="1">
                          <a:solidFill>
                            <a:prstClr val="black"/>
                          </a:solidFill>
                          <a:latin typeface="Cambria Math"/>
                          <a:ea typeface="MS Mincho"/>
                          <a:cs typeface="Times New Roman"/>
                        </a:rPr>
                        <m:t>𝒆</m:t>
                      </m:r>
                    </m:oMath>
                  </m:oMathPara>
                </a14:m>
                <a:endParaRPr lang="en-US" dirty="0">
                  <a:solidFill>
                    <a:prstClr val="black"/>
                  </a:solidFill>
                </a:endParaRPr>
              </a:p>
            </p:txBody>
          </p:sp>
        </mc:Choice>
        <mc:Fallback xmlns="">
          <p:sp>
            <p:nvSpPr>
              <p:cNvPr id="161" name="Rectangle 160"/>
              <p:cNvSpPr>
                <a:spLocks noRot="1" noChangeAspect="1" noMove="1" noResize="1" noEditPoints="1" noAdjustHandles="1" noChangeArrowheads="1" noChangeShapeType="1" noTextEdit="1"/>
              </p:cNvSpPr>
              <p:nvPr/>
            </p:nvSpPr>
            <p:spPr>
              <a:xfrm>
                <a:off x="-44602" y="2746163"/>
                <a:ext cx="394660" cy="1477328"/>
              </a:xfrm>
              <a:prstGeom prst="rect">
                <a:avLst/>
              </a:prstGeom>
              <a:blipFill rotWithShape="1">
                <a:blip r:embed="rId6"/>
                <a:stretch>
                  <a:fillRect t="-2469" r="-20313" b="-5350"/>
                </a:stretch>
              </a:blipFill>
            </p:spPr>
            <p:txBody>
              <a:bodyPr/>
              <a:lstStyle/>
              <a:p>
                <a:r>
                  <a:rPr lang="en-US">
                    <a:noFill/>
                  </a:rPr>
                  <a:t> </a:t>
                </a:r>
              </a:p>
            </p:txBody>
          </p:sp>
        </mc:Fallback>
      </mc:AlternateContent>
      <p:cxnSp>
        <p:nvCxnSpPr>
          <p:cNvPr id="162" name="Straight Connector 161"/>
          <p:cNvCxnSpPr/>
          <p:nvPr/>
        </p:nvCxnSpPr>
        <p:spPr>
          <a:xfrm flipV="1">
            <a:off x="687103" y="3300161"/>
            <a:ext cx="1541027" cy="1584740"/>
          </a:xfrm>
          <a:prstGeom prst="line">
            <a:avLst/>
          </a:prstGeom>
          <a:noFill/>
          <a:ln w="28575" cap="flat" cmpd="sng" algn="ctr">
            <a:solidFill>
              <a:srgbClr val="4F81BD">
                <a:shade val="95000"/>
                <a:satMod val="105000"/>
              </a:srgbClr>
            </a:solidFill>
            <a:prstDash val="solid"/>
            <a:headEnd type="stealth"/>
            <a:tailEnd type="oval"/>
          </a:ln>
          <a:effectLst/>
        </p:spPr>
      </p:cxnSp>
      <p:cxnSp>
        <p:nvCxnSpPr>
          <p:cNvPr id="167" name="Straight Connector 166"/>
          <p:cNvCxnSpPr/>
          <p:nvPr/>
        </p:nvCxnSpPr>
        <p:spPr>
          <a:xfrm flipH="1">
            <a:off x="2227054" y="1725039"/>
            <a:ext cx="1371600" cy="1358146"/>
          </a:xfrm>
          <a:prstGeom prst="line">
            <a:avLst/>
          </a:prstGeom>
          <a:noFill/>
          <a:ln w="28575" cap="flat" cmpd="sng" algn="ctr">
            <a:solidFill>
              <a:srgbClr val="4F81BD">
                <a:shade val="95000"/>
                <a:satMod val="105000"/>
              </a:srgbClr>
            </a:solidFill>
            <a:prstDash val="solid"/>
            <a:headEnd type="stealth"/>
            <a:tailEnd type="none"/>
          </a:ln>
          <a:effectLst/>
        </p:spPr>
      </p:cxnSp>
      <mc:AlternateContent xmlns:mc="http://schemas.openxmlformats.org/markup-compatibility/2006" xmlns:a14="http://schemas.microsoft.com/office/drawing/2010/main">
        <mc:Choice Requires="a14">
          <p:sp>
            <p:nvSpPr>
              <p:cNvPr id="2054" name="Rectangle 2053"/>
              <p:cNvSpPr/>
              <p:nvPr/>
            </p:nvSpPr>
            <p:spPr>
              <a:xfrm>
                <a:off x="4724400" y="1723226"/>
                <a:ext cx="335162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a:ea typeface="MS Mincho"/>
                          <a:cs typeface="Times New Roman"/>
                        </a:rPr>
                        <m:t>𝒇</m:t>
                      </m:r>
                      <m:d>
                        <m:dPr>
                          <m:ctrlPr>
                            <a:rPr lang="en-US" sz="2400" b="1" i="1">
                              <a:effectLst/>
                              <a:latin typeface="Cambria Math" panose="02040503050406030204" pitchFamily="18" charset="0"/>
                            </a:rPr>
                          </m:ctrlPr>
                        </m:dPr>
                        <m:e>
                          <m:r>
                            <a:rPr lang="en-US" sz="2400" b="1" i="1">
                              <a:effectLst/>
                              <a:latin typeface="Cambria Math"/>
                              <a:ea typeface="MS Mincho"/>
                              <a:cs typeface="Times New Roman"/>
                            </a:rPr>
                            <m:t>𝒙</m:t>
                          </m:r>
                        </m:e>
                      </m:d>
                      <m:r>
                        <a:rPr lang="en-US" sz="2400" b="1" i="1">
                          <a:effectLst/>
                          <a:latin typeface="Cambria Math"/>
                          <a:ea typeface="MS Mincho"/>
                          <a:cs typeface="Times New Roman"/>
                        </a:rPr>
                        <m:t>=</m:t>
                      </m:r>
                      <m:r>
                        <a:rPr lang="en-US" sz="2400" b="1" i="1">
                          <a:effectLst/>
                          <a:latin typeface="Cambria Math"/>
                          <a:ea typeface="MS Mincho"/>
                          <a:cs typeface="Times New Roman"/>
                        </a:rPr>
                        <m:t>𝒙</m:t>
                      </m:r>
                      <m:r>
                        <a:rPr lang="en-US" sz="2400" b="1" i="1">
                          <a:effectLst/>
                          <a:latin typeface="Cambria Math"/>
                          <a:ea typeface="MS Mincho"/>
                          <a:cs typeface="Times New Roman"/>
                        </a:rPr>
                        <m:t>,        </m:t>
                      </m:r>
                      <m:r>
                        <a:rPr lang="en-US" sz="2400" b="1" i="1">
                          <a:effectLst/>
                          <a:latin typeface="Cambria Math"/>
                          <a:ea typeface="MS Mincho"/>
                          <a:cs typeface="Times New Roman"/>
                        </a:rPr>
                        <m:t>𝒙</m:t>
                      </m:r>
                      <m:r>
                        <a:rPr lang="en-US" sz="2400" b="1" i="1">
                          <a:effectLst/>
                          <a:latin typeface="Cambria Math"/>
                          <a:ea typeface="MS Mincho"/>
                          <a:cs typeface="Times New Roman"/>
                        </a:rPr>
                        <m:t>≤</m:t>
                      </m:r>
                      <m:r>
                        <a:rPr lang="en-US" sz="2400" b="1" i="1">
                          <a:effectLst/>
                          <a:latin typeface="Cambria Math"/>
                          <a:ea typeface="MS Mincho"/>
                          <a:cs typeface="Times New Roman"/>
                        </a:rPr>
                        <m:t>𝟎</m:t>
                      </m:r>
                    </m:oMath>
                  </m:oMathPara>
                </a14:m>
                <a:endParaRPr lang="en-US" sz="2400" dirty="0"/>
              </a:p>
            </p:txBody>
          </p:sp>
        </mc:Choice>
        <mc:Fallback xmlns="">
          <p:sp>
            <p:nvSpPr>
              <p:cNvPr id="2054" name="Rectangle 2053"/>
              <p:cNvSpPr>
                <a:spLocks noRot="1" noChangeAspect="1" noMove="1" noResize="1" noEditPoints="1" noAdjustHandles="1" noChangeArrowheads="1" noChangeShapeType="1" noTextEdit="1"/>
              </p:cNvSpPr>
              <p:nvPr/>
            </p:nvSpPr>
            <p:spPr>
              <a:xfrm>
                <a:off x="4724400" y="1723226"/>
                <a:ext cx="3351623" cy="461665"/>
              </a:xfrm>
              <a:prstGeom prst="rect">
                <a:avLst/>
              </a:prstGeom>
              <a:blipFill rotWithShape="1">
                <a:blip r:embed="rId7"/>
                <a:stretch>
                  <a:fillRect t="-10667" r="-3091"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5" name="Rectangle 2054"/>
              <p:cNvSpPr/>
              <p:nvPr/>
            </p:nvSpPr>
            <p:spPr>
              <a:xfrm>
                <a:off x="4740156" y="2173280"/>
                <a:ext cx="212365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a:effectLst/>
                              <a:latin typeface="Cambria Math"/>
                              <a:ea typeface="MS Mincho"/>
                              <a:cs typeface="Times New Roman"/>
                            </a:rPr>
                            <m:t>𝑫</m:t>
                          </m:r>
                        </m:e>
                        <m:sub>
                          <m:r>
                            <a:rPr lang="en-US" sz="2400" b="1" i="1">
                              <a:effectLst/>
                              <a:latin typeface="Cambria Math"/>
                              <a:ea typeface="MS Mincho"/>
                              <a:cs typeface="Times New Roman"/>
                            </a:rPr>
                            <m:t>𝟏</m:t>
                          </m:r>
                        </m:sub>
                      </m:sSub>
                      <m:r>
                        <a:rPr lang="en-US" sz="2400" b="1" i="1">
                          <a:effectLst/>
                          <a:latin typeface="Cambria Math"/>
                          <a:ea typeface="MS Mincho"/>
                          <a:cs typeface="Times New Roman"/>
                        </a:rPr>
                        <m:t> =(−∞,</m:t>
                      </m:r>
                      <m:r>
                        <a:rPr lang="en-US" sz="2400" b="1" i="1">
                          <a:effectLst/>
                          <a:latin typeface="Cambria Math"/>
                          <a:ea typeface="MS Mincho"/>
                          <a:cs typeface="Times New Roman"/>
                        </a:rPr>
                        <m:t>𝟎</m:t>
                      </m:r>
                      <m:r>
                        <a:rPr lang="en-US" sz="2400" b="1" i="1">
                          <a:latin typeface="Cambria Math"/>
                          <a:ea typeface="MS Mincho"/>
                          <a:cs typeface="Times New Roman"/>
                        </a:rPr>
                        <m:t>]</m:t>
                      </m:r>
                    </m:oMath>
                  </m:oMathPara>
                </a14:m>
                <a:endParaRPr lang="en-US" sz="2400" dirty="0"/>
              </a:p>
            </p:txBody>
          </p:sp>
        </mc:Choice>
        <mc:Fallback xmlns="">
          <p:sp>
            <p:nvSpPr>
              <p:cNvPr id="2055" name="Rectangle 2054"/>
              <p:cNvSpPr>
                <a:spLocks noRot="1" noChangeAspect="1" noMove="1" noResize="1" noEditPoints="1" noAdjustHandles="1" noChangeArrowheads="1" noChangeShapeType="1" noTextEdit="1"/>
              </p:cNvSpPr>
              <p:nvPr/>
            </p:nvSpPr>
            <p:spPr>
              <a:xfrm>
                <a:off x="4740156" y="2173280"/>
                <a:ext cx="2123658" cy="461665"/>
              </a:xfrm>
              <a:prstGeom prst="rect">
                <a:avLst/>
              </a:prstGeom>
              <a:blipFill rotWithShape="1">
                <a:blip r:embed="rId8"/>
                <a:stretch>
                  <a:fillRect t="-10667" r="-5460"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6" name="Rectangle 2055"/>
              <p:cNvSpPr/>
              <p:nvPr/>
            </p:nvSpPr>
            <p:spPr>
              <a:xfrm>
                <a:off x="4724400" y="2713066"/>
                <a:ext cx="343074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a:ea typeface="MS Mincho"/>
                          <a:cs typeface="Times New Roman"/>
                        </a:rPr>
                        <m:t>𝒇</m:t>
                      </m:r>
                      <m:d>
                        <m:dPr>
                          <m:ctrlPr>
                            <a:rPr lang="en-US" sz="2400" b="1" i="1">
                              <a:effectLst/>
                              <a:latin typeface="Cambria Math" panose="02040503050406030204" pitchFamily="18" charset="0"/>
                            </a:rPr>
                          </m:ctrlPr>
                        </m:dPr>
                        <m:e>
                          <m:r>
                            <a:rPr lang="en-US" sz="2400" b="1" i="1">
                              <a:effectLst/>
                              <a:latin typeface="Cambria Math"/>
                              <a:ea typeface="MS Mincho"/>
                              <a:cs typeface="Times New Roman"/>
                            </a:rPr>
                            <m:t>𝒙</m:t>
                          </m:r>
                        </m:e>
                      </m:d>
                      <m:r>
                        <a:rPr lang="en-US" sz="2400" b="1" i="1">
                          <a:effectLst/>
                          <a:latin typeface="Cambria Math"/>
                          <a:ea typeface="MS Mincho"/>
                          <a:cs typeface="Times New Roman"/>
                        </a:rPr>
                        <m:t>=</m:t>
                      </m:r>
                      <m:r>
                        <a:rPr lang="en-US" sz="2400" b="1" i="1">
                          <a:effectLst/>
                          <a:latin typeface="Cambria Math"/>
                          <a:ea typeface="MS Mincho"/>
                          <a:cs typeface="Times New Roman"/>
                        </a:rPr>
                        <m:t>𝒙</m:t>
                      </m:r>
                      <m:r>
                        <a:rPr lang="en-US" sz="2400" b="1" i="1">
                          <a:effectLst/>
                          <a:latin typeface="Cambria Math"/>
                          <a:ea typeface="MS Mincho"/>
                          <a:cs typeface="Times New Roman"/>
                        </a:rPr>
                        <m:t>+</m:t>
                      </m:r>
                      <m:r>
                        <a:rPr lang="en-US" sz="2400" b="1" i="1">
                          <a:effectLst/>
                          <a:latin typeface="Cambria Math"/>
                          <a:ea typeface="MS Mincho"/>
                          <a:cs typeface="Times New Roman"/>
                        </a:rPr>
                        <m:t>𝟏</m:t>
                      </m:r>
                      <m:r>
                        <a:rPr lang="en-US" sz="2400" b="1" i="1">
                          <a:effectLst/>
                          <a:latin typeface="Cambria Math"/>
                          <a:ea typeface="MS Mincho"/>
                          <a:cs typeface="Times New Roman"/>
                        </a:rPr>
                        <m:t>,  </m:t>
                      </m:r>
                      <m:r>
                        <a:rPr lang="en-US" sz="2400" b="1" i="1">
                          <a:effectLst/>
                          <a:latin typeface="Cambria Math"/>
                          <a:ea typeface="MS Mincho"/>
                          <a:cs typeface="Times New Roman"/>
                        </a:rPr>
                        <m:t>𝒙</m:t>
                      </m:r>
                      <m:r>
                        <a:rPr lang="en-US" sz="2400" b="1" i="1">
                          <a:effectLst/>
                          <a:latin typeface="Cambria Math"/>
                          <a:ea typeface="MS Mincho"/>
                          <a:cs typeface="Times New Roman"/>
                        </a:rPr>
                        <m:t>&gt;</m:t>
                      </m:r>
                      <m:r>
                        <a:rPr lang="en-US" sz="2400" b="1" i="1" smtClean="0">
                          <a:effectLst/>
                          <a:latin typeface="Cambria Math"/>
                          <a:ea typeface="MS Mincho"/>
                          <a:cs typeface="Times New Roman"/>
                        </a:rPr>
                        <m:t>𝟎</m:t>
                      </m:r>
                    </m:oMath>
                  </m:oMathPara>
                </a14:m>
                <a:endParaRPr lang="en-US" sz="2400" dirty="0"/>
              </a:p>
            </p:txBody>
          </p:sp>
        </mc:Choice>
        <mc:Fallback xmlns="">
          <p:sp>
            <p:nvSpPr>
              <p:cNvPr id="2056" name="Rectangle 2055"/>
              <p:cNvSpPr>
                <a:spLocks noRot="1" noChangeAspect="1" noMove="1" noResize="1" noEditPoints="1" noAdjustHandles="1" noChangeArrowheads="1" noChangeShapeType="1" noTextEdit="1"/>
              </p:cNvSpPr>
              <p:nvPr/>
            </p:nvSpPr>
            <p:spPr>
              <a:xfrm>
                <a:off x="4724400" y="2713066"/>
                <a:ext cx="3430747" cy="461665"/>
              </a:xfrm>
              <a:prstGeom prst="rect">
                <a:avLst/>
              </a:prstGeom>
              <a:blipFill rotWithShape="1">
                <a:blip r:embed="rId9"/>
                <a:stretch>
                  <a:fillRect t="-10526" r="-3020"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7" name="Rectangle 2056"/>
              <p:cNvSpPr/>
              <p:nvPr/>
            </p:nvSpPr>
            <p:spPr>
              <a:xfrm>
                <a:off x="4724400" y="3174731"/>
                <a:ext cx="191526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a:effectLst/>
                              <a:latin typeface="Cambria Math"/>
                              <a:ea typeface="MS Mincho"/>
                              <a:cs typeface="Times New Roman"/>
                            </a:rPr>
                            <m:t>𝑫</m:t>
                          </m:r>
                        </m:e>
                        <m:sub>
                          <m:r>
                            <a:rPr lang="en-US" sz="2400" b="1" i="1">
                              <a:effectLst/>
                              <a:latin typeface="Cambria Math"/>
                              <a:ea typeface="MS Mincho"/>
                              <a:cs typeface="Times New Roman"/>
                            </a:rPr>
                            <m:t>𝟐</m:t>
                          </m:r>
                        </m:sub>
                      </m:sSub>
                      <m:r>
                        <a:rPr lang="en-US" sz="2400" b="1" i="1">
                          <a:effectLst/>
                          <a:latin typeface="Cambria Math"/>
                          <a:ea typeface="MS Mincho"/>
                          <a:cs typeface="Times New Roman"/>
                        </a:rPr>
                        <m:t> =(</m:t>
                      </m:r>
                      <m:r>
                        <a:rPr lang="en-US" sz="2400" b="1" i="1">
                          <a:effectLst/>
                          <a:latin typeface="Cambria Math"/>
                          <a:ea typeface="MS Mincho"/>
                          <a:cs typeface="Times New Roman"/>
                        </a:rPr>
                        <m:t>𝟎</m:t>
                      </m:r>
                      <m:r>
                        <a:rPr lang="en-US" sz="2400" b="1" i="1">
                          <a:effectLst/>
                          <a:latin typeface="Cambria Math"/>
                          <a:ea typeface="MS Mincho"/>
                          <a:cs typeface="Times New Roman"/>
                        </a:rPr>
                        <m:t>,∞)</m:t>
                      </m:r>
                    </m:oMath>
                  </m:oMathPara>
                </a14:m>
                <a:endParaRPr lang="en-US" sz="2400" dirty="0"/>
              </a:p>
            </p:txBody>
          </p:sp>
        </mc:Choice>
        <mc:Fallback xmlns="">
          <p:sp>
            <p:nvSpPr>
              <p:cNvPr id="2057" name="Rectangle 2056"/>
              <p:cNvSpPr>
                <a:spLocks noRot="1" noChangeAspect="1" noMove="1" noResize="1" noEditPoints="1" noAdjustHandles="1" noChangeArrowheads="1" noChangeShapeType="1" noTextEdit="1"/>
              </p:cNvSpPr>
              <p:nvPr/>
            </p:nvSpPr>
            <p:spPr>
              <a:xfrm>
                <a:off x="4724400" y="3174731"/>
                <a:ext cx="1915268" cy="461665"/>
              </a:xfrm>
              <a:prstGeom prst="rect">
                <a:avLst/>
              </a:prstGeom>
              <a:blipFill rotWithShape="1">
                <a:blip r:embed="rId10"/>
                <a:stretch>
                  <a:fillRect t="-10526" r="-6051"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8" name="Rectangle 2057"/>
              <p:cNvSpPr/>
              <p:nvPr/>
            </p:nvSpPr>
            <p:spPr>
              <a:xfrm>
                <a:off x="4746105" y="3675600"/>
                <a:ext cx="357751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a:rPr>
                        <m:t>𝑫</m:t>
                      </m:r>
                      <m:r>
                        <a:rPr lang="en-US" sz="2400" b="1" i="1">
                          <a:latin typeface="Cambria Math"/>
                        </a:rPr>
                        <m:t> =</m:t>
                      </m:r>
                      <m:sSub>
                        <m:sSubPr>
                          <m:ctrlPr>
                            <a:rPr lang="en-US" sz="2400" b="1" i="1">
                              <a:latin typeface="Cambria Math" panose="02040503050406030204" pitchFamily="18" charset="0"/>
                            </a:rPr>
                          </m:ctrlPr>
                        </m:sSubPr>
                        <m:e>
                          <m:r>
                            <a:rPr lang="en-US" sz="2400" b="1" i="1">
                              <a:latin typeface="Cambria Math"/>
                            </a:rPr>
                            <m:t>𝑫</m:t>
                          </m:r>
                        </m:e>
                        <m:sub>
                          <m:r>
                            <a:rPr lang="en-US" sz="2400" b="1" i="1">
                              <a:latin typeface="Cambria Math"/>
                            </a:rPr>
                            <m:t>𝟏</m:t>
                          </m:r>
                        </m:sub>
                      </m:sSub>
                      <m:r>
                        <a:rPr lang="en-US" sz="2400" b="1" i="1">
                          <a:latin typeface="Cambria Math"/>
                        </a:rPr>
                        <m:t>∪</m:t>
                      </m:r>
                      <m:sSub>
                        <m:sSubPr>
                          <m:ctrlPr>
                            <a:rPr lang="en-US" sz="2400" b="1" i="1">
                              <a:latin typeface="Cambria Math" panose="02040503050406030204" pitchFamily="18" charset="0"/>
                            </a:rPr>
                          </m:ctrlPr>
                        </m:sSubPr>
                        <m:e>
                          <m:r>
                            <a:rPr lang="en-US" sz="2400" b="1" i="1">
                              <a:latin typeface="Cambria Math"/>
                            </a:rPr>
                            <m:t>𝑫</m:t>
                          </m:r>
                        </m:e>
                        <m:sub>
                          <m:r>
                            <a:rPr lang="en-US" sz="2400" b="1" i="1">
                              <a:latin typeface="Cambria Math"/>
                            </a:rPr>
                            <m:t>𝟐</m:t>
                          </m:r>
                        </m:sub>
                      </m:sSub>
                      <m:r>
                        <a:rPr lang="en-US" sz="2400" b="1" i="1">
                          <a:latin typeface="Cambria Math"/>
                        </a:rPr>
                        <m:t>=(−∞,∞)</m:t>
                      </m:r>
                    </m:oMath>
                  </m:oMathPara>
                </a14:m>
                <a:endParaRPr lang="en-US" sz="2400" dirty="0"/>
              </a:p>
            </p:txBody>
          </p:sp>
        </mc:Choice>
        <mc:Fallback xmlns="">
          <p:sp>
            <p:nvSpPr>
              <p:cNvPr id="2058" name="Rectangle 2057"/>
              <p:cNvSpPr>
                <a:spLocks noRot="1" noChangeAspect="1" noMove="1" noResize="1" noEditPoints="1" noAdjustHandles="1" noChangeArrowheads="1" noChangeShapeType="1" noTextEdit="1"/>
              </p:cNvSpPr>
              <p:nvPr/>
            </p:nvSpPr>
            <p:spPr>
              <a:xfrm>
                <a:off x="4746105" y="3675600"/>
                <a:ext cx="3577518" cy="461665"/>
              </a:xfrm>
              <a:prstGeom prst="rect">
                <a:avLst/>
              </a:prstGeom>
              <a:blipFill rotWithShape="1">
                <a:blip r:embed="rId11"/>
                <a:stretch>
                  <a:fillRect t="-10526" r="-3072"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9" name="Rectangle 2058"/>
              <p:cNvSpPr/>
              <p:nvPr/>
            </p:nvSpPr>
            <p:spPr>
              <a:xfrm>
                <a:off x="4763766" y="4093095"/>
                <a:ext cx="305564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a:rPr>
                        <m:t>𝑹</m:t>
                      </m:r>
                      <m:r>
                        <a:rPr lang="en-US" sz="2400" b="1" i="1">
                          <a:latin typeface="Cambria Math"/>
                        </a:rPr>
                        <m:t>=(−∞,</m:t>
                      </m:r>
                      <m:r>
                        <a:rPr lang="en-US" sz="2400" b="1" i="1">
                          <a:latin typeface="Cambria Math"/>
                        </a:rPr>
                        <m:t>𝟎</m:t>
                      </m:r>
                      <m:r>
                        <a:rPr lang="en-US" sz="2400" b="1" i="1">
                          <a:latin typeface="Cambria Math"/>
                        </a:rPr>
                        <m:t>]∪(</m:t>
                      </m:r>
                      <m:r>
                        <a:rPr lang="en-US" sz="2400" b="1" i="1">
                          <a:latin typeface="Cambria Math"/>
                        </a:rPr>
                        <m:t>𝟏</m:t>
                      </m:r>
                      <m:r>
                        <a:rPr lang="en-US" sz="2400" b="1" i="1">
                          <a:latin typeface="Cambria Math"/>
                        </a:rPr>
                        <m:t>,∞)</m:t>
                      </m:r>
                    </m:oMath>
                  </m:oMathPara>
                </a14:m>
                <a:endParaRPr lang="en-US" sz="2400" dirty="0"/>
              </a:p>
            </p:txBody>
          </p:sp>
        </mc:Choice>
        <mc:Fallback xmlns="">
          <p:sp>
            <p:nvSpPr>
              <p:cNvPr id="2059" name="Rectangle 2058"/>
              <p:cNvSpPr>
                <a:spLocks noRot="1" noChangeAspect="1" noMove="1" noResize="1" noEditPoints="1" noAdjustHandles="1" noChangeArrowheads="1" noChangeShapeType="1" noTextEdit="1"/>
              </p:cNvSpPr>
              <p:nvPr/>
            </p:nvSpPr>
            <p:spPr>
              <a:xfrm>
                <a:off x="4763766" y="4093095"/>
                <a:ext cx="3055645" cy="461665"/>
              </a:xfrm>
              <a:prstGeom prst="rect">
                <a:avLst/>
              </a:prstGeom>
              <a:blipFill rotWithShape="1">
                <a:blip r:embed="rId12"/>
                <a:stretch>
                  <a:fillRect t="-10526" r="-3586" b="-28947"/>
                </a:stretch>
              </a:blipFill>
            </p:spPr>
            <p:txBody>
              <a:bodyPr/>
              <a:lstStyle/>
              <a:p>
                <a:r>
                  <a:rPr lang="en-US">
                    <a:noFill/>
                  </a:rPr>
                  <a:t> </a:t>
                </a:r>
              </a:p>
            </p:txBody>
          </p:sp>
        </mc:Fallback>
      </mc:AlternateContent>
      <p:cxnSp>
        <p:nvCxnSpPr>
          <p:cNvPr id="176" name="Straight Connector 175"/>
          <p:cNvCxnSpPr/>
          <p:nvPr/>
        </p:nvCxnSpPr>
        <p:spPr>
          <a:xfrm flipH="1">
            <a:off x="646391" y="5069567"/>
            <a:ext cx="3120613" cy="0"/>
          </a:xfrm>
          <a:prstGeom prst="line">
            <a:avLst/>
          </a:prstGeom>
          <a:noFill/>
          <a:ln w="28575" cap="flat" cmpd="sng" algn="ctr">
            <a:solidFill>
              <a:srgbClr val="FFC000"/>
            </a:solidFill>
            <a:prstDash val="solid"/>
            <a:headEnd type="stealth"/>
            <a:tailEnd type="triangle"/>
          </a:ln>
          <a:effectLst/>
        </p:spPr>
      </p:cxnSp>
      <mc:AlternateContent xmlns:mc="http://schemas.openxmlformats.org/markup-compatibility/2006" xmlns:a14="http://schemas.microsoft.com/office/drawing/2010/main">
        <mc:Choice Requires="a14">
          <p:sp>
            <p:nvSpPr>
              <p:cNvPr id="2061" name="Rectangle 2060"/>
              <p:cNvSpPr/>
              <p:nvPr/>
            </p:nvSpPr>
            <p:spPr>
              <a:xfrm>
                <a:off x="3894255" y="4700235"/>
                <a:ext cx="1135247" cy="369332"/>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b="1" i="1">
                          <a:solidFill>
                            <a:prstClr val="black"/>
                          </a:solidFill>
                          <a:latin typeface="Cambria Math"/>
                          <a:ea typeface="MS Mincho"/>
                          <a:cs typeface="Times New Roman"/>
                        </a:rPr>
                        <m:t>𝑫𝒐𝒎𝒂𝒊𝒏</m:t>
                      </m:r>
                    </m:oMath>
                  </m:oMathPara>
                </a14:m>
                <a:endParaRPr lang="en-US" dirty="0">
                  <a:solidFill>
                    <a:prstClr val="black"/>
                  </a:solidFill>
                </a:endParaRPr>
              </a:p>
            </p:txBody>
          </p:sp>
        </mc:Choice>
        <mc:Fallback xmlns="">
          <p:sp>
            <p:nvSpPr>
              <p:cNvPr id="2061" name="Rectangle 2060"/>
              <p:cNvSpPr>
                <a:spLocks noRot="1" noChangeAspect="1" noMove="1" noResize="1" noEditPoints="1" noAdjustHandles="1" noChangeArrowheads="1" noChangeShapeType="1" noTextEdit="1"/>
              </p:cNvSpPr>
              <p:nvPr/>
            </p:nvSpPr>
            <p:spPr>
              <a:xfrm>
                <a:off x="3894255" y="4700235"/>
                <a:ext cx="1135247" cy="369332"/>
              </a:xfrm>
              <a:prstGeom prst="rect">
                <a:avLst/>
              </a:prstGeom>
              <a:blipFill rotWithShape="1">
                <a:blip r:embed="rId13"/>
                <a:stretch>
                  <a:fillRect t="-8197" r="-6452" b="-24590"/>
                </a:stretch>
              </a:blipFill>
            </p:spPr>
            <p:txBody>
              <a:bodyPr/>
              <a:lstStyle/>
              <a:p>
                <a:r>
                  <a:rPr lang="en-US">
                    <a:noFill/>
                  </a:rPr>
                  <a:t> </a:t>
                </a:r>
              </a:p>
            </p:txBody>
          </p:sp>
        </mc:Fallback>
      </mc:AlternateContent>
      <p:cxnSp>
        <p:nvCxnSpPr>
          <p:cNvPr id="173" name="Straight Connector 172"/>
          <p:cNvCxnSpPr/>
          <p:nvPr/>
        </p:nvCxnSpPr>
        <p:spPr>
          <a:xfrm flipV="1">
            <a:off x="399690" y="3430179"/>
            <a:ext cx="0" cy="1343840"/>
          </a:xfrm>
          <a:prstGeom prst="line">
            <a:avLst/>
          </a:prstGeom>
          <a:noFill/>
          <a:ln w="28575" cap="flat" cmpd="sng" algn="ctr">
            <a:solidFill>
              <a:srgbClr val="92D050"/>
            </a:solidFill>
            <a:prstDash val="solid"/>
            <a:headEnd type="stealth"/>
            <a:tailEnd type="oval"/>
          </a:ln>
          <a:effectLst/>
        </p:spPr>
      </p:cxnSp>
    </p:spTree>
    <p:extLst>
      <p:ext uri="{BB962C8B-B14F-4D97-AF65-F5344CB8AC3E}">
        <p14:creationId xmlns:p14="http://schemas.microsoft.com/office/powerpoint/2010/main" val="1339288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074"/>
            <a:ext cx="8229600" cy="365521"/>
          </a:xfrm>
        </p:spPr>
        <p:txBody>
          <a:bodyPr>
            <a:normAutofit/>
          </a:bodyPr>
          <a:lstStyle/>
          <a:p>
            <a:pPr algn="l"/>
            <a:r>
              <a:rPr lang="en-US" sz="1700" b="1" dirty="0">
                <a:latin typeface="Cambria" panose="02040503050406030204" pitchFamily="18" charset="0"/>
              </a:rPr>
              <a:t>Functions</a:t>
            </a:r>
          </a:p>
        </p:txBody>
      </p:sp>
      <mc:AlternateContent xmlns:mc="http://schemas.openxmlformats.org/markup-compatibility/2006" xmlns:a14="http://schemas.microsoft.com/office/drawing/2010/main">
        <mc:Choice Requires="a14">
          <p:sp>
            <p:nvSpPr>
              <p:cNvPr id="3" name="Rectangle 2"/>
              <p:cNvSpPr/>
              <p:nvPr/>
            </p:nvSpPr>
            <p:spPr>
              <a:xfrm>
                <a:off x="490870" y="590550"/>
                <a:ext cx="8272130" cy="3689215"/>
              </a:xfrm>
              <a:prstGeom prst="rect">
                <a:avLst/>
              </a:prstGeom>
            </p:spPr>
            <p:txBody>
              <a:bodyPr wrap="square">
                <a:spAutoFit/>
              </a:bodyPr>
              <a:lstStyle/>
              <a:p>
                <a:pPr marL="457200" indent="-457200">
                  <a:lnSpc>
                    <a:spcPct val="115000"/>
                  </a:lnSpc>
                  <a:spcAft>
                    <a:spcPts val="1000"/>
                  </a:spcAft>
                  <a:buFont typeface="Arial" pitchFamily="34" charset="0"/>
                  <a:buChar char="•"/>
                </a:pPr>
                <a:r>
                  <a:rPr lang="en-US" sz="2800" dirty="0">
                    <a:ea typeface="MS Mincho"/>
                    <a:cs typeface="Times New Roman"/>
                  </a:rPr>
                  <a:t>If in a relation each input corresponds to exactly one output, and every output corresponds to exactly one input, this kind of relation is</a:t>
                </a:r>
                <a:r>
                  <a:rPr lang="en-US" sz="2800" b="1" dirty="0">
                    <a:ea typeface="MS Mincho"/>
                    <a:cs typeface="Times New Roman"/>
                  </a:rPr>
                  <a:t> a one-to-one function.</a:t>
                </a:r>
                <a:endParaRPr lang="en-US" sz="2800" dirty="0">
                  <a:ea typeface="MS Mincho"/>
                  <a:cs typeface="Times New Roman"/>
                </a:endParaRPr>
              </a:p>
              <a:p>
                <a:pPr marL="457200" indent="-457200">
                  <a:lnSpc>
                    <a:spcPct val="115000"/>
                  </a:lnSpc>
                  <a:spcAft>
                    <a:spcPts val="1000"/>
                  </a:spcAft>
                  <a:buFont typeface="Arial" pitchFamily="34" charset="0"/>
                  <a:buChar char="•"/>
                </a:pPr>
                <a:r>
                  <a:rPr lang="en-US" sz="2800" dirty="0">
                    <a:ea typeface="MS Mincho"/>
                    <a:cs typeface="Times New Roman"/>
                  </a:rPr>
                  <a:t>A function is usually specified </a:t>
                </a:r>
                <a:r>
                  <a:rPr lang="en-US" sz="2800" b="1" dirty="0">
                    <a:ea typeface="MS Mincho"/>
                    <a:cs typeface="Times New Roman"/>
                  </a:rPr>
                  <a:t>numerically</a:t>
                </a:r>
                <a:r>
                  <a:rPr lang="en-US" sz="2800" dirty="0">
                    <a:ea typeface="MS Mincho"/>
                    <a:cs typeface="Times New Roman"/>
                  </a:rPr>
                  <a:t> using a table of values, </a:t>
                </a:r>
                <a:r>
                  <a:rPr lang="en-US" sz="2800" b="1" dirty="0">
                    <a:ea typeface="MS Mincho"/>
                    <a:cs typeface="Times New Roman"/>
                  </a:rPr>
                  <a:t>graphically</a:t>
                </a:r>
                <a:r>
                  <a:rPr lang="en-US" sz="2800" dirty="0">
                    <a:ea typeface="MS Mincho"/>
                    <a:cs typeface="Times New Roman"/>
                  </a:rPr>
                  <a:t> using a graph, or </a:t>
                </a:r>
                <a:r>
                  <a:rPr lang="en-US" sz="2800" b="1" dirty="0">
                    <a:ea typeface="MS Mincho"/>
                    <a:cs typeface="Times New Roman"/>
                  </a:rPr>
                  <a:t>algebraically</a:t>
                </a:r>
                <a:r>
                  <a:rPr lang="en-US" sz="2800" dirty="0">
                    <a:ea typeface="MS Mincho"/>
                    <a:cs typeface="Times New Roman"/>
                  </a:rPr>
                  <a:t> using a formula. The graph of a function consists of all points  </a:t>
                </a:r>
                <a14:m>
                  <m:oMath xmlns:m="http://schemas.openxmlformats.org/officeDocument/2006/math">
                    <m:r>
                      <a:rPr lang="en-US" sz="2800" b="1" i="1">
                        <a:effectLst/>
                        <a:latin typeface="Cambria Math"/>
                        <a:ea typeface="MS Mincho"/>
                        <a:cs typeface="Times New Roman"/>
                      </a:rPr>
                      <m:t>(</m:t>
                    </m:r>
                    <m:r>
                      <a:rPr lang="en-US" sz="2800" b="1" i="1">
                        <a:effectLst/>
                        <a:latin typeface="Cambria Math"/>
                        <a:ea typeface="MS Mincho"/>
                        <a:cs typeface="Times New Roman"/>
                      </a:rPr>
                      <m:t>𝒙</m:t>
                    </m:r>
                    <m:r>
                      <a:rPr lang="en-US" sz="2800" b="1" i="1">
                        <a:effectLst/>
                        <a:latin typeface="Cambria Math"/>
                        <a:ea typeface="MS Mincho"/>
                        <a:cs typeface="Times New Roman"/>
                      </a:rPr>
                      <m:t>,</m:t>
                    </m:r>
                    <m:r>
                      <a:rPr lang="en-US" sz="2800" b="1" i="1">
                        <a:effectLst/>
                        <a:latin typeface="Cambria Math"/>
                        <a:ea typeface="MS Mincho"/>
                        <a:cs typeface="Times New Roman"/>
                      </a:rPr>
                      <m:t>𝒇</m:t>
                    </m:r>
                    <m:d>
                      <m:dPr>
                        <m:ctrlPr>
                          <a:rPr lang="en-US" sz="2800" b="1" i="1">
                            <a:effectLst/>
                            <a:latin typeface="Cambria Math" panose="02040503050406030204" pitchFamily="18" charset="0"/>
                            <a:ea typeface="MS Mincho"/>
                            <a:cs typeface="Times New Roman"/>
                          </a:rPr>
                        </m:ctrlPr>
                      </m:dPr>
                      <m:e>
                        <m:r>
                          <a:rPr lang="en-US" sz="2800" b="1" i="1">
                            <a:effectLst/>
                            <a:latin typeface="Cambria Math"/>
                            <a:ea typeface="MS Mincho"/>
                            <a:cs typeface="Times New Roman"/>
                          </a:rPr>
                          <m:t>𝒙</m:t>
                        </m:r>
                      </m:e>
                    </m:d>
                    <m:r>
                      <a:rPr lang="en-US" sz="2800" b="1" i="1">
                        <a:effectLst/>
                        <a:latin typeface="Cambria Math"/>
                        <a:ea typeface="MS Mincho"/>
                        <a:cs typeface="Times New Roman"/>
                      </a:rPr>
                      <m:t>)</m:t>
                    </m:r>
                  </m:oMath>
                </a14:m>
                <a:r>
                  <a:rPr lang="en-US" sz="2800" b="1" dirty="0">
                    <a:ea typeface="MS Mincho"/>
                    <a:cs typeface="Times New Roman"/>
                  </a:rPr>
                  <a:t> </a:t>
                </a:r>
                <a:r>
                  <a:rPr lang="en-US" sz="2800" dirty="0">
                    <a:ea typeface="MS Mincho"/>
                    <a:cs typeface="Times New Roman"/>
                  </a:rPr>
                  <a:t>in the plane.</a:t>
                </a:r>
              </a:p>
            </p:txBody>
          </p:sp>
        </mc:Choice>
        <mc:Fallback xmlns="">
          <p:sp>
            <p:nvSpPr>
              <p:cNvPr id="3" name="Rectangle 2"/>
              <p:cNvSpPr>
                <a:spLocks noRot="1" noChangeAspect="1" noMove="1" noResize="1" noEditPoints="1" noAdjustHandles="1" noChangeArrowheads="1" noChangeShapeType="1" noTextEdit="1"/>
              </p:cNvSpPr>
              <p:nvPr/>
            </p:nvSpPr>
            <p:spPr>
              <a:xfrm>
                <a:off x="490870" y="590550"/>
                <a:ext cx="8272130" cy="3689215"/>
              </a:xfrm>
              <a:prstGeom prst="rect">
                <a:avLst/>
              </a:prstGeom>
              <a:blipFill rotWithShape="1">
                <a:blip r:embed="rId2"/>
                <a:stretch>
                  <a:fillRect l="-1326" t="-661" r="-2137" b="-2975"/>
                </a:stretch>
              </a:blipFill>
            </p:spPr>
            <p:txBody>
              <a:bodyPr/>
              <a:lstStyle/>
              <a:p>
                <a:r>
                  <a:rPr lang="en-US">
                    <a:noFill/>
                  </a:rPr>
                  <a:t> </a:t>
                </a:r>
              </a:p>
            </p:txBody>
          </p:sp>
        </mc:Fallback>
      </mc:AlternateContent>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3353" y="4700588"/>
            <a:ext cx="334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3783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365521"/>
          </a:xfrm>
        </p:spPr>
        <p:txBody>
          <a:bodyPr>
            <a:normAutofit/>
          </a:bodyPr>
          <a:lstStyle/>
          <a:p>
            <a:pPr algn="l"/>
            <a:r>
              <a:rPr lang="en-US" sz="1700" b="1" dirty="0">
                <a:latin typeface="Cambria" panose="02040503050406030204" pitchFamily="18" charset="0"/>
              </a:rPr>
              <a:t> Functions</a:t>
            </a:r>
            <a:endParaRPr lang="en-US" sz="1700" dirty="0">
              <a:latin typeface="Cambria" panose="02040503050406030204" pitchFamily="18" charset="0"/>
            </a:endParaRPr>
          </a:p>
        </p:txBody>
      </p:sp>
      <p:sp>
        <p:nvSpPr>
          <p:cNvPr id="5" name="Rectangle 4"/>
          <p:cNvSpPr/>
          <p:nvPr/>
        </p:nvSpPr>
        <p:spPr>
          <a:xfrm>
            <a:off x="480896" y="438150"/>
            <a:ext cx="8048847" cy="954107"/>
          </a:xfrm>
          <a:prstGeom prst="rect">
            <a:avLst/>
          </a:prstGeom>
        </p:spPr>
        <p:txBody>
          <a:bodyPr wrap="square">
            <a:spAutoFit/>
          </a:bodyPr>
          <a:lstStyle/>
          <a:p>
            <a:r>
              <a:rPr lang="en-US" sz="2800" b="1" dirty="0">
                <a:solidFill>
                  <a:schemeClr val="accent1"/>
                </a:solidFill>
              </a:rPr>
              <a:t>Sample Problem 1</a:t>
            </a:r>
            <a:r>
              <a:rPr lang="en-US" sz="2800" dirty="0">
                <a:solidFill>
                  <a:schemeClr val="accent1"/>
                </a:solidFill>
              </a:rPr>
              <a:t>:  </a:t>
            </a:r>
            <a:r>
              <a:rPr lang="en-US" sz="2800" b="1" dirty="0"/>
              <a:t>Determine whether each relation is a function.</a:t>
            </a:r>
            <a:endParaRPr lang="en-US" sz="2800" dirty="0"/>
          </a:p>
        </p:txBody>
      </p:sp>
      <p:sp>
        <p:nvSpPr>
          <p:cNvPr id="3" name="Rectangle 2"/>
          <p:cNvSpPr/>
          <p:nvPr/>
        </p:nvSpPr>
        <p:spPr>
          <a:xfrm>
            <a:off x="533400" y="1657350"/>
            <a:ext cx="458780" cy="523220"/>
          </a:xfrm>
          <a:prstGeom prst="rect">
            <a:avLst/>
          </a:prstGeom>
        </p:spPr>
        <p:txBody>
          <a:bodyPr wrap="none">
            <a:spAutoFit/>
          </a:bodyPr>
          <a:lstStyle/>
          <a:p>
            <a:r>
              <a:rPr lang="en-US" sz="2800" b="1" dirty="0"/>
              <a:t>a.</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629150"/>
            <a:ext cx="334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1066800" y="1897262"/>
            <a:ext cx="1447800" cy="2324090"/>
          </a:xfrm>
          <a:prstGeom prst="ellipse">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61" y="1868530"/>
            <a:ext cx="1474787" cy="234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Rectangle 6"/>
              <p:cNvSpPr/>
              <p:nvPr/>
            </p:nvSpPr>
            <p:spPr>
              <a:xfrm>
                <a:off x="1438585" y="2335725"/>
                <a:ext cx="292682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a:ea typeface="MS Mincho"/>
                          <a:cs typeface="Times New Roman"/>
                        </a:rPr>
                        <m:t>𝟐</m:t>
                      </m:r>
                      <m:r>
                        <a:rPr lang="en-US" sz="2800" b="1" i="1" smtClean="0">
                          <a:latin typeface="Cambria Math"/>
                          <a:ea typeface="MS Mincho"/>
                          <a:cs typeface="Times New Roman"/>
                        </a:rPr>
                        <m:t>  .                       .  </m:t>
                      </m:r>
                      <m:r>
                        <a:rPr lang="en-US" sz="2800" b="1" i="1">
                          <a:latin typeface="Cambria Math"/>
                          <a:ea typeface="MS Mincho"/>
                          <a:cs typeface="Times New Roman"/>
                        </a:rPr>
                        <m:t>𝟑</m:t>
                      </m:r>
                    </m:oMath>
                  </m:oMathPara>
                </a14:m>
                <a:endParaRPr lang="en-US" sz="2800" dirty="0"/>
              </a:p>
            </p:txBody>
          </p:sp>
        </mc:Choice>
        <mc:Fallback xmlns="">
          <p:sp>
            <p:nvSpPr>
              <p:cNvPr id="7" name="Rectangle 6"/>
              <p:cNvSpPr>
                <a:spLocks noRot="1" noChangeAspect="1" noMove="1" noResize="1" noEditPoints="1" noAdjustHandles="1" noChangeArrowheads="1" noChangeShapeType="1" noTextEdit="1"/>
              </p:cNvSpPr>
              <p:nvPr/>
            </p:nvSpPr>
            <p:spPr>
              <a:xfrm>
                <a:off x="1438585" y="2335725"/>
                <a:ext cx="2926827" cy="523220"/>
              </a:xfrm>
              <a:prstGeom prst="rect">
                <a:avLst/>
              </a:prstGeom>
              <a:blipFill rotWithShape="1">
                <a:blip r:embed="rId4"/>
                <a:stretch>
                  <a:fillRect t="-10465" r="-5000"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422635" y="2797697"/>
                <a:ext cx="311598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a:ea typeface="MS Mincho"/>
                          <a:cs typeface="Times New Roman"/>
                        </a:rPr>
                        <m:t>𝟒</m:t>
                      </m:r>
                      <m:r>
                        <a:rPr lang="en-US" sz="2800" b="1" i="1" smtClean="0">
                          <a:latin typeface="Cambria Math"/>
                          <a:ea typeface="MS Mincho"/>
                          <a:cs typeface="Times New Roman"/>
                        </a:rPr>
                        <m:t>  .                       . −</m:t>
                      </m:r>
                      <m:r>
                        <a:rPr lang="en-US" sz="2800" b="1" i="1">
                          <a:latin typeface="Cambria Math"/>
                          <a:ea typeface="MS Mincho"/>
                          <a:cs typeface="Times New Roman"/>
                        </a:rPr>
                        <m:t>𝟐</m:t>
                      </m:r>
                    </m:oMath>
                  </m:oMathPara>
                </a14:m>
                <a:endParaRPr lang="en-US" sz="2800" dirty="0"/>
              </a:p>
            </p:txBody>
          </p:sp>
        </mc:Choice>
        <mc:Fallback xmlns="">
          <p:sp>
            <p:nvSpPr>
              <p:cNvPr id="9" name="Rectangle 8"/>
              <p:cNvSpPr>
                <a:spLocks noRot="1" noChangeAspect="1" noMove="1" noResize="1" noEditPoints="1" noAdjustHandles="1" noChangeArrowheads="1" noChangeShapeType="1" noTextEdit="1"/>
              </p:cNvSpPr>
              <p:nvPr/>
            </p:nvSpPr>
            <p:spPr>
              <a:xfrm>
                <a:off x="1422635" y="2797697"/>
                <a:ext cx="3115981" cy="523220"/>
              </a:xfrm>
              <a:prstGeom prst="rect">
                <a:avLst/>
              </a:prstGeom>
              <a:blipFill rotWithShape="1">
                <a:blip r:embed="rId5"/>
                <a:stretch>
                  <a:fillRect t="-10465" r="-4688"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438585" y="3320917"/>
                <a:ext cx="292682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a:ea typeface="MS Mincho"/>
                          <a:cs typeface="Times New Roman"/>
                        </a:rPr>
                        <m:t>𝟑</m:t>
                      </m:r>
                      <m:r>
                        <a:rPr lang="en-US" sz="2800" b="1" i="1" smtClean="0">
                          <a:latin typeface="Cambria Math"/>
                          <a:ea typeface="MS Mincho"/>
                          <a:cs typeface="Times New Roman"/>
                        </a:rPr>
                        <m:t>  .                       .  </m:t>
                      </m:r>
                      <m:r>
                        <a:rPr lang="en-US" sz="2800" b="1" i="1">
                          <a:latin typeface="Cambria Math"/>
                          <a:ea typeface="MS Mincho"/>
                          <a:cs typeface="Times New Roman"/>
                        </a:rPr>
                        <m:t>𝟕</m:t>
                      </m:r>
                    </m:oMath>
                  </m:oMathPara>
                </a14:m>
                <a:endParaRPr lang="en-US" sz="2800" dirty="0"/>
              </a:p>
            </p:txBody>
          </p:sp>
        </mc:Choice>
        <mc:Fallback xmlns="">
          <p:sp>
            <p:nvSpPr>
              <p:cNvPr id="10" name="Rectangle 9"/>
              <p:cNvSpPr>
                <a:spLocks noRot="1" noChangeAspect="1" noMove="1" noResize="1" noEditPoints="1" noAdjustHandles="1" noChangeArrowheads="1" noChangeShapeType="1" noTextEdit="1"/>
              </p:cNvSpPr>
              <p:nvPr/>
            </p:nvSpPr>
            <p:spPr>
              <a:xfrm>
                <a:off x="1438585" y="3320917"/>
                <a:ext cx="2926827" cy="523220"/>
              </a:xfrm>
              <a:prstGeom prst="rect">
                <a:avLst/>
              </a:prstGeom>
              <a:blipFill rotWithShape="1">
                <a:blip r:embed="rId6"/>
                <a:stretch>
                  <a:fillRect t="-10465" r="-5000" b="-32558"/>
                </a:stretch>
              </a:blipFill>
            </p:spPr>
            <p:txBody>
              <a:bodyPr/>
              <a:lstStyle/>
              <a:p>
                <a:r>
                  <a:rPr lang="en-US">
                    <a:noFill/>
                  </a:rPr>
                  <a:t> </a:t>
                </a:r>
              </a:p>
            </p:txBody>
          </p:sp>
        </mc:Fallback>
      </mc:AlternateContent>
      <p:sp>
        <p:nvSpPr>
          <p:cNvPr id="13" name="Freeform 12"/>
          <p:cNvSpPr/>
          <p:nvPr/>
        </p:nvSpPr>
        <p:spPr>
          <a:xfrm>
            <a:off x="1981162" y="2145084"/>
            <a:ext cx="1797156" cy="503431"/>
          </a:xfrm>
          <a:custGeom>
            <a:avLst/>
            <a:gdLst>
              <a:gd name="connsiteX0" fmla="*/ 0 w 1025386"/>
              <a:gd name="connsiteY0" fmla="*/ 168877 h 168877"/>
              <a:gd name="connsiteX1" fmla="*/ 263347 w 1025386"/>
              <a:gd name="connsiteY1" fmla="*/ 29888 h 168877"/>
              <a:gd name="connsiteX2" fmla="*/ 621792 w 1025386"/>
              <a:gd name="connsiteY2" fmla="*/ 627 h 168877"/>
              <a:gd name="connsiteX3" fmla="*/ 819303 w 1025386"/>
              <a:gd name="connsiteY3" fmla="*/ 44518 h 168877"/>
              <a:gd name="connsiteX4" fmla="*/ 994867 w 1025386"/>
              <a:gd name="connsiteY4" fmla="*/ 146931 h 168877"/>
              <a:gd name="connsiteX5" fmla="*/ 1024128 w 1025386"/>
              <a:gd name="connsiteY5" fmla="*/ 161561 h 1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5386" h="168877">
                <a:moveTo>
                  <a:pt x="0" y="168877"/>
                </a:moveTo>
                <a:cubicBezTo>
                  <a:pt x="79857" y="113403"/>
                  <a:pt x="159715" y="57930"/>
                  <a:pt x="263347" y="29888"/>
                </a:cubicBezTo>
                <a:cubicBezTo>
                  <a:pt x="366979" y="1846"/>
                  <a:pt x="529133" y="-1811"/>
                  <a:pt x="621792" y="627"/>
                </a:cubicBezTo>
                <a:cubicBezTo>
                  <a:pt x="714451" y="3065"/>
                  <a:pt x="757124" y="20134"/>
                  <a:pt x="819303" y="44518"/>
                </a:cubicBezTo>
                <a:cubicBezTo>
                  <a:pt x="881482" y="68902"/>
                  <a:pt x="960730" y="127424"/>
                  <a:pt x="994867" y="146931"/>
                </a:cubicBezTo>
                <a:cubicBezTo>
                  <a:pt x="1029004" y="166438"/>
                  <a:pt x="1026566" y="163999"/>
                  <a:pt x="1024128" y="161561"/>
                </a:cubicBezTo>
              </a:path>
            </a:pathLst>
          </a:custGeom>
          <a:noFill/>
          <a:ln w="28575" cap="flat" cmpd="sng" algn="ctr">
            <a:solidFill>
              <a:srgbClr val="FF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Freeform 13"/>
          <p:cNvSpPr/>
          <p:nvPr/>
        </p:nvSpPr>
        <p:spPr>
          <a:xfrm>
            <a:off x="1981162" y="2648515"/>
            <a:ext cx="1797156" cy="535309"/>
          </a:xfrm>
          <a:custGeom>
            <a:avLst/>
            <a:gdLst>
              <a:gd name="connsiteX0" fmla="*/ 0 w 1025386"/>
              <a:gd name="connsiteY0" fmla="*/ 168877 h 168877"/>
              <a:gd name="connsiteX1" fmla="*/ 263347 w 1025386"/>
              <a:gd name="connsiteY1" fmla="*/ 29888 h 168877"/>
              <a:gd name="connsiteX2" fmla="*/ 621792 w 1025386"/>
              <a:gd name="connsiteY2" fmla="*/ 627 h 168877"/>
              <a:gd name="connsiteX3" fmla="*/ 819303 w 1025386"/>
              <a:gd name="connsiteY3" fmla="*/ 44518 h 168877"/>
              <a:gd name="connsiteX4" fmla="*/ 994867 w 1025386"/>
              <a:gd name="connsiteY4" fmla="*/ 146931 h 168877"/>
              <a:gd name="connsiteX5" fmla="*/ 1024128 w 1025386"/>
              <a:gd name="connsiteY5" fmla="*/ 161561 h 1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5386" h="168877">
                <a:moveTo>
                  <a:pt x="0" y="168877"/>
                </a:moveTo>
                <a:cubicBezTo>
                  <a:pt x="79857" y="113403"/>
                  <a:pt x="159715" y="57930"/>
                  <a:pt x="263347" y="29888"/>
                </a:cubicBezTo>
                <a:cubicBezTo>
                  <a:pt x="366979" y="1846"/>
                  <a:pt x="529133" y="-1811"/>
                  <a:pt x="621792" y="627"/>
                </a:cubicBezTo>
                <a:cubicBezTo>
                  <a:pt x="714451" y="3065"/>
                  <a:pt x="757124" y="20134"/>
                  <a:pt x="819303" y="44518"/>
                </a:cubicBezTo>
                <a:cubicBezTo>
                  <a:pt x="881482" y="68902"/>
                  <a:pt x="960730" y="127424"/>
                  <a:pt x="994867" y="146931"/>
                </a:cubicBezTo>
                <a:cubicBezTo>
                  <a:pt x="1029004" y="166438"/>
                  <a:pt x="1026566" y="163999"/>
                  <a:pt x="1024128" y="161561"/>
                </a:cubicBezTo>
              </a:path>
            </a:pathLst>
          </a:custGeom>
          <a:noFill/>
          <a:ln w="28575" cap="flat" cmpd="sng" algn="ctr">
            <a:solidFill>
              <a:srgbClr val="FF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Freeform 14"/>
          <p:cNvSpPr/>
          <p:nvPr/>
        </p:nvSpPr>
        <p:spPr>
          <a:xfrm>
            <a:off x="2025680" y="3183824"/>
            <a:ext cx="1843574" cy="530925"/>
          </a:xfrm>
          <a:custGeom>
            <a:avLst/>
            <a:gdLst>
              <a:gd name="connsiteX0" fmla="*/ 0 w 1025386"/>
              <a:gd name="connsiteY0" fmla="*/ 168877 h 168877"/>
              <a:gd name="connsiteX1" fmla="*/ 263347 w 1025386"/>
              <a:gd name="connsiteY1" fmla="*/ 29888 h 168877"/>
              <a:gd name="connsiteX2" fmla="*/ 621792 w 1025386"/>
              <a:gd name="connsiteY2" fmla="*/ 627 h 168877"/>
              <a:gd name="connsiteX3" fmla="*/ 819303 w 1025386"/>
              <a:gd name="connsiteY3" fmla="*/ 44518 h 168877"/>
              <a:gd name="connsiteX4" fmla="*/ 994867 w 1025386"/>
              <a:gd name="connsiteY4" fmla="*/ 146931 h 168877"/>
              <a:gd name="connsiteX5" fmla="*/ 1024128 w 1025386"/>
              <a:gd name="connsiteY5" fmla="*/ 161561 h 1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5386" h="168877">
                <a:moveTo>
                  <a:pt x="0" y="168877"/>
                </a:moveTo>
                <a:cubicBezTo>
                  <a:pt x="79857" y="113403"/>
                  <a:pt x="159715" y="57930"/>
                  <a:pt x="263347" y="29888"/>
                </a:cubicBezTo>
                <a:cubicBezTo>
                  <a:pt x="366979" y="1846"/>
                  <a:pt x="529133" y="-1811"/>
                  <a:pt x="621792" y="627"/>
                </a:cubicBezTo>
                <a:cubicBezTo>
                  <a:pt x="714451" y="3065"/>
                  <a:pt x="757124" y="20134"/>
                  <a:pt x="819303" y="44518"/>
                </a:cubicBezTo>
                <a:cubicBezTo>
                  <a:pt x="881482" y="68902"/>
                  <a:pt x="960730" y="127424"/>
                  <a:pt x="994867" y="146931"/>
                </a:cubicBezTo>
                <a:cubicBezTo>
                  <a:pt x="1029004" y="166438"/>
                  <a:pt x="1026566" y="163999"/>
                  <a:pt x="1024128" y="161561"/>
                </a:cubicBezTo>
              </a:path>
            </a:pathLst>
          </a:custGeom>
          <a:noFill/>
          <a:ln w="28575" cap="flat" cmpd="sng" algn="ctr">
            <a:solidFill>
              <a:srgbClr val="FF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1" name="Rectangle 10"/>
              <p:cNvSpPr/>
              <p:nvPr/>
            </p:nvSpPr>
            <p:spPr>
              <a:xfrm>
                <a:off x="757179" y="4270600"/>
                <a:ext cx="374814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ea typeface="MS Mincho"/>
                          <a:cs typeface="Times New Roman"/>
                        </a:rPr>
                        <m:t>𝑨</m:t>
                      </m:r>
                      <m:r>
                        <a:rPr lang="en-US" sz="2800" b="1" i="1">
                          <a:latin typeface="Cambria Math"/>
                          <a:ea typeface="MS Mincho"/>
                          <a:cs typeface="Times New Roman"/>
                        </a:rPr>
                        <m:t>                                      </m:t>
                      </m:r>
                      <m:r>
                        <a:rPr lang="en-US" sz="2800" b="1" i="1">
                          <a:latin typeface="Cambria Math"/>
                          <a:ea typeface="MS Mincho"/>
                          <a:cs typeface="Times New Roman"/>
                        </a:rPr>
                        <m:t>𝑩</m:t>
                      </m:r>
                    </m:oMath>
                  </m:oMathPara>
                </a14:m>
                <a:endParaRPr lang="en-US" sz="2800" dirty="0"/>
              </a:p>
            </p:txBody>
          </p:sp>
        </mc:Choice>
        <mc:Fallback xmlns="">
          <p:sp>
            <p:nvSpPr>
              <p:cNvPr id="11" name="Rectangle 10"/>
              <p:cNvSpPr>
                <a:spLocks noRot="1" noChangeAspect="1" noMove="1" noResize="1" noEditPoints="1" noAdjustHandles="1" noChangeArrowheads="1" noChangeShapeType="1" noTextEdit="1"/>
              </p:cNvSpPr>
              <p:nvPr/>
            </p:nvSpPr>
            <p:spPr>
              <a:xfrm>
                <a:off x="757179" y="4270600"/>
                <a:ext cx="3748141" cy="523220"/>
              </a:xfrm>
              <a:prstGeom prst="rect">
                <a:avLst/>
              </a:prstGeom>
              <a:blipFill rotWithShape="1">
                <a:blip r:embed="rId7"/>
                <a:stretch>
                  <a:fillRect t="-10588" r="-4065" b="-34118"/>
                </a:stretch>
              </a:blipFill>
            </p:spPr>
            <p:txBody>
              <a:bodyPr/>
              <a:lstStyle/>
              <a:p>
                <a:r>
                  <a:rPr lang="en-US">
                    <a:noFill/>
                  </a:rPr>
                  <a:t> </a:t>
                </a:r>
              </a:p>
            </p:txBody>
          </p:sp>
        </mc:Fallback>
      </mc:AlternateContent>
    </p:spTree>
    <p:extLst>
      <p:ext uri="{BB962C8B-B14F-4D97-AF65-F5344CB8AC3E}">
        <p14:creationId xmlns:p14="http://schemas.microsoft.com/office/powerpoint/2010/main" val="3942233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365521"/>
          </a:xfrm>
        </p:spPr>
        <p:txBody>
          <a:bodyPr>
            <a:normAutofit/>
          </a:bodyPr>
          <a:lstStyle/>
          <a:p>
            <a:pPr algn="l"/>
            <a:r>
              <a:rPr lang="en-US" sz="1700" b="1" dirty="0">
                <a:latin typeface="Cambria" panose="02040503050406030204" pitchFamily="18" charset="0"/>
              </a:rPr>
              <a:t> Functions</a:t>
            </a:r>
            <a:endParaRPr lang="en-US" sz="1700" dirty="0">
              <a:latin typeface="Cambria" panose="02040503050406030204" pitchFamily="18" charset="0"/>
            </a:endParaRPr>
          </a:p>
        </p:txBody>
      </p:sp>
      <p:sp>
        <p:nvSpPr>
          <p:cNvPr id="5" name="Rectangle 4"/>
          <p:cNvSpPr/>
          <p:nvPr/>
        </p:nvSpPr>
        <p:spPr>
          <a:xfrm>
            <a:off x="480896" y="438150"/>
            <a:ext cx="8048847" cy="954107"/>
          </a:xfrm>
          <a:prstGeom prst="rect">
            <a:avLst/>
          </a:prstGeom>
        </p:spPr>
        <p:txBody>
          <a:bodyPr wrap="square">
            <a:spAutoFit/>
          </a:bodyPr>
          <a:lstStyle/>
          <a:p>
            <a:r>
              <a:rPr lang="en-US" sz="2800" b="1" dirty="0">
                <a:solidFill>
                  <a:schemeClr val="accent1"/>
                </a:solidFill>
              </a:rPr>
              <a:t>Sample Problem 1</a:t>
            </a:r>
            <a:r>
              <a:rPr lang="en-US" sz="2800" dirty="0">
                <a:solidFill>
                  <a:schemeClr val="accent1"/>
                </a:solidFill>
              </a:rPr>
              <a:t>:  </a:t>
            </a:r>
            <a:r>
              <a:rPr lang="en-US" sz="2800" b="1" dirty="0"/>
              <a:t>Determine whether each relation is a function.</a:t>
            </a:r>
            <a:endParaRPr lang="en-US" sz="2800" dirty="0"/>
          </a:p>
        </p:txBody>
      </p:sp>
      <p:sp>
        <p:nvSpPr>
          <p:cNvPr id="3" name="Rectangle 2"/>
          <p:cNvSpPr/>
          <p:nvPr/>
        </p:nvSpPr>
        <p:spPr>
          <a:xfrm>
            <a:off x="533400" y="1657350"/>
            <a:ext cx="458780" cy="523220"/>
          </a:xfrm>
          <a:prstGeom prst="rect">
            <a:avLst/>
          </a:prstGeom>
        </p:spPr>
        <p:txBody>
          <a:bodyPr wrap="none">
            <a:spAutoFit/>
          </a:bodyPr>
          <a:lstStyle/>
          <a:p>
            <a:r>
              <a:rPr lang="en-US" sz="2800" b="1" dirty="0"/>
              <a:t>a.</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629150"/>
            <a:ext cx="334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1066800" y="1897262"/>
            <a:ext cx="1447800" cy="2324090"/>
          </a:xfrm>
          <a:prstGeom prst="ellipse">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61" y="1868530"/>
            <a:ext cx="1474787" cy="234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Rectangle 6"/>
              <p:cNvSpPr/>
              <p:nvPr/>
            </p:nvSpPr>
            <p:spPr>
              <a:xfrm>
                <a:off x="1438585" y="2335725"/>
                <a:ext cx="292682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a:ea typeface="MS Mincho"/>
                          <a:cs typeface="Times New Roman"/>
                        </a:rPr>
                        <m:t>𝟐</m:t>
                      </m:r>
                      <m:r>
                        <a:rPr lang="en-US" sz="2800" b="1" i="1" smtClean="0">
                          <a:latin typeface="Cambria Math"/>
                          <a:ea typeface="MS Mincho"/>
                          <a:cs typeface="Times New Roman"/>
                        </a:rPr>
                        <m:t>  .                      .  </m:t>
                      </m:r>
                      <m:r>
                        <a:rPr lang="en-US" sz="2800" b="1" i="1">
                          <a:latin typeface="Cambria Math"/>
                          <a:ea typeface="MS Mincho"/>
                          <a:cs typeface="Times New Roman"/>
                        </a:rPr>
                        <m:t>𝟑</m:t>
                      </m:r>
                    </m:oMath>
                  </m:oMathPara>
                </a14:m>
                <a:endParaRPr lang="en-US" sz="2800" dirty="0"/>
              </a:p>
            </p:txBody>
          </p:sp>
        </mc:Choice>
        <mc:Fallback xmlns="">
          <p:sp>
            <p:nvSpPr>
              <p:cNvPr id="7" name="Rectangle 6"/>
              <p:cNvSpPr>
                <a:spLocks noRot="1" noChangeAspect="1" noMove="1" noResize="1" noEditPoints="1" noAdjustHandles="1" noChangeArrowheads="1" noChangeShapeType="1" noTextEdit="1"/>
              </p:cNvSpPr>
              <p:nvPr/>
            </p:nvSpPr>
            <p:spPr>
              <a:xfrm>
                <a:off x="1438585" y="2335725"/>
                <a:ext cx="2926827" cy="523220"/>
              </a:xfrm>
              <a:prstGeom prst="rect">
                <a:avLst/>
              </a:prstGeom>
              <a:blipFill rotWithShape="1">
                <a:blip r:embed="rId4"/>
                <a:stretch>
                  <a:fillRect t="-10465" r="-3542"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422635" y="2797697"/>
                <a:ext cx="311598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a:ea typeface="MS Mincho"/>
                          <a:cs typeface="Times New Roman"/>
                        </a:rPr>
                        <m:t>𝟒</m:t>
                      </m:r>
                      <m:r>
                        <a:rPr lang="en-US" sz="2800" b="1" i="1" smtClean="0">
                          <a:latin typeface="Cambria Math"/>
                          <a:ea typeface="MS Mincho"/>
                          <a:cs typeface="Times New Roman"/>
                        </a:rPr>
                        <m:t>  .                      . −</m:t>
                      </m:r>
                      <m:r>
                        <a:rPr lang="en-US" sz="2800" b="1" i="1">
                          <a:latin typeface="Cambria Math"/>
                          <a:ea typeface="MS Mincho"/>
                          <a:cs typeface="Times New Roman"/>
                        </a:rPr>
                        <m:t>𝟐</m:t>
                      </m:r>
                    </m:oMath>
                  </m:oMathPara>
                </a14:m>
                <a:endParaRPr lang="en-US" sz="2800" dirty="0"/>
              </a:p>
            </p:txBody>
          </p:sp>
        </mc:Choice>
        <mc:Fallback xmlns="">
          <p:sp>
            <p:nvSpPr>
              <p:cNvPr id="9" name="Rectangle 8"/>
              <p:cNvSpPr>
                <a:spLocks noRot="1" noChangeAspect="1" noMove="1" noResize="1" noEditPoints="1" noAdjustHandles="1" noChangeArrowheads="1" noChangeShapeType="1" noTextEdit="1"/>
              </p:cNvSpPr>
              <p:nvPr/>
            </p:nvSpPr>
            <p:spPr>
              <a:xfrm>
                <a:off x="1422635" y="2797697"/>
                <a:ext cx="3115981" cy="523220"/>
              </a:xfrm>
              <a:prstGeom prst="rect">
                <a:avLst/>
              </a:prstGeom>
              <a:blipFill rotWithShape="1">
                <a:blip r:embed="rId5"/>
                <a:stretch>
                  <a:fillRect t="-10465" r="-3320"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438585" y="3320917"/>
                <a:ext cx="292682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a:ea typeface="MS Mincho"/>
                          <a:cs typeface="Times New Roman"/>
                        </a:rPr>
                        <m:t>𝟑</m:t>
                      </m:r>
                      <m:r>
                        <a:rPr lang="en-US" sz="2800" b="1" i="1" smtClean="0">
                          <a:latin typeface="Cambria Math"/>
                          <a:ea typeface="MS Mincho"/>
                          <a:cs typeface="Times New Roman"/>
                        </a:rPr>
                        <m:t>  .                      .  </m:t>
                      </m:r>
                      <m:r>
                        <a:rPr lang="en-US" sz="2800" b="1" i="1">
                          <a:latin typeface="Cambria Math"/>
                          <a:ea typeface="MS Mincho"/>
                          <a:cs typeface="Times New Roman"/>
                        </a:rPr>
                        <m:t>𝟕</m:t>
                      </m:r>
                    </m:oMath>
                  </m:oMathPara>
                </a14:m>
                <a:endParaRPr lang="en-US" sz="2800" dirty="0"/>
              </a:p>
            </p:txBody>
          </p:sp>
        </mc:Choice>
        <mc:Fallback xmlns="">
          <p:sp>
            <p:nvSpPr>
              <p:cNvPr id="10" name="Rectangle 9"/>
              <p:cNvSpPr>
                <a:spLocks noRot="1" noChangeAspect="1" noMove="1" noResize="1" noEditPoints="1" noAdjustHandles="1" noChangeArrowheads="1" noChangeShapeType="1" noTextEdit="1"/>
              </p:cNvSpPr>
              <p:nvPr/>
            </p:nvSpPr>
            <p:spPr>
              <a:xfrm>
                <a:off x="1438585" y="3320917"/>
                <a:ext cx="2926827" cy="523220"/>
              </a:xfrm>
              <a:prstGeom prst="rect">
                <a:avLst/>
              </a:prstGeom>
              <a:blipFill rotWithShape="1">
                <a:blip r:embed="rId6"/>
                <a:stretch>
                  <a:fillRect t="-10465" r="-3542" b="-32558"/>
                </a:stretch>
              </a:blipFill>
            </p:spPr>
            <p:txBody>
              <a:bodyPr/>
              <a:lstStyle/>
              <a:p>
                <a:r>
                  <a:rPr lang="en-US">
                    <a:noFill/>
                  </a:rPr>
                  <a:t> </a:t>
                </a:r>
              </a:p>
            </p:txBody>
          </p:sp>
        </mc:Fallback>
      </mc:AlternateContent>
      <p:sp>
        <p:nvSpPr>
          <p:cNvPr id="13" name="Freeform 12"/>
          <p:cNvSpPr/>
          <p:nvPr/>
        </p:nvSpPr>
        <p:spPr>
          <a:xfrm>
            <a:off x="2025680" y="2197162"/>
            <a:ext cx="1708120" cy="452250"/>
          </a:xfrm>
          <a:custGeom>
            <a:avLst/>
            <a:gdLst>
              <a:gd name="connsiteX0" fmla="*/ 0 w 1025386"/>
              <a:gd name="connsiteY0" fmla="*/ 168877 h 168877"/>
              <a:gd name="connsiteX1" fmla="*/ 263347 w 1025386"/>
              <a:gd name="connsiteY1" fmla="*/ 29888 h 168877"/>
              <a:gd name="connsiteX2" fmla="*/ 621792 w 1025386"/>
              <a:gd name="connsiteY2" fmla="*/ 627 h 168877"/>
              <a:gd name="connsiteX3" fmla="*/ 819303 w 1025386"/>
              <a:gd name="connsiteY3" fmla="*/ 44518 h 168877"/>
              <a:gd name="connsiteX4" fmla="*/ 994867 w 1025386"/>
              <a:gd name="connsiteY4" fmla="*/ 146931 h 168877"/>
              <a:gd name="connsiteX5" fmla="*/ 1024128 w 1025386"/>
              <a:gd name="connsiteY5" fmla="*/ 161561 h 1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5386" h="168877">
                <a:moveTo>
                  <a:pt x="0" y="168877"/>
                </a:moveTo>
                <a:cubicBezTo>
                  <a:pt x="79857" y="113403"/>
                  <a:pt x="159715" y="57930"/>
                  <a:pt x="263347" y="29888"/>
                </a:cubicBezTo>
                <a:cubicBezTo>
                  <a:pt x="366979" y="1846"/>
                  <a:pt x="529133" y="-1811"/>
                  <a:pt x="621792" y="627"/>
                </a:cubicBezTo>
                <a:cubicBezTo>
                  <a:pt x="714451" y="3065"/>
                  <a:pt x="757124" y="20134"/>
                  <a:pt x="819303" y="44518"/>
                </a:cubicBezTo>
                <a:cubicBezTo>
                  <a:pt x="881482" y="68902"/>
                  <a:pt x="960730" y="127424"/>
                  <a:pt x="994867" y="146931"/>
                </a:cubicBezTo>
                <a:cubicBezTo>
                  <a:pt x="1029004" y="166438"/>
                  <a:pt x="1026566" y="163999"/>
                  <a:pt x="1024128" y="161561"/>
                </a:cubicBezTo>
              </a:path>
            </a:pathLst>
          </a:custGeom>
          <a:noFill/>
          <a:ln w="28575" cap="flat" cmpd="sng" algn="ctr">
            <a:solidFill>
              <a:srgbClr val="FF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Freeform 13"/>
          <p:cNvSpPr/>
          <p:nvPr/>
        </p:nvSpPr>
        <p:spPr>
          <a:xfrm>
            <a:off x="1981162" y="2648516"/>
            <a:ext cx="1752638" cy="452250"/>
          </a:xfrm>
          <a:custGeom>
            <a:avLst/>
            <a:gdLst>
              <a:gd name="connsiteX0" fmla="*/ 0 w 1025386"/>
              <a:gd name="connsiteY0" fmla="*/ 168877 h 168877"/>
              <a:gd name="connsiteX1" fmla="*/ 263347 w 1025386"/>
              <a:gd name="connsiteY1" fmla="*/ 29888 h 168877"/>
              <a:gd name="connsiteX2" fmla="*/ 621792 w 1025386"/>
              <a:gd name="connsiteY2" fmla="*/ 627 h 168877"/>
              <a:gd name="connsiteX3" fmla="*/ 819303 w 1025386"/>
              <a:gd name="connsiteY3" fmla="*/ 44518 h 168877"/>
              <a:gd name="connsiteX4" fmla="*/ 994867 w 1025386"/>
              <a:gd name="connsiteY4" fmla="*/ 146931 h 168877"/>
              <a:gd name="connsiteX5" fmla="*/ 1024128 w 1025386"/>
              <a:gd name="connsiteY5" fmla="*/ 161561 h 1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5386" h="168877">
                <a:moveTo>
                  <a:pt x="0" y="168877"/>
                </a:moveTo>
                <a:cubicBezTo>
                  <a:pt x="79857" y="113403"/>
                  <a:pt x="159715" y="57930"/>
                  <a:pt x="263347" y="29888"/>
                </a:cubicBezTo>
                <a:cubicBezTo>
                  <a:pt x="366979" y="1846"/>
                  <a:pt x="529133" y="-1811"/>
                  <a:pt x="621792" y="627"/>
                </a:cubicBezTo>
                <a:cubicBezTo>
                  <a:pt x="714451" y="3065"/>
                  <a:pt x="757124" y="20134"/>
                  <a:pt x="819303" y="44518"/>
                </a:cubicBezTo>
                <a:cubicBezTo>
                  <a:pt x="881482" y="68902"/>
                  <a:pt x="960730" y="127424"/>
                  <a:pt x="994867" y="146931"/>
                </a:cubicBezTo>
                <a:cubicBezTo>
                  <a:pt x="1029004" y="166438"/>
                  <a:pt x="1026566" y="163999"/>
                  <a:pt x="1024128" y="161561"/>
                </a:cubicBezTo>
              </a:path>
            </a:pathLst>
          </a:custGeom>
          <a:noFill/>
          <a:ln w="28575" cap="flat" cmpd="sng" algn="ctr">
            <a:solidFill>
              <a:srgbClr val="FF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Freeform 14"/>
          <p:cNvSpPr/>
          <p:nvPr/>
        </p:nvSpPr>
        <p:spPr>
          <a:xfrm>
            <a:off x="2025680" y="3183825"/>
            <a:ext cx="1752638" cy="452250"/>
          </a:xfrm>
          <a:custGeom>
            <a:avLst/>
            <a:gdLst>
              <a:gd name="connsiteX0" fmla="*/ 0 w 1025386"/>
              <a:gd name="connsiteY0" fmla="*/ 168877 h 168877"/>
              <a:gd name="connsiteX1" fmla="*/ 263347 w 1025386"/>
              <a:gd name="connsiteY1" fmla="*/ 29888 h 168877"/>
              <a:gd name="connsiteX2" fmla="*/ 621792 w 1025386"/>
              <a:gd name="connsiteY2" fmla="*/ 627 h 168877"/>
              <a:gd name="connsiteX3" fmla="*/ 819303 w 1025386"/>
              <a:gd name="connsiteY3" fmla="*/ 44518 h 168877"/>
              <a:gd name="connsiteX4" fmla="*/ 994867 w 1025386"/>
              <a:gd name="connsiteY4" fmla="*/ 146931 h 168877"/>
              <a:gd name="connsiteX5" fmla="*/ 1024128 w 1025386"/>
              <a:gd name="connsiteY5" fmla="*/ 161561 h 1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5386" h="168877">
                <a:moveTo>
                  <a:pt x="0" y="168877"/>
                </a:moveTo>
                <a:cubicBezTo>
                  <a:pt x="79857" y="113403"/>
                  <a:pt x="159715" y="57930"/>
                  <a:pt x="263347" y="29888"/>
                </a:cubicBezTo>
                <a:cubicBezTo>
                  <a:pt x="366979" y="1846"/>
                  <a:pt x="529133" y="-1811"/>
                  <a:pt x="621792" y="627"/>
                </a:cubicBezTo>
                <a:cubicBezTo>
                  <a:pt x="714451" y="3065"/>
                  <a:pt x="757124" y="20134"/>
                  <a:pt x="819303" y="44518"/>
                </a:cubicBezTo>
                <a:cubicBezTo>
                  <a:pt x="881482" y="68902"/>
                  <a:pt x="960730" y="127424"/>
                  <a:pt x="994867" y="146931"/>
                </a:cubicBezTo>
                <a:cubicBezTo>
                  <a:pt x="1029004" y="166438"/>
                  <a:pt x="1026566" y="163999"/>
                  <a:pt x="1024128" y="161561"/>
                </a:cubicBezTo>
              </a:path>
            </a:pathLst>
          </a:custGeom>
          <a:noFill/>
          <a:ln w="28575" cap="flat" cmpd="sng" algn="ctr">
            <a:solidFill>
              <a:srgbClr val="FF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1" name="Rectangle 10"/>
              <p:cNvSpPr/>
              <p:nvPr/>
            </p:nvSpPr>
            <p:spPr>
              <a:xfrm>
                <a:off x="757179" y="4270600"/>
                <a:ext cx="374814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ea typeface="MS Mincho"/>
                          <a:cs typeface="Times New Roman"/>
                        </a:rPr>
                        <m:t>𝑨</m:t>
                      </m:r>
                      <m:r>
                        <a:rPr lang="en-US" sz="2800" b="1" i="1">
                          <a:latin typeface="Cambria Math"/>
                          <a:ea typeface="MS Mincho"/>
                          <a:cs typeface="Times New Roman"/>
                        </a:rPr>
                        <m:t>                                      </m:t>
                      </m:r>
                      <m:r>
                        <a:rPr lang="en-US" sz="2800" b="1" i="1">
                          <a:latin typeface="Cambria Math"/>
                          <a:ea typeface="MS Mincho"/>
                          <a:cs typeface="Times New Roman"/>
                        </a:rPr>
                        <m:t>𝑩</m:t>
                      </m:r>
                    </m:oMath>
                  </m:oMathPara>
                </a14:m>
                <a:endParaRPr lang="en-US" sz="2800" dirty="0"/>
              </a:p>
            </p:txBody>
          </p:sp>
        </mc:Choice>
        <mc:Fallback xmlns="">
          <p:sp>
            <p:nvSpPr>
              <p:cNvPr id="11" name="Rectangle 10"/>
              <p:cNvSpPr>
                <a:spLocks noRot="1" noChangeAspect="1" noMove="1" noResize="1" noEditPoints="1" noAdjustHandles="1" noChangeArrowheads="1" noChangeShapeType="1" noTextEdit="1"/>
              </p:cNvSpPr>
              <p:nvPr/>
            </p:nvSpPr>
            <p:spPr>
              <a:xfrm>
                <a:off x="757179" y="4270600"/>
                <a:ext cx="3748141" cy="523220"/>
              </a:xfrm>
              <a:prstGeom prst="rect">
                <a:avLst/>
              </a:prstGeom>
              <a:blipFill rotWithShape="1">
                <a:blip r:embed="rId7"/>
                <a:stretch>
                  <a:fillRect t="-10588" r="-4065" b="-341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5486400" y="1635652"/>
                <a:ext cx="187583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a:ea typeface="MS Mincho"/>
                          <a:cs typeface="Times New Roman"/>
                        </a:rPr>
                        <m:t>𝑨</m:t>
                      </m:r>
                      <m:r>
                        <a:rPr lang="en-US" sz="2400" b="1" i="1">
                          <a:latin typeface="Cambria Math"/>
                          <a:ea typeface="MS Mincho"/>
                          <a:cs typeface="Times New Roman"/>
                        </a:rPr>
                        <m:t>=</m:t>
                      </m:r>
                      <m:d>
                        <m:dPr>
                          <m:begChr m:val="{"/>
                          <m:endChr m:val=""/>
                          <m:ctrlPr>
                            <a:rPr lang="en-US" sz="2400" b="1" i="1">
                              <a:effectLst/>
                              <a:latin typeface="Cambria Math" panose="02040503050406030204" pitchFamily="18" charset="0"/>
                            </a:rPr>
                          </m:ctrlPr>
                        </m:dPr>
                        <m:e>
                          <m:r>
                            <a:rPr lang="en-US" sz="2400" b="1" i="1">
                              <a:effectLst/>
                              <a:latin typeface="Cambria Math"/>
                              <a:ea typeface="MS Mincho"/>
                              <a:cs typeface="Times New Roman"/>
                            </a:rPr>
                            <m:t>𝟐</m:t>
                          </m:r>
                          <m:r>
                            <a:rPr lang="en-US" sz="2400" b="1" i="1">
                              <a:effectLst/>
                              <a:latin typeface="Cambria Math"/>
                              <a:ea typeface="MS Mincho"/>
                              <a:cs typeface="Times New Roman"/>
                            </a:rPr>
                            <m:t>,</m:t>
                          </m:r>
                          <m:r>
                            <a:rPr lang="en-US" sz="2400" b="1" i="1">
                              <a:effectLst/>
                              <a:latin typeface="Cambria Math"/>
                              <a:ea typeface="MS Mincho"/>
                              <a:cs typeface="Times New Roman"/>
                            </a:rPr>
                            <m:t>𝟒</m:t>
                          </m:r>
                          <m:r>
                            <a:rPr lang="en-US" sz="2400" b="1" i="1">
                              <a:effectLst/>
                              <a:latin typeface="Cambria Math"/>
                              <a:ea typeface="MS Mincho"/>
                              <a:cs typeface="Times New Roman"/>
                            </a:rPr>
                            <m:t>,</m:t>
                          </m:r>
                          <m:r>
                            <a:rPr lang="en-US" sz="2400" b="1" i="1">
                              <a:effectLst/>
                              <a:latin typeface="Cambria Math"/>
                              <a:ea typeface="MS Mincho"/>
                              <a:cs typeface="Times New Roman"/>
                            </a:rPr>
                            <m:t>𝟑</m:t>
                          </m:r>
                          <m:r>
                            <a:rPr lang="en-US" sz="2400" b="1" i="1">
                              <a:effectLst/>
                              <a:latin typeface="Cambria Math"/>
                              <a:ea typeface="MS Mincho"/>
                              <a:cs typeface="Times New Roman"/>
                            </a:rPr>
                            <m:t>}</m:t>
                          </m:r>
                        </m:e>
                      </m:d>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5486400" y="1635652"/>
                <a:ext cx="1875834" cy="461665"/>
              </a:xfrm>
              <a:prstGeom prst="rect">
                <a:avLst/>
              </a:prstGeom>
              <a:blipFill rotWithShape="1">
                <a:blip r:embed="rId8"/>
                <a:stretch>
                  <a:fillRect t="-130263" r="-6169" b="-194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514753" y="2135670"/>
                <a:ext cx="212429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a:ea typeface="MS Mincho"/>
                          <a:cs typeface="Times New Roman"/>
                        </a:rPr>
                        <m:t>𝑩</m:t>
                      </m:r>
                      <m:r>
                        <a:rPr lang="en-US" sz="2400" b="1" i="1">
                          <a:latin typeface="Cambria Math"/>
                          <a:ea typeface="MS Mincho"/>
                          <a:cs typeface="Times New Roman"/>
                        </a:rPr>
                        <m:t>=</m:t>
                      </m:r>
                      <m:d>
                        <m:dPr>
                          <m:begChr m:val="{"/>
                          <m:endChr m:val=""/>
                          <m:ctrlPr>
                            <a:rPr lang="en-US" sz="2400" b="1" i="1">
                              <a:effectLst/>
                              <a:latin typeface="Cambria Math" panose="02040503050406030204" pitchFamily="18" charset="0"/>
                            </a:rPr>
                          </m:ctrlPr>
                        </m:dPr>
                        <m:e>
                          <m:r>
                            <a:rPr lang="en-US" sz="2400" b="1" i="1">
                              <a:effectLst/>
                              <a:latin typeface="Cambria Math"/>
                              <a:ea typeface="MS Mincho"/>
                              <a:cs typeface="Times New Roman"/>
                            </a:rPr>
                            <m:t>𝟑</m:t>
                          </m:r>
                          <m:r>
                            <a:rPr lang="en-US" sz="2400" b="1" i="1">
                              <a:effectLst/>
                              <a:latin typeface="Cambria Math"/>
                              <a:ea typeface="MS Mincho"/>
                              <a:cs typeface="Times New Roman"/>
                            </a:rPr>
                            <m:t>,−</m:t>
                          </m:r>
                          <m:r>
                            <a:rPr lang="en-US" sz="2400" b="1" i="1">
                              <a:effectLst/>
                              <a:latin typeface="Cambria Math"/>
                              <a:ea typeface="MS Mincho"/>
                              <a:cs typeface="Times New Roman"/>
                            </a:rPr>
                            <m:t>𝟐</m:t>
                          </m:r>
                          <m:r>
                            <a:rPr lang="en-US" sz="2400" b="1" i="1">
                              <a:effectLst/>
                              <a:latin typeface="Cambria Math"/>
                              <a:ea typeface="MS Mincho"/>
                              <a:cs typeface="Times New Roman"/>
                            </a:rPr>
                            <m:t>,</m:t>
                          </m:r>
                          <m:r>
                            <a:rPr lang="en-US" sz="2400" b="1" i="1">
                              <a:effectLst/>
                              <a:latin typeface="Cambria Math"/>
                              <a:ea typeface="MS Mincho"/>
                              <a:cs typeface="Times New Roman"/>
                            </a:rPr>
                            <m:t>𝟕</m:t>
                          </m:r>
                          <m:r>
                            <a:rPr lang="en-US" sz="2400" b="1" i="1">
                              <a:effectLst/>
                              <a:latin typeface="Cambria Math"/>
                              <a:ea typeface="MS Mincho"/>
                              <a:cs typeface="Times New Roman"/>
                            </a:rPr>
                            <m:t>}</m:t>
                          </m:r>
                        </m:e>
                      </m:d>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5514753" y="2135670"/>
                <a:ext cx="2124299" cy="461665"/>
              </a:xfrm>
              <a:prstGeom prst="rect">
                <a:avLst/>
              </a:prstGeom>
              <a:blipFill rotWithShape="1">
                <a:blip r:embed="rId9"/>
                <a:stretch>
                  <a:fillRect t="-130263" r="-5460" b="-194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029200" y="2597642"/>
                <a:ext cx="3843808" cy="461665"/>
              </a:xfrm>
              <a:prstGeom prst="rect">
                <a:avLst/>
              </a:prstGeom>
            </p:spPr>
            <p:txBody>
              <a:bodyPr wrap="none">
                <a:spAutoFit/>
              </a:bodyPr>
              <a:lstStyle/>
              <a:p>
                <a14:m>
                  <m:oMath xmlns:m="http://schemas.openxmlformats.org/officeDocument/2006/math">
                    <m:sSub>
                      <m:sSubPr>
                        <m:ctrlPr>
                          <a:rPr lang="en-US" sz="2400" b="1" i="1">
                            <a:latin typeface="Cambria Math" panose="02040503050406030204" pitchFamily="18" charset="0"/>
                          </a:rPr>
                        </m:ctrlPr>
                      </m:sSubPr>
                      <m:e>
                        <m:r>
                          <a:rPr lang="en-US" sz="2400" b="1" i="1">
                            <a:effectLst/>
                            <a:latin typeface="Cambria Math"/>
                            <a:ea typeface="MS Mincho"/>
                            <a:cs typeface="Times New Roman"/>
                          </a:rPr>
                          <m:t>𝑹</m:t>
                        </m:r>
                      </m:e>
                      <m:sub>
                        <m:r>
                          <a:rPr lang="en-US" sz="2400" b="1" i="1">
                            <a:effectLst/>
                            <a:latin typeface="Cambria Math"/>
                            <a:ea typeface="MS Mincho"/>
                            <a:cs typeface="Times New Roman"/>
                          </a:rPr>
                          <m:t>𝟏</m:t>
                        </m:r>
                      </m:sub>
                    </m:sSub>
                    <m:r>
                      <a:rPr lang="en-US" sz="2400" b="1" i="1">
                        <a:effectLst/>
                        <a:latin typeface="Cambria Math"/>
                        <a:ea typeface="MS Mincho"/>
                        <a:cs typeface="Times New Roman"/>
                      </a:rPr>
                      <m:t>={</m:t>
                    </m:r>
                    <m:d>
                      <m:dPr>
                        <m:ctrlPr>
                          <a:rPr lang="en-US" sz="2400" b="1" i="1">
                            <a:effectLst/>
                            <a:latin typeface="Cambria Math" panose="02040503050406030204" pitchFamily="18" charset="0"/>
                          </a:rPr>
                        </m:ctrlPr>
                      </m:dPr>
                      <m:e>
                        <m:r>
                          <a:rPr lang="en-US" sz="2400" b="1" i="1">
                            <a:effectLst/>
                            <a:latin typeface="Cambria Math"/>
                            <a:ea typeface="MS Mincho"/>
                            <a:cs typeface="Times New Roman"/>
                          </a:rPr>
                          <m:t>𝟐</m:t>
                        </m:r>
                        <m:r>
                          <a:rPr lang="en-US" sz="2400" b="1" i="1">
                            <a:effectLst/>
                            <a:latin typeface="Cambria Math"/>
                            <a:ea typeface="MS Mincho"/>
                            <a:cs typeface="Times New Roman"/>
                          </a:rPr>
                          <m:t>,</m:t>
                        </m:r>
                        <m:r>
                          <a:rPr lang="en-US" sz="2400" b="1" i="1">
                            <a:effectLst/>
                            <a:latin typeface="Cambria Math"/>
                            <a:ea typeface="MS Mincho"/>
                            <a:cs typeface="Times New Roman"/>
                          </a:rPr>
                          <m:t>𝟑</m:t>
                        </m:r>
                      </m:e>
                    </m:d>
                    <m:r>
                      <a:rPr lang="en-US" sz="2400" b="1" i="1">
                        <a:effectLst/>
                        <a:latin typeface="Cambria Math"/>
                        <a:ea typeface="MS Mincho"/>
                        <a:cs typeface="Times New Roman"/>
                      </a:rPr>
                      <m:t>;</m:t>
                    </m:r>
                    <m:d>
                      <m:dPr>
                        <m:ctrlPr>
                          <a:rPr lang="en-US" sz="2400" b="1" i="1">
                            <a:effectLst/>
                            <a:latin typeface="Cambria Math" panose="02040503050406030204" pitchFamily="18" charset="0"/>
                          </a:rPr>
                        </m:ctrlPr>
                      </m:dPr>
                      <m:e>
                        <m:r>
                          <a:rPr lang="en-US" sz="2400" b="1" i="1">
                            <a:effectLst/>
                            <a:latin typeface="Cambria Math"/>
                            <a:ea typeface="MS Mincho"/>
                            <a:cs typeface="Times New Roman"/>
                          </a:rPr>
                          <m:t>𝟒</m:t>
                        </m:r>
                        <m:r>
                          <a:rPr lang="en-US" sz="2400" b="1" i="1">
                            <a:effectLst/>
                            <a:latin typeface="Cambria Math"/>
                            <a:ea typeface="MS Mincho"/>
                            <a:cs typeface="Times New Roman"/>
                          </a:rPr>
                          <m:t>,−</m:t>
                        </m:r>
                        <m:r>
                          <a:rPr lang="en-US" sz="2400" b="1" i="1">
                            <a:effectLst/>
                            <a:latin typeface="Cambria Math"/>
                            <a:ea typeface="MS Mincho"/>
                            <a:cs typeface="Times New Roman"/>
                          </a:rPr>
                          <m:t>𝟐</m:t>
                        </m:r>
                      </m:e>
                    </m:d>
                    <m:r>
                      <a:rPr lang="en-US" sz="2400" b="1" i="1">
                        <a:effectLst/>
                        <a:latin typeface="Cambria Math"/>
                        <a:ea typeface="MS Mincho"/>
                        <a:cs typeface="Times New Roman"/>
                      </a:rPr>
                      <m:t>;</m:t>
                    </m:r>
                    <m:d>
                      <m:dPr>
                        <m:ctrlPr>
                          <a:rPr lang="en-US" sz="2400" b="1" i="1">
                            <a:effectLst/>
                            <a:latin typeface="Cambria Math" panose="02040503050406030204" pitchFamily="18" charset="0"/>
                          </a:rPr>
                        </m:ctrlPr>
                      </m:dPr>
                      <m:e>
                        <m:r>
                          <a:rPr lang="en-US" sz="2400" b="1" i="1">
                            <a:effectLst/>
                            <a:latin typeface="Cambria Math"/>
                            <a:ea typeface="MS Mincho"/>
                            <a:cs typeface="Times New Roman"/>
                          </a:rPr>
                          <m:t>𝟑</m:t>
                        </m:r>
                        <m:r>
                          <a:rPr lang="en-US" sz="2400" b="1" i="1">
                            <a:effectLst/>
                            <a:latin typeface="Cambria Math"/>
                            <a:ea typeface="MS Mincho"/>
                            <a:cs typeface="Times New Roman"/>
                          </a:rPr>
                          <m:t>,</m:t>
                        </m:r>
                        <m:r>
                          <a:rPr lang="en-US" sz="2400" b="1" i="1">
                            <a:effectLst/>
                            <a:latin typeface="Cambria Math"/>
                            <a:ea typeface="MS Mincho"/>
                            <a:cs typeface="Times New Roman"/>
                          </a:rPr>
                          <m:t>𝟕</m:t>
                        </m:r>
                      </m:e>
                    </m:d>
                  </m:oMath>
                </a14:m>
                <a:r>
                  <a:rPr lang="en-US" sz="2400" dirty="0"/>
                  <a:t>}</a:t>
                </a:r>
              </a:p>
            </p:txBody>
          </p:sp>
        </mc:Choice>
        <mc:Fallback xmlns="">
          <p:sp>
            <p:nvSpPr>
              <p:cNvPr id="12" name="Rectangle 11"/>
              <p:cNvSpPr>
                <a:spLocks noRot="1" noChangeAspect="1" noMove="1" noResize="1" noEditPoints="1" noAdjustHandles="1" noChangeArrowheads="1" noChangeShapeType="1" noTextEdit="1"/>
              </p:cNvSpPr>
              <p:nvPr/>
            </p:nvSpPr>
            <p:spPr>
              <a:xfrm>
                <a:off x="5029200" y="2597642"/>
                <a:ext cx="3843808" cy="461665"/>
              </a:xfrm>
              <a:prstGeom prst="rect">
                <a:avLst/>
              </a:prstGeom>
              <a:blipFill rotWithShape="1">
                <a:blip r:embed="rId10"/>
                <a:stretch>
                  <a:fillRect l="-317" t="-10526" r="-3803" b="-28947"/>
                </a:stretch>
              </a:blipFill>
            </p:spPr>
            <p:txBody>
              <a:bodyPr/>
              <a:lstStyle/>
              <a:p>
                <a:r>
                  <a:rPr lang="en-US">
                    <a:noFill/>
                  </a:rPr>
                  <a:t> </a:t>
                </a:r>
              </a:p>
            </p:txBody>
          </p:sp>
        </mc:Fallback>
      </mc:AlternateContent>
      <p:sp>
        <p:nvSpPr>
          <p:cNvPr id="17" name="Rectangle 16"/>
          <p:cNvSpPr/>
          <p:nvPr/>
        </p:nvSpPr>
        <p:spPr>
          <a:xfrm>
            <a:off x="5076234" y="3042486"/>
            <a:ext cx="4572000" cy="1569660"/>
          </a:xfrm>
          <a:prstGeom prst="rect">
            <a:avLst/>
          </a:prstGeom>
        </p:spPr>
        <p:txBody>
          <a:bodyPr>
            <a:spAutoFit/>
          </a:bodyPr>
          <a:lstStyle/>
          <a:p>
            <a:r>
              <a:rPr lang="en-US" sz="2400" dirty="0"/>
              <a:t>Each element of  </a:t>
            </a:r>
            <a:r>
              <a:rPr lang="en-US" sz="2400" b="1" dirty="0"/>
              <a:t>A</a:t>
            </a:r>
            <a:r>
              <a:rPr lang="en-US" sz="2400" dirty="0"/>
              <a:t> HAS unique output in  </a:t>
            </a:r>
            <a:r>
              <a:rPr lang="en-US" sz="2400" b="1" dirty="0"/>
              <a:t>B.</a:t>
            </a:r>
            <a:r>
              <a:rPr lang="en-US" sz="2400" dirty="0"/>
              <a:t>  </a:t>
            </a:r>
          </a:p>
          <a:p>
            <a:r>
              <a:rPr lang="en-US" sz="2400" dirty="0"/>
              <a:t>The relation is </a:t>
            </a:r>
            <a:r>
              <a:rPr lang="en-US" sz="2400" b="1" dirty="0"/>
              <a:t>A</a:t>
            </a:r>
            <a:r>
              <a:rPr lang="en-US" sz="2400" dirty="0"/>
              <a:t> </a:t>
            </a:r>
            <a:r>
              <a:rPr lang="en-US" sz="2400" b="1" dirty="0"/>
              <a:t>FUNCTION.</a:t>
            </a:r>
          </a:p>
          <a:p>
            <a:r>
              <a:rPr lang="en-US" sz="2400" dirty="0"/>
              <a:t>It is </a:t>
            </a:r>
            <a:r>
              <a:rPr lang="en-US" sz="2400" b="1" dirty="0"/>
              <a:t>A</a:t>
            </a:r>
            <a:r>
              <a:rPr lang="en-US" sz="2400" dirty="0"/>
              <a:t> </a:t>
            </a:r>
            <a:r>
              <a:rPr lang="en-US" sz="2400" b="1" dirty="0"/>
              <a:t>ONE TO ONE FUNCTION.</a:t>
            </a:r>
          </a:p>
        </p:txBody>
      </p:sp>
    </p:spTree>
    <p:extLst>
      <p:ext uri="{BB962C8B-B14F-4D97-AF65-F5344CB8AC3E}">
        <p14:creationId xmlns:p14="http://schemas.microsoft.com/office/powerpoint/2010/main" val="624910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365521"/>
          </a:xfrm>
        </p:spPr>
        <p:txBody>
          <a:bodyPr>
            <a:normAutofit/>
          </a:bodyPr>
          <a:lstStyle/>
          <a:p>
            <a:pPr algn="l"/>
            <a:r>
              <a:rPr lang="en-US" sz="1700" b="1" dirty="0">
                <a:latin typeface="Cambria" panose="02040503050406030204" pitchFamily="18" charset="0"/>
              </a:rPr>
              <a:t> Functions</a:t>
            </a:r>
            <a:endParaRPr lang="en-US" sz="1700" dirty="0">
              <a:latin typeface="Cambria" panose="02040503050406030204" pitchFamily="18" charset="0"/>
            </a:endParaRPr>
          </a:p>
        </p:txBody>
      </p:sp>
      <p:sp>
        <p:nvSpPr>
          <p:cNvPr id="5" name="Rectangle 4"/>
          <p:cNvSpPr/>
          <p:nvPr/>
        </p:nvSpPr>
        <p:spPr>
          <a:xfrm>
            <a:off x="533400" y="590550"/>
            <a:ext cx="8048847" cy="954107"/>
          </a:xfrm>
          <a:prstGeom prst="rect">
            <a:avLst/>
          </a:prstGeom>
        </p:spPr>
        <p:txBody>
          <a:bodyPr wrap="square">
            <a:spAutoFit/>
          </a:bodyPr>
          <a:lstStyle/>
          <a:p>
            <a:r>
              <a:rPr lang="en-US" sz="2800" b="1" dirty="0">
                <a:solidFill>
                  <a:schemeClr val="accent1"/>
                </a:solidFill>
              </a:rPr>
              <a:t>Sample Problem 1</a:t>
            </a:r>
            <a:r>
              <a:rPr lang="en-US" sz="2800" dirty="0">
                <a:solidFill>
                  <a:schemeClr val="accent1"/>
                </a:solidFill>
              </a:rPr>
              <a:t>:  </a:t>
            </a:r>
            <a:r>
              <a:rPr lang="en-US" sz="2800" b="1" dirty="0"/>
              <a:t>Determine whether each relation is a function.</a:t>
            </a:r>
            <a:endParaRPr lang="en-US" sz="2800" dirty="0"/>
          </a:p>
        </p:txBody>
      </p:sp>
      <p:sp>
        <p:nvSpPr>
          <p:cNvPr id="3" name="Rectangle 2"/>
          <p:cNvSpPr/>
          <p:nvPr/>
        </p:nvSpPr>
        <p:spPr>
          <a:xfrm>
            <a:off x="533400" y="1657350"/>
            <a:ext cx="473206" cy="523220"/>
          </a:xfrm>
          <a:prstGeom prst="rect">
            <a:avLst/>
          </a:prstGeom>
        </p:spPr>
        <p:txBody>
          <a:bodyPr wrap="none">
            <a:spAutoFit/>
          </a:bodyPr>
          <a:lstStyle/>
          <a:p>
            <a:r>
              <a:rPr lang="en-US" sz="2800" b="1" dirty="0"/>
              <a:t>b.</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629150"/>
            <a:ext cx="334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1066800" y="1897262"/>
            <a:ext cx="1447800" cy="2324090"/>
          </a:xfrm>
          <a:prstGeom prst="ellipse">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61" y="1868530"/>
            <a:ext cx="1474787" cy="234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Rectangle 6"/>
              <p:cNvSpPr/>
              <p:nvPr/>
            </p:nvSpPr>
            <p:spPr>
              <a:xfrm>
                <a:off x="1438585" y="2335725"/>
                <a:ext cx="2734467" cy="523220"/>
              </a:xfrm>
              <a:prstGeom prst="rect">
                <a:avLst/>
              </a:prstGeom>
            </p:spPr>
            <p:txBody>
              <a:bodyPr wrap="none">
                <a:spAutoFit/>
              </a:bodyPr>
              <a:lstStyle/>
              <a:p>
                <a:r>
                  <a:rPr lang="en-US" sz="2800" b="1" dirty="0">
                    <a:ea typeface="MS Mincho"/>
                    <a:cs typeface="Times New Roman"/>
                  </a:rPr>
                  <a:t>1</a:t>
                </a:r>
                <a14:m>
                  <m:oMath xmlns:m="http://schemas.openxmlformats.org/officeDocument/2006/math">
                    <m:r>
                      <a:rPr lang="en-US" sz="2800" b="1" i="1" smtClean="0">
                        <a:latin typeface="Cambria Math"/>
                        <a:ea typeface="MS Mincho"/>
                        <a:cs typeface="Times New Roman"/>
                      </a:rPr>
                      <m:t> .                        </m:t>
                    </m:r>
                    <m:r>
                      <a:rPr lang="en-US" sz="2800" b="1" i="1">
                        <a:latin typeface="Cambria Math"/>
                        <a:ea typeface="MS Mincho"/>
                        <a:cs typeface="Times New Roman"/>
                      </a:rPr>
                      <m:t>. </m:t>
                    </m:r>
                    <m:r>
                      <a:rPr lang="en-US" sz="2800" b="1" i="1" smtClean="0">
                        <a:latin typeface="Cambria Math"/>
                        <a:ea typeface="MS Mincho"/>
                        <a:cs typeface="Times New Roman"/>
                      </a:rPr>
                      <m:t>𝟓</m:t>
                    </m:r>
                  </m:oMath>
                </a14:m>
                <a:endParaRPr lang="en-US" sz="2800" dirty="0"/>
              </a:p>
            </p:txBody>
          </p:sp>
        </mc:Choice>
        <mc:Fallback xmlns="">
          <p:sp>
            <p:nvSpPr>
              <p:cNvPr id="7" name="Rectangle 6"/>
              <p:cNvSpPr>
                <a:spLocks noRot="1" noChangeAspect="1" noMove="1" noResize="1" noEditPoints="1" noAdjustHandles="1" noChangeArrowheads="1" noChangeShapeType="1" noTextEdit="1"/>
              </p:cNvSpPr>
              <p:nvPr/>
            </p:nvSpPr>
            <p:spPr>
              <a:xfrm>
                <a:off x="1438585" y="2335725"/>
                <a:ext cx="2734467" cy="523220"/>
              </a:xfrm>
              <a:prstGeom prst="rect">
                <a:avLst/>
              </a:prstGeom>
              <a:blipFill rotWithShape="1">
                <a:blip r:embed="rId4"/>
                <a:stretch>
                  <a:fillRect l="-4677" t="-10465" r="-6236"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422635" y="2797697"/>
                <a:ext cx="2734467" cy="523220"/>
              </a:xfrm>
              <a:prstGeom prst="rect">
                <a:avLst/>
              </a:prstGeom>
            </p:spPr>
            <p:txBody>
              <a:bodyPr wrap="none">
                <a:spAutoFit/>
              </a:bodyPr>
              <a:lstStyle/>
              <a:p>
                <a:r>
                  <a:rPr lang="en-US" sz="2800" b="1" dirty="0">
                    <a:ea typeface="MS Mincho"/>
                    <a:cs typeface="Times New Roman"/>
                  </a:rPr>
                  <a:t>2</a:t>
                </a:r>
                <a14:m>
                  <m:oMath xmlns:m="http://schemas.openxmlformats.org/officeDocument/2006/math">
                    <m:r>
                      <a:rPr lang="en-US" sz="2800" b="1" i="1" smtClean="0">
                        <a:latin typeface="Cambria Math"/>
                        <a:ea typeface="MS Mincho"/>
                        <a:cs typeface="Times New Roman"/>
                      </a:rPr>
                      <m:t>.                         </m:t>
                    </m:r>
                    <m:r>
                      <a:rPr lang="en-US" sz="2800" b="1" i="1">
                        <a:latin typeface="Cambria Math"/>
                        <a:ea typeface="MS Mincho"/>
                        <a:cs typeface="Times New Roman"/>
                      </a:rPr>
                      <m:t>. </m:t>
                    </m:r>
                    <m:r>
                      <a:rPr lang="en-US" sz="2800" b="1" i="1" smtClean="0">
                        <a:latin typeface="Cambria Math"/>
                        <a:ea typeface="MS Mincho"/>
                        <a:cs typeface="Times New Roman"/>
                      </a:rPr>
                      <m:t>𝟔</m:t>
                    </m:r>
                  </m:oMath>
                </a14:m>
                <a:endParaRPr lang="en-US" sz="2800" dirty="0"/>
              </a:p>
            </p:txBody>
          </p:sp>
        </mc:Choice>
        <mc:Fallback xmlns="">
          <p:sp>
            <p:nvSpPr>
              <p:cNvPr id="9" name="Rectangle 8"/>
              <p:cNvSpPr>
                <a:spLocks noRot="1" noChangeAspect="1" noMove="1" noResize="1" noEditPoints="1" noAdjustHandles="1" noChangeArrowheads="1" noChangeShapeType="1" noTextEdit="1"/>
              </p:cNvSpPr>
              <p:nvPr/>
            </p:nvSpPr>
            <p:spPr>
              <a:xfrm>
                <a:off x="1422635" y="2797697"/>
                <a:ext cx="2734467" cy="523220"/>
              </a:xfrm>
              <a:prstGeom prst="rect">
                <a:avLst/>
              </a:prstGeom>
              <a:blipFill rotWithShape="1">
                <a:blip r:embed="rId5"/>
                <a:stretch>
                  <a:fillRect l="-4454" t="-10465" r="-6459"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438585" y="3320917"/>
                <a:ext cx="2734467" cy="523220"/>
              </a:xfrm>
              <a:prstGeom prst="rect">
                <a:avLst/>
              </a:prstGeom>
            </p:spPr>
            <p:txBody>
              <a:bodyPr wrap="none">
                <a:spAutoFit/>
              </a:bodyPr>
              <a:lstStyle/>
              <a:p>
                <a:r>
                  <a:rPr lang="en-US" sz="2800" b="1" dirty="0">
                    <a:ea typeface="MS Mincho"/>
                    <a:cs typeface="Times New Roman"/>
                  </a:rPr>
                  <a:t>6</a:t>
                </a:r>
                <a14:m>
                  <m:oMath xmlns:m="http://schemas.openxmlformats.org/officeDocument/2006/math">
                    <m:r>
                      <a:rPr lang="en-US" sz="2800" b="1" i="1" smtClean="0">
                        <a:latin typeface="Cambria Math"/>
                        <a:ea typeface="MS Mincho"/>
                        <a:cs typeface="Times New Roman"/>
                      </a:rPr>
                      <m:t> .                        </m:t>
                    </m:r>
                    <m:r>
                      <a:rPr lang="en-US" sz="2800" b="1" i="1">
                        <a:latin typeface="Cambria Math"/>
                        <a:ea typeface="MS Mincho"/>
                        <a:cs typeface="Times New Roman"/>
                      </a:rPr>
                      <m:t>. </m:t>
                    </m:r>
                    <m:r>
                      <a:rPr lang="en-US" sz="2800" b="1" i="1" smtClean="0">
                        <a:latin typeface="Cambria Math"/>
                        <a:ea typeface="MS Mincho"/>
                        <a:cs typeface="Times New Roman"/>
                      </a:rPr>
                      <m:t>𝟗</m:t>
                    </m:r>
                  </m:oMath>
                </a14:m>
                <a:endParaRPr lang="en-US" sz="2800" dirty="0"/>
              </a:p>
            </p:txBody>
          </p:sp>
        </mc:Choice>
        <mc:Fallback xmlns="">
          <p:sp>
            <p:nvSpPr>
              <p:cNvPr id="10" name="Rectangle 9"/>
              <p:cNvSpPr>
                <a:spLocks noRot="1" noChangeAspect="1" noMove="1" noResize="1" noEditPoints="1" noAdjustHandles="1" noChangeArrowheads="1" noChangeShapeType="1" noTextEdit="1"/>
              </p:cNvSpPr>
              <p:nvPr/>
            </p:nvSpPr>
            <p:spPr>
              <a:xfrm>
                <a:off x="1438585" y="3320917"/>
                <a:ext cx="2734467" cy="523220"/>
              </a:xfrm>
              <a:prstGeom prst="rect">
                <a:avLst/>
              </a:prstGeom>
              <a:blipFill rotWithShape="1">
                <a:blip r:embed="rId6"/>
                <a:stretch>
                  <a:fillRect l="-4677" t="-10465" r="-6236"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757179" y="4270600"/>
                <a:ext cx="367921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a:ea typeface="MS Mincho"/>
                          <a:cs typeface="Times New Roman"/>
                        </a:rPr>
                        <m:t>    </m:t>
                      </m:r>
                      <m:r>
                        <a:rPr lang="en-US" sz="2800" b="1" i="1" smtClean="0">
                          <a:latin typeface="Cambria Math"/>
                          <a:ea typeface="MS Mincho"/>
                          <a:cs typeface="Times New Roman"/>
                        </a:rPr>
                        <m:t>𝑺</m:t>
                      </m:r>
                      <m:r>
                        <a:rPr lang="en-US" sz="2800" b="1" i="1">
                          <a:latin typeface="Cambria Math"/>
                          <a:ea typeface="MS Mincho"/>
                          <a:cs typeface="Times New Roman"/>
                        </a:rPr>
                        <m:t>                                  </m:t>
                      </m:r>
                      <m:r>
                        <a:rPr lang="en-US" sz="2800" b="1" i="1" smtClean="0">
                          <a:latin typeface="Cambria Math"/>
                          <a:ea typeface="MS Mincho"/>
                          <a:cs typeface="Times New Roman"/>
                        </a:rPr>
                        <m:t>𝑻</m:t>
                      </m:r>
                    </m:oMath>
                  </m:oMathPara>
                </a14:m>
                <a:endParaRPr lang="en-US" sz="2800" dirty="0"/>
              </a:p>
            </p:txBody>
          </p:sp>
        </mc:Choice>
        <mc:Fallback xmlns="">
          <p:sp>
            <p:nvSpPr>
              <p:cNvPr id="11" name="Rectangle 10"/>
              <p:cNvSpPr>
                <a:spLocks noRot="1" noChangeAspect="1" noMove="1" noResize="1" noEditPoints="1" noAdjustHandles="1" noChangeArrowheads="1" noChangeShapeType="1" noTextEdit="1"/>
              </p:cNvSpPr>
              <p:nvPr/>
            </p:nvSpPr>
            <p:spPr>
              <a:xfrm>
                <a:off x="757179" y="4270600"/>
                <a:ext cx="3679212" cy="523220"/>
              </a:xfrm>
              <a:prstGeom prst="rect">
                <a:avLst/>
              </a:prstGeom>
              <a:blipFill rotWithShape="1">
                <a:blip r:embed="rId7"/>
                <a:stretch>
                  <a:fillRect t="-10588" r="-3974" b="-34118"/>
                </a:stretch>
              </a:blipFill>
            </p:spPr>
            <p:txBody>
              <a:bodyPr/>
              <a:lstStyle/>
              <a:p>
                <a:r>
                  <a:rPr lang="en-US">
                    <a:noFill/>
                  </a:rPr>
                  <a:t> </a:t>
                </a:r>
              </a:p>
            </p:txBody>
          </p:sp>
        </mc:Fallback>
      </mc:AlternateContent>
      <p:sp>
        <p:nvSpPr>
          <p:cNvPr id="16" name="Freeform 15"/>
          <p:cNvSpPr/>
          <p:nvPr/>
        </p:nvSpPr>
        <p:spPr>
          <a:xfrm>
            <a:off x="1790700" y="2487612"/>
            <a:ext cx="1943100" cy="168275"/>
          </a:xfrm>
          <a:custGeom>
            <a:avLst/>
            <a:gdLst>
              <a:gd name="connsiteX0" fmla="*/ 0 w 1025386"/>
              <a:gd name="connsiteY0" fmla="*/ 168877 h 168877"/>
              <a:gd name="connsiteX1" fmla="*/ 263347 w 1025386"/>
              <a:gd name="connsiteY1" fmla="*/ 29888 h 168877"/>
              <a:gd name="connsiteX2" fmla="*/ 621792 w 1025386"/>
              <a:gd name="connsiteY2" fmla="*/ 627 h 168877"/>
              <a:gd name="connsiteX3" fmla="*/ 819303 w 1025386"/>
              <a:gd name="connsiteY3" fmla="*/ 44518 h 168877"/>
              <a:gd name="connsiteX4" fmla="*/ 994867 w 1025386"/>
              <a:gd name="connsiteY4" fmla="*/ 146931 h 168877"/>
              <a:gd name="connsiteX5" fmla="*/ 1024128 w 1025386"/>
              <a:gd name="connsiteY5" fmla="*/ 161561 h 1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5386" h="168877">
                <a:moveTo>
                  <a:pt x="0" y="168877"/>
                </a:moveTo>
                <a:cubicBezTo>
                  <a:pt x="79857" y="113403"/>
                  <a:pt x="159715" y="57930"/>
                  <a:pt x="263347" y="29888"/>
                </a:cubicBezTo>
                <a:cubicBezTo>
                  <a:pt x="366979" y="1846"/>
                  <a:pt x="529133" y="-1811"/>
                  <a:pt x="621792" y="627"/>
                </a:cubicBezTo>
                <a:cubicBezTo>
                  <a:pt x="714451" y="3065"/>
                  <a:pt x="757124" y="20134"/>
                  <a:pt x="819303" y="44518"/>
                </a:cubicBezTo>
                <a:cubicBezTo>
                  <a:pt x="881482" y="68902"/>
                  <a:pt x="960730" y="127424"/>
                  <a:pt x="994867" y="146931"/>
                </a:cubicBezTo>
                <a:cubicBezTo>
                  <a:pt x="1029004" y="166438"/>
                  <a:pt x="1026566" y="163999"/>
                  <a:pt x="1024128" y="161561"/>
                </a:cubicBezTo>
              </a:path>
            </a:pathLst>
          </a:custGeom>
          <a:noFill/>
          <a:ln w="28575" cap="flat" cmpd="sng" algn="ctr">
            <a:solidFill>
              <a:srgbClr val="FF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16"/>
          <p:cNvSpPr/>
          <p:nvPr/>
        </p:nvSpPr>
        <p:spPr>
          <a:xfrm>
            <a:off x="1790700" y="2655887"/>
            <a:ext cx="1943100" cy="525463"/>
          </a:xfrm>
          <a:custGeom>
            <a:avLst/>
            <a:gdLst>
              <a:gd name="connsiteX0" fmla="*/ 0 w 1016813"/>
              <a:gd name="connsiteY0" fmla="*/ 12433 h 370877"/>
              <a:gd name="connsiteX1" fmla="*/ 534010 w 1016813"/>
              <a:gd name="connsiteY1" fmla="*/ 41693 h 370877"/>
              <a:gd name="connsiteX2" fmla="*/ 994868 w 1016813"/>
              <a:gd name="connsiteY2" fmla="*/ 356247 h 370877"/>
              <a:gd name="connsiteX3" fmla="*/ 994868 w 1016813"/>
              <a:gd name="connsiteY3" fmla="*/ 356247 h 370877"/>
              <a:gd name="connsiteX4" fmla="*/ 1016813 w 1016813"/>
              <a:gd name="connsiteY4" fmla="*/ 370877 h 37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813" h="370877">
                <a:moveTo>
                  <a:pt x="0" y="12433"/>
                </a:moveTo>
                <a:cubicBezTo>
                  <a:pt x="184099" y="-1588"/>
                  <a:pt x="368199" y="-15609"/>
                  <a:pt x="534010" y="41693"/>
                </a:cubicBezTo>
                <a:cubicBezTo>
                  <a:pt x="699821" y="98995"/>
                  <a:pt x="994868" y="356247"/>
                  <a:pt x="994868" y="356247"/>
                </a:cubicBezTo>
                <a:lnTo>
                  <a:pt x="994868" y="356247"/>
                </a:lnTo>
                <a:lnTo>
                  <a:pt x="1016813" y="370877"/>
                </a:lnTo>
              </a:path>
            </a:pathLst>
          </a:custGeom>
          <a:noFill/>
          <a:ln w="28575" cap="flat" cmpd="sng" algn="ctr">
            <a:solidFill>
              <a:srgbClr val="FF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8" name="Freeform 17"/>
          <p:cNvSpPr/>
          <p:nvPr/>
        </p:nvSpPr>
        <p:spPr>
          <a:xfrm>
            <a:off x="1790700" y="3506009"/>
            <a:ext cx="1943100" cy="153035"/>
          </a:xfrm>
          <a:custGeom>
            <a:avLst/>
            <a:gdLst>
              <a:gd name="connsiteX0" fmla="*/ 0 w 1025386"/>
              <a:gd name="connsiteY0" fmla="*/ 168877 h 168877"/>
              <a:gd name="connsiteX1" fmla="*/ 263347 w 1025386"/>
              <a:gd name="connsiteY1" fmla="*/ 29888 h 168877"/>
              <a:gd name="connsiteX2" fmla="*/ 621792 w 1025386"/>
              <a:gd name="connsiteY2" fmla="*/ 627 h 168877"/>
              <a:gd name="connsiteX3" fmla="*/ 819303 w 1025386"/>
              <a:gd name="connsiteY3" fmla="*/ 44518 h 168877"/>
              <a:gd name="connsiteX4" fmla="*/ 994867 w 1025386"/>
              <a:gd name="connsiteY4" fmla="*/ 146931 h 168877"/>
              <a:gd name="connsiteX5" fmla="*/ 1024128 w 1025386"/>
              <a:gd name="connsiteY5" fmla="*/ 161561 h 1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5386" h="168877">
                <a:moveTo>
                  <a:pt x="0" y="168877"/>
                </a:moveTo>
                <a:cubicBezTo>
                  <a:pt x="79857" y="113403"/>
                  <a:pt x="159715" y="57930"/>
                  <a:pt x="263347" y="29888"/>
                </a:cubicBezTo>
                <a:cubicBezTo>
                  <a:pt x="366979" y="1846"/>
                  <a:pt x="529133" y="-1811"/>
                  <a:pt x="621792" y="627"/>
                </a:cubicBezTo>
                <a:cubicBezTo>
                  <a:pt x="714451" y="3065"/>
                  <a:pt x="757124" y="20134"/>
                  <a:pt x="819303" y="44518"/>
                </a:cubicBezTo>
                <a:cubicBezTo>
                  <a:pt x="881482" y="68902"/>
                  <a:pt x="960730" y="127424"/>
                  <a:pt x="994867" y="146931"/>
                </a:cubicBezTo>
                <a:cubicBezTo>
                  <a:pt x="1029004" y="166438"/>
                  <a:pt x="1026566" y="163999"/>
                  <a:pt x="1024128" y="161561"/>
                </a:cubicBezTo>
              </a:path>
            </a:pathLst>
          </a:custGeom>
          <a:noFill/>
          <a:ln w="28575" cap="flat" cmpd="sng" algn="ctr">
            <a:solidFill>
              <a:srgbClr val="FF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 name="Freeform 18"/>
          <p:cNvSpPr/>
          <p:nvPr/>
        </p:nvSpPr>
        <p:spPr>
          <a:xfrm>
            <a:off x="1738383" y="3149149"/>
            <a:ext cx="1995417" cy="509895"/>
          </a:xfrm>
          <a:custGeom>
            <a:avLst/>
            <a:gdLst>
              <a:gd name="connsiteX0" fmla="*/ 0 w 1016813"/>
              <a:gd name="connsiteY0" fmla="*/ 12433 h 370877"/>
              <a:gd name="connsiteX1" fmla="*/ 534010 w 1016813"/>
              <a:gd name="connsiteY1" fmla="*/ 41693 h 370877"/>
              <a:gd name="connsiteX2" fmla="*/ 994868 w 1016813"/>
              <a:gd name="connsiteY2" fmla="*/ 356247 h 370877"/>
              <a:gd name="connsiteX3" fmla="*/ 994868 w 1016813"/>
              <a:gd name="connsiteY3" fmla="*/ 356247 h 370877"/>
              <a:gd name="connsiteX4" fmla="*/ 1016813 w 1016813"/>
              <a:gd name="connsiteY4" fmla="*/ 370877 h 37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813" h="370877">
                <a:moveTo>
                  <a:pt x="0" y="12433"/>
                </a:moveTo>
                <a:cubicBezTo>
                  <a:pt x="184099" y="-1588"/>
                  <a:pt x="368199" y="-15609"/>
                  <a:pt x="534010" y="41693"/>
                </a:cubicBezTo>
                <a:cubicBezTo>
                  <a:pt x="699821" y="98995"/>
                  <a:pt x="994868" y="356247"/>
                  <a:pt x="994868" y="356247"/>
                </a:cubicBezTo>
                <a:lnTo>
                  <a:pt x="994868" y="356247"/>
                </a:lnTo>
                <a:lnTo>
                  <a:pt x="1016813" y="370877"/>
                </a:lnTo>
              </a:path>
            </a:pathLst>
          </a:custGeom>
          <a:noFill/>
          <a:ln w="28575" cap="flat" cmpd="sng" algn="ctr">
            <a:solidFill>
              <a:srgbClr val="FF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64965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365521"/>
          </a:xfrm>
        </p:spPr>
        <p:txBody>
          <a:bodyPr>
            <a:normAutofit/>
          </a:bodyPr>
          <a:lstStyle/>
          <a:p>
            <a:pPr algn="l"/>
            <a:r>
              <a:rPr lang="en-US" sz="1700" b="1" dirty="0">
                <a:latin typeface="Cambria" panose="02040503050406030204" pitchFamily="18" charset="0"/>
              </a:rPr>
              <a:t> Functions</a:t>
            </a:r>
            <a:endParaRPr lang="en-US" sz="1700" dirty="0">
              <a:latin typeface="Cambria" panose="02040503050406030204" pitchFamily="18" charset="0"/>
            </a:endParaRPr>
          </a:p>
        </p:txBody>
      </p:sp>
      <p:sp>
        <p:nvSpPr>
          <p:cNvPr id="5" name="Rectangle 4"/>
          <p:cNvSpPr/>
          <p:nvPr/>
        </p:nvSpPr>
        <p:spPr>
          <a:xfrm>
            <a:off x="533400" y="590550"/>
            <a:ext cx="8048847" cy="954107"/>
          </a:xfrm>
          <a:prstGeom prst="rect">
            <a:avLst/>
          </a:prstGeom>
        </p:spPr>
        <p:txBody>
          <a:bodyPr wrap="square">
            <a:spAutoFit/>
          </a:bodyPr>
          <a:lstStyle/>
          <a:p>
            <a:r>
              <a:rPr lang="en-US" sz="2800" b="1" dirty="0">
                <a:solidFill>
                  <a:srgbClr val="4F81BD"/>
                </a:solidFill>
              </a:rPr>
              <a:t>Sample Problem 1</a:t>
            </a:r>
            <a:r>
              <a:rPr lang="en-US" sz="2800" dirty="0">
                <a:solidFill>
                  <a:srgbClr val="4F81BD"/>
                </a:solidFill>
              </a:rPr>
              <a:t>:  </a:t>
            </a:r>
            <a:r>
              <a:rPr lang="en-US" sz="2800" b="1" dirty="0">
                <a:solidFill>
                  <a:prstClr val="black"/>
                </a:solidFill>
              </a:rPr>
              <a:t>Determine whether each relation is a function.</a:t>
            </a:r>
            <a:endParaRPr lang="en-US" sz="2800" dirty="0">
              <a:solidFill>
                <a:prstClr val="black"/>
              </a:solidFill>
            </a:endParaRPr>
          </a:p>
        </p:txBody>
      </p:sp>
      <p:sp>
        <p:nvSpPr>
          <p:cNvPr id="3" name="Rectangle 2"/>
          <p:cNvSpPr/>
          <p:nvPr/>
        </p:nvSpPr>
        <p:spPr>
          <a:xfrm>
            <a:off x="533400" y="1657350"/>
            <a:ext cx="473206" cy="523220"/>
          </a:xfrm>
          <a:prstGeom prst="rect">
            <a:avLst/>
          </a:prstGeom>
        </p:spPr>
        <p:txBody>
          <a:bodyPr wrap="none">
            <a:spAutoFit/>
          </a:bodyPr>
          <a:lstStyle/>
          <a:p>
            <a:r>
              <a:rPr lang="en-US" sz="2800" b="1" dirty="0">
                <a:solidFill>
                  <a:prstClr val="black"/>
                </a:solidFill>
              </a:rPr>
              <a:t>b.</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629150"/>
            <a:ext cx="334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1066800" y="1897262"/>
            <a:ext cx="1447800" cy="2324090"/>
          </a:xfrm>
          <a:prstGeom prst="ellipse">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kern="0">
              <a:solidFill>
                <a:sysClr val="window" lastClr="FFFFFF"/>
              </a:solidFill>
            </a:endParaRPr>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61" y="1868530"/>
            <a:ext cx="1474787" cy="234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Rectangle 6"/>
              <p:cNvSpPr/>
              <p:nvPr/>
            </p:nvSpPr>
            <p:spPr>
              <a:xfrm>
                <a:off x="1438585" y="2335725"/>
                <a:ext cx="2734467" cy="523220"/>
              </a:xfrm>
              <a:prstGeom prst="rect">
                <a:avLst/>
              </a:prstGeom>
            </p:spPr>
            <p:txBody>
              <a:bodyPr wrap="none">
                <a:spAutoFit/>
              </a:bodyPr>
              <a:lstStyle/>
              <a:p>
                <a:r>
                  <a:rPr lang="en-US" sz="2800" b="1" dirty="0">
                    <a:solidFill>
                      <a:prstClr val="black"/>
                    </a:solidFill>
                    <a:ea typeface="MS Mincho"/>
                    <a:cs typeface="Times New Roman"/>
                  </a:rPr>
                  <a:t>1</a:t>
                </a:r>
                <a14:m>
                  <m:oMath xmlns:m="http://schemas.openxmlformats.org/officeDocument/2006/math">
                    <m:r>
                      <a:rPr lang="en-US" sz="2800" b="1" i="1" smtClean="0">
                        <a:solidFill>
                          <a:prstClr val="black"/>
                        </a:solidFill>
                        <a:latin typeface="Cambria Math"/>
                        <a:ea typeface="MS Mincho"/>
                        <a:cs typeface="Times New Roman"/>
                      </a:rPr>
                      <m:t> .                        </m:t>
                    </m:r>
                    <m:r>
                      <a:rPr lang="en-US" sz="2800" b="1" i="1">
                        <a:solidFill>
                          <a:prstClr val="black"/>
                        </a:solidFill>
                        <a:latin typeface="Cambria Math"/>
                        <a:ea typeface="MS Mincho"/>
                        <a:cs typeface="Times New Roman"/>
                      </a:rPr>
                      <m:t>. </m:t>
                    </m:r>
                    <m:r>
                      <a:rPr lang="en-US" sz="2800" b="1" i="1" smtClean="0">
                        <a:solidFill>
                          <a:prstClr val="black"/>
                        </a:solidFill>
                        <a:latin typeface="Cambria Math"/>
                        <a:ea typeface="MS Mincho"/>
                        <a:cs typeface="Times New Roman"/>
                      </a:rPr>
                      <m:t>𝟓</m:t>
                    </m:r>
                  </m:oMath>
                </a14:m>
                <a:endParaRPr lang="en-US" sz="2800" dirty="0">
                  <a:solidFill>
                    <a:prstClr val="black"/>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1438585" y="2335725"/>
                <a:ext cx="2734467" cy="523220"/>
              </a:xfrm>
              <a:prstGeom prst="rect">
                <a:avLst/>
              </a:prstGeom>
              <a:blipFill rotWithShape="1">
                <a:blip r:embed="rId4"/>
                <a:stretch>
                  <a:fillRect l="-4677" t="-10465" r="-6236"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422635" y="2797697"/>
                <a:ext cx="2734467" cy="523220"/>
              </a:xfrm>
              <a:prstGeom prst="rect">
                <a:avLst/>
              </a:prstGeom>
            </p:spPr>
            <p:txBody>
              <a:bodyPr wrap="none">
                <a:spAutoFit/>
              </a:bodyPr>
              <a:lstStyle/>
              <a:p>
                <a:r>
                  <a:rPr lang="en-US" sz="2800" b="1" dirty="0">
                    <a:solidFill>
                      <a:prstClr val="black"/>
                    </a:solidFill>
                    <a:ea typeface="MS Mincho"/>
                    <a:cs typeface="Times New Roman"/>
                  </a:rPr>
                  <a:t>2</a:t>
                </a:r>
                <a14:m>
                  <m:oMath xmlns:m="http://schemas.openxmlformats.org/officeDocument/2006/math">
                    <m:r>
                      <a:rPr lang="en-US" sz="2800" b="1" i="1" smtClean="0">
                        <a:solidFill>
                          <a:prstClr val="black"/>
                        </a:solidFill>
                        <a:latin typeface="Cambria Math"/>
                        <a:ea typeface="MS Mincho"/>
                        <a:cs typeface="Times New Roman"/>
                      </a:rPr>
                      <m:t>.                         </m:t>
                    </m:r>
                    <m:r>
                      <a:rPr lang="en-US" sz="2800" b="1" i="1">
                        <a:solidFill>
                          <a:prstClr val="black"/>
                        </a:solidFill>
                        <a:latin typeface="Cambria Math"/>
                        <a:ea typeface="MS Mincho"/>
                        <a:cs typeface="Times New Roman"/>
                      </a:rPr>
                      <m:t>. </m:t>
                    </m:r>
                    <m:r>
                      <a:rPr lang="en-US" sz="2800" b="1" i="1" smtClean="0">
                        <a:solidFill>
                          <a:prstClr val="black"/>
                        </a:solidFill>
                        <a:latin typeface="Cambria Math"/>
                        <a:ea typeface="MS Mincho"/>
                        <a:cs typeface="Times New Roman"/>
                      </a:rPr>
                      <m:t>𝟔</m:t>
                    </m:r>
                  </m:oMath>
                </a14:m>
                <a:endParaRPr lang="en-US" sz="2800" dirty="0">
                  <a:solidFill>
                    <a:prstClr val="black"/>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1422635" y="2797697"/>
                <a:ext cx="2734467" cy="523220"/>
              </a:xfrm>
              <a:prstGeom prst="rect">
                <a:avLst/>
              </a:prstGeom>
              <a:blipFill rotWithShape="1">
                <a:blip r:embed="rId5"/>
                <a:stretch>
                  <a:fillRect l="-4454" t="-10465" r="-6459"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438585" y="3320917"/>
                <a:ext cx="2734467" cy="523220"/>
              </a:xfrm>
              <a:prstGeom prst="rect">
                <a:avLst/>
              </a:prstGeom>
            </p:spPr>
            <p:txBody>
              <a:bodyPr wrap="none">
                <a:spAutoFit/>
              </a:bodyPr>
              <a:lstStyle/>
              <a:p>
                <a:r>
                  <a:rPr lang="en-US" sz="2800" b="1" dirty="0">
                    <a:solidFill>
                      <a:prstClr val="black"/>
                    </a:solidFill>
                    <a:ea typeface="MS Mincho"/>
                    <a:cs typeface="Times New Roman"/>
                  </a:rPr>
                  <a:t>6</a:t>
                </a:r>
                <a14:m>
                  <m:oMath xmlns:m="http://schemas.openxmlformats.org/officeDocument/2006/math">
                    <m:r>
                      <a:rPr lang="en-US" sz="2800" b="1" i="1" smtClean="0">
                        <a:solidFill>
                          <a:prstClr val="black"/>
                        </a:solidFill>
                        <a:latin typeface="Cambria Math"/>
                        <a:ea typeface="MS Mincho"/>
                        <a:cs typeface="Times New Roman"/>
                      </a:rPr>
                      <m:t> .                        </m:t>
                    </m:r>
                    <m:r>
                      <a:rPr lang="en-US" sz="2800" b="1" i="1">
                        <a:solidFill>
                          <a:prstClr val="black"/>
                        </a:solidFill>
                        <a:latin typeface="Cambria Math"/>
                        <a:ea typeface="MS Mincho"/>
                        <a:cs typeface="Times New Roman"/>
                      </a:rPr>
                      <m:t>. </m:t>
                    </m:r>
                    <m:r>
                      <a:rPr lang="en-US" sz="2800" b="1" i="1" smtClean="0">
                        <a:solidFill>
                          <a:prstClr val="black"/>
                        </a:solidFill>
                        <a:latin typeface="Cambria Math"/>
                        <a:ea typeface="MS Mincho"/>
                        <a:cs typeface="Times New Roman"/>
                      </a:rPr>
                      <m:t>𝟗</m:t>
                    </m:r>
                  </m:oMath>
                </a14:m>
                <a:endParaRPr lang="en-US" sz="2800" dirty="0">
                  <a:solidFill>
                    <a:prstClr val="black"/>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1438585" y="3320917"/>
                <a:ext cx="2734467" cy="523220"/>
              </a:xfrm>
              <a:prstGeom prst="rect">
                <a:avLst/>
              </a:prstGeom>
              <a:blipFill rotWithShape="1">
                <a:blip r:embed="rId6"/>
                <a:stretch>
                  <a:fillRect l="-4677" t="-10465" r="-6236"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757179" y="4270600"/>
                <a:ext cx="367921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solidFill>
                            <a:prstClr val="black"/>
                          </a:solidFill>
                          <a:latin typeface="Cambria Math"/>
                          <a:ea typeface="MS Mincho"/>
                          <a:cs typeface="Times New Roman"/>
                        </a:rPr>
                        <m:t>    </m:t>
                      </m:r>
                      <m:r>
                        <a:rPr lang="en-US" sz="2800" b="1" i="1" smtClean="0">
                          <a:solidFill>
                            <a:prstClr val="black"/>
                          </a:solidFill>
                          <a:latin typeface="Cambria Math"/>
                          <a:ea typeface="MS Mincho"/>
                          <a:cs typeface="Times New Roman"/>
                        </a:rPr>
                        <m:t>𝑺</m:t>
                      </m:r>
                      <m:r>
                        <a:rPr lang="en-US" sz="2800" b="1" i="1">
                          <a:solidFill>
                            <a:prstClr val="black"/>
                          </a:solidFill>
                          <a:latin typeface="Cambria Math"/>
                          <a:ea typeface="MS Mincho"/>
                          <a:cs typeface="Times New Roman"/>
                        </a:rPr>
                        <m:t>                                  </m:t>
                      </m:r>
                      <m:r>
                        <a:rPr lang="en-US" sz="2800" b="1" i="1" smtClean="0">
                          <a:solidFill>
                            <a:prstClr val="black"/>
                          </a:solidFill>
                          <a:latin typeface="Cambria Math"/>
                          <a:ea typeface="MS Mincho"/>
                          <a:cs typeface="Times New Roman"/>
                        </a:rPr>
                        <m:t>𝑻</m:t>
                      </m:r>
                    </m:oMath>
                  </m:oMathPara>
                </a14:m>
                <a:endParaRPr lang="en-US" sz="2800" dirty="0">
                  <a:solidFill>
                    <a:prstClr val="black"/>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757179" y="4270600"/>
                <a:ext cx="3679212" cy="523220"/>
              </a:xfrm>
              <a:prstGeom prst="rect">
                <a:avLst/>
              </a:prstGeom>
              <a:blipFill rotWithShape="1">
                <a:blip r:embed="rId7"/>
                <a:stretch>
                  <a:fillRect t="-10588" r="-3974" b="-34118"/>
                </a:stretch>
              </a:blipFill>
            </p:spPr>
            <p:txBody>
              <a:bodyPr/>
              <a:lstStyle/>
              <a:p>
                <a:r>
                  <a:rPr lang="en-US">
                    <a:noFill/>
                  </a:rPr>
                  <a:t> </a:t>
                </a:r>
              </a:p>
            </p:txBody>
          </p:sp>
        </mc:Fallback>
      </mc:AlternateContent>
      <p:sp>
        <p:nvSpPr>
          <p:cNvPr id="16" name="Freeform 15"/>
          <p:cNvSpPr/>
          <p:nvPr/>
        </p:nvSpPr>
        <p:spPr>
          <a:xfrm>
            <a:off x="1790700" y="2487612"/>
            <a:ext cx="1943100" cy="168275"/>
          </a:xfrm>
          <a:custGeom>
            <a:avLst/>
            <a:gdLst>
              <a:gd name="connsiteX0" fmla="*/ 0 w 1025386"/>
              <a:gd name="connsiteY0" fmla="*/ 168877 h 168877"/>
              <a:gd name="connsiteX1" fmla="*/ 263347 w 1025386"/>
              <a:gd name="connsiteY1" fmla="*/ 29888 h 168877"/>
              <a:gd name="connsiteX2" fmla="*/ 621792 w 1025386"/>
              <a:gd name="connsiteY2" fmla="*/ 627 h 168877"/>
              <a:gd name="connsiteX3" fmla="*/ 819303 w 1025386"/>
              <a:gd name="connsiteY3" fmla="*/ 44518 h 168877"/>
              <a:gd name="connsiteX4" fmla="*/ 994867 w 1025386"/>
              <a:gd name="connsiteY4" fmla="*/ 146931 h 168877"/>
              <a:gd name="connsiteX5" fmla="*/ 1024128 w 1025386"/>
              <a:gd name="connsiteY5" fmla="*/ 161561 h 1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5386" h="168877">
                <a:moveTo>
                  <a:pt x="0" y="168877"/>
                </a:moveTo>
                <a:cubicBezTo>
                  <a:pt x="79857" y="113403"/>
                  <a:pt x="159715" y="57930"/>
                  <a:pt x="263347" y="29888"/>
                </a:cubicBezTo>
                <a:cubicBezTo>
                  <a:pt x="366979" y="1846"/>
                  <a:pt x="529133" y="-1811"/>
                  <a:pt x="621792" y="627"/>
                </a:cubicBezTo>
                <a:cubicBezTo>
                  <a:pt x="714451" y="3065"/>
                  <a:pt x="757124" y="20134"/>
                  <a:pt x="819303" y="44518"/>
                </a:cubicBezTo>
                <a:cubicBezTo>
                  <a:pt x="881482" y="68902"/>
                  <a:pt x="960730" y="127424"/>
                  <a:pt x="994867" y="146931"/>
                </a:cubicBezTo>
                <a:cubicBezTo>
                  <a:pt x="1029004" y="166438"/>
                  <a:pt x="1026566" y="163999"/>
                  <a:pt x="1024128" y="161561"/>
                </a:cubicBezTo>
              </a:path>
            </a:pathLst>
          </a:custGeom>
          <a:noFill/>
          <a:ln w="28575" cap="flat" cmpd="sng" algn="ctr">
            <a:solidFill>
              <a:srgbClr val="FF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kern="0">
              <a:solidFill>
                <a:sysClr val="windowText" lastClr="000000"/>
              </a:solidFill>
            </a:endParaRPr>
          </a:p>
        </p:txBody>
      </p:sp>
      <p:sp>
        <p:nvSpPr>
          <p:cNvPr id="17" name="Freeform 16"/>
          <p:cNvSpPr/>
          <p:nvPr/>
        </p:nvSpPr>
        <p:spPr>
          <a:xfrm>
            <a:off x="1790700" y="2655887"/>
            <a:ext cx="1943100" cy="525463"/>
          </a:xfrm>
          <a:custGeom>
            <a:avLst/>
            <a:gdLst>
              <a:gd name="connsiteX0" fmla="*/ 0 w 1016813"/>
              <a:gd name="connsiteY0" fmla="*/ 12433 h 370877"/>
              <a:gd name="connsiteX1" fmla="*/ 534010 w 1016813"/>
              <a:gd name="connsiteY1" fmla="*/ 41693 h 370877"/>
              <a:gd name="connsiteX2" fmla="*/ 994868 w 1016813"/>
              <a:gd name="connsiteY2" fmla="*/ 356247 h 370877"/>
              <a:gd name="connsiteX3" fmla="*/ 994868 w 1016813"/>
              <a:gd name="connsiteY3" fmla="*/ 356247 h 370877"/>
              <a:gd name="connsiteX4" fmla="*/ 1016813 w 1016813"/>
              <a:gd name="connsiteY4" fmla="*/ 370877 h 37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813" h="370877">
                <a:moveTo>
                  <a:pt x="0" y="12433"/>
                </a:moveTo>
                <a:cubicBezTo>
                  <a:pt x="184099" y="-1588"/>
                  <a:pt x="368199" y="-15609"/>
                  <a:pt x="534010" y="41693"/>
                </a:cubicBezTo>
                <a:cubicBezTo>
                  <a:pt x="699821" y="98995"/>
                  <a:pt x="994868" y="356247"/>
                  <a:pt x="994868" y="356247"/>
                </a:cubicBezTo>
                <a:lnTo>
                  <a:pt x="994868" y="356247"/>
                </a:lnTo>
                <a:lnTo>
                  <a:pt x="1016813" y="370877"/>
                </a:lnTo>
              </a:path>
            </a:pathLst>
          </a:custGeom>
          <a:noFill/>
          <a:ln w="28575" cap="flat" cmpd="sng" algn="ctr">
            <a:solidFill>
              <a:srgbClr val="FF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kern="0">
              <a:solidFill>
                <a:sysClr val="windowText" lastClr="000000"/>
              </a:solidFill>
            </a:endParaRPr>
          </a:p>
        </p:txBody>
      </p:sp>
      <p:sp>
        <p:nvSpPr>
          <p:cNvPr id="18" name="Freeform 17"/>
          <p:cNvSpPr/>
          <p:nvPr/>
        </p:nvSpPr>
        <p:spPr>
          <a:xfrm>
            <a:off x="1790700" y="3506009"/>
            <a:ext cx="1943100" cy="153035"/>
          </a:xfrm>
          <a:custGeom>
            <a:avLst/>
            <a:gdLst>
              <a:gd name="connsiteX0" fmla="*/ 0 w 1025386"/>
              <a:gd name="connsiteY0" fmla="*/ 168877 h 168877"/>
              <a:gd name="connsiteX1" fmla="*/ 263347 w 1025386"/>
              <a:gd name="connsiteY1" fmla="*/ 29888 h 168877"/>
              <a:gd name="connsiteX2" fmla="*/ 621792 w 1025386"/>
              <a:gd name="connsiteY2" fmla="*/ 627 h 168877"/>
              <a:gd name="connsiteX3" fmla="*/ 819303 w 1025386"/>
              <a:gd name="connsiteY3" fmla="*/ 44518 h 168877"/>
              <a:gd name="connsiteX4" fmla="*/ 994867 w 1025386"/>
              <a:gd name="connsiteY4" fmla="*/ 146931 h 168877"/>
              <a:gd name="connsiteX5" fmla="*/ 1024128 w 1025386"/>
              <a:gd name="connsiteY5" fmla="*/ 161561 h 1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5386" h="168877">
                <a:moveTo>
                  <a:pt x="0" y="168877"/>
                </a:moveTo>
                <a:cubicBezTo>
                  <a:pt x="79857" y="113403"/>
                  <a:pt x="159715" y="57930"/>
                  <a:pt x="263347" y="29888"/>
                </a:cubicBezTo>
                <a:cubicBezTo>
                  <a:pt x="366979" y="1846"/>
                  <a:pt x="529133" y="-1811"/>
                  <a:pt x="621792" y="627"/>
                </a:cubicBezTo>
                <a:cubicBezTo>
                  <a:pt x="714451" y="3065"/>
                  <a:pt x="757124" y="20134"/>
                  <a:pt x="819303" y="44518"/>
                </a:cubicBezTo>
                <a:cubicBezTo>
                  <a:pt x="881482" y="68902"/>
                  <a:pt x="960730" y="127424"/>
                  <a:pt x="994867" y="146931"/>
                </a:cubicBezTo>
                <a:cubicBezTo>
                  <a:pt x="1029004" y="166438"/>
                  <a:pt x="1026566" y="163999"/>
                  <a:pt x="1024128" y="161561"/>
                </a:cubicBezTo>
              </a:path>
            </a:pathLst>
          </a:custGeom>
          <a:noFill/>
          <a:ln w="28575" cap="flat" cmpd="sng" algn="ctr">
            <a:solidFill>
              <a:srgbClr val="FF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kern="0">
              <a:solidFill>
                <a:sysClr val="windowText" lastClr="000000"/>
              </a:solidFill>
            </a:endParaRPr>
          </a:p>
        </p:txBody>
      </p:sp>
      <p:sp>
        <p:nvSpPr>
          <p:cNvPr id="19" name="Freeform 18"/>
          <p:cNvSpPr/>
          <p:nvPr/>
        </p:nvSpPr>
        <p:spPr>
          <a:xfrm>
            <a:off x="1738383" y="3149149"/>
            <a:ext cx="1995417" cy="509895"/>
          </a:xfrm>
          <a:custGeom>
            <a:avLst/>
            <a:gdLst>
              <a:gd name="connsiteX0" fmla="*/ 0 w 1016813"/>
              <a:gd name="connsiteY0" fmla="*/ 12433 h 370877"/>
              <a:gd name="connsiteX1" fmla="*/ 534010 w 1016813"/>
              <a:gd name="connsiteY1" fmla="*/ 41693 h 370877"/>
              <a:gd name="connsiteX2" fmla="*/ 994868 w 1016813"/>
              <a:gd name="connsiteY2" fmla="*/ 356247 h 370877"/>
              <a:gd name="connsiteX3" fmla="*/ 994868 w 1016813"/>
              <a:gd name="connsiteY3" fmla="*/ 356247 h 370877"/>
              <a:gd name="connsiteX4" fmla="*/ 1016813 w 1016813"/>
              <a:gd name="connsiteY4" fmla="*/ 370877 h 37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813" h="370877">
                <a:moveTo>
                  <a:pt x="0" y="12433"/>
                </a:moveTo>
                <a:cubicBezTo>
                  <a:pt x="184099" y="-1588"/>
                  <a:pt x="368199" y="-15609"/>
                  <a:pt x="534010" y="41693"/>
                </a:cubicBezTo>
                <a:cubicBezTo>
                  <a:pt x="699821" y="98995"/>
                  <a:pt x="994868" y="356247"/>
                  <a:pt x="994868" y="356247"/>
                </a:cubicBezTo>
                <a:lnTo>
                  <a:pt x="994868" y="356247"/>
                </a:lnTo>
                <a:lnTo>
                  <a:pt x="1016813" y="370877"/>
                </a:lnTo>
              </a:path>
            </a:pathLst>
          </a:custGeom>
          <a:noFill/>
          <a:ln w="28575" cap="flat" cmpd="sng" algn="ctr">
            <a:solidFill>
              <a:srgbClr val="FF0000"/>
            </a:solidFill>
            <a:prstDash val="solid"/>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kern="0">
              <a:solidFill>
                <a:sysClr val="windowText" lastClr="000000"/>
              </a:solidFill>
            </a:endParaRPr>
          </a:p>
        </p:txBody>
      </p:sp>
      <mc:AlternateContent xmlns:mc="http://schemas.openxmlformats.org/markup-compatibility/2006" xmlns:a14="http://schemas.microsoft.com/office/drawing/2010/main">
        <mc:Choice Requires="a14">
          <p:sp>
            <p:nvSpPr>
              <p:cNvPr id="4" name="Rectangle 3"/>
              <p:cNvSpPr/>
              <p:nvPr/>
            </p:nvSpPr>
            <p:spPr>
              <a:xfrm>
                <a:off x="5715000" y="1657350"/>
                <a:ext cx="184698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a:ea typeface="MS Mincho"/>
                          <a:cs typeface="Times New Roman"/>
                        </a:rPr>
                        <m:t>𝑺</m:t>
                      </m:r>
                      <m:r>
                        <a:rPr lang="en-US" sz="2400" b="1" i="1">
                          <a:latin typeface="Cambria Math"/>
                          <a:ea typeface="MS Mincho"/>
                          <a:cs typeface="Times New Roman"/>
                        </a:rPr>
                        <m:t>=</m:t>
                      </m:r>
                      <m:d>
                        <m:dPr>
                          <m:begChr m:val="{"/>
                          <m:endChr m:val=""/>
                          <m:ctrlPr>
                            <a:rPr lang="en-US" sz="2400" b="1" i="1">
                              <a:effectLst/>
                              <a:latin typeface="Cambria Math" panose="02040503050406030204" pitchFamily="18" charset="0"/>
                            </a:rPr>
                          </m:ctrlPr>
                        </m:dPr>
                        <m:e>
                          <m:r>
                            <a:rPr lang="en-US" sz="2400" b="1" i="1">
                              <a:effectLst/>
                              <a:latin typeface="Cambria Math"/>
                              <a:ea typeface="MS Mincho"/>
                              <a:cs typeface="Times New Roman"/>
                            </a:rPr>
                            <m:t>𝟏</m:t>
                          </m:r>
                          <m:r>
                            <a:rPr lang="en-US" sz="2400" b="1" i="1">
                              <a:effectLst/>
                              <a:latin typeface="Cambria Math"/>
                              <a:ea typeface="MS Mincho"/>
                              <a:cs typeface="Times New Roman"/>
                            </a:rPr>
                            <m:t>,</m:t>
                          </m:r>
                          <m:r>
                            <a:rPr lang="en-US" sz="2400" b="1" i="1">
                              <a:effectLst/>
                              <a:latin typeface="Cambria Math"/>
                              <a:ea typeface="MS Mincho"/>
                              <a:cs typeface="Times New Roman"/>
                            </a:rPr>
                            <m:t>𝟐</m:t>
                          </m:r>
                          <m:r>
                            <a:rPr lang="en-US" sz="2400" b="1" i="1">
                              <a:effectLst/>
                              <a:latin typeface="Cambria Math"/>
                              <a:ea typeface="MS Mincho"/>
                              <a:cs typeface="Times New Roman"/>
                            </a:rPr>
                            <m:t>,</m:t>
                          </m:r>
                          <m:r>
                            <a:rPr lang="en-US" sz="2400" b="1" i="1">
                              <a:effectLst/>
                              <a:latin typeface="Cambria Math"/>
                              <a:ea typeface="MS Mincho"/>
                              <a:cs typeface="Times New Roman"/>
                            </a:rPr>
                            <m:t>𝟔</m:t>
                          </m:r>
                          <m:r>
                            <a:rPr lang="en-US" sz="2400" b="1" i="1">
                              <a:effectLst/>
                              <a:latin typeface="Cambria Math"/>
                              <a:ea typeface="MS Mincho"/>
                              <a:cs typeface="Times New Roman"/>
                            </a:rPr>
                            <m:t>}</m:t>
                          </m:r>
                        </m:e>
                      </m:d>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5715000" y="1657350"/>
                <a:ext cx="1846980" cy="461665"/>
              </a:xfrm>
              <a:prstGeom prst="rect">
                <a:avLst/>
              </a:prstGeom>
              <a:blipFill rotWithShape="1">
                <a:blip r:embed="rId8"/>
                <a:stretch>
                  <a:fillRect t="-130263" r="-6623" b="-194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725633" y="2104892"/>
                <a:ext cx="186461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a:ea typeface="MS Mincho"/>
                          <a:cs typeface="Times New Roman"/>
                        </a:rPr>
                        <m:t>𝑻</m:t>
                      </m:r>
                      <m:r>
                        <a:rPr lang="en-US" sz="2400" b="1" i="1">
                          <a:latin typeface="Cambria Math"/>
                          <a:ea typeface="MS Mincho"/>
                          <a:cs typeface="Times New Roman"/>
                        </a:rPr>
                        <m:t>=</m:t>
                      </m:r>
                      <m:d>
                        <m:dPr>
                          <m:begChr m:val="{"/>
                          <m:endChr m:val=""/>
                          <m:ctrlPr>
                            <a:rPr lang="en-US" sz="2400" b="1" i="1">
                              <a:effectLst/>
                              <a:latin typeface="Cambria Math" panose="02040503050406030204" pitchFamily="18" charset="0"/>
                            </a:rPr>
                          </m:ctrlPr>
                        </m:dPr>
                        <m:e>
                          <m:r>
                            <a:rPr lang="en-US" sz="2400" b="1" i="1">
                              <a:effectLst/>
                              <a:latin typeface="Cambria Math"/>
                              <a:ea typeface="MS Mincho"/>
                              <a:cs typeface="Times New Roman"/>
                            </a:rPr>
                            <m:t>𝟓</m:t>
                          </m:r>
                          <m:r>
                            <a:rPr lang="en-US" sz="2400" b="1" i="1">
                              <a:effectLst/>
                              <a:latin typeface="Cambria Math"/>
                              <a:ea typeface="MS Mincho"/>
                              <a:cs typeface="Times New Roman"/>
                            </a:rPr>
                            <m:t>,</m:t>
                          </m:r>
                          <m:r>
                            <a:rPr lang="en-US" sz="2400" b="1" i="1">
                              <a:effectLst/>
                              <a:latin typeface="Cambria Math"/>
                              <a:ea typeface="MS Mincho"/>
                              <a:cs typeface="Times New Roman"/>
                            </a:rPr>
                            <m:t>𝟔</m:t>
                          </m:r>
                          <m:r>
                            <a:rPr lang="en-US" sz="2400" b="1" i="1">
                              <a:effectLst/>
                              <a:latin typeface="Cambria Math"/>
                              <a:ea typeface="MS Mincho"/>
                              <a:cs typeface="Times New Roman"/>
                            </a:rPr>
                            <m:t>,</m:t>
                          </m:r>
                          <m:r>
                            <a:rPr lang="en-US" sz="2400" b="1" i="1">
                              <a:effectLst/>
                              <a:latin typeface="Cambria Math"/>
                              <a:ea typeface="MS Mincho"/>
                              <a:cs typeface="Times New Roman"/>
                            </a:rPr>
                            <m:t>𝟗</m:t>
                          </m:r>
                          <m:r>
                            <a:rPr lang="en-US" sz="2400" b="1" i="1">
                              <a:effectLst/>
                              <a:latin typeface="Cambria Math"/>
                              <a:ea typeface="MS Mincho"/>
                              <a:cs typeface="Times New Roman"/>
                            </a:rPr>
                            <m:t>}</m:t>
                          </m:r>
                        </m:e>
                      </m:d>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5725633" y="2104892"/>
                <a:ext cx="1864613" cy="461665"/>
              </a:xfrm>
              <a:prstGeom prst="rect">
                <a:avLst/>
              </a:prstGeom>
              <a:blipFill rotWithShape="1">
                <a:blip r:embed="rId9"/>
                <a:stretch>
                  <a:fillRect t="-130263" r="-6536" b="-194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687186" y="2566556"/>
                <a:ext cx="460420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a:latin typeface="Cambria Math" panose="02040503050406030204" pitchFamily="18" charset="0"/>
                            </a:rPr>
                          </m:ctrlPr>
                        </m:sSubPr>
                        <m:e>
                          <m:r>
                            <a:rPr lang="en-US" sz="2400" b="1" i="1">
                              <a:effectLst/>
                              <a:latin typeface="Cambria Math"/>
                              <a:ea typeface="MS Mincho"/>
                              <a:cs typeface="Times New Roman"/>
                            </a:rPr>
                            <m:t>𝑹</m:t>
                          </m:r>
                        </m:e>
                        <m:sub>
                          <m:r>
                            <a:rPr lang="en-US" sz="2400" b="1" i="1">
                              <a:effectLst/>
                              <a:latin typeface="Cambria Math"/>
                              <a:ea typeface="MS Mincho"/>
                              <a:cs typeface="Times New Roman"/>
                            </a:rPr>
                            <m:t>𝟐</m:t>
                          </m:r>
                        </m:sub>
                      </m:sSub>
                      <m:r>
                        <a:rPr lang="en-US" sz="2400" b="1" i="1">
                          <a:effectLst/>
                          <a:latin typeface="Cambria Math"/>
                          <a:ea typeface="MS Mincho"/>
                          <a:cs typeface="Times New Roman"/>
                        </a:rPr>
                        <m:t>={</m:t>
                      </m:r>
                      <m:d>
                        <m:dPr>
                          <m:ctrlPr>
                            <a:rPr lang="en-US" sz="2400" b="1" i="1">
                              <a:effectLst/>
                              <a:latin typeface="Cambria Math" panose="02040503050406030204" pitchFamily="18" charset="0"/>
                            </a:rPr>
                          </m:ctrlPr>
                        </m:dPr>
                        <m:e>
                          <m:r>
                            <a:rPr lang="en-US" sz="2400" b="1" i="1">
                              <a:effectLst/>
                              <a:latin typeface="Cambria Math"/>
                              <a:ea typeface="MS Mincho"/>
                              <a:cs typeface="Times New Roman"/>
                            </a:rPr>
                            <m:t>𝟏</m:t>
                          </m:r>
                          <m:r>
                            <a:rPr lang="en-US" sz="2400" b="1" i="1">
                              <a:effectLst/>
                              <a:latin typeface="Cambria Math"/>
                              <a:ea typeface="MS Mincho"/>
                              <a:cs typeface="Times New Roman"/>
                            </a:rPr>
                            <m:t>,</m:t>
                          </m:r>
                          <m:r>
                            <a:rPr lang="en-US" sz="2400" b="1" i="1">
                              <a:effectLst/>
                              <a:latin typeface="Cambria Math"/>
                              <a:ea typeface="MS Mincho"/>
                              <a:cs typeface="Times New Roman"/>
                            </a:rPr>
                            <m:t>𝟓</m:t>
                          </m:r>
                        </m:e>
                      </m:d>
                      <m:r>
                        <a:rPr lang="en-US" sz="2400" b="1" i="1">
                          <a:effectLst/>
                          <a:latin typeface="Cambria Math"/>
                          <a:ea typeface="MS Mincho"/>
                          <a:cs typeface="Times New Roman"/>
                        </a:rPr>
                        <m:t>;</m:t>
                      </m:r>
                      <m:d>
                        <m:dPr>
                          <m:ctrlPr>
                            <a:rPr lang="en-US" sz="2400" b="1" i="1">
                              <a:effectLst/>
                              <a:latin typeface="Cambria Math" panose="02040503050406030204" pitchFamily="18" charset="0"/>
                            </a:rPr>
                          </m:ctrlPr>
                        </m:dPr>
                        <m:e>
                          <m:r>
                            <a:rPr lang="en-US" sz="2400" b="1" i="1">
                              <a:effectLst/>
                              <a:latin typeface="Cambria Math"/>
                              <a:ea typeface="MS Mincho"/>
                              <a:cs typeface="Times New Roman"/>
                            </a:rPr>
                            <m:t>𝟏</m:t>
                          </m:r>
                          <m:r>
                            <a:rPr lang="en-US" sz="2400" b="1" i="1">
                              <a:effectLst/>
                              <a:latin typeface="Cambria Math"/>
                              <a:ea typeface="MS Mincho"/>
                              <a:cs typeface="Times New Roman"/>
                            </a:rPr>
                            <m:t>,</m:t>
                          </m:r>
                          <m:r>
                            <a:rPr lang="en-US" sz="2400" b="1" i="1">
                              <a:effectLst/>
                              <a:latin typeface="Cambria Math"/>
                              <a:ea typeface="MS Mincho"/>
                              <a:cs typeface="Times New Roman"/>
                            </a:rPr>
                            <m:t>𝟔</m:t>
                          </m:r>
                        </m:e>
                      </m:d>
                      <m:r>
                        <a:rPr lang="en-US" sz="2400" b="1" i="1">
                          <a:effectLst/>
                          <a:latin typeface="Cambria Math"/>
                          <a:ea typeface="MS Mincho"/>
                          <a:cs typeface="Times New Roman"/>
                        </a:rPr>
                        <m:t>;</m:t>
                      </m:r>
                      <m:d>
                        <m:dPr>
                          <m:ctrlPr>
                            <a:rPr lang="en-US" sz="2400" b="1" i="1">
                              <a:effectLst/>
                              <a:latin typeface="Cambria Math" panose="02040503050406030204" pitchFamily="18" charset="0"/>
                            </a:rPr>
                          </m:ctrlPr>
                        </m:dPr>
                        <m:e>
                          <m:r>
                            <a:rPr lang="en-US" sz="2400" b="1" i="1">
                              <a:effectLst/>
                              <a:latin typeface="Cambria Math"/>
                              <a:ea typeface="MS Mincho"/>
                              <a:cs typeface="Times New Roman"/>
                            </a:rPr>
                            <m:t>𝟐</m:t>
                          </m:r>
                          <m:r>
                            <a:rPr lang="en-US" sz="2400" b="1" i="1">
                              <a:effectLst/>
                              <a:latin typeface="Cambria Math"/>
                              <a:ea typeface="MS Mincho"/>
                              <a:cs typeface="Times New Roman"/>
                            </a:rPr>
                            <m:t>,</m:t>
                          </m:r>
                          <m:r>
                            <a:rPr lang="en-US" sz="2400" b="1" i="1">
                              <a:effectLst/>
                              <a:latin typeface="Cambria Math"/>
                              <a:ea typeface="MS Mincho"/>
                              <a:cs typeface="Times New Roman"/>
                            </a:rPr>
                            <m:t>𝟗</m:t>
                          </m:r>
                        </m:e>
                      </m:d>
                      <m:r>
                        <a:rPr lang="en-US" sz="2400" b="1" i="1">
                          <a:effectLst/>
                          <a:latin typeface="Cambria Math"/>
                          <a:ea typeface="MS Mincho"/>
                          <a:cs typeface="Times New Roman"/>
                        </a:rPr>
                        <m:t>;</m:t>
                      </m:r>
                      <m:d>
                        <m:dPr>
                          <m:ctrlPr>
                            <a:rPr lang="en-US" sz="2400" b="1" i="1">
                              <a:effectLst/>
                              <a:latin typeface="Cambria Math" panose="02040503050406030204" pitchFamily="18" charset="0"/>
                            </a:rPr>
                          </m:ctrlPr>
                        </m:dPr>
                        <m:e>
                          <m:r>
                            <a:rPr lang="en-US" sz="2400" b="1" i="1">
                              <a:effectLst/>
                              <a:latin typeface="Cambria Math"/>
                              <a:ea typeface="MS Mincho"/>
                              <a:cs typeface="Times New Roman"/>
                            </a:rPr>
                            <m:t>𝟔</m:t>
                          </m:r>
                          <m:r>
                            <a:rPr lang="en-US" sz="2400" b="1" i="1">
                              <a:effectLst/>
                              <a:latin typeface="Cambria Math"/>
                              <a:ea typeface="MS Mincho"/>
                              <a:cs typeface="Times New Roman"/>
                            </a:rPr>
                            <m:t>,</m:t>
                          </m:r>
                          <m:r>
                            <a:rPr lang="en-US" sz="2400" b="1" i="1">
                              <a:effectLst/>
                              <a:latin typeface="Cambria Math"/>
                              <a:ea typeface="MS Mincho"/>
                              <a:cs typeface="Times New Roman"/>
                            </a:rPr>
                            <m:t>𝟗</m:t>
                          </m:r>
                        </m:e>
                      </m:d>
                      <m:r>
                        <a:rPr lang="en-US" sz="2400" b="1" i="1" smtClean="0">
                          <a:effectLst/>
                          <a:latin typeface="Cambria Math"/>
                          <a:ea typeface="MS Mincho"/>
                          <a:cs typeface="Times New Roman"/>
                        </a:rPr>
                        <m:t>}</m:t>
                      </m:r>
                    </m:oMath>
                  </m:oMathPara>
                </a14:m>
                <a:endParaRPr lang="en-US" sz="2400" dirty="0"/>
              </a:p>
            </p:txBody>
          </p:sp>
        </mc:Choice>
        <mc:Fallback xmlns="">
          <p:sp>
            <p:nvSpPr>
              <p:cNvPr id="12" name="Rectangle 11"/>
              <p:cNvSpPr>
                <a:spLocks noRot="1" noChangeAspect="1" noMove="1" noResize="1" noEditPoints="1" noAdjustHandles="1" noChangeArrowheads="1" noChangeShapeType="1" noTextEdit="1"/>
              </p:cNvSpPr>
              <p:nvPr/>
            </p:nvSpPr>
            <p:spPr>
              <a:xfrm>
                <a:off x="4687186" y="2566556"/>
                <a:ext cx="4604209" cy="461665"/>
              </a:xfrm>
              <a:prstGeom prst="rect">
                <a:avLst/>
              </a:prstGeom>
              <a:blipFill rotWithShape="1">
                <a:blip r:embed="rId10"/>
                <a:stretch>
                  <a:fillRect t="-10526" r="-2252" b="-28947"/>
                </a:stretch>
              </a:blipFill>
            </p:spPr>
            <p:txBody>
              <a:bodyPr/>
              <a:lstStyle/>
              <a:p>
                <a:r>
                  <a:rPr lang="en-US">
                    <a:noFill/>
                  </a:rPr>
                  <a:t> </a:t>
                </a:r>
              </a:p>
            </p:txBody>
          </p:sp>
        </mc:Fallback>
      </mc:AlternateContent>
      <p:sp>
        <p:nvSpPr>
          <p:cNvPr id="13" name="Rectangle 12"/>
          <p:cNvSpPr/>
          <p:nvPr/>
        </p:nvSpPr>
        <p:spPr>
          <a:xfrm>
            <a:off x="4783120" y="3059490"/>
            <a:ext cx="4353947" cy="1200329"/>
          </a:xfrm>
          <a:prstGeom prst="rect">
            <a:avLst/>
          </a:prstGeom>
        </p:spPr>
        <p:txBody>
          <a:bodyPr wrap="square">
            <a:spAutoFit/>
          </a:bodyPr>
          <a:lstStyle/>
          <a:p>
            <a:r>
              <a:rPr lang="en-US" sz="2400" dirty="0"/>
              <a:t>Each element of  S has NOT unique output in  T.  </a:t>
            </a:r>
          </a:p>
          <a:p>
            <a:r>
              <a:rPr lang="en-US" sz="2400" dirty="0"/>
              <a:t>The relation is </a:t>
            </a:r>
            <a:r>
              <a:rPr lang="en-US" sz="2400" b="1" dirty="0"/>
              <a:t>NOT A FUNCTION.</a:t>
            </a:r>
          </a:p>
        </p:txBody>
      </p:sp>
    </p:spTree>
    <p:extLst>
      <p:ext uri="{BB962C8B-B14F-4D97-AF65-F5344CB8AC3E}">
        <p14:creationId xmlns:p14="http://schemas.microsoft.com/office/powerpoint/2010/main" val="2506104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2668</Words>
  <Application>Microsoft Office PowerPoint</Application>
  <PresentationFormat>On-screen Show (16:9)</PresentationFormat>
  <Paragraphs>622</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Cambria</vt:lpstr>
      <vt:lpstr>Cambria Math</vt:lpstr>
      <vt:lpstr>Symbol</vt:lpstr>
      <vt:lpstr>Times New Roman</vt:lpstr>
      <vt:lpstr>Office Theme</vt:lpstr>
      <vt:lpstr>PowerPoint Presentation</vt:lpstr>
      <vt:lpstr>Functions</vt:lpstr>
      <vt:lpstr>   Functions</vt:lpstr>
      <vt:lpstr>   Functions </vt:lpstr>
      <vt:lpstr>Functions</vt:lpstr>
      <vt:lpstr> Functions</vt:lpstr>
      <vt:lpstr> Functions</vt:lpstr>
      <vt:lpstr> Functions</vt:lpstr>
      <vt:lpstr> Functions</vt:lpstr>
      <vt:lpstr> Functions</vt:lpstr>
      <vt:lpstr> Functions</vt:lpstr>
      <vt:lpstr> Functions</vt:lpstr>
      <vt:lpstr> Functions</vt:lpstr>
      <vt:lpstr> Functions</vt:lpstr>
      <vt:lpstr> Functions</vt:lpstr>
      <vt:lpstr> Functions</vt:lpstr>
      <vt:lpstr> Functions</vt:lpstr>
      <vt:lpstr> Functions</vt:lpstr>
      <vt:lpstr> Functions</vt:lpstr>
      <vt:lpstr> Functions</vt:lpstr>
      <vt:lpstr> Functions</vt:lpstr>
      <vt:lpstr> Functions</vt:lpstr>
      <vt:lpstr> Functions</vt:lpstr>
      <vt:lpstr> Functions</vt:lpstr>
      <vt:lpstr>    Functions</vt:lpstr>
      <vt:lpstr>    Functions</vt:lpstr>
      <vt:lpstr>    Functions</vt:lpstr>
      <vt:lpstr>   Functions</vt:lpstr>
      <vt:lpstr> Functions</vt:lpstr>
      <vt:lpstr> Functions</vt:lpstr>
      <vt:lpstr> Functions</vt:lpstr>
      <vt:lpstr> Functions</vt:lpstr>
      <vt:lpstr> Functions</vt:lpstr>
      <vt:lpstr> Functions</vt:lpstr>
      <vt:lpstr> Functions</vt:lpstr>
      <vt:lpstr> Functions</vt:lpstr>
      <vt:lpstr>    Functions</vt:lpstr>
      <vt:lpstr> Functions</vt:lpstr>
      <vt:lpstr> Functions</vt:lpstr>
      <vt:lpstr> Functions</vt:lpstr>
      <vt:lpstr> Functions</vt:lpstr>
      <vt:lpstr> Functions</vt:lpstr>
      <vt:lpstr> Functions</vt:lpstr>
      <vt:lpstr> Functions</vt:lpstr>
      <vt:lpstr> Functions</vt:lpstr>
      <vt:lpstr> Functions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2022-03-28T10:34:09Z</dcterms:created>
  <dcterms:modified xsi:type="dcterms:W3CDTF">2022-03-28T10:34:42Z</dcterms:modified>
</cp:coreProperties>
</file>