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74" r:id="rId6"/>
    <p:sldId id="275" r:id="rId7"/>
    <p:sldId id="264" r:id="rId8"/>
    <p:sldId id="296" r:id="rId9"/>
    <p:sldId id="297" r:id="rId10"/>
    <p:sldId id="298" r:id="rId11"/>
    <p:sldId id="299" r:id="rId12"/>
    <p:sldId id="300" r:id="rId13"/>
    <p:sldId id="276" r:id="rId14"/>
    <p:sldId id="278" r:id="rId15"/>
    <p:sldId id="301" r:id="rId16"/>
    <p:sldId id="302" r:id="rId17"/>
    <p:sldId id="303" r:id="rId18"/>
    <p:sldId id="304" r:id="rId19"/>
    <p:sldId id="305" r:id="rId20"/>
    <p:sldId id="279" r:id="rId21"/>
    <p:sldId id="306" r:id="rId22"/>
    <p:sldId id="307" r:id="rId23"/>
    <p:sldId id="308" r:id="rId24"/>
    <p:sldId id="309" r:id="rId25"/>
    <p:sldId id="310" r:id="rId26"/>
    <p:sldId id="262" r:id="rId27"/>
    <p:sldId id="281" r:id="rId28"/>
    <p:sldId id="311" r:id="rId29"/>
    <p:sldId id="312" r:id="rId30"/>
    <p:sldId id="313" r:id="rId31"/>
    <p:sldId id="314" r:id="rId32"/>
    <p:sldId id="315" r:id="rId33"/>
    <p:sldId id="282" r:id="rId34"/>
    <p:sldId id="316" r:id="rId35"/>
    <p:sldId id="321" r:id="rId36"/>
    <p:sldId id="317" r:id="rId37"/>
    <p:sldId id="318" r:id="rId38"/>
    <p:sldId id="319" r:id="rId39"/>
    <p:sldId id="320" r:id="rId4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8" autoAdjust="0"/>
    <p:restoredTop sz="94660"/>
  </p:normalViewPr>
  <p:slideViewPr>
    <p:cSldViewPr>
      <p:cViewPr varScale="1">
        <p:scale>
          <a:sx n="90" d="100"/>
          <a:sy n="90" d="100"/>
        </p:scale>
        <p:origin x="774" y="7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8"/>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2"/>
            <a:ext cx="2057400" cy="438864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2"/>
            <a:ext cx="6019800" cy="43886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151335"/>
            <a:ext cx="4040188" cy="47982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1631156"/>
            <a:ext cx="4040188" cy="29634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8"/>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3"/>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6"/>
            <a:ext cx="2133600" cy="27384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8/31/2022</a:t>
            </a:fld>
            <a:endParaRPr lang="en-US"/>
          </a:p>
        </p:txBody>
      </p:sp>
      <p:sp>
        <p:nvSpPr>
          <p:cNvPr id="5" name="Footer Placeholder 4"/>
          <p:cNvSpPr>
            <a:spLocks noGrp="1"/>
          </p:cNvSpPr>
          <p:nvPr>
            <p:ph type="ftr" sz="quarter" idx="3"/>
          </p:nvPr>
        </p:nvSpPr>
        <p:spPr>
          <a:xfrm>
            <a:off x="3124200" y="4767266"/>
            <a:ext cx="2895600" cy="27384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6"/>
            <a:ext cx="2133600" cy="27384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343150"/>
            <a:ext cx="8305800" cy="1981200"/>
          </a:xfrm>
        </p:spPr>
        <p:txBody>
          <a:bodyPr>
            <a:normAutofit/>
          </a:bodyPr>
          <a:lstStyle/>
          <a:p>
            <a:r>
              <a:rPr lang="en-US" sz="4400" dirty="0">
                <a:solidFill>
                  <a:schemeClr val="tx1"/>
                </a:solidFill>
              </a:rPr>
              <a:t>Place Value</a:t>
            </a:r>
          </a:p>
          <a:p>
            <a:r>
              <a:rPr lang="en-US" sz="3500" dirty="0"/>
              <a:t>Unit 1 Lesson 1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650" y="1276350"/>
            <a:ext cx="8724900" cy="862903"/>
          </a:xfrm>
          <a:prstGeom prst="rect">
            <a:avLst/>
          </a:prstGeom>
        </p:spPr>
      </p:pic>
    </p:spTree>
    <p:extLst>
      <p:ext uri="{BB962C8B-B14F-4D97-AF65-F5344CB8AC3E}">
        <p14:creationId xmlns:p14="http://schemas.microsoft.com/office/powerpoint/2010/main" val="1548947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33400" y="590550"/>
            <a:ext cx="8048847" cy="954107"/>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Write down the place value of the digit 3 in the following numbers.</a:t>
            </a:r>
            <a:endParaRPr lang="en-US" sz="2800" dirty="0"/>
          </a:p>
        </p:txBody>
      </p:sp>
      <p:sp>
        <p:nvSpPr>
          <p:cNvPr id="3" name="Rectangle 2"/>
          <p:cNvSpPr/>
          <p:nvPr/>
        </p:nvSpPr>
        <p:spPr>
          <a:xfrm>
            <a:off x="609600" y="1733550"/>
            <a:ext cx="465192" cy="523220"/>
          </a:xfrm>
          <a:prstGeom prst="rect">
            <a:avLst/>
          </a:prstGeom>
        </p:spPr>
        <p:txBody>
          <a:bodyPr wrap="none">
            <a:spAutoFit/>
          </a:bodyPr>
          <a:lstStyle/>
          <a:p>
            <a:r>
              <a:rPr lang="en-US" sz="2800" dirty="0"/>
              <a:t>b.</a:t>
            </a:r>
          </a:p>
        </p:txBody>
      </p:sp>
      <p:sp>
        <p:nvSpPr>
          <p:cNvPr id="4" name="Rectangle 3"/>
          <p:cNvSpPr/>
          <p:nvPr/>
        </p:nvSpPr>
        <p:spPr>
          <a:xfrm>
            <a:off x="1219200" y="1749574"/>
            <a:ext cx="1370888" cy="523220"/>
          </a:xfrm>
          <a:prstGeom prst="rect">
            <a:avLst/>
          </a:prstGeom>
        </p:spPr>
        <p:txBody>
          <a:bodyPr wrap="none">
            <a:spAutoFit/>
          </a:bodyPr>
          <a:lstStyle/>
          <a:p>
            <a:r>
              <a:rPr lang="en-US" sz="2800" dirty="0"/>
              <a:t>114,365</a:t>
            </a:r>
          </a:p>
        </p:txBody>
      </p:sp>
      <p:sp>
        <p:nvSpPr>
          <p:cNvPr id="6" name="Rectangle 5"/>
          <p:cNvSpPr/>
          <p:nvPr/>
        </p:nvSpPr>
        <p:spPr>
          <a:xfrm>
            <a:off x="1219200" y="2251528"/>
            <a:ext cx="5141279" cy="523220"/>
          </a:xfrm>
          <a:prstGeom prst="rect">
            <a:avLst/>
          </a:prstGeom>
        </p:spPr>
        <p:txBody>
          <a:bodyPr wrap="none">
            <a:spAutoFit/>
          </a:bodyPr>
          <a:lstStyle/>
          <a:p>
            <a:r>
              <a:rPr lang="en-US" sz="2800" dirty="0"/>
              <a:t>The three is in the hundreds place</a:t>
            </a:r>
          </a:p>
        </p:txBody>
      </p:sp>
    </p:spTree>
    <p:extLst>
      <p:ext uri="{BB962C8B-B14F-4D97-AF65-F5344CB8AC3E}">
        <p14:creationId xmlns:p14="http://schemas.microsoft.com/office/powerpoint/2010/main" val="2992264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33400" y="590550"/>
            <a:ext cx="8048847" cy="954107"/>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Write down the place value of the digit 3 in the following numbers.</a:t>
            </a:r>
            <a:endParaRPr lang="en-US" sz="2800" dirty="0"/>
          </a:p>
        </p:txBody>
      </p:sp>
      <p:sp>
        <p:nvSpPr>
          <p:cNvPr id="3" name="Rectangle 2"/>
          <p:cNvSpPr/>
          <p:nvPr/>
        </p:nvSpPr>
        <p:spPr>
          <a:xfrm>
            <a:off x="609600" y="1733550"/>
            <a:ext cx="428322" cy="523220"/>
          </a:xfrm>
          <a:prstGeom prst="rect">
            <a:avLst/>
          </a:prstGeom>
        </p:spPr>
        <p:txBody>
          <a:bodyPr wrap="none">
            <a:spAutoFit/>
          </a:bodyPr>
          <a:lstStyle/>
          <a:p>
            <a:r>
              <a:rPr lang="en-US" sz="2800" dirty="0"/>
              <a:t>c.</a:t>
            </a:r>
          </a:p>
        </p:txBody>
      </p:sp>
      <p:sp>
        <p:nvSpPr>
          <p:cNvPr id="4" name="Rectangle 3"/>
          <p:cNvSpPr/>
          <p:nvPr/>
        </p:nvSpPr>
        <p:spPr>
          <a:xfrm>
            <a:off x="1219200" y="1749574"/>
            <a:ext cx="1189749" cy="523220"/>
          </a:xfrm>
          <a:prstGeom prst="rect">
            <a:avLst/>
          </a:prstGeom>
        </p:spPr>
        <p:txBody>
          <a:bodyPr wrap="none">
            <a:spAutoFit/>
          </a:bodyPr>
          <a:lstStyle/>
          <a:p>
            <a:r>
              <a:rPr lang="en-US" sz="2800" dirty="0"/>
              <a:t>0.1203</a:t>
            </a:r>
          </a:p>
        </p:txBody>
      </p:sp>
    </p:spTree>
    <p:extLst>
      <p:ext uri="{BB962C8B-B14F-4D97-AF65-F5344CB8AC3E}">
        <p14:creationId xmlns:p14="http://schemas.microsoft.com/office/powerpoint/2010/main" val="4022999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33400" y="590550"/>
            <a:ext cx="8048847" cy="954107"/>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Write down the place value of the digit 3 in the following numbers.</a:t>
            </a:r>
            <a:endParaRPr lang="en-US" sz="2800" dirty="0"/>
          </a:p>
        </p:txBody>
      </p:sp>
      <p:sp>
        <p:nvSpPr>
          <p:cNvPr id="3" name="Rectangle 2"/>
          <p:cNvSpPr/>
          <p:nvPr/>
        </p:nvSpPr>
        <p:spPr>
          <a:xfrm>
            <a:off x="609600" y="1733550"/>
            <a:ext cx="428322" cy="523220"/>
          </a:xfrm>
          <a:prstGeom prst="rect">
            <a:avLst/>
          </a:prstGeom>
        </p:spPr>
        <p:txBody>
          <a:bodyPr wrap="none">
            <a:spAutoFit/>
          </a:bodyPr>
          <a:lstStyle/>
          <a:p>
            <a:r>
              <a:rPr lang="en-US" sz="2800" dirty="0"/>
              <a:t>c.</a:t>
            </a:r>
          </a:p>
        </p:txBody>
      </p:sp>
      <p:sp>
        <p:nvSpPr>
          <p:cNvPr id="4" name="Rectangle 3"/>
          <p:cNvSpPr/>
          <p:nvPr/>
        </p:nvSpPr>
        <p:spPr>
          <a:xfrm>
            <a:off x="1219200" y="1749574"/>
            <a:ext cx="1189749" cy="523220"/>
          </a:xfrm>
          <a:prstGeom prst="rect">
            <a:avLst/>
          </a:prstGeom>
        </p:spPr>
        <p:txBody>
          <a:bodyPr wrap="none">
            <a:spAutoFit/>
          </a:bodyPr>
          <a:lstStyle/>
          <a:p>
            <a:r>
              <a:rPr lang="en-US" sz="2800" dirty="0"/>
              <a:t>0.1203</a:t>
            </a:r>
          </a:p>
        </p:txBody>
      </p:sp>
      <p:sp>
        <p:nvSpPr>
          <p:cNvPr id="6" name="Rectangle 5"/>
          <p:cNvSpPr/>
          <p:nvPr/>
        </p:nvSpPr>
        <p:spPr>
          <a:xfrm>
            <a:off x="1194391" y="2272794"/>
            <a:ext cx="6179320" cy="523220"/>
          </a:xfrm>
          <a:prstGeom prst="rect">
            <a:avLst/>
          </a:prstGeom>
        </p:spPr>
        <p:txBody>
          <a:bodyPr wrap="none">
            <a:spAutoFit/>
          </a:bodyPr>
          <a:lstStyle/>
          <a:p>
            <a:r>
              <a:rPr lang="en-US" sz="2800" dirty="0"/>
              <a:t>The three is in the ten-thousandths place</a:t>
            </a:r>
          </a:p>
        </p:txBody>
      </p:sp>
    </p:spTree>
    <p:extLst>
      <p:ext uri="{BB962C8B-B14F-4D97-AF65-F5344CB8AC3E}">
        <p14:creationId xmlns:p14="http://schemas.microsoft.com/office/powerpoint/2010/main" val="1207961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600075" y="1504950"/>
            <a:ext cx="8229600" cy="1578894"/>
          </a:xfrm>
          <a:prstGeom prst="rect">
            <a:avLst/>
          </a:prstGeom>
        </p:spPr>
        <p:txBody>
          <a:bodyPr wrap="square">
            <a:spAutoFit/>
          </a:bodyPr>
          <a:lstStyle/>
          <a:p>
            <a:pPr marL="457200" indent="-457200">
              <a:lnSpc>
                <a:spcPct val="115000"/>
              </a:lnSpc>
              <a:spcAft>
                <a:spcPts val="1000"/>
              </a:spcAft>
              <a:buFont typeface="Arial" pitchFamily="34" charset="0"/>
              <a:buChar char="•"/>
            </a:pPr>
            <a:r>
              <a:rPr lang="en-US" sz="2800" dirty="0">
                <a:ea typeface="MS Mincho"/>
                <a:cs typeface="Times New Roman"/>
              </a:rPr>
              <a:t>Knowing place values as well as knowing how the periods of a number are ordered, enables us to read and write whole numbers and decimals  correctly.</a:t>
            </a:r>
            <a:endParaRPr lang="en-US" sz="2400" dirty="0">
              <a:ea typeface="MS Mincho"/>
              <a:cs typeface="Times New Roman"/>
            </a:endParaRPr>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9243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Write each of the following numbers using words.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58780" cy="523220"/>
          </a:xfrm>
          <a:prstGeom prst="rect">
            <a:avLst/>
          </a:prstGeom>
        </p:spPr>
        <p:txBody>
          <a:bodyPr wrap="none">
            <a:spAutoFit/>
          </a:bodyPr>
          <a:lstStyle/>
          <a:p>
            <a:r>
              <a:rPr lang="en-US" sz="2800" dirty="0"/>
              <a:t>a.</a:t>
            </a:r>
          </a:p>
        </p:txBody>
      </p:sp>
      <p:sp>
        <p:nvSpPr>
          <p:cNvPr id="11" name="Rectangle 10"/>
          <p:cNvSpPr/>
          <p:nvPr/>
        </p:nvSpPr>
        <p:spPr>
          <a:xfrm>
            <a:off x="1269180" y="1831242"/>
            <a:ext cx="1269899" cy="523220"/>
          </a:xfrm>
          <a:prstGeom prst="rect">
            <a:avLst/>
          </a:prstGeom>
        </p:spPr>
        <p:txBody>
          <a:bodyPr wrap="none">
            <a:spAutoFit/>
          </a:bodyPr>
          <a:lstStyle/>
          <a:p>
            <a:r>
              <a:rPr lang="en-US" sz="2800" dirty="0"/>
              <a:t>41,004 </a:t>
            </a:r>
          </a:p>
        </p:txBody>
      </p:sp>
    </p:spTree>
    <p:extLst>
      <p:ext uri="{BB962C8B-B14F-4D97-AF65-F5344CB8AC3E}">
        <p14:creationId xmlns:p14="http://schemas.microsoft.com/office/powerpoint/2010/main" val="2380707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Write each of the following numbers using words.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58780" cy="523220"/>
          </a:xfrm>
          <a:prstGeom prst="rect">
            <a:avLst/>
          </a:prstGeom>
        </p:spPr>
        <p:txBody>
          <a:bodyPr wrap="none">
            <a:spAutoFit/>
          </a:bodyPr>
          <a:lstStyle/>
          <a:p>
            <a:r>
              <a:rPr lang="en-US" sz="2800" dirty="0"/>
              <a:t>a.</a:t>
            </a:r>
          </a:p>
        </p:txBody>
      </p:sp>
      <p:sp>
        <p:nvSpPr>
          <p:cNvPr id="11" name="Rectangle 10"/>
          <p:cNvSpPr/>
          <p:nvPr/>
        </p:nvSpPr>
        <p:spPr>
          <a:xfrm>
            <a:off x="1269180" y="1831242"/>
            <a:ext cx="1269899" cy="523220"/>
          </a:xfrm>
          <a:prstGeom prst="rect">
            <a:avLst/>
          </a:prstGeom>
        </p:spPr>
        <p:txBody>
          <a:bodyPr wrap="none">
            <a:spAutoFit/>
          </a:bodyPr>
          <a:lstStyle/>
          <a:p>
            <a:r>
              <a:rPr lang="en-US" sz="2800" dirty="0"/>
              <a:t>41,004 </a:t>
            </a:r>
          </a:p>
        </p:txBody>
      </p:sp>
      <p:sp>
        <p:nvSpPr>
          <p:cNvPr id="3" name="Rectangle 2"/>
          <p:cNvSpPr/>
          <p:nvPr/>
        </p:nvSpPr>
        <p:spPr>
          <a:xfrm>
            <a:off x="1269180" y="2333120"/>
            <a:ext cx="3899914" cy="523220"/>
          </a:xfrm>
          <a:prstGeom prst="rect">
            <a:avLst/>
          </a:prstGeom>
        </p:spPr>
        <p:txBody>
          <a:bodyPr wrap="none">
            <a:spAutoFit/>
          </a:bodyPr>
          <a:lstStyle/>
          <a:p>
            <a:r>
              <a:rPr lang="en-US" sz="2800" dirty="0"/>
              <a:t>Forty-one thousand, four</a:t>
            </a:r>
          </a:p>
        </p:txBody>
      </p:sp>
    </p:spTree>
    <p:extLst>
      <p:ext uri="{BB962C8B-B14F-4D97-AF65-F5344CB8AC3E}">
        <p14:creationId xmlns:p14="http://schemas.microsoft.com/office/powerpoint/2010/main" val="2448580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Write each of the following numbers using words.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65192" cy="523220"/>
          </a:xfrm>
          <a:prstGeom prst="rect">
            <a:avLst/>
          </a:prstGeom>
        </p:spPr>
        <p:txBody>
          <a:bodyPr wrap="none">
            <a:spAutoFit/>
          </a:bodyPr>
          <a:lstStyle/>
          <a:p>
            <a:r>
              <a:rPr lang="en-US" sz="2800" dirty="0"/>
              <a:t>b.</a:t>
            </a:r>
          </a:p>
        </p:txBody>
      </p:sp>
      <p:sp>
        <p:nvSpPr>
          <p:cNvPr id="11" name="Rectangle 10"/>
          <p:cNvSpPr/>
          <p:nvPr/>
        </p:nvSpPr>
        <p:spPr>
          <a:xfrm>
            <a:off x="1269180" y="1831242"/>
            <a:ext cx="723275" cy="523220"/>
          </a:xfrm>
          <a:prstGeom prst="rect">
            <a:avLst/>
          </a:prstGeom>
        </p:spPr>
        <p:txBody>
          <a:bodyPr wrap="none">
            <a:spAutoFit/>
          </a:bodyPr>
          <a:lstStyle/>
          <a:p>
            <a:r>
              <a:rPr lang="en-US" sz="2800" dirty="0"/>
              <a:t>0.7 </a:t>
            </a:r>
          </a:p>
        </p:txBody>
      </p:sp>
    </p:spTree>
    <p:extLst>
      <p:ext uri="{BB962C8B-B14F-4D97-AF65-F5344CB8AC3E}">
        <p14:creationId xmlns:p14="http://schemas.microsoft.com/office/powerpoint/2010/main" val="619576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Write each of the following numbers using words.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65192" cy="523220"/>
          </a:xfrm>
          <a:prstGeom prst="rect">
            <a:avLst/>
          </a:prstGeom>
        </p:spPr>
        <p:txBody>
          <a:bodyPr wrap="none">
            <a:spAutoFit/>
          </a:bodyPr>
          <a:lstStyle/>
          <a:p>
            <a:r>
              <a:rPr lang="en-US" sz="2800" dirty="0"/>
              <a:t>b.</a:t>
            </a:r>
          </a:p>
        </p:txBody>
      </p:sp>
      <p:sp>
        <p:nvSpPr>
          <p:cNvPr id="11" name="Rectangle 10"/>
          <p:cNvSpPr/>
          <p:nvPr/>
        </p:nvSpPr>
        <p:spPr>
          <a:xfrm>
            <a:off x="1269180" y="1831242"/>
            <a:ext cx="723275" cy="523220"/>
          </a:xfrm>
          <a:prstGeom prst="rect">
            <a:avLst/>
          </a:prstGeom>
        </p:spPr>
        <p:txBody>
          <a:bodyPr wrap="none">
            <a:spAutoFit/>
          </a:bodyPr>
          <a:lstStyle/>
          <a:p>
            <a:r>
              <a:rPr lang="en-US" sz="2800" dirty="0"/>
              <a:t>0.7 </a:t>
            </a:r>
          </a:p>
        </p:txBody>
      </p:sp>
      <p:sp>
        <p:nvSpPr>
          <p:cNvPr id="3" name="Rectangle 2"/>
          <p:cNvSpPr/>
          <p:nvPr/>
        </p:nvSpPr>
        <p:spPr>
          <a:xfrm>
            <a:off x="1294988" y="2387084"/>
            <a:ext cx="2063770" cy="523220"/>
          </a:xfrm>
          <a:prstGeom prst="rect">
            <a:avLst/>
          </a:prstGeom>
        </p:spPr>
        <p:txBody>
          <a:bodyPr wrap="none">
            <a:spAutoFit/>
          </a:bodyPr>
          <a:lstStyle/>
          <a:p>
            <a:r>
              <a:rPr lang="en-US" sz="2800" dirty="0"/>
              <a:t>Seven tenths</a:t>
            </a:r>
          </a:p>
        </p:txBody>
      </p:sp>
    </p:spTree>
    <p:extLst>
      <p:ext uri="{BB962C8B-B14F-4D97-AF65-F5344CB8AC3E}">
        <p14:creationId xmlns:p14="http://schemas.microsoft.com/office/powerpoint/2010/main" val="2363284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Write each of the following numbers using words.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28322" cy="523220"/>
          </a:xfrm>
          <a:prstGeom prst="rect">
            <a:avLst/>
          </a:prstGeom>
        </p:spPr>
        <p:txBody>
          <a:bodyPr wrap="none">
            <a:spAutoFit/>
          </a:bodyPr>
          <a:lstStyle/>
          <a:p>
            <a:r>
              <a:rPr lang="en-US" sz="2800" dirty="0"/>
              <a:t>c.</a:t>
            </a:r>
          </a:p>
        </p:txBody>
      </p:sp>
      <p:sp>
        <p:nvSpPr>
          <p:cNvPr id="11" name="Rectangle 10"/>
          <p:cNvSpPr/>
          <p:nvPr/>
        </p:nvSpPr>
        <p:spPr>
          <a:xfrm>
            <a:off x="1269180" y="1831242"/>
            <a:ext cx="1271502" cy="523220"/>
          </a:xfrm>
          <a:prstGeom prst="rect">
            <a:avLst/>
          </a:prstGeom>
        </p:spPr>
        <p:txBody>
          <a:bodyPr wrap="none">
            <a:spAutoFit/>
          </a:bodyPr>
          <a:lstStyle/>
          <a:p>
            <a:r>
              <a:rPr lang="en-US" sz="2800" dirty="0"/>
              <a:t>0.0030 </a:t>
            </a:r>
          </a:p>
        </p:txBody>
      </p:sp>
    </p:spTree>
    <p:extLst>
      <p:ext uri="{BB962C8B-B14F-4D97-AF65-F5344CB8AC3E}">
        <p14:creationId xmlns:p14="http://schemas.microsoft.com/office/powerpoint/2010/main" val="4221674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Write each of the following numbers using words.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28322" cy="523220"/>
          </a:xfrm>
          <a:prstGeom prst="rect">
            <a:avLst/>
          </a:prstGeom>
        </p:spPr>
        <p:txBody>
          <a:bodyPr wrap="none">
            <a:spAutoFit/>
          </a:bodyPr>
          <a:lstStyle/>
          <a:p>
            <a:r>
              <a:rPr lang="en-US" sz="2800" dirty="0"/>
              <a:t>c.</a:t>
            </a:r>
          </a:p>
        </p:txBody>
      </p:sp>
      <p:sp>
        <p:nvSpPr>
          <p:cNvPr id="11" name="Rectangle 10"/>
          <p:cNvSpPr/>
          <p:nvPr/>
        </p:nvSpPr>
        <p:spPr>
          <a:xfrm>
            <a:off x="1269180" y="1831242"/>
            <a:ext cx="1271502" cy="523220"/>
          </a:xfrm>
          <a:prstGeom prst="rect">
            <a:avLst/>
          </a:prstGeom>
        </p:spPr>
        <p:txBody>
          <a:bodyPr wrap="none">
            <a:spAutoFit/>
          </a:bodyPr>
          <a:lstStyle/>
          <a:p>
            <a:r>
              <a:rPr lang="en-US" sz="2800" dirty="0"/>
              <a:t>0.0030 </a:t>
            </a:r>
          </a:p>
        </p:txBody>
      </p:sp>
      <p:sp>
        <p:nvSpPr>
          <p:cNvPr id="3" name="Rectangle 2"/>
          <p:cNvSpPr/>
          <p:nvPr/>
        </p:nvSpPr>
        <p:spPr>
          <a:xfrm>
            <a:off x="1281585" y="2495550"/>
            <a:ext cx="3542316" cy="523220"/>
          </a:xfrm>
          <a:prstGeom prst="rect">
            <a:avLst/>
          </a:prstGeom>
        </p:spPr>
        <p:txBody>
          <a:bodyPr wrap="none">
            <a:spAutoFit/>
          </a:bodyPr>
          <a:lstStyle/>
          <a:p>
            <a:r>
              <a:rPr lang="en-US" sz="2800" dirty="0"/>
              <a:t>Thirty ten-thousandths</a:t>
            </a:r>
          </a:p>
        </p:txBody>
      </p:sp>
    </p:spTree>
    <p:extLst>
      <p:ext uri="{BB962C8B-B14F-4D97-AF65-F5344CB8AC3E}">
        <p14:creationId xmlns:p14="http://schemas.microsoft.com/office/powerpoint/2010/main" val="338399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74"/>
            <a:ext cx="8077200" cy="407437"/>
          </a:xfrm>
        </p:spPr>
        <p:txBody>
          <a:bodyPr>
            <a:normAutofit/>
          </a:bodyPr>
          <a:lstStyle/>
          <a:p>
            <a:pPr algn="l"/>
            <a:r>
              <a:rPr lang="en-US" sz="1700" b="1" dirty="0">
                <a:latin typeface="Cambria" panose="02040503050406030204" pitchFamily="18" charset="0"/>
              </a:rPr>
              <a:t>   Place Value</a:t>
            </a:r>
          </a:p>
        </p:txBody>
      </p:sp>
      <p:sp>
        <p:nvSpPr>
          <p:cNvPr id="3" name="Content Placeholder 2"/>
          <p:cNvSpPr>
            <a:spLocks noGrp="1"/>
          </p:cNvSpPr>
          <p:nvPr>
            <p:ph idx="1"/>
          </p:nvPr>
        </p:nvSpPr>
        <p:spPr>
          <a:xfrm>
            <a:off x="457200" y="666750"/>
            <a:ext cx="8229600" cy="4112079"/>
          </a:xfrm>
        </p:spPr>
        <p:txBody>
          <a:bodyPr>
            <a:normAutofit fontScale="92500" lnSpcReduction="10000"/>
          </a:bodyPr>
          <a:lstStyle/>
          <a:p>
            <a:pPr marL="0" indent="0" algn="ctr">
              <a:buNone/>
            </a:pPr>
            <a:r>
              <a:rPr lang="en-US" sz="2600" b="1" dirty="0">
                <a:solidFill>
                  <a:srgbClr val="0070C0"/>
                </a:solidFill>
              </a:rPr>
              <a:t>Students will be able to:</a:t>
            </a:r>
          </a:p>
          <a:p>
            <a:pPr marL="0" indent="0" algn="ctr">
              <a:buNone/>
            </a:pPr>
            <a:r>
              <a:rPr lang="en-US" sz="2600" b="1" dirty="0">
                <a:solidFill>
                  <a:srgbClr val="0070C0"/>
                </a:solidFill>
              </a:rPr>
              <a:t>            </a:t>
            </a:r>
            <a:r>
              <a:rPr lang="en-US" sz="2600" dirty="0"/>
              <a:t>Read, write,  whole numbers and decimals to thousandths.</a:t>
            </a:r>
          </a:p>
          <a:p>
            <a:pPr marL="0" indent="0" algn="ctr">
              <a:buNone/>
            </a:pPr>
            <a:r>
              <a:rPr lang="en-US" sz="2600" b="1" dirty="0">
                <a:solidFill>
                  <a:srgbClr val="0070C0"/>
                </a:solidFill>
              </a:rPr>
              <a:t>Key Vocabulary:</a:t>
            </a:r>
          </a:p>
          <a:p>
            <a:pPr marL="0" indent="0" algn="ctr">
              <a:buNone/>
            </a:pPr>
            <a:r>
              <a:rPr lang="en-US" sz="2600" dirty="0"/>
              <a:t>Digits</a:t>
            </a:r>
          </a:p>
          <a:p>
            <a:pPr marL="0" indent="0" algn="ctr">
              <a:buNone/>
            </a:pPr>
            <a:r>
              <a:rPr lang="en-US" sz="2600" dirty="0"/>
              <a:t>Place value position</a:t>
            </a:r>
          </a:p>
          <a:p>
            <a:pPr marL="0" indent="0" algn="ctr">
              <a:buNone/>
            </a:pPr>
            <a:r>
              <a:rPr lang="en-US" sz="2600" dirty="0"/>
              <a:t>Decimal point</a:t>
            </a:r>
          </a:p>
          <a:p>
            <a:pPr marL="0" indent="0" algn="ctr">
              <a:buNone/>
            </a:pPr>
            <a:r>
              <a:rPr lang="en-US" sz="2600" dirty="0"/>
              <a:t>The standard form </a:t>
            </a:r>
          </a:p>
          <a:p>
            <a:pPr marL="0" indent="0" algn="ctr">
              <a:buNone/>
            </a:pPr>
            <a:r>
              <a:rPr lang="en-US" sz="2600" dirty="0"/>
              <a:t>The expanded form </a:t>
            </a:r>
          </a:p>
          <a:p>
            <a:pPr marL="0" indent="0" algn="ctr">
              <a:buNone/>
            </a:pPr>
            <a:r>
              <a:rPr lang="en-US" sz="2600" dirty="0"/>
              <a:t> </a:t>
            </a:r>
          </a:p>
          <a:p>
            <a:pPr marL="0" indent="0" algn="ctr">
              <a:buNone/>
            </a:pPr>
            <a:endParaRPr lang="en-US" sz="2600" dirty="0"/>
          </a:p>
          <a:p>
            <a:pPr marL="0" indent="0" algn="ctr">
              <a:buNone/>
            </a:pPr>
            <a:endParaRPr lang="en-US" sz="2600" dirty="0"/>
          </a:p>
          <a:p>
            <a:pPr marL="0" indent="0" algn="ctr">
              <a:buNone/>
            </a:pPr>
            <a:endParaRPr lang="en-US" sz="2600" b="1" dirty="0">
              <a:solidFill>
                <a:srgbClr val="0070C0"/>
              </a:solidFill>
            </a:endParaRPr>
          </a:p>
          <a:p>
            <a:pPr marL="0" indent="0" algn="ctr">
              <a:buNone/>
            </a:pPr>
            <a:endParaRPr lang="en-US" sz="2600" b="1" dirty="0">
              <a:solidFill>
                <a:srgbClr val="0070C0"/>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4445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Write each of the following numbers using digits.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58780" cy="523220"/>
          </a:xfrm>
          <a:prstGeom prst="rect">
            <a:avLst/>
          </a:prstGeom>
        </p:spPr>
        <p:txBody>
          <a:bodyPr wrap="none">
            <a:spAutoFit/>
          </a:bodyPr>
          <a:lstStyle/>
          <a:p>
            <a:r>
              <a:rPr lang="en-US" sz="2800" dirty="0"/>
              <a:t>a.</a:t>
            </a:r>
          </a:p>
        </p:txBody>
      </p:sp>
      <p:sp>
        <p:nvSpPr>
          <p:cNvPr id="7" name="Rectangle 6"/>
          <p:cNvSpPr/>
          <p:nvPr/>
        </p:nvSpPr>
        <p:spPr>
          <a:xfrm>
            <a:off x="1143000" y="1809750"/>
            <a:ext cx="3165738" cy="523220"/>
          </a:xfrm>
          <a:prstGeom prst="rect">
            <a:avLst/>
          </a:prstGeom>
        </p:spPr>
        <p:txBody>
          <a:bodyPr wrap="none">
            <a:spAutoFit/>
          </a:bodyPr>
          <a:lstStyle/>
          <a:p>
            <a:r>
              <a:rPr lang="en-US" sz="2800" dirty="0"/>
              <a:t>Eight hundred seven</a:t>
            </a:r>
          </a:p>
        </p:txBody>
      </p:sp>
    </p:spTree>
    <p:extLst>
      <p:ext uri="{BB962C8B-B14F-4D97-AF65-F5344CB8AC3E}">
        <p14:creationId xmlns:p14="http://schemas.microsoft.com/office/powerpoint/2010/main" val="2833219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Write each of the following numbers using digits.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58780" cy="523220"/>
          </a:xfrm>
          <a:prstGeom prst="rect">
            <a:avLst/>
          </a:prstGeom>
        </p:spPr>
        <p:txBody>
          <a:bodyPr wrap="none">
            <a:spAutoFit/>
          </a:bodyPr>
          <a:lstStyle/>
          <a:p>
            <a:r>
              <a:rPr lang="en-US" sz="2800" dirty="0"/>
              <a:t>a.</a:t>
            </a:r>
          </a:p>
        </p:txBody>
      </p:sp>
      <p:sp>
        <p:nvSpPr>
          <p:cNvPr id="7" name="Rectangle 6"/>
          <p:cNvSpPr/>
          <p:nvPr/>
        </p:nvSpPr>
        <p:spPr>
          <a:xfrm>
            <a:off x="1143000" y="1809750"/>
            <a:ext cx="3165738" cy="523220"/>
          </a:xfrm>
          <a:prstGeom prst="rect">
            <a:avLst/>
          </a:prstGeom>
        </p:spPr>
        <p:txBody>
          <a:bodyPr wrap="none">
            <a:spAutoFit/>
          </a:bodyPr>
          <a:lstStyle/>
          <a:p>
            <a:r>
              <a:rPr lang="en-US" sz="2800" dirty="0"/>
              <a:t>Eight hundred seven</a:t>
            </a:r>
          </a:p>
        </p:txBody>
      </p:sp>
      <p:sp>
        <p:nvSpPr>
          <p:cNvPr id="3" name="Rectangle 2"/>
          <p:cNvSpPr/>
          <p:nvPr/>
        </p:nvSpPr>
        <p:spPr>
          <a:xfrm>
            <a:off x="1219200" y="2534611"/>
            <a:ext cx="732893" cy="523220"/>
          </a:xfrm>
          <a:prstGeom prst="rect">
            <a:avLst/>
          </a:prstGeom>
        </p:spPr>
        <p:txBody>
          <a:bodyPr wrap="none">
            <a:spAutoFit/>
          </a:bodyPr>
          <a:lstStyle/>
          <a:p>
            <a:r>
              <a:rPr lang="en-US" sz="2800" dirty="0"/>
              <a:t>807</a:t>
            </a:r>
          </a:p>
        </p:txBody>
      </p:sp>
    </p:spTree>
    <p:extLst>
      <p:ext uri="{BB962C8B-B14F-4D97-AF65-F5344CB8AC3E}">
        <p14:creationId xmlns:p14="http://schemas.microsoft.com/office/powerpoint/2010/main" val="3096629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Write each of the following numbers using digits.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65192" cy="523220"/>
          </a:xfrm>
          <a:prstGeom prst="rect">
            <a:avLst/>
          </a:prstGeom>
        </p:spPr>
        <p:txBody>
          <a:bodyPr wrap="none">
            <a:spAutoFit/>
          </a:bodyPr>
          <a:lstStyle/>
          <a:p>
            <a:r>
              <a:rPr lang="en-US" sz="2800" dirty="0"/>
              <a:t>b.</a:t>
            </a:r>
          </a:p>
        </p:txBody>
      </p:sp>
      <p:sp>
        <p:nvSpPr>
          <p:cNvPr id="7" name="Rectangle 6"/>
          <p:cNvSpPr/>
          <p:nvPr/>
        </p:nvSpPr>
        <p:spPr>
          <a:xfrm>
            <a:off x="1143000" y="1809750"/>
            <a:ext cx="6033768" cy="523220"/>
          </a:xfrm>
          <a:prstGeom prst="rect">
            <a:avLst/>
          </a:prstGeom>
        </p:spPr>
        <p:txBody>
          <a:bodyPr wrap="none">
            <a:spAutoFit/>
          </a:bodyPr>
          <a:lstStyle/>
          <a:p>
            <a:r>
              <a:rPr lang="en-US" sz="2800" dirty="0"/>
              <a:t>Two thousand and fifty-four hundredths</a:t>
            </a:r>
          </a:p>
        </p:txBody>
      </p:sp>
    </p:spTree>
    <p:extLst>
      <p:ext uri="{BB962C8B-B14F-4D97-AF65-F5344CB8AC3E}">
        <p14:creationId xmlns:p14="http://schemas.microsoft.com/office/powerpoint/2010/main" val="1081320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Write each of the following numbers using digits.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65192" cy="523220"/>
          </a:xfrm>
          <a:prstGeom prst="rect">
            <a:avLst/>
          </a:prstGeom>
        </p:spPr>
        <p:txBody>
          <a:bodyPr wrap="none">
            <a:spAutoFit/>
          </a:bodyPr>
          <a:lstStyle/>
          <a:p>
            <a:r>
              <a:rPr lang="en-US" sz="2800" dirty="0"/>
              <a:t>b.</a:t>
            </a:r>
          </a:p>
        </p:txBody>
      </p:sp>
      <p:sp>
        <p:nvSpPr>
          <p:cNvPr id="7" name="Rectangle 6"/>
          <p:cNvSpPr/>
          <p:nvPr/>
        </p:nvSpPr>
        <p:spPr>
          <a:xfrm>
            <a:off x="1143000" y="1809750"/>
            <a:ext cx="6033768" cy="523220"/>
          </a:xfrm>
          <a:prstGeom prst="rect">
            <a:avLst/>
          </a:prstGeom>
        </p:spPr>
        <p:txBody>
          <a:bodyPr wrap="none">
            <a:spAutoFit/>
          </a:bodyPr>
          <a:lstStyle/>
          <a:p>
            <a:r>
              <a:rPr lang="en-US" sz="2800" dirty="0"/>
              <a:t>Two thousand and fifty-four hundredths</a:t>
            </a:r>
          </a:p>
        </p:txBody>
      </p:sp>
      <p:sp>
        <p:nvSpPr>
          <p:cNvPr id="3" name="Rectangle 2"/>
          <p:cNvSpPr/>
          <p:nvPr/>
        </p:nvSpPr>
        <p:spPr>
          <a:xfrm>
            <a:off x="1219200" y="2534611"/>
            <a:ext cx="1462260" cy="523220"/>
          </a:xfrm>
          <a:prstGeom prst="rect">
            <a:avLst/>
          </a:prstGeom>
        </p:spPr>
        <p:txBody>
          <a:bodyPr wrap="none">
            <a:spAutoFit/>
          </a:bodyPr>
          <a:lstStyle/>
          <a:p>
            <a:r>
              <a:rPr lang="en-US" sz="2800" dirty="0"/>
              <a:t>2,000.54</a:t>
            </a:r>
          </a:p>
        </p:txBody>
      </p:sp>
    </p:spTree>
    <p:extLst>
      <p:ext uri="{BB962C8B-B14F-4D97-AF65-F5344CB8AC3E}">
        <p14:creationId xmlns:p14="http://schemas.microsoft.com/office/powerpoint/2010/main" val="1795740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Write each of the following numbers using digits.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28322" cy="523220"/>
          </a:xfrm>
          <a:prstGeom prst="rect">
            <a:avLst/>
          </a:prstGeom>
        </p:spPr>
        <p:txBody>
          <a:bodyPr wrap="none">
            <a:spAutoFit/>
          </a:bodyPr>
          <a:lstStyle/>
          <a:p>
            <a:r>
              <a:rPr lang="en-US" sz="2800" dirty="0"/>
              <a:t>c.</a:t>
            </a:r>
          </a:p>
        </p:txBody>
      </p:sp>
      <p:sp>
        <p:nvSpPr>
          <p:cNvPr id="7" name="Rectangle 6"/>
          <p:cNvSpPr/>
          <p:nvPr/>
        </p:nvSpPr>
        <p:spPr>
          <a:xfrm>
            <a:off x="1143000" y="1809750"/>
            <a:ext cx="7239000" cy="954107"/>
          </a:xfrm>
          <a:prstGeom prst="rect">
            <a:avLst/>
          </a:prstGeom>
        </p:spPr>
        <p:txBody>
          <a:bodyPr wrap="square">
            <a:spAutoFit/>
          </a:bodyPr>
          <a:lstStyle/>
          <a:p>
            <a:r>
              <a:rPr lang="en-US" sz="2800" dirty="0"/>
              <a:t>Three thousand, fourteen and </a:t>
            </a:r>
          </a:p>
          <a:p>
            <a:r>
              <a:rPr lang="en-US" sz="2800" dirty="0"/>
              <a:t>seventy-seven one-thousandths</a:t>
            </a:r>
          </a:p>
        </p:txBody>
      </p:sp>
    </p:spTree>
    <p:extLst>
      <p:ext uri="{BB962C8B-B14F-4D97-AF65-F5344CB8AC3E}">
        <p14:creationId xmlns:p14="http://schemas.microsoft.com/office/powerpoint/2010/main" val="4114280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229600" cy="954107"/>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Write each of the following numbers using digits.</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28322" cy="523220"/>
          </a:xfrm>
          <a:prstGeom prst="rect">
            <a:avLst/>
          </a:prstGeom>
        </p:spPr>
        <p:txBody>
          <a:bodyPr wrap="none">
            <a:spAutoFit/>
          </a:bodyPr>
          <a:lstStyle/>
          <a:p>
            <a:r>
              <a:rPr lang="en-US" sz="2800" dirty="0"/>
              <a:t>c.</a:t>
            </a:r>
          </a:p>
        </p:txBody>
      </p:sp>
      <p:sp>
        <p:nvSpPr>
          <p:cNvPr id="7" name="Rectangle 6"/>
          <p:cNvSpPr/>
          <p:nvPr/>
        </p:nvSpPr>
        <p:spPr>
          <a:xfrm>
            <a:off x="1143000" y="1809750"/>
            <a:ext cx="7239000" cy="954107"/>
          </a:xfrm>
          <a:prstGeom prst="rect">
            <a:avLst/>
          </a:prstGeom>
        </p:spPr>
        <p:txBody>
          <a:bodyPr wrap="square">
            <a:spAutoFit/>
          </a:bodyPr>
          <a:lstStyle/>
          <a:p>
            <a:r>
              <a:rPr lang="en-US" sz="2800" dirty="0"/>
              <a:t>Three thousand, fourteen and </a:t>
            </a:r>
          </a:p>
          <a:p>
            <a:r>
              <a:rPr lang="en-US" sz="2800" dirty="0"/>
              <a:t>seventy-seven one-thousandths</a:t>
            </a:r>
          </a:p>
        </p:txBody>
      </p:sp>
      <p:sp>
        <p:nvSpPr>
          <p:cNvPr id="3" name="Rectangle 2"/>
          <p:cNvSpPr/>
          <p:nvPr/>
        </p:nvSpPr>
        <p:spPr>
          <a:xfrm>
            <a:off x="1219200" y="3057831"/>
            <a:ext cx="1645002" cy="523220"/>
          </a:xfrm>
          <a:prstGeom prst="rect">
            <a:avLst/>
          </a:prstGeom>
        </p:spPr>
        <p:txBody>
          <a:bodyPr wrap="none">
            <a:spAutoFit/>
          </a:bodyPr>
          <a:lstStyle/>
          <a:p>
            <a:r>
              <a:rPr lang="en-US" sz="2800" dirty="0"/>
              <a:t>3,014.077</a:t>
            </a:r>
          </a:p>
        </p:txBody>
      </p:sp>
    </p:spTree>
    <p:extLst>
      <p:ext uri="{BB962C8B-B14F-4D97-AF65-F5344CB8AC3E}">
        <p14:creationId xmlns:p14="http://schemas.microsoft.com/office/powerpoint/2010/main" val="974503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sp>
        <p:nvSpPr>
          <p:cNvPr id="3" name="Content Placeholder 2"/>
          <p:cNvSpPr>
            <a:spLocks noGrp="1"/>
          </p:cNvSpPr>
          <p:nvPr>
            <p:ph idx="1"/>
          </p:nvPr>
        </p:nvSpPr>
        <p:spPr>
          <a:xfrm>
            <a:off x="457200" y="971550"/>
            <a:ext cx="8229600" cy="3581400"/>
          </a:xfrm>
        </p:spPr>
        <p:txBody>
          <a:bodyPr>
            <a:noAutofit/>
          </a:bodyPr>
          <a:lstStyle/>
          <a:p>
            <a:r>
              <a:rPr lang="en-US" sz="2800" b="1" dirty="0">
                <a:solidFill>
                  <a:schemeClr val="accent1"/>
                </a:solidFill>
              </a:rPr>
              <a:t>The standard form of number </a:t>
            </a:r>
            <a:r>
              <a:rPr lang="en-US" sz="2800" dirty="0"/>
              <a:t>is the usual or common way to write a number using digits. </a:t>
            </a:r>
          </a:p>
          <a:p>
            <a:r>
              <a:rPr lang="en-US" sz="2800" b="1" dirty="0">
                <a:solidFill>
                  <a:schemeClr val="accent1"/>
                </a:solidFill>
              </a:rPr>
              <a:t>The expanded form of a number </a:t>
            </a:r>
            <a:r>
              <a:rPr lang="en-US" sz="2800" dirty="0"/>
              <a:t>is a way of writing a number as the sum of the value of its digits. The places with zero as a digit are not included in the expanded form.</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2865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819150"/>
            <a:ext cx="8686800" cy="954107"/>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Write the following numbers in standard form.</a:t>
            </a:r>
            <a:endParaRPr lang="en-US" sz="2800" dirty="0"/>
          </a:p>
        </p:txBody>
      </p:sp>
      <p:sp>
        <p:nvSpPr>
          <p:cNvPr id="3" name="Rectangle 2"/>
          <p:cNvSpPr/>
          <p:nvPr/>
        </p:nvSpPr>
        <p:spPr>
          <a:xfrm>
            <a:off x="457200" y="2012510"/>
            <a:ext cx="447558" cy="523220"/>
          </a:xfrm>
          <a:prstGeom prst="rect">
            <a:avLst/>
          </a:prstGeom>
        </p:spPr>
        <p:txBody>
          <a:bodyPr wrap="none">
            <a:spAutoFit/>
          </a:bodyPr>
          <a:lstStyle/>
          <a:p>
            <a:r>
              <a:rPr lang="en-US" sz="2800" dirty="0"/>
              <a:t>a.</a:t>
            </a:r>
          </a:p>
        </p:txBody>
      </p:sp>
      <p:sp>
        <p:nvSpPr>
          <p:cNvPr id="4" name="Rectangle 3"/>
          <p:cNvSpPr/>
          <p:nvPr/>
        </p:nvSpPr>
        <p:spPr>
          <a:xfrm>
            <a:off x="1106628" y="2012510"/>
            <a:ext cx="3496470" cy="523220"/>
          </a:xfrm>
          <a:prstGeom prst="rect">
            <a:avLst/>
          </a:prstGeom>
        </p:spPr>
        <p:txBody>
          <a:bodyPr wrap="none">
            <a:spAutoFit/>
          </a:bodyPr>
          <a:lstStyle/>
          <a:p>
            <a:r>
              <a:rPr lang="en-US" sz="2800" dirty="0"/>
              <a:t>300,000 + 400 + 50 + 2</a:t>
            </a:r>
          </a:p>
        </p:txBody>
      </p:sp>
    </p:spTree>
    <p:extLst>
      <p:ext uri="{BB962C8B-B14F-4D97-AF65-F5344CB8AC3E}">
        <p14:creationId xmlns:p14="http://schemas.microsoft.com/office/powerpoint/2010/main" val="3108184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819150"/>
            <a:ext cx="8686800" cy="954107"/>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Write the following numbers in standard form.</a:t>
            </a:r>
            <a:endParaRPr lang="en-US" sz="2800" dirty="0"/>
          </a:p>
        </p:txBody>
      </p:sp>
      <p:sp>
        <p:nvSpPr>
          <p:cNvPr id="3" name="Rectangle 2"/>
          <p:cNvSpPr/>
          <p:nvPr/>
        </p:nvSpPr>
        <p:spPr>
          <a:xfrm>
            <a:off x="457200" y="2012510"/>
            <a:ext cx="447558" cy="523220"/>
          </a:xfrm>
          <a:prstGeom prst="rect">
            <a:avLst/>
          </a:prstGeom>
        </p:spPr>
        <p:txBody>
          <a:bodyPr wrap="none">
            <a:spAutoFit/>
          </a:bodyPr>
          <a:lstStyle/>
          <a:p>
            <a:r>
              <a:rPr lang="en-US" sz="2800" dirty="0"/>
              <a:t>a.</a:t>
            </a:r>
          </a:p>
        </p:txBody>
      </p:sp>
      <p:sp>
        <p:nvSpPr>
          <p:cNvPr id="4" name="Rectangle 3"/>
          <p:cNvSpPr/>
          <p:nvPr/>
        </p:nvSpPr>
        <p:spPr>
          <a:xfrm>
            <a:off x="1106628" y="2012510"/>
            <a:ext cx="3496470" cy="523220"/>
          </a:xfrm>
          <a:prstGeom prst="rect">
            <a:avLst/>
          </a:prstGeom>
        </p:spPr>
        <p:txBody>
          <a:bodyPr wrap="none">
            <a:spAutoFit/>
          </a:bodyPr>
          <a:lstStyle/>
          <a:p>
            <a:r>
              <a:rPr lang="en-US" sz="2800" dirty="0"/>
              <a:t>300,000 + 400 + 50 + 2</a:t>
            </a:r>
          </a:p>
        </p:txBody>
      </p:sp>
      <p:sp>
        <p:nvSpPr>
          <p:cNvPr id="6" name="Rectangle 5"/>
          <p:cNvSpPr/>
          <p:nvPr/>
        </p:nvSpPr>
        <p:spPr>
          <a:xfrm>
            <a:off x="1126121" y="2727250"/>
            <a:ext cx="7210628" cy="523220"/>
          </a:xfrm>
          <a:prstGeom prst="rect">
            <a:avLst/>
          </a:prstGeom>
        </p:spPr>
        <p:txBody>
          <a:bodyPr wrap="none">
            <a:spAutoFit/>
          </a:bodyPr>
          <a:lstStyle/>
          <a:p>
            <a:r>
              <a:rPr lang="en-US" sz="2800" dirty="0"/>
              <a:t>3 * 100,000 + 4 * 100 + 5 * 10 + 2 * 1  = 300,452</a:t>
            </a:r>
          </a:p>
        </p:txBody>
      </p:sp>
    </p:spTree>
    <p:extLst>
      <p:ext uri="{BB962C8B-B14F-4D97-AF65-F5344CB8AC3E}">
        <p14:creationId xmlns:p14="http://schemas.microsoft.com/office/powerpoint/2010/main" val="1575958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819150"/>
            <a:ext cx="8686800" cy="954107"/>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Write the following numbers in standard form.</a:t>
            </a:r>
            <a:endParaRPr lang="en-US" sz="2800" dirty="0"/>
          </a:p>
        </p:txBody>
      </p:sp>
      <p:sp>
        <p:nvSpPr>
          <p:cNvPr id="3" name="Rectangle 2"/>
          <p:cNvSpPr/>
          <p:nvPr/>
        </p:nvSpPr>
        <p:spPr>
          <a:xfrm>
            <a:off x="457200" y="2012510"/>
            <a:ext cx="465192" cy="523220"/>
          </a:xfrm>
          <a:prstGeom prst="rect">
            <a:avLst/>
          </a:prstGeom>
        </p:spPr>
        <p:txBody>
          <a:bodyPr wrap="none">
            <a:spAutoFit/>
          </a:bodyPr>
          <a:lstStyle/>
          <a:p>
            <a:r>
              <a:rPr lang="en-US" sz="2800" dirty="0"/>
              <a:t>b.</a:t>
            </a:r>
          </a:p>
        </p:txBody>
      </p:sp>
      <p:sp>
        <p:nvSpPr>
          <p:cNvPr id="4" name="Rectangle 3"/>
          <p:cNvSpPr/>
          <p:nvPr/>
        </p:nvSpPr>
        <p:spPr>
          <a:xfrm>
            <a:off x="1106628" y="2012510"/>
            <a:ext cx="3496470" cy="523220"/>
          </a:xfrm>
          <a:prstGeom prst="rect">
            <a:avLst/>
          </a:prstGeom>
        </p:spPr>
        <p:txBody>
          <a:bodyPr wrap="none">
            <a:spAutoFit/>
          </a:bodyPr>
          <a:lstStyle/>
          <a:p>
            <a:r>
              <a:rPr lang="en-US" sz="2800" dirty="0"/>
              <a:t>1000 + 2 + 0.3 + 0.004</a:t>
            </a:r>
          </a:p>
        </p:txBody>
      </p:sp>
    </p:spTree>
    <p:extLst>
      <p:ext uri="{BB962C8B-B14F-4D97-AF65-F5344CB8AC3E}">
        <p14:creationId xmlns:p14="http://schemas.microsoft.com/office/powerpoint/2010/main" val="2044002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676940" y="666750"/>
            <a:ext cx="7772400" cy="3970318"/>
          </a:xfrm>
          <a:prstGeom prst="rect">
            <a:avLst/>
          </a:prstGeom>
        </p:spPr>
        <p:txBody>
          <a:bodyPr wrap="square">
            <a:spAutoFit/>
          </a:bodyPr>
          <a:lstStyle/>
          <a:p>
            <a:r>
              <a:rPr lang="en-US" sz="2800" b="1" dirty="0">
                <a:solidFill>
                  <a:schemeClr val="accent1"/>
                </a:solidFill>
              </a:rPr>
              <a:t>Digits</a:t>
            </a:r>
            <a:r>
              <a:rPr lang="en-US" sz="2800" dirty="0">
                <a:solidFill>
                  <a:schemeClr val="accent1"/>
                </a:solidFill>
              </a:rPr>
              <a:t> </a:t>
            </a:r>
            <a:r>
              <a:rPr lang="en-US" sz="2800" dirty="0"/>
              <a:t>are mathematical symbols that are arranged in a specific order to represent numeric values. There are ten different digits in our number system: 0 1 2 3 4 5 6 7 8 9.</a:t>
            </a:r>
          </a:p>
          <a:p>
            <a:endParaRPr lang="en-US" sz="2800" dirty="0"/>
          </a:p>
          <a:p>
            <a:r>
              <a:rPr lang="en-US" sz="2800" dirty="0"/>
              <a:t>We use these ten digits (or ten symbols) to create numbers by placing them in a specific order. It is the position of each digit within a number that determines its </a:t>
            </a:r>
            <a:r>
              <a:rPr lang="en-US" sz="2800" b="1" dirty="0">
                <a:solidFill>
                  <a:schemeClr val="accent1"/>
                </a:solidFill>
              </a:rPr>
              <a:t>place value</a:t>
            </a:r>
            <a:r>
              <a:rPr lang="en-US" sz="2800" b="1" dirty="0"/>
              <a:t>.</a:t>
            </a:r>
            <a:r>
              <a:rPr lang="en-US" sz="2800" dirty="0"/>
              <a:t> </a:t>
            </a:r>
          </a:p>
        </p:txBody>
      </p:sp>
    </p:spTree>
    <p:extLst>
      <p:ext uri="{BB962C8B-B14F-4D97-AF65-F5344CB8AC3E}">
        <p14:creationId xmlns:p14="http://schemas.microsoft.com/office/powerpoint/2010/main" val="19430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819150"/>
            <a:ext cx="8686800" cy="954107"/>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Write the following numbers in standard form.</a:t>
            </a:r>
            <a:endParaRPr lang="en-US" sz="2800" dirty="0"/>
          </a:p>
        </p:txBody>
      </p:sp>
      <p:sp>
        <p:nvSpPr>
          <p:cNvPr id="3" name="Rectangle 2"/>
          <p:cNvSpPr/>
          <p:nvPr/>
        </p:nvSpPr>
        <p:spPr>
          <a:xfrm>
            <a:off x="457200" y="2012510"/>
            <a:ext cx="465192" cy="523220"/>
          </a:xfrm>
          <a:prstGeom prst="rect">
            <a:avLst/>
          </a:prstGeom>
        </p:spPr>
        <p:txBody>
          <a:bodyPr wrap="none">
            <a:spAutoFit/>
          </a:bodyPr>
          <a:lstStyle/>
          <a:p>
            <a:r>
              <a:rPr lang="en-US" sz="2800" dirty="0"/>
              <a:t>b.</a:t>
            </a:r>
          </a:p>
        </p:txBody>
      </p:sp>
      <p:sp>
        <p:nvSpPr>
          <p:cNvPr id="4" name="Rectangle 3"/>
          <p:cNvSpPr/>
          <p:nvPr/>
        </p:nvSpPr>
        <p:spPr>
          <a:xfrm>
            <a:off x="1106628" y="2012510"/>
            <a:ext cx="3496470" cy="523220"/>
          </a:xfrm>
          <a:prstGeom prst="rect">
            <a:avLst/>
          </a:prstGeom>
        </p:spPr>
        <p:txBody>
          <a:bodyPr wrap="none">
            <a:spAutoFit/>
          </a:bodyPr>
          <a:lstStyle/>
          <a:p>
            <a:r>
              <a:rPr lang="en-US" sz="2800" dirty="0"/>
              <a:t>1000 + 2 + 0.3 + 0.004</a:t>
            </a:r>
          </a:p>
        </p:txBody>
      </p:sp>
      <p:sp>
        <p:nvSpPr>
          <p:cNvPr id="6" name="Rectangle 5"/>
          <p:cNvSpPr/>
          <p:nvPr/>
        </p:nvSpPr>
        <p:spPr>
          <a:xfrm>
            <a:off x="1126121" y="2727250"/>
            <a:ext cx="7402989" cy="523220"/>
          </a:xfrm>
          <a:prstGeom prst="rect">
            <a:avLst/>
          </a:prstGeom>
        </p:spPr>
        <p:txBody>
          <a:bodyPr wrap="none">
            <a:spAutoFit/>
          </a:bodyPr>
          <a:lstStyle/>
          <a:p>
            <a:r>
              <a:rPr lang="en-US" sz="2800" dirty="0"/>
              <a:t>1 * 1,000 + 2 * 1 + 3 * 0.1 + 4 * 0.001 = 1,002.304</a:t>
            </a:r>
          </a:p>
        </p:txBody>
      </p:sp>
    </p:spTree>
    <p:extLst>
      <p:ext uri="{BB962C8B-B14F-4D97-AF65-F5344CB8AC3E}">
        <p14:creationId xmlns:p14="http://schemas.microsoft.com/office/powerpoint/2010/main" val="2642546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819150"/>
            <a:ext cx="8686800" cy="954107"/>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Write the following numbers in standard form.</a:t>
            </a:r>
            <a:endParaRPr lang="en-US" sz="2800" dirty="0"/>
          </a:p>
        </p:txBody>
      </p:sp>
      <p:sp>
        <p:nvSpPr>
          <p:cNvPr id="3" name="Rectangle 2"/>
          <p:cNvSpPr/>
          <p:nvPr/>
        </p:nvSpPr>
        <p:spPr>
          <a:xfrm>
            <a:off x="457200" y="2012510"/>
            <a:ext cx="428322" cy="523220"/>
          </a:xfrm>
          <a:prstGeom prst="rect">
            <a:avLst/>
          </a:prstGeom>
        </p:spPr>
        <p:txBody>
          <a:bodyPr wrap="none">
            <a:spAutoFit/>
          </a:bodyPr>
          <a:lstStyle/>
          <a:p>
            <a:r>
              <a:rPr lang="en-US" sz="2800" dirty="0"/>
              <a:t>c.</a:t>
            </a:r>
          </a:p>
        </p:txBody>
      </p:sp>
      <p:sp>
        <p:nvSpPr>
          <p:cNvPr id="4" name="Rectangle 3"/>
          <p:cNvSpPr/>
          <p:nvPr/>
        </p:nvSpPr>
        <p:spPr>
          <a:xfrm>
            <a:off x="1106628" y="2012510"/>
            <a:ext cx="2332690" cy="523220"/>
          </a:xfrm>
          <a:prstGeom prst="rect">
            <a:avLst/>
          </a:prstGeom>
        </p:spPr>
        <p:txBody>
          <a:bodyPr wrap="none">
            <a:spAutoFit/>
          </a:bodyPr>
          <a:lstStyle/>
          <a:p>
            <a:r>
              <a:rPr lang="en-US" sz="2800" dirty="0"/>
              <a:t>1 + 0.5 + 0.006</a:t>
            </a:r>
          </a:p>
        </p:txBody>
      </p:sp>
    </p:spTree>
    <p:extLst>
      <p:ext uri="{BB962C8B-B14F-4D97-AF65-F5344CB8AC3E}">
        <p14:creationId xmlns:p14="http://schemas.microsoft.com/office/powerpoint/2010/main" val="871150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819150"/>
            <a:ext cx="8686800" cy="954107"/>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Write the following numbers in standard form.</a:t>
            </a:r>
            <a:endParaRPr lang="en-US" sz="2800" dirty="0"/>
          </a:p>
        </p:txBody>
      </p:sp>
      <p:sp>
        <p:nvSpPr>
          <p:cNvPr id="3" name="Rectangle 2"/>
          <p:cNvSpPr/>
          <p:nvPr/>
        </p:nvSpPr>
        <p:spPr>
          <a:xfrm>
            <a:off x="457200" y="2012510"/>
            <a:ext cx="428322" cy="523220"/>
          </a:xfrm>
          <a:prstGeom prst="rect">
            <a:avLst/>
          </a:prstGeom>
        </p:spPr>
        <p:txBody>
          <a:bodyPr wrap="none">
            <a:spAutoFit/>
          </a:bodyPr>
          <a:lstStyle/>
          <a:p>
            <a:r>
              <a:rPr lang="en-US" sz="2800" dirty="0"/>
              <a:t>c.</a:t>
            </a:r>
          </a:p>
        </p:txBody>
      </p:sp>
      <p:sp>
        <p:nvSpPr>
          <p:cNvPr id="4" name="Rectangle 3"/>
          <p:cNvSpPr/>
          <p:nvPr/>
        </p:nvSpPr>
        <p:spPr>
          <a:xfrm>
            <a:off x="1106628" y="2012510"/>
            <a:ext cx="2332690" cy="523220"/>
          </a:xfrm>
          <a:prstGeom prst="rect">
            <a:avLst/>
          </a:prstGeom>
        </p:spPr>
        <p:txBody>
          <a:bodyPr wrap="none">
            <a:spAutoFit/>
          </a:bodyPr>
          <a:lstStyle/>
          <a:p>
            <a:r>
              <a:rPr lang="en-US" sz="2800" dirty="0"/>
              <a:t>1 + 0.5 + 0.006</a:t>
            </a:r>
          </a:p>
        </p:txBody>
      </p:sp>
      <p:sp>
        <p:nvSpPr>
          <p:cNvPr id="6" name="Rectangle 5"/>
          <p:cNvSpPr/>
          <p:nvPr/>
        </p:nvSpPr>
        <p:spPr>
          <a:xfrm>
            <a:off x="1126121" y="2727250"/>
            <a:ext cx="5075428" cy="523220"/>
          </a:xfrm>
          <a:prstGeom prst="rect">
            <a:avLst/>
          </a:prstGeom>
        </p:spPr>
        <p:txBody>
          <a:bodyPr wrap="none">
            <a:spAutoFit/>
          </a:bodyPr>
          <a:lstStyle/>
          <a:p>
            <a:r>
              <a:rPr lang="en-US" sz="2800" dirty="0"/>
              <a:t>1 * 1 + 5 * 0.1 + 6 * 0.001 = 1.506</a:t>
            </a:r>
          </a:p>
        </p:txBody>
      </p:sp>
    </p:spTree>
    <p:extLst>
      <p:ext uri="{BB962C8B-B14F-4D97-AF65-F5344CB8AC3E}">
        <p14:creationId xmlns:p14="http://schemas.microsoft.com/office/powerpoint/2010/main" val="365269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5355" y="514350"/>
            <a:ext cx="8686800" cy="954107"/>
          </a:xfrm>
          <a:prstGeom prst="rect">
            <a:avLst/>
          </a:prstGeom>
        </p:spPr>
        <p:txBody>
          <a:bodyPr wrap="square">
            <a:spAutoFit/>
          </a:bodyPr>
          <a:lstStyle/>
          <a:p>
            <a:r>
              <a:rPr lang="en-US" sz="2800" b="1" dirty="0">
                <a:solidFill>
                  <a:schemeClr val="accent1"/>
                </a:solidFill>
              </a:rPr>
              <a:t>Sample Problem 5</a:t>
            </a:r>
            <a:r>
              <a:rPr lang="en-US" sz="2800" dirty="0">
                <a:solidFill>
                  <a:schemeClr val="accent1"/>
                </a:solidFill>
              </a:rPr>
              <a:t>:  </a:t>
            </a:r>
            <a:r>
              <a:rPr lang="en-US" sz="2800" b="1" dirty="0"/>
              <a:t>Write the following numbers in expanded form.</a:t>
            </a:r>
            <a:endParaRPr lang="en-US" sz="2800" dirty="0"/>
          </a:p>
        </p:txBody>
      </p:sp>
      <p:sp>
        <p:nvSpPr>
          <p:cNvPr id="3" name="Rectangle 2"/>
          <p:cNvSpPr/>
          <p:nvPr/>
        </p:nvSpPr>
        <p:spPr>
          <a:xfrm>
            <a:off x="304800" y="1473848"/>
            <a:ext cx="447558" cy="523220"/>
          </a:xfrm>
          <a:prstGeom prst="rect">
            <a:avLst/>
          </a:prstGeom>
        </p:spPr>
        <p:txBody>
          <a:bodyPr wrap="none">
            <a:spAutoFit/>
          </a:bodyPr>
          <a:lstStyle/>
          <a:p>
            <a:r>
              <a:rPr lang="en-US" sz="2800" dirty="0"/>
              <a:t>a.</a:t>
            </a:r>
          </a:p>
        </p:txBody>
      </p:sp>
      <p:sp>
        <p:nvSpPr>
          <p:cNvPr id="4" name="Rectangle 3"/>
          <p:cNvSpPr/>
          <p:nvPr/>
        </p:nvSpPr>
        <p:spPr>
          <a:xfrm>
            <a:off x="838200" y="1456263"/>
            <a:ext cx="1643399" cy="523220"/>
          </a:xfrm>
          <a:prstGeom prst="rect">
            <a:avLst/>
          </a:prstGeom>
        </p:spPr>
        <p:txBody>
          <a:bodyPr wrap="none">
            <a:spAutoFit/>
          </a:bodyPr>
          <a:lstStyle/>
          <a:p>
            <a:r>
              <a:rPr lang="en-US" sz="2800" dirty="0"/>
              <a:t>1,005,456</a:t>
            </a:r>
          </a:p>
        </p:txBody>
      </p:sp>
    </p:spTree>
    <p:extLst>
      <p:ext uri="{BB962C8B-B14F-4D97-AF65-F5344CB8AC3E}">
        <p14:creationId xmlns:p14="http://schemas.microsoft.com/office/powerpoint/2010/main" val="3974208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5355" y="514350"/>
            <a:ext cx="8686800" cy="954107"/>
          </a:xfrm>
          <a:prstGeom prst="rect">
            <a:avLst/>
          </a:prstGeom>
        </p:spPr>
        <p:txBody>
          <a:bodyPr wrap="square">
            <a:spAutoFit/>
          </a:bodyPr>
          <a:lstStyle/>
          <a:p>
            <a:r>
              <a:rPr lang="en-US" sz="2800" b="1" dirty="0">
                <a:solidFill>
                  <a:schemeClr val="accent1"/>
                </a:solidFill>
              </a:rPr>
              <a:t>Sample Problem 5</a:t>
            </a:r>
            <a:r>
              <a:rPr lang="en-US" sz="2800" dirty="0">
                <a:solidFill>
                  <a:schemeClr val="accent1"/>
                </a:solidFill>
              </a:rPr>
              <a:t>:  </a:t>
            </a:r>
            <a:r>
              <a:rPr lang="en-US" sz="2800" b="1" dirty="0"/>
              <a:t>Write the following numbers in expanded form.</a:t>
            </a:r>
            <a:endParaRPr lang="en-US" sz="2800" dirty="0"/>
          </a:p>
        </p:txBody>
      </p:sp>
      <p:sp>
        <p:nvSpPr>
          <p:cNvPr id="3" name="Rectangle 2"/>
          <p:cNvSpPr/>
          <p:nvPr/>
        </p:nvSpPr>
        <p:spPr>
          <a:xfrm>
            <a:off x="304800" y="1473848"/>
            <a:ext cx="447558" cy="523220"/>
          </a:xfrm>
          <a:prstGeom prst="rect">
            <a:avLst/>
          </a:prstGeom>
        </p:spPr>
        <p:txBody>
          <a:bodyPr wrap="none">
            <a:spAutoFit/>
          </a:bodyPr>
          <a:lstStyle/>
          <a:p>
            <a:r>
              <a:rPr lang="en-US" sz="2800" dirty="0"/>
              <a:t>a.</a:t>
            </a:r>
          </a:p>
        </p:txBody>
      </p:sp>
      <p:sp>
        <p:nvSpPr>
          <p:cNvPr id="4" name="Rectangle 3"/>
          <p:cNvSpPr/>
          <p:nvPr/>
        </p:nvSpPr>
        <p:spPr>
          <a:xfrm>
            <a:off x="838200" y="1456263"/>
            <a:ext cx="1643399" cy="523220"/>
          </a:xfrm>
          <a:prstGeom prst="rect">
            <a:avLst/>
          </a:prstGeom>
        </p:spPr>
        <p:txBody>
          <a:bodyPr wrap="none">
            <a:spAutoFit/>
          </a:bodyPr>
          <a:lstStyle/>
          <a:p>
            <a:r>
              <a:rPr lang="en-US" sz="2800" dirty="0"/>
              <a:t>1,005,456</a:t>
            </a:r>
          </a:p>
        </p:txBody>
      </p:sp>
      <p:sp>
        <p:nvSpPr>
          <p:cNvPr id="6" name="Rectangle 5"/>
          <p:cNvSpPr/>
          <p:nvPr/>
        </p:nvSpPr>
        <p:spPr>
          <a:xfrm>
            <a:off x="911155" y="1979483"/>
            <a:ext cx="7315200" cy="2677656"/>
          </a:xfrm>
          <a:prstGeom prst="rect">
            <a:avLst/>
          </a:prstGeom>
        </p:spPr>
        <p:txBody>
          <a:bodyPr wrap="square">
            <a:spAutoFit/>
          </a:bodyPr>
          <a:lstStyle/>
          <a:p>
            <a:r>
              <a:rPr lang="en-US" sz="2800" dirty="0"/>
              <a:t>Value of 1 = 1 * 1,000,000 = 1,000,000</a:t>
            </a:r>
          </a:p>
          <a:p>
            <a:r>
              <a:rPr lang="en-US" sz="2800" dirty="0"/>
              <a:t>Value of 5 = 5 * 1,000 = 5,000</a:t>
            </a:r>
          </a:p>
          <a:p>
            <a:r>
              <a:rPr lang="en-US" sz="2800" dirty="0"/>
              <a:t>Value of 4 = 4 * 100 = 400</a:t>
            </a:r>
          </a:p>
          <a:p>
            <a:r>
              <a:rPr lang="en-US" sz="2800" dirty="0"/>
              <a:t>Value of 5 = 5 * 10 = 50</a:t>
            </a:r>
          </a:p>
          <a:p>
            <a:r>
              <a:rPr lang="en-US" sz="2800" dirty="0"/>
              <a:t>Value of 6 = 6 * 1 = 6</a:t>
            </a:r>
          </a:p>
          <a:p>
            <a:r>
              <a:rPr lang="en-US" sz="2800" dirty="0"/>
              <a:t>1,005,456 = 1,000,000 + 5,000 + 400 + 50 + 6</a:t>
            </a:r>
          </a:p>
        </p:txBody>
      </p:sp>
    </p:spTree>
    <p:extLst>
      <p:ext uri="{BB962C8B-B14F-4D97-AF65-F5344CB8AC3E}">
        <p14:creationId xmlns:p14="http://schemas.microsoft.com/office/powerpoint/2010/main" val="33198628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5355" y="514350"/>
            <a:ext cx="8686800" cy="954107"/>
          </a:xfrm>
          <a:prstGeom prst="rect">
            <a:avLst/>
          </a:prstGeom>
        </p:spPr>
        <p:txBody>
          <a:bodyPr wrap="square">
            <a:spAutoFit/>
          </a:bodyPr>
          <a:lstStyle/>
          <a:p>
            <a:r>
              <a:rPr lang="en-US" sz="2800" b="1" dirty="0">
                <a:solidFill>
                  <a:schemeClr val="accent1"/>
                </a:solidFill>
              </a:rPr>
              <a:t>Sample Problem 5</a:t>
            </a:r>
            <a:r>
              <a:rPr lang="en-US" sz="2800" dirty="0">
                <a:solidFill>
                  <a:schemeClr val="accent1"/>
                </a:solidFill>
              </a:rPr>
              <a:t>:  </a:t>
            </a:r>
            <a:r>
              <a:rPr lang="en-US" sz="2800" b="1" dirty="0"/>
              <a:t>Write the following numbers in expanded form.</a:t>
            </a:r>
            <a:endParaRPr lang="en-US" sz="2800" dirty="0"/>
          </a:p>
        </p:txBody>
      </p:sp>
      <p:sp>
        <p:nvSpPr>
          <p:cNvPr id="3" name="Rectangle 2"/>
          <p:cNvSpPr/>
          <p:nvPr/>
        </p:nvSpPr>
        <p:spPr>
          <a:xfrm>
            <a:off x="304800" y="1473848"/>
            <a:ext cx="465192" cy="523220"/>
          </a:xfrm>
          <a:prstGeom prst="rect">
            <a:avLst/>
          </a:prstGeom>
        </p:spPr>
        <p:txBody>
          <a:bodyPr wrap="none">
            <a:spAutoFit/>
          </a:bodyPr>
          <a:lstStyle/>
          <a:p>
            <a:r>
              <a:rPr lang="en-US" sz="2800" dirty="0"/>
              <a:t>b.</a:t>
            </a:r>
          </a:p>
        </p:txBody>
      </p:sp>
      <p:sp>
        <p:nvSpPr>
          <p:cNvPr id="4" name="Rectangle 3"/>
          <p:cNvSpPr/>
          <p:nvPr/>
        </p:nvSpPr>
        <p:spPr>
          <a:xfrm>
            <a:off x="838200" y="1456263"/>
            <a:ext cx="2648482" cy="523220"/>
          </a:xfrm>
          <a:prstGeom prst="rect">
            <a:avLst/>
          </a:prstGeom>
        </p:spPr>
        <p:txBody>
          <a:bodyPr wrap="none">
            <a:spAutoFit/>
          </a:bodyPr>
          <a:lstStyle/>
          <a:p>
            <a:r>
              <a:rPr lang="en-US" sz="2800" dirty="0"/>
              <a:t>234,563,200.045</a:t>
            </a:r>
          </a:p>
        </p:txBody>
      </p:sp>
    </p:spTree>
    <p:extLst>
      <p:ext uri="{BB962C8B-B14F-4D97-AF65-F5344CB8AC3E}">
        <p14:creationId xmlns:p14="http://schemas.microsoft.com/office/powerpoint/2010/main" val="19007967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5355" y="514350"/>
            <a:ext cx="8686800" cy="954107"/>
          </a:xfrm>
          <a:prstGeom prst="rect">
            <a:avLst/>
          </a:prstGeom>
        </p:spPr>
        <p:txBody>
          <a:bodyPr wrap="square">
            <a:spAutoFit/>
          </a:bodyPr>
          <a:lstStyle/>
          <a:p>
            <a:r>
              <a:rPr lang="en-US" sz="2800" b="1" dirty="0">
                <a:solidFill>
                  <a:schemeClr val="accent1"/>
                </a:solidFill>
              </a:rPr>
              <a:t>Sample Problem 5</a:t>
            </a:r>
            <a:r>
              <a:rPr lang="en-US" sz="2800" dirty="0">
                <a:solidFill>
                  <a:schemeClr val="accent1"/>
                </a:solidFill>
              </a:rPr>
              <a:t>:  </a:t>
            </a:r>
            <a:r>
              <a:rPr lang="en-US" sz="2800" b="1" dirty="0"/>
              <a:t>Write the following numbers in expanded form.</a:t>
            </a:r>
            <a:endParaRPr lang="en-US" sz="2800" dirty="0"/>
          </a:p>
        </p:txBody>
      </p:sp>
      <p:sp>
        <p:nvSpPr>
          <p:cNvPr id="3" name="Rectangle 2"/>
          <p:cNvSpPr/>
          <p:nvPr/>
        </p:nvSpPr>
        <p:spPr>
          <a:xfrm>
            <a:off x="304800" y="1473848"/>
            <a:ext cx="465192" cy="523220"/>
          </a:xfrm>
          <a:prstGeom prst="rect">
            <a:avLst/>
          </a:prstGeom>
        </p:spPr>
        <p:txBody>
          <a:bodyPr wrap="none">
            <a:spAutoFit/>
          </a:bodyPr>
          <a:lstStyle/>
          <a:p>
            <a:r>
              <a:rPr lang="en-US" sz="2800" dirty="0"/>
              <a:t>b.</a:t>
            </a:r>
          </a:p>
        </p:txBody>
      </p:sp>
      <p:sp>
        <p:nvSpPr>
          <p:cNvPr id="4" name="Rectangle 3"/>
          <p:cNvSpPr/>
          <p:nvPr/>
        </p:nvSpPr>
        <p:spPr>
          <a:xfrm>
            <a:off x="838200" y="1456263"/>
            <a:ext cx="2648482" cy="523220"/>
          </a:xfrm>
          <a:prstGeom prst="rect">
            <a:avLst/>
          </a:prstGeom>
        </p:spPr>
        <p:txBody>
          <a:bodyPr wrap="none">
            <a:spAutoFit/>
          </a:bodyPr>
          <a:lstStyle/>
          <a:p>
            <a:r>
              <a:rPr lang="en-US" sz="2800" dirty="0"/>
              <a:t>234,563,200.045</a:t>
            </a:r>
          </a:p>
        </p:txBody>
      </p:sp>
      <p:sp>
        <p:nvSpPr>
          <p:cNvPr id="6" name="Rectangle 5"/>
          <p:cNvSpPr/>
          <p:nvPr/>
        </p:nvSpPr>
        <p:spPr>
          <a:xfrm>
            <a:off x="769992" y="1979483"/>
            <a:ext cx="7315200" cy="3477875"/>
          </a:xfrm>
          <a:prstGeom prst="rect">
            <a:avLst/>
          </a:prstGeom>
        </p:spPr>
        <p:txBody>
          <a:bodyPr wrap="square">
            <a:spAutoFit/>
          </a:bodyPr>
          <a:lstStyle/>
          <a:p>
            <a:r>
              <a:rPr lang="en-US" sz="2200" dirty="0"/>
              <a:t>Value of 2 = 2 * 100,000,000 = 200,000,000</a:t>
            </a:r>
          </a:p>
          <a:p>
            <a:r>
              <a:rPr lang="en-US" sz="2200" dirty="0"/>
              <a:t>Value of 3 = 3 * 10,000,000 = 30,000,000</a:t>
            </a:r>
          </a:p>
          <a:p>
            <a:r>
              <a:rPr lang="en-US" sz="2200" dirty="0"/>
              <a:t>Value of 4 = 4 * 1,000,000 = 4,000,000</a:t>
            </a:r>
          </a:p>
          <a:p>
            <a:r>
              <a:rPr lang="en-US" sz="2200" dirty="0"/>
              <a:t>Value of 5 = 5 * 100,000 = 500,000</a:t>
            </a:r>
          </a:p>
          <a:p>
            <a:r>
              <a:rPr lang="en-US" sz="2200" dirty="0"/>
              <a:t>Value of 6 = 6 * 10,000 = 60,000</a:t>
            </a:r>
          </a:p>
          <a:p>
            <a:r>
              <a:rPr lang="en-US" sz="2200" dirty="0"/>
              <a:t>Value of 3 = 3 * 1,000 = 3,000</a:t>
            </a:r>
          </a:p>
          <a:p>
            <a:r>
              <a:rPr lang="en-US" sz="2200" dirty="0"/>
              <a:t>Value of 2 = 2 * 100 = 200</a:t>
            </a:r>
          </a:p>
          <a:p>
            <a:r>
              <a:rPr lang="en-US" sz="2200" dirty="0"/>
              <a:t>Value of 4 = 4 * 0.01 = 0.04</a:t>
            </a:r>
          </a:p>
          <a:p>
            <a:r>
              <a:rPr lang="en-US" sz="2200" dirty="0"/>
              <a:t>Value of 5 = 5 * 0.001 = 0.005</a:t>
            </a:r>
          </a:p>
          <a:p>
            <a:endParaRPr lang="en-US" sz="2200" dirty="0"/>
          </a:p>
        </p:txBody>
      </p:sp>
    </p:spTree>
    <p:extLst>
      <p:ext uri="{BB962C8B-B14F-4D97-AF65-F5344CB8AC3E}">
        <p14:creationId xmlns:p14="http://schemas.microsoft.com/office/powerpoint/2010/main" val="3314460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5355" y="514350"/>
            <a:ext cx="8686800" cy="954107"/>
          </a:xfrm>
          <a:prstGeom prst="rect">
            <a:avLst/>
          </a:prstGeom>
        </p:spPr>
        <p:txBody>
          <a:bodyPr wrap="square">
            <a:spAutoFit/>
          </a:bodyPr>
          <a:lstStyle/>
          <a:p>
            <a:r>
              <a:rPr lang="en-US" sz="2800" b="1" dirty="0">
                <a:solidFill>
                  <a:schemeClr val="accent1"/>
                </a:solidFill>
              </a:rPr>
              <a:t>Sample Problem 5</a:t>
            </a:r>
            <a:r>
              <a:rPr lang="en-US" sz="2800" dirty="0">
                <a:solidFill>
                  <a:schemeClr val="accent1"/>
                </a:solidFill>
              </a:rPr>
              <a:t>:  </a:t>
            </a:r>
            <a:r>
              <a:rPr lang="en-US" sz="2800" b="1" dirty="0"/>
              <a:t>Write the following numbers in expanded form.</a:t>
            </a:r>
            <a:endParaRPr lang="en-US" sz="2800" dirty="0"/>
          </a:p>
        </p:txBody>
      </p:sp>
      <p:sp>
        <p:nvSpPr>
          <p:cNvPr id="3" name="Rectangle 2"/>
          <p:cNvSpPr/>
          <p:nvPr/>
        </p:nvSpPr>
        <p:spPr>
          <a:xfrm>
            <a:off x="304800" y="1473848"/>
            <a:ext cx="465192" cy="523220"/>
          </a:xfrm>
          <a:prstGeom prst="rect">
            <a:avLst/>
          </a:prstGeom>
        </p:spPr>
        <p:txBody>
          <a:bodyPr wrap="none">
            <a:spAutoFit/>
          </a:bodyPr>
          <a:lstStyle/>
          <a:p>
            <a:r>
              <a:rPr lang="en-US" sz="2800" dirty="0"/>
              <a:t>b.</a:t>
            </a:r>
          </a:p>
        </p:txBody>
      </p:sp>
      <p:sp>
        <p:nvSpPr>
          <p:cNvPr id="4" name="Rectangle 3"/>
          <p:cNvSpPr/>
          <p:nvPr/>
        </p:nvSpPr>
        <p:spPr>
          <a:xfrm>
            <a:off x="838200" y="1456263"/>
            <a:ext cx="2648482" cy="523220"/>
          </a:xfrm>
          <a:prstGeom prst="rect">
            <a:avLst/>
          </a:prstGeom>
        </p:spPr>
        <p:txBody>
          <a:bodyPr wrap="none">
            <a:spAutoFit/>
          </a:bodyPr>
          <a:lstStyle/>
          <a:p>
            <a:r>
              <a:rPr lang="en-US" sz="2800" dirty="0"/>
              <a:t>234,563,200.045</a:t>
            </a:r>
          </a:p>
        </p:txBody>
      </p:sp>
      <p:sp>
        <p:nvSpPr>
          <p:cNvPr id="6" name="Rectangle 5"/>
          <p:cNvSpPr/>
          <p:nvPr/>
        </p:nvSpPr>
        <p:spPr>
          <a:xfrm>
            <a:off x="381000" y="1979483"/>
            <a:ext cx="8531155" cy="1200329"/>
          </a:xfrm>
          <a:prstGeom prst="rect">
            <a:avLst/>
          </a:prstGeom>
        </p:spPr>
        <p:txBody>
          <a:bodyPr wrap="square">
            <a:spAutoFit/>
          </a:bodyPr>
          <a:lstStyle/>
          <a:p>
            <a:endParaRPr lang="en-US" sz="2400" dirty="0"/>
          </a:p>
          <a:p>
            <a:r>
              <a:rPr lang="en-US" sz="2400" dirty="0"/>
              <a:t>234,563,200.045 = 200,000,000 + 30,000,000 + 4,000,000 + 500,000 + 60,000 + 3,000 + 200 + 0.04 + 0.005</a:t>
            </a:r>
          </a:p>
        </p:txBody>
      </p:sp>
    </p:spTree>
    <p:extLst>
      <p:ext uri="{BB962C8B-B14F-4D97-AF65-F5344CB8AC3E}">
        <p14:creationId xmlns:p14="http://schemas.microsoft.com/office/powerpoint/2010/main" val="37515231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5355" y="514350"/>
            <a:ext cx="8686800" cy="954107"/>
          </a:xfrm>
          <a:prstGeom prst="rect">
            <a:avLst/>
          </a:prstGeom>
        </p:spPr>
        <p:txBody>
          <a:bodyPr wrap="square">
            <a:spAutoFit/>
          </a:bodyPr>
          <a:lstStyle/>
          <a:p>
            <a:r>
              <a:rPr lang="en-US" sz="2800" b="1" dirty="0">
                <a:solidFill>
                  <a:schemeClr val="accent1"/>
                </a:solidFill>
              </a:rPr>
              <a:t>Sample Problem 5</a:t>
            </a:r>
            <a:r>
              <a:rPr lang="en-US" sz="2800" dirty="0">
                <a:solidFill>
                  <a:schemeClr val="accent1"/>
                </a:solidFill>
              </a:rPr>
              <a:t>:  </a:t>
            </a:r>
            <a:r>
              <a:rPr lang="en-US" sz="2800" b="1" dirty="0"/>
              <a:t>Write the following numbers in expanded form.</a:t>
            </a:r>
            <a:endParaRPr lang="en-US" sz="2800" dirty="0"/>
          </a:p>
        </p:txBody>
      </p:sp>
      <p:sp>
        <p:nvSpPr>
          <p:cNvPr id="3" name="Rectangle 2"/>
          <p:cNvSpPr/>
          <p:nvPr/>
        </p:nvSpPr>
        <p:spPr>
          <a:xfrm>
            <a:off x="304800" y="1473848"/>
            <a:ext cx="428322" cy="523220"/>
          </a:xfrm>
          <a:prstGeom prst="rect">
            <a:avLst/>
          </a:prstGeom>
        </p:spPr>
        <p:txBody>
          <a:bodyPr wrap="none">
            <a:spAutoFit/>
          </a:bodyPr>
          <a:lstStyle/>
          <a:p>
            <a:r>
              <a:rPr lang="en-US" sz="2800" dirty="0"/>
              <a:t>c.</a:t>
            </a:r>
          </a:p>
        </p:txBody>
      </p:sp>
      <p:sp>
        <p:nvSpPr>
          <p:cNvPr id="4" name="Rectangle 3"/>
          <p:cNvSpPr/>
          <p:nvPr/>
        </p:nvSpPr>
        <p:spPr>
          <a:xfrm>
            <a:off x="838200" y="1456263"/>
            <a:ext cx="1372492" cy="523220"/>
          </a:xfrm>
          <a:prstGeom prst="rect">
            <a:avLst/>
          </a:prstGeom>
        </p:spPr>
        <p:txBody>
          <a:bodyPr wrap="none">
            <a:spAutoFit/>
          </a:bodyPr>
          <a:lstStyle/>
          <a:p>
            <a:r>
              <a:rPr lang="en-US" sz="2800" dirty="0"/>
              <a:t>25.4078</a:t>
            </a:r>
          </a:p>
        </p:txBody>
      </p:sp>
    </p:spTree>
    <p:extLst>
      <p:ext uri="{BB962C8B-B14F-4D97-AF65-F5344CB8AC3E}">
        <p14:creationId xmlns:p14="http://schemas.microsoft.com/office/powerpoint/2010/main" val="8443473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0"/>
            <a:ext cx="8229600" cy="479821"/>
          </a:xfrm>
        </p:spPr>
        <p:txBody>
          <a:bodyPr>
            <a:normAutofit/>
          </a:bodyPr>
          <a:lstStyle/>
          <a:p>
            <a:pPr algn="l"/>
            <a:r>
              <a:rPr lang="en-US" sz="1700" b="1" dirty="0">
                <a:latin typeface="Cambria" panose="02040503050406030204" pitchFamily="18" charset="0"/>
              </a:rPr>
              <a:t>   Place Value</a:t>
            </a:r>
          </a:p>
        </p:txBody>
      </p:sp>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5355" y="514350"/>
            <a:ext cx="8686800" cy="954107"/>
          </a:xfrm>
          <a:prstGeom prst="rect">
            <a:avLst/>
          </a:prstGeom>
        </p:spPr>
        <p:txBody>
          <a:bodyPr wrap="square">
            <a:spAutoFit/>
          </a:bodyPr>
          <a:lstStyle/>
          <a:p>
            <a:r>
              <a:rPr lang="en-US" sz="2800" b="1" dirty="0">
                <a:solidFill>
                  <a:schemeClr val="accent1"/>
                </a:solidFill>
              </a:rPr>
              <a:t>Sample Problem 5</a:t>
            </a:r>
            <a:r>
              <a:rPr lang="en-US" sz="2800" dirty="0">
                <a:solidFill>
                  <a:schemeClr val="accent1"/>
                </a:solidFill>
              </a:rPr>
              <a:t>:  </a:t>
            </a:r>
            <a:r>
              <a:rPr lang="en-US" sz="2800" b="1" dirty="0"/>
              <a:t>Write the following numbers in expanded form.</a:t>
            </a:r>
            <a:endParaRPr lang="en-US" sz="2800" dirty="0"/>
          </a:p>
        </p:txBody>
      </p:sp>
      <p:sp>
        <p:nvSpPr>
          <p:cNvPr id="3" name="Rectangle 2"/>
          <p:cNvSpPr/>
          <p:nvPr/>
        </p:nvSpPr>
        <p:spPr>
          <a:xfrm>
            <a:off x="304800" y="1473848"/>
            <a:ext cx="428322" cy="523220"/>
          </a:xfrm>
          <a:prstGeom prst="rect">
            <a:avLst/>
          </a:prstGeom>
        </p:spPr>
        <p:txBody>
          <a:bodyPr wrap="none">
            <a:spAutoFit/>
          </a:bodyPr>
          <a:lstStyle/>
          <a:p>
            <a:r>
              <a:rPr lang="en-US" sz="2800" dirty="0"/>
              <a:t>c.</a:t>
            </a:r>
          </a:p>
        </p:txBody>
      </p:sp>
      <p:sp>
        <p:nvSpPr>
          <p:cNvPr id="4" name="Rectangle 3"/>
          <p:cNvSpPr/>
          <p:nvPr/>
        </p:nvSpPr>
        <p:spPr>
          <a:xfrm>
            <a:off x="838200" y="1456263"/>
            <a:ext cx="1372492" cy="523220"/>
          </a:xfrm>
          <a:prstGeom prst="rect">
            <a:avLst/>
          </a:prstGeom>
        </p:spPr>
        <p:txBody>
          <a:bodyPr wrap="none">
            <a:spAutoFit/>
          </a:bodyPr>
          <a:lstStyle/>
          <a:p>
            <a:r>
              <a:rPr lang="en-US" sz="2800" dirty="0"/>
              <a:t>25.4078</a:t>
            </a:r>
          </a:p>
        </p:txBody>
      </p:sp>
      <p:sp>
        <p:nvSpPr>
          <p:cNvPr id="6" name="Rectangle 5"/>
          <p:cNvSpPr/>
          <p:nvPr/>
        </p:nvSpPr>
        <p:spPr>
          <a:xfrm>
            <a:off x="911155" y="1979483"/>
            <a:ext cx="7315200" cy="2677656"/>
          </a:xfrm>
          <a:prstGeom prst="rect">
            <a:avLst/>
          </a:prstGeom>
        </p:spPr>
        <p:txBody>
          <a:bodyPr wrap="square">
            <a:spAutoFit/>
          </a:bodyPr>
          <a:lstStyle/>
          <a:p>
            <a:r>
              <a:rPr lang="en-US" sz="2800" dirty="0"/>
              <a:t>Value of 2 = 2 * 10 = 20</a:t>
            </a:r>
          </a:p>
          <a:p>
            <a:r>
              <a:rPr lang="en-US" sz="2800" dirty="0"/>
              <a:t>Value of 5 = 5 * 1 = 5</a:t>
            </a:r>
          </a:p>
          <a:p>
            <a:r>
              <a:rPr lang="en-US" sz="2800" dirty="0"/>
              <a:t>Value of 4 = 4 * 0.1 = 0.4</a:t>
            </a:r>
          </a:p>
          <a:p>
            <a:r>
              <a:rPr lang="en-US" sz="2800" dirty="0"/>
              <a:t>Value of 7 = 7 * 0.001 = 0.007</a:t>
            </a:r>
          </a:p>
          <a:p>
            <a:r>
              <a:rPr lang="en-US" sz="2800" dirty="0"/>
              <a:t>Value of 8 = 8 * 0.0001 = 0.0008</a:t>
            </a:r>
          </a:p>
          <a:p>
            <a:r>
              <a:rPr lang="en-US" sz="2800" dirty="0"/>
              <a:t>25.4078 = 20 + 5 + 0.4 + 0.007 + 0.0008</a:t>
            </a:r>
          </a:p>
        </p:txBody>
      </p:sp>
    </p:spTree>
    <p:extLst>
      <p:ext uri="{BB962C8B-B14F-4D97-AF65-F5344CB8AC3E}">
        <p14:creationId xmlns:p14="http://schemas.microsoft.com/office/powerpoint/2010/main" val="3502820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648586" y="742950"/>
            <a:ext cx="7620000" cy="3970318"/>
          </a:xfrm>
          <a:prstGeom prst="rect">
            <a:avLst/>
          </a:prstGeom>
        </p:spPr>
        <p:txBody>
          <a:bodyPr wrap="square">
            <a:spAutoFit/>
          </a:bodyPr>
          <a:lstStyle/>
          <a:p>
            <a:pPr marL="457200" indent="-457200">
              <a:buFont typeface="Arial" pitchFamily="34" charset="0"/>
              <a:buChar char="•"/>
            </a:pPr>
            <a:r>
              <a:rPr lang="en-US" sz="2800" dirty="0"/>
              <a:t>One digit alone can also represent a number. </a:t>
            </a:r>
          </a:p>
          <a:p>
            <a:pPr marL="457200" indent="-457200">
              <a:buFont typeface="Arial" pitchFamily="34" charset="0"/>
              <a:buChar char="•"/>
            </a:pPr>
            <a:endParaRPr lang="en-US" sz="2800" dirty="0"/>
          </a:p>
          <a:p>
            <a:pPr marL="457200" indent="-457200">
              <a:buFont typeface="Arial" pitchFamily="34" charset="0"/>
              <a:buChar char="•"/>
            </a:pPr>
            <a:r>
              <a:rPr lang="en-US" sz="2800" dirty="0"/>
              <a:t>A single digit that represents a number is said to be in the ones place value position.</a:t>
            </a:r>
          </a:p>
          <a:p>
            <a:pPr marL="457200" indent="-457200">
              <a:buFont typeface="Arial" pitchFamily="34" charset="0"/>
              <a:buChar char="•"/>
            </a:pPr>
            <a:endParaRPr lang="en-US" sz="2800" dirty="0"/>
          </a:p>
          <a:p>
            <a:pPr marL="457200" indent="-457200">
              <a:buFont typeface="Arial" pitchFamily="34" charset="0"/>
              <a:buChar char="•"/>
            </a:pPr>
            <a:r>
              <a:rPr lang="en-US" sz="2800" dirty="0"/>
              <a:t>To assist us in determining place value, we use commas to separate periods of a number, and also use a decimal point to define the location of the ones place. </a:t>
            </a:r>
          </a:p>
        </p:txBody>
      </p:sp>
    </p:spTree>
    <p:extLst>
      <p:ext uri="{BB962C8B-B14F-4D97-AF65-F5344CB8AC3E}">
        <p14:creationId xmlns:p14="http://schemas.microsoft.com/office/powerpoint/2010/main" val="42158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074"/>
            <a:ext cx="8229600" cy="365521"/>
          </a:xfrm>
        </p:spPr>
        <p:txBody>
          <a:bodyPr>
            <a:normAutofit/>
          </a:bodyPr>
          <a:lstStyle/>
          <a:p>
            <a:pPr algn="l"/>
            <a:r>
              <a:rPr lang="en-US" sz="1700" b="1" dirty="0">
                <a:latin typeface="Cambria" panose="02040503050406030204" pitchFamily="18" charset="0"/>
              </a:rPr>
              <a:t>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85554" y="209550"/>
            <a:ext cx="8077200" cy="4832092"/>
          </a:xfrm>
          <a:prstGeom prst="rect">
            <a:avLst/>
          </a:prstGeom>
        </p:spPr>
        <p:txBody>
          <a:bodyPr wrap="square">
            <a:spAutoFit/>
          </a:bodyPr>
          <a:lstStyle/>
          <a:p>
            <a:pPr marL="457200" indent="-457200">
              <a:buFont typeface="Arial" pitchFamily="34" charset="0"/>
              <a:buChar char="•"/>
            </a:pPr>
            <a:r>
              <a:rPr lang="en-US" sz="2800" dirty="0"/>
              <a:t>The ones place is just to the left of the decimal point. </a:t>
            </a:r>
          </a:p>
          <a:p>
            <a:pPr marL="457200" indent="-457200">
              <a:buFont typeface="Arial" pitchFamily="34" charset="0"/>
              <a:buChar char="•"/>
            </a:pPr>
            <a:endParaRPr lang="en-US" sz="2800" dirty="0"/>
          </a:p>
          <a:p>
            <a:pPr marL="457200" indent="-457200">
              <a:buFont typeface="Arial" pitchFamily="34" charset="0"/>
              <a:buChar char="•"/>
            </a:pPr>
            <a:r>
              <a:rPr lang="en-US" sz="2800" dirty="0"/>
              <a:t>When writing down whole numbers we normally do not write down the decimal point. In this case it is understood that the digit furthest to the right, or rightmost place, is in the ones place.</a:t>
            </a:r>
          </a:p>
          <a:p>
            <a:pPr marL="457200" indent="-457200">
              <a:buFont typeface="Arial" pitchFamily="34" charset="0"/>
              <a:buChar char="•"/>
            </a:pPr>
            <a:endParaRPr lang="en-US" sz="2800" dirty="0"/>
          </a:p>
          <a:p>
            <a:pPr marL="457200" indent="-457200">
              <a:buFont typeface="Arial" pitchFamily="34" charset="0"/>
              <a:buChar char="•"/>
            </a:pPr>
            <a:r>
              <a:rPr lang="en-US" sz="2800" dirty="0"/>
              <a:t>When we read a number with decimal in it, we read the decimal as “end”. We also put “THS” to the end of the last place value.</a:t>
            </a:r>
          </a:p>
        </p:txBody>
      </p:sp>
    </p:spTree>
    <p:extLst>
      <p:ext uri="{BB962C8B-B14F-4D97-AF65-F5344CB8AC3E}">
        <p14:creationId xmlns:p14="http://schemas.microsoft.com/office/powerpoint/2010/main" val="3393783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Table 3"/>
          <p:cNvGraphicFramePr>
            <a:graphicFrameLocks noGrp="1"/>
          </p:cNvGraphicFramePr>
          <p:nvPr>
            <p:extLst>
              <p:ext uri="{D42A27DB-BD31-4B8C-83A1-F6EECF244321}">
                <p14:modId xmlns:p14="http://schemas.microsoft.com/office/powerpoint/2010/main" val="3740422218"/>
              </p:ext>
            </p:extLst>
          </p:nvPr>
        </p:nvGraphicFramePr>
        <p:xfrm>
          <a:off x="1524000" y="438150"/>
          <a:ext cx="6451200" cy="3657600"/>
        </p:xfrm>
        <a:graphic>
          <a:graphicData uri="http://schemas.openxmlformats.org/drawingml/2006/table">
            <a:tbl>
              <a:tblPr firstRow="1" firstCol="1" bandRow="1"/>
              <a:tblGrid>
                <a:gridCol w="430080">
                  <a:extLst>
                    <a:ext uri="{9D8B030D-6E8A-4147-A177-3AD203B41FA5}">
                      <a16:colId xmlns:a16="http://schemas.microsoft.com/office/drawing/2014/main" val="20000"/>
                    </a:ext>
                  </a:extLst>
                </a:gridCol>
                <a:gridCol w="430080">
                  <a:extLst>
                    <a:ext uri="{9D8B030D-6E8A-4147-A177-3AD203B41FA5}">
                      <a16:colId xmlns:a16="http://schemas.microsoft.com/office/drawing/2014/main" val="20001"/>
                    </a:ext>
                  </a:extLst>
                </a:gridCol>
                <a:gridCol w="430080">
                  <a:extLst>
                    <a:ext uri="{9D8B030D-6E8A-4147-A177-3AD203B41FA5}">
                      <a16:colId xmlns:a16="http://schemas.microsoft.com/office/drawing/2014/main" val="20002"/>
                    </a:ext>
                  </a:extLst>
                </a:gridCol>
                <a:gridCol w="430080">
                  <a:extLst>
                    <a:ext uri="{9D8B030D-6E8A-4147-A177-3AD203B41FA5}">
                      <a16:colId xmlns:a16="http://schemas.microsoft.com/office/drawing/2014/main" val="20003"/>
                    </a:ext>
                  </a:extLst>
                </a:gridCol>
                <a:gridCol w="430080">
                  <a:extLst>
                    <a:ext uri="{9D8B030D-6E8A-4147-A177-3AD203B41FA5}">
                      <a16:colId xmlns:a16="http://schemas.microsoft.com/office/drawing/2014/main" val="20004"/>
                    </a:ext>
                  </a:extLst>
                </a:gridCol>
                <a:gridCol w="430080">
                  <a:extLst>
                    <a:ext uri="{9D8B030D-6E8A-4147-A177-3AD203B41FA5}">
                      <a16:colId xmlns:a16="http://schemas.microsoft.com/office/drawing/2014/main" val="20005"/>
                    </a:ext>
                  </a:extLst>
                </a:gridCol>
                <a:gridCol w="430080">
                  <a:extLst>
                    <a:ext uri="{9D8B030D-6E8A-4147-A177-3AD203B41FA5}">
                      <a16:colId xmlns:a16="http://schemas.microsoft.com/office/drawing/2014/main" val="20006"/>
                    </a:ext>
                  </a:extLst>
                </a:gridCol>
                <a:gridCol w="430080">
                  <a:extLst>
                    <a:ext uri="{9D8B030D-6E8A-4147-A177-3AD203B41FA5}">
                      <a16:colId xmlns:a16="http://schemas.microsoft.com/office/drawing/2014/main" val="20007"/>
                    </a:ext>
                  </a:extLst>
                </a:gridCol>
                <a:gridCol w="430080">
                  <a:extLst>
                    <a:ext uri="{9D8B030D-6E8A-4147-A177-3AD203B41FA5}">
                      <a16:colId xmlns:a16="http://schemas.microsoft.com/office/drawing/2014/main" val="20008"/>
                    </a:ext>
                  </a:extLst>
                </a:gridCol>
                <a:gridCol w="430080">
                  <a:extLst>
                    <a:ext uri="{9D8B030D-6E8A-4147-A177-3AD203B41FA5}">
                      <a16:colId xmlns:a16="http://schemas.microsoft.com/office/drawing/2014/main" val="20009"/>
                    </a:ext>
                  </a:extLst>
                </a:gridCol>
                <a:gridCol w="430080">
                  <a:extLst>
                    <a:ext uri="{9D8B030D-6E8A-4147-A177-3AD203B41FA5}">
                      <a16:colId xmlns:a16="http://schemas.microsoft.com/office/drawing/2014/main" val="20010"/>
                    </a:ext>
                  </a:extLst>
                </a:gridCol>
                <a:gridCol w="430080">
                  <a:extLst>
                    <a:ext uri="{9D8B030D-6E8A-4147-A177-3AD203B41FA5}">
                      <a16:colId xmlns:a16="http://schemas.microsoft.com/office/drawing/2014/main" val="20011"/>
                    </a:ext>
                  </a:extLst>
                </a:gridCol>
                <a:gridCol w="430080">
                  <a:extLst>
                    <a:ext uri="{9D8B030D-6E8A-4147-A177-3AD203B41FA5}">
                      <a16:colId xmlns:a16="http://schemas.microsoft.com/office/drawing/2014/main" val="20012"/>
                    </a:ext>
                  </a:extLst>
                </a:gridCol>
                <a:gridCol w="430080">
                  <a:extLst>
                    <a:ext uri="{9D8B030D-6E8A-4147-A177-3AD203B41FA5}">
                      <a16:colId xmlns:a16="http://schemas.microsoft.com/office/drawing/2014/main" val="20013"/>
                    </a:ext>
                  </a:extLst>
                </a:gridCol>
                <a:gridCol w="430080">
                  <a:extLst>
                    <a:ext uri="{9D8B030D-6E8A-4147-A177-3AD203B41FA5}">
                      <a16:colId xmlns:a16="http://schemas.microsoft.com/office/drawing/2014/main" val="20014"/>
                    </a:ext>
                  </a:extLst>
                </a:gridCol>
              </a:tblGrid>
              <a:tr h="1932001">
                <a:tc>
                  <a:txBody>
                    <a:bodyPr/>
                    <a:lstStyle/>
                    <a:p>
                      <a:pPr marL="71755" marR="71755" algn="ctr">
                        <a:lnSpc>
                          <a:spcPct val="115000"/>
                        </a:lnSpc>
                        <a:spcBef>
                          <a:spcPts val="0"/>
                        </a:spcBef>
                        <a:spcAft>
                          <a:spcPts val="600"/>
                        </a:spcAft>
                        <a:tabLst>
                          <a:tab pos="1605915" algn="l"/>
                        </a:tabLst>
                      </a:pPr>
                      <a:r>
                        <a:rPr lang="en-US" sz="1400" b="1" dirty="0">
                          <a:solidFill>
                            <a:srgbClr val="C00000"/>
                          </a:solidFill>
                          <a:effectLst/>
                          <a:latin typeface="Calibri"/>
                          <a:ea typeface="MS Mincho"/>
                          <a:cs typeface="Times New Roman"/>
                        </a:rPr>
                        <a:t>Hundred-millions</a:t>
                      </a:r>
                      <a:endParaRPr lang="en-US" sz="1100" dirty="0">
                        <a:effectLst/>
                        <a:latin typeface="Calibri"/>
                        <a:ea typeface="MS Mincho"/>
                        <a:cs typeface="Times New Roman"/>
                      </a:endParaRPr>
                    </a:p>
                  </a:txBody>
                  <a:tcPr marL="67160" marR="67160"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00B050"/>
                          </a:solidFill>
                          <a:effectLst/>
                          <a:latin typeface="Calibri"/>
                          <a:ea typeface="MS Mincho"/>
                          <a:cs typeface="Times New Roman"/>
                        </a:rPr>
                        <a:t>Ten-millions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002060"/>
                          </a:solidFill>
                          <a:effectLst/>
                          <a:latin typeface="Calibri"/>
                          <a:ea typeface="MS Mincho"/>
                          <a:cs typeface="Times New Roman"/>
                        </a:rPr>
                        <a:t>One-millions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943634"/>
                          </a:solidFill>
                          <a:effectLst/>
                          <a:latin typeface="Calibri"/>
                          <a:ea typeface="MS Mincho"/>
                          <a:cs typeface="Times New Roman"/>
                        </a:rPr>
                        <a:t>Hundred - thousands</a:t>
                      </a:r>
                      <a:endParaRPr lang="en-US" sz="1100">
                        <a:effectLst/>
                        <a:latin typeface="Calibri"/>
                        <a:ea typeface="MS Mincho"/>
                        <a:cs typeface="Times New Roman"/>
                      </a:endParaRPr>
                    </a:p>
                  </a:txBody>
                  <a:tcPr marL="67160" marR="67160"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92D050"/>
                          </a:solidFill>
                          <a:effectLst/>
                          <a:latin typeface="Calibri"/>
                          <a:ea typeface="MS Mincho"/>
                          <a:cs typeface="Times New Roman"/>
                        </a:rPr>
                        <a:t>Ten-thousands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4F81BD"/>
                          </a:solidFill>
                          <a:effectLst/>
                          <a:latin typeface="Calibri"/>
                          <a:ea typeface="MS Mincho"/>
                          <a:cs typeface="Times New Roman"/>
                        </a:rPr>
                        <a:t>One-thousands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FF0000"/>
                          </a:solidFill>
                          <a:effectLst/>
                          <a:latin typeface="Calibri"/>
                          <a:ea typeface="MS Mincho"/>
                          <a:cs typeface="Times New Roman"/>
                        </a:rPr>
                        <a:t>Hundreds</a:t>
                      </a:r>
                      <a:endParaRPr lang="en-US" sz="1100">
                        <a:effectLst/>
                        <a:latin typeface="Calibri"/>
                        <a:ea typeface="MS Mincho"/>
                        <a:cs typeface="Times New Roman"/>
                      </a:endParaRPr>
                    </a:p>
                  </a:txBody>
                  <a:tcPr marL="67160" marR="67160"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4F6228"/>
                          </a:solidFill>
                          <a:effectLst/>
                          <a:latin typeface="Calibri"/>
                          <a:ea typeface="MS Mincho"/>
                          <a:cs typeface="Times New Roman"/>
                        </a:rPr>
                        <a:t>Tens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1F497D"/>
                          </a:solidFill>
                          <a:effectLst/>
                          <a:latin typeface="Calibri"/>
                          <a:ea typeface="MS Mincho"/>
                          <a:cs typeface="Times New Roman"/>
                        </a:rPr>
                        <a:t>Ones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effectLst/>
                          <a:latin typeface="Calibri"/>
                          <a:ea typeface="MS Mincho"/>
                          <a:cs typeface="Times New Roman"/>
                        </a:rPr>
                        <a:t>and</a:t>
                      </a:r>
                      <a:endParaRPr lang="en-US" sz="1100">
                        <a:effectLst/>
                        <a:latin typeface="Calibri"/>
                        <a:ea typeface="MS Mincho"/>
                        <a:cs typeface="Times New Roman"/>
                      </a:endParaRPr>
                    </a:p>
                  </a:txBody>
                  <a:tcPr marL="67160" marR="67160" marT="0" marB="0" vert="vert27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8064A2"/>
                          </a:solidFill>
                          <a:effectLst/>
                          <a:latin typeface="Calibri"/>
                          <a:ea typeface="MS Mincho"/>
                          <a:cs typeface="Times New Roman"/>
                        </a:rPr>
                        <a:t>Tenths</a:t>
                      </a:r>
                      <a:endParaRPr lang="en-US" sz="1100">
                        <a:effectLst/>
                        <a:latin typeface="Calibri"/>
                        <a:ea typeface="MS Mincho"/>
                        <a:cs typeface="Times New Roman"/>
                      </a:endParaRPr>
                    </a:p>
                  </a:txBody>
                  <a:tcPr marL="67160" marR="67160"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4F6228"/>
                          </a:solidFill>
                          <a:effectLst/>
                          <a:latin typeface="Calibri"/>
                          <a:ea typeface="MS Mincho"/>
                          <a:cs typeface="Times New Roman"/>
                        </a:rPr>
                        <a:t>Hundredths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31849B"/>
                          </a:solidFill>
                          <a:effectLst/>
                          <a:latin typeface="Calibri"/>
                          <a:ea typeface="MS Mincho"/>
                          <a:cs typeface="Times New Roman"/>
                        </a:rPr>
                        <a:t>One-thousandths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984806"/>
                          </a:solidFill>
                          <a:effectLst/>
                          <a:latin typeface="Calibri"/>
                          <a:ea typeface="MS Mincho"/>
                          <a:cs typeface="Times New Roman"/>
                        </a:rPr>
                        <a:t>Ten-thousandths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FFFF00"/>
                          </a:solidFill>
                          <a:effectLst/>
                          <a:latin typeface="Calibri"/>
                          <a:ea typeface="MS Mincho"/>
                          <a:cs typeface="Times New Roman"/>
                        </a:rPr>
                        <a:t>Hundreds-thousandths</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43102">
                <a:tc>
                  <a:txBody>
                    <a:bodyPr/>
                    <a:lstStyle/>
                    <a:p>
                      <a:pPr marL="71755" marR="71755" algn="ctr">
                        <a:lnSpc>
                          <a:spcPct val="115000"/>
                        </a:lnSpc>
                        <a:spcBef>
                          <a:spcPts val="0"/>
                        </a:spcBef>
                        <a:spcAft>
                          <a:spcPts val="600"/>
                        </a:spcAft>
                        <a:tabLst>
                          <a:tab pos="1605915" algn="l"/>
                        </a:tabLst>
                      </a:pPr>
                      <a:r>
                        <a:rPr lang="en-US" sz="1400" b="1">
                          <a:solidFill>
                            <a:srgbClr val="C00000"/>
                          </a:solidFill>
                          <a:effectLst/>
                          <a:latin typeface="Calibri"/>
                          <a:ea typeface="MS Mincho"/>
                          <a:cs typeface="Times New Roman"/>
                        </a:rPr>
                        <a:t>100,000,000</a:t>
                      </a:r>
                      <a:endParaRPr lang="en-US" sz="1100">
                        <a:effectLst/>
                        <a:latin typeface="Calibri"/>
                        <a:ea typeface="MS Mincho"/>
                        <a:cs typeface="Times New Roman"/>
                      </a:endParaRPr>
                    </a:p>
                  </a:txBody>
                  <a:tcPr marL="67160" marR="67160"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00B050"/>
                          </a:solidFill>
                          <a:effectLst/>
                          <a:latin typeface="Calibri"/>
                          <a:ea typeface="MS Mincho"/>
                          <a:cs typeface="Times New Roman"/>
                        </a:rPr>
                        <a:t>10,000,000</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002060"/>
                          </a:solidFill>
                          <a:effectLst/>
                          <a:latin typeface="Calibri"/>
                          <a:ea typeface="MS Mincho"/>
                          <a:cs typeface="Times New Roman"/>
                        </a:rPr>
                        <a:t>1,000,000</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943634"/>
                          </a:solidFill>
                          <a:effectLst/>
                          <a:latin typeface="Calibri"/>
                          <a:ea typeface="MS Mincho"/>
                          <a:cs typeface="Times New Roman"/>
                        </a:rPr>
                        <a:t>100,000</a:t>
                      </a:r>
                      <a:endParaRPr lang="en-US" sz="1100">
                        <a:effectLst/>
                        <a:latin typeface="Calibri"/>
                        <a:ea typeface="MS Mincho"/>
                        <a:cs typeface="Times New Roman"/>
                      </a:endParaRPr>
                    </a:p>
                  </a:txBody>
                  <a:tcPr marL="67160" marR="67160"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92D050"/>
                          </a:solidFill>
                          <a:effectLst/>
                          <a:latin typeface="Calibri"/>
                          <a:ea typeface="MS Mincho"/>
                          <a:cs typeface="Times New Roman"/>
                        </a:rPr>
                        <a:t>10,000</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4F81BD"/>
                          </a:solidFill>
                          <a:effectLst/>
                          <a:latin typeface="Calibri"/>
                          <a:ea typeface="MS Mincho"/>
                          <a:cs typeface="Times New Roman"/>
                        </a:rPr>
                        <a:t>1,000</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FF0000"/>
                          </a:solidFill>
                          <a:effectLst/>
                          <a:latin typeface="Calibri"/>
                          <a:ea typeface="MS Mincho"/>
                          <a:cs typeface="Times New Roman"/>
                        </a:rPr>
                        <a:t>100</a:t>
                      </a:r>
                      <a:endParaRPr lang="en-US" sz="1100">
                        <a:effectLst/>
                        <a:latin typeface="Calibri"/>
                        <a:ea typeface="MS Mincho"/>
                        <a:cs typeface="Times New Roman"/>
                      </a:endParaRPr>
                    </a:p>
                  </a:txBody>
                  <a:tcPr marL="67160" marR="67160"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4F6228"/>
                          </a:solidFill>
                          <a:effectLst/>
                          <a:latin typeface="Calibri"/>
                          <a:ea typeface="MS Mincho"/>
                          <a:cs typeface="Times New Roman"/>
                        </a:rPr>
                        <a:t>10</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1F497D"/>
                          </a:solidFill>
                          <a:effectLst/>
                          <a:latin typeface="Calibri"/>
                          <a:ea typeface="MS Mincho"/>
                          <a:cs typeface="Times New Roman"/>
                        </a:rPr>
                        <a:t>1</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effectLst/>
                          <a:latin typeface="Calibri"/>
                          <a:ea typeface="MS Mincho"/>
                          <a:cs typeface="Times New Roman"/>
                        </a:rPr>
                        <a:t> </a:t>
                      </a:r>
                      <a:endParaRPr lang="en-US" sz="1100">
                        <a:effectLst/>
                        <a:latin typeface="Calibri"/>
                        <a:ea typeface="MS Mincho"/>
                        <a:cs typeface="Times New Roman"/>
                      </a:endParaRPr>
                    </a:p>
                  </a:txBody>
                  <a:tcPr marL="67160" marR="6716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dirty="0">
                          <a:solidFill>
                            <a:srgbClr val="8064A2"/>
                          </a:solidFill>
                          <a:effectLst/>
                          <a:latin typeface="Calibri"/>
                          <a:ea typeface="MS Mincho"/>
                          <a:cs typeface="Times New Roman"/>
                        </a:rPr>
                        <a:t>0.1</a:t>
                      </a:r>
                      <a:endParaRPr lang="en-US" sz="1100" dirty="0">
                        <a:effectLst/>
                        <a:latin typeface="Calibri"/>
                        <a:ea typeface="MS Mincho"/>
                        <a:cs typeface="Times New Roman"/>
                      </a:endParaRPr>
                    </a:p>
                  </a:txBody>
                  <a:tcPr marL="67160" marR="67160"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4F6228"/>
                          </a:solidFill>
                          <a:effectLst/>
                          <a:latin typeface="Calibri"/>
                          <a:ea typeface="MS Mincho"/>
                          <a:cs typeface="Times New Roman"/>
                        </a:rPr>
                        <a:t>0.01</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31849B"/>
                          </a:solidFill>
                          <a:effectLst/>
                          <a:latin typeface="Calibri"/>
                          <a:ea typeface="MS Mincho"/>
                          <a:cs typeface="Times New Roman"/>
                        </a:rPr>
                        <a:t>0.001</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984806"/>
                          </a:solidFill>
                          <a:effectLst/>
                          <a:latin typeface="Calibri"/>
                          <a:ea typeface="MS Mincho"/>
                          <a:cs typeface="Times New Roman"/>
                        </a:rPr>
                        <a:t>0.0001</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Bef>
                          <a:spcPts val="0"/>
                        </a:spcBef>
                        <a:spcAft>
                          <a:spcPts val="600"/>
                        </a:spcAft>
                        <a:tabLst>
                          <a:tab pos="1605915" algn="l"/>
                        </a:tabLst>
                      </a:pPr>
                      <a:r>
                        <a:rPr lang="en-US" sz="1400" b="1">
                          <a:solidFill>
                            <a:srgbClr val="FFFF00"/>
                          </a:solidFill>
                          <a:effectLst/>
                          <a:latin typeface="Calibri"/>
                          <a:ea typeface="MS Mincho"/>
                          <a:cs typeface="Times New Roman"/>
                        </a:rPr>
                        <a:t>0.00001</a:t>
                      </a:r>
                      <a:endParaRPr lang="en-US" sz="1100">
                        <a:effectLst/>
                        <a:latin typeface="Calibri"/>
                        <a:ea typeface="MS Mincho"/>
                        <a:cs typeface="Times New Roman"/>
                      </a:endParaRPr>
                    </a:p>
                  </a:txBody>
                  <a:tcPr marL="67160" marR="67160"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82497">
                <a:tc>
                  <a:txBody>
                    <a:bodyPr/>
                    <a:lstStyle/>
                    <a:p>
                      <a:pPr marL="0" marR="0" algn="ctr">
                        <a:lnSpc>
                          <a:spcPct val="115000"/>
                        </a:lnSpc>
                        <a:spcBef>
                          <a:spcPts val="0"/>
                        </a:spcBef>
                        <a:spcAft>
                          <a:spcPts val="600"/>
                        </a:spcAft>
                        <a:tabLst>
                          <a:tab pos="1605915" algn="l"/>
                        </a:tabLst>
                      </a:pPr>
                      <a:r>
                        <a:rPr lang="en-US" sz="1400" b="1" dirty="0">
                          <a:solidFill>
                            <a:srgbClr val="C00000"/>
                          </a:solidFill>
                          <a:effectLst/>
                          <a:latin typeface="Calibri"/>
                          <a:ea typeface="MS Mincho"/>
                          <a:cs typeface="Times New Roman"/>
                        </a:rPr>
                        <a:t>8</a:t>
                      </a:r>
                      <a:endParaRPr lang="en-US" sz="1100" dirty="0">
                        <a:effectLst/>
                        <a:latin typeface="Calibri"/>
                        <a:ea typeface="MS Mincho"/>
                        <a:cs typeface="Times New Roman"/>
                      </a:endParaRPr>
                    </a:p>
                  </a:txBody>
                  <a:tcPr marL="67160" marR="6716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00B050"/>
                          </a:solidFill>
                          <a:effectLst/>
                          <a:latin typeface="Calibri"/>
                          <a:ea typeface="MS Mincho"/>
                          <a:cs typeface="Times New Roman"/>
                        </a:rPr>
                        <a:t>9</a:t>
                      </a:r>
                      <a:endParaRPr lang="en-US" sz="110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002060"/>
                          </a:solidFill>
                          <a:effectLst/>
                          <a:latin typeface="Calibri"/>
                          <a:ea typeface="MS Mincho"/>
                          <a:cs typeface="Times New Roman"/>
                        </a:rPr>
                        <a:t>4,</a:t>
                      </a:r>
                      <a:endParaRPr lang="en-US" sz="110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943634"/>
                          </a:solidFill>
                          <a:effectLst/>
                          <a:latin typeface="Calibri"/>
                          <a:ea typeface="MS Mincho"/>
                          <a:cs typeface="Times New Roman"/>
                        </a:rPr>
                        <a:t>6</a:t>
                      </a:r>
                      <a:endParaRPr lang="en-US" sz="1100">
                        <a:effectLst/>
                        <a:latin typeface="Calibri"/>
                        <a:ea typeface="MS Mincho"/>
                        <a:cs typeface="Times New Roman"/>
                      </a:endParaRPr>
                    </a:p>
                  </a:txBody>
                  <a:tcPr marL="67160" marR="6716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92D050"/>
                          </a:solidFill>
                          <a:effectLst/>
                          <a:latin typeface="Calibri"/>
                          <a:ea typeface="MS Mincho"/>
                          <a:cs typeface="Times New Roman"/>
                        </a:rPr>
                        <a:t>0</a:t>
                      </a:r>
                      <a:endParaRPr lang="en-US" sz="110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4F81BD"/>
                          </a:solidFill>
                          <a:effectLst/>
                          <a:latin typeface="Calibri"/>
                          <a:ea typeface="MS Mincho"/>
                          <a:cs typeface="Times New Roman"/>
                        </a:rPr>
                        <a:t>0,</a:t>
                      </a:r>
                      <a:endParaRPr lang="en-US" sz="110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FF0000"/>
                          </a:solidFill>
                          <a:effectLst/>
                          <a:latin typeface="Calibri"/>
                          <a:ea typeface="MS Mincho"/>
                          <a:cs typeface="Times New Roman"/>
                        </a:rPr>
                        <a:t>3</a:t>
                      </a:r>
                      <a:endParaRPr lang="en-US" sz="1100">
                        <a:effectLst/>
                        <a:latin typeface="Calibri"/>
                        <a:ea typeface="MS Mincho"/>
                        <a:cs typeface="Times New Roman"/>
                      </a:endParaRPr>
                    </a:p>
                  </a:txBody>
                  <a:tcPr marL="67160" marR="6716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4F6228"/>
                          </a:solidFill>
                          <a:effectLst/>
                          <a:latin typeface="Calibri"/>
                          <a:ea typeface="MS Mincho"/>
                          <a:cs typeface="Times New Roman"/>
                        </a:rPr>
                        <a:t>0</a:t>
                      </a:r>
                      <a:endParaRPr lang="en-US" sz="110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1F497D"/>
                          </a:solidFill>
                          <a:effectLst/>
                          <a:latin typeface="Calibri"/>
                          <a:ea typeface="MS Mincho"/>
                          <a:cs typeface="Times New Roman"/>
                        </a:rPr>
                        <a:t>7</a:t>
                      </a:r>
                      <a:endParaRPr lang="en-US" sz="110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effectLst/>
                          <a:latin typeface="Calibri"/>
                          <a:ea typeface="MS Mincho"/>
                          <a:cs typeface="Times New Roman"/>
                        </a:rPr>
                        <a:t>.</a:t>
                      </a:r>
                      <a:endParaRPr lang="en-US" sz="1100">
                        <a:effectLst/>
                        <a:latin typeface="Calibri"/>
                        <a:ea typeface="MS Mincho"/>
                        <a:cs typeface="Times New Roman"/>
                      </a:endParaRPr>
                    </a:p>
                  </a:txBody>
                  <a:tcPr marL="67160" marR="6716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8064A2"/>
                          </a:solidFill>
                          <a:effectLst/>
                          <a:latin typeface="Calibri"/>
                          <a:ea typeface="MS Mincho"/>
                          <a:cs typeface="Times New Roman"/>
                        </a:rPr>
                        <a:t>0</a:t>
                      </a:r>
                      <a:endParaRPr lang="en-US" sz="1100">
                        <a:effectLst/>
                        <a:latin typeface="Calibri"/>
                        <a:ea typeface="MS Mincho"/>
                        <a:cs typeface="Times New Roman"/>
                      </a:endParaRPr>
                    </a:p>
                  </a:txBody>
                  <a:tcPr marL="67160" marR="6716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4F6228"/>
                          </a:solidFill>
                          <a:effectLst/>
                          <a:latin typeface="Calibri"/>
                          <a:ea typeface="MS Mincho"/>
                          <a:cs typeface="Times New Roman"/>
                        </a:rPr>
                        <a:t>2</a:t>
                      </a:r>
                      <a:endParaRPr lang="en-US" sz="110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31849B"/>
                          </a:solidFill>
                          <a:effectLst/>
                          <a:latin typeface="Calibri"/>
                          <a:ea typeface="MS Mincho"/>
                          <a:cs typeface="Times New Roman"/>
                        </a:rPr>
                        <a:t>0</a:t>
                      </a:r>
                      <a:endParaRPr lang="en-US" sz="110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a:solidFill>
                            <a:srgbClr val="984806"/>
                          </a:solidFill>
                          <a:effectLst/>
                          <a:latin typeface="Calibri"/>
                          <a:ea typeface="MS Mincho"/>
                          <a:cs typeface="Times New Roman"/>
                        </a:rPr>
                        <a:t>1</a:t>
                      </a:r>
                      <a:endParaRPr lang="en-US" sz="110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r>
                        <a:rPr lang="en-US" sz="1400" b="1" dirty="0">
                          <a:solidFill>
                            <a:srgbClr val="984806"/>
                          </a:solidFill>
                          <a:effectLst/>
                          <a:latin typeface="Calibri"/>
                          <a:ea typeface="MS Mincho"/>
                          <a:cs typeface="Times New Roman"/>
                        </a:rPr>
                        <a:t> </a:t>
                      </a:r>
                      <a:endParaRPr lang="en-US" sz="1100" dirty="0">
                        <a:effectLst/>
                        <a:latin typeface="Calibri"/>
                        <a:ea typeface="MS Mincho"/>
                        <a:cs typeface="Times New Roman"/>
                      </a:endParaRPr>
                    </a:p>
                  </a:txBody>
                  <a:tcPr marL="67160" marR="6716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Rectangle 4"/>
          <p:cNvSpPr/>
          <p:nvPr/>
        </p:nvSpPr>
        <p:spPr>
          <a:xfrm>
            <a:off x="0" y="4136625"/>
            <a:ext cx="8991600" cy="1002069"/>
          </a:xfrm>
          <a:prstGeom prst="rect">
            <a:avLst/>
          </a:prstGeom>
        </p:spPr>
        <p:txBody>
          <a:bodyPr wrap="square">
            <a:spAutoFit/>
          </a:bodyPr>
          <a:lstStyle/>
          <a:p>
            <a:pPr algn="ctr">
              <a:lnSpc>
                <a:spcPct val="115000"/>
              </a:lnSpc>
              <a:spcAft>
                <a:spcPts val="600"/>
              </a:spcAft>
              <a:tabLst>
                <a:tab pos="1605915" algn="l"/>
              </a:tabLst>
            </a:pPr>
            <a:r>
              <a:rPr lang="en-US" sz="1600" b="1" dirty="0">
                <a:solidFill>
                  <a:srgbClr val="C00000"/>
                </a:solidFill>
                <a:ea typeface="MS Mincho"/>
                <a:cs typeface="Times New Roman"/>
              </a:rPr>
              <a:t>8</a:t>
            </a:r>
            <a:r>
              <a:rPr lang="en-US" sz="1600" b="1" dirty="0">
                <a:solidFill>
                  <a:srgbClr val="00B050"/>
                </a:solidFill>
                <a:ea typeface="MS Mincho"/>
                <a:cs typeface="Times New Roman"/>
              </a:rPr>
              <a:t>9</a:t>
            </a:r>
            <a:r>
              <a:rPr lang="en-US" sz="1600" b="1" dirty="0">
                <a:solidFill>
                  <a:srgbClr val="1F497D"/>
                </a:solidFill>
                <a:ea typeface="MS Mincho"/>
                <a:cs typeface="Times New Roman"/>
              </a:rPr>
              <a:t>4</a:t>
            </a:r>
            <a:r>
              <a:rPr lang="en-US" sz="1600" b="1" dirty="0">
                <a:ea typeface="MS Mincho"/>
                <a:cs typeface="Times New Roman"/>
              </a:rPr>
              <a:t>,</a:t>
            </a:r>
            <a:r>
              <a:rPr lang="en-US" sz="1600" b="1" dirty="0">
                <a:solidFill>
                  <a:srgbClr val="632423"/>
                </a:solidFill>
                <a:ea typeface="MS Mincho"/>
                <a:cs typeface="Times New Roman"/>
              </a:rPr>
              <a:t>3</a:t>
            </a:r>
            <a:r>
              <a:rPr lang="en-US" sz="1600" b="1" dirty="0">
                <a:solidFill>
                  <a:srgbClr val="92D050"/>
                </a:solidFill>
                <a:ea typeface="MS Mincho"/>
                <a:cs typeface="Times New Roman"/>
              </a:rPr>
              <a:t>0</a:t>
            </a:r>
            <a:r>
              <a:rPr lang="en-US" sz="1600" b="1" dirty="0">
                <a:solidFill>
                  <a:srgbClr val="4F81BD"/>
                </a:solidFill>
                <a:ea typeface="MS Mincho"/>
                <a:cs typeface="Times New Roman"/>
              </a:rPr>
              <a:t>2</a:t>
            </a:r>
            <a:r>
              <a:rPr lang="en-US" sz="1600" b="1" dirty="0">
                <a:ea typeface="MS Mincho"/>
                <a:cs typeface="Times New Roman"/>
              </a:rPr>
              <a:t>,</a:t>
            </a:r>
            <a:r>
              <a:rPr lang="en-US" sz="1600" b="1" dirty="0">
                <a:solidFill>
                  <a:srgbClr val="FF0000"/>
                </a:solidFill>
                <a:ea typeface="MS Mincho"/>
                <a:cs typeface="Times New Roman"/>
              </a:rPr>
              <a:t>0</a:t>
            </a:r>
            <a:r>
              <a:rPr lang="en-US" sz="1600" b="1" dirty="0">
                <a:solidFill>
                  <a:srgbClr val="4F6228"/>
                </a:solidFill>
                <a:ea typeface="MS Mincho"/>
                <a:cs typeface="Times New Roman"/>
              </a:rPr>
              <a:t>2</a:t>
            </a:r>
            <a:r>
              <a:rPr lang="en-US" sz="1600" b="1" dirty="0">
                <a:solidFill>
                  <a:srgbClr val="1F497D"/>
                </a:solidFill>
                <a:ea typeface="MS Mincho"/>
                <a:cs typeface="Times New Roman"/>
              </a:rPr>
              <a:t>0</a:t>
            </a:r>
            <a:r>
              <a:rPr lang="en-US" sz="1600" b="1" dirty="0">
                <a:ea typeface="MS Mincho"/>
                <a:cs typeface="Times New Roman"/>
              </a:rPr>
              <a:t>.</a:t>
            </a:r>
            <a:r>
              <a:rPr lang="en-US" sz="1600" b="1" dirty="0">
                <a:solidFill>
                  <a:srgbClr val="5F497A"/>
                </a:solidFill>
                <a:ea typeface="MS Mincho"/>
                <a:cs typeface="Times New Roman"/>
              </a:rPr>
              <a:t>0</a:t>
            </a:r>
            <a:r>
              <a:rPr lang="en-US" sz="1600" b="1" dirty="0">
                <a:solidFill>
                  <a:srgbClr val="76923C"/>
                </a:solidFill>
                <a:ea typeface="MS Mincho"/>
                <a:cs typeface="Times New Roman"/>
              </a:rPr>
              <a:t>201</a:t>
            </a:r>
            <a:endParaRPr lang="en-US" sz="1600" dirty="0">
              <a:ea typeface="MS Mincho"/>
              <a:cs typeface="Times New Roman"/>
            </a:endParaRPr>
          </a:p>
          <a:p>
            <a:pPr algn="ctr">
              <a:lnSpc>
                <a:spcPct val="115000"/>
              </a:lnSpc>
              <a:spcAft>
                <a:spcPts val="600"/>
              </a:spcAft>
              <a:tabLst>
                <a:tab pos="1605915" algn="l"/>
              </a:tabLst>
            </a:pPr>
            <a:r>
              <a:rPr lang="en-US" sz="1600" b="1" dirty="0">
                <a:solidFill>
                  <a:srgbClr val="4A442A"/>
                </a:solidFill>
                <a:ea typeface="MS Mincho"/>
                <a:cs typeface="Times New Roman"/>
              </a:rPr>
              <a:t>Eight hundred ninety-four million, three hundred two thousand, twenty and two hundred one ten-thousandths.</a:t>
            </a:r>
            <a:endParaRPr lang="en-US" sz="1600" dirty="0">
              <a:ea typeface="MS Mincho"/>
              <a:cs typeface="Times New Roman"/>
            </a:endParaRPr>
          </a:p>
        </p:txBody>
      </p:sp>
    </p:spTree>
    <p:extLst>
      <p:ext uri="{BB962C8B-B14F-4D97-AF65-F5344CB8AC3E}">
        <p14:creationId xmlns:p14="http://schemas.microsoft.com/office/powerpoint/2010/main" val="1082756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33400" y="590550"/>
            <a:ext cx="8048847" cy="954107"/>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Write down the place value of the digit 3 in the following numbers.</a:t>
            </a:r>
            <a:endParaRPr lang="en-US" sz="2800" dirty="0"/>
          </a:p>
        </p:txBody>
      </p:sp>
      <p:sp>
        <p:nvSpPr>
          <p:cNvPr id="3" name="Rectangle 2"/>
          <p:cNvSpPr/>
          <p:nvPr/>
        </p:nvSpPr>
        <p:spPr>
          <a:xfrm>
            <a:off x="609600" y="1733550"/>
            <a:ext cx="447558" cy="523220"/>
          </a:xfrm>
          <a:prstGeom prst="rect">
            <a:avLst/>
          </a:prstGeom>
        </p:spPr>
        <p:txBody>
          <a:bodyPr wrap="none">
            <a:spAutoFit/>
          </a:bodyPr>
          <a:lstStyle/>
          <a:p>
            <a:r>
              <a:rPr lang="en-US" sz="2800" dirty="0"/>
              <a:t>a.</a:t>
            </a:r>
          </a:p>
        </p:txBody>
      </p:sp>
      <p:sp>
        <p:nvSpPr>
          <p:cNvPr id="4" name="Rectangle 3"/>
          <p:cNvSpPr/>
          <p:nvPr/>
        </p:nvSpPr>
        <p:spPr>
          <a:xfrm>
            <a:off x="1219200" y="1749574"/>
            <a:ext cx="1370888" cy="523220"/>
          </a:xfrm>
          <a:prstGeom prst="rect">
            <a:avLst/>
          </a:prstGeom>
        </p:spPr>
        <p:txBody>
          <a:bodyPr wrap="none">
            <a:spAutoFit/>
          </a:bodyPr>
          <a:lstStyle/>
          <a:p>
            <a:r>
              <a:rPr lang="en-US" sz="2800" dirty="0"/>
              <a:t>213,245</a:t>
            </a:r>
          </a:p>
        </p:txBody>
      </p:sp>
    </p:spTree>
    <p:extLst>
      <p:ext uri="{BB962C8B-B14F-4D97-AF65-F5344CB8AC3E}">
        <p14:creationId xmlns:p14="http://schemas.microsoft.com/office/powerpoint/2010/main" val="3942233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33400" y="590550"/>
            <a:ext cx="8048847" cy="954107"/>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Write down the place value of the digit 3 in the following numbers.</a:t>
            </a:r>
            <a:endParaRPr lang="en-US" sz="2800" dirty="0"/>
          </a:p>
        </p:txBody>
      </p:sp>
      <p:sp>
        <p:nvSpPr>
          <p:cNvPr id="3" name="Rectangle 2"/>
          <p:cNvSpPr/>
          <p:nvPr/>
        </p:nvSpPr>
        <p:spPr>
          <a:xfrm>
            <a:off x="609600" y="1733550"/>
            <a:ext cx="447558" cy="523220"/>
          </a:xfrm>
          <a:prstGeom prst="rect">
            <a:avLst/>
          </a:prstGeom>
        </p:spPr>
        <p:txBody>
          <a:bodyPr wrap="none">
            <a:spAutoFit/>
          </a:bodyPr>
          <a:lstStyle/>
          <a:p>
            <a:r>
              <a:rPr lang="en-US" sz="2800" dirty="0"/>
              <a:t>a.</a:t>
            </a:r>
          </a:p>
        </p:txBody>
      </p:sp>
      <p:sp>
        <p:nvSpPr>
          <p:cNvPr id="4" name="Rectangle 3"/>
          <p:cNvSpPr/>
          <p:nvPr/>
        </p:nvSpPr>
        <p:spPr>
          <a:xfrm>
            <a:off x="1219200" y="1749574"/>
            <a:ext cx="1370888" cy="523220"/>
          </a:xfrm>
          <a:prstGeom prst="rect">
            <a:avLst/>
          </a:prstGeom>
        </p:spPr>
        <p:txBody>
          <a:bodyPr wrap="none">
            <a:spAutoFit/>
          </a:bodyPr>
          <a:lstStyle/>
          <a:p>
            <a:r>
              <a:rPr lang="en-US" sz="2800" dirty="0"/>
              <a:t>213,245</a:t>
            </a:r>
          </a:p>
        </p:txBody>
      </p:sp>
      <p:sp>
        <p:nvSpPr>
          <p:cNvPr id="6" name="Rectangle 5"/>
          <p:cNvSpPr/>
          <p:nvPr/>
        </p:nvSpPr>
        <p:spPr>
          <a:xfrm>
            <a:off x="1219200" y="2264829"/>
            <a:ext cx="5801653" cy="523220"/>
          </a:xfrm>
          <a:prstGeom prst="rect">
            <a:avLst/>
          </a:prstGeom>
        </p:spPr>
        <p:txBody>
          <a:bodyPr wrap="none">
            <a:spAutoFit/>
          </a:bodyPr>
          <a:lstStyle/>
          <a:p>
            <a:r>
              <a:rPr lang="en-US" sz="2800" dirty="0"/>
              <a:t>The three is in the one-thousand place</a:t>
            </a:r>
          </a:p>
        </p:txBody>
      </p:sp>
    </p:spTree>
    <p:extLst>
      <p:ext uri="{BB962C8B-B14F-4D97-AF65-F5344CB8AC3E}">
        <p14:creationId xmlns:p14="http://schemas.microsoft.com/office/powerpoint/2010/main" val="6375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Place Value</a:t>
            </a:r>
            <a:endParaRPr lang="en-US" sz="1700" dirty="0">
              <a:latin typeface="Cambria" panose="02040503050406030204" pitchFamily="18" charset="0"/>
            </a:endParaRP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33400" y="590550"/>
            <a:ext cx="8048847" cy="954107"/>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Write down the place value of the digit 3 in the following numbers.</a:t>
            </a:r>
            <a:endParaRPr lang="en-US" sz="2800" dirty="0"/>
          </a:p>
        </p:txBody>
      </p:sp>
      <p:sp>
        <p:nvSpPr>
          <p:cNvPr id="3" name="Rectangle 2"/>
          <p:cNvSpPr/>
          <p:nvPr/>
        </p:nvSpPr>
        <p:spPr>
          <a:xfrm>
            <a:off x="609600" y="1733550"/>
            <a:ext cx="465192" cy="523220"/>
          </a:xfrm>
          <a:prstGeom prst="rect">
            <a:avLst/>
          </a:prstGeom>
        </p:spPr>
        <p:txBody>
          <a:bodyPr wrap="none">
            <a:spAutoFit/>
          </a:bodyPr>
          <a:lstStyle/>
          <a:p>
            <a:r>
              <a:rPr lang="en-US" sz="2800" dirty="0"/>
              <a:t>b.</a:t>
            </a:r>
          </a:p>
        </p:txBody>
      </p:sp>
      <p:sp>
        <p:nvSpPr>
          <p:cNvPr id="4" name="Rectangle 3"/>
          <p:cNvSpPr/>
          <p:nvPr/>
        </p:nvSpPr>
        <p:spPr>
          <a:xfrm>
            <a:off x="1219200" y="1749574"/>
            <a:ext cx="1370888" cy="523220"/>
          </a:xfrm>
          <a:prstGeom prst="rect">
            <a:avLst/>
          </a:prstGeom>
        </p:spPr>
        <p:txBody>
          <a:bodyPr wrap="none">
            <a:spAutoFit/>
          </a:bodyPr>
          <a:lstStyle/>
          <a:p>
            <a:r>
              <a:rPr lang="en-US" sz="2800" dirty="0"/>
              <a:t>114,365</a:t>
            </a:r>
          </a:p>
        </p:txBody>
      </p:sp>
    </p:spTree>
    <p:extLst>
      <p:ext uri="{BB962C8B-B14F-4D97-AF65-F5344CB8AC3E}">
        <p14:creationId xmlns:p14="http://schemas.microsoft.com/office/powerpoint/2010/main" val="761820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1377</Words>
  <Application>Microsoft Office PowerPoint</Application>
  <PresentationFormat>On-screen Show (16:9)</PresentationFormat>
  <Paragraphs>244</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Cambria</vt:lpstr>
      <vt:lpstr>Office Theme</vt:lpstr>
      <vt:lpstr>PowerPoint Presentation</vt:lpstr>
      <vt:lpstr>   Place Value</vt:lpstr>
      <vt:lpstr>   Place Value</vt:lpstr>
      <vt:lpstr>   Place Value</vt:lpstr>
      <vt:lpstr>Place Value</vt:lpstr>
      <vt:lpstr>   Place Value</vt:lpstr>
      <vt:lpstr>Place Value</vt:lpstr>
      <vt:lpstr>Place Value</vt:lpstr>
      <vt:lpstr>Place Value</vt:lpstr>
      <vt:lpstr>Place Value</vt:lpstr>
      <vt:lpstr>Place Value</vt:lpstr>
      <vt:lpstr>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lpstr>   Place Value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2022-08-31T17:10:04Z</dcterms:created>
  <dcterms:modified xsi:type="dcterms:W3CDTF">2022-08-31T17:10:34Z</dcterms:modified>
</cp:coreProperties>
</file>