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98" r:id="rId4"/>
    <p:sldId id="299" r:id="rId5"/>
    <p:sldId id="300" r:id="rId6"/>
    <p:sldId id="265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51" y="22669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Rational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1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4027000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 ,  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4027000" cy="910570"/>
              </a:xfrm>
              <a:prstGeom prst="rect">
                <a:avLst/>
              </a:prstGeom>
              <a:blipFill rotWithShape="1">
                <a:blip r:embed="rId3"/>
                <a:stretch>
                  <a:fillRect r="-3480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64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4027000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 ,  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4027000" cy="910570"/>
              </a:xfrm>
              <a:prstGeom prst="rect">
                <a:avLst/>
              </a:prstGeom>
              <a:blipFill rotWithShape="1">
                <a:blip r:embed="rId3"/>
                <a:stretch>
                  <a:fillRect r="-3480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75588" y="2724150"/>
                <a:ext cx="2878417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88" y="2724150"/>
                <a:ext cx="2878417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5297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66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69241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692414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84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51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69241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692414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84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75588" y="2724150"/>
                <a:ext cx="61121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&lt;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88" y="2724150"/>
                <a:ext cx="611212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19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622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4294702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,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4294702" cy="910570"/>
              </a:xfrm>
              <a:prstGeom prst="rect">
                <a:avLst/>
              </a:prstGeom>
              <a:blipFill rotWithShape="1">
                <a:blip r:embed="rId3"/>
                <a:stretch>
                  <a:fillRect r="-3267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779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4294702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,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4294702" cy="910570"/>
              </a:xfrm>
              <a:prstGeom prst="rect">
                <a:avLst/>
              </a:prstGeom>
              <a:blipFill rotWithShape="1">
                <a:blip r:embed="rId3"/>
                <a:stretch>
                  <a:fillRect r="-3267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75588" y="2724150"/>
                <a:ext cx="3067571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88" y="2724150"/>
                <a:ext cx="3067571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4970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537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60376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,   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,    −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𝟓𝟎</m:t>
                      </m:r>
                      <m:r>
                        <a:rPr lang="en-US" sz="2800" b="1" i="1">
                          <a:latin typeface="Cambria Math"/>
                        </a:rPr>
                        <m:t>,    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603767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22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943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MS Mincho"/>
                <a:cs typeface="Times New Roman"/>
              </a:rPr>
              <a:t>Write the numbers in order from least to greatest. 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82570" y="1428750"/>
                <a:ext cx="61162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  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70" y="1428750"/>
                <a:ext cx="611622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09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75588" y="2724150"/>
                <a:ext cx="51471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&lt;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&lt; 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88" y="2724150"/>
                <a:ext cx="514711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72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850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807478"/>
                <a:ext cx="1868845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807478"/>
                <a:ext cx="1868845" cy="898964"/>
              </a:xfrm>
              <a:prstGeom prst="rect">
                <a:avLst/>
              </a:prstGeom>
              <a:blipFill rotWithShape="1">
                <a:blip r:embed="rId4"/>
                <a:stretch>
                  <a:fillRect r="-7818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467822" y="1995350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91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807478"/>
                <a:ext cx="1943353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807478"/>
                <a:ext cx="1943353" cy="898964"/>
              </a:xfrm>
              <a:prstGeom prst="rect">
                <a:avLst/>
              </a:prstGeom>
              <a:blipFill rotWithShape="1">
                <a:blip r:embed="rId4"/>
                <a:stretch>
                  <a:fillRect r="-7524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505076" y="1995645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78660" y="3409950"/>
            <a:ext cx="6950940" cy="990600"/>
            <a:chOff x="1508261" y="208283"/>
            <a:chExt cx="2742165" cy="37525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508261" y="308127"/>
              <a:ext cx="243786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0" name="Text Box 225"/>
            <p:cNvSpPr txBox="1"/>
            <p:nvPr/>
          </p:nvSpPr>
          <p:spPr>
            <a:xfrm>
              <a:off x="2841892" y="399254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072584" y="400732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4F81BD"/>
                  </a:solidFill>
                  <a:effectLst/>
                  <a:latin typeface="Times New Roman"/>
                  <a:ea typeface="MS Mincho"/>
                </a:rPr>
                <a:t>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296873" y="397427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526163" y="397848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3752733" y="396920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590351" y="397757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365488" y="393055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2134488" y="396951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905588" y="397774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977388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4207099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2" name="Text Box 225"/>
            <p:cNvSpPr txBox="1"/>
            <p:nvPr/>
          </p:nvSpPr>
          <p:spPr>
            <a:xfrm>
              <a:off x="1679956" y="398930"/>
              <a:ext cx="74640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665249" y="2387084"/>
                <a:ext cx="7360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249" y="2387084"/>
                <a:ext cx="736099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667" r="-1652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696507" y="2750381"/>
                <a:ext cx="673582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507" y="2750381"/>
                <a:ext cx="673582" cy="783804"/>
              </a:xfrm>
              <a:prstGeom prst="rect">
                <a:avLst/>
              </a:prstGeom>
              <a:blipFill rotWithShape="1">
                <a:blip r:embed="rId6"/>
                <a:stretch>
                  <a:fillRect r="-18018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5033298" y="3790950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6" name="Straight Arrow Connector 35"/>
          <p:cNvCxnSpPr/>
          <p:nvPr/>
        </p:nvCxnSpPr>
        <p:spPr>
          <a:xfrm flipV="1">
            <a:off x="5020812" y="3674748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176164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•	Understand informally that every number has a decimal expansion.</a:t>
            </a:r>
          </a:p>
          <a:p>
            <a:pPr marL="0" indent="0" algn="ctr">
              <a:buNone/>
            </a:pPr>
            <a:r>
              <a:rPr lang="en-US" sz="2800" dirty="0"/>
              <a:t>•	Classify whole numbers, integers, and rational numbers using a visual representation such as a Venn diagram to describe relationships between sets of numbers. </a:t>
            </a:r>
          </a:p>
          <a:p>
            <a:pPr marL="0" indent="0" algn="ctr">
              <a:buNone/>
            </a:pPr>
            <a:r>
              <a:rPr lang="en-US" sz="2800" dirty="0"/>
              <a:t>•	Order a set of rational numbers.	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807478"/>
                <a:ext cx="179029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   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807478"/>
                <a:ext cx="1790298" cy="901785"/>
              </a:xfrm>
              <a:prstGeom prst="rect">
                <a:avLst/>
              </a:prstGeom>
              <a:blipFill rotWithShape="1">
                <a:blip r:embed="rId4"/>
                <a:stretch>
                  <a:fillRect r="-8503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619774" y="1995350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46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807478"/>
                <a:ext cx="1728037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&lt;  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807478"/>
                <a:ext cx="1728037" cy="901785"/>
              </a:xfrm>
              <a:prstGeom prst="rect">
                <a:avLst/>
              </a:prstGeom>
              <a:blipFill rotWithShape="1">
                <a:blip r:embed="rId4"/>
                <a:stretch>
                  <a:fillRect r="-8834" b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505076" y="1995645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78660" y="3409950"/>
            <a:ext cx="6950940" cy="990600"/>
            <a:chOff x="1508261" y="208283"/>
            <a:chExt cx="2742165" cy="37525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508261" y="308127"/>
              <a:ext cx="243786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0" name="Text Box 225"/>
            <p:cNvSpPr txBox="1"/>
            <p:nvPr/>
          </p:nvSpPr>
          <p:spPr>
            <a:xfrm>
              <a:off x="2841892" y="399254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072584" y="400732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4F81BD"/>
                  </a:solidFill>
                  <a:effectLst/>
                  <a:latin typeface="Times New Roman"/>
                  <a:ea typeface="MS Mincho"/>
                </a:rPr>
                <a:t>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296873" y="397427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526163" y="397848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3752733" y="396920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590351" y="397757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365488" y="393055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2134488" y="396951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905588" y="397774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977388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4207099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2" name="Text Box 225"/>
            <p:cNvSpPr txBox="1"/>
            <p:nvPr/>
          </p:nvSpPr>
          <p:spPr>
            <a:xfrm>
              <a:off x="1679956" y="398930"/>
              <a:ext cx="74640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358384" y="2387083"/>
                <a:ext cx="78579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384" y="2387083"/>
                <a:ext cx="785793" cy="786177"/>
              </a:xfrm>
              <a:prstGeom prst="rect">
                <a:avLst/>
              </a:prstGeom>
              <a:blipFill rotWithShape="1">
                <a:blip r:embed="rId5"/>
                <a:stretch>
                  <a:fillRect r="-14729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356004" y="2645002"/>
                <a:ext cx="43794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004" y="2645002"/>
                <a:ext cx="437940" cy="786177"/>
              </a:xfrm>
              <a:prstGeom prst="rect">
                <a:avLst/>
              </a:prstGeom>
              <a:blipFill rotWithShape="1">
                <a:blip r:embed="rId6"/>
                <a:stretch>
                  <a:fillRect r="-29577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4480115" y="3647705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6" name="Straight Arrow Connector 35"/>
          <p:cNvCxnSpPr/>
          <p:nvPr/>
        </p:nvCxnSpPr>
        <p:spPr>
          <a:xfrm flipV="1">
            <a:off x="3738326" y="3687006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2443216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5922" y="350823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5922" y="350823"/>
                <a:ext cx="8991600" cy="1447800"/>
              </a:xfrm>
              <a:blipFill rotWithShape="1">
                <a:blip r:embed="rId2"/>
                <a:stretch>
                  <a:fillRect l="-1424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995350"/>
                <a:ext cx="25269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𝟗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         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995350"/>
                <a:ext cx="252691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7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627473" y="1985170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72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2005825"/>
                <a:ext cx="22078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𝟗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 &gt;−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005825"/>
                <a:ext cx="2207849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663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505076" y="1995645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78660" y="3409950"/>
            <a:ext cx="6950940" cy="990600"/>
            <a:chOff x="1508261" y="208283"/>
            <a:chExt cx="2742165" cy="37525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508261" y="308127"/>
              <a:ext cx="243786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0" name="Text Box 225"/>
            <p:cNvSpPr txBox="1"/>
            <p:nvPr/>
          </p:nvSpPr>
          <p:spPr>
            <a:xfrm>
              <a:off x="2841892" y="399254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072584" y="400732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4F81BD"/>
                  </a:solidFill>
                  <a:effectLst/>
                  <a:latin typeface="Times New Roman"/>
                  <a:ea typeface="MS Mincho"/>
                </a:rPr>
                <a:t>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296873" y="397427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526163" y="397848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3752733" y="396920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590351" y="397757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365488" y="393055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2134488" y="396951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905588" y="397774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977388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4207099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2" name="Text Box 225"/>
            <p:cNvSpPr txBox="1"/>
            <p:nvPr/>
          </p:nvSpPr>
          <p:spPr>
            <a:xfrm>
              <a:off x="1679956" y="398930"/>
              <a:ext cx="74640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713879" y="2922001"/>
                <a:ext cx="9653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879" y="2922001"/>
                <a:ext cx="965329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257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2187785" y="3647705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6" name="Straight Arrow Connector 35"/>
          <p:cNvCxnSpPr/>
          <p:nvPr/>
        </p:nvCxnSpPr>
        <p:spPr>
          <a:xfrm flipV="1">
            <a:off x="7007999" y="3687006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548598" y="2691168"/>
                <a:ext cx="7360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𝟗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598" y="2691168"/>
                <a:ext cx="736099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652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07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801675"/>
                <a:ext cx="2083647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800" b="1" i="1" smtClean="0">
                          <a:latin typeface="Cambria Math"/>
                        </a:rPr>
                        <m:t>   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801675"/>
                <a:ext cx="2083647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7018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889720" y="2024791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14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chemeClr val="accent1"/>
                    </a:solidFill>
                  </a:rPr>
                  <a:t>Sample Problem 3: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800" b="1" dirty="0"/>
                  <a:t>Graph each pair of numbers on the number line. Use the graph and write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&lt;,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sz="2800" b="1" dirty="0"/>
                  <a:t> to compare the numbers.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38150"/>
                <a:ext cx="8991600" cy="1447800"/>
              </a:xfrm>
              <a:blipFill rotWithShape="1">
                <a:blip r:embed="rId2"/>
                <a:stretch>
                  <a:fillRect l="-1356" t="-3797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2011" y="19953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" y="1807060"/>
                <a:ext cx="2021387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  &lt;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807060"/>
                <a:ext cx="2021387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7229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Alternate Process 6"/>
          <p:cNvSpPr/>
          <p:nvPr/>
        </p:nvSpPr>
        <p:spPr>
          <a:xfrm>
            <a:off x="1835003" y="1995645"/>
            <a:ext cx="457200" cy="533400"/>
          </a:xfrm>
          <a:prstGeom prst="flowChartAlternateProcess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56375" y="3403481"/>
            <a:ext cx="6950940" cy="990600"/>
            <a:chOff x="1508261" y="208283"/>
            <a:chExt cx="2742165" cy="37525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508261" y="308127"/>
              <a:ext cx="243786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0" name="Text Box 225"/>
            <p:cNvSpPr txBox="1"/>
            <p:nvPr/>
          </p:nvSpPr>
          <p:spPr>
            <a:xfrm>
              <a:off x="2841892" y="399254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072584" y="400732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4F81BD"/>
                  </a:solidFill>
                  <a:effectLst/>
                  <a:latin typeface="Times New Roman"/>
                  <a:ea typeface="MS Mincho"/>
                </a:rPr>
                <a:t>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296873" y="397427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3526163" y="397848"/>
              <a:ext cx="36774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3752733" y="396920"/>
              <a:ext cx="36774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590351" y="397757"/>
              <a:ext cx="53158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0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365488" y="393055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2134488" y="396951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 sz="20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1905588" y="397774"/>
              <a:ext cx="74640" cy="18280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-3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977388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4207099" y="392212"/>
              <a:ext cx="43327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>
                  <a:effectLst/>
                  <a:latin typeface="Times New Roman"/>
                  <a:ea typeface="MS Mincho"/>
                </a:rPr>
                <a:t> 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2" name="Text Box 225"/>
            <p:cNvSpPr txBox="1"/>
            <p:nvPr/>
          </p:nvSpPr>
          <p:spPr>
            <a:xfrm>
              <a:off x="1679956" y="398930"/>
              <a:ext cx="74640" cy="18223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-4</a:t>
              </a:r>
              <a:endParaRPr lang="en-US" sz="2000" dirty="0">
                <a:effectLst/>
                <a:latin typeface="Times New Roman"/>
                <a:ea typeface="MS Mincho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772693" y="2639821"/>
                <a:ext cx="902811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693" y="2639821"/>
                <a:ext cx="902811" cy="793679"/>
              </a:xfrm>
              <a:prstGeom prst="rect">
                <a:avLst/>
              </a:prstGeom>
              <a:blipFill rotWithShape="1">
                <a:blip r:embed="rId5"/>
                <a:stretch>
                  <a:fillRect r="-12838" b="-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6429910" y="3666291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6" name="Straight Arrow Connector 35"/>
          <p:cNvCxnSpPr/>
          <p:nvPr/>
        </p:nvCxnSpPr>
        <p:spPr>
          <a:xfrm flipV="1">
            <a:off x="1928387" y="3663168"/>
            <a:ext cx="0" cy="6985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74742" y="2717630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742" y="2717630"/>
                <a:ext cx="437940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777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988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decimal as repeating or terminating.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0794894"/>
                  </p:ext>
                </p:extLst>
              </p:nvPr>
            </p:nvGraphicFramePr>
            <p:xfrm>
              <a:off x="990600" y="1581149"/>
              <a:ext cx="5791199" cy="2590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962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𝟔𝟔𝟔𝟔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𝟎𝟓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0794894"/>
                  </p:ext>
                </p:extLst>
              </p:nvPr>
            </p:nvGraphicFramePr>
            <p:xfrm>
              <a:off x="990600" y="1581149"/>
              <a:ext cx="5791199" cy="2590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/>
                    <a:gridCol w="2896237"/>
                  </a:tblGrid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9434" r="-100422" b="-3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108411" r="-100422" b="-199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210377" r="-100422" b="-10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310377" r="-100422" b="-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86241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decimal as repeating or terminating.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8039532"/>
                  </p:ext>
                </p:extLst>
              </p:nvPr>
            </p:nvGraphicFramePr>
            <p:xfrm>
              <a:off x="990600" y="1581149"/>
              <a:ext cx="5791199" cy="2590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962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𝟔𝟔𝟔𝟔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77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𝟎𝟓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8039532"/>
                  </p:ext>
                </p:extLst>
              </p:nvPr>
            </p:nvGraphicFramePr>
            <p:xfrm>
              <a:off x="990600" y="1581149"/>
              <a:ext cx="5791199" cy="25908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/>
                    <a:gridCol w="2896237"/>
                  </a:tblGrid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9434" r="-100422" b="-3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108411" r="-100422" b="-199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210377" r="-100422" b="-10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7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1" t="-310377" r="-100422" b="-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74839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decimal as repeating or terminating.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3681207"/>
                  </p:ext>
                </p:extLst>
              </p:nvPr>
            </p:nvGraphicFramePr>
            <p:xfrm>
              <a:off x="1066800" y="1581149"/>
              <a:ext cx="5638799" cy="2667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187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2002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𝟏𝟑𝟏𝟑𝟏𝟑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..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𝟔𝟓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𝟐𝟏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𝟏𝟐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3681207"/>
                  </p:ext>
                </p:extLst>
              </p:nvPr>
            </p:nvGraphicFramePr>
            <p:xfrm>
              <a:off x="1066800" y="1581149"/>
              <a:ext cx="5638799" cy="2667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18778"/>
                    <a:gridCol w="2820021"/>
                  </a:tblGrid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9091" r="-100216" b="-29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10092" r="-100216" b="-200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8182" r="-100216" b="-9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11009" r="-1002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27317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4: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decimal as repeating or terminating.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5857225"/>
                  </p:ext>
                </p:extLst>
              </p:nvPr>
            </p:nvGraphicFramePr>
            <p:xfrm>
              <a:off x="1066800" y="1581149"/>
              <a:ext cx="5638799" cy="2667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187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2002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𝟏𝟑𝟏𝟑𝟏𝟑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..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𝟔𝟓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𝟐𝟏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675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𝟏𝟐</m:t>
                                </m:r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5857225"/>
                  </p:ext>
                </p:extLst>
              </p:nvPr>
            </p:nvGraphicFramePr>
            <p:xfrm>
              <a:off x="1066800" y="1581149"/>
              <a:ext cx="5638799" cy="2667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18778"/>
                    <a:gridCol w="2820021"/>
                  </a:tblGrid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9091" r="-100216" b="-29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 smtClean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10092" r="-100216" b="-200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8182" r="-100216" b="-9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repeating decimal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11009" r="-1002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terminating decimal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9588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Rational numbers</a:t>
            </a:r>
          </a:p>
          <a:p>
            <a:pPr marL="0" indent="0" algn="ctr">
              <a:buNone/>
            </a:pPr>
            <a:r>
              <a:rPr lang="en-US" sz="2400" dirty="0"/>
              <a:t>Irrational numbers</a:t>
            </a:r>
          </a:p>
          <a:p>
            <a:pPr marL="0" indent="0" algn="ctr">
              <a:buNone/>
            </a:pPr>
            <a:r>
              <a:rPr lang="en-US" sz="2400" dirty="0"/>
              <a:t>Integers</a:t>
            </a:r>
          </a:p>
          <a:p>
            <a:pPr marL="0" indent="0" algn="ctr">
              <a:buNone/>
            </a:pPr>
            <a:r>
              <a:rPr lang="en-US" sz="2400" dirty="0"/>
              <a:t>Whole numbers</a:t>
            </a:r>
          </a:p>
          <a:p>
            <a:pPr marL="0" indent="0" algn="ctr">
              <a:buNone/>
            </a:pPr>
            <a:r>
              <a:rPr lang="en-US" sz="2400" dirty="0"/>
              <a:t>Natural numbers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666750"/>
                <a:ext cx="81534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400" dirty="0"/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  <a:tabLst>
                    <a:tab pos="1605915" algn="l"/>
                  </a:tabLst>
                </a:pPr>
                <a:r>
                  <a:rPr lang="en-US" sz="2400" b="1" i="1" u="sng" dirty="0">
                    <a:solidFill>
                      <a:srgbClr val="548DD4"/>
                    </a:solidFill>
                    <a:ea typeface="Times New Roman"/>
                    <a:cs typeface="Times New Roman"/>
                  </a:rPr>
                  <a:t>A rational number</a:t>
                </a:r>
                <a:r>
                  <a:rPr lang="en-US" sz="2400" dirty="0">
                    <a:solidFill>
                      <a:srgbClr val="548DD4"/>
                    </a:solidFill>
                    <a:ea typeface="Times New Roman"/>
                    <a:cs typeface="Times New Roman"/>
                  </a:rPr>
                  <a:t> </a:t>
                </a:r>
                <a:r>
                  <a:rPr lang="en-US" sz="2400" dirty="0">
                    <a:ea typeface="Times New Roman"/>
                    <a:cs typeface="Times New Roman"/>
                  </a:rPr>
                  <a:t>is a number that can be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𝒑</m:t>
                        </m:r>
                      </m:num>
                      <m:den>
                        <m:r>
                          <a:rPr lang="en-US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𝒒</m:t>
                        </m:r>
                      </m:den>
                    </m:f>
                  </m:oMath>
                </a14:m>
                <a:r>
                  <a:rPr lang="en-US" sz="2400" dirty="0">
                    <a:ea typeface="Times New Roman"/>
                    <a:cs typeface="Times New Roman"/>
                  </a:rPr>
                  <a:t>,  where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𝒑</m:t>
                    </m:r>
                  </m:oMath>
                </a14:m>
                <a:r>
                  <a:rPr lang="en-US" sz="2400" dirty="0">
                    <a:ea typeface="Times New Roman"/>
                    <a:cs typeface="Times New Roman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𝒒</m:t>
                    </m:r>
                  </m:oMath>
                </a14:m>
                <a:r>
                  <a:rPr lang="en-US" sz="2400" dirty="0">
                    <a:ea typeface="Times New Roman"/>
                    <a:cs typeface="Times New Roman"/>
                  </a:rPr>
                  <a:t> are integers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𝒒</m:t>
                    </m:r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≠</m:t>
                    </m:r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</m:oMath>
                </a14:m>
                <a:r>
                  <a:rPr lang="en-US" sz="2400" dirty="0">
                    <a:ea typeface="Times New Roman"/>
                    <a:cs typeface="Times New Roman"/>
                  </a:rPr>
                  <a:t>.</a:t>
                </a:r>
                <a:endParaRPr lang="en-US" sz="20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2400" dirty="0">
                    <a:ea typeface="Times New Roman"/>
                    <a:cs typeface="Times New Roman"/>
                  </a:rPr>
                  <a:t>A rational number can be made by dividing two integers, or it is a number that can be written as the ratio of two integers.</a:t>
                </a:r>
                <a:endParaRPr lang="en-US" sz="20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666750"/>
                <a:ext cx="8153400" cy="4114800"/>
              </a:xfrm>
              <a:blipFill rotWithShape="1">
                <a:blip r:embed="rId2"/>
                <a:stretch>
                  <a:fillRect l="-1197" t="-1185" r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094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2270781" y="3454357"/>
            <a:ext cx="1155700" cy="5366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935919" y="3153210"/>
            <a:ext cx="1825425" cy="984390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744800" y="2705837"/>
            <a:ext cx="2184400" cy="162155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378031" y="1066860"/>
            <a:ext cx="3079750" cy="342483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24400" y="1424585"/>
            <a:ext cx="2971800" cy="238668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>
                <a:solidFill>
                  <a:srgbClr val="984806"/>
                </a:solidFill>
                <a:effectLst/>
                <a:latin typeface="Calibri"/>
                <a:ea typeface="MS Mincho"/>
                <a:cs typeface="Times New Roman"/>
              </a:rPr>
              <a:t>Irrational Numbers</a:t>
            </a:r>
            <a:endParaRPr lang="en-US" sz="2000" dirty="0">
              <a:effectLst/>
              <a:latin typeface="Calibri"/>
              <a:ea typeface="MS Mincho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/>
                <a:ea typeface="MS Mincho"/>
                <a:cs typeface="Times New Roman"/>
              </a:rPr>
              <a:t>include square roots that don’t work out to be ratios (no perfect answers) and decimals that don’t repeat but that never end.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89905" y="958877"/>
            <a:ext cx="7339693" cy="374233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180201"/>
            <a:ext cx="21948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262333" y="1443806"/>
            <a:ext cx="425667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include fractions,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terminating decimals,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repeating decimals, integers,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whole and natural numbers.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35919" y="1116093"/>
            <a:ext cx="21524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ea typeface="Times New Roman"/>
                <a:cs typeface="Times New Roman"/>
              </a:rPr>
              <a:t> </a:t>
            </a:r>
            <a:r>
              <a:rPr lang="en-US" sz="2000" b="1" dirty="0">
                <a:solidFill>
                  <a:srgbClr val="C00000"/>
                </a:solidFill>
                <a:ea typeface="Times New Roman"/>
                <a:cs typeface="Times New Roman"/>
              </a:rPr>
              <a:t>Rational Numbers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2364884" y="2705837"/>
            <a:ext cx="944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548DD4"/>
                </a:solidFill>
                <a:ea typeface="MS Mincho"/>
                <a:cs typeface="Times New Roman"/>
              </a:rPr>
              <a:t>Integer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1959919" y="3084593"/>
            <a:ext cx="19159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ea typeface="MS Mincho"/>
                <a:cs typeface="Times New Roman"/>
              </a:rPr>
              <a:t>Whole Numbers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2334516" y="3399532"/>
            <a:ext cx="1028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  <a:ea typeface="MS Mincho"/>
                <a:cs typeface="Times New Roman"/>
              </a:rPr>
              <a:t>Natural </a:t>
            </a:r>
          </a:p>
          <a:p>
            <a:r>
              <a:rPr lang="en-US" b="1" dirty="0">
                <a:solidFill>
                  <a:srgbClr val="FFC000"/>
                </a:solidFill>
                <a:ea typeface="MS Mincho"/>
                <a:cs typeface="Times New Roman"/>
              </a:rPr>
              <a:t>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5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number as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9331408"/>
                  </p:ext>
                </p:extLst>
              </p:nvPr>
            </p:nvGraphicFramePr>
            <p:xfrm>
              <a:off x="1219200" y="1504950"/>
              <a:ext cx="5791199" cy="319369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962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1803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20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𝟕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020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𝟑𝟔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020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9331408"/>
                  </p:ext>
                </p:extLst>
              </p:nvPr>
            </p:nvGraphicFramePr>
            <p:xfrm>
              <a:off x="1219200" y="1504950"/>
              <a:ext cx="5791199" cy="319369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/>
                    <a:gridCol w="2896237"/>
                  </a:tblGrid>
                  <a:tr h="7875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8527" r="-100000" b="-3062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0205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6061" r="-100000" b="-199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0205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7634" r="-100000" b="-1007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0205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05303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629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number as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7803694"/>
                  </p:ext>
                </p:extLst>
              </p:nvPr>
            </p:nvGraphicFramePr>
            <p:xfrm>
              <a:off x="1219200" y="1504950"/>
              <a:ext cx="5791199" cy="323716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962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1803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20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𝟕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020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𝟑𝟔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0205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Irrational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7803694"/>
                  </p:ext>
                </p:extLst>
              </p:nvPr>
            </p:nvGraphicFramePr>
            <p:xfrm>
              <a:off x="1219200" y="1504950"/>
              <a:ext cx="5791199" cy="331127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94962"/>
                    <a:gridCol w="2896237"/>
                  </a:tblGrid>
                  <a:tr h="7875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8527" r="-100000" b="-3418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12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1449" r="-100000" b="-21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12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1449" r="-100000" b="-11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12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01449" r="-100000" b="-1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Irrational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6908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number as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6134183"/>
                  </p:ext>
                </p:extLst>
              </p:nvPr>
            </p:nvGraphicFramePr>
            <p:xfrm>
              <a:off x="1143000" y="1581149"/>
              <a:ext cx="5867400" cy="301840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9330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343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6738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𝟏𝟖</m:t>
                                    </m:r>
                                  </m:num>
                                  <m:den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4273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.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𝟏𝟒𝟏𝟓𝟗𝟏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………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endParaRPr lang="en-US" sz="20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2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𝟏𝟐𝟏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42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𝟓𝟔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6134183"/>
                  </p:ext>
                </p:extLst>
              </p:nvPr>
            </p:nvGraphicFramePr>
            <p:xfrm>
              <a:off x="1143000" y="1581149"/>
              <a:ext cx="5867400" cy="301840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933054"/>
                    <a:gridCol w="2934346"/>
                  </a:tblGrid>
                  <a:tr h="7901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7692" r="-100000" b="-28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427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114754" r="-1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427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214754" r="-1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427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314754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913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each number as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9522117"/>
                  </p:ext>
                </p:extLst>
              </p:nvPr>
            </p:nvGraphicFramePr>
            <p:xfrm>
              <a:off x="1143000" y="1581149"/>
              <a:ext cx="5867400" cy="323983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9330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343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6738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𝟏𝟖</m:t>
                                    </m:r>
                                  </m:num>
                                  <m:den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4273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𝝅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.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𝟏𝟒𝟏𝟓𝟗𝟏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………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endParaRPr lang="en-US" sz="20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Irrational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2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𝟏𝟐𝟏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4273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𝟓𝟔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Irrational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9522117"/>
                  </p:ext>
                </p:extLst>
              </p:nvPr>
            </p:nvGraphicFramePr>
            <p:xfrm>
              <a:off x="1143000" y="1581149"/>
              <a:ext cx="5867400" cy="331393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933054"/>
                    <a:gridCol w="2934346"/>
                  </a:tblGrid>
                  <a:tr h="7901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7692" r="-100000" b="-33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12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101449" r="-100000" b="-218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Irrational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12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201449" r="-100000" b="-118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412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8" t="-301449" r="-100000" b="-18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         </a:t>
                          </a:r>
                          <a:r>
                            <a:rPr lang="en-US" sz="2400" b="1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/>
                              <a:ea typeface="MS Mincho"/>
                              <a:cs typeface="Times New Roman"/>
                            </a:rPr>
                            <a:t>Irrational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766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1161</Words>
  <Application>Microsoft Office PowerPoint</Application>
  <PresentationFormat>On-screen Show (16:9)</PresentationFormat>
  <Paragraphs>245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Cambria</vt:lpstr>
      <vt:lpstr>Cambria Math</vt:lpstr>
      <vt:lpstr>Times New Roman</vt:lpstr>
      <vt:lpstr>Office Theme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  <vt:lpstr>Rational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2022-06-22T11:27:25Z</dcterms:created>
  <dcterms:modified xsi:type="dcterms:W3CDTF">2022-06-22T11:27:47Z</dcterms:modified>
</cp:coreProperties>
</file>