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10" r:id="rId15"/>
    <p:sldId id="311" r:id="rId16"/>
    <p:sldId id="312" r:id="rId17"/>
    <p:sldId id="313" r:id="rId18"/>
    <p:sldId id="314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451" y="22669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Ratios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39000" y="4171950"/>
            <a:ext cx="16803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Math 6</a:t>
            </a:r>
          </a:p>
        </p:txBody>
      </p:sp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4582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8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Equal Ratios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14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6" y="1657350"/>
            <a:ext cx="898715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8336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4582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8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Equal Ratios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14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4" y="1119061"/>
            <a:ext cx="3458688" cy="2367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38600" y="2343150"/>
            <a:ext cx="99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>
                <a:latin typeface="Comic Sans MS" pitchFamily="66" charset="0"/>
              </a:rPr>
              <a:t>or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178515"/>
            <a:ext cx="3429000" cy="238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144" y="3638550"/>
            <a:ext cx="478155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4460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1312" y="514350"/>
                <a:ext cx="8640288" cy="5062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solidFill>
                      <a:srgbClr val="548DD4"/>
                    </a:solidFill>
                    <a:latin typeface="Comic Sans MS"/>
                    <a:ea typeface="Calibri"/>
                    <a:cs typeface="Times New Roman"/>
                  </a:rPr>
                  <a:t>How do we know that the RATIOS are EQUAL?</a:t>
                </a:r>
                <a:endParaRPr lang="en-PH" sz="2800" b="1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endParaRPr lang="en-US" sz="300" b="1" dirty="0">
                  <a:latin typeface="Comic Sans MS"/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effectLst/>
                    <a:latin typeface="Comic Sans MS"/>
                    <a:ea typeface="Calibri"/>
                    <a:cs typeface="Times New Roman"/>
                  </a:rPr>
                  <a:t>Example: </a:t>
                </a:r>
                <a:r>
                  <a:rPr lang="en-US" sz="2800" dirty="0">
                    <a:effectLst/>
                    <a:latin typeface="Comic Sans MS"/>
                    <a:ea typeface="Calibri"/>
                    <a:cs typeface="Times New Roman"/>
                  </a:rPr>
                  <a:t> Are the ratios 4 : 1 and 12 : 3 equal?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effectLst/>
                    <a:latin typeface="Comic Sans MS"/>
                    <a:ea typeface="Calibri"/>
                    <a:cs typeface="Times New Roman"/>
                  </a:rPr>
                  <a:t>Step 1:</a:t>
                </a:r>
                <a:r>
                  <a:rPr lang="en-US" sz="2800" dirty="0">
                    <a:effectLst/>
                    <a:latin typeface="Comic Sans MS"/>
                    <a:ea typeface="Calibri"/>
                    <a:cs typeface="Times New Roman"/>
                  </a:rPr>
                  <a:t> Find the quotient of the numbers in the ratio.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 algn="ctr"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effectLst/>
                    <a:latin typeface="Comic Sans MS"/>
                    <a:ea typeface="Times New Roman"/>
                    <a:cs typeface="Times New Roman"/>
                  </a:rPr>
                  <a:t>4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÷</m:t>
                    </m:r>
                  </m:oMath>
                </a14:m>
                <a:r>
                  <a:rPr lang="en-US" sz="2800" b="1" dirty="0">
                    <a:effectLst/>
                    <a:latin typeface="Comic Sans MS"/>
                    <a:ea typeface="Times New Roman"/>
                    <a:cs typeface="Times New Roman"/>
                  </a:rPr>
                  <a:t> 1 = 4                   12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÷</m:t>
                    </m:r>
                  </m:oMath>
                </a14:m>
                <a:r>
                  <a:rPr lang="en-US" sz="2800" b="1" dirty="0">
                    <a:effectLst/>
                    <a:latin typeface="Comic Sans MS"/>
                    <a:ea typeface="Times New Roman"/>
                    <a:cs typeface="Times New Roman"/>
                  </a:rPr>
                  <a:t> 3 = 4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latin typeface="Comic Sans MS"/>
                    <a:ea typeface="Calibri"/>
                    <a:cs typeface="Times New Roman"/>
                  </a:rPr>
                  <a:t>Step 2:</a:t>
                </a:r>
                <a:r>
                  <a:rPr lang="en-US" sz="2800" dirty="0">
                    <a:latin typeface="Comic Sans MS"/>
                    <a:ea typeface="Calibri"/>
                    <a:cs typeface="Times New Roman"/>
                  </a:rPr>
                  <a:t> If the quotients are the </a:t>
                </a:r>
                <a:r>
                  <a:rPr lang="en-US" sz="2800" b="1" dirty="0">
                    <a:latin typeface="Comic Sans MS"/>
                    <a:ea typeface="Calibri"/>
                    <a:cs typeface="Times New Roman"/>
                  </a:rPr>
                  <a:t>SAME</a:t>
                </a:r>
                <a:r>
                  <a:rPr lang="en-US" sz="2800" dirty="0">
                    <a:latin typeface="Comic Sans MS"/>
                    <a:ea typeface="Calibri"/>
                    <a:cs typeface="Times New Roman"/>
                  </a:rPr>
                  <a:t>, then ratios are </a:t>
                </a:r>
                <a:r>
                  <a:rPr lang="en-US" sz="2800" b="1" dirty="0">
                    <a:latin typeface="Comic Sans MS"/>
                    <a:ea typeface="Calibri"/>
                    <a:cs typeface="Times New Roman"/>
                  </a:rPr>
                  <a:t>EQUAL</a:t>
                </a:r>
                <a:r>
                  <a:rPr lang="en-US" sz="2800" dirty="0">
                    <a:latin typeface="Comic Sans MS"/>
                    <a:ea typeface="Calibri"/>
                    <a:cs typeface="Times New Roman"/>
                  </a:rPr>
                  <a:t>!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 algn="ctr"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latin typeface="Comic Sans MS"/>
                    <a:ea typeface="Calibri"/>
                    <a:cs typeface="Times New Roman"/>
                  </a:rPr>
                  <a:t>4:1 </a:t>
                </a:r>
                <a:r>
                  <a:rPr lang="en-US" sz="2800" dirty="0">
                    <a:latin typeface="Comic Sans MS"/>
                    <a:ea typeface="Calibri"/>
                    <a:cs typeface="Times New Roman"/>
                  </a:rPr>
                  <a:t>=</a:t>
                </a:r>
                <a:r>
                  <a:rPr lang="en-US" sz="2800" b="1" dirty="0">
                    <a:latin typeface="Comic Sans MS"/>
                    <a:ea typeface="Calibri"/>
                    <a:cs typeface="Times New Roman"/>
                  </a:rPr>
                  <a:t> 12:3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endParaRPr lang="en-US" sz="2800" dirty="0">
                  <a:effectLst/>
                  <a:latin typeface="Comic Sans MS"/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endParaRPr lang="en-PH" sz="28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640288" cy="5062924"/>
              </a:xfrm>
              <a:prstGeom prst="rect">
                <a:avLst/>
              </a:prstGeom>
              <a:blipFill rotWithShape="1">
                <a:blip r:embed="rId3"/>
                <a:stretch>
                  <a:fillRect l="-1482" t="-1203" r="-1270" b="-2407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850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1312" y="514350"/>
                <a:ext cx="8640288" cy="412420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solidFill>
                      <a:srgbClr val="548DD4"/>
                    </a:solidFill>
                    <a:latin typeface="Comic Sans MS"/>
                    <a:ea typeface="Calibri"/>
                    <a:cs typeface="Times New Roman"/>
                  </a:rPr>
                  <a:t>Sample Problem 3: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r>
                  <a:rPr lang="en-US" sz="2800" b="1" dirty="0">
                    <a:effectLst/>
                    <a:latin typeface="Comic Sans MS"/>
                    <a:ea typeface="Calibri"/>
                    <a:cs typeface="Times New Roman"/>
                  </a:rPr>
                  <a:t>Are the ratios 3:4 and 12:16 EQUAL or NOT?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endParaRPr lang="en-US" sz="2800" b="1" dirty="0">
                  <a:latin typeface="Comic Sans MS"/>
                  <a:cs typeface="Times New Roman"/>
                </a:endParaRPr>
              </a:p>
              <a:p>
                <a:r>
                  <a:rPr lang="en-US" sz="2800" dirty="0">
                    <a:latin typeface="Comic Sans MS" pitchFamily="66" charset="0"/>
                  </a:rPr>
                  <a:t>Solution:</a:t>
                </a:r>
                <a:endParaRPr lang="en-PH" sz="2800" dirty="0">
                  <a:latin typeface="Comic Sans MS" pitchFamily="66" charset="0"/>
                </a:endParaRPr>
              </a:p>
              <a:p>
                <a:endParaRPr lang="en-US" sz="2800" dirty="0">
                  <a:latin typeface="Comic Sans MS" pitchFamily="66" charset="0"/>
                </a:endParaRPr>
              </a:p>
              <a:p>
                <a:r>
                  <a:rPr lang="en-US" sz="2800" dirty="0">
                    <a:latin typeface="Comic Sans MS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2800" b="0" i="1"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latin typeface="Comic Sans MS" pitchFamily="66" charset="0"/>
                  </a:rPr>
                  <a:t> 4 = 0.75         </a:t>
                </a:r>
                <a:endParaRPr lang="en-PH" sz="2800" dirty="0">
                  <a:latin typeface="Comic Sans MS" pitchFamily="66" charset="0"/>
                </a:endParaRPr>
              </a:p>
              <a:p>
                <a:r>
                  <a:rPr lang="en-US" sz="2800" dirty="0">
                    <a:latin typeface="Comic Sans MS" pitchFamily="66" charset="0"/>
                  </a:rPr>
                  <a:t>12 </a:t>
                </a:r>
                <a14:m>
                  <m:oMath xmlns:m="http://schemas.openxmlformats.org/officeDocument/2006/math">
                    <m:r>
                      <a:rPr lang="en-US" sz="2800" b="0" i="1"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latin typeface="Comic Sans MS" pitchFamily="66" charset="0"/>
                  </a:rPr>
                  <a:t> 16 = 0.75</a:t>
                </a:r>
                <a:endParaRPr lang="en-PH" sz="2800" dirty="0">
                  <a:latin typeface="Comic Sans MS" pitchFamily="66" charset="0"/>
                </a:endParaRPr>
              </a:p>
              <a:p>
                <a:r>
                  <a:rPr lang="en-US" sz="2800" dirty="0">
                    <a:latin typeface="Comic Sans MS" pitchFamily="66" charset="0"/>
                  </a:rPr>
                  <a:t>Therefore, 3:4 = 12:16</a:t>
                </a:r>
                <a:endParaRPr lang="en-PH" sz="2800" dirty="0">
                  <a:latin typeface="Comic Sans MS" pitchFamily="66" charset="0"/>
                </a:endParaRPr>
              </a:p>
              <a:p>
                <a:pPr>
                  <a:spcAft>
                    <a:spcPts val="600"/>
                  </a:spcAft>
                  <a:tabLst>
                    <a:tab pos="5347335" algn="l"/>
                  </a:tabLst>
                </a:pPr>
                <a:endParaRPr lang="en-PH" sz="28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640288" cy="4124206"/>
              </a:xfrm>
              <a:prstGeom prst="rect">
                <a:avLst/>
              </a:prstGeom>
              <a:blipFill rotWithShape="1">
                <a:blip r:embed="rId3"/>
                <a:stretch>
                  <a:fillRect l="-1482" t="-1477" r="-71" b="-32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767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640288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Reducing Ratios</a:t>
            </a:r>
            <a:endParaRPr lang="en-PH" sz="28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Reducing ratios is similar to reducing a fraction in lowest terms since ratios can be expressed as fractions.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b="1" dirty="0">
                <a:latin typeface="Comic Sans MS" pitchFamily="66" charset="0"/>
              </a:rPr>
              <a:t> 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b="1" dirty="0">
                <a:latin typeface="Comic Sans MS" pitchFamily="66" charset="0"/>
              </a:rPr>
              <a:t>Example:</a:t>
            </a:r>
            <a:r>
              <a:rPr lang="en-PH" sz="2800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Reduce 12:16 in lowest terms.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 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 Step 1: Find the GCF of the numbers in the ratio.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	    GCF is 4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 </a:t>
            </a:r>
            <a:endParaRPr lang="en-PH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65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1312" y="514350"/>
                <a:ext cx="8640288" cy="37288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Comic Sans MS" pitchFamily="66" charset="0"/>
                  </a:rPr>
                  <a:t>Reducing Ratios</a:t>
                </a:r>
                <a:endParaRPr lang="en-PH" sz="28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mic Sans MS" pitchFamily="66" charset="0"/>
                </a:endParaRPr>
              </a:p>
              <a:p>
                <a:r>
                  <a:rPr lang="en-US" sz="2800" dirty="0">
                    <a:latin typeface="Comic Sans MS" pitchFamily="66" charset="0"/>
                  </a:rPr>
                  <a:t> </a:t>
                </a:r>
                <a:endParaRPr lang="en-PH" sz="2800" dirty="0">
                  <a:latin typeface="Comic Sans MS" pitchFamily="66" charset="0"/>
                </a:endParaRPr>
              </a:p>
              <a:p>
                <a:r>
                  <a:rPr lang="en-US" sz="2800" dirty="0">
                    <a:latin typeface="Comic Sans MS" pitchFamily="66" charset="0"/>
                  </a:rPr>
                  <a:t>Step 2: Divide the numbers in the ratio by the GCF.</a:t>
                </a:r>
                <a:endParaRPr lang="en-PH" sz="2800" dirty="0">
                  <a:latin typeface="Comic Sans MS" pitchFamily="66" charset="0"/>
                </a:endParaRPr>
              </a:p>
              <a:p>
                <a:r>
                  <a:rPr lang="en-US" sz="2800" dirty="0">
                    <a:latin typeface="Comic Sans MS" pitchFamily="66" charset="0"/>
                  </a:rPr>
                  <a:t>	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PH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PH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latin typeface="Comic Sans MS" pitchFamily="66" charset="0"/>
                  </a:rPr>
                  <a:t>	</a:t>
                </a:r>
                <a:r>
                  <a:rPr lang="en-US" sz="2800" b="1" dirty="0">
                    <a:latin typeface="Comic Sans MS" pitchFamily="66" charset="0"/>
                  </a:rPr>
                  <a:t>3 : 4</a:t>
                </a:r>
                <a:endParaRPr lang="en-PH" sz="2800" dirty="0">
                  <a:latin typeface="Comic Sans MS" pitchFamily="66" charset="0"/>
                </a:endParaRPr>
              </a:p>
              <a:p>
                <a:r>
                  <a:rPr lang="en-US" sz="2800" b="1" dirty="0">
                    <a:latin typeface="Comic Sans MS" pitchFamily="66" charset="0"/>
                  </a:rPr>
                  <a:t> </a:t>
                </a:r>
                <a:endParaRPr lang="en-PH" sz="2800" dirty="0">
                  <a:latin typeface="Comic Sans MS" pitchFamily="66" charset="0"/>
                </a:endParaRPr>
              </a:p>
              <a:p>
                <a:r>
                  <a:rPr lang="en-US" sz="2800" b="1" dirty="0">
                    <a:solidFill>
                      <a:srgbClr val="FF0000"/>
                    </a:solidFill>
                    <a:latin typeface="Comic Sans MS" pitchFamily="66" charset="0"/>
                  </a:rPr>
                  <a:t>IMPORTANT</a:t>
                </a:r>
                <a:r>
                  <a:rPr lang="en-US" sz="2800" b="1" dirty="0">
                    <a:latin typeface="Comic Sans MS" pitchFamily="66" charset="0"/>
                  </a:rPr>
                  <a:t>:</a:t>
                </a:r>
                <a:r>
                  <a:rPr lang="en-US" sz="2800" dirty="0">
                    <a:latin typeface="Comic Sans MS" pitchFamily="66" charset="0"/>
                  </a:rPr>
                  <a:t> Ratios are in lowest terms if and only if, the Greatest Common Factor left is 1.</a:t>
                </a:r>
                <a:endParaRPr lang="en-PH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640288" cy="3728841"/>
              </a:xfrm>
              <a:prstGeom prst="rect">
                <a:avLst/>
              </a:prstGeom>
              <a:blipFill rotWithShape="1">
                <a:blip r:embed="rId3"/>
                <a:stretch>
                  <a:fillRect l="-1482" t="-1634" b="-359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870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590550"/>
            <a:ext cx="8153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238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5775"/>
            <a:ext cx="883475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310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23938"/>
            <a:ext cx="8201025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4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Determine the comparison between or relationship of two things using ratio. </a:t>
            </a:r>
          </a:p>
          <a:p>
            <a:pPr marL="0" indent="0" algn="ctr">
              <a:buNone/>
            </a:pPr>
            <a:r>
              <a:rPr lang="en-US" sz="2800" dirty="0"/>
              <a:t>Solve word problems involving ratio.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400" dirty="0"/>
              <a:t>Ratio</a:t>
            </a:r>
          </a:p>
          <a:p>
            <a:pPr marL="0" indent="0" algn="ctr">
              <a:buNone/>
            </a:pPr>
            <a:r>
              <a:rPr lang="en-US" sz="2400" dirty="0"/>
              <a:t>Equal Ratios</a:t>
            </a:r>
          </a:p>
          <a:p>
            <a:pPr marL="0" indent="0" algn="ctr">
              <a:buNone/>
            </a:pPr>
            <a:r>
              <a:rPr lang="en-US" sz="2400" dirty="0"/>
              <a:t>Reduced Ratio</a:t>
            </a:r>
          </a:p>
          <a:p>
            <a:pPr marL="0" indent="0" algn="ctr">
              <a:buNone/>
            </a:pPr>
            <a:r>
              <a:rPr lang="en-US" sz="2400" dirty="0"/>
              <a:t>Fraction</a:t>
            </a:r>
          </a:p>
          <a:p>
            <a:pPr marL="0" indent="0" algn="ctr">
              <a:buNone/>
            </a:pPr>
            <a:r>
              <a:rPr lang="en-US" sz="2400" dirty="0"/>
              <a:t>GCF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809750"/>
            <a:ext cx="3276600" cy="19309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45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Ratio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is a comparison between, or a relationship of two things.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b="1" dirty="0">
                <a:latin typeface="Comic Sans MS" pitchFamily="66" charset="0"/>
              </a:rPr>
              <a:t> 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b="1" dirty="0">
                <a:latin typeface="Comic Sans MS" pitchFamily="66" charset="0"/>
              </a:rPr>
              <a:t>Example:</a:t>
            </a:r>
            <a:endParaRPr lang="en-PH" sz="2800" dirty="0">
              <a:effectLst/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7255" y="3233759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200" dirty="0">
              <a:latin typeface="Comic Sans MS" pitchFamily="66" charset="0"/>
            </a:endParaRPr>
          </a:p>
          <a:p>
            <a:pPr algn="just"/>
            <a:r>
              <a:rPr lang="en-US" sz="3200" dirty="0">
                <a:latin typeface="Comic Sans MS" pitchFamily="66" charset="0"/>
              </a:rPr>
              <a:t>There is 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</a:rPr>
              <a:t>1</a:t>
            </a:r>
            <a:r>
              <a:rPr lang="en-US" sz="3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ice cream cone to </a:t>
            </a: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cookies.</a:t>
            </a:r>
            <a:endParaRPr lang="en-PH" sz="3200" dirty="0">
              <a:latin typeface="Comic Sans MS" pitchFamily="66" charset="0"/>
            </a:endParaRPr>
          </a:p>
          <a:p>
            <a:pPr algn="just"/>
            <a:endParaRPr lang="en-PH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4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mic Sans MS" pitchFamily="66" charset="0"/>
              </a:rPr>
              <a:t> Example:</a:t>
            </a:r>
            <a:endParaRPr lang="en-PH" sz="2800" dirty="0">
              <a:effectLst/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7255" y="3233759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latin typeface="Comic Sans MS" pitchFamily="66" charset="0"/>
            </a:endParaRPr>
          </a:p>
          <a:p>
            <a:pPr algn="ctr"/>
            <a:r>
              <a:rPr lang="en-US" sz="3200" dirty="0">
                <a:latin typeface="Comic Sans MS" pitchFamily="66" charset="0"/>
              </a:rPr>
              <a:t>There are 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</a:rPr>
              <a:t>4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boys to </a:t>
            </a: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girls</a:t>
            </a:r>
            <a:r>
              <a:rPr lang="en-US" sz="3200" b="1" dirty="0">
                <a:latin typeface="Comic Sans MS" pitchFamily="66" charset="0"/>
              </a:rPr>
              <a:t>.</a:t>
            </a:r>
            <a:endParaRPr lang="en-PH" sz="3200" dirty="0">
              <a:latin typeface="Comic Sans MS" pitchFamily="66" charset="0"/>
            </a:endParaRPr>
          </a:p>
          <a:p>
            <a:pPr algn="ctr"/>
            <a:r>
              <a:rPr lang="en-US" sz="3200" dirty="0">
                <a:latin typeface="Comic Sans MS" pitchFamily="66" charset="0"/>
              </a:rPr>
              <a:t> </a:t>
            </a:r>
            <a:endParaRPr lang="en-PH" sz="3200" dirty="0">
              <a:latin typeface="Comic Sans MS" pitchFamily="66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69496"/>
            <a:ext cx="4114800" cy="243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94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Ratios can be shown in different ways!</a:t>
            </a:r>
          </a:p>
          <a:p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There is </a:t>
            </a:r>
            <a:r>
              <a:rPr lang="en-US" sz="2800" b="1" dirty="0">
                <a:solidFill>
                  <a:srgbClr val="00B050"/>
                </a:solidFill>
                <a:latin typeface="Comic Sans MS" pitchFamily="66" charset="0"/>
              </a:rPr>
              <a:t>1</a:t>
            </a:r>
            <a:r>
              <a:rPr lang="en-US" sz="28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ice cream cone to 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800" dirty="0">
                <a:latin typeface="Comic Sans MS" pitchFamily="66" charset="0"/>
              </a:rPr>
              <a:t> cookies.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86" y="1899346"/>
            <a:ext cx="8809512" cy="265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70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4582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Sample Problem 1: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Write in three different ways the ratio of the given figure.</a:t>
            </a:r>
          </a:p>
          <a:p>
            <a:pPr>
              <a:spcAft>
                <a:spcPts val="600"/>
              </a:spcAft>
            </a:pPr>
            <a:endParaRPr lang="en-US" sz="2800" b="1" dirty="0">
              <a:latin typeface="Comic Sans MS"/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endParaRPr lang="en-PH" sz="2800" dirty="0">
              <a:ea typeface="Calibri"/>
              <a:cs typeface="Times New Roman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83810"/>
            <a:ext cx="37147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827" y="2172801"/>
            <a:ext cx="306705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3943350"/>
            <a:ext cx="835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>
                <a:highlight>
                  <a:srgbClr val="FFFF00"/>
                </a:highlight>
                <a:latin typeface="Comic Sans MS"/>
                <a:ea typeface="Calibri"/>
                <a:cs typeface="Times New Roman"/>
              </a:rPr>
              <a:t>The ratio of 3 blue rectangles to 1 yellow rectangle.</a:t>
            </a:r>
            <a:endParaRPr lang="en-PH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1" y="514350"/>
            <a:ext cx="8712043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6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Sample Problem 2: </a:t>
            </a:r>
            <a:endParaRPr lang="en-PH" sz="26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600" b="1" dirty="0">
                <a:latin typeface="Comic Sans MS"/>
                <a:ea typeface="Calibri"/>
                <a:cs typeface="Times New Roman"/>
              </a:rPr>
              <a:t>Answer the following questions given the picture below.</a:t>
            </a:r>
            <a:endParaRPr lang="en-PH" sz="2600" dirty="0">
              <a:ea typeface="Calibri"/>
              <a:cs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76289"/>
            <a:ext cx="3886200" cy="1967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86052" y="1711791"/>
            <a:ext cx="4724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lphaLcPeriod"/>
              <a:tabLst>
                <a:tab pos="1799590" algn="l"/>
              </a:tabLst>
            </a:pPr>
            <a:r>
              <a:rPr lang="en-US" sz="2400" dirty="0">
                <a:latin typeface="Comic Sans MS"/>
                <a:ea typeface="Calibri"/>
                <a:cs typeface="Times New Roman"/>
              </a:rPr>
              <a:t>What is the ratio of apples to bananas?</a:t>
            </a:r>
            <a:endParaRPr lang="en-PH" sz="24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400" b="1" dirty="0">
                <a:highlight>
                  <a:srgbClr val="FFFF00"/>
                </a:highlight>
                <a:latin typeface="Comic Sans MS"/>
                <a:ea typeface="Calibri"/>
                <a:cs typeface="Times New Roman"/>
              </a:rPr>
              <a:t>Solution: 5 : 2</a:t>
            </a:r>
            <a:endParaRPr lang="en-PH" sz="24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400" dirty="0">
                <a:latin typeface="Comic Sans MS"/>
                <a:ea typeface="Calibri"/>
                <a:cs typeface="Times New Roman"/>
              </a:rPr>
              <a:t> </a:t>
            </a:r>
            <a:endParaRPr lang="en-PH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lphaLcPeriod"/>
              <a:tabLst>
                <a:tab pos="1799590" algn="l"/>
              </a:tabLst>
            </a:pPr>
            <a:r>
              <a:rPr lang="en-US" sz="2400" dirty="0">
                <a:latin typeface="Comic Sans MS"/>
                <a:ea typeface="Calibri"/>
                <a:cs typeface="Times New Roman"/>
              </a:rPr>
              <a:t>What is the ratio of bananas to apples?</a:t>
            </a:r>
            <a:endParaRPr lang="en-PH" sz="24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400" b="1" dirty="0">
                <a:highlight>
                  <a:srgbClr val="FFFF00"/>
                </a:highlight>
                <a:latin typeface="Comic Sans MS"/>
                <a:ea typeface="Calibri"/>
                <a:cs typeface="Times New Roman"/>
              </a:rPr>
              <a:t>Solution: 2 : 5</a:t>
            </a:r>
            <a:endParaRPr lang="en-PH" sz="24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400" dirty="0">
                <a:latin typeface="Comic Sans MS"/>
                <a:ea typeface="Calibri"/>
                <a:cs typeface="Times New Roman"/>
              </a:rPr>
              <a:t> </a:t>
            </a:r>
            <a:endParaRPr lang="en-PH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384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514350"/>
            <a:ext cx="8458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8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Equal Ratios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14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1799590" algn="l"/>
              </a:tabLst>
            </a:pPr>
            <a:r>
              <a:rPr lang="en-US" sz="2800" dirty="0">
                <a:solidFill>
                  <a:srgbClr val="000000"/>
                </a:solidFill>
                <a:latin typeface="Comic Sans MS"/>
                <a:ea typeface="Calibri"/>
                <a:cs typeface="Times New Roman"/>
              </a:rPr>
              <a:t>To find an equal ratio, you can either multiply or divide each term in the ratio by the same number (but not zero).</a:t>
            </a:r>
            <a:endParaRPr lang="en-PH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9242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On-screen Show (16:9)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</vt:lpstr>
      <vt:lpstr>Cambria Math</vt:lpstr>
      <vt:lpstr>Comic Sans MS</vt:lpstr>
      <vt:lpstr>Office Theme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  <vt:lpstr>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2022-08-16T17:53:48Z</dcterms:created>
  <dcterms:modified xsi:type="dcterms:W3CDTF">2022-08-16T17:54:16Z</dcterms:modified>
</cp:coreProperties>
</file>