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72" r:id="rId5"/>
    <p:sldId id="262" r:id="rId6"/>
    <p:sldId id="273" r:id="rId7"/>
    <p:sldId id="261" r:id="rId8"/>
    <p:sldId id="274" r:id="rId9"/>
    <p:sldId id="263" r:id="rId10"/>
    <p:sldId id="275" r:id="rId11"/>
    <p:sldId id="276" r:id="rId12"/>
    <p:sldId id="264" r:id="rId13"/>
    <p:sldId id="277" r:id="rId14"/>
    <p:sldId id="265" r:id="rId15"/>
    <p:sldId id="271" r:id="rId16"/>
    <p:sldId id="278" r:id="rId1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792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931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451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35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5331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950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487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915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010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31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065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030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CC1D-6D34-4BB4-81AD-D94EC416E488}" type="datetimeFigureOut">
              <a:rPr lang="en-US" smtClean="0"/>
              <a:t>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8A224-2CD8-4A9D-A892-02EFAF660A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975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Variables and Expressions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Unit 1 Lesson 1</a:t>
            </a:r>
          </a:p>
        </p:txBody>
      </p:sp>
      <p:pic>
        <p:nvPicPr>
          <p:cNvPr id="7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831" y="691223"/>
            <a:ext cx="8229600" cy="10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20573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POWER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is an expression that represents repeated multiplication of the same factor.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9381023"/>
                  </p:ext>
                </p:extLst>
              </p:nvPr>
            </p:nvGraphicFramePr>
            <p:xfrm>
              <a:off x="685800" y="1649158"/>
              <a:ext cx="7765860" cy="297999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39317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3730054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2896489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Symbol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Words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Meaning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7401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Calibri"/>
                            </a:rPr>
                            <a:t> to the first power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7401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Calibri"/>
                            </a:rPr>
                            <a:t> to the second power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37401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𝟑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Calibri"/>
                            </a:rPr>
                            <a:t> to the third power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  <a:tr h="372999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𝟒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Calibri"/>
                            </a:rPr>
                            <a:t> to the fourth power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4"/>
                      </a:ext>
                    </a:extLst>
                  </a:tr>
                  <a:tr h="37941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𝟓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Calibri"/>
                            </a:rPr>
                            <a:t> to the fifth power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5"/>
                      </a:ext>
                    </a:extLst>
                  </a:tr>
                  <a:tr h="37401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𝒏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𝟔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Calibri"/>
                                  <a:cs typeface="Times New Roman"/>
                                </a:rPr>
                                <m:t>𝟐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times</a:t>
                          </a:r>
                          <a:r>
                            <a:rPr lang="en-US" sz="2400" b="1" dirty="0">
                              <a:effectLst/>
                              <a:latin typeface="Calibri"/>
                              <a:ea typeface="Calibri"/>
                              <a:cs typeface="Times New Roman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/>
                                  <a:ea typeface="Times New Roman"/>
                                </a:rPr>
                                <m:t>𝒏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Calibri"/>
                            </a:rPr>
                            <a:t> to the sixth power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𝒏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𝒏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𝒏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𝒏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𝒏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𝒏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6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𝒙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𝒏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/>
                                </a:rPr>
                                <m:t>𝒙</m:t>
                              </m:r>
                            </m:oMath>
                          </a14:m>
                          <a:r>
                            <a:rPr lang="en-US" sz="2400" dirty="0">
                              <a:effectLst/>
                              <a:latin typeface="Calibri"/>
                            </a:rPr>
                            <a:t> to the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/>
                                </a:rPr>
                                <m:t>𝒏</m:t>
                              </m:r>
                            </m:oMath>
                          </a14:m>
                          <a:r>
                            <a:rPr lang="en-US" sz="2400" dirty="0" err="1">
                              <a:effectLst/>
                              <a:latin typeface="Calibri"/>
                              <a:ea typeface="Times New Roman"/>
                            </a:rPr>
                            <a:t>th</a:t>
                          </a:r>
                          <a:r>
                            <a:rPr lang="en-US" sz="2400" dirty="0">
                              <a:effectLst/>
                              <a:latin typeface="Calibri"/>
                            </a:rPr>
                            <a:t> power</a:t>
                          </a: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⋅…⋅</m:t>
                                </m:r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𝒙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869381023"/>
                  </p:ext>
                </p:extLst>
              </p:nvPr>
            </p:nvGraphicFramePr>
            <p:xfrm>
              <a:off x="685800" y="1649158"/>
              <a:ext cx="7765860" cy="297999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139317"/>
                    <a:gridCol w="3730054"/>
                    <a:gridCol w="2896489"/>
                  </a:tblGrid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Symbol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Words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effectLst/>
                              <a:latin typeface="Calibri"/>
                            </a:rPr>
                            <a:t>Meaning</a:t>
                          </a:r>
                          <a:endParaRPr lang="en-US" sz="240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401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535" t="-124590" r="-581283" b="-6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0769" t="-124590" r="-77905" b="-6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68211" t="-124590" r="-211" b="-652459"/>
                          </a:stretch>
                        </a:blipFill>
                      </a:tcPr>
                    </a:tc>
                  </a:tr>
                  <a:tr h="37401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535" t="-224590" r="-581283" b="-5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0769" t="-224590" r="-77905" b="-55245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68211" t="-224590" r="-211" b="-552459"/>
                          </a:stretch>
                        </a:blipFill>
                      </a:tcPr>
                    </a:tc>
                  </a:tr>
                  <a:tr h="37401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535" t="-319355" r="-581283" b="-4435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0769" t="-319355" r="-77905" b="-44354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68211" t="-319355" r="-211" b="-443548"/>
                          </a:stretch>
                        </a:blipFill>
                      </a:tcPr>
                    </a:tc>
                  </a:tr>
                  <a:tr h="37299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535" t="-426230" r="-581283" b="-3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0769" t="-426230" r="-77905" b="-35082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68211" t="-426230" r="-211" b="-350820"/>
                          </a:stretch>
                        </a:blipFill>
                      </a:tcPr>
                    </a:tc>
                  </a:tr>
                  <a:tr h="37941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535" t="-517742" r="-581283" b="-2451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0769" t="-517742" r="-77905" b="-24516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68211" t="-517742" r="-211" b="-245161"/>
                          </a:stretch>
                        </a:blipFill>
                      </a:tcPr>
                    </a:tc>
                  </a:tr>
                  <a:tr h="374015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535" t="-627869" r="-581283" b="-1491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0769" t="-627869" r="-77905" b="-1491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68211" t="-627869" r="-211" b="-149180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535" t="-740000" r="-581283" b="-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0769" t="-740000" r="-77905" b="-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68211" t="-740000" r="-211" b="-516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pic>
        <p:nvPicPr>
          <p:cNvPr id="8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3424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POWER</a:t>
                </a:r>
                <a:r>
                  <a:rPr lang="en-US" sz="2400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/>
                  <a:t>is an expression that represents repeated multiplication of the same factor.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Example</a:t>
                </a:r>
                <a:r>
                  <a:rPr lang="en-US" sz="2400" dirty="0">
                    <a:effectLst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𝟔</m:t>
                        </m:r>
                      </m:sup>
                    </m:sSup>
                  </m:oMath>
                </a14:m>
                <a:endParaRPr lang="en-US" sz="2400" dirty="0">
                  <a:effectLst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85951340"/>
                  </p:ext>
                </p:extLst>
              </p:nvPr>
            </p:nvGraphicFramePr>
            <p:xfrm>
              <a:off x="1066800" y="2456815"/>
              <a:ext cx="7315200" cy="110553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828800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9144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27432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</a:tblGrid>
                  <a:tr h="37401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Power: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𝟔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en-US" sz="2400" b="1" i="1">
                                        <a:solidFill>
                                          <a:srgbClr val="000000"/>
                                        </a:solidFill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400" b="1" i="1">
                                        <a:solidFill>
                                          <a:srgbClr val="FF000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2400" b="1" i="1">
                                        <a:solidFill>
                                          <a:srgbClr val="0070C0"/>
                                        </a:solidFill>
                                        <a:effectLst/>
                                        <a:latin typeface="Cambria Math"/>
                                      </a:rPr>
                                      <m:t>𝟔</m:t>
                                    </m:r>
                                  </m:sup>
                                </m:sSup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=</m:t>
                                </m:r>
                                <m:r>
                                  <a:rPr lang="en-US" sz="2400" b="1" i="1">
                                    <a:solidFill>
                                      <a:srgbClr val="000000"/>
                                    </a:solidFill>
                                    <a:effectLst/>
                                    <a:latin typeface="Cambria Math"/>
                                  </a:rPr>
                                  <m:t>𝟔𝟒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FF0000"/>
                              </a:solidFill>
                              <a:effectLst/>
                              <a:latin typeface="Calibri"/>
                            </a:rPr>
                            <a:t>Base</a:t>
                          </a: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: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solidFill>
                                      <a:srgbClr val="FF0000"/>
                                    </a:solidFill>
                                    <a:effectLst/>
                                    <a:latin typeface="Cambria Math"/>
                                  </a:rPr>
                                  <m:t>𝟐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</a:rPr>
                            <a:t>Exponent</a:t>
                          </a: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: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solidFill>
                                      <a:srgbClr val="0070C0"/>
                                    </a:solidFill>
                                    <a:effectLst/>
                                    <a:latin typeface="Cambria Math"/>
                                    <a:ea typeface="Times New Roman"/>
                                  </a:rPr>
                                  <m:t>𝟔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Times New Roman"/>
                            </a:rPr>
                            <a:t>6 factors of 2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785951340"/>
                  </p:ext>
                </p:extLst>
              </p:nvPr>
            </p:nvGraphicFramePr>
            <p:xfrm>
              <a:off x="1066800" y="2456815"/>
              <a:ext cx="7315200" cy="1105535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828800"/>
                    <a:gridCol w="914400"/>
                    <a:gridCol w="2743200"/>
                    <a:gridCol w="1828800"/>
                  </a:tblGrid>
                  <a:tr h="374015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Power: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200000" t="-24590" r="-500000" b="-2475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100000" t="-24590" r="-66667" b="-2475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300000" t="-24590" b="-247541"/>
                          </a:stretch>
                        </a:blipFill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FF0000"/>
                              </a:solidFill>
                              <a:effectLst/>
                              <a:latin typeface="Calibri"/>
                            </a:rPr>
                            <a:t>Base</a:t>
                          </a: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: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200000" t="-126667" r="-500000" b="-1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</a:rPr>
                            <a:t> </a:t>
                          </a: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solidFill>
                                <a:srgbClr val="0070C0"/>
                              </a:solidFill>
                              <a:effectLst/>
                              <a:latin typeface="Calibri"/>
                            </a:rPr>
                            <a:t>Exponent</a:t>
                          </a: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: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1">
                          <a:blip r:embed="rId4"/>
                          <a:stretch>
                            <a:fillRect l="-200000" t="-226667" r="-500000" b="-51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Times New Roman"/>
                            </a:rPr>
                            <a:t>6 factors of 2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Times New Roman"/>
                            </a:rPr>
                            <a:t> 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Right Brace 8"/>
          <p:cNvSpPr/>
          <p:nvPr/>
        </p:nvSpPr>
        <p:spPr>
          <a:xfrm rot="5400000">
            <a:off x="5120640" y="1851660"/>
            <a:ext cx="365760" cy="22860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8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40465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Sample Problem 2</a:t>
                </a:r>
                <a:r>
                  <a:rPr lang="en-US" sz="2400" dirty="0"/>
                  <a:t>: Find each value.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/>
                  <a:t>	</a:t>
                </a:r>
                <a:endParaRPr lang="en-US" sz="2400" b="1" i="1" dirty="0"/>
              </a:p>
              <a:p>
                <a:pPr marL="457200" lvl="0" indent="-457200">
                  <a:buFont typeface="+mj-lt"/>
                  <a:buAutoNum type="alphaU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dirty="0"/>
                  <a:t> 	</a:t>
                </a:r>
                <a:endParaRPr lang="en-US" sz="2400" b="1" dirty="0"/>
              </a:p>
              <a:p>
                <a:pPr marL="457200" lvl="0" indent="-457200">
                  <a:buFont typeface="+mj-lt"/>
                  <a:buAutoNum type="alphaU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dirty="0"/>
                  <a:t> </a:t>
                </a:r>
                <a:endParaRPr lang="en-US" sz="2400" b="1" dirty="0"/>
              </a:p>
              <a:p>
                <a:pPr marL="457200" lvl="0" indent="-457200">
                  <a:buFont typeface="+mj-lt"/>
                  <a:buAutoNum type="alphaU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/>
                  <a:t>	</a:t>
                </a:r>
              </a:p>
              <a:p>
                <a:pPr marL="457200" lvl="0" indent="-457200">
                  <a:buFont typeface="+mj-lt"/>
                  <a:buAutoNum type="alphaU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2400" b="1" dirty="0"/>
                  <a:t>	</a:t>
                </a: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912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2971800" y="1733550"/>
            <a:ext cx="914400" cy="2286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</a:pPr>
            <a:endParaRPr lang="en-US" sz="1100" dirty="0">
              <a:effectLst/>
              <a:ea typeface="Calibri"/>
              <a:cs typeface="Times New Roman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Sample Problem 2</a:t>
                </a:r>
                <a:r>
                  <a:rPr lang="en-US" sz="2400" dirty="0"/>
                  <a:t>: Find each value.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/>
                  <a:t>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2400" b="1" dirty="0"/>
                  <a:t>	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en-US" sz="2400" dirty="0"/>
                  <a:t> 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𝟑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2400" b="1" dirty="0"/>
                  <a:t>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𝟐𝟕</m:t>
                    </m:r>
                  </m:oMath>
                </a14:m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𝟒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dirty="0"/>
                  <a:t> 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b="1" dirty="0"/>
                  <a:t>	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𝟏𝟔</m:t>
                    </m:r>
                  </m:oMath>
                </a14:m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2400" b="1" dirty="0"/>
                  <a:t>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en-US" sz="2400" b="1" dirty="0"/>
                  <a:t>	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𝟒𝟗</m:t>
                    </m:r>
                  </m:oMath>
                </a14:m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en-US" sz="2400" b="1" dirty="0"/>
                  <a:t>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⋅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US" sz="2400" b="1" dirty="0"/>
                  <a:t>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064726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Translating Algebraic Expression into Verbal Expression:</a:t>
                </a:r>
              </a:p>
              <a:p>
                <a:pPr marL="0" indent="0">
                  <a:buNone/>
                </a:pPr>
                <a:endParaRPr lang="en-US" sz="2400" b="1" dirty="0"/>
              </a:p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Example</a:t>
                </a:r>
                <a:r>
                  <a:rPr lang="en-US" sz="2400" dirty="0"/>
                  <a:t>: </a:t>
                </a:r>
                <a14:m>
                  <m:oMath xmlns:m="http://schemas.openxmlformats.org/officeDocument/2006/math">
                    <m:r>
                      <a:rPr lang="en-US" sz="2400" b="1" i="1" dirty="0" smtClean="0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2400" b="1" i="1" dirty="0" smtClean="0">
                        <a:latin typeface="Cambria Math"/>
                      </a:rPr>
                      <m:t>𝒎</m:t>
                    </m:r>
                  </m:oMath>
                </a14:m>
                <a:endParaRPr lang="en-US" sz="2400" b="1" dirty="0"/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6724085"/>
                  </p:ext>
                </p:extLst>
              </p:nvPr>
            </p:nvGraphicFramePr>
            <p:xfrm>
              <a:off x="762000" y="2097677"/>
              <a:ext cx="7458012" cy="175586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86012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Algebraic Expression: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 dirty="0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oMath>
                            </m:oMathPara>
                          </a14:m>
                          <a:endParaRPr lang="en-US" sz="2400" b="1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i="1">
                                    <a:effectLst/>
                                    <a:latin typeface="Cambria Math"/>
                                  </a:rPr>
                                  <m:t>⋅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400" b="1" i="1">
                                    <a:effectLst/>
                                    <a:latin typeface="Cambria Math"/>
                                  </a:rPr>
                                  <m:t>𝒎</m:t>
                                </m:r>
                              </m:oMath>
                            </m:oMathPara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effectLst/>
                              <a:latin typeface="Calibri"/>
                            </a:rPr>
                            <a:t> </a:t>
                          </a:r>
                          <a:endParaRPr lang="en-US" sz="240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42835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effectLst/>
                              <a:latin typeface="Calibri"/>
                            </a:rPr>
                            <a:t>Verbal Expression:</a:t>
                          </a:r>
                          <a:endParaRPr lang="en-US" sz="240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 smtClean="0">
                              <a:effectLst/>
                              <a:latin typeface="Calibri"/>
                              <a:ea typeface="Times New Roman"/>
                            </a:rPr>
                            <a:t>five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Times New Roman"/>
                            </a:rPr>
                            <a:t>times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</a:rPr>
                            <a:t>a number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/>
                                </a:rPr>
                                <m:t>𝒎</m:t>
                              </m:r>
                            </m:oMath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  <a:tr h="59599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effectLst/>
                              <a:latin typeface="Calibri"/>
                            </a:rPr>
                            <a:t> </a:t>
                          </a:r>
                          <a:endParaRPr lang="en-US" sz="240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</a:rPr>
                            <a:t>The product of </a:t>
                          </a:r>
                          <a:r>
                            <a:rPr lang="en-US" sz="2400" dirty="0" smtClean="0">
                              <a:effectLst/>
                              <a:latin typeface="Calibri"/>
                            </a:rPr>
                            <a:t>5 </a:t>
                          </a:r>
                          <a:r>
                            <a:rPr lang="en-US" sz="2400" dirty="0">
                              <a:effectLst/>
                              <a:latin typeface="Calibri"/>
                            </a:rPr>
                            <a:t>and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1" i="1">
                                  <a:effectLst/>
                                  <a:latin typeface="Cambria Math"/>
                                </a:rPr>
                                <m:t>𝒎</m:t>
                              </m:r>
                            </m:oMath>
                          </a14:m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86724085"/>
                  </p:ext>
                </p:extLst>
              </p:nvPr>
            </p:nvGraphicFramePr>
            <p:xfrm>
              <a:off x="762000" y="2097677"/>
              <a:ext cx="7458012" cy="1755866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886012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137160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3"/>
                        </a:ext>
                      </a:extLst>
                    </a:gridCol>
                  </a:tblGrid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 dirty="0">
                              <a:effectLst/>
                              <a:latin typeface="Calibri"/>
                            </a:rPr>
                            <a:t>Algebraic Expression: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10667" t="-25000" r="-233333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10667" t="-25000" r="-133333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08000" t="-25000" b="-4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36576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effectLst/>
                              <a:latin typeface="Calibri"/>
                            </a:rPr>
                            <a:t> </a:t>
                          </a:r>
                          <a:endParaRPr lang="en-US" sz="240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1"/>
                      </a:ext>
                    </a:extLst>
                  </a:tr>
                  <a:tr h="42835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effectLst/>
                              <a:latin typeface="Calibri"/>
                            </a:rPr>
                            <a:t>Verbal Expression:</a:t>
                          </a:r>
                          <a:endParaRPr lang="en-US" sz="240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 smtClean="0">
                              <a:effectLst/>
                              <a:latin typeface="Calibri"/>
                              <a:ea typeface="Times New Roman"/>
                            </a:rPr>
                            <a:t>five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Calibri"/>
                              <a:ea typeface="Times New Roman"/>
                            </a:rPr>
                            <a:t>times</a:t>
                          </a:r>
                          <a:endParaRPr lang="en-US" sz="24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08000" t="-190141" b="-15352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2"/>
                      </a:ext>
                    </a:extLst>
                  </a:tr>
                  <a:tr h="595993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400" b="1">
                              <a:effectLst/>
                              <a:latin typeface="Calibri"/>
                            </a:rPr>
                            <a:t> </a:t>
                          </a:r>
                          <a:endParaRPr lang="en-US" sz="240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 grid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63200" t="-210204" b="-11224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3" name="Right Brace 12"/>
          <p:cNvSpPr/>
          <p:nvPr/>
        </p:nvSpPr>
        <p:spPr>
          <a:xfrm rot="5400000">
            <a:off x="4206240" y="2143397"/>
            <a:ext cx="274320" cy="9144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Right Brace 13"/>
          <p:cNvSpPr/>
          <p:nvPr/>
        </p:nvSpPr>
        <p:spPr>
          <a:xfrm rot="5400000">
            <a:off x="5577840" y="2144829"/>
            <a:ext cx="274320" cy="9144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Right Brace 14"/>
          <p:cNvSpPr/>
          <p:nvPr/>
        </p:nvSpPr>
        <p:spPr>
          <a:xfrm rot="5400000">
            <a:off x="7178040" y="2158637"/>
            <a:ext cx="274320" cy="9144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pic>
        <p:nvPicPr>
          <p:cNvPr id="9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912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3</a:t>
                </a:r>
                <a:r>
                  <a:rPr lang="en-US" sz="2400" dirty="0">
                    <a:ea typeface="Calibri"/>
                    <a:cs typeface="Times New Roman"/>
                  </a:rPr>
                  <a:t>: Write a verbal expression for each algebraic expression.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b="1" dirty="0"/>
                  <a:t>	</a:t>
                </a:r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US" sz="2400" b="1" dirty="0"/>
                  <a:t>	</a:t>
                </a:r>
              </a:p>
              <a:p>
                <a:pPr marL="457200" lvl="0" indent="-457200">
                  <a:buFont typeface="+mj-lt"/>
                  <a:buAutoNum type="alphaU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𝒔</m:t>
                        </m:r>
                      </m:den>
                    </m:f>
                  </m:oMath>
                </a14:m>
                <a:r>
                  <a:rPr lang="en-US" sz="2400" b="1" dirty="0"/>
                  <a:t>		</a:t>
                </a:r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𝒛</m:t>
                    </m:r>
                  </m:oMath>
                </a14:m>
                <a:r>
                  <a:rPr lang="en-US" sz="2400" b="1" dirty="0"/>
                  <a:t>		</a:t>
                </a:r>
              </a:p>
              <a:p>
                <a:pPr marL="457200" lvl="0" indent="-457200">
                  <a:buFont typeface="+mj-lt"/>
                  <a:buAutoNum type="alphaU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𝟐𝟏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b="1" dirty="0"/>
                  <a:t>	</a:t>
                </a: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0330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133600" y="1931670"/>
            <a:ext cx="5486400" cy="24688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</a:pPr>
            <a:endParaRPr lang="en-US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3</a:t>
                </a:r>
                <a:r>
                  <a:rPr lang="en-US" sz="2400" dirty="0">
                    <a:ea typeface="Calibri"/>
                    <a:cs typeface="Times New Roman"/>
                  </a:rPr>
                  <a:t>: Write a verbal expression for each algebraic expression.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b="1" dirty="0"/>
                  <a:t>	</a:t>
                </a:r>
                <a:r>
                  <a:rPr lang="en-US" sz="2400" dirty="0"/>
                  <a:t>= the difference between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dirty="0"/>
                  <a:t> and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 marL="457200" lvl="0" indent="-457200">
                  <a:buFont typeface="+mj-lt"/>
                  <a:buAutoNum type="alphaU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r>
                  <a:rPr lang="en-US" sz="2400" b="1" dirty="0"/>
                  <a:t>	= </a:t>
                </a:r>
                <a:r>
                  <a:rPr lang="en-US" sz="2400" dirty="0"/>
                  <a:t>the sum of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2400" dirty="0"/>
                  <a:t> and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𝒔</m:t>
                        </m:r>
                      </m:den>
                    </m:f>
                  </m:oMath>
                </a14:m>
                <a:r>
                  <a:rPr lang="en-US" sz="2400" b="1" dirty="0"/>
                  <a:t>		=</a:t>
                </a:r>
                <a:r>
                  <a:rPr lang="en-US" sz="2400" dirty="0"/>
                  <a:t> the ratio between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𝟑</m:t>
                    </m:r>
                  </m:oMath>
                </a14:m>
                <a:r>
                  <a:rPr lang="en-US" sz="2400" dirty="0"/>
                  <a:t> and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𝒔</m:t>
                    </m:r>
                  </m:oMath>
                </a14:m>
                <a:r>
                  <a:rPr lang="en-US" sz="2400" dirty="0"/>
                  <a:t> </a:t>
                </a:r>
              </a:p>
              <a:p>
                <a:pPr marL="457200" lvl="0" indent="-457200">
                  <a:buFont typeface="+mj-lt"/>
                  <a:buAutoNum type="alphaU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𝒛</m:t>
                    </m:r>
                  </m:oMath>
                </a14:m>
                <a:r>
                  <a:rPr lang="en-US" sz="2400" b="1" dirty="0"/>
                  <a:t>		=</a:t>
                </a:r>
                <a:r>
                  <a:rPr lang="en-US" sz="2400" dirty="0"/>
                  <a:t> the product of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r>
                  <a:rPr lang="en-US" sz="2400" dirty="0"/>
                  <a:t> and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𝒛</m:t>
                    </m:r>
                  </m:oMath>
                </a14:m>
                <a:endParaRPr lang="en-US" sz="2400" dirty="0"/>
              </a:p>
              <a:p>
                <a:pPr marL="457200" lvl="0" indent="-457200">
                  <a:buFont typeface="+mj-lt"/>
                  <a:buAutoNum type="alphaU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𝟐𝟏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𝒅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r>
                  <a:rPr lang="en-US" sz="2400" b="1" dirty="0" smtClean="0"/>
                  <a:t>	</a:t>
                </a:r>
                <a:r>
                  <a:rPr lang="en-US" sz="2400" b="1" dirty="0"/>
                  <a:t>=</a:t>
                </a:r>
                <a:r>
                  <a:rPr lang="en-US" sz="2400" dirty="0"/>
                  <a:t> the difference between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𝟐𝟏</m:t>
                    </m:r>
                  </m:oMath>
                </a14:m>
                <a:r>
                  <a:rPr lang="en-US" sz="2400" dirty="0"/>
                  <a:t> times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𝒅</m:t>
                    </m:r>
                  </m:oMath>
                </a14:m>
                <a:r>
                  <a:rPr lang="en-US" sz="2400" dirty="0"/>
                  <a:t> and</a:t>
                </a:r>
                <a:r>
                  <a:rPr lang="en-US" sz="2400" b="1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en-US" sz="2400" dirty="0"/>
              </a:p>
              <a:p>
                <a:pPr marL="0" indent="0">
                  <a:buNone/>
                </a:pPr>
                <a:r>
                  <a:rPr lang="en-US" sz="2400" dirty="0">
                    <a:effectLst/>
                  </a:rPr>
                  <a:t> 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143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Students will be able to:</a:t>
            </a:r>
          </a:p>
          <a:p>
            <a:pPr marL="0" indent="0" algn="ctr">
              <a:buNone/>
            </a:pPr>
            <a:r>
              <a:rPr lang="en-US" sz="2400" dirty="0">
                <a:ea typeface="Calibri"/>
                <a:cs typeface="Times New Roman"/>
              </a:rPr>
              <a:t>write </a:t>
            </a:r>
            <a:r>
              <a:rPr lang="en-US" sz="2400" dirty="0"/>
              <a:t>mathematical expressions for verbal expressions, </a:t>
            </a:r>
          </a:p>
          <a:p>
            <a:pPr marL="0" indent="0" algn="ctr">
              <a:buNone/>
            </a:pPr>
            <a:r>
              <a:rPr lang="en-US" sz="2400" dirty="0"/>
              <a:t>and vice versa.</a:t>
            </a:r>
          </a:p>
          <a:p>
            <a:pPr marL="0" indent="0">
              <a:buNone/>
            </a:pPr>
            <a:endParaRPr lang="en-US" sz="2400" dirty="0"/>
          </a:p>
          <a:p>
            <a:pPr marL="0" indent="0" algn="ctr">
              <a:buNone/>
            </a:pPr>
            <a:r>
              <a:rPr lang="en-US" sz="2400" b="1" dirty="0">
                <a:solidFill>
                  <a:srgbClr val="0070C0"/>
                </a:solidFill>
              </a:rPr>
              <a:t>Key Vocabulary: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 Variables				</a:t>
            </a:r>
            <a:r>
              <a:rPr lang="en-US" sz="2400" dirty="0">
                <a:sym typeface="Symbol"/>
              </a:rPr>
              <a:t> Power</a:t>
            </a:r>
            <a:endParaRPr lang="en-US" sz="2400" dirty="0"/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Algebraic Expression		</a:t>
            </a:r>
            <a:r>
              <a:rPr lang="en-US" sz="2400" dirty="0">
                <a:sym typeface="Symbol"/>
              </a:rPr>
              <a:t> Base</a:t>
            </a:r>
            <a:endParaRPr lang="en-US" sz="2400" dirty="0"/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Factors				</a:t>
            </a:r>
            <a:r>
              <a:rPr lang="en-US" sz="2400" dirty="0">
                <a:sym typeface="Symbol"/>
              </a:rPr>
              <a:t> Exponent</a:t>
            </a:r>
            <a:endParaRPr lang="en-US" sz="2400" dirty="0"/>
          </a:p>
          <a:p>
            <a:pPr>
              <a:buFont typeface="Symbol" panose="05050102010706020507" pitchFamily="18" charset="2"/>
              <a:buChar char="·"/>
            </a:pPr>
            <a:r>
              <a:rPr lang="en-US" sz="2400" dirty="0"/>
              <a:t>Product</a:t>
            </a:r>
          </a:p>
          <a:p>
            <a:pPr>
              <a:buFont typeface="Symbol" panose="05050102010706020507" pitchFamily="18" charset="2"/>
              <a:buChar char="·"/>
            </a:pPr>
            <a:endParaRPr lang="en-US" sz="2400" dirty="0"/>
          </a:p>
        </p:txBody>
      </p:sp>
      <p:pic>
        <p:nvPicPr>
          <p:cNvPr id="5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7064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Autofit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en-US" sz="2400" b="1" dirty="0">
                <a:solidFill>
                  <a:srgbClr val="0070C0"/>
                </a:solidFill>
              </a:rPr>
              <a:t>VARIABLES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are symbols used to represent unspecified numbers or values. Any letter can be used as a variable.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1600200" y="1733550"/>
                <a:ext cx="5943600" cy="731520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𝒚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𝒛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𝒂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𝒓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𝒅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𝒔</m:t>
                      </m:r>
                    </m:oMath>
                  </m:oMathPara>
                </a14:m>
                <a:endParaRPr lang="en-US" sz="2400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0" y="1733550"/>
                <a:ext cx="5943600" cy="7315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477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ALGEBRAIC EXPRESSION</a:t>
                </a:r>
                <a:r>
                  <a:rPr lang="en-US" sz="2400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/>
                  <a:t>consists of one or more numbers and variables along with one or more arithmetic operation.</a:t>
                </a:r>
              </a:p>
              <a:p>
                <a:pPr marL="400050" lvl="1" indent="0" algn="just">
                  <a:buNone/>
                </a:pPr>
                <a:endParaRPr lang="en-US" sz="2400" dirty="0"/>
              </a:p>
              <a:p>
                <a:pPr marL="400050" lvl="1" indent="0">
                  <a:buNone/>
                </a:pPr>
                <a:endParaRPr lang="en-US" sz="2400" dirty="0"/>
              </a:p>
              <a:p>
                <a:pPr marL="400050" lvl="1" indent="0">
                  <a:buNone/>
                </a:pPr>
                <a:r>
                  <a:rPr lang="en-US" sz="2400" dirty="0"/>
                  <a:t>Various ways to represent a product of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2400" dirty="0">
                    <a:effectLst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2400" dirty="0">
                    <a:effectLst/>
                  </a:rPr>
                  <a:t>: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400050" lvl="1" indent="0">
                  <a:buNone/>
                </a:pPr>
                <a:endParaRPr lang="en-US" sz="2400" dirty="0"/>
              </a:p>
              <a:p>
                <a:pPr marL="400050" lvl="1" indent="0">
                  <a:buNone/>
                </a:pPr>
                <a:r>
                  <a:rPr lang="en-US" sz="2400" dirty="0"/>
                  <a:t>In each expression above, the quantities being multiplied are called 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factors</a:t>
                </a:r>
                <a:r>
                  <a:rPr lang="en-US" sz="2400" dirty="0"/>
                  <a:t>, and the result is called the </a:t>
                </a:r>
                <a:r>
                  <a:rPr lang="en-US" sz="2400" b="1" dirty="0">
                    <a:solidFill>
                      <a:srgbClr val="0070C0"/>
                    </a:solidFill>
                  </a:rPr>
                  <a:t>product</a:t>
                </a:r>
                <a:r>
                  <a:rPr lang="en-US" sz="2400" dirty="0"/>
                  <a:t>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 r="-10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85800" y="1581150"/>
                <a:ext cx="7772400" cy="914400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𝟔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𝒚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𝟕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−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𝟑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𝟗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+</m:t>
                      </m:r>
                      <m:f>
                        <m:f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fPr>
                        <m:num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𝒓</m:t>
                          </m:r>
                        </m:num>
                        <m:den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𝒔</m:t>
                          </m:r>
                        </m:den>
                      </m:f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𝒌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⋅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𝒋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𝟓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𝒂𝒃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÷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𝟑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𝒄𝒅</m:t>
                      </m:r>
                    </m:oMath>
                  </m:oMathPara>
                </a14:m>
                <a:endParaRPr lang="en-US" sz="2400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581150"/>
                <a:ext cx="7772400" cy="9144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1371600" y="2907030"/>
                <a:ext cx="6400800" cy="731520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𝒙𝒚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𝒙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⋅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𝒚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𝒙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𝒚</m:t>
                          </m:r>
                        </m:e>
                      </m:d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</m:e>
                      </m:d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𝒚</m:t>
                      </m:r>
                      <m:r>
                        <a:rPr lang="en-US" sz="2400" b="1" i="1">
                          <a:solidFill>
                            <a:srgbClr val="000000"/>
                          </a:solidFill>
                          <a:effectLst/>
                          <a:latin typeface="Cambria Math"/>
                          <a:ea typeface="Calibri"/>
                          <a:cs typeface="Times New Roman"/>
                        </a:rPr>
                        <m:t>,  </m:t>
                      </m:r>
                      <m:d>
                        <m:d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</m:e>
                      </m:d>
                      <m:d>
                        <m:d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dPr>
                        <m:e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lang="en-US" sz="2400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907030"/>
                <a:ext cx="6400800" cy="73152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5474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42950"/>
            <a:ext cx="86868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solidFill>
                  <a:srgbClr val="0070C0"/>
                </a:solidFill>
              </a:rPr>
              <a:t>Translating Verbal Expression into Algebraic Expression:</a:t>
            </a:r>
          </a:p>
          <a:p>
            <a:pPr marL="0" indent="0">
              <a:buNone/>
            </a:pPr>
            <a:endParaRPr lang="en-US" sz="2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637175"/>
              </p:ext>
            </p:extLst>
          </p:nvPr>
        </p:nvGraphicFramePr>
        <p:xfrm>
          <a:off x="457200" y="1428750"/>
          <a:ext cx="8229600" cy="2743200"/>
        </p:xfrm>
        <a:graphic>
          <a:graphicData uri="http://schemas.openxmlformats.org/drawingml/2006/table">
            <a:tbl>
              <a:tblPr firstRow="1" firstCol="1" bandRow="1"/>
              <a:tblGrid>
                <a:gridCol w="1828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82880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</a:rPr>
                        <a:t>Addition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</a:rPr>
                        <a:t>Subtraction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</a:rPr>
                        <a:t>Multiplication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Calibri"/>
                        </a:rPr>
                        <a:t>Division</a:t>
                      </a:r>
                      <a:endParaRPr lang="en-US" sz="20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Plus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Minus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Times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Divided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Sum of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Difference between/of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Product of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Quotient of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More than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Less than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08610" algn="l"/>
                        </a:tabLs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Multiplied by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308610" algn="l"/>
                        </a:tabLs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Ratio of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Increased by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Decreased by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Per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Combined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Fewer than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Out of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Together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percent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Total of 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Added to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6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9128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</a:rPr>
                  <a:t>Translating Verbal Expression into Algebraic Expression:</a:t>
                </a:r>
              </a:p>
              <a:p>
                <a:pPr marL="0" indent="0">
                  <a:buNone/>
                </a:pPr>
                <a:endParaRPr lang="en-US" sz="2400" b="1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Example</a:t>
                </a:r>
                <a:r>
                  <a:rPr lang="en-US" sz="2400" dirty="0">
                    <a:effectLst/>
                  </a:rPr>
                  <a:t>: </a:t>
                </a:r>
                <a:r>
                  <a:rPr lang="en-US" sz="2400" dirty="0" smtClean="0">
                    <a:effectLst/>
                  </a:rPr>
                  <a:t>four more </a:t>
                </a:r>
                <a:r>
                  <a:rPr lang="en-US" sz="2400" dirty="0">
                    <a:effectLst/>
                  </a:rPr>
                  <a:t>than a number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endParaRPr lang="en-US" sz="2400" dirty="0">
                  <a:effectLst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898619"/>
                  </p:ext>
                </p:extLst>
              </p:nvPr>
            </p:nvGraphicFramePr>
            <p:xfrm>
              <a:off x="689483" y="2463437"/>
              <a:ext cx="7231634" cy="914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431034">
                      <a:extLst>
                        <a:ext uri="{9D8B030D-6E8A-4147-A177-3AD203B41FA5}">
                          <a16:colId xmlns="" xmlns:a16="http://schemas.microsoft.com/office/drawing/2014/main" val="20000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="" xmlns:a16="http://schemas.microsoft.com/office/drawing/2014/main" val="20001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="" xmlns:a16="http://schemas.microsoft.com/office/drawing/2014/main" val="20002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="" xmlns:a16="http://schemas.microsoft.com/office/drawing/2014/main" val="20003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</a:rPr>
                            <a:t>Verbal Expression:</a:t>
                          </a: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</a:rPr>
                            <a:t>three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</a:rPr>
                            <a:t>more than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 smtClean="0">
                              <a:effectLst/>
                              <a:latin typeface="Calibri"/>
                            </a:rPr>
                            <a:t>a number </a:t>
                          </a:r>
                          <a14:m>
                            <m:oMath xmlns:m="http://schemas.openxmlformats.org/officeDocument/2006/math">
                              <m:r>
                                <a:rPr lang="en-US" sz="2000" b="1" i="1" smtClean="0">
                                  <a:effectLst/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</m:oMath>
                          </a14:m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</a:rPr>
                            <a:t>Algebraic Expression:</a:t>
                          </a: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>
                                    <a:effectLst/>
                                    <a:latin typeface="Cambria Math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000" b="1" i="1" smtClean="0">
                                    <a:effectLst/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</m:oMath>
                            </m:oMathPara>
                          </a14:m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solidFill>
                          <a:srgbClr val="FFFFCC"/>
                        </a:solid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val="10002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6898619"/>
                  </p:ext>
                </p:extLst>
              </p:nvPr>
            </p:nvGraphicFramePr>
            <p:xfrm>
              <a:off x="689483" y="2463437"/>
              <a:ext cx="7231634" cy="914400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431034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0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1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2"/>
                        </a:ext>
                      </a:extLst>
                    </a:gridCol>
                    <a:gridCol w="1600200">
                      <a:extLst>
                        <a:ext uri="{9D8B030D-6E8A-4147-A177-3AD203B41FA5}">
                          <a16:colId xmlns="" xmlns:a16="http://schemas.microsoft.com/office/drawing/2014/main" xmlns:a14="http://schemas.microsoft.com/office/drawing/2010/main" val="20003"/>
                        </a:ext>
                      </a:extLst>
                    </a:gridCol>
                  </a:tblGrid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</a:rPr>
                            <a:t>Verbal Expression:</a:t>
                          </a: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</a:rPr>
                            <a:t>three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dirty="0">
                              <a:effectLst/>
                              <a:latin typeface="Calibri"/>
                            </a:rPr>
                            <a:t>more than</a:t>
                          </a: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51331" t="-26000" b="-25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0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</a:rPr>
                            <a:t> </a:t>
                          </a: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1"/>
                      </a:ext>
                    </a:extLst>
                  </a:tr>
                  <a:tr h="304800">
                    <a:tc>
                      <a:txBody>
                        <a:bodyPr/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Calibri"/>
                            </a:rPr>
                            <a:t>Algebraic Expression:</a:t>
                          </a:r>
                          <a:endParaRPr lang="en-US" sz="2000" dirty="0">
                            <a:effectLst/>
                            <a:latin typeface="Calibri"/>
                          </a:endParaRPr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151711" t="-228000" r="-199620" b="-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252672" t="-228000" r="-100382" b="-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 anchor="ctr">
                        <a:lnL>
                          <a:noFill/>
                        </a:lnL>
                        <a:lnR>
                          <a:noFill/>
                        </a:lnR>
                        <a:lnT>
                          <a:noFill/>
                        </a:lnT>
                        <a:lnB>
                          <a:noFill/>
                        </a:lnB>
                        <a:blipFill rotWithShape="0">
                          <a:blip r:embed="rId3"/>
                          <a:stretch>
                            <a:fillRect l="-351331" t="-228000" b="-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="" xmlns:a16="http://schemas.microsoft.com/office/drawing/2014/main" xmlns:a14="http://schemas.microsoft.com/office/drawing/2010/main" val="1000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Right Brace 13"/>
          <p:cNvSpPr/>
          <p:nvPr/>
        </p:nvSpPr>
        <p:spPr>
          <a:xfrm rot="5400000">
            <a:off x="3825240" y="2417717"/>
            <a:ext cx="274320" cy="91440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6" name="Right Brace 15"/>
          <p:cNvSpPr/>
          <p:nvPr/>
        </p:nvSpPr>
        <p:spPr>
          <a:xfrm rot="5400000">
            <a:off x="5379720" y="2237014"/>
            <a:ext cx="274320" cy="128016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sp>
        <p:nvSpPr>
          <p:cNvPr id="17" name="Right Brace 16"/>
          <p:cNvSpPr/>
          <p:nvPr/>
        </p:nvSpPr>
        <p:spPr>
          <a:xfrm rot="5400000">
            <a:off x="6990806" y="2234837"/>
            <a:ext cx="274320" cy="1280160"/>
          </a:xfrm>
          <a:prstGeom prst="rightBrac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dirty="0"/>
          </a:p>
        </p:txBody>
      </p:sp>
      <p:pic>
        <p:nvPicPr>
          <p:cNvPr id="9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68761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1</a:t>
                </a:r>
                <a:r>
                  <a:rPr lang="en-US" sz="2400" dirty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Write each expression algebraically.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  <a:p>
                <a:pPr marL="457200" lvl="0" indent="-457200">
                  <a:buFont typeface="+mj-lt"/>
                  <a:buAutoNum type="alphaLcPeriod"/>
                </a:pPr>
                <a:r>
                  <a:rPr lang="en-US" sz="2400" dirty="0"/>
                  <a:t>The product of </a:t>
                </a:r>
                <a:r>
                  <a:rPr lang="en-US" sz="2400" dirty="0" smtClean="0"/>
                  <a:t>7 </a:t>
                </a:r>
                <a:r>
                  <a:rPr lang="en-US" sz="2400" dirty="0"/>
                  <a:t>and a number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2400" b="1" dirty="0"/>
                  <a:t> </a:t>
                </a:r>
              </a:p>
              <a:p>
                <a:pPr marL="457200" lvl="0" indent="-457200">
                  <a:buFont typeface="+mj-lt"/>
                  <a:buAutoNum type="alphaLcPeriod"/>
                </a:pPr>
                <a:r>
                  <a:rPr lang="en-US" sz="2400" dirty="0"/>
                  <a:t>The difference between </a:t>
                </a:r>
                <a:r>
                  <a:rPr lang="en-US" sz="2400" dirty="0" smtClean="0"/>
                  <a:t>15 </a:t>
                </a:r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2400" dirty="0"/>
                  <a:t> squared</a:t>
                </a:r>
              </a:p>
              <a:p>
                <a:pPr marL="457200" lvl="0" indent="-457200">
                  <a:buFont typeface="+mj-lt"/>
                  <a:buAutoNum type="alphaLcPeriod"/>
                </a:pPr>
                <a:r>
                  <a:rPr lang="en-US" sz="2400" dirty="0"/>
                  <a:t>The sum of </a:t>
                </a:r>
                <a:r>
                  <a:rPr lang="en-US" sz="2400" dirty="0" smtClean="0"/>
                  <a:t>4 </a:t>
                </a:r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2400" b="1" dirty="0"/>
                  <a:t>	</a:t>
                </a:r>
                <a:endParaRPr lang="en-US" sz="2400" dirty="0"/>
              </a:p>
              <a:p>
                <a:pPr marL="457200" lvl="0" indent="-457200">
                  <a:buFont typeface="+mj-lt"/>
                  <a:buAutoNum type="alphaL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dirty="0"/>
                  <a:t> divided by three</a:t>
                </a:r>
              </a:p>
              <a:p>
                <a:pPr marL="457200" lvl="0" indent="-457200">
                  <a:buFont typeface="+mj-lt"/>
                  <a:buAutoNum type="alphaLcPeriod"/>
                </a:pPr>
                <a:r>
                  <a:rPr lang="en-US" sz="2400" dirty="0"/>
                  <a:t>Four times </a:t>
                </a:r>
                <a:r>
                  <a:rPr lang="en-US" sz="2400" dirty="0" smtClean="0"/>
                  <a:t>seven </a:t>
                </a:r>
                <a:r>
                  <a:rPr lang="en-US" sz="2400" dirty="0"/>
                  <a:t>plus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endParaRPr lang="en-US" sz="2400" dirty="0"/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6491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659880" y="1733550"/>
            <a:ext cx="1600200" cy="228600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600"/>
              </a:spcAft>
            </a:pPr>
            <a:endParaRPr lang="en-US" sz="1100" dirty="0">
              <a:effectLst/>
              <a:ea typeface="Calibri"/>
              <a:cs typeface="Times New Roman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r>
                  <a:rPr lang="en-US" sz="2400" b="1" dirty="0" smtClean="0">
                    <a:solidFill>
                      <a:srgbClr val="0070C0"/>
                    </a:solidFill>
                    <a:ea typeface="Calibri"/>
                    <a:cs typeface="Times New Roman"/>
                  </a:rPr>
                  <a:t>Sample Problem 1</a:t>
                </a:r>
                <a:r>
                  <a:rPr lang="en-US" sz="2400" dirty="0">
                    <a:ea typeface="Calibri"/>
                    <a:cs typeface="Times New Roman"/>
                  </a:rPr>
                  <a:t>: </a:t>
                </a:r>
                <a:r>
                  <a:rPr lang="en-US" sz="2400" dirty="0"/>
                  <a:t>Write each expression algebraically.</a:t>
                </a:r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  <a:p>
                <a:pPr marL="457200" lvl="0" indent="-457200">
                  <a:buFont typeface="+mj-lt"/>
                  <a:buAutoNum type="alphaLcPeriod"/>
                </a:pPr>
                <a:r>
                  <a:rPr lang="en-US" sz="2400" dirty="0"/>
                  <a:t>The product of 7 </a:t>
                </a:r>
                <a:r>
                  <a:rPr lang="en-US" sz="2400" dirty="0"/>
                  <a:t>and a number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2400" b="1" dirty="0"/>
                  <a:t> 	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𝟕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US" sz="2400" dirty="0"/>
              </a:p>
              <a:p>
                <a:pPr marL="457200" lvl="0" indent="-457200">
                  <a:buFont typeface="+mj-lt"/>
                  <a:buAutoNum type="alphaLcPeriod"/>
                </a:pPr>
                <a:r>
                  <a:rPr lang="en-US" sz="2400" dirty="0"/>
                  <a:t>The difference between 15 </a:t>
                </a:r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2400" dirty="0"/>
                  <a:t> squared 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𝟏𝟓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p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en-US" sz="2400" dirty="0"/>
              </a:p>
              <a:p>
                <a:pPr marL="457200" lvl="0" indent="-457200">
                  <a:buFont typeface="+mj-lt"/>
                  <a:buAutoNum type="alphaLcPeriod"/>
                </a:pPr>
                <a:r>
                  <a:rPr lang="en-US" sz="2400" dirty="0"/>
                  <a:t>The sum of </a:t>
                </a:r>
                <a:r>
                  <a:rPr lang="en-US" sz="2400" dirty="0" smtClean="0"/>
                  <a:t>4 </a:t>
                </a:r>
                <a:r>
                  <a:rPr lang="en-US" sz="2400" dirty="0"/>
                  <a:t>and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2400" b="1" dirty="0"/>
                  <a:t>			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2400" b="1" i="1" smtClean="0">
                        <a:latin typeface="Cambria Math"/>
                      </a:rPr>
                      <m:t>+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𝒎</m:t>
                    </m:r>
                  </m:oMath>
                </a14:m>
                <a:r>
                  <a:rPr lang="en-US" sz="2400" b="1" dirty="0"/>
                  <a:t>	</a:t>
                </a:r>
                <a:endParaRPr lang="en-US" sz="2400" dirty="0"/>
              </a:p>
              <a:p>
                <a:pPr marL="457200" lvl="0" indent="-457200">
                  <a:buFont typeface="+mj-lt"/>
                  <a:buAutoNum type="alphaLcPeriod"/>
                </a:pP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latin typeface="Cambria Math" panose="02040503050406030204" pitchFamily="18" charset="0"/>
                      </a:rPr>
                      <m:t>𝒕</m:t>
                    </m:r>
                  </m:oMath>
                </a14:m>
                <a:r>
                  <a:rPr lang="en-US" sz="2400" dirty="0"/>
                  <a:t> divided by three				</a:t>
                </a:r>
                <a:r>
                  <a:rPr lang="en-US" sz="2400" dirty="0" smtClean="0"/>
                  <a:t>	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𝒕</m:t>
                        </m:r>
                      </m:num>
                      <m:den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endParaRPr lang="en-US" sz="2400" dirty="0"/>
              </a:p>
              <a:p>
                <a:pPr marL="457200" lvl="0" indent="-457200">
                  <a:buFont typeface="+mj-lt"/>
                  <a:buAutoNum type="alphaLcPeriod"/>
                </a:pPr>
                <a:r>
                  <a:rPr lang="en-US" sz="2400" dirty="0"/>
                  <a:t>Four times </a:t>
                </a:r>
                <a:r>
                  <a:rPr lang="en-US" sz="2400" dirty="0" smtClean="0"/>
                  <a:t>seven plus 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sz="2400" b="1" dirty="0"/>
                  <a:t>				</a:t>
                </a:r>
                <a14:m>
                  <m:oMath xmlns:m="http://schemas.openxmlformats.org/officeDocument/2006/math">
                    <m:r>
                      <a:rPr lang="en-US" sz="2400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1" i="1">
                        <a:latin typeface="Cambria Math" panose="02040503050406030204" pitchFamily="18" charset="0"/>
                      </a:rPr>
                      <m:t>𝟒</m:t>
                    </m:r>
                    <m:d>
                      <m:dPr>
                        <m:ctrlPr>
                          <a:rPr lang="en-US" sz="2400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1" i="1" smtClean="0"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400" b="1" i="1">
                            <a:latin typeface="Cambria Math" panose="02040503050406030204" pitchFamily="18" charset="0"/>
                          </a:rPr>
                          <m:t>𝒏</m:t>
                        </m:r>
                      </m:e>
                    </m:d>
                  </m:oMath>
                </a14:m>
                <a:endParaRPr lang="en-US" sz="2400" dirty="0"/>
              </a:p>
              <a:p>
                <a:pPr marL="0" indent="0">
                  <a:spcBef>
                    <a:spcPts val="0"/>
                  </a:spcBef>
                  <a:spcAft>
                    <a:spcPts val="600"/>
                  </a:spcAft>
                  <a:buNone/>
                </a:pPr>
                <a:endParaRPr lang="en-US" sz="24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0">
                <a:blip r:embed="rId2"/>
                <a:stretch>
                  <a:fillRect l="-1123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35841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9050"/>
            <a:ext cx="8229600" cy="365760"/>
          </a:xfrm>
        </p:spPr>
        <p:txBody>
          <a:bodyPr>
            <a:normAutofit/>
          </a:bodyPr>
          <a:lstStyle/>
          <a:p>
            <a:pPr algn="l"/>
            <a:r>
              <a:rPr lang="en-US" sz="1700" b="1" dirty="0">
                <a:latin typeface="Cambria" panose="02040503050406030204" pitchFamily="18" charset="0"/>
              </a:rPr>
              <a:t>VARIABLES AND EXPRESSIONS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sz="2400" b="1" dirty="0">
                    <a:solidFill>
                      <a:srgbClr val="0070C0"/>
                    </a:solidFill>
                  </a:rPr>
                  <a:t>POWER</a:t>
                </a:r>
                <a:r>
                  <a:rPr lang="en-US" sz="2400" dirty="0">
                    <a:solidFill>
                      <a:srgbClr val="0070C0"/>
                    </a:solidFill>
                  </a:rPr>
                  <a:t> </a:t>
                </a:r>
                <a:r>
                  <a:rPr lang="en-US" sz="2400" dirty="0"/>
                  <a:t>is an expression that represents repeated multiplication of the same factor.</a:t>
                </a:r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400050" lvl="1" indent="0">
                  <a:buNone/>
                </a:pPr>
                <a:r>
                  <a:rPr lang="en-US" sz="2400" dirty="0"/>
                  <a:t>where:	</a:t>
                </a:r>
              </a:p>
              <a:p>
                <a:pPr marL="800100" lvl="2" indent="0">
                  <a:buNone/>
                </a:pP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dirty="0"/>
                  <a:t> = base </a:t>
                </a:r>
              </a:p>
              <a:p>
                <a:pPr marL="800100" lvl="2" indent="0">
                  <a:buNone/>
                </a:pP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r>
                  <a:rPr lang="en-US" dirty="0"/>
                  <a:t> = exponent, which corresponds to the number of times the base is used as a factors</a:t>
                </a:r>
                <a:endParaRPr lang="en-US" dirty="0">
                  <a:effectLst/>
                </a:endParaRPr>
              </a:p>
              <a:p>
                <a:pPr marL="0" indent="0">
                  <a:buNone/>
                </a:pPr>
                <a:r>
                  <a:rPr lang="en-US" sz="2400" b="1" dirty="0"/>
                  <a:t> </a:t>
                </a:r>
                <a:endParaRPr lang="en-US" sz="2400" dirty="0">
                  <a:effectLst/>
                </a:endParaRPr>
              </a:p>
              <a:p>
                <a:pPr marL="0" indent="0">
                  <a:buNone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28600" y="742950"/>
                <a:ext cx="8686800" cy="4114800"/>
              </a:xfrm>
              <a:blipFill rotWithShape="1">
                <a:blip r:embed="rId2"/>
                <a:stretch>
                  <a:fillRect l="-1123" t="-1185" r="-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3668486" y="1476103"/>
                <a:ext cx="1828800" cy="914400"/>
              </a:xfrm>
              <a:prstGeom prst="rect">
                <a:avLst/>
              </a:prstGeom>
              <a:solidFill>
                <a:srgbClr val="FFFFC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6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 panose="02040503050406030204" pitchFamily="18" charset="0"/>
                              <a:ea typeface="Calibri"/>
                              <a:cs typeface="Times New Roman"/>
                            </a:rPr>
                          </m:ctrlPr>
                        </m:sSupPr>
                        <m:e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𝒙</m:t>
                          </m:r>
                        </m:e>
                        <m:sup>
                          <m:r>
                            <a:rPr lang="en-US" sz="2400" b="1" i="1">
                              <a:solidFill>
                                <a:srgbClr val="000000"/>
                              </a:solidFill>
                              <a:effectLst/>
                              <a:latin typeface="Cambria Math"/>
                              <a:ea typeface="Calibri"/>
                              <a:cs typeface="Times New Roman"/>
                            </a:rPr>
                            <m:t>𝒏</m:t>
                          </m:r>
                        </m:sup>
                      </m:sSup>
                    </m:oMath>
                  </m:oMathPara>
                </a14:m>
                <a:endParaRPr lang="en-US" sz="2400" dirty="0">
                  <a:effectLst/>
                  <a:ea typeface="Calibri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8486" y="1476103"/>
                <a:ext cx="1828800" cy="91440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2" descr="C:\Users\nicart\Dropbox\algebra 1\Horizontal Logo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855500"/>
            <a:ext cx="22860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79128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537</Words>
  <Application>Microsoft Office PowerPoint</Application>
  <PresentationFormat>On-screen Show (16:9)</PresentationFormat>
  <Paragraphs>190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Cambria</vt:lpstr>
      <vt:lpstr>Cambria Math</vt:lpstr>
      <vt:lpstr>Symbol</vt:lpstr>
      <vt:lpstr>Times New Roman</vt:lpstr>
      <vt:lpstr>Office Theme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  <vt:lpstr>VARIABLES AND EXPRESSIONS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NYL NICART</dc:creator>
  <cp:lastModifiedBy>Rafae Saleem</cp:lastModifiedBy>
  <cp:revision>78</cp:revision>
  <dcterms:created xsi:type="dcterms:W3CDTF">2016-12-20T05:05:08Z</dcterms:created>
  <dcterms:modified xsi:type="dcterms:W3CDTF">2018-01-22T19:40:57Z</dcterms:modified>
</cp:coreProperties>
</file>