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31" r:id="rId3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8B84F-CCE2-4BD5-9657-E5D9A4C99348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9706-1307-49D6-950D-082BBF2E6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66950"/>
            <a:ext cx="8766932" cy="1102519"/>
          </a:xfrm>
        </p:spPr>
        <p:txBody>
          <a:bodyPr>
            <a:noAutofit/>
          </a:bodyPr>
          <a:lstStyle/>
          <a:p>
            <a:r>
              <a:rPr lang="en-US" dirty="0"/>
              <a:t>Writing and Interpreting Numerical 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314450"/>
          </a:xfrm>
        </p:spPr>
        <p:txBody>
          <a:bodyPr/>
          <a:lstStyle/>
          <a:p>
            <a:r>
              <a:rPr lang="en-US" dirty="0"/>
              <a:t>Unit 1 Lesson 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19150"/>
            <a:ext cx="785964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39000" y="4171950"/>
            <a:ext cx="16803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Math 5</a:t>
            </a:r>
          </a:p>
        </p:txBody>
      </p:sp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1124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00B050"/>
                </a:solidFill>
                <a:latin typeface="Comic Sans MS"/>
                <a:ea typeface="MS Mincho"/>
                <a:cs typeface="Times New Roman"/>
              </a:rPr>
              <a:t>So how do we write it as a numerical expression?</a:t>
            </a:r>
            <a:endParaRPr lang="en-PH" sz="1400" dirty="0">
              <a:ea typeface="MS Mincho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dirty="0"/>
              <a:t>We need to do some </a:t>
            </a:r>
            <a:r>
              <a:rPr lang="en-US" sz="1600" b="1" dirty="0">
                <a:solidFill>
                  <a:srgbClr val="FF0000"/>
                </a:solidFill>
                <a:effectLst/>
              </a:rPr>
              <a:t>grouping</a:t>
            </a:r>
            <a:r>
              <a:rPr lang="en-US" sz="1600" dirty="0"/>
              <a:t> to indicate that one operation must be done before doing another. We use open/close parentheses “( )” to group the numbers and operations.</a:t>
            </a:r>
            <a:endParaRPr lang="en-PH" sz="1600" dirty="0">
              <a:ea typeface="MS Mincho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62150"/>
            <a:ext cx="7772400" cy="303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1268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89" y="677119"/>
            <a:ext cx="8798166" cy="299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2695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3848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00B050"/>
                </a:solidFill>
                <a:latin typeface="Comic Sans MS"/>
                <a:ea typeface="MS Mincho"/>
                <a:cs typeface="Times New Roman"/>
              </a:rPr>
              <a:t>Example 2:</a:t>
            </a:r>
            <a:endParaRPr lang="en-PH" sz="1400" dirty="0">
              <a:ea typeface="MS Mincho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Write a numerical expression given the verbal phrase below:</a:t>
            </a:r>
            <a:endParaRPr lang="en-PH" sz="1400" dirty="0">
              <a:ea typeface="MS Mincho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latin typeface="Comic Sans MS"/>
                <a:ea typeface="MS Mincho"/>
                <a:cs typeface="Times New Roman"/>
              </a:rPr>
              <a:t>The sum of nine and the product of five and three</a:t>
            </a:r>
            <a:endParaRPr lang="en-PH" sz="1400" dirty="0">
              <a:ea typeface="MS Mincho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If you compare it to the first example, both involve the same numbers and the same operations.</a:t>
            </a:r>
            <a:endParaRPr lang="en-PH" sz="14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Example 1: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MS Mincho"/>
                <a:cs typeface="Times New Roman"/>
              </a:rPr>
              <a:t>The sum of nine and five multiplied by three</a:t>
            </a:r>
            <a:endParaRPr lang="en-PH" sz="14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Example 2: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MS Mincho"/>
                <a:cs typeface="Times New Roman"/>
              </a:rPr>
              <a:t>The sum of nine and the product of five and 		    three</a:t>
            </a:r>
            <a:endParaRPr lang="en-PH" sz="1400" dirty="0"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9025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3436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Both examples in the previous slide involve numbers nine, five and three, and operations addition and subtraction.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2000" dirty="0">
              <a:latin typeface="Comic Sans MS"/>
              <a:ea typeface="MS Mincho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But do they really mean the same? </a:t>
            </a:r>
            <a:endParaRPr lang="en-PH" sz="14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 </a:t>
            </a:r>
            <a:endParaRPr lang="en-PH" sz="1400" dirty="0">
              <a:ea typeface="MS Mincho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6000" dirty="0">
                <a:solidFill>
                  <a:srgbClr val="E36C0A"/>
                </a:solidFill>
                <a:latin typeface="Comic Sans MS"/>
                <a:ea typeface="MS Mincho"/>
                <a:cs typeface="Times New Roman"/>
              </a:rPr>
              <a:t>BIG NO!!!</a:t>
            </a:r>
            <a:endParaRPr lang="en-PH" sz="1400" dirty="0"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4494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2118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In Example 2, “</a:t>
            </a:r>
            <a:r>
              <a:rPr lang="en-US" sz="2000" b="1" dirty="0">
                <a:solidFill>
                  <a:srgbClr val="FF0000"/>
                </a:solidFill>
                <a:latin typeface="Comic Sans MS"/>
                <a:ea typeface="MS Mincho"/>
                <a:cs typeface="Times New Roman"/>
              </a:rPr>
              <a:t>The sum of nine and the product of five and three</a:t>
            </a:r>
            <a:r>
              <a:rPr lang="en-US" sz="2000" dirty="0">
                <a:latin typeface="Comic Sans MS"/>
                <a:ea typeface="MS Mincho"/>
                <a:cs typeface="Times New Roman"/>
              </a:rPr>
              <a:t>”, the operation that must be done first is to multiply five and three… then add nine to whatever the product is.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2000" dirty="0">
              <a:latin typeface="Comic Sans MS"/>
              <a:ea typeface="MS Mincho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The grouping will then be:</a:t>
            </a:r>
            <a:endParaRPr lang="en-PH" sz="1400" dirty="0">
              <a:ea typeface="MS Mincho"/>
              <a:cs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42404"/>
            <a:ext cx="7620000" cy="213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6652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424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00B050"/>
                </a:solidFill>
                <a:latin typeface="Comic Sans MS"/>
                <a:ea typeface="MS Mincho"/>
                <a:cs typeface="Times New Roman"/>
              </a:rPr>
              <a:t>Let’s compare the two verbal phrases!</a:t>
            </a:r>
            <a:endParaRPr lang="en-PH" sz="1400" dirty="0">
              <a:ea typeface="MS Mincho"/>
              <a:cs typeface="Times New Roman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76350"/>
            <a:ext cx="4114800" cy="2743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256" y="1276350"/>
            <a:ext cx="4325463" cy="2743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47528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2322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Here, both verbal statements may have exactly the same numbers and involve the same operations; they mean differently. Pay close attention to the given phrase and group the numbers with operations that must be done first.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The examples in the previous slide will also give </a:t>
            </a:r>
            <a:r>
              <a:rPr lang="en-US" sz="2000" b="1" dirty="0">
                <a:solidFill>
                  <a:srgbClr val="FF0000"/>
                </a:solidFill>
                <a:latin typeface="Comic Sans MS"/>
                <a:ea typeface="MS Mincho"/>
                <a:cs typeface="Times New Roman"/>
              </a:rPr>
              <a:t>DIFFERENT </a:t>
            </a:r>
            <a:r>
              <a:rPr lang="en-US" sz="2000" dirty="0">
                <a:latin typeface="Comic Sans MS"/>
                <a:ea typeface="MS Mincho"/>
                <a:cs typeface="Times New Roman"/>
              </a:rPr>
              <a:t>answers when evaluated.</a:t>
            </a:r>
            <a:endParaRPr lang="en-PH" sz="1400" dirty="0"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9937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2698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365F91"/>
                </a:solidFill>
                <a:latin typeface="Comic Sans MS"/>
                <a:ea typeface="MS Mincho"/>
                <a:cs typeface="Times New Roman"/>
              </a:rPr>
              <a:t>Sample Problem 2:</a:t>
            </a:r>
            <a:endParaRPr lang="en-PH" sz="1400" dirty="0">
              <a:ea typeface="MS Mincho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a typeface="MS Mincho"/>
                <a:cs typeface="Times New Roman"/>
              </a:rPr>
              <a:t>Tell whether the given phrases below have the same meaning by writing their corresponding numerical expression.</a:t>
            </a:r>
            <a:endParaRPr lang="en-PH" sz="2000" dirty="0">
              <a:ea typeface="MS Mincho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The difference between twenty and twelve divided by two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endParaRPr lang="en-PH" sz="1400" dirty="0">
              <a:ea typeface="MS Mincho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The difference between twenty and the quotient of twelve and two</a:t>
            </a:r>
            <a:endParaRPr lang="en-PH" sz="1400" dirty="0"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229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51312" y="514350"/>
                <a:ext cx="8487888" cy="4166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b="1" dirty="0">
                    <a:solidFill>
                      <a:srgbClr val="365F91"/>
                    </a:solidFill>
                    <a:latin typeface="Comic Sans MS"/>
                    <a:ea typeface="MS Mincho"/>
                    <a:cs typeface="Times New Roman"/>
                  </a:rPr>
                  <a:t>Sample Problem 2: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b="1" dirty="0">
                    <a:highlight>
                      <a:srgbClr val="FFFF00"/>
                    </a:highlight>
                    <a:latin typeface="Comic Sans MS"/>
                    <a:ea typeface="MS Mincho"/>
                    <a:cs typeface="Times New Roman"/>
                  </a:rPr>
                  <a:t>Solution:</a:t>
                </a:r>
                <a:endParaRPr lang="en-PH" sz="1400" dirty="0">
                  <a:ea typeface="MS Mincho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en-US" sz="2000" dirty="0">
                    <a:effectLst/>
                    <a:latin typeface="Comic Sans MS"/>
                    <a:ea typeface="MS Mincho"/>
                    <a:cs typeface="Times New Roman"/>
                  </a:rPr>
                  <a:t>The difference between twenty and twelve divided by two</a:t>
                </a:r>
                <a:endParaRPr lang="en-PH" sz="1400" dirty="0">
                  <a:ea typeface="MS Mincho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highlight>
                            <a:srgbClr val="FFFF00"/>
                          </a:highlight>
                          <a:latin typeface="Cambria Math"/>
                          <a:ea typeface="MS Mincho"/>
                          <a:cs typeface="Times New Roman"/>
                        </a:rPr>
                        <m:t>(20−12)÷2</m:t>
                      </m:r>
                    </m:oMath>
                  </m:oMathPara>
                </a14:m>
                <a:endParaRPr lang="en-PH" sz="1400" dirty="0">
                  <a:ea typeface="MS Mincho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en-US" sz="2000" dirty="0">
                    <a:effectLst/>
                    <a:latin typeface="Comic Sans MS"/>
                    <a:ea typeface="MS Mincho"/>
                    <a:cs typeface="Times New Roman"/>
                  </a:rPr>
                  <a:t>The difference between twenty and the quotient of twelve and two</a:t>
                </a:r>
                <a:endParaRPr lang="en-PH" sz="1400" dirty="0">
                  <a:ea typeface="MS Mincho"/>
                  <a:cs typeface="Times New Roman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highlight>
                            <a:srgbClr val="FFFF00"/>
                          </a:highlight>
                          <a:latin typeface="Cambria Math"/>
                          <a:ea typeface="MS Mincho"/>
                          <a:cs typeface="Times New Roman"/>
                        </a:rPr>
                        <m:t>20−(12÷2)</m:t>
                      </m:r>
                    </m:oMath>
                  </m:oMathPara>
                </a14:m>
                <a:endParaRPr lang="en-PH" sz="14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dirty="0">
                    <a:effectLst/>
                    <a:highlight>
                      <a:srgbClr val="FFFF00"/>
                    </a:highlight>
                    <a:latin typeface="Comic Sans MS"/>
                    <a:ea typeface="MS Mincho"/>
                    <a:cs typeface="Times New Roman"/>
                  </a:rPr>
                  <a:t>The given phrases do not mean the same.</a:t>
                </a:r>
                <a:endParaRPr lang="en-PH" sz="14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2000" b="1" dirty="0">
                  <a:solidFill>
                    <a:srgbClr val="365F91"/>
                  </a:solidFill>
                  <a:latin typeface="Comic Sans MS"/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PH" sz="1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12" y="514350"/>
                <a:ext cx="8487888" cy="4166782"/>
              </a:xfrm>
              <a:prstGeom prst="rect">
                <a:avLst/>
              </a:prstGeom>
              <a:blipFill rotWithShape="1">
                <a:blip r:embed="rId3"/>
                <a:stretch>
                  <a:fillRect l="-1078" t="-292" b="-146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6496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365F91"/>
                </a:solidFill>
                <a:latin typeface="Comic Sans MS"/>
                <a:ea typeface="MS Mincho"/>
                <a:cs typeface="Times New Roman"/>
              </a:rPr>
              <a:t>Now, let’s do it the other way around!!!</a:t>
            </a:r>
            <a:endParaRPr lang="en-PH" sz="14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E36C0A"/>
                </a:solidFill>
                <a:latin typeface="Comic Sans MS"/>
                <a:ea typeface="MS Mincho"/>
                <a:cs typeface="Times New Roman"/>
              </a:rPr>
              <a:t>Translating Verbal Phrases into Numerical Expressions</a:t>
            </a:r>
            <a:endParaRPr lang="en-PH" sz="1400" dirty="0">
              <a:ea typeface="MS Mincho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Comic Sans MS"/>
                <a:ea typeface="MS Mincho"/>
                <a:cs typeface="Times New Roman"/>
              </a:rPr>
              <a:t>Instead of writing numeral expressions given the verbal phrases, you’ll do it the other way around. You are going to translate numerical expressions into words. </a:t>
            </a:r>
          </a:p>
          <a:p>
            <a:pPr algn="just">
              <a:spcAft>
                <a:spcPts val="1000"/>
              </a:spcAft>
            </a:pPr>
            <a:endParaRPr lang="en-US" sz="2000" dirty="0">
              <a:solidFill>
                <a:srgbClr val="000000"/>
              </a:solidFill>
              <a:latin typeface="Comic Sans MS"/>
              <a:ea typeface="MS Mincho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Comic Sans MS"/>
                <a:ea typeface="MS Mincho"/>
                <a:cs typeface="Times New Roman"/>
              </a:rPr>
              <a:t>Remember that the </a:t>
            </a:r>
            <a:r>
              <a:rPr lang="en-US" sz="2000" b="1" dirty="0">
                <a:solidFill>
                  <a:srgbClr val="FF0000"/>
                </a:solidFill>
                <a:latin typeface="Comic Sans MS"/>
                <a:ea typeface="MS Mincho"/>
                <a:cs typeface="Times New Roman"/>
              </a:rPr>
              <a:t>ORDER OF OPERATIONS</a:t>
            </a:r>
            <a:r>
              <a:rPr lang="en-US" sz="2000" dirty="0">
                <a:solidFill>
                  <a:srgbClr val="FF0000"/>
                </a:solidFill>
                <a:latin typeface="Comic Sans MS"/>
                <a:ea typeface="MS Mincho"/>
                <a:cs typeface="Times New Roman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MS Mincho"/>
                <a:cs typeface="Times New Roman"/>
              </a:rPr>
              <a:t>is very </a:t>
            </a:r>
            <a:r>
              <a:rPr lang="en-US" sz="2000" b="1" dirty="0">
                <a:solidFill>
                  <a:srgbClr val="FF0000"/>
                </a:solidFill>
                <a:latin typeface="Comic Sans MS"/>
                <a:ea typeface="MS Mincho"/>
                <a:cs typeface="Times New Roman"/>
              </a:rPr>
              <a:t>IMPORTANT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MS Mincho"/>
                <a:cs typeface="Times New Roman"/>
              </a:rPr>
              <a:t>!!! Always pay attention to the following: </a:t>
            </a:r>
          </a:p>
          <a:p>
            <a:pPr algn="just">
              <a:spcAft>
                <a:spcPts val="1000"/>
              </a:spcAft>
            </a:pPr>
            <a:endParaRPr lang="en-US" sz="2000" b="1" dirty="0">
              <a:solidFill>
                <a:srgbClr val="000000"/>
              </a:solidFill>
              <a:latin typeface="Comic Sans MS"/>
              <a:ea typeface="MS Mincho"/>
              <a:cs typeface="Times New Roman"/>
            </a:endParaRPr>
          </a:p>
          <a:p>
            <a:pPr algn="ctr">
              <a:spcAft>
                <a:spcPts val="1000"/>
              </a:spcAft>
            </a:pPr>
            <a:r>
              <a:rPr lang="en-US" sz="2400" b="1" dirty="0">
                <a:solidFill>
                  <a:srgbClr val="FF0000"/>
                </a:solidFill>
                <a:latin typeface="Comic Sans MS"/>
                <a:ea typeface="MS Mincho"/>
                <a:cs typeface="Times New Roman"/>
              </a:rPr>
              <a:t>“What should be done first?”</a:t>
            </a:r>
            <a:endParaRPr lang="en-PH" sz="2400" dirty="0"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128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610600" cy="41148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Students will be able to:</a:t>
            </a:r>
          </a:p>
          <a:p>
            <a:pPr lvl="0"/>
            <a:r>
              <a:rPr lang="en-PH" dirty="0"/>
              <a:t>Recognize numerical expressions.</a:t>
            </a:r>
          </a:p>
          <a:p>
            <a:pPr lvl="0"/>
            <a:r>
              <a:rPr lang="en-PH" dirty="0"/>
              <a:t>Familiarize the words used to represent operations such as addition, subtraction, multiplication and division.</a:t>
            </a:r>
          </a:p>
          <a:p>
            <a:pPr lvl="0"/>
            <a:r>
              <a:rPr lang="en-PH" dirty="0"/>
              <a:t>Write a numerical expression that records calculations with numbers given a verbal phrase.</a:t>
            </a:r>
          </a:p>
          <a:p>
            <a:pPr lvl="0"/>
            <a:r>
              <a:rPr lang="en-PH" dirty="0"/>
              <a:t>Translate numerical expressions into words.</a:t>
            </a:r>
          </a:p>
          <a:p>
            <a:pPr lvl="0"/>
            <a:r>
              <a:rPr lang="en-PH" dirty="0"/>
              <a:t>Interpret numerical expressions without evaluating them.</a:t>
            </a:r>
          </a:p>
          <a:p>
            <a:r>
              <a:rPr lang="en-PH" dirty="0"/>
              <a:t>Compare expressions using visual models.</a:t>
            </a:r>
            <a:endParaRPr lang="en-US" dirty="0"/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951" y="4815522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51312" y="514350"/>
                <a:ext cx="8487888" cy="3777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b="1" dirty="0">
                    <a:solidFill>
                      <a:srgbClr val="E36C0A"/>
                    </a:solidFill>
                    <a:latin typeface="Comic Sans MS"/>
                    <a:ea typeface="MS Mincho"/>
                    <a:cs typeface="Times New Roman"/>
                  </a:rPr>
                  <a:t>How do I write numerical expressions into verbal phrases?</a:t>
                </a:r>
                <a:endParaRPr lang="en-PH" sz="14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b="1" dirty="0">
                    <a:solidFill>
                      <a:srgbClr val="00B050"/>
                    </a:solidFill>
                    <a:effectLst/>
                    <a:latin typeface="Comic Sans MS"/>
                    <a:ea typeface="MS Mincho"/>
                    <a:cs typeface="Times New Roman"/>
                  </a:rPr>
                  <a:t>Example 3:</a:t>
                </a:r>
                <a:r>
                  <a:rPr lang="en-US" sz="2000" dirty="0">
                    <a:effectLst/>
                    <a:latin typeface="Comic Sans MS"/>
                    <a:ea typeface="MS Mincho"/>
                    <a:cs typeface="Times New Roman"/>
                  </a:rPr>
                  <a:t> Translate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𝟐𝟒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÷(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𝟖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−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𝟒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effectLst/>
                    <a:latin typeface="Comic Sans MS"/>
                    <a:ea typeface="MS Mincho"/>
                    <a:cs typeface="Times New Roman"/>
                  </a:rPr>
                  <a:t> </a:t>
                </a:r>
                <a:r>
                  <a:rPr lang="en-US" sz="2000" dirty="0">
                    <a:effectLst/>
                    <a:latin typeface="Comic Sans MS"/>
                    <a:ea typeface="MS Mincho"/>
                    <a:cs typeface="Times New Roman"/>
                  </a:rPr>
                  <a:t>into words.</a:t>
                </a:r>
                <a:endParaRPr lang="en-PH" sz="14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omic Sans MS"/>
                    <a:ea typeface="MS Mincho"/>
                    <a:cs typeface="Times New Roman"/>
                  </a:rPr>
                  <a:t>As mentioned, take note of the order of operations and </a:t>
                </a:r>
                <a:r>
                  <a:rPr lang="en-US" sz="2000" b="1" dirty="0">
                    <a:solidFill>
                      <a:srgbClr val="FF0000"/>
                    </a:solidFill>
                    <a:effectLst/>
                    <a:latin typeface="Comic Sans MS"/>
                    <a:ea typeface="MS Mincho"/>
                    <a:cs typeface="Times New Roman"/>
                  </a:rPr>
                  <a:t>“What should be done first?”</a:t>
                </a:r>
                <a:endParaRPr lang="en-PH" sz="14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omic Sans MS"/>
                    <a:ea typeface="MS Mincho"/>
                    <a:cs typeface="Times New Roman"/>
                  </a:rPr>
                  <a:t>In this example, which verbal phrase do you think is correct?</a:t>
                </a:r>
                <a:endParaRPr lang="en-PH" sz="1400" dirty="0">
                  <a:ea typeface="MS Mincho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en-US" sz="2000" dirty="0">
                    <a:effectLst/>
                    <a:latin typeface="Comic Sans MS"/>
                    <a:ea typeface="MS Mincho"/>
                    <a:cs typeface="Times New Roman"/>
                  </a:rPr>
                  <a:t>Twenty-four divided by eight minus four</a:t>
                </a:r>
                <a:endParaRPr lang="en-PH" sz="1400" dirty="0">
                  <a:ea typeface="MS Mincho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r>
                  <a:rPr lang="en-US" sz="2000" dirty="0">
                    <a:effectLst/>
                    <a:latin typeface="Comic Sans MS"/>
                    <a:ea typeface="MS Mincho"/>
                    <a:cs typeface="Times New Roman"/>
                  </a:rPr>
                  <a:t>Twenty-four divided by the difference of eight and four</a:t>
                </a:r>
                <a:endParaRPr lang="en-PH" sz="1400" dirty="0">
                  <a:ea typeface="MS Mincho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200" b="1" dirty="0">
                    <a:effectLst/>
                    <a:latin typeface="Comic Sans MS"/>
                    <a:ea typeface="MS Mincho"/>
                    <a:cs typeface="Times New Roman"/>
                  </a:rPr>
                  <a:t>The correct answer is </a:t>
                </a:r>
                <a:r>
                  <a:rPr lang="en-US" sz="3200" b="1" dirty="0">
                    <a:solidFill>
                      <a:srgbClr val="FF0000"/>
                    </a:solidFill>
                    <a:effectLst/>
                    <a:latin typeface="Comic Sans MS"/>
                    <a:ea typeface="MS Mincho"/>
                    <a:cs typeface="Times New Roman"/>
                  </a:rPr>
                  <a:t>B</a:t>
                </a:r>
                <a:r>
                  <a:rPr lang="en-US" sz="3200" b="1" dirty="0">
                    <a:effectLst/>
                    <a:latin typeface="Comic Sans MS"/>
                    <a:ea typeface="MS Mincho"/>
                    <a:cs typeface="Times New Roman"/>
                  </a:rPr>
                  <a:t>.</a:t>
                </a:r>
                <a:endParaRPr lang="en-PH" sz="1400" dirty="0">
                  <a:ea typeface="MS Mincho"/>
                  <a:cs typeface="Times New Roman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12" y="514350"/>
                <a:ext cx="8487888" cy="3777444"/>
              </a:xfrm>
              <a:prstGeom prst="rect">
                <a:avLst/>
              </a:prstGeom>
              <a:blipFill>
                <a:blip r:embed="rId3"/>
                <a:stretch>
                  <a:fillRect l="-1078" t="-323" r="-1940" b="-3387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5874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778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Take note that there are numbers to be grouped in the given example, and should be done first.</a:t>
            </a:r>
            <a:endParaRPr lang="en-PH" sz="1400" dirty="0">
              <a:ea typeface="MS Mincho"/>
              <a:cs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43060"/>
            <a:ext cx="8382000" cy="293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273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51312" y="514350"/>
                <a:ext cx="8487888" cy="2728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  <a:tabLst>
                    <a:tab pos="833755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Comic Sans MS"/>
                    <a:ea typeface="MS Mincho"/>
                    <a:cs typeface="Times New Roman"/>
                  </a:rPr>
                  <a:t>A </a:t>
                </a:r>
                <a:r>
                  <a:rPr lang="en-US" sz="2000" dirty="0">
                    <a:effectLst/>
                    <a:latin typeface="Comic Sans MS"/>
                    <a:ea typeface="MS Mincho"/>
                    <a:cs typeface="Times New Roman"/>
                  </a:rPr>
                  <a:t>on the other hand is incorrect.</a:t>
                </a:r>
                <a:endParaRPr lang="en-PH" sz="14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2000" b="1" dirty="0">
                  <a:solidFill>
                    <a:srgbClr val="FF0000"/>
                  </a:solidFill>
                  <a:effectLst/>
                  <a:latin typeface="Comic Sans MS"/>
                  <a:ea typeface="MS Mincho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  <a:effectLst/>
                    <a:latin typeface="Comic Sans MS"/>
                    <a:ea typeface="MS Mincho"/>
                    <a:cs typeface="Times New Roman"/>
                  </a:rPr>
                  <a:t>“Twenty-four divided by eight minus four” </a:t>
                </a:r>
                <a:endParaRPr lang="en-PH" sz="14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2000" dirty="0">
                  <a:effectLst/>
                  <a:latin typeface="Comic Sans MS"/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dirty="0">
                    <a:effectLst/>
                    <a:latin typeface="Comic Sans MS"/>
                    <a:ea typeface="MS Mincho"/>
                    <a:cs typeface="Times New Roman"/>
                  </a:rPr>
                  <a:t>Looking at the order of operations, the numerical expression for this verbal phrase is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(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𝟐𝟒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÷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𝟖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)−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𝟒</m:t>
                    </m:r>
                    <m:r>
                      <a:rPr lang="en-US" sz="2000" b="1" i="1">
                        <a:effectLst/>
                        <a:latin typeface="Cambria Math"/>
                        <a:ea typeface="MS Mincho"/>
                        <a:cs typeface="Times New Roman"/>
                      </a:rPr>
                      <m:t>.</m:t>
                    </m:r>
                  </m:oMath>
                </a14:m>
                <a:endParaRPr lang="en-PH" sz="1400" dirty="0">
                  <a:ea typeface="MS Mincho"/>
                  <a:cs typeface="Times New Roman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12" y="514350"/>
                <a:ext cx="8487888" cy="2728952"/>
              </a:xfrm>
              <a:prstGeom prst="rect">
                <a:avLst/>
              </a:prstGeom>
              <a:blipFill>
                <a:blip r:embed="rId3"/>
                <a:stretch>
                  <a:fillRect l="-790" t="-446" r="-287" b="-2009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0609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1282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365F91"/>
                </a:solidFill>
                <a:latin typeface="Comic Sans MS"/>
                <a:ea typeface="MS Mincho"/>
                <a:cs typeface="Times New Roman"/>
              </a:rPr>
              <a:t>Sample Problem 3:</a:t>
            </a:r>
            <a:endParaRPr lang="en-PH" sz="14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Translate each numerical expression into words and write them in each cloud.</a:t>
            </a:r>
            <a:endParaRPr lang="en-PH" sz="1400" dirty="0">
              <a:ea typeface="MS Mincho"/>
              <a:cs typeface="Times New Roman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2" y="1744345"/>
            <a:ext cx="7943850" cy="3037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281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1282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365F91"/>
                </a:solidFill>
                <a:latin typeface="Comic Sans MS"/>
                <a:ea typeface="MS Mincho"/>
                <a:cs typeface="Times New Roman"/>
              </a:rPr>
              <a:t>Sample Problem 3:</a:t>
            </a:r>
            <a:endParaRPr lang="en-PH" sz="14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Translate each numerical expression into words and write them in each cloud.</a:t>
            </a:r>
            <a:endParaRPr lang="en-PH" sz="1400" dirty="0">
              <a:ea typeface="MS Mincho"/>
              <a:cs typeface="Times New Roman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" y="1796752"/>
            <a:ext cx="76962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7649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5356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365F91"/>
                </a:solidFill>
                <a:latin typeface="Comic Sans MS"/>
                <a:ea typeface="MS Mincho"/>
                <a:cs typeface="Times New Roman"/>
              </a:rPr>
              <a:t>Sample Problem 3:</a:t>
            </a:r>
            <a:endParaRPr lang="en-PH" sz="14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Translate each numerical expression into words and write them in each cloud.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892175" algn="l"/>
              </a:tabLst>
            </a:pPr>
            <a:r>
              <a:rPr lang="en-US" sz="2000" dirty="0">
                <a:highlight>
                  <a:srgbClr val="FFFF00"/>
                </a:highlight>
                <a:latin typeface="Comic Sans MS"/>
                <a:ea typeface="MS Mincho"/>
                <a:cs typeface="Times New Roman"/>
              </a:rPr>
              <a:t>Solution: (Answers may vary)</a:t>
            </a:r>
            <a:endParaRPr lang="en-PH" sz="1400" dirty="0">
              <a:ea typeface="MS Mincho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highlight>
                  <a:srgbClr val="FFFF00"/>
                </a:highlight>
                <a:latin typeface="Comic Sans MS"/>
                <a:ea typeface="MS Mincho"/>
                <a:cs typeface="Times New Roman"/>
              </a:rPr>
              <a:t>Four times five plus ten.</a:t>
            </a:r>
            <a:endParaRPr lang="en-PH" sz="1400" dirty="0">
              <a:ea typeface="MS Mincho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highlight>
                  <a:srgbClr val="FFFF00"/>
                </a:highlight>
                <a:latin typeface="Comic Sans MS"/>
                <a:ea typeface="MS Mincho"/>
                <a:cs typeface="Times New Roman"/>
              </a:rPr>
              <a:t>Four times the sum of five and ten</a:t>
            </a:r>
            <a:endParaRPr lang="en-PH" sz="1400" dirty="0">
              <a:ea typeface="MS Mincho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892175" algn="l"/>
              </a:tabLst>
            </a:pPr>
            <a:r>
              <a:rPr lang="en-US" sz="2000" dirty="0">
                <a:highlight>
                  <a:srgbClr val="FFFF00"/>
                </a:highlight>
                <a:latin typeface="Comic Sans MS"/>
                <a:ea typeface="MS Mincho"/>
                <a:cs typeface="Times New Roman"/>
              </a:rPr>
              <a:t>Thirty divided by the sum of five and one times the difference of seven and three</a:t>
            </a:r>
            <a:endParaRPr lang="en-PH" sz="1400" dirty="0">
              <a:ea typeface="MS Mincho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892175" algn="l"/>
              </a:tabLst>
            </a:pPr>
            <a:r>
              <a:rPr lang="en-US" sz="2000" dirty="0">
                <a:highlight>
                  <a:srgbClr val="FFFF00"/>
                </a:highlight>
                <a:latin typeface="Comic Sans MS"/>
                <a:ea typeface="MS Mincho"/>
                <a:cs typeface="Times New Roman"/>
              </a:rPr>
              <a:t>Thirty divided by five plus the product of one and seven, minus three</a:t>
            </a:r>
            <a:endParaRPr lang="en-PH" sz="14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dirty="0">
              <a:latin typeface="Comic Sans MS"/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dirty="0">
              <a:latin typeface="Comic Sans MS"/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PH" sz="1400" dirty="0"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74058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51312" y="514350"/>
                <a:ext cx="8487888" cy="3221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  <a:tabLst>
                    <a:tab pos="833755" algn="l"/>
                  </a:tabLst>
                </a:pPr>
                <a:r>
                  <a:rPr lang="en-US" sz="2000" b="1" dirty="0">
                    <a:solidFill>
                      <a:srgbClr val="E36C0A"/>
                    </a:solidFill>
                    <a:latin typeface="Comic Sans MS"/>
                    <a:ea typeface="MS Mincho"/>
                    <a:cs typeface="Times New Roman"/>
                  </a:rPr>
                  <a:t>Interpreting Numerical Expressions</a:t>
                </a:r>
                <a:endParaRPr lang="en-PH" sz="1400" dirty="0">
                  <a:ea typeface="MS Mincho"/>
                  <a:cs typeface="Times New Roman"/>
                </a:endParaRPr>
              </a:p>
              <a:p>
                <a:pPr algn="just">
                  <a:tabLst>
                    <a:tab pos="833755" algn="l"/>
                  </a:tabLst>
                </a:pPr>
                <a:r>
                  <a:rPr lang="en-US" sz="2000" dirty="0">
                    <a:effectLst/>
                    <a:latin typeface="Comic Sans MS"/>
                  </a:rPr>
                  <a:t> </a:t>
                </a:r>
                <a:r>
                  <a:rPr lang="en-US" sz="2000" dirty="0"/>
                  <a:t>How are numerical expressions interpreted without evaluating them? </a:t>
                </a:r>
                <a:r>
                  <a:rPr lang="en-US" sz="2000" dirty="0">
                    <a:solidFill>
                      <a:srgbClr val="FF0000"/>
                    </a:solidFill>
                  </a:rPr>
                  <a:t>“</a:t>
                </a:r>
                <a:r>
                  <a:rPr lang="en-US" sz="2000" b="1" dirty="0">
                    <a:solidFill>
                      <a:srgbClr val="FF0000"/>
                    </a:solidFill>
                    <a:effectLst/>
                  </a:rPr>
                  <a:t>Evaluate</a:t>
                </a:r>
                <a:r>
                  <a:rPr lang="en-US" sz="2000" dirty="0">
                    <a:solidFill>
                      <a:srgbClr val="FF0000"/>
                    </a:solidFill>
                  </a:rPr>
                  <a:t>” </a:t>
                </a:r>
                <a:r>
                  <a:rPr lang="en-US" sz="2000" dirty="0"/>
                  <a:t>means getting the value of a given numerical word with any given operation, following a correct order. But how is it done without evaluation?</a:t>
                </a:r>
                <a:endParaRPr lang="en-PH" sz="2000" dirty="0">
                  <a:effectLst/>
                </a:endParaRPr>
              </a:p>
              <a:p>
                <a:pPr algn="just">
                  <a:tabLst>
                    <a:tab pos="833755" algn="l"/>
                  </a:tabLst>
                </a:pPr>
                <a:r>
                  <a:rPr lang="en-US" sz="2000" b="1" dirty="0">
                    <a:solidFill>
                      <a:srgbClr val="00B050"/>
                    </a:solidFill>
                    <a:effectLst/>
                    <a:latin typeface="Comic Sans MS"/>
                  </a:rPr>
                  <a:t>Without evaluating, compare the value of:</a:t>
                </a:r>
                <a:endParaRPr lang="en-PH" sz="2000" dirty="0">
                  <a:effectLst/>
                </a:endParaRPr>
              </a:p>
              <a:p>
                <a:pPr algn="just">
                  <a:tabLst>
                    <a:tab pos="833755" algn="l"/>
                  </a:tabLst>
                </a:pPr>
                <a:r>
                  <a:rPr lang="en-US" sz="2000" b="1" dirty="0">
                    <a:solidFill>
                      <a:srgbClr val="00B050"/>
                    </a:solidFill>
                    <a:effectLst/>
                    <a:latin typeface="Comic Sans MS"/>
                  </a:rPr>
                  <a:t> </a:t>
                </a:r>
                <a:endParaRPr lang="en-PH" sz="2000" dirty="0">
                  <a:effectLst/>
                </a:endParaRPr>
              </a:p>
              <a:p>
                <a:pPr algn="ctr">
                  <a:tabLst>
                    <a:tab pos="833755" algn="l"/>
                  </a:tabLst>
                </a:pPr>
                <a14:m>
                  <m:oMath xmlns:m="http://schemas.openxmlformats.org/officeDocument/2006/math">
                    <m:r>
                      <a:rPr lang="en-US" sz="3200" b="1" i="1">
                        <a:effectLst/>
                        <a:latin typeface="Cambria Math"/>
                      </a:rPr>
                      <m:t>(</m:t>
                    </m:r>
                    <m:r>
                      <a:rPr lang="en-US" sz="3200" b="1" i="1">
                        <a:effectLst/>
                        <a:latin typeface="Cambria Math"/>
                      </a:rPr>
                      <m:t>𝟐𝟎</m:t>
                    </m:r>
                    <m:r>
                      <a:rPr lang="en-US" sz="3200" b="1" i="1">
                        <a:effectLst/>
                        <a:latin typeface="Cambria Math"/>
                      </a:rPr>
                      <m:t>+</m:t>
                    </m:r>
                    <m:r>
                      <a:rPr lang="en-US" sz="3200" b="1" i="1">
                        <a:effectLst/>
                        <a:latin typeface="Cambria Math"/>
                      </a:rPr>
                      <m:t>𝟒</m:t>
                    </m:r>
                    <m:r>
                      <a:rPr lang="en-US" sz="3200" b="1" i="1">
                        <a:effectLst/>
                        <a:latin typeface="Cambria Math"/>
                      </a:rPr>
                      <m:t>)</m:t>
                    </m:r>
                  </m:oMath>
                </a14:m>
                <a:r>
                  <a:rPr lang="en-US" sz="3200" b="1" dirty="0">
                    <a:effectLst/>
                    <a:latin typeface="Comic Sans MS"/>
                  </a:rPr>
                  <a:t> and  </a:t>
                </a:r>
                <a14:m>
                  <m:oMath xmlns:m="http://schemas.openxmlformats.org/officeDocument/2006/math">
                    <m:r>
                      <a:rPr lang="en-US" sz="3200" b="1" i="1">
                        <a:effectLst/>
                        <a:latin typeface="Cambria Math"/>
                      </a:rPr>
                      <m:t>𝟓</m:t>
                    </m:r>
                    <m:r>
                      <a:rPr lang="en-US" sz="3200" b="1" i="1">
                        <a:effectLst/>
                        <a:latin typeface="Cambria Math"/>
                      </a:rPr>
                      <m:t>×(</m:t>
                    </m:r>
                    <m:r>
                      <a:rPr lang="en-US" sz="3200" b="1" i="1">
                        <a:effectLst/>
                        <a:latin typeface="Cambria Math"/>
                      </a:rPr>
                      <m:t>𝟐𝟎</m:t>
                    </m:r>
                    <m:r>
                      <a:rPr lang="en-US" sz="3200" b="1" i="1">
                        <a:effectLst/>
                        <a:latin typeface="Cambria Math"/>
                      </a:rPr>
                      <m:t>+</m:t>
                    </m:r>
                    <m:r>
                      <a:rPr lang="en-US" sz="3200" b="1" i="1">
                        <a:effectLst/>
                        <a:latin typeface="Cambria Math"/>
                      </a:rPr>
                      <m:t>𝟒</m:t>
                    </m:r>
                    <m:r>
                      <a:rPr lang="en-US" sz="3200" b="1" i="1">
                        <a:effectLst/>
                        <a:latin typeface="Cambria Math"/>
                      </a:rPr>
                      <m:t>)</m:t>
                    </m:r>
                  </m:oMath>
                </a14:m>
                <a:endParaRPr lang="en-PH" sz="2000" dirty="0">
                  <a:effectLst/>
                </a:endParaRPr>
              </a:p>
              <a:p>
                <a:pPr>
                  <a:tabLst>
                    <a:tab pos="833755" algn="l"/>
                  </a:tabLst>
                </a:pPr>
                <a:r>
                  <a:rPr lang="en-US" sz="2000" dirty="0">
                    <a:effectLst/>
                    <a:latin typeface="Comic Sans MS"/>
                  </a:rPr>
                  <a:t> To compare the values of the given numerical expressions without evaluating them, a visual model such as a </a:t>
                </a:r>
                <a:r>
                  <a:rPr lang="en-US" sz="2000" dirty="0">
                    <a:solidFill>
                      <a:srgbClr val="FF0000"/>
                    </a:solidFill>
                    <a:effectLst/>
                    <a:latin typeface="Comic Sans MS"/>
                  </a:rPr>
                  <a:t>TAPE DIAGRAM </a:t>
                </a:r>
                <a:r>
                  <a:rPr lang="en-US" sz="2000" dirty="0">
                    <a:effectLst/>
                    <a:latin typeface="Comic Sans MS"/>
                  </a:rPr>
                  <a:t>is used.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12" y="514350"/>
                <a:ext cx="8487888" cy="3221395"/>
              </a:xfrm>
              <a:prstGeom prst="rect">
                <a:avLst/>
              </a:prstGeom>
              <a:blipFill>
                <a:blip r:embed="rId3"/>
                <a:stretch>
                  <a:fillRect l="-790" t="-378" r="-718" b="-2268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8454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60862" y="514350"/>
                <a:ext cx="330628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tabLst>
                    <a:tab pos="833755" algn="l"/>
                  </a:tabLst>
                </a:pPr>
                <a:r>
                  <a:rPr lang="en-US" sz="2000" dirty="0">
                    <a:latin typeface="Comic Sans MS"/>
                  </a:rPr>
                  <a:t>Using a tape diagram, we can draw the model of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(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𝟐𝟎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+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𝟒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)</m:t>
                    </m:r>
                  </m:oMath>
                </a14:m>
                <a:endParaRPr lang="en-PH" sz="2000" dirty="0">
                  <a:effectLst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62" y="514350"/>
                <a:ext cx="3306288" cy="1200329"/>
              </a:xfrm>
              <a:prstGeom prst="rect">
                <a:avLst/>
              </a:prstGeom>
              <a:blipFill rotWithShape="1">
                <a:blip r:embed="rId3"/>
                <a:stretch>
                  <a:fillRect t="-2538" r="-1292" b="-16244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09775"/>
            <a:ext cx="1375806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00600" y="514350"/>
                <a:ext cx="2743200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tabLst>
                    <a:tab pos="833755" algn="l"/>
                  </a:tabLst>
                </a:pPr>
                <a:r>
                  <a:rPr lang="en-US" sz="2000" dirty="0">
                    <a:latin typeface="Comic Sans MS"/>
                  </a:rPr>
                  <a:t>and the model of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𝟓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×(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𝟐𝟎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+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𝟒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)</m:t>
                    </m:r>
                  </m:oMath>
                </a14:m>
                <a:endParaRPr lang="en-PH" sz="2000" dirty="0">
                  <a:effectLst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14350"/>
                <a:ext cx="2743200" cy="892552"/>
              </a:xfrm>
              <a:prstGeom prst="rect">
                <a:avLst/>
              </a:prstGeom>
              <a:blipFill rotWithShape="1">
                <a:blip r:embed="rId5"/>
                <a:stretch>
                  <a:fillRect t="-3401" r="-3333" b="-21769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052637"/>
            <a:ext cx="495300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8893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51312" y="514350"/>
                <a:ext cx="8487888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tabLst>
                    <a:tab pos="833755" algn="l"/>
                  </a:tabLst>
                </a:pPr>
                <a:r>
                  <a:rPr lang="en-US" sz="2000" dirty="0">
                    <a:latin typeface="Comic Sans MS"/>
                  </a:rPr>
                  <a:t>Without evaluating and by only drawing a model of the given numerical expressions, we can say that:</a:t>
                </a:r>
              </a:p>
              <a:p>
                <a:pPr algn="just">
                  <a:tabLst>
                    <a:tab pos="833755" algn="l"/>
                  </a:tabLst>
                </a:pPr>
                <a:endParaRPr lang="en-PH" sz="2000" dirty="0">
                  <a:effectLst/>
                </a:endParaRPr>
              </a:p>
              <a:p>
                <a:pPr algn="just">
                  <a:tabLst>
                    <a:tab pos="833755" algn="l"/>
                  </a:tabLst>
                </a:pPr>
                <a:r>
                  <a:rPr lang="en-US" sz="2000" dirty="0">
                    <a:effectLst/>
                    <a:latin typeface="Comic Sans MS"/>
                  </a:rPr>
                  <a:t> </a:t>
                </a:r>
                <a:endParaRPr lang="en-PH" sz="2000" dirty="0">
                  <a:effectLst/>
                </a:endParaRPr>
              </a:p>
              <a:p>
                <a:pPr algn="ctr">
                  <a:tabLst>
                    <a:tab pos="833755" algn="l"/>
                  </a:tabLst>
                </a:pP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𝟓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×(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𝟐𝟎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+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𝟒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/>
                        <a:latin typeface="Cambria Math"/>
                      </a:rPr>
                      <m:t>)</m:t>
                    </m:r>
                  </m:oMath>
                </a14:m>
                <a:r>
                  <a:rPr lang="en-US" sz="3200" b="1" dirty="0">
                    <a:effectLst/>
                    <a:latin typeface="Comic Sans MS" pitchFamily="66" charset="0"/>
                  </a:rPr>
                  <a:t> </a:t>
                </a:r>
              </a:p>
              <a:p>
                <a:pPr algn="ctr">
                  <a:tabLst>
                    <a:tab pos="833755" algn="l"/>
                  </a:tabLst>
                </a:pPr>
                <a:endParaRPr lang="en-US" sz="3200" b="1" dirty="0">
                  <a:effectLst/>
                  <a:latin typeface="Comic Sans MS" pitchFamily="66" charset="0"/>
                </a:endParaRPr>
              </a:p>
              <a:p>
                <a:pPr algn="ctr">
                  <a:tabLst>
                    <a:tab pos="833755" algn="l"/>
                  </a:tabLst>
                </a:pPr>
                <a:r>
                  <a:rPr lang="en-US" sz="3200" b="1" dirty="0">
                    <a:effectLst/>
                    <a:latin typeface="Comic Sans MS" pitchFamily="66" charset="0"/>
                  </a:rPr>
                  <a:t>is 5 times as large as</a:t>
                </a:r>
                <a:r>
                  <a:rPr lang="en-US" sz="3200" b="1" dirty="0">
                    <a:solidFill>
                      <a:srgbClr val="00B050"/>
                    </a:solidFill>
                    <a:effectLst/>
                    <a:latin typeface="Comic Sans MS" pitchFamily="66" charset="0"/>
                  </a:rPr>
                  <a:t> </a:t>
                </a:r>
              </a:p>
              <a:p>
                <a:pPr algn="ctr">
                  <a:tabLst>
                    <a:tab pos="833755" algn="l"/>
                  </a:tabLst>
                </a:pPr>
                <a:endParaRPr lang="en-US" sz="3200" b="1" i="1" dirty="0">
                  <a:solidFill>
                    <a:srgbClr val="FF0000"/>
                  </a:solidFill>
                  <a:effectLst/>
                  <a:latin typeface="Cambria Math"/>
                </a:endParaRPr>
              </a:p>
              <a:p>
                <a:pPr algn="ctr">
                  <a:tabLst>
                    <a:tab pos="83375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(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𝟐𝟎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+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𝟒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effectLst/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PH" sz="3200" dirty="0">
                  <a:effectLst/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12" y="514350"/>
                <a:ext cx="8487888" cy="3785652"/>
              </a:xfrm>
              <a:prstGeom prst="rect">
                <a:avLst/>
              </a:prstGeom>
              <a:blipFill rotWithShape="1">
                <a:blip r:embed="rId3"/>
                <a:stretch>
                  <a:fillRect l="-790" t="-805" r="-1580" b="-4348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49676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51312" y="514350"/>
                <a:ext cx="8487888" cy="3560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  <a:tabLst>
                    <a:tab pos="833755" algn="l"/>
                  </a:tabLst>
                </a:pPr>
                <a:r>
                  <a:rPr lang="en-US" sz="2000" b="1" dirty="0">
                    <a:solidFill>
                      <a:srgbClr val="365F91"/>
                    </a:solidFill>
                    <a:latin typeface="Comic Sans MS"/>
                  </a:rPr>
                  <a:t>Sample Problem 4:</a:t>
                </a:r>
                <a:endParaRPr lang="en-PH" sz="2000" dirty="0">
                  <a:effectLst/>
                </a:endParaRPr>
              </a:p>
              <a:p>
                <a:pPr algn="just">
                  <a:tabLst>
                    <a:tab pos="833755" algn="l"/>
                  </a:tabLst>
                </a:pPr>
                <a:r>
                  <a:rPr lang="en-US" sz="2000" dirty="0">
                    <a:effectLst/>
                    <a:latin typeface="Comic Sans MS"/>
                  </a:rPr>
                  <a:t>Without evaluating, which do you think has a bigger value? Draw the model to compare.</a:t>
                </a:r>
                <a:endParaRPr lang="en-PH" sz="2000" dirty="0">
                  <a:effectLst/>
                </a:endParaRPr>
              </a:p>
              <a:p>
                <a:pPr algn="just">
                  <a:tabLst>
                    <a:tab pos="833755" algn="l"/>
                  </a:tabLst>
                </a:pPr>
                <a:r>
                  <a:rPr lang="en-US" sz="2000" dirty="0">
                    <a:solidFill>
                      <a:srgbClr val="FF0000"/>
                    </a:solidFill>
                    <a:effectLst/>
                    <a:latin typeface="Comic Sans MS"/>
                  </a:rPr>
                  <a:t> </a:t>
                </a:r>
                <a:endParaRPr lang="en-PH" sz="2000" dirty="0">
                  <a:effectLst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  <a:tabLst>
                    <a:tab pos="833755" algn="l"/>
                  </a:tabLst>
                </a:pPr>
                <a:r>
                  <a:rPr lang="en-US" sz="3200" dirty="0">
                    <a:solidFill>
                      <a:srgbClr val="FF0000"/>
                    </a:solidFill>
                    <a:effectLst/>
                    <a:latin typeface="Comic Sans MS"/>
                    <a:ea typeface="MS Mincho"/>
                    <a:cs typeface="Times New Roman"/>
                  </a:rPr>
                  <a:t>The sum of 12 and 8 tripled</a:t>
                </a:r>
                <a:r>
                  <a:rPr lang="en-US" sz="3200" dirty="0">
                    <a:effectLst/>
                    <a:latin typeface="Comic Sans MS"/>
                    <a:ea typeface="MS Mincho"/>
                    <a:cs typeface="Times New Roman"/>
                  </a:rPr>
                  <a:t> </a:t>
                </a: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  <a:tabLst>
                    <a:tab pos="833755" algn="l"/>
                  </a:tabLst>
                </a:pPr>
                <a:r>
                  <a:rPr lang="en-US" sz="3200" dirty="0">
                    <a:effectLst/>
                    <a:latin typeface="Comic Sans MS"/>
                    <a:ea typeface="MS Mincho"/>
                    <a:cs typeface="Times New Roman"/>
                  </a:rPr>
                  <a:t>or </a:t>
                </a: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  <a:tabLst>
                    <a:tab pos="83375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PH" sz="32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×</m:t>
                          </m:r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𝟏𝟐</m:t>
                          </m:r>
                        </m:e>
                      </m:d>
                      <m:r>
                        <a:rPr lang="en-US" sz="32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+(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𝟑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×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𝟖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)</m:t>
                      </m:r>
                    </m:oMath>
                  </m:oMathPara>
                </a14:m>
                <a:endParaRPr lang="en-PH" sz="1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12" y="514350"/>
                <a:ext cx="8487888" cy="3560975"/>
              </a:xfrm>
              <a:prstGeom prst="rect">
                <a:avLst/>
              </a:prstGeom>
              <a:blipFill rotWithShape="1">
                <a:blip r:embed="rId3"/>
                <a:stretch>
                  <a:fillRect l="-790" r="-1580" b="-171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779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55" y="361950"/>
            <a:ext cx="89154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Key Vocabulary:</a:t>
            </a:r>
          </a:p>
          <a:p>
            <a:pPr marL="0" indent="0" algn="ctr">
              <a:buNone/>
            </a:pPr>
            <a:r>
              <a:rPr lang="en-US" sz="2400" dirty="0"/>
              <a:t>Numerical expression</a:t>
            </a:r>
          </a:p>
          <a:p>
            <a:pPr marL="0" indent="0" algn="ctr">
              <a:buNone/>
            </a:pPr>
            <a:r>
              <a:rPr lang="en-US" sz="2400" dirty="0"/>
              <a:t>Parentheses</a:t>
            </a:r>
          </a:p>
          <a:p>
            <a:pPr marL="0" indent="0" algn="ctr">
              <a:buNone/>
            </a:pPr>
            <a:r>
              <a:rPr lang="en-US" sz="2400" dirty="0"/>
              <a:t>Operations</a:t>
            </a:r>
          </a:p>
          <a:p>
            <a:pPr marL="0" indent="0" algn="ctr">
              <a:buNone/>
            </a:pPr>
            <a:r>
              <a:rPr lang="en-US" sz="2400" dirty="0"/>
              <a:t>Addition</a:t>
            </a:r>
          </a:p>
          <a:p>
            <a:pPr marL="0" indent="0" algn="ctr">
              <a:buNone/>
            </a:pPr>
            <a:r>
              <a:rPr lang="en-US" sz="2400" dirty="0"/>
              <a:t>Subtraction</a:t>
            </a:r>
          </a:p>
          <a:p>
            <a:pPr marL="0" indent="0" algn="ctr">
              <a:buNone/>
            </a:pPr>
            <a:r>
              <a:rPr lang="en-US" sz="2400" dirty="0"/>
              <a:t>Multiplication</a:t>
            </a:r>
          </a:p>
          <a:p>
            <a:pPr marL="0" indent="0" algn="ctr">
              <a:buNone/>
            </a:pPr>
            <a:r>
              <a:rPr lang="en-US" sz="2400" dirty="0"/>
              <a:t>Division</a:t>
            </a:r>
          </a:p>
          <a:p>
            <a:pPr marL="0" indent="0" algn="ctr">
              <a:buNone/>
            </a:pPr>
            <a:r>
              <a:rPr lang="en-US" sz="2400" dirty="0"/>
              <a:t>Tape diagram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2943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262048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tabLst>
                <a:tab pos="833755" algn="l"/>
              </a:tabLst>
            </a:pPr>
            <a:r>
              <a:rPr lang="en-US" sz="2000" b="1" dirty="0">
                <a:solidFill>
                  <a:srgbClr val="365F91"/>
                </a:solidFill>
                <a:latin typeface="Comic Sans MS"/>
              </a:rPr>
              <a:t>Sample Problem 4:</a:t>
            </a:r>
            <a:endParaRPr lang="en-PH" sz="2000" dirty="0">
              <a:effectLst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833755" algn="l"/>
              </a:tabLst>
            </a:pPr>
            <a:r>
              <a:rPr lang="en-US" sz="2000" b="1" dirty="0">
                <a:highlight>
                  <a:srgbClr val="FFFF00"/>
                </a:highlight>
                <a:latin typeface="Comic Sans MS"/>
                <a:ea typeface="MS Mincho"/>
                <a:cs typeface="Times New Roman"/>
              </a:rPr>
              <a:t>Solution:</a:t>
            </a:r>
            <a:endParaRPr lang="en-PH" sz="1400" dirty="0">
              <a:ea typeface="MS Mincho"/>
              <a:cs typeface="Times New Roman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2" y="1609725"/>
            <a:ext cx="3992088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609725"/>
            <a:ext cx="42291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3638550"/>
                <a:ext cx="8382000" cy="778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  <a:tabLst>
                    <a:tab pos="833755" algn="l"/>
                  </a:tabLst>
                </a:pPr>
                <a:r>
                  <a:rPr lang="en-US" sz="2000" dirty="0">
                    <a:latin typeface="Comic Sans MS"/>
                    <a:ea typeface="MS Mincho"/>
                    <a:cs typeface="Times New Roman"/>
                  </a:rPr>
                  <a:t>Without calculating, the visual models clearly show that </a:t>
                </a:r>
                <a:r>
                  <a:rPr lang="en-US" sz="2000" dirty="0">
                    <a:solidFill>
                      <a:srgbClr val="FF0000"/>
                    </a:solidFill>
                    <a:effectLst/>
                    <a:latin typeface="Comic Sans MS"/>
                    <a:ea typeface="MS Mincho"/>
                    <a:cs typeface="Times New Roman"/>
                  </a:rPr>
                  <a:t>the sum of 12 and 8 tripled</a:t>
                </a:r>
                <a:r>
                  <a:rPr lang="en-US" sz="2000" dirty="0">
                    <a:effectLst/>
                    <a:latin typeface="Comic Sans MS"/>
                    <a:ea typeface="MS Mincho"/>
                    <a:cs typeface="Times New Roman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PH" sz="20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𝟑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×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𝟏𝟐</m:t>
                        </m:r>
                      </m:e>
                    </m:d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+(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𝟑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×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𝟖</m:t>
                    </m:r>
                    <m:r>
                      <a:rPr lang="en-US" sz="2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MS Mincho"/>
                        <a:cs typeface="Times New Roman"/>
                      </a:rPr>
                      <m:t>)</m:t>
                    </m:r>
                  </m:oMath>
                </a14:m>
                <a:r>
                  <a:rPr lang="en-US" sz="2000" b="1" dirty="0">
                    <a:solidFill>
                      <a:srgbClr val="FF0000"/>
                    </a:solidFill>
                    <a:effectLst/>
                    <a:latin typeface="Comic Sans MS"/>
                    <a:ea typeface="MS Mincho"/>
                    <a:cs typeface="Times New Roman"/>
                  </a:rPr>
                  <a:t> </a:t>
                </a:r>
                <a:r>
                  <a:rPr lang="en-US" sz="2000" dirty="0">
                    <a:effectLst/>
                    <a:latin typeface="Comic Sans MS"/>
                    <a:ea typeface="MS Mincho"/>
                    <a:cs typeface="Times New Roman"/>
                  </a:rPr>
                  <a:t>have exactly the same value.</a:t>
                </a:r>
                <a:endParaRPr lang="en-PH" sz="20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638550"/>
                <a:ext cx="8382000" cy="778675"/>
              </a:xfrm>
              <a:prstGeom prst="rect">
                <a:avLst/>
              </a:prstGeom>
              <a:blipFill rotWithShape="1">
                <a:blip r:embed="rId5"/>
                <a:stretch>
                  <a:fillRect l="-727" t="-1563" b="-13281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31995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51312" y="514350"/>
                <a:ext cx="8487888" cy="2732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000" b="1" dirty="0">
                    <a:solidFill>
                      <a:srgbClr val="365F91"/>
                    </a:solidFill>
                    <a:latin typeface="Comic Sans MS"/>
                    <a:ea typeface="MS Mincho"/>
                    <a:cs typeface="Times New Roman"/>
                  </a:rPr>
                  <a:t>Sample Problem 5:</a:t>
                </a:r>
                <a:endParaRPr lang="en-PH" sz="1400" dirty="0">
                  <a:ea typeface="MS Mincho"/>
                  <a:cs typeface="Times New Roman"/>
                </a:endParaRPr>
              </a:p>
              <a:p>
                <a:r>
                  <a:rPr lang="en-US" sz="2000" dirty="0">
                    <a:effectLst/>
                    <a:latin typeface="Comic Sans MS"/>
                  </a:rPr>
                  <a:t>Compare the given numerical expressions using &gt;, &lt; or =, without calculating. Draw tape diagrams to help you decide.</a:t>
                </a:r>
                <a:endParaRPr lang="en-PH" sz="2000" dirty="0">
                  <a:effectLst/>
                </a:endParaRPr>
              </a:p>
              <a:p>
                <a:pPr algn="ctr"/>
                <a:r>
                  <a:rPr lang="en-US" sz="2000" dirty="0">
                    <a:effectLst/>
                    <a:latin typeface="Comic Sans MS"/>
                  </a:rPr>
                  <a:t> </a:t>
                </a:r>
                <a:endParaRPr lang="en-PH" sz="2000" dirty="0">
                  <a:effectLst/>
                </a:endParaRPr>
              </a:p>
              <a:p>
                <a:pPr algn="ctr"/>
                <a:br>
                  <a:rPr lang="en-PH" sz="2000" dirty="0">
                    <a:effectLst/>
                  </a:rPr>
                </a:b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</a:rPr>
                      <m:t>𝟐𝟒</m:t>
                    </m:r>
                    <m:r>
                      <a:rPr lang="en-US" sz="2800" b="1" i="1">
                        <a:effectLst/>
                        <a:latin typeface="Cambria Math"/>
                      </a:rPr>
                      <m:t>×(</m:t>
                    </m:r>
                    <m:r>
                      <a:rPr lang="en-US" sz="2800" b="1" i="1">
                        <a:effectLst/>
                        <a:latin typeface="Cambria Math"/>
                      </a:rPr>
                      <m:t>𝟐𝟎</m:t>
                    </m:r>
                    <m:r>
                      <a:rPr lang="en-US" sz="2800" b="1" i="1">
                        <a:effectLst/>
                        <a:latin typeface="Cambria Math"/>
                      </a:rPr>
                      <m:t>+</m:t>
                    </m:r>
                    <m:r>
                      <a:rPr lang="en-US" sz="2800" b="1" i="1">
                        <a:effectLst/>
                        <a:latin typeface="Cambria Math"/>
                      </a:rPr>
                      <m:t>𝟓</m:t>
                    </m:r>
                    <m:r>
                      <a:rPr lang="en-US" sz="2800" b="1" i="1">
                        <a:effectLst/>
                        <a:latin typeface="Cambria Math"/>
                      </a:rPr>
                      <m:t>)</m:t>
                    </m:r>
                  </m:oMath>
                </a14:m>
                <a:r>
                  <a:rPr lang="en-US" sz="2800" b="1" dirty="0">
                    <a:effectLst/>
                    <a:latin typeface="Comic Sans MS"/>
                  </a:rPr>
                  <a:t>        		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</a:rPr>
                      <m:t>(</m:t>
                    </m:r>
                    <m:r>
                      <a:rPr lang="en-US" sz="2800" b="1" i="1">
                        <a:effectLst/>
                        <a:latin typeface="Cambria Math"/>
                      </a:rPr>
                      <m:t>𝟐𝟎</m:t>
                    </m:r>
                    <m:r>
                      <a:rPr lang="en-US" sz="2800" b="1" i="1">
                        <a:effectLst/>
                        <a:latin typeface="Cambria Math"/>
                      </a:rPr>
                      <m:t>+</m:t>
                    </m:r>
                    <m:r>
                      <a:rPr lang="en-US" sz="2800" b="1" i="1">
                        <a:effectLst/>
                        <a:latin typeface="Cambria Math"/>
                      </a:rPr>
                      <m:t>𝟓</m:t>
                    </m:r>
                    <m:r>
                      <a:rPr lang="en-US" sz="2800" b="1" i="1">
                        <a:effectLst/>
                        <a:latin typeface="Cambria Math"/>
                      </a:rPr>
                      <m:t>)×</m:t>
                    </m:r>
                    <m:r>
                      <a:rPr lang="en-US" sz="2800" b="1" i="1">
                        <a:effectLst/>
                        <a:latin typeface="Cambria Math"/>
                      </a:rPr>
                      <m:t>𝟏𝟐</m:t>
                    </m:r>
                  </m:oMath>
                </a14:m>
                <a:endParaRPr lang="en-PH" sz="2000" dirty="0">
                  <a:effectLst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dirty="0">
                    <a:effectLst/>
                    <a:latin typeface="Comic Sans MS"/>
                    <a:ea typeface="MS Mincho"/>
                    <a:cs typeface="Times New Roman"/>
                  </a:rPr>
                  <a:t> </a:t>
                </a:r>
                <a:endParaRPr lang="en-PH" sz="14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12" y="514350"/>
                <a:ext cx="8487888" cy="2732030"/>
              </a:xfrm>
              <a:prstGeom prst="rect">
                <a:avLst/>
              </a:prstGeom>
              <a:blipFill rotWithShape="1">
                <a:blip r:embed="rId3"/>
                <a:stretch>
                  <a:fillRect l="-1509" t="-445" b="-4232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3733800" y="1924050"/>
            <a:ext cx="1676400" cy="11430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200125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136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365F91"/>
                </a:solidFill>
                <a:latin typeface="Comic Sans MS"/>
                <a:ea typeface="MS Mincho"/>
                <a:cs typeface="Times New Roman"/>
              </a:rPr>
              <a:t>Sample Problem 5- </a:t>
            </a:r>
            <a:r>
              <a:rPr lang="en-US" sz="2000" b="1" dirty="0">
                <a:solidFill>
                  <a:prstClr val="black"/>
                </a:solidFill>
                <a:highlight>
                  <a:srgbClr val="FFFF00"/>
                </a:highlight>
                <a:latin typeface="Comic Sans MS"/>
                <a:ea typeface="MS Mincho"/>
                <a:cs typeface="Times New Roman"/>
              </a:rPr>
              <a:t>Solution:</a:t>
            </a:r>
            <a:endParaRPr lang="en-PH" sz="1400" dirty="0">
              <a:solidFill>
                <a:prstClr val="black"/>
              </a:solidFill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365F91"/>
                </a:solidFill>
                <a:latin typeface="Comic Sans MS"/>
                <a:ea typeface="MS Mincho"/>
                <a:cs typeface="Times New Roman"/>
              </a:rPr>
              <a:t>  </a:t>
            </a:r>
            <a:endParaRPr lang="en-PH" sz="1400" dirty="0">
              <a:ea typeface="MS Mincho"/>
              <a:cs typeface="Times New Roman"/>
            </a:endParaRPr>
          </a:p>
          <a:p>
            <a:endParaRPr lang="en-PH" sz="2000" dirty="0">
              <a:effectLst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2" y="1047749"/>
            <a:ext cx="3649188" cy="3954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971550"/>
            <a:ext cx="4086225" cy="2791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02137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1740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365F91"/>
                </a:solidFill>
                <a:latin typeface="Comic Sans MS"/>
                <a:ea typeface="MS Mincho"/>
                <a:cs typeface="Times New Roman"/>
              </a:rPr>
              <a:t>Sample Problem 5- </a:t>
            </a:r>
            <a:r>
              <a:rPr lang="en-US" sz="2000" b="1" dirty="0">
                <a:solidFill>
                  <a:prstClr val="black"/>
                </a:solidFill>
                <a:highlight>
                  <a:srgbClr val="FFFF00"/>
                </a:highlight>
                <a:latin typeface="Comic Sans MS"/>
                <a:ea typeface="MS Mincho"/>
                <a:cs typeface="Times New Roman"/>
              </a:rPr>
              <a:t>Solution: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n-PH" sz="1400" dirty="0">
              <a:solidFill>
                <a:prstClr val="black"/>
              </a:solidFill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365F91"/>
                </a:solidFill>
                <a:latin typeface="Comic Sans MS"/>
                <a:ea typeface="MS Mincho"/>
                <a:cs typeface="Times New Roman"/>
              </a:rPr>
              <a:t>  </a:t>
            </a:r>
            <a:endParaRPr lang="en-PH" sz="1400" dirty="0">
              <a:ea typeface="MS Mincho"/>
              <a:cs typeface="Times New Roman"/>
            </a:endParaRPr>
          </a:p>
          <a:p>
            <a:endParaRPr lang="en-PH" sz="2000" dirty="0">
              <a:effectLst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84588"/>
            <a:ext cx="7924799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30128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1990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365F91"/>
                </a:solidFill>
                <a:latin typeface="Comic Sans MS"/>
                <a:ea typeface="MS Mincho"/>
                <a:cs typeface="Times New Roman"/>
              </a:rPr>
              <a:t>Sample Problem 6:</a:t>
            </a:r>
            <a:endParaRPr lang="en-PH" sz="1400" dirty="0">
              <a:ea typeface="MS Mincho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A pastry box contains 12 pcs of assorted cookies. Paul bought 3 boxes to be given to his parents and 5 boxes for his friends. Draw a tape diagram and write the numerical expression that shows the total number of cookies bought.</a:t>
            </a:r>
            <a:endParaRPr lang="en-PH" sz="1400" dirty="0"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05881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424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365F91"/>
                </a:solidFill>
                <a:latin typeface="Comic Sans MS"/>
                <a:ea typeface="MS Mincho"/>
                <a:cs typeface="Times New Roman"/>
              </a:rPr>
              <a:t>Sample Problem 6:</a:t>
            </a:r>
            <a:endParaRPr lang="en-PH" sz="1400" dirty="0">
              <a:ea typeface="MS Mincho"/>
              <a:cs typeface="Times New Roman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56" y="1047750"/>
            <a:ext cx="7848600" cy="362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5962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928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365F91"/>
                </a:solidFill>
                <a:latin typeface="Comic Sans MS"/>
                <a:ea typeface="MS Mincho"/>
                <a:cs typeface="Times New Roman"/>
              </a:rPr>
              <a:t>Sample Problem 6: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highlight>
                  <a:srgbClr val="FFFF00"/>
                </a:highlight>
                <a:latin typeface="Comic Sans MS"/>
                <a:ea typeface="MS Mincho"/>
                <a:cs typeface="Times New Roman"/>
              </a:rPr>
              <a:t>Solution: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76400" y="2114550"/>
                <a:ext cx="5410200" cy="1339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latin typeface="Comic Sans MS"/>
                    <a:ea typeface="MS Mincho"/>
                    <a:cs typeface="Times New Roman"/>
                  </a:rPr>
                  <a:t>Numerical Expression:</a:t>
                </a:r>
                <a:endParaRPr lang="en-PH" sz="2800" dirty="0">
                  <a:ea typeface="MS Mincho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PH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MS Mincho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×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MS Mincho"/>
                              <a:cs typeface="Times New Roman"/>
                            </a:rPr>
                            <m:t>𝟏𝟐</m:t>
                          </m:r>
                        </m:e>
                      </m:d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+(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𝟓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×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𝟏𝟐</m:t>
                      </m:r>
                      <m:r>
                        <a:rPr lang="en-US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MS Mincho"/>
                          <a:cs typeface="Times New Roman"/>
                        </a:rPr>
                        <m:t>)</m:t>
                      </m:r>
                    </m:oMath>
                  </m:oMathPara>
                </a14:m>
                <a:endParaRPr lang="en-PH" sz="28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114550"/>
                <a:ext cx="5410200" cy="1339854"/>
              </a:xfrm>
              <a:prstGeom prst="rect">
                <a:avLst/>
              </a:prstGeom>
              <a:blipFill rotWithShape="1">
                <a:blip r:embed="rId3"/>
                <a:stretch>
                  <a:fillRect t="-2273" b="-455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6725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51312" y="1352550"/>
            <a:ext cx="47540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A numerical expression is a mathematical phrase representing a </a:t>
            </a:r>
            <a:r>
              <a:rPr lang="en-US" sz="2400" b="1" dirty="0">
                <a:solidFill>
                  <a:srgbClr val="FF0000"/>
                </a:solidFill>
                <a:effectLst/>
              </a:rPr>
              <a:t>single value</a:t>
            </a:r>
            <a:r>
              <a:rPr lang="en-US" sz="2400" dirty="0">
                <a:solidFill>
                  <a:srgbClr val="FF0000"/>
                </a:solidFill>
              </a:rPr>
              <a:t> </a:t>
            </a:r>
            <a:r>
              <a:rPr lang="en-US" sz="2400" dirty="0"/>
              <a:t>consisting of one or more </a:t>
            </a:r>
            <a:r>
              <a:rPr lang="en-US" sz="2400" b="1" dirty="0">
                <a:solidFill>
                  <a:srgbClr val="FF0000"/>
                </a:solidFill>
                <a:effectLst/>
              </a:rPr>
              <a:t>numbers</a:t>
            </a:r>
            <a:r>
              <a:rPr lang="en-US" sz="2400" dirty="0"/>
              <a:t> and operations. These operations involve </a:t>
            </a:r>
            <a:r>
              <a:rPr lang="en-US" sz="2400" b="1" dirty="0">
                <a:solidFill>
                  <a:srgbClr val="FF0000"/>
                </a:solidFill>
                <a:effectLst/>
              </a:rPr>
              <a:t>Addition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FF0000"/>
                </a:solidFill>
              </a:rPr>
              <a:t>Subtraction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FF0000"/>
                </a:solidFill>
              </a:rPr>
              <a:t>Multiplication,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FF0000"/>
                </a:solidFill>
              </a:rPr>
              <a:t>Division</a:t>
            </a:r>
            <a:r>
              <a:rPr lang="en-US" sz="2400" dirty="0"/>
              <a:t>.</a:t>
            </a:r>
            <a:endParaRPr lang="en-PH" sz="2400" dirty="0">
              <a:effectLst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371324"/>
            <a:ext cx="3733800" cy="2819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E36C0A"/>
                </a:solidFill>
                <a:latin typeface="Comic Sans MS"/>
                <a:ea typeface="MS Mincho"/>
                <a:cs typeface="Times New Roman"/>
              </a:rPr>
              <a:t>What are NUMERICAL EXPRESSIONS?</a:t>
            </a:r>
            <a:endParaRPr lang="en-PH" sz="2400" dirty="0">
              <a:ea typeface="MS Mincho"/>
              <a:cs typeface="Times New Roman"/>
            </a:endParaRPr>
          </a:p>
          <a:p>
            <a:endParaRPr lang="en-PH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696200" y="3409950"/>
            <a:ext cx="643255" cy="685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696200" y="3409950"/>
            <a:ext cx="571500" cy="685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339455" y="3257550"/>
            <a:ext cx="49974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5094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51312" y="1197193"/>
            <a:ext cx="4601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Comic Sans MS"/>
              </a:rPr>
              <a:t>The picture shows the numbers and operations you can mix up to form a numerical expression. </a:t>
            </a:r>
          </a:p>
          <a:p>
            <a:pPr algn="just"/>
            <a:endParaRPr lang="en-US" sz="2400" dirty="0">
              <a:latin typeface="Comic Sans MS"/>
            </a:endParaRPr>
          </a:p>
          <a:p>
            <a:pPr algn="just"/>
            <a:r>
              <a:rPr lang="en-US" sz="2400" dirty="0">
                <a:latin typeface="Comic Sans MS"/>
              </a:rPr>
              <a:t>Also, remember that there should be </a:t>
            </a:r>
            <a:r>
              <a:rPr lang="en-US" sz="2400" b="1" dirty="0">
                <a:solidFill>
                  <a:srgbClr val="FF0000"/>
                </a:solidFill>
                <a:latin typeface="Comic Sans MS"/>
              </a:rPr>
              <a:t>NO</a:t>
            </a:r>
            <a:r>
              <a:rPr lang="en-US" sz="2400" dirty="0">
                <a:latin typeface="Comic Sans MS"/>
              </a:rPr>
              <a:t> equal sign “</a:t>
            </a:r>
            <a:r>
              <a:rPr lang="en-US" sz="2400" b="1" dirty="0">
                <a:solidFill>
                  <a:srgbClr val="FF0000"/>
                </a:solidFill>
                <a:latin typeface="Comic Sans MS"/>
              </a:rPr>
              <a:t>=</a:t>
            </a:r>
            <a:r>
              <a:rPr lang="en-US" sz="2400" dirty="0">
                <a:latin typeface="Comic Sans MS"/>
              </a:rPr>
              <a:t>” in the expression because that would be a different story </a:t>
            </a:r>
            <a:r>
              <a:rPr lang="en-US" sz="2400" dirty="0">
                <a:latin typeface="Comic Sans MS"/>
                <a:sym typeface="Wingdings"/>
              </a:rPr>
              <a:t></a:t>
            </a:r>
            <a:r>
              <a:rPr lang="en-US" sz="2400" dirty="0">
                <a:latin typeface="Comic Sans MS"/>
              </a:rPr>
              <a:t>! </a:t>
            </a:r>
            <a:endParaRPr lang="en-PH" sz="2400" dirty="0"/>
          </a:p>
          <a:p>
            <a:pPr algn="just"/>
            <a:r>
              <a:rPr lang="en-US" sz="2400" dirty="0">
                <a:latin typeface="Comic Sans MS"/>
              </a:rPr>
              <a:t> </a:t>
            </a:r>
            <a:endParaRPr lang="en-PH" sz="2400" dirty="0">
              <a:effectLst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352550"/>
            <a:ext cx="3733800" cy="2819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E36C0A"/>
                </a:solidFill>
                <a:latin typeface="Comic Sans MS"/>
                <a:ea typeface="MS Mincho"/>
                <a:cs typeface="Times New Roman"/>
              </a:rPr>
              <a:t>What are NUMERICAL EXPRESSIONS?</a:t>
            </a:r>
            <a:endParaRPr lang="en-PH" sz="2400" dirty="0">
              <a:ea typeface="MS Mincho"/>
              <a:cs typeface="Times New Roman"/>
            </a:endParaRPr>
          </a:p>
          <a:p>
            <a:endParaRPr lang="en-PH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696200" y="3409950"/>
            <a:ext cx="643255" cy="685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696200" y="3409950"/>
            <a:ext cx="571500" cy="685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339455" y="3257550"/>
            <a:ext cx="499745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9099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51312" y="514350"/>
                <a:ext cx="8487888" cy="4188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>
                    <a:solidFill>
                      <a:srgbClr val="365F91"/>
                    </a:solidFill>
                    <a:latin typeface="Comic Sans MS"/>
                  </a:rPr>
                  <a:t>Sample Problem 1:</a:t>
                </a:r>
                <a:endParaRPr lang="en-PH" sz="2400" dirty="0">
                  <a:effectLst/>
                </a:endParaRPr>
              </a:p>
              <a:p>
                <a:r>
                  <a:rPr lang="en-US" sz="2400" dirty="0">
                    <a:effectLst/>
                    <a:latin typeface="Comic Sans MS"/>
                  </a:rPr>
                  <a:t>Which among the following is a numerical expression?</a:t>
                </a:r>
                <a:endParaRPr lang="en-PH" sz="2400" dirty="0">
                  <a:effectLst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/>
                        <a:ea typeface="MS Mincho"/>
                        <a:cs typeface="Times New Roman"/>
                      </a:rPr>
                      <m:t>𝑥</m:t>
                    </m:r>
                    <m:r>
                      <a:rPr lang="en-US" sz="2400" i="1">
                        <a:effectLst/>
                        <a:latin typeface="Cambria Math"/>
                        <a:ea typeface="MS Mincho"/>
                        <a:cs typeface="Times New Roman"/>
                      </a:rPr>
                      <m:t>+</m:t>
                    </m:r>
                    <m:r>
                      <a:rPr lang="en-US" sz="2400" i="1">
                        <a:effectLst/>
                        <a:latin typeface="Cambria Math"/>
                        <a:ea typeface="MS Mincho"/>
                        <a:cs typeface="Times New Roman"/>
                      </a:rPr>
                      <m:t>𝑦</m:t>
                    </m:r>
                    <m:r>
                      <a:rPr lang="en-US" sz="2400" i="1">
                        <a:effectLst/>
                        <a:latin typeface="Cambria Math"/>
                        <a:ea typeface="MS Mincho"/>
                        <a:cs typeface="Times New Roman"/>
                      </a:rPr>
                      <m:t>+3</m:t>
                    </m:r>
                  </m:oMath>
                </a14:m>
                <a:endParaRPr lang="en-PH" sz="1600" dirty="0">
                  <a:ea typeface="MS Mincho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/>
                        <a:ea typeface="MS Mincho"/>
                        <a:cs typeface="Times New Roman"/>
                      </a:rPr>
                      <m:t>1+3=2+2</m:t>
                    </m:r>
                  </m:oMath>
                </a14:m>
                <a:endParaRPr lang="en-PH" sz="1600" dirty="0">
                  <a:ea typeface="MS Mincho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PH" sz="2400" i="1">
                            <a:effectLst/>
                            <a:latin typeface="Cambria Math" panose="02040503050406030204" pitchFamily="18" charset="0"/>
                            <a:ea typeface="MS Mincho"/>
                            <a:cs typeface="Times New Roman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/>
                            <a:ea typeface="MS Mincho"/>
                            <a:cs typeface="Times New Roman"/>
                          </a:rPr>
                          <m:t>4+5</m:t>
                        </m:r>
                      </m:e>
                    </m:d>
                    <m:r>
                      <a:rPr lang="en-US" sz="2400" i="1">
                        <a:effectLst/>
                        <a:latin typeface="Cambria Math"/>
                        <a:ea typeface="MS Mincho"/>
                        <a:cs typeface="Times New Roman"/>
                      </a:rPr>
                      <m:t>÷3</m:t>
                    </m:r>
                  </m:oMath>
                </a14:m>
                <a:endParaRPr lang="en-PH" sz="1600" dirty="0">
                  <a:ea typeface="MS Mincho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/>
                        <a:ea typeface="MS Mincho"/>
                        <a:cs typeface="Times New Roman"/>
                      </a:rPr>
                      <m:t>24×(9−1)</m:t>
                    </m:r>
                  </m:oMath>
                </a14:m>
                <a:endParaRPr lang="en-PH" sz="16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>
                    <a:effectLst/>
                    <a:highlight>
                      <a:srgbClr val="FFFF00"/>
                    </a:highlight>
                    <a:latin typeface="Comic Sans MS"/>
                    <a:ea typeface="MS Mincho"/>
                    <a:cs typeface="Times New Roman"/>
                  </a:rPr>
                  <a:t>Solution:</a:t>
                </a:r>
                <a:endParaRPr lang="en-PH" sz="16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highlight>
                      <a:srgbClr val="FFFF00"/>
                    </a:highlight>
                    <a:latin typeface="Comic Sans MS"/>
                    <a:ea typeface="MS Mincho"/>
                    <a:cs typeface="Times New Roman"/>
                  </a:rPr>
                  <a:t>The correct answers are C and D.</a:t>
                </a:r>
                <a:endParaRPr lang="en-PH" sz="1600" dirty="0">
                  <a:ea typeface="MS Mincho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PH" sz="1600" dirty="0">
                  <a:ea typeface="MS Mincho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12" y="514350"/>
                <a:ext cx="8487888" cy="4188839"/>
              </a:xfrm>
              <a:prstGeom prst="rect">
                <a:avLst/>
              </a:prstGeom>
              <a:blipFill rotWithShape="1">
                <a:blip r:embed="rId3"/>
                <a:stretch>
                  <a:fillRect l="-1149" t="-1163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072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3720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E36C0A"/>
                </a:solidFill>
                <a:latin typeface="Comic Sans MS"/>
                <a:ea typeface="MS Mincho"/>
                <a:cs typeface="Times New Roman"/>
              </a:rPr>
              <a:t>Writing Numerical Expressions </a:t>
            </a:r>
            <a:endParaRPr lang="en-PH" sz="16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00B050"/>
                </a:solidFill>
                <a:latin typeface="Comic Sans MS"/>
                <a:ea typeface="MS Mincho"/>
                <a:cs typeface="Times New Roman"/>
              </a:rPr>
              <a:t>How do I write numerical expressions?</a:t>
            </a:r>
            <a:endParaRPr lang="en-PH" sz="1600" dirty="0">
              <a:ea typeface="MS Mincho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omic Sans MS"/>
                <a:ea typeface="MS Mincho"/>
                <a:cs typeface="Times New Roman"/>
              </a:rPr>
              <a:t>In writing numerical expressions from verbal statements, you must familiarize yourself with the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MS Mincho"/>
                <a:cs typeface="Times New Roman"/>
              </a:rPr>
              <a:t>CLUES</a:t>
            </a:r>
            <a:r>
              <a:rPr lang="en-US" sz="2400" dirty="0">
                <a:latin typeface="Comic Sans MS"/>
                <a:ea typeface="MS Mincho"/>
                <a:cs typeface="Times New Roman"/>
              </a:rPr>
              <a:t>!!! These clues are words that are used to represent the four operations: addition, subtraction, multiplication, and division. These words/phrases are identified on the next slide.</a:t>
            </a:r>
            <a:endParaRPr lang="en-PH" sz="1600" dirty="0"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6317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521970"/>
            <a:ext cx="8077201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0130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Writing and Interpreting Numerical Expressions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1312" y="514350"/>
            <a:ext cx="8487888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00B050"/>
                </a:solidFill>
                <a:latin typeface="Comic Sans MS"/>
                <a:ea typeface="MS Mincho"/>
                <a:cs typeface="Times New Roman"/>
              </a:rPr>
              <a:t>Example 1:</a:t>
            </a:r>
            <a:endParaRPr lang="en-PH" sz="2000" dirty="0">
              <a:ea typeface="MS Mincho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Write a numerical expression given the verbal phrase below:</a:t>
            </a:r>
            <a:endParaRPr lang="en-PH" sz="2000" dirty="0">
              <a:ea typeface="MS Mincho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FF0000"/>
                </a:solidFill>
                <a:latin typeface="Comic Sans MS"/>
                <a:ea typeface="MS Mincho"/>
                <a:cs typeface="Times New Roman"/>
              </a:rPr>
              <a:t>The sum of nine and five multiplied by three</a:t>
            </a:r>
            <a:endParaRPr lang="en-PH" sz="2000" dirty="0">
              <a:ea typeface="MS Mincho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Looking at the given example, you must understand that you need to get the sum of nine and five first and multiply whatever the answer is by three.</a:t>
            </a:r>
            <a:endParaRPr lang="en-PH" sz="20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dirty="0">
              <a:latin typeface="Comic Sans MS"/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This should be done first		   </a:t>
            </a:r>
            <a:r>
              <a:rPr lang="en-US" sz="2000" b="1" dirty="0">
                <a:solidFill>
                  <a:srgbClr val="FF0000"/>
                </a:solidFill>
                <a:latin typeface="Comic Sans MS"/>
                <a:ea typeface="MS Mincho"/>
                <a:cs typeface="Times New Roman"/>
              </a:rPr>
              <a:t>the sum of nine and five</a:t>
            </a:r>
            <a:endParaRPr lang="en-PH" sz="2000" dirty="0">
              <a:ea typeface="MS Mincho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Comic Sans MS"/>
                <a:ea typeface="MS Mincho"/>
                <a:cs typeface="Times New Roman"/>
              </a:rPr>
              <a:t>Then, whatever the answer is		  </a:t>
            </a:r>
            <a:r>
              <a:rPr lang="en-US" sz="2000" b="1" dirty="0">
                <a:solidFill>
                  <a:srgbClr val="FF0000"/>
                </a:solidFill>
                <a:latin typeface="Comic Sans MS"/>
                <a:ea typeface="MS Mincho"/>
                <a:cs typeface="Times New Roman"/>
              </a:rPr>
              <a:t>multiply it by three</a:t>
            </a:r>
            <a:endParaRPr lang="en-PH" sz="2000" dirty="0">
              <a:ea typeface="MS Mincho"/>
              <a:cs typeface="Times New Roman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44380" y="3867150"/>
            <a:ext cx="6508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269817" y="4324350"/>
            <a:ext cx="6508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139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1510</Words>
  <Application>Microsoft Office PowerPoint</Application>
  <PresentationFormat>On-screen Show (16:9)</PresentationFormat>
  <Paragraphs>189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Cambria</vt:lpstr>
      <vt:lpstr>Cambria Math</vt:lpstr>
      <vt:lpstr>Comic Sans MS</vt:lpstr>
      <vt:lpstr>Office Theme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  <vt:lpstr>Writing and Interpreting Numerical Expressions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2022-11-08T07:25:45Z</dcterms:created>
  <dcterms:modified xsi:type="dcterms:W3CDTF">2022-11-08T07:26:25Z</dcterms:modified>
</cp:coreProperties>
</file>