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66950"/>
            <a:ext cx="8766932" cy="1102519"/>
          </a:xfrm>
        </p:spPr>
        <p:txBody>
          <a:bodyPr>
            <a:noAutofit/>
          </a:bodyPr>
          <a:lstStyle/>
          <a:p>
            <a:r>
              <a:rPr lang="en-US" dirty="0"/>
              <a:t>Writing and Interpreting Numerical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39000" y="4171950"/>
            <a:ext cx="16803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Math 5</a:t>
            </a:r>
          </a:p>
        </p:txBody>
      </p:sp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1124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00B050"/>
                </a:solidFill>
                <a:latin typeface="Comic Sans MS"/>
                <a:ea typeface="MS Mincho"/>
                <a:cs typeface="Times New Roman"/>
              </a:rPr>
              <a:t>So how do we write it as a numerical expression?</a:t>
            </a:r>
            <a:endParaRPr lang="en-PH" sz="1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/>
              <a:t>We need to do some </a:t>
            </a:r>
            <a:r>
              <a:rPr lang="en-US" sz="1600" b="1" dirty="0">
                <a:solidFill>
                  <a:srgbClr val="FF0000"/>
                </a:solidFill>
                <a:effectLst/>
              </a:rPr>
              <a:t>grouping</a:t>
            </a:r>
            <a:r>
              <a:rPr lang="en-US" sz="1600" dirty="0"/>
              <a:t> to indicate that one operation must be done before doing another. We use open/close parentheses “( )” to group the numbers and operations.</a:t>
            </a:r>
            <a:endParaRPr lang="en-PH" sz="1600" dirty="0">
              <a:ea typeface="MS Mincho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62150"/>
            <a:ext cx="7772400" cy="303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126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89" y="677119"/>
            <a:ext cx="8798166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69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384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00B050"/>
                </a:solidFill>
                <a:latin typeface="Comic Sans MS"/>
                <a:ea typeface="MS Mincho"/>
                <a:cs typeface="Times New Roman"/>
              </a:rPr>
              <a:t>Example 2:</a:t>
            </a:r>
            <a:endParaRPr lang="en-PH" sz="1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Write a numerical expression given the verbal phrase below:</a:t>
            </a:r>
            <a:endParaRPr lang="en-PH" sz="1400" dirty="0">
              <a:ea typeface="MS Mincho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The sum of nine and the product of five and three</a:t>
            </a:r>
            <a:endParaRPr lang="en-PH" sz="1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If you compare it to the first example, both involve the same numbers and the same operations.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Example 1: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The sum of nine and five multiplied by three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Example 2: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The sum of nine and the product of five and 		    three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9025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3436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Both examples in the previous slide involve numbers nine, five and three, and operations addition and subtraction.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But do they really mean the same? 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 </a:t>
            </a:r>
            <a:endParaRPr lang="en-PH" sz="1400" dirty="0">
              <a:ea typeface="MS Mincho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BIG NO!!!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4494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In Example 2, “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The sum of nine and the product of five and three</a:t>
            </a:r>
            <a:r>
              <a:rPr lang="en-US" sz="2000" dirty="0">
                <a:latin typeface="Comic Sans MS"/>
                <a:ea typeface="MS Mincho"/>
                <a:cs typeface="Times New Roman"/>
              </a:rPr>
              <a:t>”, the operation that must be done first is to multiply five and three… then add nine to whatever the product is.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The grouping will then be: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42404"/>
            <a:ext cx="7620000" cy="213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652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424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00B050"/>
                </a:solidFill>
                <a:latin typeface="Comic Sans MS"/>
                <a:ea typeface="MS Mincho"/>
                <a:cs typeface="Times New Roman"/>
              </a:rPr>
              <a:t>Let’s compare the two verbal phrases!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76350"/>
            <a:ext cx="4114800" cy="2743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256" y="1276350"/>
            <a:ext cx="4325463" cy="2743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47528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2322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Here, both verbal statements may have exactly the same numbers and involve the same operations; they mean differently. Pay close attention to the given phrase and group the numbers with operations that must be done first.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The examples in the previous slide will also give 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DIFFERENT </a:t>
            </a:r>
            <a:r>
              <a:rPr lang="en-US" sz="2000" dirty="0">
                <a:latin typeface="Comic Sans MS"/>
                <a:ea typeface="MS Mincho"/>
                <a:cs typeface="Times New Roman"/>
              </a:rPr>
              <a:t>answers when evaluated.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9937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269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2:</a:t>
            </a:r>
            <a:endParaRPr lang="en-PH" sz="1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MS Mincho"/>
                <a:cs typeface="Times New Roman"/>
              </a:rPr>
              <a:t>Tell whether the given phrases below have the same meaning by writing their corresponding numerical expression.</a:t>
            </a:r>
            <a:endParaRPr lang="en-PH" sz="2000" dirty="0">
              <a:ea typeface="MS Mincho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The difference between twenty and twelve divided by two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endParaRPr lang="en-PH" sz="1400" dirty="0">
              <a:ea typeface="MS Mincho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The difference between twenty and the quotient of twelve and two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229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4166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365F91"/>
                    </a:solidFill>
                    <a:latin typeface="Comic Sans MS"/>
                    <a:ea typeface="MS Mincho"/>
                    <a:cs typeface="Times New Roman"/>
                  </a:rPr>
                  <a:t>Sample Problem 2: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highlight>
                      <a:srgbClr val="FFFF00"/>
                    </a:highlight>
                    <a:latin typeface="Comic Sans MS"/>
                    <a:ea typeface="MS Mincho"/>
                    <a:cs typeface="Times New Roman"/>
                  </a:rPr>
                  <a:t>Solution: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The difference between twenty and twelve divided by two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highlight>
                            <a:srgbClr val="FFFF00"/>
                          </a:highlight>
                          <a:latin typeface="Cambria Math"/>
                          <a:ea typeface="MS Mincho"/>
                          <a:cs typeface="Times New Roman"/>
                        </a:rPr>
                        <m:t>(20−12)÷2</m:t>
                      </m:r>
                    </m:oMath>
                  </m:oMathPara>
                </a14:m>
                <a:endParaRPr lang="en-PH" sz="14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The difference between twenty and the quotient of twelve and two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highlight>
                            <a:srgbClr val="FFFF00"/>
                          </a:highlight>
                          <a:latin typeface="Cambria Math"/>
                          <a:ea typeface="MS Mincho"/>
                          <a:cs typeface="Times New Roman"/>
                        </a:rPr>
                        <m:t>20−(12÷2)</m:t>
                      </m:r>
                    </m:oMath>
                  </m:oMathPara>
                </a14:m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highlight>
                      <a:srgbClr val="FFFF00"/>
                    </a:highlight>
                    <a:latin typeface="Comic Sans MS"/>
                    <a:ea typeface="MS Mincho"/>
                    <a:cs typeface="Times New Roman"/>
                  </a:rPr>
                  <a:t>The given phrases do not mean the same.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2000" b="1" dirty="0">
                  <a:solidFill>
                    <a:srgbClr val="365F91"/>
                  </a:solidFill>
                  <a:latin typeface="Comic Sans MS"/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PH" sz="1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4166782"/>
              </a:xfrm>
              <a:prstGeom prst="rect">
                <a:avLst/>
              </a:prstGeom>
              <a:blipFill rotWithShape="1">
                <a:blip r:embed="rId3"/>
                <a:stretch>
                  <a:fillRect l="-1078" t="-292" b="-146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496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Now, let’s do it the other way around!!!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Translating Verbal Phrases into Numerical Expressions</a:t>
            </a:r>
            <a:endParaRPr lang="en-PH" sz="1400" dirty="0">
              <a:ea typeface="MS Mincho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Instead of writing numeral expressions given the verbal phrases, you’ll do it the other way around. You are going to translate numerical expressions into words. </a:t>
            </a:r>
          </a:p>
          <a:p>
            <a:pPr algn="just">
              <a:spcAft>
                <a:spcPts val="1000"/>
              </a:spcAft>
            </a:pPr>
            <a:endParaRPr lang="en-US" sz="2000" dirty="0">
              <a:solidFill>
                <a:srgbClr val="000000"/>
              </a:solidFill>
              <a:latin typeface="Comic Sans MS"/>
              <a:ea typeface="MS Mincho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Remember that the 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ORDER OF OPERATIONS</a:t>
            </a:r>
            <a:r>
              <a:rPr lang="en-US" sz="2000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is very 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IMPORTANT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!!! Always pay attention to the following: </a:t>
            </a:r>
          </a:p>
          <a:p>
            <a:pPr algn="just">
              <a:spcAft>
                <a:spcPts val="1000"/>
              </a:spcAft>
            </a:pPr>
            <a:endParaRPr lang="en-US" sz="2000" b="1" dirty="0">
              <a:solidFill>
                <a:srgbClr val="000000"/>
              </a:solidFill>
              <a:latin typeface="Comic Sans MS"/>
              <a:ea typeface="MS Mincho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“What should be done first?”</a:t>
            </a:r>
            <a:endParaRPr lang="en-PH" sz="2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128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610600" cy="4114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lvl="0"/>
            <a:r>
              <a:rPr lang="en-PH" dirty="0"/>
              <a:t>Recognize numerical expressions.</a:t>
            </a:r>
          </a:p>
          <a:p>
            <a:pPr lvl="0"/>
            <a:r>
              <a:rPr lang="en-PH" dirty="0"/>
              <a:t>Familiarize the words used to represent operations such as addition, subtraction, multiplication and division.</a:t>
            </a:r>
          </a:p>
          <a:p>
            <a:pPr lvl="0"/>
            <a:r>
              <a:rPr lang="en-PH" dirty="0"/>
              <a:t>Write a numerical expression that records calculations with numbers given a verbal phrase.</a:t>
            </a:r>
          </a:p>
          <a:p>
            <a:pPr lvl="0"/>
            <a:r>
              <a:rPr lang="en-PH" dirty="0"/>
              <a:t>Translate numerical expressions into words.</a:t>
            </a:r>
          </a:p>
          <a:p>
            <a:pPr lvl="0"/>
            <a:r>
              <a:rPr lang="en-PH" dirty="0"/>
              <a:t>Interpret numerical expressions without evaluating them.</a:t>
            </a:r>
          </a:p>
          <a:p>
            <a:r>
              <a:rPr lang="en-PH" dirty="0"/>
              <a:t>Compare expressions using visual models.</a:t>
            </a:r>
            <a:endParaRPr lang="en-US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3777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E36C0A"/>
                    </a:solidFill>
                    <a:latin typeface="Comic Sans MS"/>
                    <a:ea typeface="MS Mincho"/>
                    <a:cs typeface="Times New Roman"/>
                  </a:rPr>
                  <a:t>How do I write numerical expressions into verbal phrases?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00B05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Example 3:</a:t>
                </a: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 Translate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𝟐𝟒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÷(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𝟖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 </a:t>
                </a: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into words.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As mentioned, take note of the order of operations and </a:t>
                </a: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“What should be done first?”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In this example, which verbal phrase do you think is correct?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Twenty-four divided by eight minus four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Twenty-four divided by the difference of eight and four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b="1" dirty="0">
                    <a:effectLst/>
                    <a:latin typeface="Comic Sans MS"/>
                    <a:ea typeface="MS Mincho"/>
                    <a:cs typeface="Times New Roman"/>
                  </a:rPr>
                  <a:t>The correct answer is 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B</a:t>
                </a:r>
                <a:r>
                  <a:rPr lang="en-US" sz="3200" b="1" dirty="0">
                    <a:effectLst/>
                    <a:latin typeface="Comic Sans MS"/>
                    <a:ea typeface="MS Mincho"/>
                    <a:cs typeface="Times New Roman"/>
                  </a:rPr>
                  <a:t>.</a:t>
                </a:r>
                <a:endParaRPr lang="en-PH" sz="1400" dirty="0">
                  <a:ea typeface="MS Mincho"/>
                  <a:cs typeface="Times New Roman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3777444"/>
              </a:xfrm>
              <a:prstGeom prst="rect">
                <a:avLst/>
              </a:prstGeom>
              <a:blipFill>
                <a:blip r:embed="rId3"/>
                <a:stretch>
                  <a:fillRect l="-1078" t="-323" r="-1940" b="-338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874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778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Take note that there are numbers to be grouped in the given example, and should be done first.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43060"/>
            <a:ext cx="8382000" cy="293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273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2728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33755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Comic Sans MS"/>
                    <a:ea typeface="MS Mincho"/>
                    <a:cs typeface="Times New Roman"/>
                  </a:rPr>
                  <a:t>A </a:t>
                </a: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on the other hand is incorrect.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2000" b="1" dirty="0">
                  <a:solidFill>
                    <a:srgbClr val="FF0000"/>
                  </a:solidFill>
                  <a:effectLst/>
                  <a:latin typeface="Comic Sans MS"/>
                  <a:ea typeface="MS Mincho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“Twenty-four divided by eight minus four” 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2000" dirty="0">
                  <a:effectLst/>
                  <a:latin typeface="Comic Sans MS"/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Looking at the order of operations, the numerical expression for this verbal phrase is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(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𝟐𝟒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÷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𝟖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)−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0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.</m:t>
                    </m:r>
                  </m:oMath>
                </a14:m>
                <a:endParaRPr lang="en-PH" sz="1400" dirty="0">
                  <a:ea typeface="MS Mincho"/>
                  <a:cs typeface="Times New Roman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2728952"/>
              </a:xfrm>
              <a:prstGeom prst="rect">
                <a:avLst/>
              </a:prstGeom>
              <a:blipFill>
                <a:blip r:embed="rId3"/>
                <a:stretch>
                  <a:fillRect l="-790" t="-446" r="-287" b="-200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0609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3: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Translate each numerical expression into words and write them in each cloud.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2" y="1744345"/>
            <a:ext cx="7943850" cy="303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281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3: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Translate each numerical expression into words and write them in each cloud.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" y="1796752"/>
            <a:ext cx="7696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764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535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3: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Translate each numerical expression into words and write them in each cloud.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892175" algn="l"/>
              </a:tabLst>
            </a:pPr>
            <a:r>
              <a:rPr lang="en-US" sz="2000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Solution: (Answers may vary)</a:t>
            </a:r>
            <a:endParaRPr lang="en-PH" sz="1400" dirty="0"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Four times five plus ten.</a:t>
            </a:r>
            <a:endParaRPr lang="en-PH" sz="1400" dirty="0"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Four times the sum of five and ten</a:t>
            </a:r>
            <a:endParaRPr lang="en-PH" sz="1400" dirty="0">
              <a:ea typeface="MS Mincho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92175" algn="l"/>
              </a:tabLst>
            </a:pPr>
            <a:r>
              <a:rPr lang="en-US" sz="2000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Thirty divided by the sum of five and one times the difference of seven and three</a:t>
            </a:r>
            <a:endParaRPr lang="en-PH" sz="1400" dirty="0">
              <a:ea typeface="MS Mincho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892175" algn="l"/>
              </a:tabLst>
            </a:pPr>
            <a:r>
              <a:rPr lang="en-US" sz="2000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Thirty divided by five plus the product of one and seven, minus three</a:t>
            </a:r>
            <a:endParaRPr lang="en-PH" sz="1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7405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3221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33755" algn="l"/>
                  </a:tabLst>
                </a:pPr>
                <a:r>
                  <a:rPr lang="en-US" sz="2000" b="1" dirty="0">
                    <a:solidFill>
                      <a:srgbClr val="E36C0A"/>
                    </a:solidFill>
                    <a:latin typeface="Comic Sans MS"/>
                    <a:ea typeface="MS Mincho"/>
                    <a:cs typeface="Times New Roman"/>
                  </a:rPr>
                  <a:t>Interpreting Numerical Expressions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algn="just">
                  <a:tabLst>
                    <a:tab pos="833755" algn="l"/>
                  </a:tabLst>
                </a:pPr>
                <a:r>
                  <a:rPr lang="en-US" sz="2000" dirty="0">
                    <a:effectLst/>
                    <a:latin typeface="Comic Sans MS"/>
                  </a:rPr>
                  <a:t> </a:t>
                </a:r>
                <a:r>
                  <a:rPr lang="en-US" sz="2000" dirty="0"/>
                  <a:t>How are numerical expressions interpreted without evaluating them? </a:t>
                </a:r>
                <a:r>
                  <a:rPr lang="en-US" sz="2000" dirty="0">
                    <a:solidFill>
                      <a:srgbClr val="FF0000"/>
                    </a:solidFill>
                  </a:rPr>
                  <a:t>“</a:t>
                </a:r>
                <a:r>
                  <a:rPr lang="en-US" sz="2000" b="1" dirty="0">
                    <a:solidFill>
                      <a:srgbClr val="FF0000"/>
                    </a:solidFill>
                    <a:effectLst/>
                  </a:rPr>
                  <a:t>Evaluate</a:t>
                </a:r>
                <a:r>
                  <a:rPr lang="en-US" sz="2000" dirty="0">
                    <a:solidFill>
                      <a:srgbClr val="FF0000"/>
                    </a:solidFill>
                  </a:rPr>
                  <a:t>” </a:t>
                </a:r>
                <a:r>
                  <a:rPr lang="en-US" sz="2000" dirty="0"/>
                  <a:t>means getting the value of a given numerical word with any given operation, following a correct order. But how is it done without evaluation?</a:t>
                </a:r>
                <a:endParaRPr lang="en-PH" sz="2000" dirty="0">
                  <a:effectLst/>
                </a:endParaRPr>
              </a:p>
              <a:p>
                <a:pPr algn="just">
                  <a:tabLst>
                    <a:tab pos="833755" algn="l"/>
                  </a:tabLst>
                </a:pPr>
                <a:r>
                  <a:rPr lang="en-US" sz="2000" b="1" dirty="0">
                    <a:solidFill>
                      <a:srgbClr val="00B050"/>
                    </a:solidFill>
                    <a:effectLst/>
                    <a:latin typeface="Comic Sans MS"/>
                  </a:rPr>
                  <a:t>Without evaluating, compare the value of:</a:t>
                </a:r>
                <a:endParaRPr lang="en-PH" sz="2000" dirty="0">
                  <a:effectLst/>
                </a:endParaRPr>
              </a:p>
              <a:p>
                <a:pPr algn="just">
                  <a:tabLst>
                    <a:tab pos="833755" algn="l"/>
                  </a:tabLst>
                </a:pPr>
                <a:r>
                  <a:rPr lang="en-US" sz="2000" b="1" dirty="0">
                    <a:solidFill>
                      <a:srgbClr val="00B050"/>
                    </a:solidFill>
                    <a:effectLst/>
                    <a:latin typeface="Comic Sans MS"/>
                  </a:rPr>
                  <a:t> </a:t>
                </a:r>
                <a:endParaRPr lang="en-PH" sz="2000" dirty="0">
                  <a:effectLst/>
                </a:endParaRPr>
              </a:p>
              <a:p>
                <a:pPr algn="ctr">
                  <a:tabLst>
                    <a:tab pos="833755" algn="l"/>
                  </a:tabLst>
                </a:pPr>
                <a14:m>
                  <m:oMath xmlns:m="http://schemas.openxmlformats.org/officeDocument/2006/math">
                    <m:r>
                      <a:rPr lang="en-US" sz="3200" b="1" i="1">
                        <a:effectLst/>
                        <a:latin typeface="Cambria Math"/>
                      </a:rPr>
                      <m:t>(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𝟐𝟎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+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𝟒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)</m:t>
                    </m:r>
                  </m:oMath>
                </a14:m>
                <a:r>
                  <a:rPr lang="en-US" sz="3200" b="1" dirty="0">
                    <a:effectLst/>
                    <a:latin typeface="Comic Sans MS"/>
                  </a:rPr>
                  <a:t> and  </a:t>
                </a:r>
                <a14:m>
                  <m:oMath xmlns:m="http://schemas.openxmlformats.org/officeDocument/2006/math">
                    <m:r>
                      <a:rPr lang="en-US" sz="3200" b="1" i="1">
                        <a:effectLst/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×(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𝟐𝟎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+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𝟒</m:t>
                    </m:r>
                    <m:r>
                      <a:rPr lang="en-US" sz="3200" b="1" i="1">
                        <a:effectLst/>
                        <a:latin typeface="Cambria Math"/>
                      </a:rPr>
                      <m:t>)</m:t>
                    </m:r>
                  </m:oMath>
                </a14:m>
                <a:endParaRPr lang="en-PH" sz="2000" dirty="0">
                  <a:effectLst/>
                </a:endParaRPr>
              </a:p>
              <a:p>
                <a:pPr>
                  <a:tabLst>
                    <a:tab pos="833755" algn="l"/>
                  </a:tabLst>
                </a:pPr>
                <a:r>
                  <a:rPr lang="en-US" sz="2000" dirty="0">
                    <a:effectLst/>
                    <a:latin typeface="Comic Sans MS"/>
                  </a:rPr>
                  <a:t> To compare the values of the given numerical expressions without evaluating them, a visual model such as a </a:t>
                </a:r>
                <a:r>
                  <a:rPr lang="en-US" sz="2000" dirty="0">
                    <a:solidFill>
                      <a:srgbClr val="FF0000"/>
                    </a:solidFill>
                    <a:effectLst/>
                    <a:latin typeface="Comic Sans MS"/>
                  </a:rPr>
                  <a:t>TAPE DIAGRAM </a:t>
                </a:r>
                <a:r>
                  <a:rPr lang="en-US" sz="2000" dirty="0">
                    <a:effectLst/>
                    <a:latin typeface="Comic Sans MS"/>
                  </a:rPr>
                  <a:t>is used.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3221395"/>
              </a:xfrm>
              <a:prstGeom prst="rect">
                <a:avLst/>
              </a:prstGeom>
              <a:blipFill>
                <a:blip r:embed="rId3"/>
                <a:stretch>
                  <a:fillRect l="-790" t="-378" r="-718" b="-226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8454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0862" y="514350"/>
                <a:ext cx="33062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tabLst>
                    <a:tab pos="833755" algn="l"/>
                  </a:tabLst>
                </a:pPr>
                <a:r>
                  <a:rPr lang="en-US" sz="2000" dirty="0">
                    <a:latin typeface="Comic Sans MS"/>
                  </a:rPr>
                  <a:t>Using a tape diagram, we can draw the model of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(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𝟐𝟎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𝟒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)</m:t>
                    </m:r>
                  </m:oMath>
                </a14:m>
                <a:endParaRPr lang="en-PH" sz="2000" dirty="0">
                  <a:effectLst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62" y="514350"/>
                <a:ext cx="3306288" cy="1200329"/>
              </a:xfrm>
              <a:prstGeom prst="rect">
                <a:avLst/>
              </a:prstGeom>
              <a:blipFill rotWithShape="1">
                <a:blip r:embed="rId3"/>
                <a:stretch>
                  <a:fillRect t="-2538" r="-1292" b="-16244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09775"/>
            <a:ext cx="1375806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00600" y="514350"/>
                <a:ext cx="274320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tabLst>
                    <a:tab pos="833755" algn="l"/>
                  </a:tabLst>
                </a:pPr>
                <a:r>
                  <a:rPr lang="en-US" sz="2000" dirty="0">
                    <a:latin typeface="Comic Sans MS"/>
                  </a:rPr>
                  <a:t>and the model of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𝟓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×(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𝟐𝟎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𝟒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)</m:t>
                    </m:r>
                  </m:oMath>
                </a14:m>
                <a:endParaRPr lang="en-PH" sz="2000" dirty="0">
                  <a:effectLst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14350"/>
                <a:ext cx="2743200" cy="892552"/>
              </a:xfrm>
              <a:prstGeom prst="rect">
                <a:avLst/>
              </a:prstGeom>
              <a:blipFill rotWithShape="1">
                <a:blip r:embed="rId5"/>
                <a:stretch>
                  <a:fillRect t="-3401" r="-3333" b="-21769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052637"/>
            <a:ext cx="49530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8893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tabLst>
                    <a:tab pos="833755" algn="l"/>
                  </a:tabLst>
                </a:pPr>
                <a:r>
                  <a:rPr lang="en-US" sz="2000" dirty="0">
                    <a:latin typeface="Comic Sans MS"/>
                  </a:rPr>
                  <a:t>Without evaluating and by only drawing a model of the given numerical expressions, we can say that:</a:t>
                </a:r>
              </a:p>
              <a:p>
                <a:pPr algn="just">
                  <a:tabLst>
                    <a:tab pos="833755" algn="l"/>
                  </a:tabLst>
                </a:pPr>
                <a:endParaRPr lang="en-PH" sz="2000" dirty="0">
                  <a:effectLst/>
                </a:endParaRPr>
              </a:p>
              <a:p>
                <a:pPr algn="just">
                  <a:tabLst>
                    <a:tab pos="833755" algn="l"/>
                  </a:tabLst>
                </a:pPr>
                <a:r>
                  <a:rPr lang="en-US" sz="2000" dirty="0">
                    <a:effectLst/>
                    <a:latin typeface="Comic Sans MS"/>
                  </a:rPr>
                  <a:t> </a:t>
                </a:r>
                <a:endParaRPr lang="en-PH" sz="2000" dirty="0">
                  <a:effectLst/>
                </a:endParaRPr>
              </a:p>
              <a:p>
                <a:pPr algn="ctr">
                  <a:tabLst>
                    <a:tab pos="833755" algn="l"/>
                  </a:tabLst>
                </a:pP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𝟓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×(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𝟐𝟎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𝟒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)</m:t>
                    </m:r>
                  </m:oMath>
                </a14:m>
                <a:r>
                  <a:rPr lang="en-US" sz="3200" b="1" dirty="0">
                    <a:effectLst/>
                    <a:latin typeface="Comic Sans MS" pitchFamily="66" charset="0"/>
                  </a:rPr>
                  <a:t> </a:t>
                </a:r>
              </a:p>
              <a:p>
                <a:pPr algn="ctr">
                  <a:tabLst>
                    <a:tab pos="833755" algn="l"/>
                  </a:tabLst>
                </a:pPr>
                <a:endParaRPr lang="en-US" sz="3200" b="1" dirty="0">
                  <a:effectLst/>
                  <a:latin typeface="Comic Sans MS" pitchFamily="66" charset="0"/>
                </a:endParaRPr>
              </a:p>
              <a:p>
                <a:pPr algn="ctr">
                  <a:tabLst>
                    <a:tab pos="833755" algn="l"/>
                  </a:tabLst>
                </a:pPr>
                <a:r>
                  <a:rPr lang="en-US" sz="3200" b="1" dirty="0">
                    <a:effectLst/>
                    <a:latin typeface="Comic Sans MS" pitchFamily="66" charset="0"/>
                  </a:rPr>
                  <a:t>is 5 times as large as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Comic Sans MS" pitchFamily="66" charset="0"/>
                  </a:rPr>
                  <a:t> </a:t>
                </a:r>
              </a:p>
              <a:p>
                <a:pPr algn="ctr">
                  <a:tabLst>
                    <a:tab pos="833755" algn="l"/>
                  </a:tabLst>
                </a:pPr>
                <a:endParaRPr lang="en-US" sz="3200" b="1" i="1" dirty="0">
                  <a:solidFill>
                    <a:srgbClr val="FF0000"/>
                  </a:solidFill>
                  <a:effectLst/>
                  <a:latin typeface="Cambria Math"/>
                </a:endParaRPr>
              </a:p>
              <a:p>
                <a:pPr algn="ctr">
                  <a:tabLst>
                    <a:tab pos="83375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(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𝟐𝟎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𝟒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PH" sz="3200" dirty="0">
                  <a:effectLst/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3785652"/>
              </a:xfrm>
              <a:prstGeom prst="rect">
                <a:avLst/>
              </a:prstGeom>
              <a:blipFill rotWithShape="1">
                <a:blip r:embed="rId3"/>
                <a:stretch>
                  <a:fillRect l="-790" t="-805" r="-1580" b="-4348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967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356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  <a:tabLst>
                    <a:tab pos="833755" algn="l"/>
                  </a:tabLst>
                </a:pPr>
                <a:r>
                  <a:rPr lang="en-US" sz="2000" b="1" dirty="0">
                    <a:solidFill>
                      <a:srgbClr val="365F91"/>
                    </a:solidFill>
                    <a:latin typeface="Comic Sans MS"/>
                  </a:rPr>
                  <a:t>Sample Problem 4:</a:t>
                </a:r>
                <a:endParaRPr lang="en-PH" sz="2000" dirty="0">
                  <a:effectLst/>
                </a:endParaRPr>
              </a:p>
              <a:p>
                <a:pPr algn="just">
                  <a:tabLst>
                    <a:tab pos="833755" algn="l"/>
                  </a:tabLst>
                </a:pPr>
                <a:r>
                  <a:rPr lang="en-US" sz="2000" dirty="0">
                    <a:effectLst/>
                    <a:latin typeface="Comic Sans MS"/>
                  </a:rPr>
                  <a:t>Without evaluating, which do you think has a bigger value? Draw the model to compare.</a:t>
                </a:r>
                <a:endParaRPr lang="en-PH" sz="2000" dirty="0">
                  <a:effectLst/>
                </a:endParaRPr>
              </a:p>
              <a:p>
                <a:pPr algn="just">
                  <a:tabLst>
                    <a:tab pos="833755" algn="l"/>
                  </a:tabLst>
                </a:pPr>
                <a:r>
                  <a:rPr lang="en-US" sz="2000" dirty="0">
                    <a:solidFill>
                      <a:srgbClr val="FF0000"/>
                    </a:solidFill>
                    <a:effectLst/>
                    <a:latin typeface="Comic Sans MS"/>
                  </a:rPr>
                  <a:t> </a:t>
                </a:r>
                <a:endParaRPr lang="en-PH" sz="2000" dirty="0">
                  <a:effectLst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  <a:tabLst>
                    <a:tab pos="833755" algn="l"/>
                  </a:tabLst>
                </a:pPr>
                <a:r>
                  <a:rPr lang="en-US" sz="3200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The sum of 12 and 8 tripled</a:t>
                </a:r>
                <a:r>
                  <a:rPr lang="en-US" sz="3200" dirty="0">
                    <a:effectLst/>
                    <a:latin typeface="Comic Sans MS"/>
                    <a:ea typeface="MS Mincho"/>
                    <a:cs typeface="Times New Roman"/>
                  </a:rPr>
                  <a:t> </a:t>
                </a: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  <a:tabLst>
                    <a:tab pos="833755" algn="l"/>
                  </a:tabLst>
                </a:pPr>
                <a:r>
                  <a:rPr lang="en-US" sz="3200" dirty="0">
                    <a:effectLst/>
                    <a:latin typeface="Comic Sans MS"/>
                    <a:ea typeface="MS Mincho"/>
                    <a:cs typeface="Times New Roman"/>
                  </a:rPr>
                  <a:t>or </a:t>
                </a: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  <a:tabLst>
                    <a:tab pos="83375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PH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×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𝟏𝟐</m:t>
                          </m:r>
                        </m:e>
                      </m:d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+(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𝟑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×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𝟖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)</m:t>
                      </m:r>
                    </m:oMath>
                  </m:oMathPara>
                </a14:m>
                <a:endParaRPr lang="en-PH" sz="1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3560975"/>
              </a:xfrm>
              <a:prstGeom prst="rect">
                <a:avLst/>
              </a:prstGeom>
              <a:blipFill rotWithShape="1">
                <a:blip r:embed="rId3"/>
                <a:stretch>
                  <a:fillRect l="-790" r="-1580" b="-171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79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55" y="361950"/>
            <a:ext cx="89154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Numerical expression</a:t>
            </a:r>
          </a:p>
          <a:p>
            <a:pPr marL="0" indent="0" algn="ctr">
              <a:buNone/>
            </a:pPr>
            <a:r>
              <a:rPr lang="en-US" sz="2400" dirty="0"/>
              <a:t>Parentheses</a:t>
            </a:r>
          </a:p>
          <a:p>
            <a:pPr marL="0" indent="0" algn="ctr">
              <a:buNone/>
            </a:pPr>
            <a:r>
              <a:rPr lang="en-US" sz="2400" dirty="0"/>
              <a:t>Operations</a:t>
            </a:r>
          </a:p>
          <a:p>
            <a:pPr marL="0" indent="0" algn="ctr">
              <a:buNone/>
            </a:pPr>
            <a:r>
              <a:rPr lang="en-US" sz="2400" dirty="0"/>
              <a:t>Addition</a:t>
            </a:r>
          </a:p>
          <a:p>
            <a:pPr marL="0" indent="0" algn="ctr">
              <a:buNone/>
            </a:pPr>
            <a:r>
              <a:rPr lang="en-US" sz="2400" dirty="0"/>
              <a:t>Subtraction</a:t>
            </a:r>
          </a:p>
          <a:p>
            <a:pPr marL="0" indent="0" algn="ctr">
              <a:buNone/>
            </a:pPr>
            <a:r>
              <a:rPr lang="en-US" sz="2400" dirty="0"/>
              <a:t>Multiplication</a:t>
            </a:r>
          </a:p>
          <a:p>
            <a:pPr marL="0" indent="0" algn="ctr">
              <a:buNone/>
            </a:pPr>
            <a:r>
              <a:rPr lang="en-US" sz="2400" dirty="0"/>
              <a:t>Division</a:t>
            </a:r>
          </a:p>
          <a:p>
            <a:pPr marL="0" indent="0" algn="ctr">
              <a:buNone/>
            </a:pPr>
            <a:r>
              <a:rPr lang="en-US" sz="2400" dirty="0"/>
              <a:t>Tape diagram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26204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tabLst>
                <a:tab pos="833755" algn="l"/>
              </a:tabLst>
            </a:pPr>
            <a:r>
              <a:rPr lang="en-US" sz="2000" b="1" dirty="0">
                <a:solidFill>
                  <a:srgbClr val="365F91"/>
                </a:solidFill>
                <a:latin typeface="Comic Sans MS"/>
              </a:rPr>
              <a:t>Sample Problem 4:</a:t>
            </a:r>
            <a:endParaRPr lang="en-PH" sz="2000" dirty="0">
              <a:effectLst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833755" algn="l"/>
              </a:tabLst>
            </a:pPr>
            <a:r>
              <a:rPr lang="en-US" sz="2000" b="1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Solution: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" y="1609725"/>
            <a:ext cx="3992088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609725"/>
            <a:ext cx="4229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3638550"/>
                <a:ext cx="8382000" cy="778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33755" algn="l"/>
                  </a:tabLst>
                </a:pPr>
                <a:r>
                  <a:rPr lang="en-US" sz="2000" dirty="0">
                    <a:latin typeface="Comic Sans MS"/>
                    <a:ea typeface="MS Mincho"/>
                    <a:cs typeface="Times New Roman"/>
                  </a:rPr>
                  <a:t>Without calculating, the visual models clearly show that </a:t>
                </a:r>
                <a:r>
                  <a:rPr lang="en-US" sz="2000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the sum of 12 and 8 tripled</a:t>
                </a: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PH" sz="20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𝟑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×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𝟏𝟐</m:t>
                        </m:r>
                      </m:e>
                    </m:d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+(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𝟑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×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𝟖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)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 </a:t>
                </a: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have exactly the same value.</a:t>
                </a:r>
                <a:endParaRPr lang="en-PH" sz="20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38550"/>
                <a:ext cx="8382000" cy="778675"/>
              </a:xfrm>
              <a:prstGeom prst="rect">
                <a:avLst/>
              </a:prstGeom>
              <a:blipFill rotWithShape="1">
                <a:blip r:embed="rId5"/>
                <a:stretch>
                  <a:fillRect l="-727" t="-1563" b="-13281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199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2732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365F91"/>
                    </a:solidFill>
                    <a:latin typeface="Comic Sans MS"/>
                    <a:ea typeface="MS Mincho"/>
                    <a:cs typeface="Times New Roman"/>
                  </a:rPr>
                  <a:t>Sample Problem 5: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r>
                  <a:rPr lang="en-US" sz="2000" dirty="0">
                    <a:effectLst/>
                    <a:latin typeface="Comic Sans MS"/>
                  </a:rPr>
                  <a:t>Compare the given numerical expressions using &gt;, &lt; or =, without calculating. Draw tape diagrams to help you decide.</a:t>
                </a:r>
                <a:endParaRPr lang="en-PH" sz="2000" dirty="0">
                  <a:effectLst/>
                </a:endParaRPr>
              </a:p>
              <a:p>
                <a:pPr algn="ctr"/>
                <a:r>
                  <a:rPr lang="en-US" sz="2000" dirty="0">
                    <a:effectLst/>
                    <a:latin typeface="Comic Sans MS"/>
                  </a:rPr>
                  <a:t> </a:t>
                </a:r>
                <a:endParaRPr lang="en-PH" sz="2000" dirty="0">
                  <a:effectLst/>
                </a:endParaRPr>
              </a:p>
              <a:p>
                <a:pPr algn="ctr"/>
                <a:br>
                  <a:rPr lang="en-PH" sz="2000" dirty="0">
                    <a:effectLst/>
                  </a:rPr>
                </a:b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</a:rPr>
                      <m:t>𝟐𝟒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×(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𝟐𝟎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+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𝟓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1" dirty="0">
                    <a:effectLst/>
                    <a:latin typeface="Comic Sans MS"/>
                  </a:rPr>
                  <a:t>        		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</a:rPr>
                      <m:t>(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𝟐𝟎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+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𝟓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)×</m:t>
                    </m:r>
                    <m:r>
                      <a:rPr lang="en-US" sz="2800" b="1" i="1">
                        <a:effectLst/>
                        <a:latin typeface="Cambria Math"/>
                      </a:rPr>
                      <m:t>𝟏𝟐</m:t>
                    </m:r>
                  </m:oMath>
                </a14:m>
                <a:endParaRPr lang="en-PH" sz="2000" dirty="0">
                  <a:effectLst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b="1" dirty="0">
                    <a:effectLst/>
                    <a:latin typeface="Comic Sans MS"/>
                    <a:ea typeface="MS Mincho"/>
                    <a:cs typeface="Times New Roman"/>
                  </a:rPr>
                  <a:t> </a:t>
                </a:r>
                <a:endParaRPr lang="en-PH" sz="1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2732030"/>
              </a:xfrm>
              <a:prstGeom prst="rect">
                <a:avLst/>
              </a:prstGeom>
              <a:blipFill rotWithShape="1">
                <a:blip r:embed="rId3"/>
                <a:stretch>
                  <a:fillRect l="-1509" t="-445" b="-4232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733800" y="1924050"/>
            <a:ext cx="1676400" cy="114300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200125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5- </a:t>
            </a:r>
            <a:r>
              <a:rPr lang="en-US" sz="2000" b="1" dirty="0">
                <a:solidFill>
                  <a:prstClr val="black"/>
                </a:solidFill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Solution:</a:t>
            </a:r>
            <a:endParaRPr lang="en-PH" sz="1400" dirty="0">
              <a:solidFill>
                <a:prstClr val="black"/>
              </a:solidFill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  </a:t>
            </a:r>
            <a:endParaRPr lang="en-PH" sz="1400" dirty="0">
              <a:ea typeface="MS Mincho"/>
              <a:cs typeface="Times New Roman"/>
            </a:endParaRPr>
          </a:p>
          <a:p>
            <a:endParaRPr lang="en-PH" sz="2000" dirty="0">
              <a:effectLst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2" y="1047749"/>
            <a:ext cx="3649188" cy="395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971550"/>
            <a:ext cx="4086225" cy="279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213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1740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5- </a:t>
            </a:r>
            <a:r>
              <a:rPr lang="en-US" sz="2000" b="1" dirty="0">
                <a:solidFill>
                  <a:prstClr val="black"/>
                </a:solidFill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Solution: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PH" sz="1400" dirty="0">
              <a:solidFill>
                <a:prstClr val="black"/>
              </a:solidFill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  </a:t>
            </a:r>
            <a:endParaRPr lang="en-PH" sz="1400" dirty="0">
              <a:ea typeface="MS Mincho"/>
              <a:cs typeface="Times New Roman"/>
            </a:endParaRPr>
          </a:p>
          <a:p>
            <a:endParaRPr lang="en-PH" sz="2000" dirty="0">
              <a:effectLst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84588"/>
            <a:ext cx="7924799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0128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1990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6:</a:t>
            </a:r>
            <a:endParaRPr lang="en-PH" sz="1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A pastry box contains 12 pcs of assorted cookies. Paul bought 3 boxes to be given to his parents and 5 boxes for his friends. Draw a tape diagram and write the numerical expression that shows the total number of cookies bought.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05881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424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6:</a:t>
            </a:r>
            <a:endParaRPr lang="en-PH" sz="1400" dirty="0">
              <a:ea typeface="MS Mincho"/>
              <a:cs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56" y="1047750"/>
            <a:ext cx="7848600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96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928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365F91"/>
                </a:solidFill>
                <a:latin typeface="Comic Sans MS"/>
                <a:ea typeface="MS Mincho"/>
                <a:cs typeface="Times New Roman"/>
              </a:rPr>
              <a:t>Sample Problem 6: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Solution: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76400" y="2114550"/>
                <a:ext cx="5410200" cy="1339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latin typeface="Comic Sans MS"/>
                    <a:ea typeface="MS Mincho"/>
                    <a:cs typeface="Times New Roman"/>
                  </a:rPr>
                  <a:t>Numerical Expression:</a:t>
                </a:r>
                <a:endParaRPr lang="en-PH" sz="2800" dirty="0">
                  <a:ea typeface="MS Mincho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PH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MS Mincho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×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𝟏𝟐</m:t>
                          </m:r>
                        </m:e>
                      </m:d>
                      <m:r>
                        <a:rPr lang="en-US" sz="28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+(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×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𝟏𝟐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)</m:t>
                      </m:r>
                    </m:oMath>
                  </m:oMathPara>
                </a14:m>
                <a:endParaRPr lang="en-PH" sz="28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114550"/>
                <a:ext cx="5410200" cy="1339854"/>
              </a:xfrm>
              <a:prstGeom prst="rect">
                <a:avLst/>
              </a:prstGeom>
              <a:blipFill rotWithShape="1">
                <a:blip r:embed="rId3"/>
                <a:stretch>
                  <a:fillRect t="-2273" b="-455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72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1352550"/>
            <a:ext cx="4754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A numerical expression is a mathematical phrase representing a 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single value</a:t>
            </a:r>
            <a:r>
              <a:rPr lang="en-US" sz="2400" dirty="0">
                <a:solidFill>
                  <a:srgbClr val="FF0000"/>
                </a:solidFill>
              </a:rPr>
              <a:t> </a:t>
            </a:r>
            <a:r>
              <a:rPr lang="en-US" sz="2400" dirty="0"/>
              <a:t>consisting of one or more 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numbers</a:t>
            </a:r>
            <a:r>
              <a:rPr lang="en-US" sz="2400" dirty="0"/>
              <a:t> and operations. These operations involve 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Addition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Subtraction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Multiplication,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Division</a:t>
            </a:r>
            <a:r>
              <a:rPr lang="en-US" sz="2400" dirty="0"/>
              <a:t>.</a:t>
            </a:r>
            <a:endParaRPr lang="en-PH" sz="2400" dirty="0">
              <a:effectLst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371324"/>
            <a:ext cx="3733800" cy="2819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What are NUMERICAL EXPRESSIONS?</a:t>
            </a:r>
            <a:endParaRPr lang="en-PH" sz="2400" dirty="0">
              <a:ea typeface="MS Mincho"/>
              <a:cs typeface="Times New Roman"/>
            </a:endParaRPr>
          </a:p>
          <a:p>
            <a:endParaRPr lang="en-PH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96200" y="3409950"/>
            <a:ext cx="643255" cy="685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696200" y="3409950"/>
            <a:ext cx="571500" cy="685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5094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312" y="1197193"/>
            <a:ext cx="46016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Comic Sans MS"/>
              </a:rPr>
              <a:t>The picture shows the numbers and operations you can mix up to form a numerical expression. </a:t>
            </a:r>
          </a:p>
          <a:p>
            <a:pPr algn="just"/>
            <a:endParaRPr lang="en-US" sz="2400" dirty="0">
              <a:latin typeface="Comic Sans MS"/>
            </a:endParaRPr>
          </a:p>
          <a:p>
            <a:pPr algn="just"/>
            <a:r>
              <a:rPr lang="en-US" sz="2400" dirty="0">
                <a:latin typeface="Comic Sans MS"/>
              </a:rPr>
              <a:t>Also, remember that there should be </a:t>
            </a:r>
            <a:r>
              <a:rPr lang="en-US" sz="2400" b="1" dirty="0">
                <a:solidFill>
                  <a:srgbClr val="FF0000"/>
                </a:solidFill>
                <a:latin typeface="Comic Sans MS"/>
              </a:rPr>
              <a:t>NO</a:t>
            </a:r>
            <a:r>
              <a:rPr lang="en-US" sz="2400" dirty="0">
                <a:latin typeface="Comic Sans MS"/>
              </a:rPr>
              <a:t> equal sign “</a:t>
            </a:r>
            <a:r>
              <a:rPr lang="en-US" sz="2400" b="1" dirty="0">
                <a:solidFill>
                  <a:srgbClr val="FF0000"/>
                </a:solidFill>
                <a:latin typeface="Comic Sans MS"/>
              </a:rPr>
              <a:t>=</a:t>
            </a:r>
            <a:r>
              <a:rPr lang="en-US" sz="2400" dirty="0">
                <a:latin typeface="Comic Sans MS"/>
              </a:rPr>
              <a:t>” in the expression because that would be a different story </a:t>
            </a:r>
            <a:r>
              <a:rPr lang="en-US" sz="2400" dirty="0">
                <a:latin typeface="Comic Sans MS"/>
                <a:sym typeface="Wingdings"/>
              </a:rPr>
              <a:t></a:t>
            </a:r>
            <a:r>
              <a:rPr lang="en-US" sz="2400" dirty="0">
                <a:latin typeface="Comic Sans MS"/>
              </a:rPr>
              <a:t>! </a:t>
            </a:r>
            <a:endParaRPr lang="en-PH" sz="2400" dirty="0"/>
          </a:p>
          <a:p>
            <a:pPr algn="just"/>
            <a:r>
              <a:rPr lang="en-US" sz="2400" dirty="0">
                <a:latin typeface="Comic Sans MS"/>
              </a:rPr>
              <a:t> </a:t>
            </a:r>
            <a:endParaRPr lang="en-PH" sz="2400" dirty="0">
              <a:effectLst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352550"/>
            <a:ext cx="3733800" cy="2819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What are NUMERICAL EXPRESSIONS?</a:t>
            </a:r>
            <a:endParaRPr lang="en-PH" sz="2400" dirty="0">
              <a:ea typeface="MS Mincho"/>
              <a:cs typeface="Times New Roman"/>
            </a:endParaRPr>
          </a:p>
          <a:p>
            <a:endParaRPr lang="en-PH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96200" y="3409950"/>
            <a:ext cx="643255" cy="685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696200" y="3409950"/>
            <a:ext cx="571500" cy="685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909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1312" y="514350"/>
                <a:ext cx="8487888" cy="4188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365F91"/>
                    </a:solidFill>
                    <a:latin typeface="Comic Sans MS"/>
                  </a:rPr>
                  <a:t>Sample Problem 1:</a:t>
                </a:r>
                <a:endParaRPr lang="en-PH" sz="2400" dirty="0">
                  <a:effectLst/>
                </a:endParaRPr>
              </a:p>
              <a:p>
                <a:r>
                  <a:rPr lang="en-US" sz="2400" dirty="0">
                    <a:effectLst/>
                    <a:latin typeface="Comic Sans MS"/>
                  </a:rPr>
                  <a:t>Which among the following is a numerical expression?</a:t>
                </a:r>
                <a:endParaRPr lang="en-PH" sz="2400" dirty="0">
                  <a:effectLst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+</m:t>
                    </m:r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+3</m:t>
                    </m:r>
                  </m:oMath>
                </a14:m>
                <a:endParaRPr lang="en-PH" sz="16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1+3=2+2</m:t>
                    </m:r>
                  </m:oMath>
                </a14:m>
                <a:endParaRPr lang="en-PH" sz="16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PH" sz="2400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4+5</m:t>
                        </m:r>
                      </m:e>
                    </m:d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÷3</m:t>
                    </m:r>
                  </m:oMath>
                </a14:m>
                <a:endParaRPr lang="en-PH" sz="1600" dirty="0">
                  <a:ea typeface="MS Mincho"/>
                  <a:cs typeface="Times New Roman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24×(9−1)</m:t>
                    </m:r>
                  </m:oMath>
                </a14:m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effectLst/>
                    <a:highlight>
                      <a:srgbClr val="FFFF00"/>
                    </a:highlight>
                    <a:latin typeface="Comic Sans MS"/>
                    <a:ea typeface="MS Mincho"/>
                    <a:cs typeface="Times New Roman"/>
                  </a:rPr>
                  <a:t>Solution:</a:t>
                </a:r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Comic Sans MS"/>
                    <a:ea typeface="MS Mincho"/>
                    <a:cs typeface="Times New Roman"/>
                  </a:rPr>
                  <a:t>The correct answers are C and D.</a:t>
                </a:r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PH" sz="16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514350"/>
                <a:ext cx="8487888" cy="4188839"/>
              </a:xfrm>
              <a:prstGeom prst="rect">
                <a:avLst/>
              </a:prstGeom>
              <a:blipFill rotWithShape="1">
                <a:blip r:embed="rId3"/>
                <a:stretch>
                  <a:fillRect l="-1149" t="-1163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072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372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Writing Numerical Expressions </a:t>
            </a:r>
            <a:endParaRPr lang="en-PH" sz="16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B050"/>
                </a:solidFill>
                <a:latin typeface="Comic Sans MS"/>
                <a:ea typeface="MS Mincho"/>
                <a:cs typeface="Times New Roman"/>
              </a:rPr>
              <a:t>How do I write numerical expressions?</a:t>
            </a:r>
            <a:endParaRPr lang="en-PH" sz="16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In writing numerical expressions from verbal statements, you must familiarize yourself with the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CLUES</a:t>
            </a:r>
            <a:r>
              <a:rPr lang="en-US" sz="2400" dirty="0">
                <a:latin typeface="Comic Sans MS"/>
                <a:ea typeface="MS Mincho"/>
                <a:cs typeface="Times New Roman"/>
              </a:rPr>
              <a:t>!!! These clues are words that are used to represent the four operations: addition, subtraction, multiplication, and division. These words/phrases are identified on the next slide.</a:t>
            </a:r>
            <a:endParaRPr lang="en-PH" sz="16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631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21970"/>
            <a:ext cx="8077201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0130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Writing and Interpreting Numerical Expressions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514350"/>
            <a:ext cx="8487888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00B050"/>
                </a:solidFill>
                <a:latin typeface="Comic Sans MS"/>
                <a:ea typeface="MS Mincho"/>
                <a:cs typeface="Times New Roman"/>
              </a:rPr>
              <a:t>Example 1:</a:t>
            </a:r>
            <a:endParaRPr lang="en-PH" sz="20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Write a numerical expression given the verbal phrase below:</a:t>
            </a:r>
            <a:endParaRPr lang="en-PH" sz="2000" dirty="0">
              <a:ea typeface="MS Mincho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The sum of nine and five multiplied by three</a:t>
            </a:r>
            <a:endParaRPr lang="en-PH" sz="20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Looking at the given example, you must understand that you need to get the sum of nine and five first and multiply whatever the answer is by three.</a:t>
            </a:r>
            <a:endParaRPr lang="en-PH" sz="20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This should be done first		   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the sum of nine and five</a:t>
            </a:r>
            <a:endParaRPr lang="en-PH" sz="20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Then, whatever the answer is		  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multiply it by three</a:t>
            </a:r>
            <a:endParaRPr lang="en-PH" sz="2000" dirty="0">
              <a:ea typeface="MS Mincho"/>
              <a:cs typeface="Times New Roman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44380" y="3867150"/>
            <a:ext cx="6508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269817" y="4324350"/>
            <a:ext cx="6508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13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1510</Words>
  <Application>Microsoft Office PowerPoint</Application>
  <PresentationFormat>On-screen Show (16:9)</PresentationFormat>
  <Paragraphs>189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Cambria</vt:lpstr>
      <vt:lpstr>Cambria Math</vt:lpstr>
      <vt:lpstr>Comic Sans MS</vt:lpstr>
      <vt:lpstr>Office Theme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  <vt:lpstr>Writing and Interpreting Numerical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2022-11-08T07:25:45Z</dcterms:created>
  <dcterms:modified xsi:type="dcterms:W3CDTF">2022-11-08T07:26:25Z</dcterms:modified>
</cp:coreProperties>
</file>