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58" r:id="rId6"/>
    <p:sldId id="362" r:id="rId7"/>
    <p:sldId id="363" r:id="rId8"/>
    <p:sldId id="364" r:id="rId9"/>
    <p:sldId id="359" r:id="rId10"/>
    <p:sldId id="296" r:id="rId11"/>
    <p:sldId id="297" r:id="rId12"/>
    <p:sldId id="365" r:id="rId13"/>
    <p:sldId id="366" r:id="rId14"/>
    <p:sldId id="367" r:id="rId15"/>
    <p:sldId id="368" r:id="rId16"/>
    <p:sldId id="369" r:id="rId17"/>
    <p:sldId id="298" r:id="rId18"/>
    <p:sldId id="300" r:id="rId19"/>
    <p:sldId id="370" r:id="rId20"/>
    <p:sldId id="371" r:id="rId21"/>
    <p:sldId id="372" r:id="rId22"/>
    <p:sldId id="373" r:id="rId23"/>
    <p:sldId id="374" r:id="rId24"/>
    <p:sldId id="276" r:id="rId25"/>
    <p:sldId id="336" r:id="rId26"/>
    <p:sldId id="338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47" r:id="rId35"/>
    <p:sldId id="348" r:id="rId36"/>
    <p:sldId id="382" r:id="rId37"/>
    <p:sldId id="383" r:id="rId38"/>
    <p:sldId id="384" r:id="rId39"/>
    <p:sldId id="385" r:id="rId40"/>
    <p:sldId id="386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90" d="100"/>
          <a:sy n="90" d="100"/>
        </p:scale>
        <p:origin x="77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1.emf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5.png"/><Relationship Id="rId7" Type="http://schemas.openxmlformats.org/officeDocument/2006/relationships/image" Target="../media/image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12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26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5.png"/><Relationship Id="rId7" Type="http://schemas.openxmlformats.org/officeDocument/2006/relationships/image" Target="../media/image3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13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4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5.png"/><Relationship Id="rId9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41.png"/><Relationship Id="rId7" Type="http://schemas.openxmlformats.org/officeDocument/2006/relationships/image" Target="../media/image55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43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1.png"/><Relationship Id="rId7" Type="http://schemas.openxmlformats.org/officeDocument/2006/relationships/image" Target="../media/image5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46.png"/><Relationship Id="rId10" Type="http://schemas.openxmlformats.org/officeDocument/2006/relationships/image" Target="../media/image61.png"/><Relationship Id="rId4" Type="http://schemas.openxmlformats.org/officeDocument/2006/relationships/image" Target="../media/image5.png"/><Relationship Id="rId9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6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17.emf"/><Relationship Id="rId4" Type="http://schemas.openxmlformats.org/officeDocument/2006/relationships/image" Target="../media/image6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7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0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Analyzing Graphs of Functions and Relations</a:t>
            </a:r>
          </a:p>
          <a:p>
            <a:r>
              <a:rPr lang="en-US" sz="3500" dirty="0"/>
              <a:t>Unit 1 Lesson 2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3950"/>
            <a:ext cx="75438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666750"/>
                <a:ext cx="8048847" cy="302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Identifying Intercepts from a Functions Graph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A point where the graph intersects or meets the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axis is called </a:t>
                </a:r>
                <a:r>
                  <a:rPr lang="en-US" sz="2800" b="1" dirty="0">
                    <a:ea typeface="MS Mincho"/>
                    <a:cs typeface="Times New Roman"/>
                  </a:rPr>
                  <a:t>an intercept.</a:t>
                </a:r>
                <a:r>
                  <a:rPr lang="en-US" sz="2800" dirty="0">
                    <a:ea typeface="MS Mincho"/>
                    <a:cs typeface="Times New Roman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An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-intercept occurs where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   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-intercept occurs where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66750"/>
                <a:ext cx="8048847" cy="3025444"/>
              </a:xfrm>
              <a:prstGeom prst="rect">
                <a:avLst/>
              </a:prstGeom>
              <a:blipFill rotWithShape="1">
                <a:blip r:embed="rId2"/>
                <a:stretch>
                  <a:fillRect l="-1970" t="-1207" r="-530" b="-3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85949"/>
            <a:ext cx="3657600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2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85949"/>
            <a:ext cx="3657600" cy="3108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94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54036" y="2387084"/>
                <a:ext cx="293772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    </m:t>
                      </m:r>
                    </m:oMath>
                  </m:oMathPara>
                </a14:m>
                <a:endParaRPr lang="en-US" sz="2400" b="1" i="1" dirty="0">
                  <a:effectLst/>
                  <a:latin typeface="Cambria Math"/>
                  <a:ea typeface="MS Mincho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036" y="2387084"/>
                <a:ext cx="2937727" cy="830997"/>
              </a:xfrm>
              <a:prstGeom prst="rect">
                <a:avLst/>
              </a:prstGeom>
              <a:blipFill rotWithShape="1">
                <a:blip r:embed="rId7"/>
                <a:stretch>
                  <a:fillRect t="-5882" r="-3527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66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5" t="-10526" r="-463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-intercept occurs 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5732" y="2837787"/>
                <a:ext cx="33073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32" y="2837787"/>
                <a:ext cx="330738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667" r="-332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0733" y="3409950"/>
                <a:ext cx="15536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3409950"/>
                <a:ext cx="1553630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745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43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435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628" t="-7792" r="-39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88" y="1885950"/>
            <a:ext cx="359731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3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628" t="-7792" r="-39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94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54036" y="23870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036" y="2387084"/>
                <a:ext cx="2914579" cy="470000"/>
              </a:xfrm>
              <a:prstGeom prst="rect">
                <a:avLst/>
              </a:prstGeom>
              <a:blipFill rotWithShape="1">
                <a:blip r:embed="rId6"/>
                <a:stretch>
                  <a:fillRect l="-418" t="-7792" r="-418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14" y="1764249"/>
            <a:ext cx="3696586" cy="32300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60403" y="3021477"/>
                <a:ext cx="27745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403" y="3021477"/>
                <a:ext cx="277454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417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10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2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628" t="-7792" r="-39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5" t="-10526" r="-463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-intercept occurs 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5732" y="2837787"/>
                <a:ext cx="321972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32" y="2837787"/>
                <a:ext cx="3219728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379" t="-7792" r="-3788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0733" y="3409950"/>
                <a:ext cx="14510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3409950"/>
                <a:ext cx="1451038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840" t="-10526" r="-840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43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78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8972" y="438150"/>
                <a:ext cx="8048847" cy="444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u="sng" dirty="0">
                    <a:solidFill>
                      <a:srgbClr val="4F81BD"/>
                    </a:solidFill>
                    <a:ea typeface="Times New Roman"/>
                    <a:cs typeface="Calibri"/>
                  </a:rPr>
                  <a:t>Zeros of a Function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a typeface="Times New Roman"/>
                    <a:cs typeface="Calibri"/>
                  </a:rPr>
                  <a:t>The zeros of function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are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–values for which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a typeface="Times New Roman"/>
                    <a:cs typeface="Calibri"/>
                  </a:rPr>
                  <a:t>If the graph of a function of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has an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-intercept at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/>
                        <a:ea typeface="Times New Roman"/>
                        <a:cs typeface="Calibri"/>
                      </a:rPr>
                      <m:t>(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is a zero of the function.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a typeface="Times New Roman"/>
                    <a:cs typeface="Calibri"/>
                  </a:rPr>
                  <a:t>To find the zeros of a function, set the function equal to zero and solve for the independent variable.</a:t>
                </a: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2" y="438150"/>
                <a:ext cx="8048847" cy="4441216"/>
              </a:xfrm>
              <a:prstGeom prst="rect">
                <a:avLst/>
              </a:prstGeom>
              <a:blipFill rotWithShape="1">
                <a:blip r:embed="rId2"/>
                <a:stretch>
                  <a:fillRect l="-1287" t="-549" r="-606" b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64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725" t="-7792" r="-48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09" y="1756455"/>
            <a:ext cx="3505200" cy="311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61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725" t="-7792" r="-48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09" y="1756455"/>
            <a:ext cx="3505200" cy="31143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88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71737" y="2266950"/>
                <a:ext cx="254319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2266950"/>
                <a:ext cx="2543197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240" t="-7792" r="-4556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6299" y="2759621"/>
                <a:ext cx="43582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𝐢𝐧𝐭𝐞𝐫𝐜𝐞𝐩𝐭𝐬</m:t>
                      </m:r>
                      <m:r>
                        <a:rPr lang="en-US" sz="2400" b="1" i="1" smtClean="0">
                          <a:latin typeface="Cambria Math"/>
                        </a:rPr>
                        <m:t>     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𝒂𝒏𝒅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299" y="2759621"/>
                <a:ext cx="4358255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01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600" dirty="0"/>
              <a:t>Analyze graphs of functions and relations </a:t>
            </a:r>
          </a:p>
          <a:p>
            <a:pPr marL="0" indent="0" algn="ctr">
              <a:buNone/>
            </a:pPr>
            <a:r>
              <a:rPr lang="en-US" sz="2600" dirty="0"/>
              <a:t>( x and y – intercepts, zeros, symmetry, even and odd functions)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600" dirty="0"/>
              <a:t>Graph of a function,</a:t>
            </a:r>
          </a:p>
          <a:p>
            <a:pPr marL="0" indent="0" algn="ctr">
              <a:buNone/>
            </a:pPr>
            <a:r>
              <a:rPr lang="en-US" sz="2600" dirty="0"/>
              <a:t>An intercept,</a:t>
            </a:r>
          </a:p>
          <a:p>
            <a:pPr marL="0" indent="0" algn="ctr">
              <a:buNone/>
            </a:pPr>
            <a:r>
              <a:rPr lang="en-US" sz="2600" dirty="0"/>
              <a:t>A zero of a function, </a:t>
            </a:r>
          </a:p>
          <a:p>
            <a:pPr marL="0" indent="0" algn="ctr">
              <a:buNone/>
            </a:pPr>
            <a:r>
              <a:rPr lang="en-US" sz="2600" dirty="0"/>
              <a:t>Symmetry</a:t>
            </a: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/>
              <a:t> </a:t>
            </a: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350"/>
            <a:ext cx="3344064" cy="369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725" t="-7792" r="-48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7" t="-10526" r="-49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79923" y="2528787"/>
                <a:ext cx="14446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23" y="2528787"/>
                <a:ext cx="144462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44" t="-10526" r="-801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5198" y="2990452"/>
                <a:ext cx="212103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990452"/>
                <a:ext cx="2121030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517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45198" y="3454691"/>
                <a:ext cx="22290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3454691"/>
                <a:ext cx="222907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491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41673" y="3948774"/>
                <a:ext cx="31586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</m:t>
                      </m:r>
                      <m:r>
                        <a:rPr lang="en-US" sz="2400" b="1" i="1" smtClean="0">
                          <a:latin typeface="Cambria Math"/>
                        </a:rPr>
                        <m:t>𝒐𝒓</m:t>
                      </m:r>
                      <m:r>
                        <a:rPr lang="en-US" sz="2400" b="1" i="1" smtClean="0">
                          <a:latin typeface="Cambria Math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73" y="3948774"/>
                <a:ext cx="3158685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667" r="-347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45341" y="4458404"/>
                <a:ext cx="45422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𝑻𝒉𝒆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𝒛𝒆𝒓𝒐𝒔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𝒐𝒇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r>
                        <a:rPr lang="en-US" sz="2400" b="1" i="1" smtClean="0"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latin typeface="Cambria Math"/>
                        </a:rPr>
                        <m:t>𝒂𝒓𝒆</m:t>
                      </m:r>
                      <m:r>
                        <a:rPr lang="en-US" sz="2400" b="1" i="1" smtClean="0"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𝒂𝒏𝒅</m:t>
                      </m:r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41" y="4458404"/>
                <a:ext cx="4542205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28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534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3603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36034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71" t="-7792" r="-542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98" y="1758362"/>
            <a:ext cx="3643587" cy="305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0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3603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36033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71" t="-7792" r="-542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88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71737" y="2266950"/>
                <a:ext cx="21189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2266950"/>
                <a:ext cx="2118913" cy="470000"/>
              </a:xfrm>
              <a:prstGeom prst="rect">
                <a:avLst/>
              </a:prstGeom>
              <a:blipFill rotWithShape="1">
                <a:blip r:embed="rId6"/>
                <a:stretch>
                  <a:fillRect l="-865" t="-7792" r="-605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6299" y="2759621"/>
                <a:ext cx="33698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𝐢𝐧𝐭𝐞𝐫𝐜𝐞𝐩𝐭𝐬</m:t>
                      </m:r>
                      <m:r>
                        <a:rPr lang="en-US" sz="2400" b="1" i="1">
                          <a:latin typeface="Cambria Math"/>
                        </a:rPr>
                        <m:t>  ≈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299" y="2759621"/>
                <a:ext cx="3369833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667" r="-30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98" y="1758362"/>
            <a:ext cx="3643587" cy="305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62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189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18913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865" t="-7792" r="-605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7" t="-10526" r="-49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45198" y="2528788"/>
                <a:ext cx="14446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528788"/>
                <a:ext cx="144462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44" t="-10526" r="-801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5198" y="2990453"/>
                <a:ext cx="171386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990453"/>
                <a:ext cx="1713867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676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71166" y="3460453"/>
                <a:ext cx="139268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66" y="3460453"/>
                <a:ext cx="1392689" cy="470000"/>
              </a:xfrm>
              <a:prstGeom prst="rect">
                <a:avLst/>
              </a:prstGeom>
              <a:blipFill rotWithShape="1">
                <a:blip r:embed="rId8"/>
                <a:stretch>
                  <a:fillRect t="-7792" r="-873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5198" y="3930453"/>
                <a:ext cx="1481816" cy="507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3930453"/>
                <a:ext cx="1481816" cy="507511"/>
              </a:xfrm>
              <a:prstGeom prst="rect">
                <a:avLst/>
              </a:prstGeom>
              <a:blipFill rotWithShape="1">
                <a:blip r:embed="rId9"/>
                <a:stretch>
                  <a:fillRect r="-8230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50495" y="4444467"/>
                <a:ext cx="4684616" cy="507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𝑻𝒉𝒆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𝒛𝒆𝒓𝒐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𝒐𝒇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r>
                        <a:rPr lang="en-US" sz="2400" b="1" i="1">
                          <a:latin typeface="Cambria Math"/>
                        </a:rPr>
                        <m:t>  </m:t>
                      </m:r>
                      <m:r>
                        <a:rPr lang="en-US" sz="2400" b="1" i="1">
                          <a:latin typeface="Cambria Math"/>
                        </a:rPr>
                        <m:t>𝒊𝒔</m:t>
                      </m:r>
                      <m:r>
                        <a:rPr lang="en-US" sz="2400" b="1" i="1">
                          <a:latin typeface="Cambria Math"/>
                        </a:rPr>
                        <m:t>  </m:t>
                      </m:r>
                      <m:rad>
                        <m:ra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≈−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𝟒𝟒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95" y="4444467"/>
                <a:ext cx="4684616" cy="507511"/>
              </a:xfrm>
              <a:prstGeom prst="rect">
                <a:avLst/>
              </a:prstGeom>
              <a:blipFill rotWithShape="1">
                <a:blip r:embed="rId10"/>
                <a:stretch>
                  <a:fillRect r="-2214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355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46078"/>
            <a:ext cx="8429625" cy="404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solidFill>
                  <a:srgbClr val="4F81BD"/>
                </a:solidFill>
                <a:ea typeface="MS Mincho"/>
                <a:cs typeface="Times New Roman"/>
              </a:rPr>
              <a:t>Symmetry of Graphs</a:t>
            </a:r>
            <a:endParaRPr lang="en-US" sz="2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MS Mincho"/>
                <a:cs typeface="Times New Roman"/>
              </a:rPr>
              <a:t>There are two possible types of symmetry that graphs of functions can have.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MS Mincho"/>
                <a:cs typeface="Times New Roman"/>
              </a:rPr>
              <a:t>1. </a:t>
            </a:r>
            <a:r>
              <a:rPr lang="en-US" sz="2400" b="1" dirty="0">
                <a:ea typeface="MS Mincho"/>
                <a:cs typeface="Times New Roman"/>
              </a:rPr>
              <a:t>Line symmetry</a:t>
            </a:r>
            <a:r>
              <a:rPr lang="en-US" sz="2400" dirty="0">
                <a:ea typeface="MS Mincho"/>
                <a:cs typeface="Times New Roman"/>
              </a:rPr>
              <a:t> - graphs can be folded along a line so that the two halves match exactly.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MS Mincho"/>
                <a:cs typeface="Times New Roman"/>
              </a:rPr>
              <a:t>2. </a:t>
            </a:r>
            <a:r>
              <a:rPr lang="en-US" sz="2400" b="1" dirty="0">
                <a:ea typeface="MS Mincho"/>
                <a:cs typeface="Times New Roman"/>
              </a:rPr>
              <a:t>Point symmetry</a:t>
            </a:r>
            <a:r>
              <a:rPr lang="en-US" sz="2400" dirty="0">
                <a:ea typeface="MS Mincho"/>
                <a:cs typeface="Times New Roman"/>
              </a:rPr>
              <a:t> - graphs can be rotated 180</a:t>
            </a:r>
            <a:r>
              <a:rPr lang="en-US" sz="2400" dirty="0">
                <a:ea typeface="MS Mincho"/>
                <a:cs typeface="Calibri"/>
              </a:rPr>
              <a:t>°</a:t>
            </a:r>
            <a:r>
              <a:rPr lang="en-US" sz="2400" dirty="0">
                <a:ea typeface="MS Mincho"/>
                <a:cs typeface="Times New Roman"/>
              </a:rPr>
              <a:t> with respect to a point and appear unchanged.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MS Mincho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15" y="4565651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243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067" y="285750"/>
            <a:ext cx="82296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ea typeface="MS Mincho"/>
                <a:cs typeface="Times New Roman"/>
              </a:rPr>
              <a:t>Tests for Symmetry</a:t>
            </a:r>
            <a:endParaRPr lang="en-US" sz="2400" dirty="0">
              <a:ea typeface="MS Mincho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15" y="4565651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9598471"/>
                  </p:ext>
                </p:extLst>
              </p:nvPr>
            </p:nvGraphicFramePr>
            <p:xfrm>
              <a:off x="609600" y="813757"/>
              <a:ext cx="8084067" cy="37487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562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2777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3326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Graphical Test</a:t>
                          </a:r>
                          <a:endParaRPr lang="en-US" sz="1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Algebraic Test</a:t>
                          </a:r>
                          <a:endParaRPr lang="en-US" sz="1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6207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graph of a relation is symmetric with respect to the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-axis if and only if for every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on the graph, the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is also on the graph.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Replacing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produces an equivalent equation.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graph of a relation is symmetric with respect to the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-axis if and only if for every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on the graph, the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is also on the graph.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Replacing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produces an equivalent equation.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graph of a relation is symmetric with respect to the origin if and only if for every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on the graph, the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is also on the graph.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Replacing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produces an equivalent equation.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9598471"/>
                  </p:ext>
                </p:extLst>
              </p:nvPr>
            </p:nvGraphicFramePr>
            <p:xfrm>
              <a:off x="609600" y="813757"/>
              <a:ext cx="8084067" cy="37487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56296"/>
                    <a:gridCol w="3927771"/>
                  </a:tblGrid>
                  <a:tr h="433326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Graphical Test</a:t>
                          </a:r>
                          <a:endParaRPr lang="en-US" sz="1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Algebraic Test</a:t>
                          </a:r>
                          <a:endParaRPr lang="en-US" sz="1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41989" r="-94575" b="-212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5901" t="-41989" r="-155" b="-212707"/>
                          </a:stretch>
                        </a:blipFill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41209" r="-94575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5901" t="-141209" r="-155" b="-111538"/>
                          </a:stretch>
                        </a:blipFill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42541" r="-94575" b="-121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5901" t="-242541" r="-155" b="-121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0588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0977"/>
            <a:ext cx="3505200" cy="29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11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0977"/>
            <a:ext cx="3505200" cy="29681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92087" y="2175926"/>
            <a:ext cx="16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Graphically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/>
                  <a:t>The graph appears to be symmetric with respect to the origin</a:t>
                </a:r>
              </a:p>
              <a:p>
                <a:r>
                  <a:rPr lang="en-US" sz="2400" dirty="0"/>
                  <a:t>because for every point 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,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) on the graph, there is a point</a:t>
                </a:r>
              </a:p>
              <a:p>
                <a:r>
                  <a:rPr lang="en-US" sz="2400" dirty="0"/>
                  <a:t>(-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,-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).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  <a:blipFill rotWithShape="1">
                <a:blip r:embed="rId6"/>
                <a:stretch>
                  <a:fillRect l="-2000" t="-2516" r="-3067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990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2808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Support Numerically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2184343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is a table of values to support this conjecture.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2605511"/>
                  </p:ext>
                </p:extLst>
              </p:nvPr>
            </p:nvGraphicFramePr>
            <p:xfrm>
              <a:off x="1981201" y="2800350"/>
              <a:ext cx="6857998" cy="16580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97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797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797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7971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797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7971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7971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47680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03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80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,−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2605511"/>
                  </p:ext>
                </p:extLst>
              </p:nvPr>
            </p:nvGraphicFramePr>
            <p:xfrm>
              <a:off x="1981201" y="2800350"/>
              <a:ext cx="6857998" cy="16580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9714"/>
                    <a:gridCol w="979714"/>
                    <a:gridCol w="979714"/>
                    <a:gridCol w="979714"/>
                    <a:gridCol w="979714"/>
                    <a:gridCol w="979714"/>
                    <a:gridCol w="979714"/>
                  </a:tblGrid>
                  <a:tr h="4768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0256" r="-598758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625" t="-10256" r="-502500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99379" t="-10256" r="-399379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379" t="-10256" r="-299379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99379" t="-10256" r="-199379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2500" t="-10256" r="-100625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98758" t="-10256" b="-260256"/>
                          </a:stretch>
                        </a:blipFill>
                      </a:tcPr>
                    </a:tc>
                  </a:tr>
                  <a:tr h="590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88660" r="-598758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625" t="-88660" r="-502500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99379" t="-88660" r="-399379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379" t="-88660" r="-299379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99379" t="-88660" r="-199379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2500" t="-88660" r="-100625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98758" t="-88660" b="-109278"/>
                          </a:stretch>
                        </a:blipFill>
                      </a:tcPr>
                    </a:tc>
                  </a:tr>
                  <a:tr h="590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88660" r="-598758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625" t="-188660" r="-502500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99379" t="-188660" r="-399379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379" t="-188660" r="-299379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99379" t="-188660" r="-199379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2500" t="-188660" r="-100625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98758" t="-188660" b="-92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8502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1814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Algebraically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2184343"/>
                <a:ext cx="6858000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>
                    <a:solidFill>
                      <a:prstClr val="black"/>
                    </a:solidFill>
                  </a:rPr>
                  <a:t>Because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is equivalent to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</a:rPr>
                  <a:t>the graph is symmetric with respect to the origin.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184343"/>
                <a:ext cx="6858000" cy="995144"/>
              </a:xfrm>
              <a:prstGeom prst="rect">
                <a:avLst/>
              </a:prstGeom>
              <a:blipFill rotWithShape="1">
                <a:blip r:embed="rId5"/>
                <a:stretch>
                  <a:fillRect l="-1333"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72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54" y="466269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556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666750"/>
                <a:ext cx="8382000" cy="3574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The graph of a function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 is the set of ordered pairs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(</m:t>
                    </m:r>
                    <m:r>
                      <a:rPr lang="en-US" sz="2800" b="1" i="1">
                        <a:latin typeface="Cambria Math"/>
                      </a:rPr>
                      <m:t>𝒙</m:t>
                    </m:r>
                    <m:r>
                      <a:rPr lang="en-US" sz="2800" b="1" i="1">
                        <a:latin typeface="Cambria Math"/>
                      </a:rPr>
                      <m:t>,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/>
                  <a:t>, </a:t>
                </a:r>
                <a:r>
                  <a:rPr lang="en-US" sz="2800" dirty="0"/>
                  <a:t>in the coordinate plane, such that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dirty="0"/>
                  <a:t> is the domain of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. 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/>
                  <a:t> the directed distance from the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800" dirty="0"/>
                  <a:t> -axis           </a:t>
                </a:r>
                <a:endParaRPr lang="en-US" sz="2800" b="1" i="1" dirty="0"/>
              </a:p>
              <a:p>
                <a:pPr marL="457200" indent="-4572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𝒚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/>
                  <a:t> the directed distance from the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dirty="0"/>
                  <a:t> -axis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You can use the graph to estimate function values.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66750"/>
                <a:ext cx="8382000" cy="3574953"/>
              </a:xfrm>
              <a:prstGeom prst="rect">
                <a:avLst/>
              </a:prstGeom>
              <a:blipFill rotWithShape="1">
                <a:blip r:embed="rId3"/>
                <a:stretch>
                  <a:fillRect l="-1455" t="-1533" b="-3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576078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76078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10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540"/>
            <a:ext cx="3352800" cy="30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80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38188" y="1576078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8" y="1576078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4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92087" y="2175926"/>
            <a:ext cx="16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Graphically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</a:rPr>
                  <a:t>The graph appears to be symmetric with  respect to the x -axis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</a:rPr>
                  <a:t>because for every point 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 on the graph, there is a point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,-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  <a:blipFill rotWithShape="1">
                <a:blip r:embed="rId5"/>
                <a:stretch>
                  <a:fillRect l="-2000" t="-2516" r="-3067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12" y="1733550"/>
            <a:ext cx="3581400" cy="28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28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10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2808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Support Numerically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2184343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There is a table of values to support this conjecture.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7103874"/>
                  </p:ext>
                </p:extLst>
              </p:nvPr>
            </p:nvGraphicFramePr>
            <p:xfrm>
              <a:off x="2285999" y="2800349"/>
              <a:ext cx="6172200" cy="157567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234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44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344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344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344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878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78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±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±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±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820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,±</m:t>
                                    </m:r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b="1" i="1">
                                            <a:solidFill>
                                              <a:srgbClr val="1F497D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MS Mincho"/>
                                            <a:cs typeface="Times New Roman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1F497D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e>
                                </m: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,±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rad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,±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7103874"/>
                  </p:ext>
                </p:extLst>
              </p:nvPr>
            </p:nvGraphicFramePr>
            <p:xfrm>
              <a:off x="2285999" y="2800349"/>
              <a:ext cx="6172200" cy="157567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234440"/>
                    <a:gridCol w="1234440"/>
                    <a:gridCol w="1234440"/>
                    <a:gridCol w="1234440"/>
                    <a:gridCol w="1234440"/>
                  </a:tblGrid>
                  <a:tr h="48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7500" r="-401485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99507" t="-7500" r="-299507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495" t="-7500" r="-200990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015" t="-7500" r="-100000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990" t="-7500" r="-495" b="-250000"/>
                          </a:stretch>
                        </a:blipFill>
                      </a:tcPr>
                    </a:tc>
                  </a:tr>
                  <a:tr h="48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07500" r="-401485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99507" t="-107500" r="-299507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495" t="-107500" r="-200990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015" t="-107500" r="-100000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990" t="-107500" r="-495" b="-150000"/>
                          </a:stretch>
                        </a:blipFill>
                      </a:tcPr>
                    </a:tc>
                  </a:tr>
                  <a:tr h="599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67677" r="-401485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99507" t="-167677" r="-299507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495" t="-167677" r="-200990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015" t="-167677" r="-100000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990" t="-167677" r="-495" b="-212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7317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10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1814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Algebraically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3204523"/>
                <a:ext cx="7620000" cy="83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>
                    <a:solidFill>
                      <a:prstClr val="black"/>
                    </a:solidFill>
                  </a:rPr>
                  <a:t>Because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  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effectLst/>
                                <a:latin typeface="Cambria Math"/>
                                <a:ea typeface="MS Mincho"/>
                                <a:cs typeface="Times New Roman"/>
                              </a:rPr>
                              <m:t>−</m:t>
                            </m:r>
                            <m:r>
                              <a:rPr lang="en-US" sz="2400" b="1" i="1">
                                <a:effectLst/>
                                <a:latin typeface="Cambria Math"/>
                                <a:ea typeface="MS Mincho"/>
                                <a:cs typeface="Times New Roman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1" i="1" smtClean="0">
                        <a:effectLst/>
                        <a:latin typeface="Cambria Math"/>
                        <a:ea typeface="MS Mincho"/>
                        <a:cs typeface="Times New Roman"/>
                      </a:rPr>
                      <m:t> 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is equivalent to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0" i="0" smtClean="0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</a:rPr>
                  <a:t>the graph is symmetric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axis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04523"/>
                <a:ext cx="7620000" cy="839332"/>
              </a:xfrm>
              <a:prstGeom prst="rect">
                <a:avLst/>
              </a:prstGeom>
              <a:blipFill rotWithShape="1">
                <a:blip r:embed="rId5"/>
                <a:stretch>
                  <a:fillRect l="-1200" t="-4380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59141" y="2184343"/>
                <a:ext cx="238289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41" y="2184343"/>
                <a:ext cx="2382896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485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59141" y="2654343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41" y="2654343"/>
                <a:ext cx="1898212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6431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8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4325" y="590550"/>
                <a:ext cx="8420100" cy="3450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Identify Even and Odd Functions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then the function is even, and symmetric to the y-axis.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=−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 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then the function is odd, and symmetric to the origin.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590550"/>
                <a:ext cx="8420100" cy="3450175"/>
              </a:xfrm>
              <a:prstGeom prst="rect">
                <a:avLst/>
              </a:prstGeom>
              <a:blipFill rotWithShape="1">
                <a:blip r:embed="rId2"/>
                <a:stretch>
                  <a:fillRect l="-1521" t="-707" r="-2390" b="-3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15" y="4565651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336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  <a:blipFill rotWithShape="1">
                <a:blip r:embed="rId2"/>
                <a:stretch>
                  <a:fillRect l="-285" t="-9091" r="-541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553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  <a:blipFill rotWithShape="1">
                <a:blip r:embed="rId2"/>
                <a:stretch>
                  <a:fillRect l="-285" t="-9091" r="-541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843" y="1807089"/>
                <a:ext cx="2849947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807089"/>
                <a:ext cx="2849947" cy="468975"/>
              </a:xfrm>
              <a:prstGeom prst="rect">
                <a:avLst/>
              </a:prstGeom>
              <a:blipFill rotWithShape="1">
                <a:blip r:embed="rId4"/>
                <a:stretch>
                  <a:fillRect t="-9091" r="-4060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843" y="2376328"/>
                <a:ext cx="2365263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2376328"/>
                <a:ext cx="2365263" cy="468975"/>
              </a:xfrm>
              <a:prstGeom prst="rect">
                <a:avLst/>
              </a:prstGeom>
              <a:blipFill rotWithShape="1">
                <a:blip r:embed="rId5"/>
                <a:stretch>
                  <a:fillRect l="-258" t="-9091" r="-4897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86843" y="3257550"/>
                <a:ext cx="20960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3257550"/>
                <a:ext cx="209602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91" t="-10526" r="-55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429000" y="3247545"/>
            <a:ext cx="2775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function is even.</a:t>
            </a:r>
          </a:p>
        </p:txBody>
      </p:sp>
    </p:spTree>
    <p:extLst>
      <p:ext uri="{BB962C8B-B14F-4D97-AF65-F5344CB8AC3E}">
        <p14:creationId xmlns:p14="http://schemas.microsoft.com/office/powerpoint/2010/main" val="15710962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  <a:blipFill rotWithShape="1">
                <a:blip r:embed="rId2"/>
                <a:stretch>
                  <a:fillRect t="-7692" r="-4914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68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  <a:blipFill rotWithShape="1">
                <a:blip r:embed="rId2"/>
                <a:stretch>
                  <a:fillRect t="-7692" r="-4914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843" y="1807089"/>
                <a:ext cx="3695242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807089"/>
                <a:ext cx="3695242" cy="475451"/>
              </a:xfrm>
              <a:prstGeom prst="rect">
                <a:avLst/>
              </a:prstGeom>
              <a:blipFill rotWithShape="1">
                <a:blip r:embed="rId4"/>
                <a:stretch>
                  <a:fillRect t="-7692" r="-2801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843" y="2376328"/>
                <a:ext cx="2937984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2376328"/>
                <a:ext cx="2937984" cy="475451"/>
              </a:xfrm>
              <a:prstGeom prst="rect">
                <a:avLst/>
              </a:prstGeom>
              <a:blipFill rotWithShape="1">
                <a:blip r:embed="rId5"/>
                <a:stretch>
                  <a:fillRect t="-7692" r="-4149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86843" y="3709210"/>
                <a:ext cx="23957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3709210"/>
                <a:ext cx="239578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483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448493" y="3709209"/>
            <a:ext cx="2656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function is odd.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45480" y="2857047"/>
                <a:ext cx="3211585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=−(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80" y="2857047"/>
                <a:ext cx="3211585" cy="475451"/>
              </a:xfrm>
              <a:prstGeom prst="rect">
                <a:avLst/>
              </a:prstGeom>
              <a:blipFill rotWithShape="1">
                <a:blip r:embed="rId7"/>
                <a:stretch>
                  <a:fillRect t="-7692" r="-3605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853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198907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1989070" cy="470000"/>
              </a:xfrm>
              <a:prstGeom prst="rect">
                <a:avLst/>
              </a:prstGeom>
              <a:blipFill rotWithShape="1">
                <a:blip r:embed="rId2"/>
                <a:stretch>
                  <a:fillRect t="-7792" r="-642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43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  <a:blipFill rotWithShape="1">
                <a:blip r:embed="rId3"/>
                <a:stretch>
                  <a:fillRect t="-3614" r="-349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          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93" t="-10526" r="-3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8" y="1794815"/>
            <a:ext cx="3446772" cy="315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192652" cy="83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192652" cy="839332"/>
              </a:xfrm>
              <a:prstGeom prst="rect">
                <a:avLst/>
              </a:prstGeom>
              <a:blipFill rotWithShape="1">
                <a:blip r:embed="rId2"/>
                <a:stretch>
                  <a:fillRect l="-4167" t="-4348" r="-111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843" y="1807089"/>
                <a:ext cx="32058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+(−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807089"/>
                <a:ext cx="3205813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361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843" y="2376328"/>
                <a:ext cx="221830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2376328"/>
                <a:ext cx="2218300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576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553532" y="3709208"/>
            <a:ext cx="305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function is neither.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80545" y="2857047"/>
                <a:ext cx="51358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              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≠−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45" y="2857047"/>
                <a:ext cx="5135893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201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64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  <a:blipFill rotWithShape="1">
                <a:blip r:embed="rId3"/>
                <a:stretch>
                  <a:fillRect t="-3614" r="-349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23" y="1781764"/>
            <a:ext cx="3184208" cy="3028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81600" y="1797772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797772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94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29200" y="2387084"/>
                <a:ext cx="18549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      </m:t>
                      </m:r>
                    </m:oMath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87084"/>
                <a:ext cx="1854995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329" t="-5882" r="-6250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2416127" y="2778709"/>
            <a:ext cx="708073" cy="1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 flipV="1">
            <a:off x="3200400" y="2778709"/>
            <a:ext cx="17780" cy="537467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V="1">
            <a:off x="3429000" y="2952749"/>
            <a:ext cx="0" cy="343489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16127" y="3047442"/>
            <a:ext cx="1012874" cy="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06995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  <a:blipFill rotWithShape="1">
                <a:blip r:embed="rId3"/>
                <a:stretch>
                  <a:fillRect t="-3614" r="-349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</m:t>
                      </m:r>
                      <m:r>
                        <a:rPr lang="en-US" sz="2400" b="1" i="0" smtClean="0">
                          <a:latin typeface="Cambria Math"/>
                          <a:ea typeface="MS Mincho"/>
                          <a:cs typeface="Times New Roman"/>
                        </a:rPr>
                        <m:t>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1" t="-10526" r="-52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6797" y="2495550"/>
                <a:ext cx="5063759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𝟑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highlight>
                            <a:srgbClr val="FFFF00"/>
                          </a:highlight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2495550"/>
                <a:ext cx="5063759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571" r="-2046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6797" y="3009158"/>
                <a:ext cx="6072303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highlight>
                            <a:srgbClr val="FFFF00"/>
                          </a:highlight>
                          <a:latin typeface="Cambria Math"/>
                          <a:ea typeface="MS Mincho"/>
                          <a:cs typeface="Times New Roman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3009158"/>
                <a:ext cx="6072303" cy="509178"/>
              </a:xfrm>
              <a:prstGeom prst="rect">
                <a:avLst/>
              </a:prstGeom>
              <a:blipFill rotWithShape="1">
                <a:blip r:embed="rId6"/>
                <a:stretch>
                  <a:fillRect t="-3614" r="-1606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71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428" t="-7792" r="-42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          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93" t="-10526" r="-3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1" y="1885949"/>
            <a:ext cx="3511379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8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428" t="-7792" r="-42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9" y="1900570"/>
            <a:ext cx="3511379" cy="3108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88007" y="1701283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007" y="1701283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88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48200" y="2402473"/>
                <a:ext cx="1813317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400" b="1" i="1">
                          <a:solidFill>
                            <a:srgbClr val="1F497D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b="1" i="1" dirty="0">
                  <a:solidFill>
                    <a:srgbClr val="1F497D"/>
                  </a:solidFill>
                  <a:effectLst/>
                  <a:latin typeface="Cambria Math"/>
                  <a:ea typeface="MS Mincho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  <m:r>
                        <a:rPr lang="en-US" sz="2400" b="1" i="1">
                          <a:solidFill>
                            <a:srgbClr val="1F497D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</m:oMath>
                  </m:oMathPara>
                </a14:m>
                <a:endParaRPr lang="en-US" sz="2400" b="1" i="1" dirty="0">
                  <a:solidFill>
                    <a:srgbClr val="1F497D"/>
                  </a:solidFill>
                  <a:effectLst/>
                  <a:latin typeface="Cambria Math"/>
                  <a:ea typeface="MS Mincho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d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02473"/>
                <a:ext cx="1813317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3030" t="-4061" r="-4714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321982" y="2310295"/>
            <a:ext cx="0" cy="112981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headEnd type="stealth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1326296" y="2343150"/>
            <a:ext cx="1206468" cy="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 flipV="1">
            <a:off x="2501200" y="2310295"/>
            <a:ext cx="18416" cy="1148424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1862708" y="3440111"/>
            <a:ext cx="647700" cy="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85681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428" t="-7792" r="-42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</m:t>
                      </m:r>
                      <m:r>
                        <a:rPr lang="en-US" sz="2400" b="1" i="0" smtClean="0">
                          <a:latin typeface="Cambria Math"/>
                          <a:ea typeface="MS Mincho"/>
                          <a:cs typeface="Times New Roman"/>
                        </a:rPr>
                        <m:t>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1" t="-10526" r="-52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6797" y="2495550"/>
                <a:ext cx="375404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∗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2495550"/>
                <a:ext cx="3754041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308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6797" y="3009158"/>
                <a:ext cx="635206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3009158"/>
                <a:ext cx="6352060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16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8093" y="3479158"/>
                <a:ext cx="7455195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𝟏𝟔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𝟏𝟔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3" y="3479158"/>
                <a:ext cx="7455195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28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2485</Words>
  <Application>Microsoft Office PowerPoint</Application>
  <PresentationFormat>On-screen Show (16:9)</PresentationFormat>
  <Paragraphs>303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</vt:lpstr>
      <vt:lpstr>Cambria Math</vt:lpstr>
      <vt:lpstr>Office Theme</vt:lpstr>
      <vt:lpstr>PowerPoint Presentation</vt:lpstr>
      <vt:lpstr>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   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  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2022-03-28T17:17:26Z</dcterms:created>
  <dcterms:modified xsi:type="dcterms:W3CDTF">2022-03-28T17:18:05Z</dcterms:modified>
</cp:coreProperties>
</file>