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358" r:id="rId6"/>
    <p:sldId id="362" r:id="rId7"/>
    <p:sldId id="363" r:id="rId8"/>
    <p:sldId id="364" r:id="rId9"/>
    <p:sldId id="359" r:id="rId10"/>
    <p:sldId id="296" r:id="rId11"/>
    <p:sldId id="297" r:id="rId12"/>
    <p:sldId id="365" r:id="rId13"/>
    <p:sldId id="366" r:id="rId14"/>
    <p:sldId id="367" r:id="rId15"/>
    <p:sldId id="368" r:id="rId16"/>
    <p:sldId id="369" r:id="rId17"/>
    <p:sldId id="298" r:id="rId18"/>
    <p:sldId id="300" r:id="rId19"/>
    <p:sldId id="370" r:id="rId20"/>
    <p:sldId id="371" r:id="rId21"/>
    <p:sldId id="372" r:id="rId22"/>
    <p:sldId id="373" r:id="rId23"/>
    <p:sldId id="374" r:id="rId24"/>
    <p:sldId id="276" r:id="rId25"/>
    <p:sldId id="336" r:id="rId26"/>
    <p:sldId id="338" r:id="rId27"/>
    <p:sldId id="375" r:id="rId28"/>
    <p:sldId id="376" r:id="rId29"/>
    <p:sldId id="377" r:id="rId30"/>
    <p:sldId id="378" r:id="rId31"/>
    <p:sldId id="379" r:id="rId32"/>
    <p:sldId id="380" r:id="rId33"/>
    <p:sldId id="381" r:id="rId34"/>
    <p:sldId id="347" r:id="rId35"/>
    <p:sldId id="348" r:id="rId36"/>
    <p:sldId id="382" r:id="rId37"/>
    <p:sldId id="383" r:id="rId38"/>
    <p:sldId id="384" r:id="rId39"/>
    <p:sldId id="385" r:id="rId40"/>
    <p:sldId id="386" r:id="rId4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90" d="100"/>
          <a:sy n="90" d="100"/>
        </p:scale>
        <p:origin x="774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6"/>
            <a:ext cx="2133600" cy="273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6"/>
            <a:ext cx="2895600" cy="273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6"/>
            <a:ext cx="2133600" cy="273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11.emf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5.png"/><Relationship Id="rId7" Type="http://schemas.openxmlformats.org/officeDocument/2006/relationships/image" Target="../media/image3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4.png"/><Relationship Id="rId9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5.png"/><Relationship Id="rId7" Type="http://schemas.openxmlformats.org/officeDocument/2006/relationships/image" Target="../media/image12.e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26.png"/><Relationship Id="rId4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5.png"/><Relationship Id="rId7" Type="http://schemas.openxmlformats.org/officeDocument/2006/relationships/image" Target="../media/image3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33.png"/><Relationship Id="rId9" Type="http://schemas.openxmlformats.org/officeDocument/2006/relationships/image" Target="../media/image3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1.png"/><Relationship Id="rId7" Type="http://schemas.openxmlformats.org/officeDocument/2006/relationships/image" Target="../media/image44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13.emf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1.png"/><Relationship Id="rId7" Type="http://schemas.openxmlformats.org/officeDocument/2006/relationships/image" Target="../media/image48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5.png"/><Relationship Id="rId9" Type="http://schemas.openxmlformats.org/officeDocument/2006/relationships/image" Target="../media/image5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41.png"/><Relationship Id="rId7" Type="http://schemas.openxmlformats.org/officeDocument/2006/relationships/image" Target="../media/image55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43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41.png"/><Relationship Id="rId7" Type="http://schemas.openxmlformats.org/officeDocument/2006/relationships/image" Target="../media/image58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46.png"/><Relationship Id="rId10" Type="http://schemas.openxmlformats.org/officeDocument/2006/relationships/image" Target="../media/image61.png"/><Relationship Id="rId4" Type="http://schemas.openxmlformats.org/officeDocument/2006/relationships/image" Target="../media/image5.png"/><Relationship Id="rId9" Type="http://schemas.openxmlformats.org/officeDocument/2006/relationships/image" Target="../media/image6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6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17.emf"/><Relationship Id="rId4" Type="http://schemas.openxmlformats.org/officeDocument/2006/relationships/image" Target="../media/image6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1.png"/><Relationship Id="rId4" Type="http://schemas.openxmlformats.org/officeDocument/2006/relationships/image" Target="../media/image6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emf"/><Relationship Id="rId4" Type="http://schemas.openxmlformats.org/officeDocument/2006/relationships/image" Target="../media/image7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7.png"/><Relationship Id="rId4" Type="http://schemas.openxmlformats.org/officeDocument/2006/relationships/image" Target="../media/image7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0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4" Type="http://schemas.openxmlformats.org/officeDocument/2006/relationships/image" Target="../media/image7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0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343150"/>
            <a:ext cx="8305800" cy="1981200"/>
          </a:xfrm>
        </p:spPr>
        <p:txBody>
          <a:bodyPr>
            <a:normAutofit lnSpcReduction="1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Analyzing Graphs of Functions and Relations</a:t>
            </a:r>
          </a:p>
          <a:p>
            <a:r>
              <a:rPr lang="en-US" sz="3500" dirty="0"/>
              <a:t>Unit 1 Lesson 2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23950"/>
            <a:ext cx="754380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947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33400" y="666750"/>
                <a:ext cx="8048847" cy="3025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200" b="1" u="sng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Identifying Intercepts from a Functions Graph</a:t>
                </a:r>
                <a:endParaRPr lang="en-US" sz="28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dirty="0">
                    <a:ea typeface="MS Mincho"/>
                    <a:cs typeface="Times New Roman"/>
                  </a:rPr>
                  <a:t>A point where the graph intersects or meets the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</m:oMath>
                </a14:m>
                <a:r>
                  <a:rPr lang="en-US" sz="2800" dirty="0">
                    <a:ea typeface="MS Mincho"/>
                    <a:cs typeface="Times New Roman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800" dirty="0">
                    <a:ea typeface="MS Mincho"/>
                    <a:cs typeface="Times New Roman"/>
                  </a:rPr>
                  <a:t> axis is called </a:t>
                </a:r>
                <a:r>
                  <a:rPr lang="en-US" sz="2800" b="1" dirty="0">
                    <a:ea typeface="MS Mincho"/>
                    <a:cs typeface="Times New Roman"/>
                  </a:rPr>
                  <a:t>an intercept.</a:t>
                </a:r>
                <a:r>
                  <a:rPr lang="en-US" sz="2800" dirty="0">
                    <a:ea typeface="MS Mincho"/>
                    <a:cs typeface="Times New Roman"/>
                  </a:rPr>
                  <a:t>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dirty="0">
                    <a:ea typeface="MS Mincho"/>
                    <a:cs typeface="Times New Roman"/>
                  </a:rPr>
                  <a:t>An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</m:oMath>
                </a14:m>
                <a:r>
                  <a:rPr lang="en-US" sz="2800" dirty="0">
                    <a:ea typeface="MS Mincho"/>
                    <a:cs typeface="Times New Roman"/>
                  </a:rPr>
                  <a:t> -intercept occurs where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=</m:t>
                    </m:r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𝟎</m:t>
                    </m:r>
                  </m:oMath>
                </a14:m>
                <a:r>
                  <a:rPr lang="en-US" sz="2800" dirty="0">
                    <a:ea typeface="MS Mincho"/>
                    <a:cs typeface="Times New Roman"/>
                  </a:rPr>
                  <a:t>.          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dirty="0">
                    <a:ea typeface="MS Mincho"/>
                    <a:cs typeface="Times New Roman"/>
                  </a:rPr>
                  <a:t>A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800" dirty="0">
                    <a:ea typeface="MS Mincho"/>
                    <a:cs typeface="Times New Roman"/>
                  </a:rPr>
                  <a:t> -intercept occurs where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=</m:t>
                    </m:r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𝟎</m:t>
                    </m:r>
                  </m:oMath>
                </a14:m>
                <a:r>
                  <a:rPr lang="en-US" sz="2800" dirty="0">
                    <a:ea typeface="MS Mincho"/>
                    <a:cs typeface="Times New Roman"/>
                  </a:rPr>
                  <a:t>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666750"/>
                <a:ext cx="8048847" cy="3025444"/>
              </a:xfrm>
              <a:prstGeom prst="rect">
                <a:avLst/>
              </a:prstGeom>
              <a:blipFill rotWithShape="1">
                <a:blip r:embed="rId2"/>
                <a:stretch>
                  <a:fillRect l="-1970" t="-1207" r="-530" b="-3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75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633" y="328220"/>
                <a:ext cx="9144000" cy="10125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solidFill>
                      <a:schemeClr val="accent1"/>
                    </a:solidFill>
                  </a:rPr>
                  <a:t>Sample Problem 2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: </a:t>
                </a:r>
                <a:r>
                  <a:rPr lang="en-US" sz="2400" b="1" dirty="0">
                    <a:ea typeface="MS Mincho"/>
                    <a:cs typeface="Times New Roman"/>
                  </a:rPr>
                  <a:t>Use the graph of each function to approximate  its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–intercept. Then find the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–intercept algebraically</a:t>
                </a:r>
                <a:r>
                  <a:rPr lang="en-US" sz="2800" b="1" dirty="0">
                    <a:ea typeface="MS Mincho"/>
                    <a:cs typeface="Times New Roman"/>
                  </a:rPr>
                  <a:t>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" y="328220"/>
                <a:ext cx="9144000" cy="1012585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807" b="-13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52400" y="1302585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85800" y="1302584"/>
                <a:ext cx="22860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𝒈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𝒙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302584"/>
                <a:ext cx="2286010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4800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1" name="Picture 16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85949"/>
            <a:ext cx="3657600" cy="310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820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633" y="328220"/>
                <a:ext cx="9144000" cy="10125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solidFill>
                      <a:schemeClr val="accent1"/>
                    </a:solidFill>
                  </a:rPr>
                  <a:t>Sample Problem 2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: </a:t>
                </a:r>
                <a:r>
                  <a:rPr lang="en-US" sz="2400" b="1" dirty="0">
                    <a:ea typeface="MS Mincho"/>
                    <a:cs typeface="Times New Roman"/>
                  </a:rPr>
                  <a:t>Use the graph of each function to approximate  its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–intercept. Then find the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–intercept algebraically</a:t>
                </a:r>
                <a:r>
                  <a:rPr lang="en-US" sz="2800" b="1" dirty="0">
                    <a:ea typeface="MS Mincho"/>
                    <a:cs typeface="Times New Roman"/>
                  </a:rPr>
                  <a:t>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" y="328220"/>
                <a:ext cx="9144000" cy="1012585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807" b="-13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52400" y="1302585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85800" y="1302584"/>
                <a:ext cx="22860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𝒈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𝒙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302584"/>
                <a:ext cx="2286010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4800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1" name="Picture 16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85949"/>
            <a:ext cx="3657600" cy="31083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486399" y="1768236"/>
                <a:ext cx="20730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𝑮𝒓𝒂𝒑𝒉𝒊𝒄𝒂𝒍𝒍𝒚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399" y="1768236"/>
                <a:ext cx="2073003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294" t="-10526" r="-558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054036" y="2387084"/>
                <a:ext cx="293772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MS Mincho"/>
                          <a:cs typeface="Times New Roman"/>
                        </a:rPr>
                        <m:t>𝒈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𝒙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𝟒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         </m:t>
                      </m:r>
                    </m:oMath>
                  </m:oMathPara>
                </a14:m>
                <a:endParaRPr lang="en-US" sz="2400" b="1" i="1" dirty="0">
                  <a:effectLst/>
                  <a:latin typeface="Cambria Math"/>
                  <a:ea typeface="MS Mincho"/>
                  <a:cs typeface="Calibri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 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𝒚</m:t>
                      </m:r>
                      <m:r>
                        <a:rPr lang="en-US" sz="2400" b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 –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𝐢𝐧𝐭𝐞𝐫𝐜𝐞𝐩𝐭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𝟒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036" y="2387084"/>
                <a:ext cx="2937727" cy="830997"/>
              </a:xfrm>
              <a:prstGeom prst="rect">
                <a:avLst/>
              </a:prstGeom>
              <a:blipFill rotWithShape="1">
                <a:blip r:embed="rId7"/>
                <a:stretch>
                  <a:fillRect t="-5882" r="-3527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5669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633" y="328220"/>
                <a:ext cx="9144000" cy="10125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solidFill>
                      <a:schemeClr val="accent1"/>
                    </a:solidFill>
                  </a:rPr>
                  <a:t>Sample Problem 2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: </a:t>
                </a:r>
                <a:r>
                  <a:rPr lang="en-US" sz="2400" b="1" dirty="0">
                    <a:ea typeface="MS Mincho"/>
                    <a:cs typeface="Times New Roman"/>
                  </a:rPr>
                  <a:t>Use the graph of each function to approximate  its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–intercept. Then find the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–intercept algebraically</a:t>
                </a:r>
                <a:r>
                  <a:rPr lang="en-US" sz="2800" b="1" dirty="0">
                    <a:ea typeface="MS Mincho"/>
                    <a:cs typeface="Times New Roman"/>
                  </a:rPr>
                  <a:t>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" y="328220"/>
                <a:ext cx="9144000" cy="1012585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807" b="-13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52400" y="1302585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85800" y="1302584"/>
                <a:ext cx="22860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𝒈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𝒙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302584"/>
                <a:ext cx="2286010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4800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92303" y="1925419"/>
                <a:ext cx="23631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𝑨𝒍𝒈𝒆𝒃𝒓𝒂𝒊𝒄𝒂𝒍𝒍𝒚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303" y="1925419"/>
                <a:ext cx="2363147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515" t="-10526" r="-463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10733" y="2360726"/>
                <a:ext cx="75438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dirty="0">
                    <a:ea typeface="MS Mincho"/>
                    <a:cs typeface="Times New Roman"/>
                  </a:rPr>
                  <a:t> -intercept occurs where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=</m:t>
                    </m:r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𝟎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733" y="2360726"/>
                <a:ext cx="7543800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323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65732" y="2837787"/>
                <a:ext cx="330738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𝒈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𝟎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𝟎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𝟒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732" y="2837787"/>
                <a:ext cx="3307380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667" r="-3321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10733" y="3409950"/>
                <a:ext cx="15536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𝒈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𝟎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 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733" y="3409950"/>
                <a:ext cx="1553630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745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21366" y="3943350"/>
                <a:ext cx="263989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𝒚</m:t>
                      </m:r>
                      <m:r>
                        <a:rPr lang="en-US" sz="2400" b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 –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𝐢𝐧𝐭𝐞𝐫𝐜𝐞𝐩𝐭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366" y="3943350"/>
                <a:ext cx="2639890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438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1435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633" y="328220"/>
                <a:ext cx="9144000" cy="10125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solidFill>
                      <a:schemeClr val="accent1"/>
                    </a:solidFill>
                  </a:rPr>
                  <a:t>Sample Problem 2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: </a:t>
                </a:r>
                <a:r>
                  <a:rPr lang="en-US" sz="2400" b="1" dirty="0">
                    <a:ea typeface="MS Mincho"/>
                    <a:cs typeface="Times New Roman"/>
                  </a:rPr>
                  <a:t>Use the graph of each function to approximate  its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–intercept. Then find the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–intercept algebraically</a:t>
                </a:r>
                <a:r>
                  <a:rPr lang="en-US" sz="2800" b="1" dirty="0">
                    <a:ea typeface="MS Mincho"/>
                    <a:cs typeface="Times New Roman"/>
                  </a:rPr>
                  <a:t>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" y="328220"/>
                <a:ext cx="9144000" cy="1012585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807" b="-13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52400" y="1302585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b.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85800" y="1302584"/>
                <a:ext cx="2914579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 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𝟑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𝒙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302584"/>
                <a:ext cx="2914579" cy="470000"/>
              </a:xfrm>
              <a:prstGeom prst="rect">
                <a:avLst/>
              </a:prstGeom>
              <a:blipFill rotWithShape="1">
                <a:blip r:embed="rId4"/>
                <a:stretch>
                  <a:fillRect l="-628" t="-7792" r="-3975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88" y="1885950"/>
            <a:ext cx="3597311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230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633" y="328220"/>
                <a:ext cx="9144000" cy="10125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solidFill>
                      <a:schemeClr val="accent1"/>
                    </a:solidFill>
                  </a:rPr>
                  <a:t>Sample Problem 2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: </a:t>
                </a:r>
                <a:r>
                  <a:rPr lang="en-US" sz="2400" b="1" dirty="0">
                    <a:ea typeface="MS Mincho"/>
                    <a:cs typeface="Times New Roman"/>
                  </a:rPr>
                  <a:t>Use the graph of each function to approximate  its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–intercept. Then find the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–intercept algebraically</a:t>
                </a:r>
                <a:r>
                  <a:rPr lang="en-US" sz="2800" b="1" dirty="0">
                    <a:ea typeface="MS Mincho"/>
                    <a:cs typeface="Times New Roman"/>
                  </a:rPr>
                  <a:t>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" y="328220"/>
                <a:ext cx="9144000" cy="1012585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807" b="-13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52400" y="1302585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b.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85800" y="1302584"/>
                <a:ext cx="2914579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 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𝟑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𝒙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302584"/>
                <a:ext cx="2914579" cy="470000"/>
              </a:xfrm>
              <a:prstGeom prst="rect">
                <a:avLst/>
              </a:prstGeom>
              <a:blipFill rotWithShape="1">
                <a:blip r:embed="rId4"/>
                <a:stretch>
                  <a:fillRect l="-628" t="-7792" r="-3975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486399" y="1768236"/>
                <a:ext cx="20730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𝑮𝒓𝒂𝒑𝒉𝒊𝒄𝒂𝒍𝒍𝒚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399" y="1768236"/>
                <a:ext cx="2073003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294" t="-10526" r="-558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054036" y="2387084"/>
                <a:ext cx="2914579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 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𝟑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𝒙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036" y="2387084"/>
                <a:ext cx="2914579" cy="470000"/>
              </a:xfrm>
              <a:prstGeom prst="rect">
                <a:avLst/>
              </a:prstGeom>
              <a:blipFill rotWithShape="1">
                <a:blip r:embed="rId6"/>
                <a:stretch>
                  <a:fillRect l="-418" t="-7792" r="-4184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814" y="1764249"/>
            <a:ext cx="3696586" cy="32300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160403" y="3021477"/>
                <a:ext cx="27745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Calibri"/>
                        </a:rPr>
                        <m:t> 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𝒚</m:t>
                      </m:r>
                      <m:r>
                        <a:rPr lang="en-US" sz="2400" b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 –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𝐢𝐧𝐭𝐞𝐫𝐜𝐞𝐩𝐭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𝟒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0403" y="3021477"/>
                <a:ext cx="277454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667" r="-417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6106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633" y="328220"/>
                <a:ext cx="9144000" cy="10125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solidFill>
                      <a:schemeClr val="accent1"/>
                    </a:solidFill>
                  </a:rPr>
                  <a:t>Sample Problem 2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: </a:t>
                </a:r>
                <a:r>
                  <a:rPr lang="en-US" sz="2400" b="1" dirty="0">
                    <a:ea typeface="MS Mincho"/>
                    <a:cs typeface="Times New Roman"/>
                  </a:rPr>
                  <a:t>Use the graph of each function to approximate  its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–intercept. Then find the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–intercept algebraically</a:t>
                </a:r>
                <a:r>
                  <a:rPr lang="en-US" sz="2800" b="1" dirty="0">
                    <a:ea typeface="MS Mincho"/>
                    <a:cs typeface="Times New Roman"/>
                  </a:rPr>
                  <a:t>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" y="328220"/>
                <a:ext cx="9144000" cy="1012585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807" b="-13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52400" y="1302585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b.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85800" y="1302584"/>
                <a:ext cx="2914579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 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𝟑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𝒙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302584"/>
                <a:ext cx="2914579" cy="470000"/>
              </a:xfrm>
              <a:prstGeom prst="rect">
                <a:avLst/>
              </a:prstGeom>
              <a:blipFill rotWithShape="1">
                <a:blip r:embed="rId4"/>
                <a:stretch>
                  <a:fillRect l="-628" t="-7792" r="-3975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92303" y="1925419"/>
                <a:ext cx="23631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𝑨𝒍𝒈𝒆𝒃𝒓𝒂𝒊𝒄𝒂𝒍𝒍𝒚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303" y="1925419"/>
                <a:ext cx="2363147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515" t="-10526" r="-463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10733" y="2360726"/>
                <a:ext cx="75438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dirty="0">
                    <a:ea typeface="MS Mincho"/>
                    <a:cs typeface="Times New Roman"/>
                  </a:rPr>
                  <a:t> -intercept occurs where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=</m:t>
                    </m:r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𝟎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733" y="2360726"/>
                <a:ext cx="7543800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323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65732" y="2837787"/>
                <a:ext cx="3219728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𝟎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 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  <a:cs typeface="Calibri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𝟎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Calibri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𝟑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∗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𝟎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732" y="2837787"/>
                <a:ext cx="3219728" cy="470000"/>
              </a:xfrm>
              <a:prstGeom prst="rect">
                <a:avLst/>
              </a:prstGeom>
              <a:blipFill rotWithShape="1">
                <a:blip r:embed="rId7"/>
                <a:stretch>
                  <a:fillRect l="-379" t="-7792" r="-3788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10733" y="3409950"/>
                <a:ext cx="145103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𝟎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733" y="3409950"/>
                <a:ext cx="1451038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840" t="-10526" r="-840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21366" y="3943350"/>
                <a:ext cx="263989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𝒚</m:t>
                      </m:r>
                      <m:r>
                        <a:rPr lang="en-US" sz="2400" b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 –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𝐢𝐧𝐭𝐞𝐫𝐜𝐞𝐩𝐭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366" y="3943350"/>
                <a:ext cx="2639890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438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7780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58972" y="438150"/>
                <a:ext cx="8048847" cy="444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b="1" u="sng" dirty="0">
                    <a:solidFill>
                      <a:srgbClr val="4F81BD"/>
                    </a:solidFill>
                    <a:ea typeface="Times New Roman"/>
                    <a:cs typeface="Calibri"/>
                  </a:rPr>
                  <a:t>Zeros of a Function </a:t>
                </a:r>
                <a:endParaRPr lang="en-US" sz="2800" dirty="0">
                  <a:ea typeface="MS Mincho"/>
                  <a:cs typeface="Times New Roman"/>
                </a:endParaRPr>
              </a:p>
              <a:p>
                <a:pPr marL="457200" indent="-457200">
                  <a:lnSpc>
                    <a:spcPct val="115000"/>
                  </a:lnSpc>
                  <a:spcAft>
                    <a:spcPts val="1000"/>
                  </a:spcAft>
                  <a:buFont typeface="Arial" pitchFamily="34" charset="0"/>
                  <a:buChar char="•"/>
                </a:pPr>
                <a:r>
                  <a:rPr lang="en-US" sz="2800" dirty="0">
                    <a:ea typeface="Times New Roman"/>
                    <a:cs typeface="Calibri"/>
                  </a:rPr>
                  <a:t>The zeros of function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𝒇</m:t>
                    </m:r>
                    <m:d>
                      <m:dPr>
                        <m:ctrlP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MS Mincho"/>
                            <a:cs typeface="Times New Roman"/>
                          </a:rPr>
                        </m:ctrlPr>
                      </m:dPr>
                      <m:e>
                        <m:r>
                          <a:rPr lang="en-US" sz="2800" b="1" i="1"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𝒙</m:t>
                        </m:r>
                      </m:e>
                    </m:d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 </m:t>
                    </m:r>
                  </m:oMath>
                </a14:m>
                <a:r>
                  <a:rPr lang="en-US" sz="2800" dirty="0">
                    <a:ea typeface="Times New Roman"/>
                    <a:cs typeface="Calibri"/>
                  </a:rPr>
                  <a:t>are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</m:oMath>
                </a14:m>
                <a:r>
                  <a:rPr lang="en-US" sz="2800" dirty="0">
                    <a:ea typeface="Times New Roman"/>
                    <a:cs typeface="Calibri"/>
                  </a:rPr>
                  <a:t> –values for which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𝒇</m:t>
                    </m:r>
                    <m:d>
                      <m:dPr>
                        <m:ctrlP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MS Mincho"/>
                            <a:cs typeface="Times New Roman"/>
                          </a:rPr>
                        </m:ctrlPr>
                      </m:dPr>
                      <m:e>
                        <m:r>
                          <a:rPr lang="en-US" sz="2800" b="1" i="1"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𝒙</m:t>
                        </m:r>
                      </m:e>
                    </m:d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=</m:t>
                    </m:r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𝟎</m:t>
                    </m:r>
                  </m:oMath>
                </a14:m>
                <a:r>
                  <a:rPr lang="en-US" sz="2800" dirty="0">
                    <a:ea typeface="Times New Roman"/>
                    <a:cs typeface="Calibri"/>
                  </a:rPr>
                  <a:t>  </a:t>
                </a:r>
                <a:endParaRPr lang="en-US" sz="2800" dirty="0">
                  <a:ea typeface="MS Mincho"/>
                  <a:cs typeface="Times New Roman"/>
                </a:endParaRPr>
              </a:p>
              <a:p>
                <a:pPr marL="457200" indent="-457200">
                  <a:lnSpc>
                    <a:spcPct val="115000"/>
                  </a:lnSpc>
                  <a:spcAft>
                    <a:spcPts val="1000"/>
                  </a:spcAft>
                  <a:buFont typeface="Arial" pitchFamily="34" charset="0"/>
                  <a:buChar char="•"/>
                </a:pPr>
                <a:r>
                  <a:rPr lang="en-US" sz="2800" dirty="0">
                    <a:ea typeface="Times New Roman"/>
                    <a:cs typeface="Calibri"/>
                  </a:rPr>
                  <a:t>If the graph of a function of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</m:oMath>
                </a14:m>
                <a:r>
                  <a:rPr lang="en-US" sz="2800" dirty="0">
                    <a:ea typeface="Times New Roman"/>
                    <a:cs typeface="Calibri"/>
                  </a:rPr>
                  <a:t> has an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</m:oMath>
                </a14:m>
                <a:r>
                  <a:rPr lang="en-US" sz="2800" dirty="0">
                    <a:ea typeface="Times New Roman"/>
                    <a:cs typeface="Calibri"/>
                  </a:rPr>
                  <a:t> -intercept at </a:t>
                </a:r>
                <a14:m>
                  <m:oMath xmlns:m="http://schemas.openxmlformats.org/officeDocument/2006/math">
                    <m:r>
                      <a:rPr lang="en-US" sz="2800" i="1">
                        <a:effectLst/>
                        <a:latin typeface="Cambria Math"/>
                        <a:ea typeface="Times New Roman"/>
                        <a:cs typeface="Calibri"/>
                      </a:rPr>
                      <m:t>(</m:t>
                    </m:r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,</m:t>
                    </m:r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𝟎</m:t>
                    </m:r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)</m:t>
                    </m:r>
                  </m:oMath>
                </a14:m>
                <a:r>
                  <a:rPr lang="en-US" sz="2800" dirty="0">
                    <a:ea typeface="Times New Roman"/>
                    <a:cs typeface="Calibri"/>
                  </a:rPr>
                  <a:t> then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</m:oMath>
                </a14:m>
                <a:r>
                  <a:rPr lang="en-US" sz="2800" dirty="0">
                    <a:ea typeface="Times New Roman"/>
                    <a:cs typeface="Calibri"/>
                  </a:rPr>
                  <a:t> is a zero of the function.</a:t>
                </a:r>
                <a:endParaRPr lang="en-US" sz="2800" dirty="0">
                  <a:ea typeface="MS Mincho"/>
                  <a:cs typeface="Times New Roman"/>
                </a:endParaRPr>
              </a:p>
              <a:p>
                <a:pPr marL="457200" indent="-457200">
                  <a:lnSpc>
                    <a:spcPct val="115000"/>
                  </a:lnSpc>
                  <a:spcAft>
                    <a:spcPts val="1000"/>
                  </a:spcAft>
                  <a:buFont typeface="Arial" pitchFamily="34" charset="0"/>
                  <a:buChar char="•"/>
                </a:pPr>
                <a:r>
                  <a:rPr lang="en-US" sz="2800" dirty="0">
                    <a:ea typeface="Times New Roman"/>
                    <a:cs typeface="Calibri"/>
                  </a:rPr>
                  <a:t>To find the zeros of a function, set the function equal to zero and solve for the independent variable.</a:t>
                </a:r>
                <a:endParaRPr lang="en-US" sz="2800" dirty="0"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2" y="438150"/>
                <a:ext cx="8048847" cy="4441216"/>
              </a:xfrm>
              <a:prstGeom prst="rect">
                <a:avLst/>
              </a:prstGeom>
              <a:blipFill rotWithShape="1">
                <a:blip r:embed="rId2"/>
                <a:stretch>
                  <a:fillRect l="-1287" t="-549" r="-606" b="-23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264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61950"/>
            <a:ext cx="9372599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4F81BD"/>
                </a:solidFill>
                <a:ea typeface="MS Mincho"/>
                <a:cs typeface="Times New Roman"/>
              </a:rPr>
              <a:t>Sample Problem 3</a:t>
            </a:r>
            <a:r>
              <a:rPr lang="en-US" sz="2400" dirty="0">
                <a:solidFill>
                  <a:srgbClr val="4F81BD"/>
                </a:solidFill>
                <a:ea typeface="MS Mincho"/>
                <a:cs typeface="Times New Roman"/>
              </a:rPr>
              <a:t>:</a:t>
            </a:r>
            <a:r>
              <a:rPr lang="en-US" sz="2400" dirty="0">
                <a:ea typeface="MS Mincho"/>
                <a:cs typeface="Times New Roman"/>
              </a:rPr>
              <a:t> </a:t>
            </a:r>
            <a:r>
              <a:rPr lang="en-US" sz="2400" b="1" dirty="0">
                <a:ea typeface="MS Mincho"/>
                <a:cs typeface="Times New Roman"/>
              </a:rPr>
              <a:t>Use the graph of each function to approximate its zeros. Then find the zeros of each function algebraically.</a:t>
            </a:r>
            <a:endParaRPr lang="en-US" sz="2400" dirty="0"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279649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45198" y="1279649"/>
                <a:ext cx="2526076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𝟐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𝒙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98" y="1279649"/>
                <a:ext cx="2526076" cy="470000"/>
              </a:xfrm>
              <a:prstGeom prst="rect">
                <a:avLst/>
              </a:prstGeom>
              <a:blipFill rotWithShape="1">
                <a:blip r:embed="rId2"/>
                <a:stretch>
                  <a:fillRect l="-725" t="-7792" r="-4831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505200" y="1279649"/>
                <a:ext cx="16246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𝒁𝒆𝒓𝒐𝒔</m:t>
                      </m:r>
                      <m:r>
                        <a:rPr lang="en-US" sz="240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=?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279649"/>
                <a:ext cx="162467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71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867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409" y="1756455"/>
            <a:ext cx="3505200" cy="3114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961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61950"/>
            <a:ext cx="9372599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4F81BD"/>
                </a:solidFill>
                <a:ea typeface="MS Mincho"/>
                <a:cs typeface="Times New Roman"/>
              </a:rPr>
              <a:t>Sample Problem 3</a:t>
            </a:r>
            <a:r>
              <a:rPr lang="en-US" sz="2400" dirty="0">
                <a:solidFill>
                  <a:srgbClr val="4F81BD"/>
                </a:solidFill>
                <a:ea typeface="MS Mincho"/>
                <a:cs typeface="Times New Roman"/>
              </a:rPr>
              <a:t>:</a:t>
            </a:r>
            <a:r>
              <a:rPr lang="en-US" sz="2400" dirty="0">
                <a:solidFill>
                  <a:prstClr val="black"/>
                </a:solidFill>
                <a:ea typeface="MS Mincho"/>
                <a:cs typeface="Times New Roman"/>
              </a:rPr>
              <a:t> </a:t>
            </a:r>
            <a:r>
              <a:rPr lang="en-US" sz="2400" b="1" dirty="0">
                <a:solidFill>
                  <a:prstClr val="black"/>
                </a:solidFill>
                <a:ea typeface="MS Mincho"/>
                <a:cs typeface="Times New Roman"/>
              </a:rPr>
              <a:t>Use the graph of each function to approximate its zeros. Then find the zeros of each function algebraically.</a:t>
            </a:r>
            <a:endParaRPr lang="en-US" sz="2400" dirty="0">
              <a:solidFill>
                <a:prstClr val="black"/>
              </a:solidFill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279649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45198" y="1279649"/>
                <a:ext cx="2526076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𝟐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𝒙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98" y="1279649"/>
                <a:ext cx="2526076" cy="470000"/>
              </a:xfrm>
              <a:prstGeom prst="rect">
                <a:avLst/>
              </a:prstGeom>
              <a:blipFill rotWithShape="1">
                <a:blip r:embed="rId2"/>
                <a:stretch>
                  <a:fillRect l="-725" t="-7792" r="-4831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505200" y="1279649"/>
                <a:ext cx="16246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𝒁𝒆𝒓𝒐𝒔</m:t>
                      </m:r>
                      <m:r>
                        <a:rPr lang="en-US" sz="240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=?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279649"/>
                <a:ext cx="162467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71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867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409" y="1756455"/>
            <a:ext cx="3505200" cy="31143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971737" y="1756455"/>
                <a:ext cx="20730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MS Mincho"/>
                          <a:cs typeface="Times New Roman"/>
                        </a:rPr>
                        <m:t>𝑮𝒓𝒂𝒑𝒉𝒊𝒄𝒂𝒍𝒍𝒚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737" y="1756455"/>
                <a:ext cx="2073003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588" t="-10526" r="-558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971737" y="2266950"/>
                <a:ext cx="2543197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𝟐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𝒙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737" y="2266950"/>
                <a:ext cx="2543197" cy="470000"/>
              </a:xfrm>
              <a:prstGeom prst="rect">
                <a:avLst/>
              </a:prstGeom>
              <a:blipFill rotWithShape="1">
                <a:blip r:embed="rId7"/>
                <a:stretch>
                  <a:fillRect l="-240" t="-7792" r="-4556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686299" y="2759621"/>
                <a:ext cx="43582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  <m:r>
                        <a:rPr lang="en-US" sz="2400">
                          <a:latin typeface="Cambria Math"/>
                        </a:rPr>
                        <m:t> </m:t>
                      </m:r>
                      <m:r>
                        <a:rPr lang="en-US" sz="2400" i="1">
                          <a:latin typeface="Cambria Math"/>
                        </a:rPr>
                        <m:t>−</m:t>
                      </m:r>
                      <m:r>
                        <a:rPr lang="en-US" sz="2400" b="1" i="1">
                          <a:latin typeface="Cambria Math"/>
                        </a:rPr>
                        <m:t>𝐢𝐧𝐭𝐞𝐫𝐜𝐞𝐩𝐭𝐬</m:t>
                      </m:r>
                      <m:r>
                        <a:rPr lang="en-US" sz="2400" b="1" i="1" smtClean="0">
                          <a:latin typeface="Cambria Math"/>
                        </a:rPr>
                        <m:t>      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𝒂𝒏𝒅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299" y="2759621"/>
                <a:ext cx="4358255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2015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1274"/>
            <a:ext cx="8077200" cy="407437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Analyzing Graphs of Functions and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6750"/>
            <a:ext cx="8229600" cy="411207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600" b="1" dirty="0">
                <a:solidFill>
                  <a:srgbClr val="0070C0"/>
                </a:solidFill>
              </a:rPr>
              <a:t>Students will be able to:</a:t>
            </a:r>
          </a:p>
          <a:p>
            <a:pPr marL="0" indent="0" algn="ctr">
              <a:buNone/>
            </a:pPr>
            <a:r>
              <a:rPr lang="en-US" sz="2600" dirty="0"/>
              <a:t>Analyze graphs of functions and relations </a:t>
            </a:r>
          </a:p>
          <a:p>
            <a:pPr marL="0" indent="0" algn="ctr">
              <a:buNone/>
            </a:pPr>
            <a:r>
              <a:rPr lang="en-US" sz="2600" dirty="0"/>
              <a:t>( x and y – intercepts, zeros, symmetry, even and odd functions)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rgbClr val="0070C0"/>
                </a:solidFill>
              </a:rPr>
              <a:t>Key Vocabulary:</a:t>
            </a:r>
          </a:p>
          <a:p>
            <a:pPr marL="0" indent="0" algn="ctr">
              <a:buNone/>
            </a:pPr>
            <a:r>
              <a:rPr lang="en-US" sz="2600" dirty="0"/>
              <a:t>Graph of a function,</a:t>
            </a:r>
          </a:p>
          <a:p>
            <a:pPr marL="0" indent="0" algn="ctr">
              <a:buNone/>
            </a:pPr>
            <a:r>
              <a:rPr lang="en-US" sz="2600" dirty="0"/>
              <a:t>An intercept,</a:t>
            </a:r>
          </a:p>
          <a:p>
            <a:pPr marL="0" indent="0" algn="ctr">
              <a:buNone/>
            </a:pPr>
            <a:r>
              <a:rPr lang="en-US" sz="2600" dirty="0"/>
              <a:t>A zero of a function, </a:t>
            </a:r>
          </a:p>
          <a:p>
            <a:pPr marL="0" indent="0" algn="ctr">
              <a:buNone/>
            </a:pPr>
            <a:r>
              <a:rPr lang="en-US" sz="2600" dirty="0"/>
              <a:t>Symmetry</a:t>
            </a:r>
            <a:endParaRPr lang="en-US" sz="2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2600" dirty="0"/>
              <a:t> </a:t>
            </a:r>
          </a:p>
          <a:p>
            <a:pPr marL="0" indent="0" algn="ctr">
              <a:buNone/>
            </a:pPr>
            <a:endParaRPr lang="en-US" sz="2600" dirty="0"/>
          </a:p>
          <a:p>
            <a:pPr marL="0" indent="0" algn="ctr">
              <a:buNone/>
            </a:pPr>
            <a:endParaRPr lang="en-US" sz="2600" dirty="0"/>
          </a:p>
          <a:p>
            <a:pPr marL="0" indent="0" algn="ctr">
              <a:buNone/>
            </a:pPr>
            <a:endParaRPr lang="en-US" sz="2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05350"/>
            <a:ext cx="3344064" cy="369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4445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61950"/>
            <a:ext cx="9372599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4F81BD"/>
                </a:solidFill>
                <a:ea typeface="MS Mincho"/>
                <a:cs typeface="Times New Roman"/>
              </a:rPr>
              <a:t>Sample Problem 3</a:t>
            </a:r>
            <a:r>
              <a:rPr lang="en-US" sz="2400" dirty="0">
                <a:solidFill>
                  <a:srgbClr val="4F81BD"/>
                </a:solidFill>
                <a:ea typeface="MS Mincho"/>
                <a:cs typeface="Times New Roman"/>
              </a:rPr>
              <a:t>:</a:t>
            </a:r>
            <a:r>
              <a:rPr lang="en-US" sz="2400" dirty="0">
                <a:solidFill>
                  <a:prstClr val="black"/>
                </a:solidFill>
                <a:ea typeface="MS Mincho"/>
                <a:cs typeface="Times New Roman"/>
              </a:rPr>
              <a:t> </a:t>
            </a:r>
            <a:r>
              <a:rPr lang="en-US" sz="2400" b="1" dirty="0">
                <a:solidFill>
                  <a:prstClr val="black"/>
                </a:solidFill>
                <a:ea typeface="MS Mincho"/>
                <a:cs typeface="Times New Roman"/>
              </a:rPr>
              <a:t>Use the graph of each function to approximate its zeros. Then find the zeros of each function algebraically.</a:t>
            </a:r>
            <a:endParaRPr lang="en-US" sz="2400" dirty="0">
              <a:solidFill>
                <a:prstClr val="black"/>
              </a:solidFill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279649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45198" y="1279649"/>
                <a:ext cx="2526076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𝟐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𝒙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98" y="1279649"/>
                <a:ext cx="2526076" cy="470000"/>
              </a:xfrm>
              <a:prstGeom prst="rect">
                <a:avLst/>
              </a:prstGeom>
              <a:blipFill rotWithShape="1">
                <a:blip r:embed="rId2"/>
                <a:stretch>
                  <a:fillRect l="-725" t="-7792" r="-4831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505200" y="1279649"/>
                <a:ext cx="16246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𝒁𝒆𝒓𝒐𝒔</m:t>
                      </m:r>
                      <m:r>
                        <a:rPr lang="en-US" sz="240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=?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279649"/>
                <a:ext cx="162467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71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867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08127" y="1987287"/>
                <a:ext cx="23631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𝑨𝒍𝒈𝒆𝒃𝒓𝒂𝒊𝒄𝒂𝒍𝒍𝒚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127" y="1987287"/>
                <a:ext cx="2363147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517" t="-10526" r="-491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79923" y="2528787"/>
                <a:ext cx="14446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923" y="2528787"/>
                <a:ext cx="1444626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844" t="-10526" r="-801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45198" y="2990452"/>
                <a:ext cx="2121030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𝟐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𝒙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 smtClean="0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98" y="2990452"/>
                <a:ext cx="2121030" cy="470000"/>
              </a:xfrm>
              <a:prstGeom prst="rect">
                <a:avLst/>
              </a:prstGeom>
              <a:blipFill rotWithShape="1">
                <a:blip r:embed="rId7"/>
                <a:stretch>
                  <a:fillRect t="-7792" r="-5172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45198" y="3454691"/>
                <a:ext cx="222907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MS Mincho"/>
                          <a:cs typeface="Times New Roman"/>
                        </a:rPr>
                        <m:t>−</m:t>
                      </m:r>
                      <m:r>
                        <a:rPr lang="en-US" sz="2400" b="1" i="1" smtClean="0">
                          <a:latin typeface="Cambria Math"/>
                          <a:ea typeface="MS Mincho"/>
                          <a:cs typeface="Times New Roman"/>
                        </a:rPr>
                        <m:t>𝒙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+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 smtClean="0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98" y="3454691"/>
                <a:ext cx="222907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667" r="-491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741673" y="3948774"/>
                <a:ext cx="315868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𝟎</m:t>
                      </m:r>
                      <m:r>
                        <a:rPr lang="en-US" sz="2400" b="1" i="1" smtClean="0">
                          <a:latin typeface="Cambria Math"/>
                        </a:rPr>
                        <m:t>       </m:t>
                      </m:r>
                      <m:r>
                        <a:rPr lang="en-US" sz="2400" b="1" i="1" smtClean="0">
                          <a:latin typeface="Cambria Math"/>
                        </a:rPr>
                        <m:t>𝒐𝒓</m:t>
                      </m:r>
                      <m:r>
                        <a:rPr lang="en-US" sz="2400" b="1" i="1" smtClean="0">
                          <a:latin typeface="Cambria Math"/>
                        </a:rPr>
                        <m:t>     </m:t>
                      </m:r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latin typeface="Cambria Math"/>
                        </a:rPr>
                        <m:t>=−</m:t>
                      </m:r>
                      <m:r>
                        <a:rPr lang="en-US" sz="24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73" y="3948774"/>
                <a:ext cx="3158685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667" r="-3475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845341" y="4458404"/>
                <a:ext cx="454220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𝑻𝒉𝒆</m:t>
                      </m:r>
                      <m:r>
                        <a:rPr lang="en-US" sz="2400" b="1" i="1" smtClean="0"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latin typeface="Cambria Math"/>
                        </a:rPr>
                        <m:t>𝒛𝒆𝒓𝒐𝒔</m:t>
                      </m:r>
                      <m:r>
                        <a:rPr lang="en-US" sz="2400" b="1" i="1" smtClean="0"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latin typeface="Cambria Math"/>
                        </a:rPr>
                        <m:t>𝒐𝒇</m:t>
                      </m:r>
                      <m:r>
                        <a:rPr lang="en-US" sz="2400" b="1" i="1" smtClean="0"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latin typeface="Cambria Math"/>
                        </a:rPr>
                        <m:t>𝒇</m:t>
                      </m:r>
                      <m:r>
                        <a:rPr lang="en-US" sz="2400" b="1" i="1" smtClean="0">
                          <a:latin typeface="Cambria Math"/>
                        </a:rPr>
                        <m:t>  </m:t>
                      </m:r>
                      <m:r>
                        <a:rPr lang="en-US" sz="2400" b="1" i="1" smtClean="0">
                          <a:latin typeface="Cambria Math"/>
                        </a:rPr>
                        <m:t>𝒂𝒓𝒆</m:t>
                      </m:r>
                      <m:r>
                        <a:rPr lang="en-US" sz="2400" b="1" i="1" smtClean="0">
                          <a:latin typeface="Cambria Math"/>
                        </a:rPr>
                        <m:t>  </m:t>
                      </m:r>
                      <m:r>
                        <a:rPr lang="en-US" sz="2400" b="1" i="1" smtClean="0">
                          <a:latin typeface="Cambria Math"/>
                        </a:rPr>
                        <m:t>𝟎</m:t>
                      </m:r>
                      <m:r>
                        <a:rPr lang="en-US" sz="2400" b="1" i="1" smtClean="0"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latin typeface="Cambria Math"/>
                        </a:rPr>
                        <m:t>𝒂𝒏𝒅</m:t>
                      </m:r>
                      <m:r>
                        <a:rPr lang="en-US" sz="2400" b="1" i="1" smtClean="0">
                          <a:latin typeface="Cambria Math"/>
                        </a:rPr>
                        <m:t>−</m:t>
                      </m:r>
                      <m:r>
                        <a:rPr lang="en-US" sz="24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341" y="4458404"/>
                <a:ext cx="4542205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526" r="-228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85348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61950"/>
            <a:ext cx="9372599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4F81BD"/>
                </a:solidFill>
                <a:ea typeface="MS Mincho"/>
                <a:cs typeface="Times New Roman"/>
              </a:rPr>
              <a:t>Sample Problem 3</a:t>
            </a:r>
            <a:r>
              <a:rPr lang="en-US" sz="2400" dirty="0">
                <a:solidFill>
                  <a:srgbClr val="4F81BD"/>
                </a:solidFill>
                <a:ea typeface="MS Mincho"/>
                <a:cs typeface="Times New Roman"/>
              </a:rPr>
              <a:t>:</a:t>
            </a:r>
            <a:r>
              <a:rPr lang="en-US" sz="2400" dirty="0">
                <a:ea typeface="MS Mincho"/>
                <a:cs typeface="Times New Roman"/>
              </a:rPr>
              <a:t> </a:t>
            </a:r>
            <a:r>
              <a:rPr lang="en-US" sz="2400" b="1" dirty="0">
                <a:ea typeface="MS Mincho"/>
                <a:cs typeface="Times New Roman"/>
              </a:rPr>
              <a:t>Use the graph of each function to approximate its zeros. Then find the zeros of each function algebraically.</a:t>
            </a:r>
            <a:endParaRPr lang="en-US" sz="2400" dirty="0"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279649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45198" y="1279649"/>
                <a:ext cx="2136034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98" y="1279649"/>
                <a:ext cx="2136034" cy="470000"/>
              </a:xfrm>
              <a:prstGeom prst="rect">
                <a:avLst/>
              </a:prstGeom>
              <a:blipFill rotWithShape="1">
                <a:blip r:embed="rId2"/>
                <a:stretch>
                  <a:fillRect l="-571" t="-7792" r="-5429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505200" y="1279649"/>
                <a:ext cx="16246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𝒁𝒆𝒓𝒐𝒔</m:t>
                      </m:r>
                      <m:r>
                        <a:rPr lang="en-US" sz="2400">
                          <a:effectLst/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=?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279649"/>
                <a:ext cx="162467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71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867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98" y="1758362"/>
            <a:ext cx="3643587" cy="305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50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61950"/>
            <a:ext cx="9372599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4F81BD"/>
                </a:solidFill>
                <a:ea typeface="MS Mincho"/>
                <a:cs typeface="Times New Roman"/>
              </a:rPr>
              <a:t>Sample Problem 3</a:t>
            </a:r>
            <a:r>
              <a:rPr lang="en-US" sz="2400" dirty="0">
                <a:solidFill>
                  <a:srgbClr val="4F81BD"/>
                </a:solidFill>
                <a:ea typeface="MS Mincho"/>
                <a:cs typeface="Times New Roman"/>
              </a:rPr>
              <a:t>:</a:t>
            </a:r>
            <a:r>
              <a:rPr lang="en-US" sz="2400" dirty="0">
                <a:solidFill>
                  <a:prstClr val="black"/>
                </a:solidFill>
                <a:ea typeface="MS Mincho"/>
                <a:cs typeface="Times New Roman"/>
              </a:rPr>
              <a:t> </a:t>
            </a:r>
            <a:r>
              <a:rPr lang="en-US" sz="2400" b="1" dirty="0">
                <a:solidFill>
                  <a:prstClr val="black"/>
                </a:solidFill>
                <a:ea typeface="MS Mincho"/>
                <a:cs typeface="Times New Roman"/>
              </a:rPr>
              <a:t>Use the graph of each function to approximate its zeros. Then find the zeros of each function algebraically.</a:t>
            </a:r>
            <a:endParaRPr lang="en-US" sz="2400" dirty="0">
              <a:solidFill>
                <a:prstClr val="black"/>
              </a:solidFill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279649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45198" y="1279649"/>
                <a:ext cx="2136033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98" y="1279649"/>
                <a:ext cx="2136033" cy="470000"/>
              </a:xfrm>
              <a:prstGeom prst="rect">
                <a:avLst/>
              </a:prstGeom>
              <a:blipFill rotWithShape="1">
                <a:blip r:embed="rId2"/>
                <a:stretch>
                  <a:fillRect l="-571" t="-7792" r="-5429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505200" y="1279649"/>
                <a:ext cx="16246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𝒁𝒆𝒓𝒐𝒔</m:t>
                      </m:r>
                      <m:r>
                        <a:rPr lang="en-US" sz="240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=?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279649"/>
                <a:ext cx="162467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71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867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971737" y="1756455"/>
                <a:ext cx="20730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MS Mincho"/>
                          <a:cs typeface="Times New Roman"/>
                        </a:rPr>
                        <m:t>𝑮𝒓𝒂𝒑𝒉𝒊𝒄𝒂𝒍𝒍𝒚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737" y="1756455"/>
                <a:ext cx="2073003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588" t="-10526" r="-558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971737" y="2266950"/>
                <a:ext cx="2118913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𝟑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𝟑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737" y="2266950"/>
                <a:ext cx="2118913" cy="470000"/>
              </a:xfrm>
              <a:prstGeom prst="rect">
                <a:avLst/>
              </a:prstGeom>
              <a:blipFill rotWithShape="1">
                <a:blip r:embed="rId6"/>
                <a:stretch>
                  <a:fillRect l="-865" t="-7792" r="-6052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686299" y="2759621"/>
                <a:ext cx="336983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  <m:r>
                        <a:rPr lang="en-US" sz="2400">
                          <a:latin typeface="Cambria Math"/>
                        </a:rPr>
                        <m:t> </m:t>
                      </m:r>
                      <m:r>
                        <a:rPr lang="en-US" sz="2400" i="1">
                          <a:latin typeface="Cambria Math"/>
                        </a:rPr>
                        <m:t>−</m:t>
                      </m:r>
                      <m:r>
                        <a:rPr lang="en-US" sz="2400" b="1" i="1">
                          <a:latin typeface="Cambria Math"/>
                        </a:rPr>
                        <m:t>𝐢𝐧𝐭𝐞𝐫𝐜𝐞𝐩𝐭𝐬</m:t>
                      </m:r>
                      <m:r>
                        <a:rPr lang="en-US" sz="2400" b="1" i="1">
                          <a:latin typeface="Cambria Math"/>
                        </a:rPr>
                        <m:t>  ≈</m:t>
                      </m:r>
                      <m:r>
                        <a:rPr lang="en-US" sz="2400" b="1" i="1" smtClean="0">
                          <a:latin typeface="Cambria Math"/>
                        </a:rPr>
                        <m:t>𝟏</m:t>
                      </m:r>
                      <m:r>
                        <a:rPr lang="en-US" sz="2400" b="1" i="1" smtClean="0"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299" y="2759621"/>
                <a:ext cx="3369833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667" r="-3074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98" y="1758362"/>
            <a:ext cx="3643587" cy="305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562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61950"/>
            <a:ext cx="9372599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4F81BD"/>
                </a:solidFill>
                <a:ea typeface="MS Mincho"/>
                <a:cs typeface="Times New Roman"/>
              </a:rPr>
              <a:t>Sample Problem 3</a:t>
            </a:r>
            <a:r>
              <a:rPr lang="en-US" sz="2400" dirty="0">
                <a:solidFill>
                  <a:srgbClr val="4F81BD"/>
                </a:solidFill>
                <a:ea typeface="MS Mincho"/>
                <a:cs typeface="Times New Roman"/>
              </a:rPr>
              <a:t>:</a:t>
            </a:r>
            <a:r>
              <a:rPr lang="en-US" sz="2400" dirty="0">
                <a:solidFill>
                  <a:prstClr val="black"/>
                </a:solidFill>
                <a:ea typeface="MS Mincho"/>
                <a:cs typeface="Times New Roman"/>
              </a:rPr>
              <a:t> </a:t>
            </a:r>
            <a:r>
              <a:rPr lang="en-US" sz="2400" b="1" dirty="0">
                <a:solidFill>
                  <a:prstClr val="black"/>
                </a:solidFill>
                <a:ea typeface="MS Mincho"/>
                <a:cs typeface="Times New Roman"/>
              </a:rPr>
              <a:t>Use the graph of each function to approximate its zeros. Then find the zeros of each function algebraically.</a:t>
            </a:r>
            <a:endParaRPr lang="en-US" sz="2400" dirty="0">
              <a:solidFill>
                <a:prstClr val="black"/>
              </a:solidFill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279649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45198" y="1279649"/>
                <a:ext cx="2118913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𝟑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𝟑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98" y="1279649"/>
                <a:ext cx="2118913" cy="470000"/>
              </a:xfrm>
              <a:prstGeom prst="rect">
                <a:avLst/>
              </a:prstGeom>
              <a:blipFill rotWithShape="1">
                <a:blip r:embed="rId2"/>
                <a:stretch>
                  <a:fillRect l="-865" t="-7792" r="-6052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505200" y="1279649"/>
                <a:ext cx="16246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𝒁𝒆𝒓𝒐𝒔</m:t>
                      </m:r>
                      <m:r>
                        <a:rPr lang="en-US" sz="240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Calibri"/>
                        </a:rPr>
                        <m:t> 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=?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279649"/>
                <a:ext cx="162467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71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867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08127" y="1987287"/>
                <a:ext cx="23631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𝑨𝒍𝒈𝒆𝒃𝒓𝒂𝒊𝒄𝒂𝒍𝒍𝒚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127" y="1987287"/>
                <a:ext cx="2363147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517" t="-10526" r="-491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45198" y="2528788"/>
                <a:ext cx="14446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98" y="2528788"/>
                <a:ext cx="1444626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844" t="-10526" r="-801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45198" y="2990453"/>
                <a:ext cx="1713867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𝟑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𝟑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 smtClean="0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98" y="2990453"/>
                <a:ext cx="1713867" cy="470000"/>
              </a:xfrm>
              <a:prstGeom prst="rect">
                <a:avLst/>
              </a:prstGeom>
              <a:blipFill rotWithShape="1">
                <a:blip r:embed="rId7"/>
                <a:stretch>
                  <a:fillRect t="-7792" r="-6762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71166" y="3460453"/>
                <a:ext cx="1392689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𝟑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=−</m:t>
                      </m:r>
                      <m:r>
                        <a:rPr lang="en-US" sz="2400" b="1" i="1" smtClean="0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𝟑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66" y="3460453"/>
                <a:ext cx="1392689" cy="470000"/>
              </a:xfrm>
              <a:prstGeom prst="rect">
                <a:avLst/>
              </a:prstGeom>
              <a:blipFill rotWithShape="1">
                <a:blip r:embed="rId8"/>
                <a:stretch>
                  <a:fillRect t="-7792" r="-8734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45198" y="3930453"/>
                <a:ext cx="1481816" cy="507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𝒙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sz="2400" b="1" i="1">
                              <a:latin typeface="Cambria Math"/>
                            </a:rPr>
                            <m:t>𝟑</m:t>
                          </m:r>
                        </m:deg>
                        <m:e>
                          <m:r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98" y="3930453"/>
                <a:ext cx="1481816" cy="507511"/>
              </a:xfrm>
              <a:prstGeom prst="rect">
                <a:avLst/>
              </a:prstGeom>
              <a:blipFill rotWithShape="1">
                <a:blip r:embed="rId9"/>
                <a:stretch>
                  <a:fillRect r="-8230" b="-277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50495" y="4444467"/>
                <a:ext cx="4684616" cy="507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𝑻𝒉𝒆</m:t>
                      </m:r>
                      <m:r>
                        <a:rPr lang="en-US" sz="2400" b="1" i="1">
                          <a:latin typeface="Cambria Math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</a:rPr>
                        <m:t>𝒛𝒆𝒓𝒐</m:t>
                      </m:r>
                      <m:r>
                        <a:rPr lang="en-US" sz="2400" b="1" i="1">
                          <a:latin typeface="Cambria Math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</a:rPr>
                        <m:t>𝒐𝒇</m:t>
                      </m:r>
                      <m:r>
                        <a:rPr lang="en-US" sz="2400" b="1" i="1">
                          <a:latin typeface="Cambria Math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</a:rPr>
                        <m:t>𝒇</m:t>
                      </m:r>
                      <m:r>
                        <a:rPr lang="en-US" sz="2400" b="1" i="1">
                          <a:latin typeface="Cambria Math"/>
                        </a:rPr>
                        <m:t>  </m:t>
                      </m:r>
                      <m:r>
                        <a:rPr lang="en-US" sz="2400" b="1" i="1">
                          <a:latin typeface="Cambria Math"/>
                        </a:rPr>
                        <m:t>𝒊𝒔</m:t>
                      </m:r>
                      <m:r>
                        <a:rPr lang="en-US" sz="2400" b="1" i="1">
                          <a:latin typeface="Cambria Math"/>
                        </a:rPr>
                        <m:t>  </m:t>
                      </m:r>
                      <m:rad>
                        <m:ra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sz="2400" b="1" i="1">
                              <a:latin typeface="Cambria Math"/>
                            </a:rPr>
                            <m:t>𝟑</m:t>
                          </m:r>
                        </m:deg>
                        <m:e>
                          <m:r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𝟑</m:t>
                          </m:r>
                        </m:e>
                      </m:rad>
                      <m:r>
                        <a:rPr lang="en-US" sz="2400" b="1" i="1">
                          <a:latin typeface="Cambria Math"/>
                        </a:rPr>
                        <m:t>≈−</m:t>
                      </m:r>
                      <m:r>
                        <a:rPr lang="en-US" sz="2400" b="1" i="1">
                          <a:latin typeface="Cambria Math"/>
                        </a:rPr>
                        <m:t>𝟏</m:t>
                      </m:r>
                      <m:r>
                        <a:rPr lang="en-US" sz="2400" b="1" i="1">
                          <a:latin typeface="Cambria Math"/>
                        </a:rPr>
                        <m:t>.</m:t>
                      </m:r>
                      <m:r>
                        <a:rPr lang="en-US" sz="2400" b="1" i="1">
                          <a:latin typeface="Cambria Math"/>
                        </a:rPr>
                        <m:t>𝟒𝟒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95" y="4444467"/>
                <a:ext cx="4684616" cy="507511"/>
              </a:xfrm>
              <a:prstGeom prst="rect">
                <a:avLst/>
              </a:prstGeom>
              <a:blipFill rotWithShape="1">
                <a:blip r:embed="rId10"/>
                <a:stretch>
                  <a:fillRect r="-2214" b="-277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6355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46078"/>
            <a:ext cx="8429625" cy="4044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u="sng" dirty="0">
                <a:solidFill>
                  <a:srgbClr val="4F81BD"/>
                </a:solidFill>
                <a:ea typeface="MS Mincho"/>
                <a:cs typeface="Times New Roman"/>
              </a:rPr>
              <a:t>Symmetry of Graphs</a:t>
            </a:r>
            <a:endParaRPr lang="en-US" sz="2400" dirty="0"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a typeface="MS Mincho"/>
                <a:cs typeface="Times New Roman"/>
              </a:rPr>
              <a:t>There are two possible types of symmetry that graphs of functions can have.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a typeface="MS Mincho"/>
                <a:cs typeface="Times New Roman"/>
              </a:rPr>
              <a:t>1. </a:t>
            </a:r>
            <a:r>
              <a:rPr lang="en-US" sz="2400" b="1" dirty="0">
                <a:ea typeface="MS Mincho"/>
                <a:cs typeface="Times New Roman"/>
              </a:rPr>
              <a:t>Line symmetry</a:t>
            </a:r>
            <a:r>
              <a:rPr lang="en-US" sz="2400" dirty="0">
                <a:ea typeface="MS Mincho"/>
                <a:cs typeface="Times New Roman"/>
              </a:rPr>
              <a:t> - graphs can be folded along a line so that the two halves match exactly.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a typeface="MS Mincho"/>
                <a:cs typeface="Times New Roman"/>
              </a:rPr>
              <a:t>2. </a:t>
            </a:r>
            <a:r>
              <a:rPr lang="en-US" sz="2400" b="1" dirty="0">
                <a:ea typeface="MS Mincho"/>
                <a:cs typeface="Times New Roman"/>
              </a:rPr>
              <a:t>Point symmetry</a:t>
            </a:r>
            <a:r>
              <a:rPr lang="en-US" sz="2400" dirty="0">
                <a:ea typeface="MS Mincho"/>
                <a:cs typeface="Times New Roman"/>
              </a:rPr>
              <a:t> - graphs can be rotated 180</a:t>
            </a:r>
            <a:r>
              <a:rPr lang="en-US" sz="2400" dirty="0">
                <a:ea typeface="MS Mincho"/>
                <a:cs typeface="Calibri"/>
              </a:rPr>
              <a:t>°</a:t>
            </a:r>
            <a:r>
              <a:rPr lang="en-US" sz="2400" dirty="0">
                <a:ea typeface="MS Mincho"/>
                <a:cs typeface="Times New Roman"/>
              </a:rPr>
              <a:t> with respect to a point and appear unchanged.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800" dirty="0">
              <a:ea typeface="MS Mincho"/>
              <a:cs typeface="Times New Roman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415" y="4565651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92438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067" y="285750"/>
            <a:ext cx="8229600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u="sng" dirty="0">
                <a:ea typeface="MS Mincho"/>
                <a:cs typeface="Times New Roman"/>
              </a:rPr>
              <a:t>Tests for Symmetry</a:t>
            </a:r>
            <a:endParaRPr lang="en-US" sz="2400" dirty="0">
              <a:ea typeface="MS Mincho"/>
              <a:cs typeface="Times New Roman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415" y="4565651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9598471"/>
                  </p:ext>
                </p:extLst>
              </p:nvPr>
            </p:nvGraphicFramePr>
            <p:xfrm>
              <a:off x="609600" y="813757"/>
              <a:ext cx="8084067" cy="3748788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1562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92777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33326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u="sng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Graphical Test</a:t>
                          </a:r>
                          <a:endParaRPr lang="en-US" sz="1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u="sng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Algebraic Test</a:t>
                          </a:r>
                          <a:endParaRPr lang="en-US" sz="1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62075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The graph of a relation is symmetric with respect to the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-axis if and only if for every point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,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on the graph, the point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,−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is also on the graph.</a:t>
                          </a:r>
                          <a:endParaRPr lang="en-US" sz="16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Replacing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with -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produces an equivalent equation.</a:t>
                          </a:r>
                          <a:endParaRPr lang="en-US" sz="16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600" b="1" dirty="0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 </a:t>
                          </a:r>
                          <a:endParaRPr lang="en-US" sz="16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62000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The graph of a relation is symmetric with respect to the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-axis if and only if for every point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,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on the graph, the point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−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,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is also on the graph.</a:t>
                          </a:r>
                          <a:endParaRPr lang="en-US" sz="16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Replacing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US" sz="16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with -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US" sz="16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produces an equivalent equation.</a:t>
                          </a:r>
                          <a:endParaRPr lang="en-US" sz="16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762000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The graph of a relation is symmetric with respect to the origin if and only if for every point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,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on the graph, the point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−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,−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is also on the graph.</a:t>
                          </a:r>
                          <a:endParaRPr lang="en-US" sz="16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Replacing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with -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with -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US" sz="16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produces an equivalent equation.</a:t>
                          </a:r>
                          <a:endParaRPr lang="en-US" sz="16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9598471"/>
                  </p:ext>
                </p:extLst>
              </p:nvPr>
            </p:nvGraphicFramePr>
            <p:xfrm>
              <a:off x="609600" y="813757"/>
              <a:ext cx="8084067" cy="3748788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156296"/>
                    <a:gridCol w="3927771"/>
                  </a:tblGrid>
                  <a:tr h="433326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u="sng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Graphical Test</a:t>
                          </a:r>
                          <a:endParaRPr lang="en-US" sz="14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u="sng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Algebraic Test</a:t>
                          </a:r>
                          <a:endParaRPr lang="en-US" sz="14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</a:tr>
                  <a:tr h="11051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41989" r="-94575" b="-2127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05901" t="-41989" r="-155" b="-212707"/>
                          </a:stretch>
                        </a:blipFill>
                      </a:tcPr>
                    </a:tc>
                  </a:tr>
                  <a:tr h="11051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141209" r="-94575" b="-11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05901" t="-141209" r="-155" b="-111538"/>
                          </a:stretch>
                        </a:blipFill>
                      </a:tcPr>
                    </a:tc>
                  </a:tr>
                  <a:tr h="11051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242541" r="-94575" b="-121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05901" t="-242541" r="-155" b="-1215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605885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633" y="209550"/>
                <a:ext cx="9144000" cy="13665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Sample Problem 4</a:t>
                </a:r>
                <a:r>
                  <a:rPr lang="en-US" sz="2400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:</a:t>
                </a:r>
                <a:r>
                  <a:rPr lang="en-US" sz="2400" dirty="0">
                    <a:ea typeface="MS Mincho"/>
                    <a:cs typeface="Times New Roman"/>
                  </a:rPr>
                  <a:t> </a:t>
                </a:r>
                <a:r>
                  <a:rPr lang="en-US" sz="2400" b="1" dirty="0">
                    <a:ea typeface="MS Mincho"/>
                    <a:cs typeface="Times New Roman"/>
                  </a:rPr>
                  <a:t>Use the graph of each equation to test for symmetry with respect to the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-axis,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-axis, and the origin.</a:t>
                </a:r>
                <a:r>
                  <a:rPr lang="en-US" sz="2400" dirty="0">
                    <a:ea typeface="MS Mincho"/>
                    <a:cs typeface="Times New Roman"/>
                  </a:rPr>
                  <a:t> </a:t>
                </a:r>
                <a:r>
                  <a:rPr lang="en-US" sz="2400" b="1" dirty="0">
                    <a:ea typeface="MS Mincho"/>
                    <a:cs typeface="Times New Roman"/>
                  </a:rPr>
                  <a:t>Support the answer numerically. Then confirm algebraically.</a:t>
                </a:r>
                <a:endParaRPr lang="en-US" sz="2400" dirty="0"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" y="209550"/>
                <a:ext cx="9144000" cy="1366528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333" r="-1733" b="-7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52399" y="1600541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62000" y="1398166"/>
                <a:ext cx="1022459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𝒚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398166"/>
                <a:ext cx="1022459" cy="786177"/>
              </a:xfrm>
              <a:prstGeom prst="rect">
                <a:avLst/>
              </a:prstGeom>
              <a:blipFill rotWithShape="1">
                <a:blip r:embed="rId4"/>
                <a:stretch>
                  <a:fillRect r="-11310" b="-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1" name="Picture 16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660977"/>
            <a:ext cx="3505200" cy="296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1117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633" y="209550"/>
                <a:ext cx="9144000" cy="13665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Sample Problem 4</a:t>
                </a:r>
                <a:r>
                  <a:rPr lang="en-US" sz="2400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:</a:t>
                </a:r>
                <a:r>
                  <a:rPr lang="en-US" sz="2400" dirty="0">
                    <a:ea typeface="MS Mincho"/>
                    <a:cs typeface="Times New Roman"/>
                  </a:rPr>
                  <a:t> </a:t>
                </a:r>
                <a:r>
                  <a:rPr lang="en-US" sz="2400" b="1" dirty="0">
                    <a:ea typeface="MS Mincho"/>
                    <a:cs typeface="Times New Roman"/>
                  </a:rPr>
                  <a:t>Use the graph of each equation to test for symmetry with respect to the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-axis,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-axis, and the origin.</a:t>
                </a:r>
                <a:r>
                  <a:rPr lang="en-US" sz="2400" dirty="0">
                    <a:ea typeface="MS Mincho"/>
                    <a:cs typeface="Times New Roman"/>
                  </a:rPr>
                  <a:t> </a:t>
                </a:r>
                <a:r>
                  <a:rPr lang="en-US" sz="2400" b="1" dirty="0">
                    <a:ea typeface="MS Mincho"/>
                    <a:cs typeface="Times New Roman"/>
                  </a:rPr>
                  <a:t>Support the answer numerically. Then confirm algebraically.</a:t>
                </a:r>
                <a:endParaRPr lang="en-US" sz="2400" dirty="0"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" y="209550"/>
                <a:ext cx="9144000" cy="1366528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333" r="-1733" b="-7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52399" y="1600541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62000" y="1398166"/>
                <a:ext cx="1022459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𝒚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398166"/>
                <a:ext cx="1022459" cy="786177"/>
              </a:xfrm>
              <a:prstGeom prst="rect">
                <a:avLst/>
              </a:prstGeom>
              <a:blipFill rotWithShape="1">
                <a:blip r:embed="rId4"/>
                <a:stretch>
                  <a:fillRect r="-11310" b="-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1" name="Picture 16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660977"/>
            <a:ext cx="3505200" cy="296817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92087" y="2175926"/>
            <a:ext cx="1615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/>
              <a:t>Graphically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61751" y="2800350"/>
                <a:ext cx="4572000" cy="193899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400" dirty="0"/>
                  <a:t>The graph appears to be symmetric with respect to the origin</a:t>
                </a:r>
              </a:p>
              <a:p>
                <a:r>
                  <a:rPr lang="en-US" sz="2400" dirty="0"/>
                  <a:t>because for every point (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en-US" sz="2400" dirty="0"/>
                  <a:t>,</a:t>
                </a:r>
                <a:r>
                  <a:rPr lang="en-US" sz="24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𝒚</m:t>
                    </m:r>
                  </m:oMath>
                </a14:m>
                <a:r>
                  <a:rPr lang="en-US" sz="2400" dirty="0"/>
                  <a:t>) on the graph, there is a point</a:t>
                </a:r>
              </a:p>
              <a:p>
                <a:r>
                  <a:rPr lang="en-US" sz="2400" dirty="0"/>
                  <a:t>(-</a:t>
                </a:r>
                <a:r>
                  <a:rPr lang="en-US" sz="24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en-US" sz="2400" dirty="0"/>
                  <a:t>,-</a:t>
                </a:r>
                <a:r>
                  <a:rPr lang="en-US" sz="24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𝒚</m:t>
                    </m:r>
                  </m:oMath>
                </a14:m>
                <a:r>
                  <a:rPr lang="en-US" sz="2400" dirty="0"/>
                  <a:t>).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751" y="2800350"/>
                <a:ext cx="4572000" cy="1938992"/>
              </a:xfrm>
              <a:prstGeom prst="rect">
                <a:avLst/>
              </a:prstGeom>
              <a:blipFill rotWithShape="1">
                <a:blip r:embed="rId6"/>
                <a:stretch>
                  <a:fillRect l="-2000" t="-2516" r="-3067" b="-6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39909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633" y="248979"/>
                <a:ext cx="9144000" cy="13665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Sample Problem 4</a:t>
                </a:r>
                <a:r>
                  <a:rPr lang="en-US" sz="2400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:</a:t>
                </a:r>
                <a:r>
                  <a:rPr lang="en-US" sz="2400" dirty="0">
                    <a:ea typeface="MS Mincho"/>
                    <a:cs typeface="Times New Roman"/>
                  </a:rPr>
                  <a:t> </a:t>
                </a:r>
                <a:r>
                  <a:rPr lang="en-US" sz="2400" b="1" dirty="0">
                    <a:ea typeface="MS Mincho"/>
                    <a:cs typeface="Times New Roman"/>
                  </a:rPr>
                  <a:t>Use the graph of each equation to test for symmetry with respect to the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-axis,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-axis, and the origin.</a:t>
                </a:r>
                <a:r>
                  <a:rPr lang="en-US" sz="2400" dirty="0">
                    <a:ea typeface="MS Mincho"/>
                    <a:cs typeface="Times New Roman"/>
                  </a:rPr>
                  <a:t> </a:t>
                </a:r>
                <a:r>
                  <a:rPr lang="en-US" sz="2400" b="1" dirty="0">
                    <a:ea typeface="MS Mincho"/>
                    <a:cs typeface="Times New Roman"/>
                  </a:rPr>
                  <a:t>Support the answer numerically. Then confirm algebraically.</a:t>
                </a:r>
                <a:endParaRPr lang="en-US" sz="2400" dirty="0"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" y="248979"/>
                <a:ext cx="9144000" cy="1366528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339" r="-1733" b="-75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79498" y="1754192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61999" y="1576078"/>
                <a:ext cx="1022459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𝒚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9" y="1576078"/>
                <a:ext cx="1022459" cy="786177"/>
              </a:xfrm>
              <a:prstGeom prst="rect">
                <a:avLst/>
              </a:prstGeom>
              <a:blipFill rotWithShape="1">
                <a:blip r:embed="rId4"/>
                <a:stretch>
                  <a:fillRect r="-11310" b="-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3643450" y="1600541"/>
            <a:ext cx="28085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/>
              <a:t>Support Numerically</a:t>
            </a:r>
          </a:p>
        </p:txBody>
      </p:sp>
      <p:sp>
        <p:nvSpPr>
          <p:cNvPr id="7" name="Rectangle 6"/>
          <p:cNvSpPr/>
          <p:nvPr/>
        </p:nvSpPr>
        <p:spPr>
          <a:xfrm>
            <a:off x="1981200" y="2184343"/>
            <a:ext cx="685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There is a table of values to support this conjecture.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2605511"/>
                  </p:ext>
                </p:extLst>
              </p:nvPr>
            </p:nvGraphicFramePr>
            <p:xfrm>
              <a:off x="1981201" y="2800350"/>
              <a:ext cx="6857998" cy="165803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9797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797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97971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97971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979714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979714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979714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47680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70397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MS Mincho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MS Mincho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7680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(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𝒚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(−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,−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solidFill>
                                          <a:srgbClr val="1F497D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Mincho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solidFill>
                                          <a:srgbClr val="1F497D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solidFill>
                                          <a:srgbClr val="1F497D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(−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,−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(−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,−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(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(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(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solidFill>
                                          <a:srgbClr val="1F497D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Mincho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solidFill>
                                          <a:srgbClr val="1F497D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solidFill>
                                          <a:srgbClr val="1F497D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18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2605511"/>
                  </p:ext>
                </p:extLst>
              </p:nvPr>
            </p:nvGraphicFramePr>
            <p:xfrm>
              <a:off x="1981201" y="2800350"/>
              <a:ext cx="6857998" cy="165803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979714"/>
                    <a:gridCol w="979714"/>
                    <a:gridCol w="979714"/>
                    <a:gridCol w="979714"/>
                    <a:gridCol w="979714"/>
                    <a:gridCol w="979714"/>
                    <a:gridCol w="979714"/>
                  </a:tblGrid>
                  <a:tr h="47680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t="-10256" r="-598758" b="-260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100625" t="-10256" r="-502500" b="-260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199379" t="-10256" r="-399379" b="-260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299379" t="-10256" r="-299379" b="-260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399379" t="-10256" r="-199379" b="-260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502500" t="-10256" r="-100625" b="-260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598758" t="-10256" b="-260256"/>
                          </a:stretch>
                        </a:blipFill>
                      </a:tcPr>
                    </a:tc>
                  </a:tr>
                  <a:tr h="59061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t="-88660" r="-598758" b="-1092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100625" t="-88660" r="-502500" b="-1092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199379" t="-88660" r="-399379" b="-1092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299379" t="-88660" r="-299379" b="-1092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399379" t="-88660" r="-199379" b="-1092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502500" t="-88660" r="-100625" b="-1092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598758" t="-88660" b="-109278"/>
                          </a:stretch>
                        </a:blipFill>
                      </a:tcPr>
                    </a:tc>
                  </a:tr>
                  <a:tr h="59061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t="-188660" r="-598758" b="-92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100625" t="-188660" r="-502500" b="-92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199379" t="-188660" r="-399379" b="-92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299379" t="-188660" r="-299379" b="-92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399379" t="-188660" r="-199379" b="-92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502500" t="-188660" r="-100625" b="-92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598758" t="-188660" b="-927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485021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633" y="248979"/>
                <a:ext cx="9144000" cy="13665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Sample Problem 4</a:t>
                </a:r>
                <a:r>
                  <a:rPr lang="en-US" sz="2400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:</a:t>
                </a:r>
                <a:r>
                  <a:rPr lang="en-US" sz="2400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 </a:t>
                </a:r>
                <a:r>
                  <a:rPr lang="en-US" sz="2400" b="1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Use the graph of each equation to test for symmetry with respect to the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</m:oMath>
                </a14:m>
                <a:r>
                  <a:rPr lang="en-US" sz="2400" b="1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 -axis,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 -axis, and the origin.</a:t>
                </a:r>
                <a:r>
                  <a:rPr lang="en-US" sz="2400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 </a:t>
                </a:r>
                <a:r>
                  <a:rPr lang="en-US" sz="2400" b="1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Support the answer numerically. Then confirm algebraically.</a:t>
                </a:r>
                <a:endParaRPr lang="en-US" sz="2400" dirty="0">
                  <a:solidFill>
                    <a:prstClr val="black"/>
                  </a:solidFill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" y="248979"/>
                <a:ext cx="9144000" cy="1366528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339" r="-1733" b="-75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79498" y="1754192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a.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61999" y="1576078"/>
                <a:ext cx="1022459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9" y="1576078"/>
                <a:ext cx="1022459" cy="786177"/>
              </a:xfrm>
              <a:prstGeom prst="rect">
                <a:avLst/>
              </a:prstGeom>
              <a:blipFill rotWithShape="1">
                <a:blip r:embed="rId4"/>
                <a:stretch>
                  <a:fillRect r="-11310" b="-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3643450" y="1600541"/>
            <a:ext cx="1814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>
                <a:solidFill>
                  <a:prstClr val="black"/>
                </a:solidFill>
              </a:rPr>
              <a:t>Algebraically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981200" y="2184343"/>
                <a:ext cx="6858000" cy="9951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>
                    <a:solidFill>
                      <a:prstClr val="black"/>
                    </a:solidFill>
                  </a:rPr>
                  <a:t>Because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MS Mincho"/>
                        <a:cs typeface="Times New Roman"/>
                      </a:rPr>
                      <m:t>−</m:t>
                    </m:r>
                    <m:r>
                      <a:rPr lang="en-US" sz="2400" b="1" i="1"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  <m:r>
                      <a:rPr lang="en-US" sz="2400" b="1" i="1">
                        <a:latin typeface="Cambria Math"/>
                        <a:ea typeface="MS Mincho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𝟐</m:t>
                        </m:r>
                      </m:num>
                      <m:den>
                        <m:r>
                          <a:rPr lang="en-US" sz="2400" b="1" i="1"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−</m:t>
                        </m:r>
                        <m:r>
                          <a:rPr lang="en-US" sz="2400" b="1" i="1"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is equivalent to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𝒚</m:t>
                    </m:r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𝒙</m:t>
                        </m:r>
                      </m:den>
                    </m:f>
                    <m:r>
                      <a:rPr lang="en-US" sz="2400" b="0" i="0" smtClean="0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</m:oMath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r>
                  <a:rPr lang="en-US" sz="2400" dirty="0">
                    <a:solidFill>
                      <a:prstClr val="black"/>
                    </a:solidFill>
                  </a:rPr>
                  <a:t>the graph is symmetric with respect to the origin.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184343"/>
                <a:ext cx="6858000" cy="995144"/>
              </a:xfrm>
              <a:prstGeom prst="rect">
                <a:avLst/>
              </a:prstGeom>
              <a:blipFill rotWithShape="1">
                <a:blip r:embed="rId5"/>
                <a:stretch>
                  <a:fillRect l="-1333"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272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Analyzing Graphs of Functions and Relations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654" y="466269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0" y="155608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57200" y="666750"/>
                <a:ext cx="8382000" cy="35749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The graph of a function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𝒇</m:t>
                    </m:r>
                  </m:oMath>
                </a14:m>
                <a:r>
                  <a:rPr lang="en-US" sz="2800" dirty="0"/>
                  <a:t> is the set of ordered pairs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(</m:t>
                    </m:r>
                    <m:r>
                      <a:rPr lang="en-US" sz="2800" b="1" i="1">
                        <a:latin typeface="Cambria Math"/>
                      </a:rPr>
                      <m:t>𝒙</m:t>
                    </m:r>
                    <m:r>
                      <a:rPr lang="en-US" sz="2800" b="1" i="1">
                        <a:latin typeface="Cambria Math"/>
                      </a:rPr>
                      <m:t>,</m:t>
                    </m:r>
                    <m:r>
                      <a:rPr lang="en-US" sz="2800" b="1" i="1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2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800" b="1" dirty="0"/>
                  <a:t>, </a:t>
                </a:r>
                <a:r>
                  <a:rPr lang="en-US" sz="2800" dirty="0"/>
                  <a:t>in the coordinate plane, such that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𝒙</m:t>
                    </m:r>
                  </m:oMath>
                </a14:m>
                <a:r>
                  <a:rPr lang="en-US" sz="2800" dirty="0"/>
                  <a:t> is the domain of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𝒇</m:t>
                    </m:r>
                  </m:oMath>
                </a14:m>
                <a:r>
                  <a:rPr lang="en-US" sz="2800" dirty="0"/>
                  <a:t>. </a:t>
                </a:r>
              </a:p>
              <a:p>
                <a:pPr marL="457200" indent="-4572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𝒙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800" dirty="0"/>
                  <a:t> the directed distance from the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𝒚</m:t>
                    </m:r>
                  </m:oMath>
                </a14:m>
                <a:r>
                  <a:rPr lang="en-US" sz="2800" dirty="0"/>
                  <a:t> -axis           </a:t>
                </a:r>
                <a:endParaRPr lang="en-US" sz="2800" b="1" i="1" dirty="0"/>
              </a:p>
              <a:p>
                <a:pPr marL="457200" indent="-4572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𝒚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2800" b="1" i="1">
                        <a:latin typeface="Cambria Math"/>
                      </a:rPr>
                      <m:t>−</m:t>
                    </m:r>
                  </m:oMath>
                </a14:m>
                <a:r>
                  <a:rPr lang="en-US" sz="2800" dirty="0"/>
                  <a:t> the directed distance from the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𝒙</m:t>
                    </m:r>
                  </m:oMath>
                </a14:m>
                <a:r>
                  <a:rPr lang="en-US" sz="2800" dirty="0"/>
                  <a:t> -axis</a:t>
                </a:r>
              </a:p>
              <a:p>
                <a:endParaRPr lang="en-US" sz="2800" dirty="0"/>
              </a:p>
              <a:p>
                <a:r>
                  <a:rPr lang="en-US" sz="2800" dirty="0"/>
                  <a:t>You can use the graph to estimate function values.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2800" dirty="0"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66750"/>
                <a:ext cx="8382000" cy="3574953"/>
              </a:xfrm>
              <a:prstGeom prst="rect">
                <a:avLst/>
              </a:prstGeom>
              <a:blipFill rotWithShape="1">
                <a:blip r:embed="rId3"/>
                <a:stretch>
                  <a:fillRect l="-1455" t="-1533" b="-37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307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633" y="209550"/>
                <a:ext cx="9144000" cy="13665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Sample Problem 4</a:t>
                </a:r>
                <a:r>
                  <a:rPr lang="en-US" sz="2400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:</a:t>
                </a:r>
                <a:r>
                  <a:rPr lang="en-US" sz="2400" dirty="0">
                    <a:ea typeface="MS Mincho"/>
                    <a:cs typeface="Times New Roman"/>
                  </a:rPr>
                  <a:t> </a:t>
                </a:r>
                <a:r>
                  <a:rPr lang="en-US" sz="2400" b="1" dirty="0">
                    <a:ea typeface="MS Mincho"/>
                    <a:cs typeface="Times New Roman"/>
                  </a:rPr>
                  <a:t>Use the graph of each equation to test for symmetry with respect to the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-axis,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ea typeface="MS Mincho"/>
                    <a:cs typeface="Times New Roman"/>
                  </a:rPr>
                  <a:t> -axis, and the origin.</a:t>
                </a:r>
                <a:r>
                  <a:rPr lang="en-US" sz="2400" dirty="0">
                    <a:ea typeface="MS Mincho"/>
                    <a:cs typeface="Times New Roman"/>
                  </a:rPr>
                  <a:t> </a:t>
                </a:r>
                <a:r>
                  <a:rPr lang="en-US" sz="2400" b="1" dirty="0">
                    <a:ea typeface="MS Mincho"/>
                    <a:cs typeface="Times New Roman"/>
                  </a:rPr>
                  <a:t>Support the answer numerically. Then confirm algebraically.</a:t>
                </a:r>
                <a:endParaRPr lang="en-US" sz="2400" dirty="0"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" y="209550"/>
                <a:ext cx="9144000" cy="1366528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333" r="-1733" b="-7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52399" y="1600541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b.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62000" y="1576078"/>
                <a:ext cx="1898212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𝒙</m:t>
                      </m:r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𝒚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576078"/>
                <a:ext cx="1898212" cy="470000"/>
              </a:xfrm>
              <a:prstGeom prst="rect">
                <a:avLst/>
              </a:prstGeom>
              <a:blipFill rotWithShape="1">
                <a:blip r:embed="rId4"/>
                <a:stretch>
                  <a:fillRect t="-7792" r="-6109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600540"/>
            <a:ext cx="3352800" cy="302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7806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633" y="209550"/>
                <a:ext cx="9144000" cy="13665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Sample Problem 4</a:t>
                </a:r>
                <a:r>
                  <a:rPr lang="en-US" sz="2400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:</a:t>
                </a:r>
                <a:r>
                  <a:rPr lang="en-US" sz="2400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 </a:t>
                </a:r>
                <a:r>
                  <a:rPr lang="en-US" sz="2400" b="1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Use the graph of each equation to test for symmetry with respect to the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</m:oMath>
                </a14:m>
                <a:r>
                  <a:rPr lang="en-US" sz="2400" b="1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 -axis,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 -axis, and the origin.</a:t>
                </a:r>
                <a:r>
                  <a:rPr lang="en-US" sz="2400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 </a:t>
                </a:r>
                <a:r>
                  <a:rPr lang="en-US" sz="2400" b="1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Support the answer numerically. Then confirm algebraically.</a:t>
                </a:r>
                <a:endParaRPr lang="en-US" sz="2400" dirty="0">
                  <a:solidFill>
                    <a:prstClr val="black"/>
                  </a:solidFill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" y="209550"/>
                <a:ext cx="9144000" cy="1366528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333" r="-1733" b="-7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52399" y="1600541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b.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38188" y="1576078"/>
                <a:ext cx="1898212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𝒙</m:t>
                      </m:r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𝒚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188" y="1576078"/>
                <a:ext cx="1898212" cy="470000"/>
              </a:xfrm>
              <a:prstGeom prst="rect">
                <a:avLst/>
              </a:prstGeom>
              <a:blipFill rotWithShape="1">
                <a:blip r:embed="rId4"/>
                <a:stretch>
                  <a:fillRect t="-7792" r="-6431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92087" y="2175926"/>
            <a:ext cx="1615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>
                <a:solidFill>
                  <a:prstClr val="black"/>
                </a:solidFill>
              </a:rPr>
              <a:t>Graphically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61751" y="2800350"/>
                <a:ext cx="4572000" cy="193899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</a:rPr>
                  <a:t>The graph appears to be symmetric with  respect to the x -axis</a:t>
                </a:r>
              </a:p>
              <a:p>
                <a:r>
                  <a:rPr lang="en-US" sz="2400" dirty="0">
                    <a:solidFill>
                      <a:prstClr val="black"/>
                    </a:solidFill>
                  </a:rPr>
                  <a:t>because for every point (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,</a:t>
                </a:r>
                <a:r>
                  <a:rPr lang="en-US" sz="24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𝒚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) on the graph, there is a point</a:t>
                </a:r>
              </a:p>
              <a:p>
                <a:r>
                  <a:rPr lang="en-US" sz="2400" dirty="0">
                    <a:solidFill>
                      <a:prstClr val="black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,-</a:t>
                </a:r>
                <a:r>
                  <a:rPr lang="en-US" sz="24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𝒚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).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751" y="2800350"/>
                <a:ext cx="4572000" cy="1938992"/>
              </a:xfrm>
              <a:prstGeom prst="rect">
                <a:avLst/>
              </a:prstGeom>
              <a:blipFill rotWithShape="1">
                <a:blip r:embed="rId5"/>
                <a:stretch>
                  <a:fillRect l="-2000" t="-2516" r="-3067" b="-6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312" y="1733550"/>
            <a:ext cx="3581400" cy="2810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228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633" y="248979"/>
                <a:ext cx="9144000" cy="13665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Sample Problem 4</a:t>
                </a:r>
                <a:r>
                  <a:rPr lang="en-US" sz="2400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:</a:t>
                </a:r>
                <a:r>
                  <a:rPr lang="en-US" sz="2400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 </a:t>
                </a:r>
                <a:r>
                  <a:rPr lang="en-US" sz="2400" b="1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Use the graph of each equation to test for symmetry with respect to the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</m:oMath>
                </a14:m>
                <a:r>
                  <a:rPr lang="en-US" sz="2400" b="1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 -axis,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 -axis, and the origin.</a:t>
                </a:r>
                <a:r>
                  <a:rPr lang="en-US" sz="2400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 </a:t>
                </a:r>
                <a:r>
                  <a:rPr lang="en-US" sz="2400" b="1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Support the answer numerically. Then confirm algebraically.</a:t>
                </a:r>
                <a:endParaRPr lang="en-US" sz="2400" dirty="0">
                  <a:solidFill>
                    <a:prstClr val="black"/>
                  </a:solidFill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" y="248979"/>
                <a:ext cx="9144000" cy="1366528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339" r="-1733" b="-75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79498" y="1754192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b.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61999" y="1714343"/>
                <a:ext cx="1898212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𝒙</m:t>
                      </m:r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𝒚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9" y="1714343"/>
                <a:ext cx="1898212" cy="470000"/>
              </a:xfrm>
              <a:prstGeom prst="rect">
                <a:avLst/>
              </a:prstGeom>
              <a:blipFill rotWithShape="1">
                <a:blip r:embed="rId4"/>
                <a:stretch>
                  <a:fillRect t="-7792" r="-6109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3643450" y="1600541"/>
            <a:ext cx="28085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>
                <a:solidFill>
                  <a:prstClr val="black"/>
                </a:solidFill>
              </a:rPr>
              <a:t>Support Numerically</a:t>
            </a:r>
          </a:p>
        </p:txBody>
      </p:sp>
      <p:sp>
        <p:nvSpPr>
          <p:cNvPr id="7" name="Rectangle 6"/>
          <p:cNvSpPr/>
          <p:nvPr/>
        </p:nvSpPr>
        <p:spPr>
          <a:xfrm>
            <a:off x="1981200" y="2184343"/>
            <a:ext cx="685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There is a table of values to support this conjecture.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7103874"/>
                  </p:ext>
                </p:extLst>
              </p:nvPr>
            </p:nvGraphicFramePr>
            <p:xfrm>
              <a:off x="2285999" y="2800349"/>
              <a:ext cx="6172200" cy="157567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23444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3444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3444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23444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23444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487897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16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16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16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6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16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6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87897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±</m:t>
                                </m:r>
                                <m:r>
                                  <a:rPr lang="en-US" sz="16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b="1" i="1">
                                        <a:effectLst/>
                                        <a:latin typeface="Cambria Math" panose="02040503050406030204" pitchFamily="18" charset="0"/>
                                        <a:ea typeface="MS Mincho"/>
                                        <a:cs typeface="Times New Roman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16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±</m:t>
                                </m:r>
                                <m:r>
                                  <a:rPr lang="en-US" sz="16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b="1" i="1">
                                        <a:effectLst/>
                                        <a:latin typeface="Cambria Math" panose="02040503050406030204" pitchFamily="18" charset="0"/>
                                        <a:ea typeface="MS Mincho"/>
                                        <a:cs typeface="Times New Roman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16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±</m:t>
                                </m:r>
                                <m:r>
                                  <a:rPr lang="en-US" sz="16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16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16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48207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(</m:t>
                                </m:r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</m:t>
                                </m:r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𝒚</m:t>
                                </m:r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600" b="1" i="1">
                                        <a:solidFill>
                                          <a:srgbClr val="1F497D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Mincho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 b="1" i="1">
                                        <a:solidFill>
                                          <a:srgbClr val="1F497D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1600" b="1" i="1">
                                        <a:solidFill>
                                          <a:srgbClr val="1F497D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  <m:r>
                                      <a:rPr lang="en-US" sz="1600" b="1" i="1">
                                        <a:solidFill>
                                          <a:srgbClr val="1F497D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,±</m:t>
                                    </m:r>
                                    <m:r>
                                      <a:rPr lang="en-US" sz="1600" b="1" i="1">
                                        <a:solidFill>
                                          <a:srgbClr val="1F497D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b="1" i="1">
                                            <a:solidFill>
                                              <a:srgbClr val="1F497D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MS Mincho"/>
                                            <a:cs typeface="Times New Roman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b="1" i="1">
                                            <a:solidFill>
                                              <a:srgbClr val="1F497D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𝟑</m:t>
                                        </m:r>
                                      </m:e>
                                    </m:rad>
                                  </m:e>
                                </m:d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 </a:t>
                          </a:r>
                          <a:endParaRPr lang="en-US" sz="16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(−</m:t>
                                </m:r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,±</m:t>
                                </m:r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b="1" i="1">
                                        <a:solidFill>
                                          <a:srgbClr val="1F497D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MS Mincho"/>
                                        <a:cs typeface="Times New Roman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 b="1" i="1">
                                        <a:solidFill>
                                          <a:srgbClr val="1F497D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e>
                                </m:rad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(−</m:t>
                                </m:r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,±</m:t>
                                </m:r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(</m:t>
                                </m:r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</m:t>
                                </m:r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en-US" sz="1600" b="1" i="1">
                                    <a:solidFill>
                                      <a:srgbClr val="1F497D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7103874"/>
                  </p:ext>
                </p:extLst>
              </p:nvPr>
            </p:nvGraphicFramePr>
            <p:xfrm>
              <a:off x="2285999" y="2800349"/>
              <a:ext cx="6172200" cy="157567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234440"/>
                    <a:gridCol w="1234440"/>
                    <a:gridCol w="1234440"/>
                    <a:gridCol w="1234440"/>
                    <a:gridCol w="1234440"/>
                  </a:tblGrid>
                  <a:tr h="48789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t="-7500" r="-401485" b="-2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99507" t="-7500" r="-299507" b="-2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200495" t="-7500" r="-200990" b="-2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299015" t="-7500" r="-100000" b="-2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400990" t="-7500" r="-495" b="-250000"/>
                          </a:stretch>
                        </a:blipFill>
                      </a:tcPr>
                    </a:tc>
                  </a:tr>
                  <a:tr h="48789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t="-107500" r="-401485" b="-1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99507" t="-107500" r="-299507" b="-1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200495" t="-107500" r="-200990" b="-1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299015" t="-107500" r="-100000" b="-1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400990" t="-107500" r="-495" b="-150000"/>
                          </a:stretch>
                        </a:blipFill>
                      </a:tcPr>
                    </a:tc>
                  </a:tr>
                  <a:tr h="5998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t="-167677" r="-401485" b="-212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99507" t="-167677" r="-299507" b="-212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200495" t="-167677" r="-200990" b="-212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299015" t="-167677" r="-100000" b="-212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dbl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5"/>
                          <a:stretch>
                            <a:fillRect l="-400990" t="-167677" r="-495" b="-2121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073171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633" y="248979"/>
                <a:ext cx="9144000" cy="13665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Sample Problem 4</a:t>
                </a:r>
                <a:r>
                  <a:rPr lang="en-US" sz="2400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:</a:t>
                </a:r>
                <a:r>
                  <a:rPr lang="en-US" sz="2400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 </a:t>
                </a:r>
                <a:r>
                  <a:rPr lang="en-US" sz="2400" b="1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Use the graph of each equation to test for symmetry with respect to the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</m:oMath>
                </a14:m>
                <a:r>
                  <a:rPr lang="en-US" sz="2400" b="1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 -axis,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MS Mincho"/>
                        <a:cs typeface="Times New Roman"/>
                      </a:rPr>
                      <m:t>𝒚</m:t>
                    </m:r>
                  </m:oMath>
                </a14:m>
                <a:r>
                  <a:rPr lang="en-US" sz="2400" b="1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 -axis, and the origin.</a:t>
                </a:r>
                <a:r>
                  <a:rPr lang="en-US" sz="2400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 </a:t>
                </a:r>
                <a:r>
                  <a:rPr lang="en-US" sz="2400" b="1" dirty="0">
                    <a:solidFill>
                      <a:prstClr val="black"/>
                    </a:solidFill>
                    <a:ea typeface="MS Mincho"/>
                    <a:cs typeface="Times New Roman"/>
                  </a:rPr>
                  <a:t>Support the answer numerically. Then confirm algebraically.</a:t>
                </a:r>
                <a:endParaRPr lang="en-US" sz="2400" dirty="0">
                  <a:solidFill>
                    <a:prstClr val="black"/>
                  </a:solidFill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" y="248979"/>
                <a:ext cx="9144000" cy="1366528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339" r="-1733" b="-75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79498" y="1754192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b.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61999" y="1714343"/>
                <a:ext cx="1898212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𝒙</m:t>
                      </m:r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𝒚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9" y="1714343"/>
                <a:ext cx="1898212" cy="470000"/>
              </a:xfrm>
              <a:prstGeom prst="rect">
                <a:avLst/>
              </a:prstGeom>
              <a:blipFill rotWithShape="1">
                <a:blip r:embed="rId4"/>
                <a:stretch>
                  <a:fillRect t="-7792" r="-6109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3643450" y="1600541"/>
            <a:ext cx="1814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>
                <a:solidFill>
                  <a:prstClr val="black"/>
                </a:solidFill>
              </a:rPr>
              <a:t>Algebraically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219200" y="3204523"/>
                <a:ext cx="7620000" cy="83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>
                    <a:solidFill>
                      <a:prstClr val="black"/>
                    </a:solidFill>
                  </a:rPr>
                  <a:t>Because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MS Mincho"/>
                        <a:cs typeface="Times New Roman"/>
                      </a:rPr>
                      <m:t>  </m:t>
                    </m:r>
                    <m:r>
                      <a:rPr lang="en-US" sz="2400" b="1" i="1">
                        <a:latin typeface="Cambria Math"/>
                        <a:ea typeface="MS Mincho"/>
                        <a:cs typeface="Times New Roman"/>
                      </a:rPr>
                      <m:t>𝟒</m:t>
                    </m:r>
                    <m:r>
                      <a:rPr lang="en-US" sz="2400" b="1" i="1"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  <m:r>
                      <a:rPr lang="en-US" sz="2400" b="1" i="1">
                        <a:latin typeface="Cambria Math"/>
                        <a:ea typeface="MS Mincho"/>
                        <a:cs typeface="Times New Roman"/>
                      </a:rPr>
                      <m:t>+</m:t>
                    </m:r>
                    <m:sSup>
                      <m:sSupPr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>
                                <a:effectLst/>
                                <a:latin typeface="Cambria Math"/>
                                <a:ea typeface="MS Mincho"/>
                                <a:cs typeface="Times New Roman"/>
                              </a:rPr>
                              <m:t>−</m:t>
                            </m:r>
                            <m:r>
                              <a:rPr lang="en-US" sz="2400" b="1" i="1">
                                <a:effectLst/>
                                <a:latin typeface="Cambria Math"/>
                                <a:ea typeface="MS Mincho"/>
                                <a:cs typeface="Times New Roman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lang="en-US" sz="2400" b="1" i="1"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=</m:t>
                    </m:r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𝟒</m:t>
                    </m:r>
                    <m:r>
                      <a:rPr lang="en-US" sz="2400" b="1" i="1" smtClean="0">
                        <a:effectLst/>
                        <a:latin typeface="Cambria Math"/>
                        <a:ea typeface="MS Mincho"/>
                        <a:cs typeface="Times New Roman"/>
                      </a:rPr>
                      <m:t>  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is equivalent to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MS Mincho"/>
                        <a:cs typeface="Times New Roman"/>
                      </a:rPr>
                      <m:t>𝟒</m:t>
                    </m:r>
                    <m:r>
                      <a:rPr lang="en-US" sz="2400" b="1" i="1"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  <m:r>
                      <a:rPr lang="en-US" sz="2400" b="1" i="1">
                        <a:latin typeface="Cambria Math"/>
                        <a:ea typeface="MS Mincho"/>
                        <a:cs typeface="Times New Roman"/>
                      </a:rPr>
                      <m:t>+</m:t>
                    </m:r>
                    <m:sSup>
                      <m:sSupPr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𝒚</m:t>
                        </m:r>
                      </m:e>
                      <m:sup>
                        <m:r>
                          <a:rPr lang="en-US" sz="2400" b="1" i="1"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𝟐</m:t>
                        </m:r>
                      </m:sup>
                    </m:sSup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=</m:t>
                    </m:r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𝟒</m:t>
                    </m:r>
                    <m:r>
                      <a:rPr lang="en-US" sz="2400" b="0" i="0" smtClean="0">
                        <a:effectLst/>
                        <a:latin typeface="Cambria Math"/>
                        <a:ea typeface="MS Mincho"/>
                        <a:cs typeface="Times New Roman"/>
                      </a:rPr>
                      <m:t>,</m:t>
                    </m:r>
                  </m:oMath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r>
                  <a:rPr lang="en-US" sz="2400" dirty="0">
                    <a:solidFill>
                      <a:prstClr val="black"/>
                    </a:solidFill>
                  </a:rPr>
                  <a:t>the graph is symmetric with respect to the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MS Mincho"/>
                        <a:cs typeface="Times New Roman"/>
                      </a:rPr>
                      <m:t>𝒙</m:t>
                    </m:r>
                    <m:r>
                      <a:rPr lang="en-US" sz="2400" b="0" i="0" smtClean="0">
                        <a:latin typeface="Cambria Math"/>
                        <a:ea typeface="MS Mincho"/>
                        <a:cs typeface="Times New Roman"/>
                      </a:rPr>
                      <m:t>−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ea typeface="MS Mincho"/>
                        <a:cs typeface="Times New Roman"/>
                      </a:rPr>
                      <m:t>axis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204523"/>
                <a:ext cx="7620000" cy="839332"/>
              </a:xfrm>
              <a:prstGeom prst="rect">
                <a:avLst/>
              </a:prstGeom>
              <a:blipFill rotWithShape="1">
                <a:blip r:embed="rId5"/>
                <a:stretch>
                  <a:fillRect l="-1200" t="-4380" b="-16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359141" y="2184343"/>
                <a:ext cx="2382896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𝒙</m:t>
                      </m:r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effectLst/>
                                  <a:latin typeface="Cambria Math"/>
                                  <a:ea typeface="MS Mincho"/>
                                  <a:cs typeface="Times New Roman"/>
                                </a:rPr>
                                <m:t>−</m:t>
                              </m:r>
                              <m:r>
                                <a:rPr lang="en-US" sz="2400" b="1" i="1">
                                  <a:effectLst/>
                                  <a:latin typeface="Cambria Math"/>
                                  <a:ea typeface="MS Mincho"/>
                                  <a:cs typeface="Times New Roman"/>
                                </a:rPr>
                                <m:t>𝒚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141" y="2184343"/>
                <a:ext cx="2382896" cy="470000"/>
              </a:xfrm>
              <a:prstGeom prst="rect">
                <a:avLst/>
              </a:prstGeom>
              <a:blipFill rotWithShape="1">
                <a:blip r:embed="rId6"/>
                <a:stretch>
                  <a:fillRect t="-7792" r="-4859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359141" y="2654343"/>
                <a:ext cx="1898212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𝒙</m:t>
                      </m:r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𝒚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141" y="2654343"/>
                <a:ext cx="1898212" cy="470000"/>
              </a:xfrm>
              <a:prstGeom prst="rect">
                <a:avLst/>
              </a:prstGeom>
              <a:blipFill rotWithShape="1">
                <a:blip r:embed="rId7"/>
                <a:stretch>
                  <a:fillRect t="-7692" r="-6431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4785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14325" y="590550"/>
                <a:ext cx="8420100" cy="34501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b="1" u="sng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Identify Even and Odd Functions</a:t>
                </a:r>
                <a:endParaRPr lang="en-US" sz="24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dirty="0">
                    <a:ea typeface="MS Mincho"/>
                    <a:cs typeface="Times New Roman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𝒇</m:t>
                    </m:r>
                    <m:d>
                      <m:dPr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MS Mincho"/>
                            <a:cs typeface="Times New Roman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−</m:t>
                        </m:r>
                        <m:r>
                          <a:rPr lang="en-US" sz="2400" b="1" i="1"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𝒙</m:t>
                        </m:r>
                      </m:e>
                    </m:d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=</m:t>
                    </m:r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𝒇</m:t>
                    </m:r>
                    <m:d>
                      <m:dPr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MS Mincho"/>
                            <a:cs typeface="Times New Roman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𝒙</m:t>
                        </m:r>
                      </m:e>
                    </m:d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,</m:t>
                    </m:r>
                  </m:oMath>
                </a14:m>
                <a:r>
                  <a:rPr lang="en-US" sz="2800" dirty="0">
                    <a:ea typeface="MS Mincho"/>
                    <a:cs typeface="Times New Roman"/>
                  </a:rPr>
                  <a:t> then the function is even, and symmetric to the y-axis.</a:t>
                </a:r>
                <a:endParaRPr lang="en-US" sz="24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800" dirty="0">
                    <a:ea typeface="MS Mincho"/>
                    <a:cs typeface="Times New Roman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𝒇</m:t>
                    </m:r>
                    <m:d>
                      <m:dPr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MS Mincho"/>
                            <a:cs typeface="Times New Roman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−</m:t>
                        </m:r>
                        <m:r>
                          <a:rPr lang="en-US" sz="2400" b="1" i="1"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𝒙</m:t>
                        </m:r>
                      </m:e>
                    </m:d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=−</m:t>
                    </m:r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𝒇</m:t>
                    </m:r>
                    <m:d>
                      <m:dPr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MS Mincho"/>
                            <a:cs typeface="Times New Roman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MS Mincho"/>
                            <a:cs typeface="Times New Roman"/>
                          </a:rPr>
                          <m:t>𝒙</m:t>
                        </m:r>
                      </m:e>
                    </m:d>
                    <m:r>
                      <a:rPr lang="en-US" sz="24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, </m:t>
                    </m:r>
                  </m:oMath>
                </a14:m>
                <a:r>
                  <a:rPr lang="en-US" sz="2800" dirty="0">
                    <a:ea typeface="MS Mincho"/>
                    <a:cs typeface="Times New Roman"/>
                  </a:rPr>
                  <a:t>then the function is odd, and symmetric to the origin.</a:t>
                </a:r>
                <a:endParaRPr lang="en-US" sz="2400" dirty="0">
                  <a:ea typeface="MS Mincho"/>
                  <a:cs typeface="Times New Roman"/>
                </a:endParaRPr>
              </a:p>
              <a:p>
                <a:pPr marL="457200" indent="-457200">
                  <a:lnSpc>
                    <a:spcPct val="115000"/>
                  </a:lnSpc>
                  <a:spcAft>
                    <a:spcPts val="1000"/>
                  </a:spcAft>
                  <a:buFont typeface="Arial" pitchFamily="34" charset="0"/>
                  <a:buChar char="•"/>
                </a:pPr>
                <a:endParaRPr lang="en-US" sz="2800" dirty="0"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5" y="590550"/>
                <a:ext cx="8420100" cy="3450175"/>
              </a:xfrm>
              <a:prstGeom prst="rect">
                <a:avLst/>
              </a:prstGeom>
              <a:blipFill rotWithShape="1">
                <a:blip r:embed="rId2"/>
                <a:stretch>
                  <a:fillRect l="-1521" t="-707" r="-2390" b="-3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415" y="4565651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13369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1" y="361950"/>
            <a:ext cx="8815954" cy="983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4F81BD"/>
                </a:solidFill>
                <a:ea typeface="MS Mincho"/>
                <a:cs typeface="Times New Roman"/>
              </a:rPr>
              <a:t>Sample Problem 5</a:t>
            </a:r>
            <a:r>
              <a:rPr lang="en-US" sz="2400" dirty="0">
                <a:solidFill>
                  <a:srgbClr val="4F81BD"/>
                </a:solidFill>
                <a:ea typeface="MS Mincho"/>
                <a:cs typeface="Times New Roman"/>
              </a:rPr>
              <a:t>:</a:t>
            </a:r>
            <a:r>
              <a:rPr lang="en-US" sz="2400" dirty="0">
                <a:ea typeface="MS Mincho"/>
                <a:cs typeface="Times New Roman"/>
              </a:rPr>
              <a:t> </a:t>
            </a:r>
            <a:r>
              <a:rPr lang="en-US" sz="2400" b="1" dirty="0">
                <a:ea typeface="MS Mincho"/>
                <a:cs typeface="Times New Roman"/>
              </a:rPr>
              <a:t>Determine whether the following are even, odd, or neither</a:t>
            </a:r>
            <a:r>
              <a:rPr lang="en-US" sz="2800" b="1" dirty="0">
                <a:ea typeface="MS Mincho"/>
                <a:cs typeface="Times New Roman"/>
              </a:rPr>
              <a:t>.</a:t>
            </a:r>
            <a:endParaRPr lang="en-US" sz="2800" dirty="0"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1" y="1345424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86843" y="1310350"/>
                <a:ext cx="2136034" cy="468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𝟒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43" y="1310350"/>
                <a:ext cx="2136034" cy="468975"/>
              </a:xfrm>
              <a:prstGeom prst="rect">
                <a:avLst/>
              </a:prstGeom>
              <a:blipFill rotWithShape="1">
                <a:blip r:embed="rId2"/>
                <a:stretch>
                  <a:fillRect l="-285" t="-9091" r="-5413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867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25531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1" y="361950"/>
            <a:ext cx="8815954" cy="983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4F81BD"/>
                </a:solidFill>
                <a:ea typeface="MS Mincho"/>
                <a:cs typeface="Times New Roman"/>
              </a:rPr>
              <a:t>Sample Problem 5</a:t>
            </a:r>
            <a:r>
              <a:rPr lang="en-US" sz="2400" dirty="0">
                <a:solidFill>
                  <a:srgbClr val="4F81BD"/>
                </a:solidFill>
                <a:ea typeface="MS Mincho"/>
                <a:cs typeface="Times New Roman"/>
              </a:rPr>
              <a:t>:</a:t>
            </a:r>
            <a:r>
              <a:rPr lang="en-US" sz="2400" dirty="0">
                <a:ea typeface="MS Mincho"/>
                <a:cs typeface="Times New Roman"/>
              </a:rPr>
              <a:t> </a:t>
            </a:r>
            <a:r>
              <a:rPr lang="en-US" sz="2400" b="1" dirty="0">
                <a:ea typeface="MS Mincho"/>
                <a:cs typeface="Times New Roman"/>
              </a:rPr>
              <a:t>Determine whether the following are even, odd, or neither</a:t>
            </a:r>
            <a:r>
              <a:rPr lang="en-US" sz="2800" b="1" dirty="0">
                <a:ea typeface="MS Mincho"/>
                <a:cs typeface="Times New Roman"/>
              </a:rPr>
              <a:t>.</a:t>
            </a:r>
            <a:endParaRPr lang="en-US" sz="2800" dirty="0"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1" y="1345424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86843" y="1310350"/>
                <a:ext cx="2136034" cy="468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𝟒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43" y="1310350"/>
                <a:ext cx="2136034" cy="468975"/>
              </a:xfrm>
              <a:prstGeom prst="rect">
                <a:avLst/>
              </a:prstGeom>
              <a:blipFill rotWithShape="1">
                <a:blip r:embed="rId2"/>
                <a:stretch>
                  <a:fillRect l="-285" t="-9091" r="-5413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867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86843" y="1807089"/>
                <a:ext cx="2849947" cy="468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effectLst/>
                                  <a:latin typeface="Cambria Math"/>
                                  <a:ea typeface="MS Mincho"/>
                                  <a:cs typeface="Times New Roman"/>
                                </a:rPr>
                                <m:t>−</m:t>
                              </m:r>
                              <m:r>
                                <a:rPr lang="en-US" sz="2400" b="1" i="1">
                                  <a:effectLst/>
                                  <a:latin typeface="Cambria Math"/>
                                  <a:ea typeface="MS Mincho"/>
                                  <a:cs typeface="Times New Roman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𝟒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43" y="1807089"/>
                <a:ext cx="2849947" cy="468975"/>
              </a:xfrm>
              <a:prstGeom prst="rect">
                <a:avLst/>
              </a:prstGeom>
              <a:blipFill rotWithShape="1">
                <a:blip r:embed="rId4"/>
                <a:stretch>
                  <a:fillRect t="-9091" r="-4060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86843" y="2376328"/>
                <a:ext cx="2365263" cy="468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𝟒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43" y="2376328"/>
                <a:ext cx="2365263" cy="468975"/>
              </a:xfrm>
              <a:prstGeom prst="rect">
                <a:avLst/>
              </a:prstGeom>
              <a:blipFill rotWithShape="1">
                <a:blip r:embed="rId5"/>
                <a:stretch>
                  <a:fillRect l="-258" t="-9091" r="-4897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86843" y="3257550"/>
                <a:ext cx="209602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43" y="3257550"/>
                <a:ext cx="2096023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291" t="-10526" r="-552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3429000" y="3247545"/>
            <a:ext cx="27754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The function is even.</a:t>
            </a:r>
          </a:p>
        </p:txBody>
      </p:sp>
    </p:spTree>
    <p:extLst>
      <p:ext uri="{BB962C8B-B14F-4D97-AF65-F5344CB8AC3E}">
        <p14:creationId xmlns:p14="http://schemas.microsoft.com/office/powerpoint/2010/main" val="15710962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1" y="361950"/>
            <a:ext cx="8815954" cy="983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4F81BD"/>
                </a:solidFill>
                <a:ea typeface="MS Mincho"/>
                <a:cs typeface="Times New Roman"/>
              </a:rPr>
              <a:t>Sample Problem 5</a:t>
            </a:r>
            <a:r>
              <a:rPr lang="en-US" sz="2400" dirty="0">
                <a:solidFill>
                  <a:srgbClr val="4F81BD"/>
                </a:solidFill>
                <a:ea typeface="MS Mincho"/>
                <a:cs typeface="Times New Roman"/>
              </a:rPr>
              <a:t>:</a:t>
            </a:r>
            <a:r>
              <a:rPr lang="en-US" sz="2400" dirty="0">
                <a:ea typeface="MS Mincho"/>
                <a:cs typeface="Times New Roman"/>
              </a:rPr>
              <a:t> </a:t>
            </a:r>
            <a:r>
              <a:rPr lang="en-US" sz="2400" b="1" dirty="0">
                <a:ea typeface="MS Mincho"/>
                <a:cs typeface="Times New Roman"/>
              </a:rPr>
              <a:t>Determine whether the following are even, odd, or neither</a:t>
            </a:r>
            <a:r>
              <a:rPr lang="en-US" sz="2800" b="1" dirty="0">
                <a:ea typeface="MS Mincho"/>
                <a:cs typeface="Times New Roman"/>
              </a:rPr>
              <a:t>.</a:t>
            </a:r>
            <a:endParaRPr lang="en-US" sz="2800" dirty="0"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1" y="1345424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86843" y="1310350"/>
                <a:ext cx="2479525" cy="475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𝒈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𝟗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𝟓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−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43" y="1310350"/>
                <a:ext cx="2479525" cy="475451"/>
              </a:xfrm>
              <a:prstGeom prst="rect">
                <a:avLst/>
              </a:prstGeom>
              <a:blipFill rotWithShape="1">
                <a:blip r:embed="rId2"/>
                <a:stretch>
                  <a:fillRect t="-7692" r="-4914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867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13681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1" y="361950"/>
            <a:ext cx="8815954" cy="983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4F81BD"/>
                </a:solidFill>
                <a:ea typeface="MS Mincho"/>
                <a:cs typeface="Times New Roman"/>
              </a:rPr>
              <a:t>Sample Problem 5</a:t>
            </a:r>
            <a:r>
              <a:rPr lang="en-US" sz="2400" dirty="0">
                <a:solidFill>
                  <a:srgbClr val="4F81BD"/>
                </a:solidFill>
                <a:ea typeface="MS Mincho"/>
                <a:cs typeface="Times New Roman"/>
              </a:rPr>
              <a:t>:</a:t>
            </a:r>
            <a:r>
              <a:rPr lang="en-US" sz="2400" dirty="0">
                <a:ea typeface="MS Mincho"/>
                <a:cs typeface="Times New Roman"/>
              </a:rPr>
              <a:t> </a:t>
            </a:r>
            <a:r>
              <a:rPr lang="en-US" sz="2400" b="1" dirty="0">
                <a:ea typeface="MS Mincho"/>
                <a:cs typeface="Times New Roman"/>
              </a:rPr>
              <a:t>Determine whether the following are even, odd, or neither</a:t>
            </a:r>
            <a:r>
              <a:rPr lang="en-US" sz="2800" b="1" dirty="0">
                <a:ea typeface="MS Mincho"/>
                <a:cs typeface="Times New Roman"/>
              </a:rPr>
              <a:t>.</a:t>
            </a:r>
            <a:endParaRPr lang="en-US" sz="2800" dirty="0"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1" y="1345424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86843" y="1310350"/>
                <a:ext cx="2479525" cy="475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𝒈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𝟗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𝟓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−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43" y="1310350"/>
                <a:ext cx="2479525" cy="475451"/>
              </a:xfrm>
              <a:prstGeom prst="rect">
                <a:avLst/>
              </a:prstGeom>
              <a:blipFill rotWithShape="1">
                <a:blip r:embed="rId2"/>
                <a:stretch>
                  <a:fillRect t="-7692" r="-4914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867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86843" y="1807089"/>
                <a:ext cx="3695242" cy="475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𝒈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𝟗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effectLst/>
                                  <a:latin typeface="Cambria Math"/>
                                  <a:ea typeface="MS Mincho"/>
                                  <a:cs typeface="Times New Roman"/>
                                </a:rPr>
                                <m:t>−</m:t>
                              </m:r>
                              <m:r>
                                <a:rPr lang="en-US" sz="2400" b="1" i="1">
                                  <a:effectLst/>
                                  <a:latin typeface="Cambria Math"/>
                                  <a:ea typeface="MS Mincho"/>
                                  <a:cs typeface="Times New Roman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𝟓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−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effectLst/>
                                  <a:latin typeface="Cambria Math"/>
                                  <a:ea typeface="MS Mincho"/>
                                  <a:cs typeface="Times New Roman"/>
                                </a:rPr>
                                <m:t>−</m:t>
                              </m:r>
                              <m:r>
                                <a:rPr lang="en-US" sz="2400" b="1" i="1">
                                  <a:effectLst/>
                                  <a:latin typeface="Cambria Math"/>
                                  <a:ea typeface="MS Mincho"/>
                                  <a:cs typeface="Times New Roman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43" y="1807089"/>
                <a:ext cx="3695242" cy="475451"/>
              </a:xfrm>
              <a:prstGeom prst="rect">
                <a:avLst/>
              </a:prstGeom>
              <a:blipFill rotWithShape="1">
                <a:blip r:embed="rId4"/>
                <a:stretch>
                  <a:fillRect t="-7692" r="-2801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86843" y="2376328"/>
                <a:ext cx="2937984" cy="475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𝒈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=−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𝟗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𝟓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43" y="2376328"/>
                <a:ext cx="2937984" cy="475451"/>
              </a:xfrm>
              <a:prstGeom prst="rect">
                <a:avLst/>
              </a:prstGeom>
              <a:blipFill rotWithShape="1">
                <a:blip r:embed="rId5"/>
                <a:stretch>
                  <a:fillRect t="-7692" r="-4149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86843" y="3709210"/>
                <a:ext cx="23957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𝒈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=−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𝒈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43" y="3709210"/>
                <a:ext cx="2395784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483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3448493" y="3709209"/>
            <a:ext cx="26564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The function is odd.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945480" y="2857047"/>
                <a:ext cx="3211585" cy="475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MS Mincho"/>
                          <a:cs typeface="Times New Roman"/>
                        </a:rPr>
                        <m:t>𝒈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=−(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𝟗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𝟓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−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480" y="2857047"/>
                <a:ext cx="3211585" cy="475451"/>
              </a:xfrm>
              <a:prstGeom prst="rect">
                <a:avLst/>
              </a:prstGeom>
              <a:blipFill rotWithShape="1">
                <a:blip r:embed="rId7"/>
                <a:stretch>
                  <a:fillRect t="-7692" r="-3605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88535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1" y="361950"/>
            <a:ext cx="8815954" cy="983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4F81BD"/>
                </a:solidFill>
                <a:ea typeface="MS Mincho"/>
                <a:cs typeface="Times New Roman"/>
              </a:rPr>
              <a:t>Sample Problem 5</a:t>
            </a:r>
            <a:r>
              <a:rPr lang="en-US" sz="2400" dirty="0">
                <a:solidFill>
                  <a:srgbClr val="4F81BD"/>
                </a:solidFill>
                <a:ea typeface="MS Mincho"/>
                <a:cs typeface="Times New Roman"/>
              </a:rPr>
              <a:t>:</a:t>
            </a:r>
            <a:r>
              <a:rPr lang="en-US" sz="2400" dirty="0">
                <a:ea typeface="MS Mincho"/>
                <a:cs typeface="Times New Roman"/>
              </a:rPr>
              <a:t> </a:t>
            </a:r>
            <a:r>
              <a:rPr lang="en-US" sz="2400" b="1" dirty="0">
                <a:ea typeface="MS Mincho"/>
                <a:cs typeface="Times New Roman"/>
              </a:rPr>
              <a:t>Determine whether the following are even, odd, or neither</a:t>
            </a:r>
            <a:r>
              <a:rPr lang="en-US" sz="2800" b="1" dirty="0">
                <a:ea typeface="MS Mincho"/>
                <a:cs typeface="Times New Roman"/>
              </a:rPr>
              <a:t>.</a:t>
            </a:r>
            <a:endParaRPr lang="en-US" sz="2800" dirty="0"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1" y="1345424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86843" y="1310350"/>
                <a:ext cx="1989070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𝒉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𝒕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𝒕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𝒕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43" y="1310350"/>
                <a:ext cx="1989070" cy="470000"/>
              </a:xfrm>
              <a:prstGeom prst="rect">
                <a:avLst/>
              </a:prstGeom>
              <a:blipFill rotWithShape="1">
                <a:blip r:embed="rId2"/>
                <a:stretch>
                  <a:fillRect t="-7792" r="-6422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867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3436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199" y="351235"/>
            <a:ext cx="8980487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  <a:tabLst>
                <a:tab pos="1605915" algn="l"/>
              </a:tabLst>
            </a:pPr>
            <a:r>
              <a:rPr lang="en-US" sz="2400" b="1" dirty="0">
                <a:solidFill>
                  <a:schemeClr val="accent1"/>
                </a:solidFill>
              </a:rPr>
              <a:t>Sample Problem 1</a:t>
            </a:r>
            <a:r>
              <a:rPr lang="en-US" sz="2400" dirty="0">
                <a:solidFill>
                  <a:schemeClr val="accent1"/>
                </a:solidFill>
              </a:rPr>
              <a:t>:  </a:t>
            </a:r>
            <a:r>
              <a:rPr lang="en-US" sz="2400" b="1" dirty="0">
                <a:ea typeface="MS Mincho"/>
                <a:cs typeface="Times New Roman"/>
              </a:rPr>
              <a:t>Use a graph of each function to estimate the indicated function values. Then find the values algebraically.</a:t>
            </a:r>
            <a:endParaRPr lang="en-US" sz="2400" dirty="0"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093" y="1285637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31682" y="1285637"/>
                <a:ext cx="3136692" cy="5091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𝒙</m:t>
                                  </m:r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𝟑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82" y="1285637"/>
                <a:ext cx="3136692" cy="509178"/>
              </a:xfrm>
              <a:prstGeom prst="rect">
                <a:avLst/>
              </a:prstGeom>
              <a:blipFill rotWithShape="1">
                <a:blip r:embed="rId3"/>
                <a:stretch>
                  <a:fillRect t="-3614" r="-3495" b="-24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800600" y="1285637"/>
                <a:ext cx="31604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𝟑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=?           </m:t>
                      </m:r>
                      <m:r>
                        <a:rPr lang="en-US" sz="24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𝟒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285637"/>
                <a:ext cx="3160416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93" t="-10526" r="-347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8" y="1794815"/>
            <a:ext cx="3446772" cy="3157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22336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1" y="361950"/>
            <a:ext cx="8815954" cy="983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4F81BD"/>
                </a:solidFill>
                <a:ea typeface="MS Mincho"/>
                <a:cs typeface="Times New Roman"/>
              </a:rPr>
              <a:t>Sample Problem 5</a:t>
            </a:r>
            <a:r>
              <a:rPr lang="en-US" sz="2400" dirty="0">
                <a:solidFill>
                  <a:srgbClr val="4F81BD"/>
                </a:solidFill>
                <a:ea typeface="MS Mincho"/>
                <a:cs typeface="Times New Roman"/>
              </a:rPr>
              <a:t>:</a:t>
            </a:r>
            <a:r>
              <a:rPr lang="en-US" sz="2400" dirty="0">
                <a:ea typeface="MS Mincho"/>
                <a:cs typeface="Times New Roman"/>
              </a:rPr>
              <a:t> </a:t>
            </a:r>
            <a:r>
              <a:rPr lang="en-US" sz="2400" b="1" dirty="0">
                <a:ea typeface="MS Mincho"/>
                <a:cs typeface="Times New Roman"/>
              </a:rPr>
              <a:t>Determine whether the following are even, odd, or neither</a:t>
            </a:r>
            <a:r>
              <a:rPr lang="en-US" sz="2800" b="1" dirty="0">
                <a:ea typeface="MS Mincho"/>
                <a:cs typeface="Times New Roman"/>
              </a:rPr>
              <a:t>.</a:t>
            </a:r>
            <a:endParaRPr lang="en-US" sz="2800" dirty="0"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1" y="1345424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86843" y="1310350"/>
                <a:ext cx="2192652" cy="83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𝒉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/>
                              <a:ea typeface="MS Mincho"/>
                              <a:cs typeface="Times New Roman"/>
                            </a:rPr>
                            <m:t>𝒕</m:t>
                          </m:r>
                        </m:e>
                      </m:d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/>
                              <a:ea typeface="MS Mincho"/>
                              <a:cs typeface="Times New Roman"/>
                            </a:rPr>
                            <m:t>𝒕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𝒕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43" y="1310350"/>
                <a:ext cx="2192652" cy="839332"/>
              </a:xfrm>
              <a:prstGeom prst="rect">
                <a:avLst/>
              </a:prstGeom>
              <a:blipFill rotWithShape="1">
                <a:blip r:embed="rId2"/>
                <a:stretch>
                  <a:fillRect l="-4167" t="-4348" r="-1111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867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86843" y="1807089"/>
                <a:ext cx="3205813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𝒉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𝒕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effectLst/>
                                  <a:latin typeface="Cambria Math"/>
                                  <a:ea typeface="MS Mincho"/>
                                  <a:cs typeface="Times New Roman"/>
                                </a:rPr>
                                <m:t>−</m:t>
                              </m:r>
                              <m:r>
                                <a:rPr lang="en-US" sz="2400" b="1" i="1">
                                  <a:effectLst/>
                                  <a:latin typeface="Cambria Math"/>
                                  <a:ea typeface="MS Mincho"/>
                                  <a:cs typeface="Times New Roman"/>
                                </a:rPr>
                                <m:t>𝒕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+(−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𝒕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43" y="1807089"/>
                <a:ext cx="3205813" cy="470000"/>
              </a:xfrm>
              <a:prstGeom prst="rect">
                <a:avLst/>
              </a:prstGeom>
              <a:blipFill rotWithShape="1">
                <a:blip r:embed="rId4"/>
                <a:stretch>
                  <a:fillRect t="-7692" r="-3612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86843" y="2376328"/>
                <a:ext cx="2218300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𝒉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𝒕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𝒕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𝒕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43" y="2376328"/>
                <a:ext cx="2218300" cy="470000"/>
              </a:xfrm>
              <a:prstGeom prst="rect">
                <a:avLst/>
              </a:prstGeom>
              <a:blipFill rotWithShape="1">
                <a:blip r:embed="rId5"/>
                <a:stretch>
                  <a:fillRect t="-7792" r="-5769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553532" y="3709208"/>
            <a:ext cx="30519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The function is neither.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80545" y="2857047"/>
                <a:ext cx="51358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𝒉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𝒕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≠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𝒉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𝒕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                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𝒉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𝒕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≠−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𝒉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545" y="2857047"/>
                <a:ext cx="5135893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667" r="-201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5644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199" y="351235"/>
            <a:ext cx="8980487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  <a:tabLst>
                <a:tab pos="1605915" algn="l"/>
              </a:tabLst>
            </a:pPr>
            <a:r>
              <a:rPr lang="en-US" sz="2400" b="1" dirty="0">
                <a:solidFill>
                  <a:schemeClr val="accent1"/>
                </a:solidFill>
              </a:rPr>
              <a:t>Sample Problem 1</a:t>
            </a:r>
            <a:r>
              <a:rPr lang="en-US" sz="2400" dirty="0">
                <a:solidFill>
                  <a:schemeClr val="accent1"/>
                </a:solidFill>
              </a:rPr>
              <a:t>:  </a:t>
            </a:r>
            <a:r>
              <a:rPr lang="en-US" sz="2400" b="1" dirty="0">
                <a:ea typeface="MS Mincho"/>
                <a:cs typeface="Times New Roman"/>
              </a:rPr>
              <a:t>Use a graph of each function to estimate the indicated function values. Then find the values algebraically.</a:t>
            </a:r>
            <a:endParaRPr lang="en-US" sz="2400" dirty="0"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093" y="1285637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31682" y="1285637"/>
                <a:ext cx="3136692" cy="5091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𝒙</m:t>
                                  </m:r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𝟑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82" y="1285637"/>
                <a:ext cx="3136692" cy="509178"/>
              </a:xfrm>
              <a:prstGeom prst="rect">
                <a:avLst/>
              </a:prstGeom>
              <a:blipFill rotWithShape="1">
                <a:blip r:embed="rId3"/>
                <a:stretch>
                  <a:fillRect t="-3614" r="-3495" b="-24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23" y="1781764"/>
            <a:ext cx="3184208" cy="30289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181600" y="1797772"/>
                <a:ext cx="20730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𝑮𝒓𝒂𝒑𝒉𝒊𝒄𝒂𝒍𝒍𝒚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797772"/>
                <a:ext cx="2073003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294" t="-10526" r="-558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029200" y="2387084"/>
                <a:ext cx="1854995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𝟑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𝟐</m:t>
                      </m:r>
                      <m:r>
                        <a:rPr lang="en-US" sz="2400" b="1" i="1">
                          <a:latin typeface="Cambria Math"/>
                        </a:rPr>
                        <m:t>      </m:t>
                      </m:r>
                    </m:oMath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𝟒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387084"/>
                <a:ext cx="1854995" cy="830997"/>
              </a:xfrm>
              <a:prstGeom prst="rect">
                <a:avLst/>
              </a:prstGeom>
              <a:blipFill rotWithShape="1">
                <a:blip r:embed="rId6"/>
                <a:stretch>
                  <a:fillRect l="-329" t="-5882" r="-6250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H="1">
            <a:off x="2416127" y="2778709"/>
            <a:ext cx="708073" cy="1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ysDash"/>
            <a:tailEnd type="stealth"/>
          </a:ln>
          <a:effectLst/>
        </p:spPr>
      </p:cxnSp>
      <p:cxnSp>
        <p:nvCxnSpPr>
          <p:cNvPr id="16" name="Straight Connector 15"/>
          <p:cNvCxnSpPr/>
          <p:nvPr/>
        </p:nvCxnSpPr>
        <p:spPr>
          <a:xfrm flipH="1" flipV="1">
            <a:off x="3200400" y="2778709"/>
            <a:ext cx="17780" cy="537467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ysDash"/>
            <a:tailEnd type="stealth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V="1">
            <a:off x="3429000" y="2952749"/>
            <a:ext cx="0" cy="343489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ysDash"/>
            <a:tailEnd type="stealth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2416127" y="3047442"/>
            <a:ext cx="1012874" cy="0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ysDash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3069959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199" y="351235"/>
            <a:ext cx="8980487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  <a:tabLst>
                <a:tab pos="1605915" algn="l"/>
              </a:tabLst>
            </a:pPr>
            <a:r>
              <a:rPr lang="en-US" sz="2400" b="1" dirty="0">
                <a:solidFill>
                  <a:schemeClr val="accent1"/>
                </a:solidFill>
              </a:rPr>
              <a:t>Sample Problem 1</a:t>
            </a:r>
            <a:r>
              <a:rPr lang="en-US" sz="2400" dirty="0">
                <a:solidFill>
                  <a:schemeClr val="accent1"/>
                </a:solidFill>
              </a:rPr>
              <a:t>:  </a:t>
            </a:r>
            <a:r>
              <a:rPr lang="en-US" sz="2400" b="1" dirty="0">
                <a:ea typeface="MS Mincho"/>
                <a:cs typeface="Times New Roman"/>
              </a:rPr>
              <a:t>Use a graph of each function to estimate the indicated function values. Then find the values algebraically.</a:t>
            </a:r>
            <a:endParaRPr lang="en-US" sz="2400" dirty="0"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093" y="1285637"/>
            <a:ext cx="418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31682" y="1285637"/>
                <a:ext cx="3136692" cy="5091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𝒙</m:t>
                                  </m:r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𝟑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82" y="1285637"/>
                <a:ext cx="3136692" cy="509178"/>
              </a:xfrm>
              <a:prstGeom prst="rect">
                <a:avLst/>
              </a:prstGeom>
              <a:blipFill rotWithShape="1">
                <a:blip r:embed="rId3"/>
                <a:stretch>
                  <a:fillRect t="-3614" r="-3495" b="-24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14400" y="1925419"/>
                <a:ext cx="23342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MS Mincho"/>
                          <a:cs typeface="Times New Roman"/>
                        </a:rPr>
                        <m:t>𝑨𝒍𝒈𝒆𝒃𝒓𝒂𝒊𝒄𝒂𝒍𝒍</m:t>
                      </m:r>
                      <m:r>
                        <a:rPr lang="en-US" sz="2400" b="1" i="0" smtClean="0">
                          <a:latin typeface="Cambria Math"/>
                          <a:ea typeface="MS Mincho"/>
                          <a:cs typeface="Times New Roman"/>
                        </a:rPr>
                        <m:t>𝐲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925419"/>
                <a:ext cx="2334292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261" t="-10526" r="-522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66797" y="2495550"/>
                <a:ext cx="5063759" cy="5091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𝟑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1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>
                                      <a:effectLst/>
                                      <a:latin typeface="Cambria Math"/>
                                      <a:ea typeface="MS Mincho"/>
                                      <a:cs typeface="Times New Roman"/>
                                    </a:rPr>
                                    <m:t>𝟑</m:t>
                                  </m:r>
                                  <m:r>
                                    <a:rPr lang="en-US" sz="2400" b="1" i="1">
                                      <a:effectLst/>
                                      <a:latin typeface="Cambria Math"/>
                                      <a:ea typeface="MS Mincho"/>
                                      <a:cs typeface="Times New Roman"/>
                                    </a:rPr>
                                    <m:t>−</m:t>
                                  </m:r>
                                  <m:r>
                                    <a:rPr lang="en-US" sz="2400" b="1" i="1">
                                      <a:effectLst/>
                                      <a:latin typeface="Cambria Math"/>
                                      <a:ea typeface="MS Mincho"/>
                                      <a:cs typeface="Times New Roman"/>
                                    </a:rPr>
                                    <m:t>𝟑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effectLst/>
                                  <a:latin typeface="Cambria Math"/>
                                  <a:ea typeface="MS Mincho"/>
                                  <a:cs typeface="Times New Roman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𝟎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effectLst/>
                          <a:highlight>
                            <a:srgbClr val="FFFF00"/>
                          </a:highlight>
                          <a:latin typeface="Cambria Math"/>
                          <a:ea typeface="MS Mincho"/>
                          <a:cs typeface="Times New Roman"/>
                        </a:rPr>
                        <m:t>𝟐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97" y="2495550"/>
                <a:ext cx="5063759" cy="509178"/>
              </a:xfrm>
              <a:prstGeom prst="rect">
                <a:avLst/>
              </a:prstGeom>
              <a:blipFill rotWithShape="1">
                <a:blip r:embed="rId5"/>
                <a:stretch>
                  <a:fillRect t="-3571" r="-2046" b="-22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66797" y="3009158"/>
                <a:ext cx="6072303" cy="5091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𝟒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1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>
                                      <a:effectLst/>
                                      <a:latin typeface="Cambria Math"/>
                                      <a:ea typeface="MS Mincho"/>
                                      <a:cs typeface="Times New Roman"/>
                                    </a:rPr>
                                    <m:t>𝟒</m:t>
                                  </m:r>
                                  <m:r>
                                    <a:rPr lang="en-US" sz="2400" b="1" i="1">
                                      <a:effectLst/>
                                      <a:latin typeface="Cambria Math"/>
                                      <a:ea typeface="MS Mincho"/>
                                      <a:cs typeface="Times New Roman"/>
                                    </a:rPr>
                                    <m:t>−</m:t>
                                  </m:r>
                                  <m:r>
                                    <a:rPr lang="en-US" sz="2400" b="1" i="1">
                                      <a:effectLst/>
                                      <a:latin typeface="Cambria Math"/>
                                      <a:ea typeface="MS Mincho"/>
                                      <a:cs typeface="Times New Roman"/>
                                    </a:rPr>
                                    <m:t>𝟑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effectLst/>
                                  <a:latin typeface="Cambria Math"/>
                                  <a:ea typeface="MS Mincho"/>
                                  <a:cs typeface="Times New Roman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𝟏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𝟏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effectLst/>
                          <a:highlight>
                            <a:srgbClr val="FFFF00"/>
                          </a:highlight>
                          <a:latin typeface="Cambria Math"/>
                          <a:ea typeface="MS Mincho"/>
                          <a:cs typeface="Times New Roman"/>
                        </a:rPr>
                        <m:t>𝟏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97" y="3009158"/>
                <a:ext cx="6072303" cy="509178"/>
              </a:xfrm>
              <a:prstGeom prst="rect">
                <a:avLst/>
              </a:prstGeom>
              <a:blipFill rotWithShape="1">
                <a:blip r:embed="rId6"/>
                <a:stretch>
                  <a:fillRect t="-3614" r="-1606" b="-24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5710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199" y="351235"/>
            <a:ext cx="8980487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  <a:tabLst>
                <a:tab pos="1605915" algn="l"/>
              </a:tabLst>
            </a:pPr>
            <a:r>
              <a:rPr lang="en-US" sz="2400" b="1" dirty="0">
                <a:solidFill>
                  <a:schemeClr val="accent1"/>
                </a:solidFill>
              </a:rPr>
              <a:t>Sample Problem 1</a:t>
            </a:r>
            <a:r>
              <a:rPr lang="en-US" sz="2400" dirty="0">
                <a:solidFill>
                  <a:schemeClr val="accent1"/>
                </a:solidFill>
              </a:rPr>
              <a:t>:  </a:t>
            </a:r>
            <a:r>
              <a:rPr lang="en-US" sz="2400" b="1" dirty="0">
                <a:ea typeface="MS Mincho"/>
                <a:cs typeface="Times New Roman"/>
              </a:rPr>
              <a:t>Use a graph of each function to estimate the indicated function values. Then find the values algebraically.</a:t>
            </a:r>
            <a:endParaRPr lang="en-US" sz="2400" dirty="0"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093" y="1285637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b.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31682" y="1285637"/>
                <a:ext cx="2847253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𝒙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82" y="1285637"/>
                <a:ext cx="2847253" cy="470000"/>
              </a:xfrm>
              <a:prstGeom prst="rect">
                <a:avLst/>
              </a:prstGeom>
              <a:blipFill rotWithShape="1">
                <a:blip r:embed="rId3"/>
                <a:stretch>
                  <a:fillRect l="-428" t="-7792" r="-4283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800600" y="1285637"/>
                <a:ext cx="31604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𝟑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=?           </m:t>
                      </m:r>
                      <m:r>
                        <a:rPr lang="en-US" sz="24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𝟒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285637"/>
                <a:ext cx="3160416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93" t="-10526" r="-347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21" y="1885949"/>
            <a:ext cx="3511379" cy="310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86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199" y="351235"/>
            <a:ext cx="8980487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  <a:tabLst>
                <a:tab pos="1605915" algn="l"/>
              </a:tabLst>
            </a:pPr>
            <a:r>
              <a:rPr lang="en-US" sz="2400" b="1" dirty="0">
                <a:solidFill>
                  <a:schemeClr val="accent1"/>
                </a:solidFill>
              </a:rPr>
              <a:t>Sample Problem 1</a:t>
            </a:r>
            <a:r>
              <a:rPr lang="en-US" sz="2400" dirty="0">
                <a:solidFill>
                  <a:schemeClr val="accent1"/>
                </a:solidFill>
              </a:rPr>
              <a:t>:  </a:t>
            </a:r>
            <a:r>
              <a:rPr lang="en-US" sz="2400" b="1" dirty="0">
                <a:ea typeface="MS Mincho"/>
                <a:cs typeface="Times New Roman"/>
              </a:rPr>
              <a:t>Use a graph of each function to estimate the indicated function values. Then find the values algebraically.</a:t>
            </a:r>
            <a:endParaRPr lang="en-US" sz="2400" dirty="0"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093" y="1285637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b.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31682" y="1285637"/>
                <a:ext cx="2847253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𝒙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82" y="1285637"/>
                <a:ext cx="2847253" cy="470000"/>
              </a:xfrm>
              <a:prstGeom prst="rect">
                <a:avLst/>
              </a:prstGeom>
              <a:blipFill rotWithShape="1">
                <a:blip r:embed="rId3"/>
                <a:stretch>
                  <a:fillRect l="-428" t="-7792" r="-4283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19" y="1900570"/>
            <a:ext cx="3511379" cy="31083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388007" y="1701283"/>
                <a:ext cx="20730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𝑮𝒓𝒂𝒑𝒉𝒊𝒄𝒂𝒍𝒍𝒚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8007" y="1701283"/>
                <a:ext cx="2073003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588" t="-10526" r="-558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648200" y="2402473"/>
                <a:ext cx="1813317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𝟎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𝟒</m:t>
                      </m:r>
                      <m:r>
                        <a:rPr lang="en-US" sz="2400" b="1" i="1">
                          <a:solidFill>
                            <a:srgbClr val="1F497D"/>
                          </a:solidFill>
                          <a:effectLst/>
                          <a:latin typeface="Cambria Math"/>
                          <a:ea typeface="MS Mincho"/>
                          <a:cs typeface="Calibri"/>
                        </a:rPr>
                        <m:t> </m:t>
                      </m:r>
                    </m:oMath>
                  </m:oMathPara>
                </a14:m>
                <a:endParaRPr lang="en-US" sz="2400" b="1" i="1" dirty="0">
                  <a:solidFill>
                    <a:srgbClr val="1F497D"/>
                  </a:solidFill>
                  <a:effectLst/>
                  <a:latin typeface="Cambria Math"/>
                  <a:ea typeface="MS Mincho"/>
                  <a:cs typeface="Calibri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Calibri"/>
                        </a:rPr>
                        <m:t>𝟎</m:t>
                      </m:r>
                      <m:r>
                        <a:rPr lang="en-US" sz="2400" b="1" i="1">
                          <a:solidFill>
                            <a:srgbClr val="1F497D"/>
                          </a:solidFill>
                          <a:effectLst/>
                          <a:latin typeface="Cambria Math"/>
                          <a:ea typeface="MS Mincho"/>
                          <a:cs typeface="Calibri"/>
                        </a:rPr>
                        <m:t>  </m:t>
                      </m:r>
                    </m:oMath>
                  </m:oMathPara>
                </a14:m>
                <a:endParaRPr lang="en-US" sz="2400" b="1" i="1" dirty="0">
                  <a:solidFill>
                    <a:srgbClr val="1F497D"/>
                  </a:solidFill>
                  <a:effectLst/>
                  <a:latin typeface="Cambria Math"/>
                  <a:ea typeface="MS Mincho"/>
                  <a:cs typeface="Calibri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𝟒</m:t>
                          </m:r>
                        </m:e>
                      </m:d>
                      <m:r>
                        <a:rPr lang="en-US" sz="2400" b="1" i="1" smtClean="0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 smtClean="0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402473"/>
                <a:ext cx="1813317" cy="1200329"/>
              </a:xfrm>
              <a:prstGeom prst="rect">
                <a:avLst/>
              </a:prstGeom>
              <a:blipFill rotWithShape="1">
                <a:blip r:embed="rId6"/>
                <a:stretch>
                  <a:fillRect l="-3030" t="-4061" r="-4714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321982" y="2310295"/>
            <a:ext cx="0" cy="1129816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ysDash"/>
            <a:headEnd type="stealth"/>
            <a:tailEnd type="none"/>
          </a:ln>
          <a:effectLst/>
        </p:spPr>
      </p:cxnSp>
      <p:cxnSp>
        <p:nvCxnSpPr>
          <p:cNvPr id="12" name="Straight Connector 11"/>
          <p:cNvCxnSpPr/>
          <p:nvPr/>
        </p:nvCxnSpPr>
        <p:spPr>
          <a:xfrm>
            <a:off x="1326296" y="2343150"/>
            <a:ext cx="1206468" cy="0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ysDash"/>
            <a:tailEnd type="stealth"/>
          </a:ln>
          <a:effectLst/>
        </p:spPr>
      </p:cxnSp>
      <p:cxnSp>
        <p:nvCxnSpPr>
          <p:cNvPr id="15" name="Straight Connector 14"/>
          <p:cNvCxnSpPr/>
          <p:nvPr/>
        </p:nvCxnSpPr>
        <p:spPr>
          <a:xfrm flipH="1" flipV="1">
            <a:off x="2501200" y="2310295"/>
            <a:ext cx="18416" cy="1148424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ysDash"/>
            <a:tailEnd type="stealth"/>
          </a:ln>
          <a:effectLst/>
        </p:spPr>
      </p:cxnSp>
      <p:cxnSp>
        <p:nvCxnSpPr>
          <p:cNvPr id="17" name="Straight Connector 16"/>
          <p:cNvCxnSpPr/>
          <p:nvPr/>
        </p:nvCxnSpPr>
        <p:spPr>
          <a:xfrm>
            <a:off x="1862708" y="3440111"/>
            <a:ext cx="647700" cy="0"/>
          </a:xfrm>
          <a:prstGeom prst="line">
            <a:avLst/>
          </a:prstGeom>
          <a:noFill/>
          <a:ln w="19050" cap="flat" cmpd="sng" algn="ctr">
            <a:solidFill>
              <a:srgbClr val="C00000"/>
            </a:solidFill>
            <a:prstDash val="sysDash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856816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Analyzing Graphs of Functions and Relations</a:t>
            </a:r>
            <a:endParaRPr lang="en-US" sz="17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199" y="351235"/>
            <a:ext cx="8980487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  <a:tabLst>
                <a:tab pos="1605915" algn="l"/>
              </a:tabLst>
            </a:pPr>
            <a:r>
              <a:rPr lang="en-US" sz="2400" b="1" dirty="0">
                <a:solidFill>
                  <a:schemeClr val="accent1"/>
                </a:solidFill>
              </a:rPr>
              <a:t>Sample Problem 1</a:t>
            </a:r>
            <a:r>
              <a:rPr lang="en-US" sz="2400" dirty="0">
                <a:solidFill>
                  <a:schemeClr val="accent1"/>
                </a:solidFill>
              </a:rPr>
              <a:t>:  </a:t>
            </a:r>
            <a:r>
              <a:rPr lang="en-US" sz="2400" b="1" dirty="0">
                <a:ea typeface="MS Mincho"/>
                <a:cs typeface="Times New Roman"/>
              </a:rPr>
              <a:t>Use a graph of each function to estimate the indicated function values. Then find the values algebraically.</a:t>
            </a:r>
            <a:endParaRPr lang="en-US" sz="2400" dirty="0">
              <a:ea typeface="MS Mincho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093" y="1285637"/>
            <a:ext cx="431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b.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29150"/>
            <a:ext cx="3341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31682" y="1285637"/>
                <a:ext cx="2847253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𝒙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82" y="1285637"/>
                <a:ext cx="2847253" cy="470000"/>
              </a:xfrm>
              <a:prstGeom prst="rect">
                <a:avLst/>
              </a:prstGeom>
              <a:blipFill rotWithShape="1">
                <a:blip r:embed="rId3"/>
                <a:stretch>
                  <a:fillRect l="-428" t="-7792" r="-4283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14400" y="1925419"/>
                <a:ext cx="23342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MS Mincho"/>
                          <a:cs typeface="Times New Roman"/>
                        </a:rPr>
                        <m:t>𝑨𝒍𝒈𝒆𝒃𝒓𝒂𝒊𝒄𝒂𝒍𝒍</m:t>
                      </m:r>
                      <m:r>
                        <a:rPr lang="en-US" sz="2400" b="1" i="0" smtClean="0">
                          <a:latin typeface="Cambria Math"/>
                          <a:ea typeface="MS Mincho"/>
                          <a:cs typeface="Times New Roman"/>
                        </a:rPr>
                        <m:t>𝐲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925419"/>
                <a:ext cx="2334292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261" t="-10526" r="-522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66797" y="2495550"/>
                <a:ext cx="3754041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MS Mincho"/>
                          <a:cs typeface="Times New Roman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𝟎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𝟎</m:t>
                          </m:r>
                        </m:e>
                        <m:sup>
                          <m:r>
                            <a:rPr lang="en-US" sz="24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∗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𝟎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+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  <m:r>
                        <a:rPr lang="en-US" sz="2400" b="1" i="1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=</m:t>
                      </m:r>
                      <m:r>
                        <a:rPr lang="en-US" sz="2400" b="1" i="1" smtClean="0">
                          <a:effectLst/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97" y="2495550"/>
                <a:ext cx="3754041" cy="470000"/>
              </a:xfrm>
              <a:prstGeom prst="rect">
                <a:avLst/>
              </a:prstGeom>
              <a:blipFill rotWithShape="1">
                <a:blip r:embed="rId5"/>
                <a:stretch>
                  <a:fillRect t="-7792" r="-3084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66797" y="3009158"/>
                <a:ext cx="6352060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𝟒</m:t>
                      </m:r>
                      <m:d>
                        <m: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𝟒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𝟒</m:t>
                      </m:r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r>
                        <a:rPr lang="en-US" sz="2400" b="1" i="1">
                          <a:latin typeface="Cambria Math"/>
                        </a:rPr>
                        <m:t>𝟖</m:t>
                      </m:r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𝟒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97" y="3009158"/>
                <a:ext cx="6352060" cy="470000"/>
              </a:xfrm>
              <a:prstGeom prst="rect">
                <a:avLst/>
              </a:prstGeom>
              <a:blipFill rotWithShape="1">
                <a:blip r:embed="rId6"/>
                <a:stretch>
                  <a:fillRect t="-7792" r="-1631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48093" y="3479158"/>
                <a:ext cx="7455195" cy="470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𝟒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𝟒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𝟒</m:t>
                      </m:r>
                      <m:d>
                        <m: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𝟒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𝟒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𝟏𝟔</m:t>
                      </m:r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r>
                        <a:rPr lang="en-US" sz="2400" b="1" i="1">
                          <a:latin typeface="Cambria Math"/>
                        </a:rPr>
                        <m:t>𝟏𝟔</m:t>
                      </m:r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𝟒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93" y="3479158"/>
                <a:ext cx="7455195" cy="470000"/>
              </a:xfrm>
              <a:prstGeom prst="rect">
                <a:avLst/>
              </a:prstGeom>
              <a:blipFill rotWithShape="1">
                <a:blip r:embed="rId7"/>
                <a:stretch>
                  <a:fillRect t="-7792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3284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2485</Words>
  <Application>Microsoft Office PowerPoint</Application>
  <PresentationFormat>On-screen Show (16:9)</PresentationFormat>
  <Paragraphs>303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Calibri</vt:lpstr>
      <vt:lpstr>Cambria</vt:lpstr>
      <vt:lpstr>Cambria Math</vt:lpstr>
      <vt:lpstr>Office Theme</vt:lpstr>
      <vt:lpstr>PowerPoint Presentation</vt:lpstr>
      <vt:lpstr>Analyzing Graphs of Functions and Relations</vt:lpstr>
      <vt:lpstr>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   Analyzing Graphs of Functions and Relations</vt:lpstr>
      <vt:lpstr>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  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  <vt:lpstr> Analyzing Graphs of Functions and Relations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2022-03-28T17:17:26Z</dcterms:created>
  <dcterms:modified xsi:type="dcterms:W3CDTF">2022-03-28T17:18:05Z</dcterms:modified>
</cp:coreProperties>
</file>