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6"/>
  </p:notesMasterIdLst>
  <p:sldIdLst>
    <p:sldId id="257" r:id="rId2"/>
    <p:sldId id="258" r:id="rId3"/>
    <p:sldId id="298" r:id="rId4"/>
    <p:sldId id="299" r:id="rId5"/>
    <p:sldId id="324" r:id="rId6"/>
    <p:sldId id="325" r:id="rId7"/>
    <p:sldId id="265" r:id="rId8"/>
    <p:sldId id="326" r:id="rId9"/>
    <p:sldId id="327" r:id="rId10"/>
    <p:sldId id="328" r:id="rId11"/>
    <p:sldId id="329" r:id="rId12"/>
    <p:sldId id="330" r:id="rId13"/>
    <p:sldId id="331" r:id="rId14"/>
    <p:sldId id="332" r:id="rId15"/>
    <p:sldId id="333" r:id="rId16"/>
    <p:sldId id="334" r:id="rId17"/>
    <p:sldId id="304" r:id="rId18"/>
    <p:sldId id="305" r:id="rId19"/>
    <p:sldId id="335" r:id="rId20"/>
    <p:sldId id="336" r:id="rId21"/>
    <p:sldId id="337" r:id="rId22"/>
    <p:sldId id="338" r:id="rId23"/>
    <p:sldId id="339" r:id="rId24"/>
    <p:sldId id="340" r:id="rId25"/>
    <p:sldId id="341" r:id="rId26"/>
    <p:sldId id="342" r:id="rId27"/>
    <p:sldId id="343" r:id="rId28"/>
    <p:sldId id="344" r:id="rId29"/>
    <p:sldId id="345" r:id="rId30"/>
    <p:sldId id="346" r:id="rId31"/>
    <p:sldId id="347" r:id="rId32"/>
    <p:sldId id="348" r:id="rId33"/>
    <p:sldId id="349" r:id="rId34"/>
    <p:sldId id="350" r:id="rId3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3657" autoAdjust="0"/>
  </p:normalViewPr>
  <p:slideViewPr>
    <p:cSldViewPr>
      <p:cViewPr varScale="1">
        <p:scale>
          <a:sx n="91" d="100"/>
          <a:sy n="91" d="100"/>
        </p:scale>
        <p:origin x="834" y="9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8B84F-CCE2-4BD5-9657-E5D9A4C99348}" type="datetimeFigureOut">
              <a:rPr lang="en-US" smtClean="0"/>
              <a:t>6/22/2022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489706-1307-49D6-950D-082BBF2E6471}" type="slidenum">
              <a:rPr lang="en-US" smtClean="0"/>
              <a:t>‹#›</a:t>
            </a:fld>
            <a:endParaRPr lang="en-US"/>
          </a:p>
        </p:txBody>
      </p:sp>
    </p:spTree>
    <p:extLst>
      <p:ext uri="{BB962C8B-B14F-4D97-AF65-F5344CB8AC3E}">
        <p14:creationId xmlns:p14="http://schemas.microsoft.com/office/powerpoint/2010/main" val="3656602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489706-1307-49D6-950D-082BBF2E6471}" type="slidenum">
              <a:rPr lang="en-US" smtClean="0"/>
              <a:t>18</a:t>
            </a:fld>
            <a:endParaRPr lang="en-US"/>
          </a:p>
        </p:txBody>
      </p:sp>
    </p:spTree>
    <p:extLst>
      <p:ext uri="{BB962C8B-B14F-4D97-AF65-F5344CB8AC3E}">
        <p14:creationId xmlns:p14="http://schemas.microsoft.com/office/powerpoint/2010/main" val="1893767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489706-1307-49D6-950D-082BBF2E6471}" type="slidenum">
              <a:rPr lang="en-US" smtClean="0"/>
              <a:t>20</a:t>
            </a:fld>
            <a:endParaRPr lang="en-US"/>
          </a:p>
        </p:txBody>
      </p:sp>
    </p:spTree>
    <p:extLst>
      <p:ext uri="{BB962C8B-B14F-4D97-AF65-F5344CB8AC3E}">
        <p14:creationId xmlns:p14="http://schemas.microsoft.com/office/powerpoint/2010/main" val="1893767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489706-1307-49D6-950D-082BBF2E6471}" type="slidenum">
              <a:rPr lang="en-US" smtClean="0"/>
              <a:t>22</a:t>
            </a:fld>
            <a:endParaRPr lang="en-US"/>
          </a:p>
        </p:txBody>
      </p:sp>
    </p:spTree>
    <p:extLst>
      <p:ext uri="{BB962C8B-B14F-4D97-AF65-F5344CB8AC3E}">
        <p14:creationId xmlns:p14="http://schemas.microsoft.com/office/powerpoint/2010/main" val="1893767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489706-1307-49D6-950D-082BBF2E6471}" type="slidenum">
              <a:rPr lang="en-US" smtClean="0"/>
              <a:t>24</a:t>
            </a:fld>
            <a:endParaRPr lang="en-US"/>
          </a:p>
        </p:txBody>
      </p:sp>
    </p:spTree>
    <p:extLst>
      <p:ext uri="{BB962C8B-B14F-4D97-AF65-F5344CB8AC3E}">
        <p14:creationId xmlns:p14="http://schemas.microsoft.com/office/powerpoint/2010/main" val="1893767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489706-1307-49D6-950D-082BBF2E6471}" type="slidenum">
              <a:rPr lang="en-US" smtClean="0"/>
              <a:t>28</a:t>
            </a:fld>
            <a:endParaRPr lang="en-US"/>
          </a:p>
        </p:txBody>
      </p:sp>
    </p:spTree>
    <p:extLst>
      <p:ext uri="{BB962C8B-B14F-4D97-AF65-F5344CB8AC3E}">
        <p14:creationId xmlns:p14="http://schemas.microsoft.com/office/powerpoint/2010/main" val="1893767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489706-1307-49D6-950D-082BBF2E6471}" type="slidenum">
              <a:rPr lang="en-US" smtClean="0"/>
              <a:t>30</a:t>
            </a:fld>
            <a:endParaRPr lang="en-US"/>
          </a:p>
        </p:txBody>
      </p:sp>
    </p:spTree>
    <p:extLst>
      <p:ext uri="{BB962C8B-B14F-4D97-AF65-F5344CB8AC3E}">
        <p14:creationId xmlns:p14="http://schemas.microsoft.com/office/powerpoint/2010/main" val="1893767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489706-1307-49D6-950D-082BBF2E6471}" type="slidenum">
              <a:rPr lang="en-US" smtClean="0"/>
              <a:t>32</a:t>
            </a:fld>
            <a:endParaRPr lang="en-US"/>
          </a:p>
        </p:txBody>
      </p:sp>
    </p:spTree>
    <p:extLst>
      <p:ext uri="{BB962C8B-B14F-4D97-AF65-F5344CB8AC3E}">
        <p14:creationId xmlns:p14="http://schemas.microsoft.com/office/powerpoint/2010/main" val="1893767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489706-1307-49D6-950D-082BBF2E6471}" type="slidenum">
              <a:rPr lang="en-US" smtClean="0"/>
              <a:t>34</a:t>
            </a:fld>
            <a:endParaRPr lang="en-US"/>
          </a:p>
        </p:txBody>
      </p:sp>
    </p:spTree>
    <p:extLst>
      <p:ext uri="{BB962C8B-B14F-4D97-AF65-F5344CB8AC3E}">
        <p14:creationId xmlns:p14="http://schemas.microsoft.com/office/powerpoint/2010/main" val="1893767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BBCC1D-6D34-4BB4-81AD-D94EC416E48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18493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833645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33735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107533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BBCC1D-6D34-4BB4-81AD-D94EC416E48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60950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BBCC1D-6D34-4BB4-81AD-D94EC416E48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380448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BBCC1D-6D34-4BB4-81AD-D94EC416E488}" type="datetimeFigureOut">
              <a:rPr lang="en-US" smtClean="0"/>
              <a:t>6/22/2022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5691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BBCC1D-6D34-4BB4-81AD-D94EC416E48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4228010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BCC1D-6D34-4BB4-81AD-D94EC416E488}" type="datetimeFigureOut">
              <a:rPr lang="en-US" smtClean="0"/>
              <a:t>6/22/2022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2773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620065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68303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6BBCC1D-6D34-4BB4-81AD-D94EC416E488}" type="datetimeFigureOut">
              <a:rPr lang="en-US" smtClean="0"/>
              <a:t>6/22/2022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188A224-2CD8-4A9D-A892-02EFAF660AFD}" type="slidenum">
              <a:rPr lang="en-US" smtClean="0"/>
              <a:t>‹#›</a:t>
            </a:fld>
            <a:endParaRPr lang="en-US"/>
          </a:p>
        </p:txBody>
      </p:sp>
    </p:spTree>
    <p:extLst>
      <p:ext uri="{BB962C8B-B14F-4D97-AF65-F5344CB8AC3E}">
        <p14:creationId xmlns:p14="http://schemas.microsoft.com/office/powerpoint/2010/main" val="2149975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png"/><Relationship Id="rId7" Type="http://schemas.openxmlformats.org/officeDocument/2006/relationships/image" Target="../media/image3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10" Type="http://schemas.openxmlformats.org/officeDocument/2006/relationships/image" Target="../media/image36.png"/><Relationship Id="rId4" Type="http://schemas.openxmlformats.org/officeDocument/2006/relationships/image" Target="../media/image30.png"/><Relationship Id="rId9" Type="http://schemas.openxmlformats.org/officeDocument/2006/relationships/image" Target="../media/image35.png"/></Relationships>
</file>

<file path=ppt/slides/_rels/slide21.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2.png"/><Relationship Id="rId7" Type="http://schemas.openxmlformats.org/officeDocument/2006/relationships/image" Target="../media/image4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s>
</file>

<file path=ppt/slides/_rels/slide23.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48.png"/><Relationship Id="rId3" Type="http://schemas.openxmlformats.org/officeDocument/2006/relationships/image" Target="../media/image2.png"/><Relationship Id="rId7" Type="http://schemas.openxmlformats.org/officeDocument/2006/relationships/image" Target="../media/image4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44.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3.png"/><Relationship Id="rId5" Type="http://schemas.openxmlformats.org/officeDocument/2006/relationships/image" Target="../media/image52.png"/><Relationship Id="rId4" Type="http://schemas.openxmlformats.org/officeDocument/2006/relationships/image" Target="../media/image51.png"/></Relationships>
</file>

<file path=ppt/slides/_rels/slide29.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60.png"/><Relationship Id="rId3" Type="http://schemas.openxmlformats.org/officeDocument/2006/relationships/image" Target="../media/image2.png"/><Relationship Id="rId7" Type="http://schemas.openxmlformats.org/officeDocument/2006/relationships/image" Target="../media/image5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8.png"/><Relationship Id="rId5" Type="http://schemas.openxmlformats.org/officeDocument/2006/relationships/image" Target="../media/image57.png"/><Relationship Id="rId4" Type="http://schemas.openxmlformats.org/officeDocument/2006/relationships/image" Target="../media/image56.png"/></Relationships>
</file>

<file path=ppt/slides/_rels/slide31.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66.png"/><Relationship Id="rId3" Type="http://schemas.openxmlformats.org/officeDocument/2006/relationships/image" Target="../media/image2.png"/><Relationship Id="rId7" Type="http://schemas.openxmlformats.org/officeDocument/2006/relationships/image" Target="../media/image6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4.png"/><Relationship Id="rId5" Type="http://schemas.openxmlformats.org/officeDocument/2006/relationships/image" Target="../media/image63.png"/><Relationship Id="rId10" Type="http://schemas.openxmlformats.org/officeDocument/2006/relationships/image" Target="../media/image68.png"/><Relationship Id="rId4" Type="http://schemas.openxmlformats.org/officeDocument/2006/relationships/image" Target="../media/image62.png"/><Relationship Id="rId9" Type="http://schemas.openxmlformats.org/officeDocument/2006/relationships/image" Target="../media/image67.png"/></Relationships>
</file>

<file path=ppt/slides/_rels/slide33.xml.rels><?xml version="1.0" encoding="UTF-8" standalone="yes"?>
<Relationships xmlns="http://schemas.openxmlformats.org/package/2006/relationships"><Relationship Id="rId3" Type="http://schemas.openxmlformats.org/officeDocument/2006/relationships/image" Target="../media/image6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image" Target="../media/image2.png"/><Relationship Id="rId7" Type="http://schemas.openxmlformats.org/officeDocument/2006/relationships/image" Target="../media/image7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0.png"/><Relationship Id="rId9" Type="http://schemas.openxmlformats.org/officeDocument/2006/relationships/image" Target="../media/image75.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3451" y="2266950"/>
            <a:ext cx="8229600" cy="1102519"/>
          </a:xfrm>
        </p:spPr>
        <p:txBody>
          <a:bodyPr>
            <a:noAutofit/>
          </a:bodyPr>
          <a:lstStyle/>
          <a:p>
            <a:r>
              <a:rPr lang="en-US" dirty="0"/>
              <a:t>Operations with Rational Numbers</a:t>
            </a:r>
          </a:p>
        </p:txBody>
      </p:sp>
      <p:sp>
        <p:nvSpPr>
          <p:cNvPr id="3" name="Subtitle 2"/>
          <p:cNvSpPr>
            <a:spLocks noGrp="1"/>
          </p:cNvSpPr>
          <p:nvPr>
            <p:ph type="subTitle" idx="1"/>
          </p:nvPr>
        </p:nvSpPr>
        <p:spPr>
          <a:xfrm>
            <a:off x="1371600" y="3409950"/>
            <a:ext cx="6400800" cy="1314450"/>
          </a:xfrm>
        </p:spPr>
        <p:txBody>
          <a:bodyPr/>
          <a:lstStyle/>
          <a:p>
            <a:r>
              <a:rPr lang="en-US" dirty="0"/>
              <a:t>Unit 1 Lesson 2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819150"/>
            <a:ext cx="7859644"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2057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1:</a:t>
            </a:r>
            <a:r>
              <a:rPr lang="en-US" sz="2800" dirty="0">
                <a:solidFill>
                  <a:schemeClr val="accent1"/>
                </a:solidFill>
              </a:rPr>
              <a:t> </a:t>
            </a:r>
            <a:r>
              <a:rPr lang="en-US" sz="2800" b="1" dirty="0"/>
              <a:t>Find each sum or difference.</a:t>
            </a:r>
            <a:endParaRPr lang="en-US" sz="2400" b="1" i="1" dirty="0"/>
          </a:p>
        </p:txBody>
      </p:sp>
      <p:sp>
        <p:nvSpPr>
          <p:cNvPr id="4" name="Rectangle 3"/>
          <p:cNvSpPr/>
          <p:nvPr/>
        </p:nvSpPr>
        <p:spPr>
          <a:xfrm>
            <a:off x="228600" y="1147100"/>
            <a:ext cx="468398" cy="523220"/>
          </a:xfrm>
          <a:prstGeom prst="rect">
            <a:avLst/>
          </a:prstGeom>
        </p:spPr>
        <p:txBody>
          <a:bodyPr wrap="none">
            <a:spAutoFit/>
          </a:bodyPr>
          <a:lstStyle/>
          <a:p>
            <a:r>
              <a:rPr lang="en-US" sz="2800" b="1" dirty="0"/>
              <a:t>b</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7" name="Rectangle 6"/>
              <p:cNvSpPr/>
              <p:nvPr/>
            </p:nvSpPr>
            <p:spPr>
              <a:xfrm>
                <a:off x="762000" y="953265"/>
                <a:ext cx="2719719" cy="10604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𝟒</m:t>
                      </m:r>
                      <m:f>
                        <m:fPr>
                          <m:ctrlPr>
                            <a:rPr lang="en-US" sz="2800" b="1" i="1">
                              <a:latin typeface="Cambria Math" panose="02040503050406030204" pitchFamily="18" charset="0"/>
                            </a:rPr>
                          </m:ctrlPr>
                        </m:fPr>
                        <m:num>
                          <m:r>
                            <a:rPr lang="en-US" sz="2800" b="1" i="1">
                              <a:latin typeface="Cambria Math" panose="02040503050406030204" pitchFamily="18" charset="0"/>
                            </a:rPr>
                            <m:t>𝟐</m:t>
                          </m:r>
                        </m:num>
                        <m:den>
                          <m:r>
                            <a:rPr lang="en-US" sz="2800" b="1" i="1">
                              <a:latin typeface="Cambria Math" panose="02040503050406030204" pitchFamily="18" charset="0"/>
                            </a:rPr>
                            <m:t>𝟑</m:t>
                          </m:r>
                        </m:den>
                      </m:f>
                      <m:r>
                        <a:rPr lang="en-US" sz="2800" b="1" i="1">
                          <a:latin typeface="Cambria Math" panose="02040503050406030204" pitchFamily="18" charset="0"/>
                        </a:rPr>
                        <m:t>−</m:t>
                      </m:r>
                      <m:d>
                        <m:dPr>
                          <m:ctrlPr>
                            <a:rPr lang="en-US" sz="2800" b="1" i="1">
                              <a:latin typeface="Cambria Math" panose="02040503050406030204" pitchFamily="18" charset="0"/>
                            </a:rPr>
                          </m:ctrlPr>
                        </m:dPr>
                        <m:e>
                          <m:r>
                            <a:rPr lang="en-US" sz="2800" b="1" i="1">
                              <a:latin typeface="Cambria Math" panose="02040503050406030204" pitchFamily="18" charset="0"/>
                            </a:rPr>
                            <m:t>−</m:t>
                          </m:r>
                          <m:r>
                            <a:rPr lang="en-US" sz="2800" b="1" i="1">
                              <a:latin typeface="Cambria Math" panose="02040503050406030204" pitchFamily="18" charset="0"/>
                            </a:rPr>
                            <m:t>𝟑</m:t>
                          </m:r>
                          <m:f>
                            <m:fPr>
                              <m:ctrlPr>
                                <a:rPr lang="en-US" sz="2800" b="1" i="1">
                                  <a:latin typeface="Cambria Math" panose="02040503050406030204" pitchFamily="18" charset="0"/>
                                </a:rPr>
                              </m:ctrlPr>
                            </m:fPr>
                            <m:num>
                              <m:r>
                                <a:rPr lang="en-US" sz="2800" b="1" i="1">
                                  <a:latin typeface="Cambria Math" panose="02040503050406030204" pitchFamily="18" charset="0"/>
                                </a:rPr>
                                <m:t>𝟏</m:t>
                              </m:r>
                            </m:num>
                            <m:den>
                              <m:r>
                                <a:rPr lang="en-US" sz="2800" b="1" i="1">
                                  <a:latin typeface="Cambria Math" panose="02040503050406030204" pitchFamily="18" charset="0"/>
                                </a:rPr>
                                <m:t>𝟔</m:t>
                              </m:r>
                            </m:den>
                          </m:f>
                        </m:e>
                      </m:d>
                      <m:r>
                        <a:rPr lang="en-US" sz="2800" b="1" i="1">
                          <a:latin typeface="Cambria Math" panose="02040503050406030204" pitchFamily="18" charset="0"/>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762000" y="953265"/>
                <a:ext cx="2719719" cy="1060483"/>
              </a:xfrm>
              <a:prstGeom prst="rect">
                <a:avLst/>
              </a:prstGeom>
              <a:blipFill rotWithShape="1">
                <a:blip r:embed="rId3"/>
                <a:stretch>
                  <a:fillRect r="-560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684133" y="1875844"/>
                <a:ext cx="2719719" cy="10604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𝟒</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𝟐</m:t>
                          </m:r>
                        </m:num>
                        <m:den>
                          <m:r>
                            <a:rPr lang="en-US" sz="2800" b="1" i="1">
                              <a:effectLst/>
                              <a:latin typeface="Cambria Math"/>
                              <a:ea typeface="Calibri"/>
                              <a:cs typeface="Times New Roman"/>
                            </a:rPr>
                            <m:t>𝟑</m:t>
                          </m:r>
                        </m:den>
                      </m:f>
                      <m:r>
                        <a:rPr lang="en-US" sz="2800" b="1" i="1">
                          <a:effectLst/>
                          <a:latin typeface="Cambria Math"/>
                          <a:ea typeface="Calibri"/>
                          <a:cs typeface="Times New Roman"/>
                        </a:rPr>
                        <m:t>−</m:t>
                      </m:r>
                      <m:d>
                        <m:dPr>
                          <m:ctrlPr>
                            <a:rPr lang="en-US" sz="2800" b="1" i="1">
                              <a:solidFill>
                                <a:srgbClr val="FF0000"/>
                              </a:solidFill>
                              <a:effectLst/>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𝟑</m:t>
                          </m:r>
                          <m:f>
                            <m:fPr>
                              <m:ctrlPr>
                                <a:rPr lang="en-US" sz="2800" b="1" i="1">
                                  <a:solidFill>
                                    <a:srgbClr val="FF0000"/>
                                  </a:solidFill>
                                  <a:effectLst/>
                                  <a:latin typeface="Cambria Math" panose="02040503050406030204" pitchFamily="18" charset="0"/>
                                  <a:ea typeface="Calibri"/>
                                  <a:cs typeface="Times New Roman"/>
                                </a:rPr>
                              </m:ctrlPr>
                            </m:fPr>
                            <m:num>
                              <m:r>
                                <a:rPr lang="en-US" sz="2800" b="1" i="1">
                                  <a:solidFill>
                                    <a:srgbClr val="FF0000"/>
                                  </a:solidFill>
                                  <a:effectLst/>
                                  <a:latin typeface="Cambria Math"/>
                                  <a:ea typeface="Calibri"/>
                                  <a:cs typeface="Times New Roman"/>
                                </a:rPr>
                                <m:t>𝟏</m:t>
                              </m:r>
                            </m:num>
                            <m:den>
                              <m:r>
                                <a:rPr lang="en-US" sz="2800" b="1" i="1">
                                  <a:solidFill>
                                    <a:srgbClr val="FF0000"/>
                                  </a:solidFill>
                                  <a:effectLst/>
                                  <a:latin typeface="Cambria Math"/>
                                  <a:ea typeface="Calibri"/>
                                  <a:cs typeface="Times New Roman"/>
                                </a:rPr>
                                <m:t>𝟔</m:t>
                              </m:r>
                            </m:den>
                          </m:f>
                        </m:e>
                      </m:d>
                      <m:r>
                        <a:rPr lang="en-US" sz="2800" b="1" i="1">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684133" y="1875844"/>
                <a:ext cx="2719719" cy="1060483"/>
              </a:xfrm>
              <a:prstGeom prst="rect">
                <a:avLst/>
              </a:prstGeom>
              <a:blipFill rotWithShape="1">
                <a:blip r:embed="rId4"/>
                <a:stretch>
                  <a:fillRect r="-58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275200" y="2786734"/>
                <a:ext cx="2407454" cy="901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r>
                        <a:rPr lang="en-US" sz="2800" b="1" i="1">
                          <a:latin typeface="Cambria Math"/>
                          <a:ea typeface="Calibri"/>
                          <a:cs typeface="Times New Roman"/>
                        </a:rPr>
                        <m:t>𝟒</m:t>
                      </m:r>
                      <m:f>
                        <m:fPr>
                          <m:ctrlPr>
                            <a:rPr lang="en-US" sz="2800" b="1" i="1">
                              <a:solidFill>
                                <a:srgbClr val="FFC000"/>
                              </a:solidFill>
                              <a:effectLst/>
                              <a:latin typeface="Cambria Math" panose="02040503050406030204" pitchFamily="18" charset="0"/>
                              <a:ea typeface="Calibri"/>
                              <a:cs typeface="Times New Roman"/>
                            </a:rPr>
                          </m:ctrlPr>
                        </m:fPr>
                        <m:num>
                          <m:r>
                            <a:rPr lang="en-US" sz="2800" b="1" i="1">
                              <a:solidFill>
                                <a:srgbClr val="FFC000"/>
                              </a:solidFill>
                              <a:effectLst/>
                              <a:latin typeface="Cambria Math"/>
                              <a:ea typeface="Calibri"/>
                              <a:cs typeface="Times New Roman"/>
                            </a:rPr>
                            <m:t>𝟐</m:t>
                          </m:r>
                        </m:num>
                        <m:den>
                          <m:r>
                            <a:rPr lang="en-US" sz="2800" b="1" i="1">
                              <a:solidFill>
                                <a:srgbClr val="FFC000"/>
                              </a:solidFill>
                              <a:effectLst/>
                              <a:latin typeface="Cambria Math"/>
                              <a:ea typeface="Calibri"/>
                              <a:cs typeface="Times New Roman"/>
                            </a:rPr>
                            <m:t>𝟑</m:t>
                          </m:r>
                        </m:den>
                      </m:f>
                      <m:r>
                        <a:rPr lang="en-US" sz="2800" b="1" i="1" smtClean="0">
                          <a:solidFill>
                            <a:schemeClr val="tx1"/>
                          </a:solidFill>
                          <a:effectLst/>
                          <a:latin typeface="Cambria Math"/>
                          <a:ea typeface="Calibri"/>
                          <a:cs typeface="Times New Roman"/>
                        </a:rPr>
                        <m:t>+</m:t>
                      </m:r>
                      <m:r>
                        <a:rPr lang="en-US" sz="2800" b="1" i="1">
                          <a:effectLst/>
                          <a:latin typeface="Cambria Math"/>
                          <a:ea typeface="Calibri"/>
                          <a:cs typeface="Times New Roman"/>
                        </a:rPr>
                        <m:t>𝟑</m:t>
                      </m:r>
                      <m:f>
                        <m:fPr>
                          <m:ctrlPr>
                            <a:rPr lang="en-US" sz="2800" b="1" i="1">
                              <a:solidFill>
                                <a:srgbClr val="FFC000"/>
                              </a:solidFill>
                              <a:effectLst/>
                              <a:latin typeface="Cambria Math" panose="02040503050406030204" pitchFamily="18" charset="0"/>
                              <a:ea typeface="Calibri"/>
                              <a:cs typeface="Times New Roman"/>
                            </a:rPr>
                          </m:ctrlPr>
                        </m:fPr>
                        <m:num>
                          <m:r>
                            <a:rPr lang="en-US" sz="2800" b="1" i="1">
                              <a:solidFill>
                                <a:srgbClr val="FFC000"/>
                              </a:solidFill>
                              <a:effectLst/>
                              <a:latin typeface="Cambria Math"/>
                              <a:ea typeface="Calibri"/>
                              <a:cs typeface="Times New Roman"/>
                            </a:rPr>
                            <m:t>𝟏</m:t>
                          </m:r>
                        </m:num>
                        <m:den>
                          <m:r>
                            <a:rPr lang="en-US" sz="2800" b="1" i="1">
                              <a:solidFill>
                                <a:srgbClr val="FFC000"/>
                              </a:solidFill>
                              <a:effectLst/>
                              <a:latin typeface="Cambria Math"/>
                              <a:ea typeface="Calibri"/>
                              <a:cs typeface="Times New Roman"/>
                            </a:rPr>
                            <m:t>𝟔</m:t>
                          </m:r>
                        </m:den>
                      </m:f>
                      <m:r>
                        <a:rPr lang="en-US" sz="2800" b="1" i="1">
                          <a:effectLst/>
                          <a:latin typeface="Cambria Math"/>
                          <a:ea typeface="Calibri"/>
                          <a:cs typeface="Times New Roman"/>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275200" y="2786734"/>
                <a:ext cx="2407454" cy="901785"/>
              </a:xfrm>
              <a:prstGeom prst="rect">
                <a:avLst/>
              </a:prstGeom>
              <a:blipFill rotWithShape="1">
                <a:blip r:embed="rId5"/>
                <a:stretch>
                  <a:fillRect r="-6582" b="-2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275200" y="3688519"/>
                <a:ext cx="2407454" cy="901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r>
                        <a:rPr lang="en-US" sz="2800" b="1" i="1">
                          <a:solidFill>
                            <a:srgbClr val="00B050"/>
                          </a:solidFill>
                          <a:effectLst/>
                          <a:latin typeface="Cambria Math"/>
                          <a:ea typeface="Calibri"/>
                          <a:cs typeface="Times New Roman"/>
                        </a:rPr>
                        <m:t>𝟒</m:t>
                      </m:r>
                      <m:f>
                        <m:fPr>
                          <m:ctrlPr>
                            <a:rPr lang="en-US" sz="2800" b="1" i="1">
                              <a:solidFill>
                                <a:srgbClr val="00B050"/>
                              </a:solidFill>
                              <a:effectLst/>
                              <a:latin typeface="Cambria Math" panose="02040503050406030204" pitchFamily="18" charset="0"/>
                              <a:ea typeface="Calibri"/>
                              <a:cs typeface="Times New Roman"/>
                            </a:rPr>
                          </m:ctrlPr>
                        </m:fPr>
                        <m:num>
                          <m:r>
                            <a:rPr lang="en-US" sz="2800" b="1" i="1">
                              <a:solidFill>
                                <a:srgbClr val="00B050"/>
                              </a:solidFill>
                              <a:effectLst/>
                              <a:latin typeface="Cambria Math"/>
                              <a:ea typeface="Calibri"/>
                              <a:cs typeface="Times New Roman"/>
                            </a:rPr>
                            <m:t>𝟒</m:t>
                          </m:r>
                        </m:num>
                        <m:den>
                          <m:r>
                            <a:rPr lang="en-US" sz="2800" b="1" i="1">
                              <a:solidFill>
                                <a:srgbClr val="00B050"/>
                              </a:solidFill>
                              <a:effectLst/>
                              <a:latin typeface="Cambria Math"/>
                              <a:ea typeface="Calibri"/>
                              <a:cs typeface="Times New Roman"/>
                            </a:rPr>
                            <m:t>𝟔</m:t>
                          </m:r>
                        </m:den>
                      </m:f>
                      <m:r>
                        <a:rPr lang="en-US" sz="2800" b="1" i="1">
                          <a:solidFill>
                            <a:srgbClr val="00B05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𝟑</m:t>
                      </m:r>
                      <m:f>
                        <m:fPr>
                          <m:ctrlPr>
                            <a:rPr lang="en-US" sz="2800" b="1" i="1">
                              <a:solidFill>
                                <a:srgbClr val="00B050"/>
                              </a:solidFill>
                              <a:effectLst/>
                              <a:latin typeface="Cambria Math" panose="02040503050406030204" pitchFamily="18" charset="0"/>
                              <a:ea typeface="Calibri"/>
                              <a:cs typeface="Times New Roman"/>
                            </a:rPr>
                          </m:ctrlPr>
                        </m:fPr>
                        <m:num>
                          <m:r>
                            <a:rPr lang="en-US" sz="2800" b="1" i="1">
                              <a:solidFill>
                                <a:srgbClr val="00B050"/>
                              </a:solidFill>
                              <a:effectLst/>
                              <a:latin typeface="Cambria Math"/>
                              <a:ea typeface="Calibri"/>
                              <a:cs typeface="Times New Roman"/>
                            </a:rPr>
                            <m:t>𝟏</m:t>
                          </m:r>
                        </m:num>
                        <m:den>
                          <m:r>
                            <a:rPr lang="en-US" sz="2800" b="1" i="1">
                              <a:solidFill>
                                <a:srgbClr val="00B050"/>
                              </a:solidFill>
                              <a:effectLst/>
                              <a:latin typeface="Cambria Math"/>
                              <a:ea typeface="Calibri"/>
                              <a:cs typeface="Times New Roman"/>
                            </a:rPr>
                            <m:t>𝟔</m:t>
                          </m:r>
                        </m:den>
                      </m:f>
                      <m:r>
                        <a:rPr lang="en-US" sz="2800" b="1" i="1">
                          <a:effectLst/>
                          <a:latin typeface="Cambria Math"/>
                          <a:ea typeface="Calibri"/>
                          <a:cs typeface="Times New Roman"/>
                        </a:rPr>
                        <m:t>=</m:t>
                      </m:r>
                    </m:oMath>
                  </m:oMathPara>
                </a14:m>
                <a:endParaRPr lang="en-US" sz="2800" dirty="0"/>
              </a:p>
            </p:txBody>
          </p:sp>
        </mc:Choice>
        <mc:Fallback xmlns="">
          <p:sp>
            <p:nvSpPr>
              <p:cNvPr id="9" name="Rectangle 8"/>
              <p:cNvSpPr>
                <a:spLocks noRot="1" noChangeAspect="1" noMove="1" noResize="1" noEditPoints="1" noAdjustHandles="1" noChangeArrowheads="1" noChangeShapeType="1" noTextEdit="1"/>
              </p:cNvSpPr>
              <p:nvPr/>
            </p:nvSpPr>
            <p:spPr>
              <a:xfrm>
                <a:off x="275200" y="3688519"/>
                <a:ext cx="2407454" cy="901785"/>
              </a:xfrm>
              <a:prstGeom prst="rect">
                <a:avLst/>
              </a:prstGeom>
              <a:blipFill rotWithShape="1">
                <a:blip r:embed="rId6"/>
                <a:stretch>
                  <a:fillRect r="-6582" b="-2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2618316" y="3688519"/>
                <a:ext cx="755848" cy="9105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𝟕</m:t>
                      </m:r>
                      <m:f>
                        <m:fPr>
                          <m:ctrlPr>
                            <a:rPr lang="en-US" sz="2800" b="1" i="1">
                              <a:latin typeface="Cambria Math" panose="02040503050406030204" pitchFamily="18" charset="0"/>
                            </a:rPr>
                          </m:ctrlPr>
                        </m:fPr>
                        <m:num>
                          <m:r>
                            <a:rPr lang="en-US" sz="2800" b="1" i="1">
                              <a:latin typeface="Cambria Math" panose="02040503050406030204" pitchFamily="18" charset="0"/>
                            </a:rPr>
                            <m:t>𝟓</m:t>
                          </m:r>
                        </m:num>
                        <m:den>
                          <m:r>
                            <a:rPr lang="en-US" sz="2800" b="1" i="1">
                              <a:latin typeface="Cambria Math" panose="02040503050406030204" pitchFamily="18" charset="0"/>
                            </a:rPr>
                            <m:t>𝟔</m:t>
                          </m:r>
                        </m:den>
                      </m:f>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2618316" y="3688519"/>
                <a:ext cx="755848" cy="910570"/>
              </a:xfrm>
              <a:prstGeom prst="rect">
                <a:avLst/>
              </a:prstGeom>
              <a:blipFill rotWithShape="1">
                <a:blip r:embed="rId7"/>
                <a:stretch>
                  <a:fillRect r="-20968" b="-2013"/>
                </a:stretch>
              </a:blipFill>
            </p:spPr>
            <p:txBody>
              <a:bodyPr/>
              <a:lstStyle/>
              <a:p>
                <a:r>
                  <a:rPr lang="en-US">
                    <a:noFill/>
                  </a:rPr>
                  <a:t> </a:t>
                </a:r>
              </a:p>
            </p:txBody>
          </p:sp>
        </mc:Fallback>
      </mc:AlternateContent>
    </p:spTree>
    <p:extLst>
      <p:ext uri="{BB962C8B-B14F-4D97-AF65-F5344CB8AC3E}">
        <p14:creationId xmlns:p14="http://schemas.microsoft.com/office/powerpoint/2010/main" val="3941176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1:</a:t>
            </a:r>
            <a:r>
              <a:rPr lang="en-US" sz="2800" dirty="0">
                <a:solidFill>
                  <a:schemeClr val="accent1"/>
                </a:solidFill>
              </a:rPr>
              <a:t> </a:t>
            </a:r>
            <a:r>
              <a:rPr lang="en-US" sz="2800" b="1" dirty="0"/>
              <a:t>Find each sum or difference.</a:t>
            </a:r>
            <a:endParaRPr lang="en-US" sz="2400" b="1" i="1" dirty="0"/>
          </a:p>
        </p:txBody>
      </p:sp>
      <p:sp>
        <p:nvSpPr>
          <p:cNvPr id="4" name="Rectangle 3"/>
          <p:cNvSpPr/>
          <p:nvPr/>
        </p:nvSpPr>
        <p:spPr>
          <a:xfrm>
            <a:off x="228600" y="1147100"/>
            <a:ext cx="426720" cy="523220"/>
          </a:xfrm>
          <a:prstGeom prst="rect">
            <a:avLst/>
          </a:prstGeom>
        </p:spPr>
        <p:txBody>
          <a:bodyPr wrap="none">
            <a:spAutoFit/>
          </a:bodyPr>
          <a:lstStyle/>
          <a:p>
            <a:r>
              <a:rPr lang="en-US" sz="2800" b="1" dirty="0"/>
              <a:t>c</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7" name="Rectangle 6"/>
              <p:cNvSpPr/>
              <p:nvPr/>
            </p:nvSpPr>
            <p:spPr>
              <a:xfrm>
                <a:off x="762000" y="1147100"/>
                <a:ext cx="417319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𝟐</m:t>
                      </m:r>
                      <m:r>
                        <a:rPr lang="en-US" sz="2800" b="1" i="1">
                          <a:latin typeface="Cambria Math"/>
                          <a:ea typeface="Calibri"/>
                          <a:cs typeface="Times New Roman"/>
                        </a:rPr>
                        <m:t>.</m:t>
                      </m:r>
                      <m:r>
                        <a:rPr lang="en-US" sz="2800" b="1" i="1">
                          <a:latin typeface="Cambria Math"/>
                          <a:ea typeface="Calibri"/>
                          <a:cs typeface="Times New Roman"/>
                        </a:rPr>
                        <m:t>𝟓𝟔</m:t>
                      </m:r>
                      <m:r>
                        <a:rPr lang="en-US" sz="2800" b="1" i="1">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𝟑</m:t>
                          </m:r>
                          <m:r>
                            <a:rPr lang="en-US" sz="2800" b="1" i="1">
                              <a:effectLst/>
                              <a:latin typeface="Cambria Math"/>
                              <a:ea typeface="Calibri"/>
                              <a:cs typeface="Times New Roman"/>
                            </a:rPr>
                            <m:t>.</m:t>
                          </m:r>
                          <m:r>
                            <a:rPr lang="en-US" sz="2800" b="1" i="1">
                              <a:effectLst/>
                              <a:latin typeface="Cambria Math"/>
                              <a:ea typeface="Calibri"/>
                              <a:cs typeface="Times New Roman"/>
                            </a:rPr>
                            <m:t>𝟐𝟐</m:t>
                          </m:r>
                        </m:e>
                      </m:d>
                      <m:r>
                        <a:rPr lang="en-US" sz="2800" b="1" i="1">
                          <a:effectLst/>
                          <a:latin typeface="Cambria Math"/>
                          <a:ea typeface="Times New Roman"/>
                          <a:cs typeface="Calibri"/>
                        </a:rPr>
                        <m:t>−</m:t>
                      </m:r>
                      <m:r>
                        <a:rPr lang="en-US" sz="2800" b="1" i="1">
                          <a:effectLst/>
                          <a:latin typeface="Cambria Math"/>
                          <a:ea typeface="Calibri"/>
                          <a:cs typeface="Times New Roman"/>
                        </a:rPr>
                        <m:t>𝟒</m:t>
                      </m:r>
                      <m:r>
                        <a:rPr lang="en-US" sz="2800" b="1" i="1">
                          <a:effectLst/>
                          <a:latin typeface="Cambria Math"/>
                          <a:ea typeface="Calibri"/>
                          <a:cs typeface="Times New Roman"/>
                        </a:rPr>
                        <m:t>.</m:t>
                      </m:r>
                      <m:r>
                        <a:rPr lang="en-US" sz="2800" b="1" i="1">
                          <a:effectLst/>
                          <a:latin typeface="Cambria Math"/>
                          <a:ea typeface="Calibri"/>
                          <a:cs typeface="Times New Roman"/>
                        </a:rPr>
                        <m:t>𝟐</m:t>
                      </m:r>
                      <m:r>
                        <a:rPr lang="en-US" sz="2800" b="1" i="1">
                          <a:effectLst/>
                          <a:latin typeface="Cambria Math"/>
                          <a:ea typeface="Calibri"/>
                          <a:cs typeface="Times New Roman"/>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762000" y="1147100"/>
                <a:ext cx="4173194" cy="523220"/>
              </a:xfrm>
              <a:prstGeom prst="rect">
                <a:avLst/>
              </a:prstGeom>
              <a:blipFill rotWithShape="1">
                <a:blip r:embed="rId3"/>
                <a:stretch>
                  <a:fillRect t="-10465" r="-3358" b="-32558"/>
                </a:stretch>
              </a:blipFill>
            </p:spPr>
            <p:txBody>
              <a:bodyPr/>
              <a:lstStyle/>
              <a:p>
                <a:r>
                  <a:rPr lang="en-US">
                    <a:noFill/>
                  </a:rPr>
                  <a:t> </a:t>
                </a:r>
              </a:p>
            </p:txBody>
          </p:sp>
        </mc:Fallback>
      </mc:AlternateContent>
    </p:spTree>
    <p:extLst>
      <p:ext uri="{BB962C8B-B14F-4D97-AF65-F5344CB8AC3E}">
        <p14:creationId xmlns:p14="http://schemas.microsoft.com/office/powerpoint/2010/main" val="2723877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1:</a:t>
            </a:r>
            <a:r>
              <a:rPr lang="en-US" sz="2800" dirty="0">
                <a:solidFill>
                  <a:schemeClr val="accent1"/>
                </a:solidFill>
              </a:rPr>
              <a:t> </a:t>
            </a:r>
            <a:r>
              <a:rPr lang="en-US" sz="2800" b="1" dirty="0"/>
              <a:t>Find each sum or difference.</a:t>
            </a:r>
            <a:endParaRPr lang="en-US" sz="2400" b="1" i="1" dirty="0"/>
          </a:p>
        </p:txBody>
      </p:sp>
      <p:sp>
        <p:nvSpPr>
          <p:cNvPr id="4" name="Rectangle 3"/>
          <p:cNvSpPr/>
          <p:nvPr/>
        </p:nvSpPr>
        <p:spPr>
          <a:xfrm>
            <a:off x="228600" y="1147100"/>
            <a:ext cx="426720" cy="523220"/>
          </a:xfrm>
          <a:prstGeom prst="rect">
            <a:avLst/>
          </a:prstGeom>
        </p:spPr>
        <p:txBody>
          <a:bodyPr wrap="none">
            <a:spAutoFit/>
          </a:bodyPr>
          <a:lstStyle/>
          <a:p>
            <a:r>
              <a:rPr lang="en-US" sz="2800" b="1" dirty="0"/>
              <a:t>c</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762000" y="1194144"/>
                <a:ext cx="417319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𝟐</m:t>
                      </m:r>
                      <m:r>
                        <a:rPr lang="en-US" sz="2800" b="1" i="1">
                          <a:latin typeface="Cambria Math"/>
                          <a:ea typeface="Calibri"/>
                          <a:cs typeface="Times New Roman"/>
                        </a:rPr>
                        <m:t>.</m:t>
                      </m:r>
                      <m:r>
                        <a:rPr lang="en-US" sz="2800" b="1" i="1">
                          <a:latin typeface="Cambria Math"/>
                          <a:ea typeface="Calibri"/>
                          <a:cs typeface="Times New Roman"/>
                        </a:rPr>
                        <m:t>𝟓𝟔</m:t>
                      </m:r>
                      <m:r>
                        <a:rPr lang="en-US" sz="2800" b="1" i="1">
                          <a:latin typeface="Cambria Math"/>
                          <a:ea typeface="Calibri"/>
                          <a:cs typeface="Times New Roman"/>
                        </a:rPr>
                        <m:t>+</m:t>
                      </m:r>
                      <m:d>
                        <m:dPr>
                          <m:ctrlPr>
                            <a:rPr lang="en-US" sz="2800" b="1" i="1">
                              <a:solidFill>
                                <a:srgbClr val="FF0000"/>
                              </a:solidFill>
                              <a:effectLst/>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𝟑</m:t>
                          </m:r>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𝟐𝟐</m:t>
                          </m:r>
                        </m:e>
                      </m:d>
                      <m:r>
                        <a:rPr lang="en-US" sz="2800" b="1" i="1">
                          <a:effectLst/>
                          <a:latin typeface="Cambria Math"/>
                          <a:ea typeface="Times New Roman"/>
                          <a:cs typeface="Calibri"/>
                        </a:rPr>
                        <m:t>−</m:t>
                      </m:r>
                      <m:r>
                        <a:rPr lang="en-US" sz="2800" b="1" i="1">
                          <a:effectLst/>
                          <a:latin typeface="Cambria Math"/>
                          <a:ea typeface="Calibri"/>
                          <a:cs typeface="Times New Roman"/>
                        </a:rPr>
                        <m:t>𝟒</m:t>
                      </m:r>
                      <m:r>
                        <a:rPr lang="en-US" sz="2800" b="1" i="1">
                          <a:effectLst/>
                          <a:latin typeface="Cambria Math"/>
                          <a:ea typeface="Calibri"/>
                          <a:cs typeface="Times New Roman"/>
                        </a:rPr>
                        <m:t>.</m:t>
                      </m:r>
                      <m:r>
                        <a:rPr lang="en-US" sz="2800" b="1" i="1">
                          <a:effectLst/>
                          <a:latin typeface="Cambria Math"/>
                          <a:ea typeface="Calibri"/>
                          <a:cs typeface="Times New Roman"/>
                        </a:rPr>
                        <m:t>𝟐</m:t>
                      </m:r>
                      <m:r>
                        <a:rPr lang="en-US" sz="2800" b="1" i="1">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762000" y="1194144"/>
                <a:ext cx="4173194" cy="523220"/>
              </a:xfrm>
              <a:prstGeom prst="rect">
                <a:avLst/>
              </a:prstGeom>
              <a:blipFill rotWithShape="1">
                <a:blip r:embed="rId3"/>
                <a:stretch>
                  <a:fillRect t="-10465" r="-3358"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38002" y="1736557"/>
                <a:ext cx="397493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m:t>
                      </m:r>
                      <m:r>
                        <a:rPr lang="en-US" sz="2800" b="1" i="1">
                          <a:solidFill>
                            <a:srgbClr val="FFC000"/>
                          </a:solidFill>
                          <a:effectLst/>
                          <a:latin typeface="Cambria Math"/>
                          <a:ea typeface="Calibri"/>
                          <a:cs typeface="Times New Roman"/>
                        </a:rPr>
                        <m:t>𝟐</m:t>
                      </m:r>
                      <m:r>
                        <a:rPr lang="en-US" sz="2800" b="1" i="1">
                          <a:solidFill>
                            <a:srgbClr val="FFC000"/>
                          </a:solidFill>
                          <a:effectLst/>
                          <a:latin typeface="Cambria Math"/>
                          <a:ea typeface="Calibri"/>
                          <a:cs typeface="Times New Roman"/>
                        </a:rPr>
                        <m:t>.</m:t>
                      </m:r>
                      <m:r>
                        <a:rPr lang="en-US" sz="2800" b="1" i="1">
                          <a:solidFill>
                            <a:srgbClr val="FFC000"/>
                          </a:solidFill>
                          <a:effectLst/>
                          <a:latin typeface="Cambria Math"/>
                          <a:ea typeface="Calibri"/>
                          <a:cs typeface="Times New Roman"/>
                        </a:rPr>
                        <m:t>𝟓𝟔</m:t>
                      </m:r>
                      <m:r>
                        <a:rPr lang="en-US" sz="2800" b="1" i="1">
                          <a:solidFill>
                            <a:srgbClr val="FFC000"/>
                          </a:solidFill>
                          <a:effectLst/>
                          <a:latin typeface="Cambria Math"/>
                          <a:ea typeface="Calibri"/>
                          <a:cs typeface="Times New Roman"/>
                        </a:rPr>
                        <m:t>−</m:t>
                      </m:r>
                      <m:r>
                        <a:rPr lang="en-US" sz="2800" b="1" i="1">
                          <a:solidFill>
                            <a:srgbClr val="FFC000"/>
                          </a:solidFill>
                          <a:effectLst/>
                          <a:latin typeface="Cambria Math"/>
                          <a:ea typeface="Calibri"/>
                          <a:cs typeface="Times New Roman"/>
                        </a:rPr>
                        <m:t>𝟑</m:t>
                      </m:r>
                      <m:r>
                        <a:rPr lang="en-US" sz="2800" b="1" i="1">
                          <a:solidFill>
                            <a:srgbClr val="FFC000"/>
                          </a:solidFill>
                          <a:effectLst/>
                          <a:latin typeface="Cambria Math"/>
                          <a:ea typeface="Calibri"/>
                          <a:cs typeface="Times New Roman"/>
                        </a:rPr>
                        <m:t>.</m:t>
                      </m:r>
                      <m:r>
                        <a:rPr lang="en-US" sz="2800" b="1" i="1">
                          <a:solidFill>
                            <a:srgbClr val="FFC000"/>
                          </a:solidFill>
                          <a:effectLst/>
                          <a:latin typeface="Cambria Math"/>
                          <a:ea typeface="Calibri"/>
                          <a:cs typeface="Times New Roman"/>
                        </a:rPr>
                        <m:t>𝟐𝟐</m:t>
                      </m:r>
                      <m:r>
                        <a:rPr lang="en-US" sz="2800" b="1" i="1">
                          <a:effectLst/>
                          <a:latin typeface="Cambria Math"/>
                          <a:ea typeface="Times New Roman"/>
                          <a:cs typeface="Calibri"/>
                        </a:rPr>
                        <m:t>−</m:t>
                      </m:r>
                      <m:r>
                        <a:rPr lang="en-US" sz="2800" b="1" i="1">
                          <a:effectLst/>
                          <a:latin typeface="Cambria Math"/>
                          <a:ea typeface="Calibri"/>
                          <a:cs typeface="Times New Roman"/>
                        </a:rPr>
                        <m:t>𝟒</m:t>
                      </m:r>
                      <m:r>
                        <a:rPr lang="en-US" sz="2800" b="1" i="1">
                          <a:effectLst/>
                          <a:latin typeface="Cambria Math"/>
                          <a:ea typeface="Calibri"/>
                          <a:cs typeface="Times New Roman"/>
                        </a:rPr>
                        <m:t>.</m:t>
                      </m:r>
                      <m:r>
                        <a:rPr lang="en-US" sz="2800" b="1" i="1">
                          <a:effectLst/>
                          <a:latin typeface="Cambria Math"/>
                          <a:ea typeface="Calibri"/>
                          <a:cs typeface="Times New Roman"/>
                        </a:rPr>
                        <m:t>𝟐</m:t>
                      </m:r>
                      <m:r>
                        <a:rPr lang="en-US" sz="2800" b="1" i="1" smtClean="0">
                          <a:effectLst/>
                          <a:latin typeface="Cambria Math"/>
                          <a:ea typeface="Calibri"/>
                          <a:cs typeface="Times New Roman"/>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438002" y="1736557"/>
                <a:ext cx="3974934" cy="523220"/>
              </a:xfrm>
              <a:prstGeom prst="rect">
                <a:avLst/>
              </a:prstGeom>
              <a:blipFill rotWithShape="1">
                <a:blip r:embed="rId4"/>
                <a:stretch>
                  <a:fillRect t="-10465" r="-3528"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38001" y="2285188"/>
                <a:ext cx="3037435"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m:t>
                      </m:r>
                      <m:r>
                        <a:rPr lang="en-US" sz="2800" b="1" i="1">
                          <a:solidFill>
                            <a:srgbClr val="00B050"/>
                          </a:solidFill>
                          <a:effectLst/>
                          <a:latin typeface="Cambria Math"/>
                          <a:ea typeface="Times New Roman"/>
                          <a:cs typeface="Calibri"/>
                        </a:rPr>
                        <m:t>−</m:t>
                      </m:r>
                      <m:r>
                        <a:rPr lang="en-US" sz="2800" b="1" i="1">
                          <a:solidFill>
                            <a:srgbClr val="00B050"/>
                          </a:solidFill>
                          <a:effectLst/>
                          <a:latin typeface="Cambria Math"/>
                          <a:ea typeface="Calibri"/>
                          <a:cs typeface="Times New Roman"/>
                        </a:rPr>
                        <m:t>𝟏</m:t>
                      </m:r>
                      <m:r>
                        <a:rPr lang="en-US" sz="2800" b="1" i="1">
                          <a:solidFill>
                            <a:srgbClr val="00B05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𝟑𝟒</m:t>
                      </m:r>
                      <m:r>
                        <a:rPr lang="en-US" sz="2800" b="1" i="1">
                          <a:solidFill>
                            <a:srgbClr val="00B05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𝟒</m:t>
                      </m:r>
                      <m:r>
                        <a:rPr lang="en-US" sz="2800" b="1" i="1">
                          <a:solidFill>
                            <a:srgbClr val="00B05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𝟐</m:t>
                      </m:r>
                      <m:r>
                        <a:rPr lang="en-US" sz="2800" b="1" i="1" smtClean="0">
                          <a:solidFill>
                            <a:schemeClr val="tx1"/>
                          </a:solidFill>
                          <a:effectLst/>
                          <a:latin typeface="Cambria Math"/>
                          <a:ea typeface="Calibri"/>
                          <a:cs typeface="Times New Roman"/>
                        </a:rPr>
                        <m:t>=</m:t>
                      </m:r>
                    </m:oMath>
                  </m:oMathPara>
                </a14:m>
                <a:endParaRPr lang="en-US" sz="2800" dirty="0"/>
              </a:p>
            </p:txBody>
          </p:sp>
        </mc:Choice>
        <mc:Fallback xmlns="">
          <p:sp>
            <p:nvSpPr>
              <p:cNvPr id="9" name="Rectangle 8"/>
              <p:cNvSpPr>
                <a:spLocks noRot="1" noChangeAspect="1" noMove="1" noResize="1" noEditPoints="1" noAdjustHandles="1" noChangeArrowheads="1" noChangeShapeType="1" noTextEdit="1"/>
              </p:cNvSpPr>
              <p:nvPr/>
            </p:nvSpPr>
            <p:spPr>
              <a:xfrm>
                <a:off x="438001" y="2285188"/>
                <a:ext cx="3037435" cy="523220"/>
              </a:xfrm>
              <a:prstGeom prst="rect">
                <a:avLst/>
              </a:prstGeom>
              <a:blipFill rotWithShape="1">
                <a:blip r:embed="rId5"/>
                <a:stretch>
                  <a:fillRect t="-10465" r="-4819"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503714" y="2841693"/>
                <a:ext cx="1679562"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m:t>
                      </m:r>
                      <m:r>
                        <a:rPr lang="en-US" sz="2800" b="1" i="1">
                          <a:latin typeface="Cambria Math" panose="02040503050406030204" pitchFamily="18" charset="0"/>
                        </a:rPr>
                        <m:t>𝟓</m:t>
                      </m:r>
                      <m:r>
                        <a:rPr lang="en-US" sz="2800" b="1" i="1">
                          <a:latin typeface="Cambria Math" panose="02040503050406030204" pitchFamily="18" charset="0"/>
                        </a:rPr>
                        <m:t>.</m:t>
                      </m:r>
                      <m:r>
                        <a:rPr lang="en-US" sz="2800" b="1" i="1">
                          <a:latin typeface="Cambria Math" panose="02040503050406030204" pitchFamily="18" charset="0"/>
                        </a:rPr>
                        <m:t>𝟓𝟒</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503714" y="2841693"/>
                <a:ext cx="1679562" cy="523220"/>
              </a:xfrm>
              <a:prstGeom prst="rect">
                <a:avLst/>
              </a:prstGeom>
              <a:blipFill rotWithShape="1">
                <a:blip r:embed="rId6"/>
                <a:stretch>
                  <a:fillRect t="-10465" r="-9455" b="-32558"/>
                </a:stretch>
              </a:blipFill>
            </p:spPr>
            <p:txBody>
              <a:bodyPr/>
              <a:lstStyle/>
              <a:p>
                <a:r>
                  <a:rPr lang="en-US">
                    <a:noFill/>
                  </a:rPr>
                  <a:t> </a:t>
                </a:r>
              </a:p>
            </p:txBody>
          </p:sp>
        </mc:Fallback>
      </mc:AlternateContent>
    </p:spTree>
    <p:extLst>
      <p:ext uri="{BB962C8B-B14F-4D97-AF65-F5344CB8AC3E}">
        <p14:creationId xmlns:p14="http://schemas.microsoft.com/office/powerpoint/2010/main" val="2946019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1:</a:t>
            </a:r>
            <a:r>
              <a:rPr lang="en-US" sz="2800" dirty="0">
                <a:solidFill>
                  <a:schemeClr val="accent1"/>
                </a:solidFill>
              </a:rPr>
              <a:t> </a:t>
            </a:r>
            <a:r>
              <a:rPr lang="en-US" sz="2800" b="1" dirty="0"/>
              <a:t>Find each sum or difference.</a:t>
            </a:r>
            <a:endParaRPr lang="en-US" sz="2400" b="1" i="1" dirty="0"/>
          </a:p>
        </p:txBody>
      </p:sp>
      <p:sp>
        <p:nvSpPr>
          <p:cNvPr id="4" name="Rectangle 3"/>
          <p:cNvSpPr/>
          <p:nvPr/>
        </p:nvSpPr>
        <p:spPr>
          <a:xfrm>
            <a:off x="228600" y="1147100"/>
            <a:ext cx="468398" cy="523220"/>
          </a:xfrm>
          <a:prstGeom prst="rect">
            <a:avLst/>
          </a:prstGeom>
        </p:spPr>
        <p:txBody>
          <a:bodyPr wrap="none">
            <a:spAutoFit/>
          </a:bodyPr>
          <a:lstStyle/>
          <a:p>
            <a:r>
              <a:rPr lang="en-US" sz="2800" b="1" dirty="0"/>
              <a:t>d</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7" name="Rectangle 6"/>
              <p:cNvSpPr/>
              <p:nvPr/>
            </p:nvSpPr>
            <p:spPr>
              <a:xfrm>
                <a:off x="762000" y="1147100"/>
                <a:ext cx="417319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𝟔</m:t>
                      </m:r>
                      <m:r>
                        <a:rPr lang="en-US" sz="2800" b="1" i="1">
                          <a:latin typeface="Cambria Math"/>
                          <a:ea typeface="Calibri"/>
                          <a:cs typeface="Times New Roman"/>
                        </a:rPr>
                        <m:t>.</m:t>
                      </m:r>
                      <m:r>
                        <a:rPr lang="en-US" sz="2800" b="1" i="1">
                          <a:latin typeface="Cambria Math"/>
                          <a:ea typeface="Calibri"/>
                          <a:cs typeface="Times New Roman"/>
                        </a:rPr>
                        <m:t>𝟕𝟖</m:t>
                      </m:r>
                      <m:r>
                        <a:rPr lang="en-US" sz="2800" b="1" i="1">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𝟓</m:t>
                          </m:r>
                          <m:r>
                            <a:rPr lang="en-US" sz="2800" b="1" i="1">
                              <a:effectLst/>
                              <a:latin typeface="Cambria Math"/>
                              <a:ea typeface="Calibri"/>
                              <a:cs typeface="Times New Roman"/>
                            </a:rPr>
                            <m:t>.</m:t>
                          </m:r>
                          <m:r>
                            <a:rPr lang="en-US" sz="2800" b="1" i="1">
                              <a:effectLst/>
                              <a:latin typeface="Cambria Math"/>
                              <a:ea typeface="Calibri"/>
                              <a:cs typeface="Times New Roman"/>
                            </a:rPr>
                            <m:t>𝟐𝟏</m:t>
                          </m:r>
                        </m:e>
                      </m:d>
                      <m:r>
                        <a:rPr lang="en-US" sz="2800" b="1" i="1">
                          <a:effectLst/>
                          <a:latin typeface="Cambria Math"/>
                          <a:ea typeface="Calibri"/>
                          <a:cs typeface="Times New Roman"/>
                        </a:rPr>
                        <m:t>−</m:t>
                      </m:r>
                      <m:r>
                        <a:rPr lang="en-US" sz="2800" b="1" i="1">
                          <a:effectLst/>
                          <a:latin typeface="Cambria Math"/>
                          <a:ea typeface="Calibri"/>
                          <a:cs typeface="Times New Roman"/>
                        </a:rPr>
                        <m:t>𝟐</m:t>
                      </m:r>
                      <m:r>
                        <a:rPr lang="en-US" sz="2800" b="1" i="1">
                          <a:effectLst/>
                          <a:latin typeface="Cambria Math"/>
                          <a:ea typeface="Calibri"/>
                          <a:cs typeface="Times New Roman"/>
                        </a:rPr>
                        <m:t>.</m:t>
                      </m:r>
                      <m:r>
                        <a:rPr lang="en-US" sz="2800" b="1" i="1">
                          <a:effectLst/>
                          <a:latin typeface="Cambria Math"/>
                          <a:ea typeface="Calibri"/>
                          <a:cs typeface="Times New Roman"/>
                        </a:rPr>
                        <m:t>𝟏</m:t>
                      </m:r>
                      <m:r>
                        <a:rPr lang="en-US" sz="2800" b="1" i="1">
                          <a:effectLst/>
                          <a:latin typeface="Cambria Math"/>
                          <a:ea typeface="Calibri"/>
                          <a:cs typeface="Times New Roman"/>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762000" y="1147100"/>
                <a:ext cx="4173194" cy="523220"/>
              </a:xfrm>
              <a:prstGeom prst="rect">
                <a:avLst/>
              </a:prstGeom>
              <a:blipFill rotWithShape="1">
                <a:blip r:embed="rId3"/>
                <a:stretch>
                  <a:fillRect t="-10465" r="-3358" b="-32558"/>
                </a:stretch>
              </a:blipFill>
            </p:spPr>
            <p:txBody>
              <a:bodyPr/>
              <a:lstStyle/>
              <a:p>
                <a:r>
                  <a:rPr lang="en-US">
                    <a:noFill/>
                  </a:rPr>
                  <a:t> </a:t>
                </a:r>
              </a:p>
            </p:txBody>
          </p:sp>
        </mc:Fallback>
      </mc:AlternateContent>
    </p:spTree>
    <p:extLst>
      <p:ext uri="{BB962C8B-B14F-4D97-AF65-F5344CB8AC3E}">
        <p14:creationId xmlns:p14="http://schemas.microsoft.com/office/powerpoint/2010/main" val="3676487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1:</a:t>
            </a:r>
            <a:r>
              <a:rPr lang="en-US" sz="2800" dirty="0">
                <a:solidFill>
                  <a:schemeClr val="accent1"/>
                </a:solidFill>
              </a:rPr>
              <a:t> </a:t>
            </a:r>
            <a:r>
              <a:rPr lang="en-US" sz="2800" b="1" dirty="0"/>
              <a:t>Find each sum or difference.</a:t>
            </a:r>
            <a:endParaRPr lang="en-US" sz="2400" b="1" i="1" dirty="0"/>
          </a:p>
        </p:txBody>
      </p:sp>
      <p:sp>
        <p:nvSpPr>
          <p:cNvPr id="4" name="Rectangle 3"/>
          <p:cNvSpPr/>
          <p:nvPr/>
        </p:nvSpPr>
        <p:spPr>
          <a:xfrm>
            <a:off x="228600" y="1147100"/>
            <a:ext cx="468398" cy="523220"/>
          </a:xfrm>
          <a:prstGeom prst="rect">
            <a:avLst/>
          </a:prstGeom>
        </p:spPr>
        <p:txBody>
          <a:bodyPr wrap="none">
            <a:spAutoFit/>
          </a:bodyPr>
          <a:lstStyle/>
          <a:p>
            <a:r>
              <a:rPr lang="en-US" sz="2800" b="1" dirty="0"/>
              <a:t>d</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721738" y="1177711"/>
                <a:ext cx="417319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𝟔</m:t>
                      </m:r>
                      <m:r>
                        <a:rPr lang="en-US" sz="2800" b="1" i="1">
                          <a:latin typeface="Cambria Math"/>
                          <a:ea typeface="Calibri"/>
                          <a:cs typeface="Times New Roman"/>
                        </a:rPr>
                        <m:t>.</m:t>
                      </m:r>
                      <m:r>
                        <a:rPr lang="en-US" sz="2800" b="1" i="1">
                          <a:latin typeface="Cambria Math"/>
                          <a:ea typeface="Calibri"/>
                          <a:cs typeface="Times New Roman"/>
                        </a:rPr>
                        <m:t>𝟕𝟖</m:t>
                      </m:r>
                      <m:r>
                        <a:rPr lang="en-US" sz="2800" b="1" i="1">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𝟓</m:t>
                          </m:r>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𝟐𝟏</m:t>
                          </m:r>
                        </m:e>
                      </m:d>
                      <m:r>
                        <a:rPr lang="en-US" sz="2800" b="1" i="1">
                          <a:effectLst/>
                          <a:latin typeface="Cambria Math"/>
                          <a:ea typeface="Calibri"/>
                          <a:cs typeface="Times New Roman"/>
                        </a:rPr>
                        <m:t>−</m:t>
                      </m:r>
                      <m:r>
                        <a:rPr lang="en-US" sz="2800" b="1" i="1">
                          <a:effectLst/>
                          <a:latin typeface="Cambria Math"/>
                          <a:ea typeface="Calibri"/>
                          <a:cs typeface="Times New Roman"/>
                        </a:rPr>
                        <m:t>𝟐</m:t>
                      </m:r>
                      <m:r>
                        <a:rPr lang="en-US" sz="2800" b="1" i="1">
                          <a:effectLst/>
                          <a:latin typeface="Cambria Math"/>
                          <a:ea typeface="Calibri"/>
                          <a:cs typeface="Times New Roman"/>
                        </a:rPr>
                        <m:t>.</m:t>
                      </m:r>
                      <m:r>
                        <a:rPr lang="en-US" sz="2800" b="1" i="1">
                          <a:effectLst/>
                          <a:latin typeface="Cambria Math"/>
                          <a:ea typeface="Calibri"/>
                          <a:cs typeface="Times New Roman"/>
                        </a:rPr>
                        <m:t>𝟏</m:t>
                      </m:r>
                      <m:r>
                        <a:rPr lang="en-US" sz="2800" b="1" i="1">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721738" y="1177711"/>
                <a:ext cx="4173194" cy="523220"/>
              </a:xfrm>
              <a:prstGeom prst="rect">
                <a:avLst/>
              </a:prstGeom>
              <a:blipFill rotWithShape="1">
                <a:blip r:embed="rId3"/>
                <a:stretch>
                  <a:fillRect t="-10465" r="-3504"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62799" y="1701885"/>
                <a:ext cx="397493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r>
                        <a:rPr lang="en-US" sz="2800" b="1" i="1">
                          <a:solidFill>
                            <a:srgbClr val="00B050"/>
                          </a:solidFill>
                          <a:effectLst/>
                          <a:latin typeface="Cambria Math"/>
                          <a:ea typeface="Calibri"/>
                          <a:cs typeface="Times New Roman"/>
                        </a:rPr>
                        <m:t>𝟔</m:t>
                      </m:r>
                      <m:r>
                        <a:rPr lang="en-US" sz="2800" b="1" i="1">
                          <a:solidFill>
                            <a:srgbClr val="00B05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𝟕𝟖</m:t>
                      </m:r>
                      <m:r>
                        <a:rPr lang="en-US" sz="2800" b="1" i="1">
                          <a:solidFill>
                            <a:srgbClr val="00B05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𝟓</m:t>
                      </m:r>
                      <m:r>
                        <a:rPr lang="en-US" sz="2800" b="1" i="1">
                          <a:solidFill>
                            <a:srgbClr val="00B05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𝟐𝟏</m:t>
                      </m:r>
                      <m:r>
                        <a:rPr lang="en-US" sz="2800" b="1" i="1">
                          <a:effectLst/>
                          <a:latin typeface="Cambria Math"/>
                          <a:ea typeface="Calibri"/>
                          <a:cs typeface="Times New Roman"/>
                        </a:rPr>
                        <m:t>−</m:t>
                      </m:r>
                      <m:r>
                        <a:rPr lang="en-US" sz="2800" b="1" i="1">
                          <a:effectLst/>
                          <a:latin typeface="Cambria Math"/>
                          <a:ea typeface="Calibri"/>
                          <a:cs typeface="Times New Roman"/>
                        </a:rPr>
                        <m:t>𝟐</m:t>
                      </m:r>
                      <m:r>
                        <a:rPr lang="en-US" sz="2800" b="1" i="1">
                          <a:effectLst/>
                          <a:latin typeface="Cambria Math"/>
                          <a:ea typeface="Calibri"/>
                          <a:cs typeface="Times New Roman"/>
                        </a:rPr>
                        <m:t>.</m:t>
                      </m:r>
                      <m:r>
                        <a:rPr lang="en-US" sz="2800" b="1" i="1">
                          <a:effectLst/>
                          <a:latin typeface="Cambria Math"/>
                          <a:ea typeface="Calibri"/>
                          <a:cs typeface="Times New Roman"/>
                        </a:rPr>
                        <m:t>𝟏</m:t>
                      </m:r>
                      <m:r>
                        <a:rPr lang="en-US" sz="2800" b="1" i="1">
                          <a:effectLst/>
                          <a:latin typeface="Cambria Math"/>
                          <a:ea typeface="Calibri"/>
                          <a:cs typeface="Times New Roman"/>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462799" y="1701885"/>
                <a:ext cx="3974934" cy="523220"/>
              </a:xfrm>
              <a:prstGeom prst="rect">
                <a:avLst/>
              </a:prstGeom>
              <a:blipFill rotWithShape="1">
                <a:blip r:embed="rId4"/>
                <a:stretch>
                  <a:fillRect t="-10465" r="-3528"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55815" y="2282677"/>
                <a:ext cx="2984535"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r>
                        <a:rPr lang="en-US" sz="2800" b="1" i="1">
                          <a:solidFill>
                            <a:srgbClr val="0070C0"/>
                          </a:solidFill>
                          <a:effectLst/>
                          <a:latin typeface="Cambria Math"/>
                          <a:ea typeface="Calibri"/>
                          <a:cs typeface="Times New Roman"/>
                        </a:rPr>
                        <m:t>𝟏𝟏</m:t>
                      </m:r>
                      <m:r>
                        <a:rPr lang="en-US" sz="2800" b="1" i="1">
                          <a:solidFill>
                            <a:srgbClr val="0070C0"/>
                          </a:solidFill>
                          <a:effectLst/>
                          <a:latin typeface="Cambria Math"/>
                          <a:ea typeface="Calibri"/>
                          <a:cs typeface="Times New Roman"/>
                        </a:rPr>
                        <m:t>.</m:t>
                      </m:r>
                      <m:r>
                        <a:rPr lang="en-US" sz="2800" b="1" i="1">
                          <a:solidFill>
                            <a:srgbClr val="0070C0"/>
                          </a:solidFill>
                          <a:effectLst/>
                          <a:latin typeface="Cambria Math"/>
                          <a:ea typeface="Calibri"/>
                          <a:cs typeface="Times New Roman"/>
                        </a:rPr>
                        <m:t>𝟗𝟗</m:t>
                      </m:r>
                      <m:r>
                        <a:rPr lang="en-US" sz="2800" b="1" i="1">
                          <a:solidFill>
                            <a:srgbClr val="0070C0"/>
                          </a:solidFill>
                          <a:effectLst/>
                          <a:latin typeface="Cambria Math"/>
                          <a:ea typeface="Calibri"/>
                          <a:cs typeface="Times New Roman"/>
                        </a:rPr>
                        <m:t>−</m:t>
                      </m:r>
                      <m:r>
                        <a:rPr lang="en-US" sz="2800" b="1" i="1">
                          <a:solidFill>
                            <a:srgbClr val="0070C0"/>
                          </a:solidFill>
                          <a:effectLst/>
                          <a:latin typeface="Cambria Math"/>
                          <a:ea typeface="Calibri"/>
                          <a:cs typeface="Times New Roman"/>
                        </a:rPr>
                        <m:t>𝟐</m:t>
                      </m:r>
                      <m:r>
                        <a:rPr lang="en-US" sz="2800" b="1" i="1">
                          <a:solidFill>
                            <a:srgbClr val="0070C0"/>
                          </a:solidFill>
                          <a:effectLst/>
                          <a:latin typeface="Cambria Math"/>
                          <a:ea typeface="Calibri"/>
                          <a:cs typeface="Times New Roman"/>
                        </a:rPr>
                        <m:t>.</m:t>
                      </m:r>
                      <m:r>
                        <a:rPr lang="en-US" sz="2800" b="1" i="1">
                          <a:solidFill>
                            <a:srgbClr val="0070C0"/>
                          </a:solidFill>
                          <a:effectLst/>
                          <a:latin typeface="Cambria Math"/>
                          <a:ea typeface="Calibri"/>
                          <a:cs typeface="Times New Roman"/>
                        </a:rPr>
                        <m:t>𝟏</m:t>
                      </m:r>
                      <m:r>
                        <a:rPr lang="en-US" sz="2800" b="1" i="1">
                          <a:effectLst/>
                          <a:latin typeface="Cambria Math"/>
                          <a:ea typeface="Calibri"/>
                          <a:cs typeface="Times New Roman"/>
                        </a:rPr>
                        <m:t>=</m:t>
                      </m:r>
                    </m:oMath>
                  </m:oMathPara>
                </a14:m>
                <a:endParaRPr lang="en-US" sz="2800" dirty="0"/>
              </a:p>
            </p:txBody>
          </p:sp>
        </mc:Choice>
        <mc:Fallback xmlns="">
          <p:sp>
            <p:nvSpPr>
              <p:cNvPr id="9" name="Rectangle 8"/>
              <p:cNvSpPr>
                <a:spLocks noRot="1" noChangeAspect="1" noMove="1" noResize="1" noEditPoints="1" noAdjustHandles="1" noChangeArrowheads="1" noChangeShapeType="1" noTextEdit="1"/>
              </p:cNvSpPr>
              <p:nvPr/>
            </p:nvSpPr>
            <p:spPr>
              <a:xfrm>
                <a:off x="455815" y="2282677"/>
                <a:ext cx="2984535" cy="523220"/>
              </a:xfrm>
              <a:prstGeom prst="rect">
                <a:avLst/>
              </a:prstGeom>
              <a:blipFill rotWithShape="1">
                <a:blip r:embed="rId5"/>
                <a:stretch>
                  <a:fillRect t="-10465" r="-5112"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462799" y="2820138"/>
                <a:ext cx="1411861"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m:t>
                      </m:r>
                      <m:r>
                        <a:rPr lang="en-US" sz="2800" b="1" i="1">
                          <a:latin typeface="Cambria Math" panose="02040503050406030204" pitchFamily="18" charset="0"/>
                        </a:rPr>
                        <m:t>𝟗</m:t>
                      </m:r>
                      <m:r>
                        <a:rPr lang="en-US" sz="2800" b="1" i="1">
                          <a:latin typeface="Cambria Math" panose="02040503050406030204" pitchFamily="18" charset="0"/>
                        </a:rPr>
                        <m:t>.</m:t>
                      </m:r>
                      <m:r>
                        <a:rPr lang="en-US" sz="2800" b="1" i="1">
                          <a:latin typeface="Cambria Math" panose="02040503050406030204" pitchFamily="18" charset="0"/>
                        </a:rPr>
                        <m:t>𝟖𝟗</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462799" y="2820138"/>
                <a:ext cx="1411861" cy="523220"/>
              </a:xfrm>
              <a:prstGeom prst="rect">
                <a:avLst/>
              </a:prstGeom>
              <a:blipFill rotWithShape="1">
                <a:blip r:embed="rId6"/>
                <a:stretch>
                  <a:fillRect t="-10588" r="-10776" b="-34118"/>
                </a:stretch>
              </a:blipFill>
            </p:spPr>
            <p:txBody>
              <a:bodyPr/>
              <a:lstStyle/>
              <a:p>
                <a:r>
                  <a:rPr lang="en-US">
                    <a:noFill/>
                  </a:rPr>
                  <a:t> </a:t>
                </a:r>
              </a:p>
            </p:txBody>
          </p:sp>
        </mc:Fallback>
      </mc:AlternateContent>
    </p:spTree>
    <p:extLst>
      <p:ext uri="{BB962C8B-B14F-4D97-AF65-F5344CB8AC3E}">
        <p14:creationId xmlns:p14="http://schemas.microsoft.com/office/powerpoint/2010/main" val="1985836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361949"/>
                <a:ext cx="9067800" cy="4639945"/>
              </a:xfrm>
            </p:spPr>
            <p:txBody>
              <a:bodyPr>
                <a:normAutofit fontScale="92500" lnSpcReduction="10000"/>
              </a:bodyPr>
              <a:lstStyle/>
              <a:p>
                <a:pPr marL="0" marR="0" indent="0" algn="ctr">
                  <a:lnSpc>
                    <a:spcPct val="115000"/>
                  </a:lnSpc>
                  <a:spcBef>
                    <a:spcPts val="0"/>
                  </a:spcBef>
                  <a:spcAft>
                    <a:spcPts val="600"/>
                  </a:spcAft>
                  <a:buNone/>
                  <a:tabLst>
                    <a:tab pos="1605915" algn="l"/>
                  </a:tabLst>
                </a:pPr>
                <a:r>
                  <a:rPr lang="en-US" sz="2800" b="1" i="1" u="sng" dirty="0">
                    <a:solidFill>
                      <a:srgbClr val="4F81BD"/>
                    </a:solidFill>
                    <a:ea typeface="Times New Roman"/>
                    <a:cs typeface="Times New Roman"/>
                  </a:rPr>
                  <a:t>Multiplication and Division of Rational Numbers </a:t>
                </a:r>
                <a:endParaRPr lang="en-US" sz="2400" dirty="0">
                  <a:ea typeface="MS Mincho"/>
                  <a:cs typeface="Times New Roman"/>
                </a:endParaRPr>
              </a:p>
              <a:p>
                <a:pPr marL="0" marR="0" indent="0" algn="ctr">
                  <a:lnSpc>
                    <a:spcPct val="115000"/>
                  </a:lnSpc>
                  <a:spcBef>
                    <a:spcPts val="0"/>
                  </a:spcBef>
                  <a:spcAft>
                    <a:spcPts val="600"/>
                  </a:spcAft>
                  <a:buNone/>
                  <a:tabLst>
                    <a:tab pos="1605915" algn="l"/>
                  </a:tabLst>
                </a:pPr>
                <a:r>
                  <a:rPr lang="en-US" sz="2800" b="1" i="1" u="sng" dirty="0">
                    <a:ea typeface="MS Mincho"/>
                    <a:cs typeface="Times New Roman"/>
                  </a:rPr>
                  <a:t>Rules for multiplying rational numbers</a:t>
                </a:r>
                <a:endParaRPr lang="en-US" sz="2400" dirty="0">
                  <a:ea typeface="MS Mincho"/>
                  <a:cs typeface="Times New Roman"/>
                </a:endParaRPr>
              </a:p>
              <a:p>
                <a:pPr marL="0" marR="0" indent="0">
                  <a:spcBef>
                    <a:spcPts val="0"/>
                  </a:spcBef>
                  <a:spcAft>
                    <a:spcPts val="0"/>
                  </a:spcAft>
                  <a:buNone/>
                </a:pPr>
                <a:r>
                  <a:rPr lang="en-US" sz="2800" dirty="0">
                    <a:solidFill>
                      <a:srgbClr val="000000"/>
                    </a:solidFill>
                    <a:ea typeface="MS Mincho"/>
                    <a:cs typeface="Comic Sans MS"/>
                  </a:rPr>
                  <a:t>If the numbers have the same signs then the product will be </a:t>
                </a:r>
                <a:r>
                  <a:rPr lang="en-US" sz="2800" u="sng" dirty="0">
                    <a:solidFill>
                      <a:srgbClr val="FF0000"/>
                    </a:solidFill>
                    <a:ea typeface="MS Mincho"/>
                    <a:cs typeface="Comic Sans MS"/>
                  </a:rPr>
                  <a:t>positive.</a:t>
                </a:r>
                <a:endParaRPr lang="en-US" sz="2800" dirty="0">
                  <a:solidFill>
                    <a:srgbClr val="000000"/>
                  </a:solidFill>
                  <a:effectLst/>
                  <a:latin typeface="Comic Sans MS"/>
                  <a:ea typeface="MS Mincho"/>
                  <a:cs typeface="Comic Sans MS"/>
                </a:endParaRPr>
              </a:p>
              <a:p>
                <a:pPr marL="0" marR="0" indent="0">
                  <a:spcBef>
                    <a:spcPts val="0"/>
                  </a:spcBef>
                  <a:spcAft>
                    <a:spcPts val="600"/>
                  </a:spcAft>
                  <a:buNone/>
                </a:pPr>
                <a14:m>
                  <m:oMathPara xmlns:m="http://schemas.openxmlformats.org/officeDocument/2006/math">
                    <m:oMathParaPr>
                      <m:jc m:val="centerGroup"/>
                    </m:oMathParaPr>
                    <m:oMath xmlns:m="http://schemas.openxmlformats.org/officeDocument/2006/math">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r>
                        <a:rPr lang="en-US" sz="2800" b="1" i="1">
                          <a:solidFill>
                            <a:srgbClr val="000000"/>
                          </a:solidFill>
                          <a:effectLst/>
                          <a:latin typeface="Cambria Math"/>
                          <a:ea typeface="MS Mincho"/>
                          <a:cs typeface="Calibri"/>
                        </a:rPr>
                        <m:t>∗</m:t>
                      </m:r>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r>
                        <a:rPr lang="en-US" sz="2800" b="1" i="1">
                          <a:solidFill>
                            <a:srgbClr val="000000"/>
                          </a:solidFill>
                          <a:effectLst/>
                          <a:latin typeface="Cambria Math"/>
                          <a:ea typeface="MS Mincho"/>
                          <a:cs typeface="Calibri"/>
                        </a:rPr>
                        <m:t>=</m:t>
                      </m:r>
                      <m:r>
                        <a:rPr lang="en-US" sz="2800" b="1" i="1">
                          <a:solidFill>
                            <a:srgbClr val="FF0000"/>
                          </a:solidFill>
                          <a:effectLst/>
                          <a:latin typeface="Cambria Math"/>
                          <a:ea typeface="MS Mincho"/>
                          <a:cs typeface="Calibri"/>
                        </a:rPr>
                        <m:t>(+)</m:t>
                      </m:r>
                    </m:oMath>
                  </m:oMathPara>
                </a14:m>
                <a:endParaRPr lang="en-US" sz="2800" dirty="0">
                  <a:solidFill>
                    <a:srgbClr val="000000"/>
                  </a:solidFill>
                  <a:effectLst/>
                  <a:latin typeface="Comic Sans MS"/>
                  <a:ea typeface="MS Mincho"/>
                  <a:cs typeface="Comic Sans MS"/>
                </a:endParaRPr>
              </a:p>
              <a:p>
                <a:pPr marL="0" marR="0" indent="0" algn="ctr">
                  <a:spcBef>
                    <a:spcPts val="0"/>
                  </a:spcBef>
                  <a:spcAft>
                    <a:spcPts val="600"/>
                  </a:spcAft>
                  <a:buNone/>
                </a:pPr>
                <a14:m>
                  <m:oMath xmlns:m="http://schemas.openxmlformats.org/officeDocument/2006/math">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r>
                      <a:rPr lang="en-US" sz="2800" b="1" i="1">
                        <a:solidFill>
                          <a:srgbClr val="000000"/>
                        </a:solidFill>
                        <a:effectLst/>
                        <a:latin typeface="Cambria Math"/>
                        <a:ea typeface="MS Mincho"/>
                        <a:cs typeface="Calibri"/>
                      </a:rPr>
                      <m:t>∗</m:t>
                    </m:r>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r>
                      <a:rPr lang="en-US" sz="2800" b="1" i="1">
                        <a:solidFill>
                          <a:srgbClr val="000000"/>
                        </a:solidFill>
                        <a:effectLst/>
                        <a:latin typeface="Cambria Math"/>
                        <a:ea typeface="MS Mincho"/>
                        <a:cs typeface="Calibri"/>
                      </a:rPr>
                      <m:t>=</m:t>
                    </m:r>
                    <m:r>
                      <a:rPr lang="en-US" sz="2800" b="1" i="1">
                        <a:solidFill>
                          <a:srgbClr val="FF0000"/>
                        </a:solidFill>
                        <a:effectLst/>
                        <a:latin typeface="Cambria Math"/>
                        <a:ea typeface="MS Mincho"/>
                        <a:cs typeface="Calibri"/>
                      </a:rPr>
                      <m:t>(+)</m:t>
                    </m:r>
                  </m:oMath>
                </a14:m>
                <a:r>
                  <a:rPr lang="en-US" sz="2800" dirty="0">
                    <a:solidFill>
                      <a:srgbClr val="000000"/>
                    </a:solidFill>
                    <a:effectLst/>
                    <a:latin typeface="Comic Sans MS"/>
                    <a:ea typeface="MS Mincho"/>
                    <a:cs typeface="Comic Sans MS"/>
                  </a:rPr>
                  <a:t> </a:t>
                </a:r>
              </a:p>
              <a:p>
                <a:pPr marL="0" marR="0" indent="0">
                  <a:spcBef>
                    <a:spcPts val="0"/>
                  </a:spcBef>
                  <a:spcAft>
                    <a:spcPts val="0"/>
                  </a:spcAft>
                  <a:buNone/>
                </a:pPr>
                <a:r>
                  <a:rPr lang="en-US" sz="2800" dirty="0">
                    <a:solidFill>
                      <a:srgbClr val="000000"/>
                    </a:solidFill>
                    <a:ea typeface="MS Mincho"/>
                    <a:cs typeface="Comic Sans MS"/>
                  </a:rPr>
                  <a:t>If the numbers have different signs then the product will be </a:t>
                </a:r>
                <a:r>
                  <a:rPr lang="en-US" sz="2800" u="sng" dirty="0">
                    <a:solidFill>
                      <a:srgbClr val="00B050"/>
                    </a:solidFill>
                    <a:ea typeface="MS Mincho"/>
                    <a:cs typeface="Comic Sans MS"/>
                  </a:rPr>
                  <a:t>negative</a:t>
                </a:r>
                <a:r>
                  <a:rPr lang="en-US" sz="2800" b="1" u="sng" dirty="0">
                    <a:solidFill>
                      <a:srgbClr val="00B050"/>
                    </a:solidFill>
                    <a:ea typeface="MS Mincho"/>
                    <a:cs typeface="Comic Sans MS"/>
                  </a:rPr>
                  <a:t>.</a:t>
                </a:r>
                <a:r>
                  <a:rPr lang="en-US" sz="2800" b="1" dirty="0">
                    <a:solidFill>
                      <a:srgbClr val="00B050"/>
                    </a:solidFill>
                    <a:ea typeface="MS Mincho"/>
                    <a:cs typeface="Comic Sans MS"/>
                  </a:rPr>
                  <a:t> </a:t>
                </a:r>
                <a:endParaRPr lang="en-US" sz="2800" dirty="0">
                  <a:solidFill>
                    <a:srgbClr val="000000"/>
                  </a:solidFill>
                  <a:effectLst/>
                  <a:latin typeface="Comic Sans MS"/>
                  <a:ea typeface="MS Mincho"/>
                  <a:cs typeface="Comic Sans MS"/>
                </a:endParaRPr>
              </a:p>
              <a:p>
                <a:pPr marL="0" marR="0" indent="0">
                  <a:lnSpc>
                    <a:spcPct val="115000"/>
                  </a:lnSpc>
                  <a:spcBef>
                    <a:spcPts val="0"/>
                  </a:spcBef>
                  <a:spcAft>
                    <a:spcPts val="600"/>
                  </a:spcAft>
                  <a:buNone/>
                  <a:tabLst>
                    <a:tab pos="1605915" algn="l"/>
                  </a:tabLst>
                </a:pPr>
                <a14:m>
                  <m:oMathPara xmlns:m="http://schemas.openxmlformats.org/officeDocument/2006/math">
                    <m:oMathParaPr>
                      <m:jc m:val="centerGroup"/>
                    </m:oMathParaPr>
                    <m:oMath xmlns:m="http://schemas.openxmlformats.org/officeDocument/2006/math">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r>
                        <a:rPr lang="en-US" sz="2800" b="1" i="1">
                          <a:effectLst/>
                          <a:latin typeface="Cambria Math"/>
                          <a:ea typeface="MS Mincho"/>
                          <a:cs typeface="Calibri"/>
                        </a:rPr>
                        <m:t>∗</m:t>
                      </m:r>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r>
                        <a:rPr lang="en-US" sz="2800" b="1" i="1">
                          <a:effectLst/>
                          <a:latin typeface="Cambria Math"/>
                          <a:ea typeface="MS Mincho"/>
                          <a:cs typeface="Calibri"/>
                        </a:rPr>
                        <m:t>=</m:t>
                      </m:r>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oMath>
                  </m:oMathPara>
                </a14:m>
                <a:endParaRPr lang="en-US" sz="2800" dirty="0">
                  <a:ea typeface="MS Mincho"/>
                  <a:cs typeface="Times New Roman"/>
                </a:endParaRPr>
              </a:p>
              <a:p>
                <a:pPr marL="0" marR="0" indent="0">
                  <a:lnSpc>
                    <a:spcPct val="115000"/>
                  </a:lnSpc>
                  <a:spcBef>
                    <a:spcPts val="0"/>
                  </a:spcBef>
                  <a:spcAft>
                    <a:spcPts val="600"/>
                  </a:spcAft>
                  <a:buNone/>
                  <a:tabLst>
                    <a:tab pos="1605915" algn="l"/>
                  </a:tabLst>
                </a:pPr>
                <a14:m>
                  <m:oMathPara xmlns:m="http://schemas.openxmlformats.org/officeDocument/2006/math">
                    <m:oMathParaPr>
                      <m:jc m:val="centerGroup"/>
                    </m:oMathParaPr>
                    <m:oMath xmlns:m="http://schemas.openxmlformats.org/officeDocument/2006/math">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r>
                        <a:rPr lang="en-US" sz="2800" b="1" i="1">
                          <a:effectLst/>
                          <a:latin typeface="Cambria Math"/>
                          <a:ea typeface="MS Mincho"/>
                          <a:cs typeface="Calibri"/>
                        </a:rPr>
                        <m:t>∗</m:t>
                      </m:r>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r>
                        <a:rPr lang="en-US" sz="2800" b="1" i="1">
                          <a:effectLst/>
                          <a:latin typeface="Cambria Math"/>
                          <a:ea typeface="MS Mincho"/>
                          <a:cs typeface="Calibri"/>
                        </a:rPr>
                        <m:t>=</m:t>
                      </m:r>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oMath>
                  </m:oMathPara>
                </a14:m>
                <a:endParaRPr lang="en-US" sz="2800" dirty="0">
                  <a:ea typeface="MS Mincho"/>
                  <a:cs typeface="Times New Roman"/>
                </a:endParaRPr>
              </a:p>
              <a:p>
                <a:pPr marL="0" indent="0">
                  <a:buNone/>
                </a:pP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361949"/>
                <a:ext cx="9067800" cy="4639945"/>
              </a:xfrm>
              <a:blipFill rotWithShape="1">
                <a:blip r:embed="rId2"/>
                <a:stretch>
                  <a:fillRect l="-1142" t="-1050" b="-6824"/>
                </a:stretch>
              </a:blipFill>
            </p:spPr>
            <p:txBody>
              <a:bodyPr/>
              <a:lstStyle/>
              <a:p>
                <a:r>
                  <a:rPr lang="en-US">
                    <a:noFill/>
                  </a:rPr>
                  <a:t> </a:t>
                </a:r>
              </a:p>
            </p:txBody>
          </p:sp>
        </mc:Fallback>
      </mc:AlternateContent>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4214710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304800" y="361949"/>
            <a:ext cx="9067800" cy="4639945"/>
          </a:xfrm>
        </p:spPr>
        <p:txBody>
          <a:bodyPr>
            <a:normAutofit/>
          </a:bodyPr>
          <a:lstStyle/>
          <a:p>
            <a:pPr marL="0" marR="0" indent="0" algn="ctr">
              <a:lnSpc>
                <a:spcPct val="115000"/>
              </a:lnSpc>
              <a:spcBef>
                <a:spcPts val="0"/>
              </a:spcBef>
              <a:spcAft>
                <a:spcPts val="600"/>
              </a:spcAft>
              <a:buNone/>
              <a:tabLst>
                <a:tab pos="1605915" algn="l"/>
              </a:tabLst>
            </a:pPr>
            <a:r>
              <a:rPr lang="en-US" sz="2800" b="1" i="1" u="sng" dirty="0">
                <a:ea typeface="MS Mincho"/>
                <a:cs typeface="Times New Roman"/>
              </a:rPr>
              <a:t>Multiplicative Properties:</a:t>
            </a:r>
          </a:p>
          <a:p>
            <a:pPr marL="0" marR="0" indent="0" algn="ctr">
              <a:lnSpc>
                <a:spcPct val="115000"/>
              </a:lnSpc>
              <a:spcBef>
                <a:spcPts val="0"/>
              </a:spcBef>
              <a:spcAft>
                <a:spcPts val="600"/>
              </a:spcAft>
              <a:buNone/>
              <a:tabLst>
                <a:tab pos="1605915" algn="l"/>
              </a:tabLst>
            </a:pPr>
            <a:endParaRPr lang="en-US" sz="2800" dirty="0">
              <a:ea typeface="MS Mincho"/>
              <a:cs typeface="Times New Roman"/>
            </a:endParaRPr>
          </a:p>
          <a:p>
            <a:pPr marL="0" indent="0">
              <a:buNone/>
            </a:pPr>
            <a:endParaRPr lang="en-US" sz="2400" dirty="0"/>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4243931016"/>
                  </p:ext>
                </p:extLst>
              </p:nvPr>
            </p:nvGraphicFramePr>
            <p:xfrm>
              <a:off x="533400" y="895351"/>
              <a:ext cx="8229600" cy="3919946"/>
            </p:xfrm>
            <a:graphic>
              <a:graphicData uri="http://schemas.openxmlformats.org/drawingml/2006/table">
                <a:tbl>
                  <a:tblPr firstRow="1" firstCol="1" bandRow="1"/>
                  <a:tblGrid>
                    <a:gridCol w="29718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1087085">
                    <a:tc>
                      <a:txBody>
                        <a:bodyPr/>
                        <a:lstStyle/>
                        <a:p>
                          <a:pPr marL="0" marR="0" algn="l">
                            <a:lnSpc>
                              <a:spcPct val="115000"/>
                            </a:lnSpc>
                            <a:spcBef>
                              <a:spcPts val="0"/>
                            </a:spcBef>
                            <a:spcAft>
                              <a:spcPts val="600"/>
                            </a:spcAft>
                            <a:tabLst>
                              <a:tab pos="1605915" algn="l"/>
                            </a:tabLst>
                          </a:pPr>
                          <a:r>
                            <a:rPr lang="en-US" sz="1800" b="1" dirty="0">
                              <a:effectLst/>
                              <a:latin typeface="Calibri"/>
                              <a:ea typeface="MS Mincho"/>
                              <a:cs typeface="Times New Roman"/>
                            </a:rPr>
                            <a:t>Multiplicative Identity Property </a:t>
                          </a:r>
                          <a:endParaRPr lang="en-US" sz="1800" dirty="0">
                            <a:effectLst/>
                            <a:latin typeface="Calibri"/>
                            <a:ea typeface="MS Mincho"/>
                            <a:cs typeface="Times New Roman"/>
                          </a:endParaRPr>
                        </a:p>
                        <a:p>
                          <a:pPr marL="0" marR="0" algn="l">
                            <a:lnSpc>
                              <a:spcPct val="115000"/>
                            </a:lnSpc>
                            <a:spcBef>
                              <a:spcPts val="0"/>
                            </a:spcBef>
                            <a:spcAft>
                              <a:spcPts val="600"/>
                            </a:spcAft>
                            <a:tabLst>
                              <a:tab pos="1605915" algn="l"/>
                            </a:tabLst>
                          </a:pPr>
                          <a:r>
                            <a:rPr lang="en-US" sz="1800" b="1" u="none" strike="noStrike" dirty="0">
                              <a:effectLst/>
                              <a:latin typeface="Calibri"/>
                              <a:ea typeface="MS Mincho"/>
                              <a:cs typeface="Times New Roman"/>
                            </a:rPr>
                            <a:t> </a:t>
                          </a:r>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tabLst>
                              <a:tab pos="1605915" algn="l"/>
                            </a:tabLst>
                          </a:pPr>
                          <a:r>
                            <a:rPr lang="en-US" sz="1800" dirty="0">
                              <a:effectLst/>
                              <a:latin typeface="Calibri"/>
                              <a:ea typeface="MS Mincho"/>
                              <a:cs typeface="Times New Roman"/>
                            </a:rPr>
                            <a:t>The product of a number and 1 is the number.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tabLst>
                              <a:tab pos="1605915" algn="l"/>
                            </a:tabLs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𝒏</m:t>
                                </m:r>
                                <m:r>
                                  <a:rPr lang="en-US" sz="1800" b="1" i="1">
                                    <a:effectLst/>
                                    <a:latin typeface="Cambria Math"/>
                                    <a:ea typeface="MS Mincho"/>
                                    <a:cs typeface="Times New Roman"/>
                                  </a:rPr>
                                  <m:t>∗</m:t>
                                </m:r>
                                <m:r>
                                  <a:rPr lang="en-US" sz="1800" b="1" i="1">
                                    <a:effectLst/>
                                    <a:latin typeface="Cambria Math"/>
                                    <a:ea typeface="MS Mincho"/>
                                    <a:cs typeface="Times New Roman"/>
                                  </a:rPr>
                                  <m:t>𝟏</m:t>
                                </m:r>
                                <m:r>
                                  <a:rPr lang="en-US" sz="1800" b="1" i="1">
                                    <a:effectLst/>
                                    <a:latin typeface="Cambria Math"/>
                                    <a:ea typeface="MS Mincho"/>
                                    <a:cs typeface="Times New Roman"/>
                                  </a:rPr>
                                  <m:t>=</m:t>
                                </m:r>
                                <m:r>
                                  <a:rPr lang="en-US" sz="1800" b="1" i="1">
                                    <a:effectLst/>
                                    <a:latin typeface="Cambria Math"/>
                                    <a:ea typeface="MS Mincho"/>
                                    <a:cs typeface="Times New Roman"/>
                                  </a:rPr>
                                  <m:t>𝒏</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41714">
                    <a:tc>
                      <a:txBody>
                        <a:bodyPr/>
                        <a:lstStyle/>
                        <a:p>
                          <a:pPr marL="0" marR="0" indent="0" algn="l" defTabSz="914400" rtl="0" eaLnBrk="1" fontAlgn="auto" latinLnBrk="0" hangingPunct="1">
                            <a:lnSpc>
                              <a:spcPct val="115000"/>
                            </a:lnSpc>
                            <a:spcBef>
                              <a:spcPts val="0"/>
                            </a:spcBef>
                            <a:spcAft>
                              <a:spcPts val="600"/>
                            </a:spcAft>
                            <a:buClrTx/>
                            <a:buSzTx/>
                            <a:buFontTx/>
                            <a:buNone/>
                            <a:tabLst>
                              <a:tab pos="1605915" algn="l"/>
                            </a:tabLst>
                            <a:defRPr/>
                          </a:pPr>
                          <a:r>
                            <a:rPr lang="en-US" sz="1800" b="1" dirty="0">
                              <a:effectLst/>
                              <a:latin typeface="Calibri"/>
                              <a:ea typeface="MS Mincho"/>
                              <a:cs typeface="Times New Roman"/>
                            </a:rPr>
                            <a:t>Multiplicative Property of </a:t>
                          </a:r>
                          <a14:m>
                            <m:oMath xmlns:m="http://schemas.openxmlformats.org/officeDocument/2006/math">
                              <m:r>
                                <a:rPr lang="en-US" sz="1800" b="1" i="1" smtClean="0">
                                  <a:effectLst/>
                                  <a:latin typeface="Cambria Math"/>
                                  <a:ea typeface="MS Mincho"/>
                                  <a:cs typeface="Times New Roman"/>
                                </a:rPr>
                                <m:t>𝟎</m:t>
                              </m:r>
                            </m:oMath>
                          </a14:m>
                          <a:endParaRPr lang="en-US" sz="1800" dirty="0">
                            <a:effectLst/>
                            <a:latin typeface="Calibri"/>
                            <a:ea typeface="MS Mincho"/>
                            <a:cs typeface="Times New Roman"/>
                          </a:endParaRPr>
                        </a:p>
                        <a:p>
                          <a:pPr marL="0" marR="0" algn="l">
                            <a:lnSpc>
                              <a:spcPct val="115000"/>
                            </a:lnSpc>
                            <a:spcBef>
                              <a:spcPts val="0"/>
                            </a:spcBef>
                            <a:spcAft>
                              <a:spcPts val="600"/>
                            </a:spcAft>
                            <a:tabLst>
                              <a:tab pos="1605915" algn="l"/>
                            </a:tabLst>
                          </a:pPr>
                          <a:r>
                            <a:rPr lang="en-US" sz="1800" b="1" u="none" strike="noStrike" dirty="0">
                              <a:effectLst/>
                              <a:latin typeface="Calibri"/>
                              <a:ea typeface="MS Mincho"/>
                              <a:cs typeface="Times New Roman"/>
                            </a:rPr>
                            <a:t> </a:t>
                          </a:r>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tabLst>
                              <a:tab pos="1605915" algn="l"/>
                            </a:tabLst>
                          </a:pPr>
                          <a:r>
                            <a:rPr lang="en-US" sz="1800" dirty="0">
                              <a:effectLst/>
                              <a:latin typeface="Calibri"/>
                              <a:ea typeface="MS Mincho"/>
                              <a:cs typeface="Times New Roman"/>
                            </a:rPr>
                            <a:t>The product of a number and zero is zero.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𝒏</m:t>
                                </m:r>
                                <m:r>
                                  <a:rPr lang="en-US" sz="1800" b="1" i="1">
                                    <a:effectLst/>
                                    <a:latin typeface="Cambria Math"/>
                                    <a:ea typeface="MS Mincho"/>
                                    <a:cs typeface="Times New Roman"/>
                                  </a:rPr>
                                  <m:t>∗</m:t>
                                </m:r>
                                <m:r>
                                  <a:rPr lang="en-US" sz="1800" b="1" i="1">
                                    <a:effectLst/>
                                    <a:latin typeface="Cambria Math"/>
                                    <a:ea typeface="MS Mincho"/>
                                    <a:cs typeface="Times New Roman"/>
                                  </a:rPr>
                                  <m:t>𝟎</m:t>
                                </m:r>
                                <m:r>
                                  <a:rPr lang="en-US" sz="1800" b="1" i="1">
                                    <a:effectLst/>
                                    <a:latin typeface="Cambria Math"/>
                                    <a:ea typeface="MS Mincho"/>
                                    <a:cs typeface="Times New Roman"/>
                                  </a:rPr>
                                  <m:t>=</m:t>
                                </m:r>
                                <m:r>
                                  <a:rPr lang="en-US" sz="1800" b="1" i="1">
                                    <a:effectLst/>
                                    <a:latin typeface="Cambria Math"/>
                                    <a:ea typeface="MS Mincho"/>
                                    <a:cs typeface="Times New Roman"/>
                                  </a:rPr>
                                  <m:t>𝟎</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56014">
                    <a:tc>
                      <a:txBody>
                        <a:bodyPr/>
                        <a:lstStyle/>
                        <a:p>
                          <a:pPr marL="0" marR="0" algn="l">
                            <a:lnSpc>
                              <a:spcPct val="115000"/>
                            </a:lnSpc>
                            <a:spcBef>
                              <a:spcPts val="0"/>
                            </a:spcBef>
                            <a:spcAft>
                              <a:spcPts val="600"/>
                            </a:spcAft>
                            <a:tabLst>
                              <a:tab pos="1605915" algn="l"/>
                            </a:tabLst>
                          </a:pPr>
                          <a:r>
                            <a:rPr lang="en-US" sz="1800" b="1" dirty="0">
                              <a:effectLst/>
                              <a:latin typeface="Calibri"/>
                              <a:ea typeface="MS Mincho"/>
                              <a:cs typeface="Times New Roman"/>
                            </a:rPr>
                            <a:t>Multiplicative Inverse Property </a:t>
                          </a:r>
                          <a:endParaRPr lang="en-US" sz="1800" dirty="0">
                            <a:effectLst/>
                            <a:latin typeface="Calibri"/>
                            <a:ea typeface="MS Mincho"/>
                            <a:cs typeface="Times New Roman"/>
                          </a:endParaRPr>
                        </a:p>
                        <a:p>
                          <a:pPr marL="0" marR="0" algn="l">
                            <a:lnSpc>
                              <a:spcPct val="115000"/>
                            </a:lnSpc>
                            <a:spcBef>
                              <a:spcPts val="0"/>
                            </a:spcBef>
                            <a:spcAft>
                              <a:spcPts val="600"/>
                            </a:spcAft>
                            <a:tabLst>
                              <a:tab pos="1605915" algn="l"/>
                            </a:tabLst>
                          </a:pPr>
                          <a:r>
                            <a:rPr lang="en-US" sz="1800" b="1" u="none" strike="noStrike" dirty="0">
                              <a:effectLst/>
                              <a:latin typeface="Calibri"/>
                              <a:ea typeface="MS Mincho"/>
                              <a:cs typeface="Times New Roman"/>
                            </a:rPr>
                            <a:t> </a:t>
                          </a:r>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tabLst>
                              <a:tab pos="1605915" algn="l"/>
                            </a:tabLst>
                          </a:pPr>
                          <a:r>
                            <a:rPr lang="en-US" sz="1800" dirty="0">
                              <a:effectLst/>
                              <a:latin typeface="Calibri"/>
                              <a:ea typeface="MS Mincho"/>
                              <a:cs typeface="Times New Roman"/>
                            </a:rPr>
                            <a:t>The product of a number and its reciprocal is 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tabLst>
                              <a:tab pos="1605915" algn="l"/>
                            </a:tabLs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𝒏</m:t>
                                </m:r>
                                <m:r>
                                  <a:rPr lang="en-US" sz="1800" b="1" i="1">
                                    <a:effectLst/>
                                    <a:latin typeface="Cambria Math"/>
                                    <a:ea typeface="MS Mincho"/>
                                    <a:cs typeface="Times New Roman"/>
                                  </a:rPr>
                                  <m:t>∗</m:t>
                                </m:r>
                                <m:f>
                                  <m:fPr>
                                    <m:ctrlPr>
                                      <a:rPr lang="en-US" sz="1800" b="1" i="1">
                                        <a:effectLst/>
                                        <a:latin typeface="Cambria Math" panose="02040503050406030204" pitchFamily="18" charset="0"/>
                                        <a:ea typeface="MS Mincho"/>
                                        <a:cs typeface="Times New Roman"/>
                                      </a:rPr>
                                    </m:ctrlPr>
                                  </m:fPr>
                                  <m:num>
                                    <m:r>
                                      <a:rPr lang="en-US" sz="1800" b="1" i="1">
                                        <a:effectLst/>
                                        <a:latin typeface="Cambria Math"/>
                                        <a:ea typeface="MS Mincho"/>
                                        <a:cs typeface="Times New Roman"/>
                                      </a:rPr>
                                      <m:t>𝟏</m:t>
                                    </m:r>
                                  </m:num>
                                  <m:den>
                                    <m:r>
                                      <a:rPr lang="en-US" sz="1800" b="1" i="1">
                                        <a:effectLst/>
                                        <a:latin typeface="Cambria Math"/>
                                        <a:ea typeface="MS Mincho"/>
                                        <a:cs typeface="Times New Roman"/>
                                      </a:rPr>
                                      <m:t>𝒏</m:t>
                                    </m:r>
                                  </m:den>
                                </m:f>
                                <m:r>
                                  <a:rPr lang="en-US" sz="1800" b="1" i="1">
                                    <a:effectLst/>
                                    <a:latin typeface="Cambria Math"/>
                                    <a:ea typeface="MS Mincho"/>
                                    <a:cs typeface="Times New Roman"/>
                                  </a:rPr>
                                  <m:t>=</m:t>
                                </m:r>
                                <m:r>
                                  <a:rPr lang="en-US" sz="1800" b="1" i="1">
                                    <a:effectLst/>
                                    <a:latin typeface="Cambria Math"/>
                                    <a:ea typeface="MS Mincho"/>
                                    <a:cs typeface="Times New Roman"/>
                                  </a:rPr>
                                  <m:t>𝟏</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87085">
                    <a:tc>
                      <a:txBody>
                        <a:bodyPr/>
                        <a:lstStyle/>
                        <a:p>
                          <a:pPr marL="0" marR="0" algn="l">
                            <a:lnSpc>
                              <a:spcPct val="115000"/>
                            </a:lnSpc>
                            <a:spcBef>
                              <a:spcPts val="0"/>
                            </a:spcBef>
                            <a:spcAft>
                              <a:spcPts val="600"/>
                            </a:spcAft>
                            <a:tabLst>
                              <a:tab pos="1605915" algn="l"/>
                            </a:tabLst>
                          </a:pPr>
                          <a:r>
                            <a:rPr lang="en-US" sz="1800" b="1" dirty="0">
                              <a:effectLst/>
                              <a:latin typeface="Calibri"/>
                              <a:ea typeface="MS Mincho"/>
                              <a:cs typeface="Times New Roman"/>
                            </a:rPr>
                            <a:t>Multiplicative Property of </a:t>
                          </a:r>
                          <a14:m>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𝟏</m:t>
                              </m:r>
                            </m:oMath>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tabLst>
                              <a:tab pos="1605915" algn="l"/>
                            </a:tabLst>
                          </a:pPr>
                          <a:r>
                            <a:rPr lang="en-US" sz="1800" dirty="0">
                              <a:effectLst/>
                              <a:latin typeface="Calibri"/>
                              <a:ea typeface="MS Mincho"/>
                              <a:cs typeface="Times New Roman"/>
                            </a:rPr>
                            <a:t>The product of a number and negative one is the opposite of the number.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600"/>
                            </a:spcAft>
                            <a:tabLst>
                              <a:tab pos="1605915" algn="l"/>
                            </a:tabLs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𝒏</m:t>
                                </m:r>
                                <m:r>
                                  <a:rPr lang="en-US" sz="1800" b="1" i="1">
                                    <a:effectLst/>
                                    <a:latin typeface="Cambria Math"/>
                                    <a:ea typeface="MS Mincho"/>
                                    <a:cs typeface="Times New Roman"/>
                                  </a:rPr>
                                  <m:t>∗</m:t>
                                </m:r>
                                <m:d>
                                  <m:dPr>
                                    <m:ctrlPr>
                                      <a:rPr lang="en-US" sz="1800" b="1" i="1">
                                        <a:effectLst/>
                                        <a:latin typeface="Cambria Math" panose="02040503050406030204" pitchFamily="18" charset="0"/>
                                        <a:ea typeface="MS Mincho"/>
                                        <a:cs typeface="Times New Roman"/>
                                      </a:rPr>
                                    </m:ctrlPr>
                                  </m:dPr>
                                  <m:e>
                                    <m:r>
                                      <a:rPr lang="en-US" sz="1800" b="1" i="1">
                                        <a:effectLst/>
                                        <a:latin typeface="Cambria Math"/>
                                        <a:ea typeface="MS Mincho"/>
                                        <a:cs typeface="Times New Roman"/>
                                      </a:rPr>
                                      <m:t>−</m:t>
                                    </m:r>
                                    <m:r>
                                      <a:rPr lang="en-US" sz="1800" b="1" i="1">
                                        <a:effectLst/>
                                        <a:latin typeface="Cambria Math"/>
                                        <a:ea typeface="MS Mincho"/>
                                        <a:cs typeface="Times New Roman"/>
                                      </a:rPr>
                                      <m:t>𝟏</m:t>
                                    </m:r>
                                  </m:e>
                                </m:d>
                                <m:r>
                                  <a:rPr lang="en-US" sz="1800" b="1" i="1">
                                    <a:effectLst/>
                                    <a:latin typeface="Cambria Math"/>
                                    <a:ea typeface="MS Mincho"/>
                                    <a:cs typeface="Times New Roman"/>
                                  </a:rPr>
                                  <m:t>=−</m:t>
                                </m:r>
                                <m:r>
                                  <a:rPr lang="en-US" sz="1800" b="1" i="1">
                                    <a:effectLst/>
                                    <a:latin typeface="Cambria Math"/>
                                    <a:ea typeface="MS Mincho"/>
                                    <a:cs typeface="Times New Roman"/>
                                  </a:rPr>
                                  <m:t>𝒏</m:t>
                                </m:r>
                              </m:oMath>
                            </m:oMathPara>
                          </a14:m>
                          <a:endParaRPr lang="en-US" sz="1800" dirty="0">
                            <a:effectLst/>
                            <a:latin typeface="Calibri"/>
                            <a:ea typeface="MS Mincho"/>
                            <a:cs typeface="Times New Roman"/>
                          </a:endParaRPr>
                        </a:p>
                        <a:p>
                          <a:pPr marL="0" marR="0" algn="ctr">
                            <a:lnSpc>
                              <a:spcPct val="115000"/>
                            </a:lnSpc>
                            <a:spcBef>
                              <a:spcPts val="0"/>
                            </a:spcBef>
                            <a:spcAft>
                              <a:spcPts val="600"/>
                            </a:spcAft>
                            <a:tabLst>
                              <a:tab pos="1605915" algn="l"/>
                            </a:tabLst>
                          </a:pPr>
                          <a:r>
                            <a:rPr lang="en-US" sz="1800" b="1" dirty="0">
                              <a:effectLst/>
                              <a:latin typeface="Calibri"/>
                              <a:ea typeface="MS Mincho"/>
                              <a:cs typeface="Times New Roman"/>
                            </a:rPr>
                            <a:t> </a:t>
                          </a:r>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4243931016"/>
                  </p:ext>
                </p:extLst>
              </p:nvPr>
            </p:nvGraphicFramePr>
            <p:xfrm>
              <a:off x="533400" y="895351"/>
              <a:ext cx="8229600" cy="3919946"/>
            </p:xfrm>
            <a:graphic>
              <a:graphicData uri="http://schemas.openxmlformats.org/drawingml/2006/table">
                <a:tbl>
                  <a:tblPr firstRow="1" firstCol="1" bandRow="1"/>
                  <a:tblGrid>
                    <a:gridCol w="2971800"/>
                    <a:gridCol w="3200400"/>
                    <a:gridCol w="2057400"/>
                  </a:tblGrid>
                  <a:tr h="1087085">
                    <a:tc>
                      <a:txBody>
                        <a:bodyPr/>
                        <a:lstStyle/>
                        <a:p>
                          <a:pPr marL="0" marR="0" algn="l">
                            <a:lnSpc>
                              <a:spcPct val="115000"/>
                            </a:lnSpc>
                            <a:spcBef>
                              <a:spcPts val="0"/>
                            </a:spcBef>
                            <a:spcAft>
                              <a:spcPts val="600"/>
                            </a:spcAft>
                            <a:tabLst>
                              <a:tab pos="1605915" algn="l"/>
                            </a:tabLst>
                          </a:pPr>
                          <a:r>
                            <a:rPr lang="en-US" sz="1800" b="1" dirty="0">
                              <a:effectLst/>
                              <a:latin typeface="Calibri"/>
                              <a:ea typeface="MS Mincho"/>
                              <a:cs typeface="Times New Roman"/>
                            </a:rPr>
                            <a:t>Multiplicative Identity Property </a:t>
                          </a:r>
                          <a:endParaRPr lang="en-US" sz="1800" dirty="0">
                            <a:effectLst/>
                            <a:latin typeface="Calibri"/>
                            <a:ea typeface="MS Mincho"/>
                            <a:cs typeface="Times New Roman"/>
                          </a:endParaRPr>
                        </a:p>
                        <a:p>
                          <a:pPr marL="0" marR="0" algn="l">
                            <a:lnSpc>
                              <a:spcPct val="115000"/>
                            </a:lnSpc>
                            <a:spcBef>
                              <a:spcPts val="0"/>
                            </a:spcBef>
                            <a:spcAft>
                              <a:spcPts val="600"/>
                            </a:spcAft>
                            <a:tabLst>
                              <a:tab pos="1605915" algn="l"/>
                            </a:tabLst>
                          </a:pPr>
                          <a:r>
                            <a:rPr lang="en-US" sz="1800" b="1" u="none" strike="noStrike" dirty="0">
                              <a:effectLst/>
                              <a:latin typeface="Calibri"/>
                              <a:ea typeface="MS Mincho"/>
                              <a:cs typeface="Times New Roman"/>
                            </a:rPr>
                            <a:t> </a:t>
                          </a:r>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tabLst>
                              <a:tab pos="1605915" algn="l"/>
                            </a:tabLst>
                          </a:pPr>
                          <a:r>
                            <a:rPr lang="en-US" sz="1800" dirty="0">
                              <a:effectLst/>
                              <a:latin typeface="Calibri"/>
                              <a:ea typeface="MS Mincho"/>
                              <a:cs typeface="Times New Roman"/>
                            </a:rPr>
                            <a:t>The product of a number and 1 is the number.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300890" t="-5056" b="-261236"/>
                          </a:stretch>
                        </a:blipFill>
                      </a:tcPr>
                    </a:tc>
                  </a:tr>
                  <a:tr h="741714">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205" t="-153279" r="-176639" b="-281148"/>
                          </a:stretch>
                        </a:blipFill>
                      </a:tcPr>
                    </a:tc>
                    <a:tc>
                      <a:txBody>
                        <a:bodyPr/>
                        <a:lstStyle/>
                        <a:p>
                          <a:pPr marL="0" marR="0" algn="just">
                            <a:lnSpc>
                              <a:spcPct val="115000"/>
                            </a:lnSpc>
                            <a:spcBef>
                              <a:spcPts val="0"/>
                            </a:spcBef>
                            <a:spcAft>
                              <a:spcPts val="600"/>
                            </a:spcAft>
                            <a:tabLst>
                              <a:tab pos="1605915" algn="l"/>
                            </a:tabLst>
                          </a:pPr>
                          <a:r>
                            <a:rPr lang="en-US" sz="1800" dirty="0">
                              <a:effectLst/>
                              <a:latin typeface="Calibri"/>
                              <a:ea typeface="MS Mincho"/>
                              <a:cs typeface="Times New Roman"/>
                            </a:rPr>
                            <a:t>The product of a number and zero is zero.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300890" t="-153279" b="-281148"/>
                          </a:stretch>
                        </a:blipFill>
                      </a:tcPr>
                    </a:tc>
                  </a:tr>
                  <a:tr h="1004062">
                    <a:tc>
                      <a:txBody>
                        <a:bodyPr/>
                        <a:lstStyle/>
                        <a:p>
                          <a:pPr marL="0" marR="0" algn="l">
                            <a:lnSpc>
                              <a:spcPct val="115000"/>
                            </a:lnSpc>
                            <a:spcBef>
                              <a:spcPts val="0"/>
                            </a:spcBef>
                            <a:spcAft>
                              <a:spcPts val="600"/>
                            </a:spcAft>
                            <a:tabLst>
                              <a:tab pos="1605915" algn="l"/>
                            </a:tabLst>
                          </a:pPr>
                          <a:r>
                            <a:rPr lang="en-US" sz="1800" b="1" dirty="0">
                              <a:effectLst/>
                              <a:latin typeface="Calibri"/>
                              <a:ea typeface="MS Mincho"/>
                              <a:cs typeface="Times New Roman"/>
                            </a:rPr>
                            <a:t>Multiplicative Inverse Property </a:t>
                          </a:r>
                          <a:endParaRPr lang="en-US" sz="1800" dirty="0">
                            <a:effectLst/>
                            <a:latin typeface="Calibri"/>
                            <a:ea typeface="MS Mincho"/>
                            <a:cs typeface="Times New Roman"/>
                          </a:endParaRPr>
                        </a:p>
                        <a:p>
                          <a:pPr marL="0" marR="0" algn="l">
                            <a:lnSpc>
                              <a:spcPct val="115000"/>
                            </a:lnSpc>
                            <a:spcBef>
                              <a:spcPts val="0"/>
                            </a:spcBef>
                            <a:spcAft>
                              <a:spcPts val="600"/>
                            </a:spcAft>
                            <a:tabLst>
                              <a:tab pos="1605915" algn="l"/>
                            </a:tabLst>
                          </a:pPr>
                          <a:r>
                            <a:rPr lang="en-US" sz="1800" b="1" u="none" strike="noStrike" dirty="0">
                              <a:effectLst/>
                              <a:latin typeface="Calibri"/>
                              <a:ea typeface="MS Mincho"/>
                              <a:cs typeface="Times New Roman"/>
                            </a:rPr>
                            <a:t> </a:t>
                          </a:r>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tabLst>
                              <a:tab pos="1605915" algn="l"/>
                            </a:tabLst>
                          </a:pPr>
                          <a:r>
                            <a:rPr lang="en-US" sz="1800" dirty="0">
                              <a:effectLst/>
                              <a:latin typeface="Calibri"/>
                              <a:ea typeface="MS Mincho"/>
                              <a:cs typeface="Times New Roman"/>
                            </a:rPr>
                            <a:t>The product of a number and its reciprocal is 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300890" t="-187273" b="-107879"/>
                          </a:stretch>
                        </a:blipFill>
                      </a:tcPr>
                    </a:tc>
                  </a:tr>
                  <a:tr h="1087085">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205" t="-266292" r="-176639"/>
                          </a:stretch>
                        </a:blipFill>
                      </a:tcPr>
                    </a:tc>
                    <a:tc>
                      <a:txBody>
                        <a:bodyPr/>
                        <a:lstStyle/>
                        <a:p>
                          <a:pPr marL="0" marR="0" algn="just">
                            <a:lnSpc>
                              <a:spcPct val="115000"/>
                            </a:lnSpc>
                            <a:spcBef>
                              <a:spcPts val="0"/>
                            </a:spcBef>
                            <a:spcAft>
                              <a:spcPts val="600"/>
                            </a:spcAft>
                            <a:tabLst>
                              <a:tab pos="1605915" algn="l"/>
                            </a:tabLst>
                          </a:pPr>
                          <a:r>
                            <a:rPr lang="en-US" sz="1800" dirty="0">
                              <a:effectLst/>
                              <a:latin typeface="Calibri"/>
                              <a:ea typeface="MS Mincho"/>
                              <a:cs typeface="Times New Roman"/>
                            </a:rPr>
                            <a:t>The product of a number and negative one is the opposite of the number.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300890" t="-266292"/>
                          </a:stretch>
                        </a:blipFill>
                      </a:tcPr>
                    </a:tc>
                  </a:tr>
                </a:tbl>
              </a:graphicData>
            </a:graphic>
          </p:graphicFrame>
        </mc:Fallback>
      </mc:AlternateContent>
    </p:spTree>
    <p:extLst>
      <p:ext uri="{BB962C8B-B14F-4D97-AF65-F5344CB8AC3E}">
        <p14:creationId xmlns:p14="http://schemas.microsoft.com/office/powerpoint/2010/main" val="2866919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85800"/>
          </a:xfrm>
        </p:spPr>
        <p:txBody>
          <a:bodyPr>
            <a:normAutofit/>
          </a:bodyPr>
          <a:lstStyle/>
          <a:p>
            <a:pPr marL="0" indent="0">
              <a:buNone/>
            </a:pPr>
            <a:r>
              <a:rPr lang="en-US" sz="2800" b="1" dirty="0">
                <a:solidFill>
                  <a:schemeClr val="accent1"/>
                </a:solidFill>
              </a:rPr>
              <a:t>Sample Problem 2:</a:t>
            </a:r>
            <a:r>
              <a:rPr lang="en-US" sz="2800" dirty="0">
                <a:solidFill>
                  <a:schemeClr val="accent1"/>
                </a:solidFill>
              </a:rPr>
              <a:t> </a:t>
            </a:r>
            <a:r>
              <a:rPr lang="en-US" sz="2800" b="1" dirty="0">
                <a:solidFill>
                  <a:srgbClr val="000000"/>
                </a:solidFill>
                <a:ea typeface="MS Mincho"/>
                <a:cs typeface="Times New Roman"/>
              </a:rPr>
              <a:t>Find each product.</a:t>
            </a:r>
            <a:endParaRPr lang="en-US" sz="2400" b="1" i="1" dirty="0"/>
          </a:p>
        </p:txBody>
      </p:sp>
      <p:sp>
        <p:nvSpPr>
          <p:cNvPr id="4" name="Rectangle 3"/>
          <p:cNvSpPr/>
          <p:nvPr/>
        </p:nvSpPr>
        <p:spPr>
          <a:xfrm>
            <a:off x="228600" y="1194602"/>
            <a:ext cx="453970" cy="523220"/>
          </a:xfrm>
          <a:prstGeom prst="rect">
            <a:avLst/>
          </a:prstGeom>
        </p:spPr>
        <p:txBody>
          <a:bodyPr wrap="none">
            <a:spAutoFit/>
          </a:bodyPr>
          <a:lstStyle/>
          <a:p>
            <a:r>
              <a:rPr lang="en-US" sz="2800" b="1" dirty="0"/>
              <a:t>a</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682570" y="925970"/>
                <a:ext cx="2290692" cy="10604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800" b="1" i="1" smtClean="0">
                              <a:latin typeface="Cambria Math" panose="02040503050406030204" pitchFamily="18" charset="0"/>
                              <a:ea typeface="Calibri"/>
                              <a:cs typeface="Times New Roman"/>
                            </a:rPr>
                          </m:ctrlPr>
                        </m:fPr>
                        <m:num>
                          <m:r>
                            <a:rPr lang="en-US" sz="2800" b="1" i="1">
                              <a:effectLst/>
                              <a:latin typeface="Cambria Math"/>
                              <a:ea typeface="Calibri"/>
                              <a:cs typeface="Times New Roman"/>
                            </a:rPr>
                            <m:t>𝟑</m:t>
                          </m:r>
                        </m:num>
                        <m:den>
                          <m:r>
                            <a:rPr lang="en-US" sz="2800" b="1" i="1">
                              <a:effectLst/>
                              <a:latin typeface="Cambria Math"/>
                              <a:ea typeface="Calibri"/>
                              <a:cs typeface="Times New Roman"/>
                            </a:rPr>
                            <m:t>𝟏𝟏</m:t>
                          </m:r>
                        </m:den>
                      </m:f>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𝟓</m:t>
                              </m:r>
                            </m:num>
                            <m:den>
                              <m:r>
                                <a:rPr lang="en-US" sz="2800" b="1" i="1">
                                  <a:effectLst/>
                                  <a:latin typeface="Cambria Math"/>
                                  <a:ea typeface="Calibri"/>
                                  <a:cs typeface="Times New Roman"/>
                                </a:rPr>
                                <m:t>𝟔</m:t>
                              </m:r>
                            </m:den>
                          </m:f>
                        </m:e>
                      </m:d>
                      <m:r>
                        <a:rPr lang="en-US" sz="2800" b="1" i="1" smtClean="0">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682570" y="925970"/>
                <a:ext cx="2290692" cy="1060483"/>
              </a:xfrm>
              <a:prstGeom prst="rect">
                <a:avLst/>
              </a:prstGeom>
              <a:blipFill rotWithShape="1">
                <a:blip r:embed="rId3"/>
                <a:stretch>
                  <a:fillRect r="-6383"/>
                </a:stretch>
              </a:blipFill>
            </p:spPr>
            <p:txBody>
              <a:bodyPr/>
              <a:lstStyle/>
              <a:p>
                <a:r>
                  <a:rPr lang="en-US">
                    <a:noFill/>
                  </a:rPr>
                  <a:t> </a:t>
                </a:r>
              </a:p>
            </p:txBody>
          </p:sp>
        </mc:Fallback>
      </mc:AlternateContent>
    </p:spTree>
    <p:extLst>
      <p:ext uri="{BB962C8B-B14F-4D97-AF65-F5344CB8AC3E}">
        <p14:creationId xmlns:p14="http://schemas.microsoft.com/office/powerpoint/2010/main" val="1155648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2:</a:t>
            </a:r>
            <a:r>
              <a:rPr lang="en-US" sz="2800" dirty="0">
                <a:solidFill>
                  <a:schemeClr val="accent1"/>
                </a:solidFill>
              </a:rPr>
              <a:t> </a:t>
            </a:r>
            <a:r>
              <a:rPr lang="en-US" sz="2800" b="1" dirty="0">
                <a:solidFill>
                  <a:srgbClr val="000000"/>
                </a:solidFill>
                <a:ea typeface="MS Mincho"/>
                <a:cs typeface="Times New Roman"/>
              </a:rPr>
              <a:t>Find each product.</a:t>
            </a:r>
          </a:p>
        </p:txBody>
      </p:sp>
      <p:sp>
        <p:nvSpPr>
          <p:cNvPr id="4" name="Rectangle 3"/>
          <p:cNvSpPr/>
          <p:nvPr/>
        </p:nvSpPr>
        <p:spPr>
          <a:xfrm>
            <a:off x="228600" y="1194602"/>
            <a:ext cx="453970" cy="523220"/>
          </a:xfrm>
          <a:prstGeom prst="rect">
            <a:avLst/>
          </a:prstGeom>
        </p:spPr>
        <p:txBody>
          <a:bodyPr wrap="none">
            <a:spAutoFit/>
          </a:bodyPr>
          <a:lstStyle/>
          <a:p>
            <a:r>
              <a:rPr lang="en-US" sz="2800" b="1" dirty="0"/>
              <a:t>a</a:t>
            </a:r>
            <a:r>
              <a:rPr lang="en-US" sz="2800" dirty="0"/>
              <a:t>.</a:t>
            </a:r>
          </a:p>
        </p:txBody>
      </p:sp>
      <p:pic>
        <p:nvPicPr>
          <p:cNvPr id="8" name="Picture 7"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712306" y="925970"/>
                <a:ext cx="1923219" cy="10604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800" b="1" i="1">
                              <a:latin typeface="Cambria Math" panose="02040503050406030204" pitchFamily="18" charset="0"/>
                              <a:ea typeface="Calibri"/>
                              <a:cs typeface="Times New Roman"/>
                            </a:rPr>
                          </m:ctrlPr>
                        </m:fPr>
                        <m:num>
                          <m:r>
                            <a:rPr lang="en-US" sz="2800" b="1" i="1">
                              <a:effectLst/>
                              <a:latin typeface="Cambria Math"/>
                              <a:ea typeface="Calibri"/>
                              <a:cs typeface="Times New Roman"/>
                            </a:rPr>
                            <m:t>𝟑</m:t>
                          </m:r>
                        </m:num>
                        <m:den>
                          <m:r>
                            <a:rPr lang="en-US" sz="2800" b="1" i="1">
                              <a:effectLst/>
                              <a:latin typeface="Cambria Math"/>
                              <a:ea typeface="Calibri"/>
                              <a:cs typeface="Times New Roman"/>
                            </a:rPr>
                            <m:t>𝟏𝟏</m:t>
                          </m:r>
                        </m:den>
                      </m:f>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𝟓</m:t>
                              </m:r>
                            </m:num>
                            <m:den>
                              <m:r>
                                <a:rPr lang="en-US" sz="2800" b="1" i="1">
                                  <a:effectLst/>
                                  <a:latin typeface="Cambria Math"/>
                                  <a:ea typeface="Calibri"/>
                                  <a:cs typeface="Times New Roman"/>
                                </a:rPr>
                                <m:t>𝟔</m:t>
                              </m:r>
                            </m:den>
                          </m:f>
                        </m:e>
                      </m:d>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712306" y="925970"/>
                <a:ext cx="1923219" cy="1060483"/>
              </a:xfrm>
              <a:prstGeom prst="rect">
                <a:avLst/>
              </a:prstGeom>
              <a:blipFill rotWithShape="1">
                <a:blip r:embed="rId4"/>
                <a:stretch>
                  <a:fillRect r="-79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5585" y="1986453"/>
                <a:ext cx="2329484" cy="91300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m:t>
                      </m:r>
                      <m:f>
                        <m:fPr>
                          <m:ctrlPr>
                            <a:rPr lang="en-US" sz="2800" b="1" i="1">
                              <a:latin typeface="Cambria Math" panose="02040503050406030204" pitchFamily="18" charset="0"/>
                              <a:ea typeface="Calibri"/>
                              <a:cs typeface="Times New Roman"/>
                            </a:rPr>
                          </m:ctrlPr>
                        </m:fPr>
                        <m:num>
                          <m:r>
                            <a:rPr lang="en-US" sz="2800" b="1" i="1">
                              <a:effectLst/>
                              <a:latin typeface="Cambria Math"/>
                              <a:ea typeface="Calibri"/>
                              <a:cs typeface="Times New Roman"/>
                            </a:rPr>
                            <m:t>𝟑</m:t>
                          </m:r>
                          <m:r>
                            <a:rPr lang="en-US" sz="2800" b="1" i="1">
                              <a:effectLst/>
                              <a:latin typeface="Cambria Math"/>
                              <a:ea typeface="Calibri"/>
                              <a:cs typeface="Times New Roman"/>
                            </a:rPr>
                            <m:t>∗(−</m:t>
                          </m:r>
                          <m:r>
                            <a:rPr lang="en-US" sz="2800" b="1" i="1">
                              <a:effectLst/>
                              <a:latin typeface="Cambria Math"/>
                              <a:ea typeface="Calibri"/>
                              <a:cs typeface="Times New Roman"/>
                            </a:rPr>
                            <m:t>𝟓</m:t>
                          </m:r>
                          <m:r>
                            <a:rPr lang="en-US" sz="2800" b="1" i="1">
                              <a:effectLst/>
                              <a:latin typeface="Cambria Math"/>
                              <a:ea typeface="Calibri"/>
                              <a:cs typeface="Times New Roman"/>
                            </a:rPr>
                            <m:t>)</m:t>
                          </m:r>
                        </m:num>
                        <m:den>
                          <m:r>
                            <a:rPr lang="en-US" sz="2800" b="1" i="1">
                              <a:effectLst/>
                              <a:latin typeface="Cambria Math"/>
                              <a:ea typeface="Calibri"/>
                              <a:cs typeface="Times New Roman"/>
                            </a:rPr>
                            <m:t>𝟏𝟏</m:t>
                          </m:r>
                          <m:r>
                            <a:rPr lang="en-US" sz="2800" b="1" i="1">
                              <a:effectLst/>
                              <a:latin typeface="Cambria Math"/>
                              <a:ea typeface="Calibri"/>
                              <a:cs typeface="Times New Roman"/>
                            </a:rPr>
                            <m:t>∗</m:t>
                          </m:r>
                          <m:r>
                            <a:rPr lang="en-US" sz="2800" b="1" i="1">
                              <a:solidFill>
                                <a:srgbClr val="FF0000"/>
                              </a:solidFill>
                              <a:effectLst/>
                              <a:latin typeface="Cambria Math"/>
                              <a:ea typeface="Calibri"/>
                              <a:cs typeface="Times New Roman"/>
                            </a:rPr>
                            <m:t>𝟔</m:t>
                          </m:r>
                        </m:den>
                      </m:f>
                      <m:r>
                        <a:rPr lang="en-US" sz="2800" b="1" i="1">
                          <a:effectLst/>
                          <a:latin typeface="Cambria Math"/>
                          <a:ea typeface="Calibri"/>
                          <a:cs typeface="Times New Roman"/>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455585" y="1986453"/>
                <a:ext cx="2329484" cy="913007"/>
              </a:xfrm>
              <a:prstGeom prst="rect">
                <a:avLst/>
              </a:prstGeom>
              <a:blipFill rotWithShape="1">
                <a:blip r:embed="rId5"/>
                <a:stretch>
                  <a:fillRect r="-6283" b="-2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55585" y="2889464"/>
                <a:ext cx="2682979" cy="91300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  </m:t>
                      </m:r>
                      <m:f>
                        <m:fPr>
                          <m:ctrlPr>
                            <a:rPr lang="en-US" sz="2800" b="1" i="1">
                              <a:effectLst/>
                              <a:latin typeface="Cambria Math" panose="02040503050406030204" pitchFamily="18" charset="0"/>
                              <a:ea typeface="Calibri"/>
                              <a:cs typeface="Times New Roman"/>
                            </a:rPr>
                          </m:ctrlPr>
                        </m:fPr>
                        <m:num>
                          <m:r>
                            <a:rPr lang="en-US" sz="2800" b="1" i="1">
                              <a:solidFill>
                                <a:srgbClr val="00B050"/>
                              </a:solidFill>
                              <a:effectLst/>
                              <a:latin typeface="Cambria Math"/>
                              <a:ea typeface="Calibri"/>
                              <a:cs typeface="Times New Roman"/>
                            </a:rPr>
                            <m:t>𝟑</m:t>
                          </m:r>
                          <m:r>
                            <a:rPr lang="en-US" sz="2800" b="1" i="1">
                              <a:effectLst/>
                              <a:latin typeface="Cambria Math"/>
                              <a:ea typeface="Calibri"/>
                              <a:cs typeface="Times New Roman"/>
                            </a:rPr>
                            <m:t>∗(−</m:t>
                          </m:r>
                          <m:r>
                            <a:rPr lang="en-US" sz="2800" b="1" i="1">
                              <a:effectLst/>
                              <a:latin typeface="Cambria Math"/>
                              <a:ea typeface="Calibri"/>
                              <a:cs typeface="Times New Roman"/>
                            </a:rPr>
                            <m:t>𝟓</m:t>
                          </m:r>
                          <m:r>
                            <a:rPr lang="en-US" sz="2800" b="1" i="1">
                              <a:effectLst/>
                              <a:latin typeface="Cambria Math"/>
                              <a:ea typeface="Calibri"/>
                              <a:cs typeface="Times New Roman"/>
                            </a:rPr>
                            <m:t>)</m:t>
                          </m:r>
                        </m:num>
                        <m:den>
                          <m:r>
                            <a:rPr lang="en-US" sz="2800" b="1" i="1">
                              <a:effectLst/>
                              <a:latin typeface="Cambria Math"/>
                              <a:ea typeface="Calibri"/>
                              <a:cs typeface="Times New Roman"/>
                            </a:rPr>
                            <m:t>𝟏𝟏</m:t>
                          </m:r>
                          <m:r>
                            <a:rPr lang="en-US" sz="2800" b="1" i="1">
                              <a:effectLst/>
                              <a:latin typeface="Cambria Math"/>
                              <a:ea typeface="Calibri"/>
                              <a:cs typeface="Times New Roman"/>
                            </a:rPr>
                            <m:t>∗</m:t>
                          </m:r>
                          <m:r>
                            <a:rPr lang="en-US" sz="2800" b="1" i="1">
                              <a:solidFill>
                                <a:srgbClr val="00B050"/>
                              </a:solidFill>
                              <a:effectLst/>
                              <a:latin typeface="Cambria Math"/>
                              <a:ea typeface="Calibri"/>
                              <a:cs typeface="Times New Roman"/>
                            </a:rPr>
                            <m:t>𝟑</m:t>
                          </m:r>
                          <m:r>
                            <a:rPr lang="en-US" sz="2800" b="1" i="1">
                              <a:effectLst/>
                              <a:latin typeface="Cambria Math"/>
                              <a:ea typeface="Calibri"/>
                              <a:cs typeface="Times New Roman"/>
                            </a:rPr>
                            <m:t>∗</m:t>
                          </m:r>
                          <m:r>
                            <a:rPr lang="en-US" sz="2800" b="1" i="1">
                              <a:effectLst/>
                              <a:latin typeface="Cambria Math"/>
                              <a:ea typeface="Calibri"/>
                              <a:cs typeface="Times New Roman"/>
                            </a:rPr>
                            <m:t>𝟐</m:t>
                          </m:r>
                        </m:den>
                      </m:f>
                      <m:r>
                        <a:rPr lang="en-US" sz="2800" b="1" i="1">
                          <a:effectLst/>
                          <a:latin typeface="Cambria Math"/>
                          <a:ea typeface="Calibri"/>
                          <a:cs typeface="Times New Roman"/>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455585" y="2889464"/>
                <a:ext cx="2682979" cy="913007"/>
              </a:xfrm>
              <a:prstGeom prst="rect">
                <a:avLst/>
              </a:prstGeom>
              <a:blipFill rotWithShape="1">
                <a:blip r:embed="rId6"/>
                <a:stretch>
                  <a:fillRect r="-5682" b="-2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56575" y="3886419"/>
                <a:ext cx="1116396" cy="90774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m:t>
                      </m:r>
                      <m:f>
                        <m:fPr>
                          <m:ctrlPr>
                            <a:rPr lang="en-US" sz="2800" b="1" i="1">
                              <a:latin typeface="Cambria Math" panose="02040503050406030204" pitchFamily="18" charset="0"/>
                            </a:rPr>
                          </m:ctrlPr>
                        </m:fPr>
                        <m:num>
                          <m:r>
                            <a:rPr lang="en-US" sz="2800" b="1" i="1">
                              <a:latin typeface="Cambria Math" panose="02040503050406030204" pitchFamily="18" charset="0"/>
                            </a:rPr>
                            <m:t>−</m:t>
                          </m:r>
                          <m:r>
                            <a:rPr lang="en-US" sz="2800" b="1" i="1">
                              <a:latin typeface="Cambria Math" panose="02040503050406030204" pitchFamily="18" charset="0"/>
                            </a:rPr>
                            <m:t>𝟓</m:t>
                          </m:r>
                        </m:num>
                        <m:den>
                          <m:r>
                            <a:rPr lang="en-US" sz="2800" b="1" i="1">
                              <a:latin typeface="Cambria Math" panose="02040503050406030204" pitchFamily="18" charset="0"/>
                            </a:rPr>
                            <m:t>𝟐𝟐</m:t>
                          </m:r>
                        </m:den>
                      </m:f>
                    </m:oMath>
                  </m:oMathPara>
                </a14:m>
                <a:endParaRPr lang="en-US" sz="2800" dirty="0"/>
              </a:p>
            </p:txBody>
          </p:sp>
        </mc:Choice>
        <mc:Fallback xmlns="">
          <p:sp>
            <p:nvSpPr>
              <p:cNvPr id="9" name="Rectangle 8"/>
              <p:cNvSpPr>
                <a:spLocks noRot="1" noChangeAspect="1" noMove="1" noResize="1" noEditPoints="1" noAdjustHandles="1" noChangeArrowheads="1" noChangeShapeType="1" noTextEdit="1"/>
              </p:cNvSpPr>
              <p:nvPr/>
            </p:nvSpPr>
            <p:spPr>
              <a:xfrm>
                <a:off x="456575" y="3886419"/>
                <a:ext cx="1116396" cy="907749"/>
              </a:xfrm>
              <a:prstGeom prst="rect">
                <a:avLst/>
              </a:prstGeom>
              <a:blipFill rotWithShape="1">
                <a:blip r:embed="rId7"/>
                <a:stretch>
                  <a:fillRect r="-14208" b="-2703"/>
                </a:stretch>
              </a:blipFill>
            </p:spPr>
            <p:txBody>
              <a:bodyPr/>
              <a:lstStyle/>
              <a:p>
                <a:r>
                  <a:rPr lang="en-US">
                    <a:noFill/>
                  </a:rPr>
                  <a:t> </a:t>
                </a:r>
              </a:p>
            </p:txBody>
          </p:sp>
        </mc:Fallback>
      </mc:AlternateContent>
    </p:spTree>
    <p:extLst>
      <p:ext uri="{BB962C8B-B14F-4D97-AF65-F5344CB8AC3E}">
        <p14:creationId xmlns:p14="http://schemas.microsoft.com/office/powerpoint/2010/main" val="2325661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85800"/>
          </a:xfrm>
        </p:spPr>
        <p:txBody>
          <a:bodyPr>
            <a:normAutofit/>
          </a:bodyPr>
          <a:lstStyle/>
          <a:p>
            <a:pPr marL="0" indent="0">
              <a:buNone/>
            </a:pPr>
            <a:r>
              <a:rPr lang="en-US" sz="2800" b="1" dirty="0">
                <a:solidFill>
                  <a:schemeClr val="accent1"/>
                </a:solidFill>
              </a:rPr>
              <a:t>Sample Problem 2:</a:t>
            </a:r>
            <a:r>
              <a:rPr lang="en-US" sz="2800" dirty="0">
                <a:solidFill>
                  <a:schemeClr val="accent1"/>
                </a:solidFill>
              </a:rPr>
              <a:t> </a:t>
            </a:r>
            <a:r>
              <a:rPr lang="en-US" sz="2800" b="1" dirty="0">
                <a:solidFill>
                  <a:srgbClr val="000000"/>
                </a:solidFill>
                <a:ea typeface="MS Mincho"/>
                <a:cs typeface="Times New Roman"/>
              </a:rPr>
              <a:t>Find each product.</a:t>
            </a:r>
            <a:endParaRPr lang="en-US" sz="2400" b="1" i="1" dirty="0"/>
          </a:p>
        </p:txBody>
      </p:sp>
      <p:sp>
        <p:nvSpPr>
          <p:cNvPr id="4" name="Rectangle 3"/>
          <p:cNvSpPr/>
          <p:nvPr/>
        </p:nvSpPr>
        <p:spPr>
          <a:xfrm>
            <a:off x="228600" y="1194602"/>
            <a:ext cx="468398" cy="523220"/>
          </a:xfrm>
          <a:prstGeom prst="rect">
            <a:avLst/>
          </a:prstGeom>
        </p:spPr>
        <p:txBody>
          <a:bodyPr wrap="none">
            <a:spAutoFit/>
          </a:bodyPr>
          <a:lstStyle/>
          <a:p>
            <a:r>
              <a:rPr lang="en-US" sz="2800" b="1" dirty="0"/>
              <a:t>b</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682570" y="925970"/>
                <a:ext cx="2666114" cy="901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𝟑</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𝟑</m:t>
                          </m:r>
                        </m:num>
                        <m:den>
                          <m:r>
                            <a:rPr lang="en-US" sz="2800" b="1" i="1">
                              <a:effectLst/>
                              <a:latin typeface="Cambria Math"/>
                              <a:ea typeface="Calibri"/>
                              <a:cs typeface="Times New Roman"/>
                            </a:rPr>
                            <m:t>𝟏𝟎</m:t>
                          </m:r>
                        </m:den>
                      </m:f>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𝟏𝟓</m:t>
                          </m:r>
                        </m:e>
                      </m:d>
                      <m:r>
                        <a:rPr lang="en-US" sz="2800" b="1" i="1" smtClean="0">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682570" y="925970"/>
                <a:ext cx="2666114" cy="901785"/>
              </a:xfrm>
              <a:prstGeom prst="rect">
                <a:avLst/>
              </a:prstGeom>
              <a:blipFill rotWithShape="1">
                <a:blip r:embed="rId3"/>
                <a:stretch>
                  <a:fillRect r="-5721" b="-2027"/>
                </a:stretch>
              </a:blipFill>
            </p:spPr>
            <p:txBody>
              <a:bodyPr/>
              <a:lstStyle/>
              <a:p>
                <a:r>
                  <a:rPr lang="en-US">
                    <a:noFill/>
                  </a:rPr>
                  <a:t> </a:t>
                </a:r>
              </a:p>
            </p:txBody>
          </p:sp>
        </mc:Fallback>
      </mc:AlternateContent>
    </p:spTree>
    <p:extLst>
      <p:ext uri="{BB962C8B-B14F-4D97-AF65-F5344CB8AC3E}">
        <p14:creationId xmlns:p14="http://schemas.microsoft.com/office/powerpoint/2010/main" val="1122702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228600" y="666750"/>
            <a:ext cx="8382000" cy="4114800"/>
          </a:xfrm>
        </p:spPr>
        <p:txBody>
          <a:bodyPr>
            <a:normAutofit/>
          </a:bodyPr>
          <a:lstStyle/>
          <a:p>
            <a:pPr marL="0" indent="0" algn="ctr">
              <a:buNone/>
            </a:pPr>
            <a:r>
              <a:rPr lang="en-US" b="1" dirty="0">
                <a:solidFill>
                  <a:srgbClr val="0070C0"/>
                </a:solidFill>
              </a:rPr>
              <a:t>Students will be able to:</a:t>
            </a:r>
          </a:p>
          <a:p>
            <a:pPr marL="0" indent="0">
              <a:buNone/>
            </a:pPr>
            <a:endParaRPr lang="en-US" dirty="0"/>
          </a:p>
          <a:p>
            <a:pPr marL="0" indent="0" algn="ctr">
              <a:buNone/>
            </a:pPr>
            <a:r>
              <a:rPr lang="en-US" sz="2800" dirty="0"/>
              <a:t>•Add, subtract, multiply, and divide rational numbers using the standard algorithm for each operation.	</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8951" y="4815522"/>
            <a:ext cx="2052955" cy="220345"/>
          </a:xfrm>
          <a:prstGeom prst="rect">
            <a:avLst/>
          </a:prstGeom>
          <a:noFill/>
          <a:ln>
            <a:noFill/>
          </a:ln>
        </p:spPr>
      </p:pic>
    </p:spTree>
    <p:extLst>
      <p:ext uri="{BB962C8B-B14F-4D97-AF65-F5344CB8AC3E}">
        <p14:creationId xmlns:p14="http://schemas.microsoft.com/office/powerpoint/2010/main" val="627064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2:</a:t>
            </a:r>
            <a:r>
              <a:rPr lang="en-US" sz="2800" dirty="0">
                <a:solidFill>
                  <a:schemeClr val="accent1"/>
                </a:solidFill>
              </a:rPr>
              <a:t> </a:t>
            </a:r>
            <a:r>
              <a:rPr lang="en-US" sz="2800" b="1" dirty="0">
                <a:solidFill>
                  <a:srgbClr val="000000"/>
                </a:solidFill>
                <a:ea typeface="MS Mincho"/>
                <a:cs typeface="Times New Roman"/>
              </a:rPr>
              <a:t>Find each product.</a:t>
            </a:r>
          </a:p>
        </p:txBody>
      </p:sp>
      <p:sp>
        <p:nvSpPr>
          <p:cNvPr id="4" name="Rectangle 3"/>
          <p:cNvSpPr/>
          <p:nvPr/>
        </p:nvSpPr>
        <p:spPr>
          <a:xfrm>
            <a:off x="228600" y="1194602"/>
            <a:ext cx="468398" cy="523220"/>
          </a:xfrm>
          <a:prstGeom prst="rect">
            <a:avLst/>
          </a:prstGeom>
        </p:spPr>
        <p:txBody>
          <a:bodyPr wrap="none">
            <a:spAutoFit/>
          </a:bodyPr>
          <a:lstStyle/>
          <a:p>
            <a:r>
              <a:rPr lang="en-US" sz="2800" b="1" dirty="0"/>
              <a:t>b</a:t>
            </a:r>
            <a:r>
              <a:rPr lang="en-US" sz="2800" dirty="0"/>
              <a:t>.</a:t>
            </a:r>
          </a:p>
        </p:txBody>
      </p:sp>
      <p:pic>
        <p:nvPicPr>
          <p:cNvPr id="8" name="Picture 7"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712306" y="925970"/>
                <a:ext cx="2666114" cy="901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solidFill>
                            <a:srgbClr val="FF0000"/>
                          </a:solidFill>
                          <a:latin typeface="Cambria Math" panose="02040503050406030204" pitchFamily="18" charset="0"/>
                        </a:rPr>
                        <m:t>𝟑</m:t>
                      </m:r>
                      <m:f>
                        <m:fPr>
                          <m:ctrlPr>
                            <a:rPr lang="en-US" sz="2800" b="1" i="1">
                              <a:solidFill>
                                <a:srgbClr val="FF0000"/>
                              </a:solidFill>
                              <a:latin typeface="Cambria Math" panose="02040503050406030204" pitchFamily="18" charset="0"/>
                            </a:rPr>
                          </m:ctrlPr>
                        </m:fPr>
                        <m:num>
                          <m:r>
                            <a:rPr lang="en-US" sz="2800" b="1" i="1">
                              <a:solidFill>
                                <a:srgbClr val="FF0000"/>
                              </a:solidFill>
                              <a:latin typeface="Cambria Math" panose="02040503050406030204" pitchFamily="18" charset="0"/>
                            </a:rPr>
                            <m:t>𝟑</m:t>
                          </m:r>
                        </m:num>
                        <m:den>
                          <m:r>
                            <a:rPr lang="en-US" sz="2800" b="1" i="1">
                              <a:solidFill>
                                <a:srgbClr val="FF0000"/>
                              </a:solidFill>
                              <a:latin typeface="Cambria Math" panose="02040503050406030204" pitchFamily="18" charset="0"/>
                            </a:rPr>
                            <m:t>𝟏𝟎</m:t>
                          </m:r>
                        </m:den>
                      </m:f>
                      <m:r>
                        <a:rPr lang="en-US" sz="2800" b="1" i="1">
                          <a:latin typeface="Cambria Math" panose="02040503050406030204" pitchFamily="18" charset="0"/>
                        </a:rPr>
                        <m:t>∗</m:t>
                      </m:r>
                      <m:d>
                        <m:dPr>
                          <m:ctrlPr>
                            <a:rPr lang="en-US" sz="2800" b="1" i="1" smtClean="0">
                              <a:solidFill>
                                <a:srgbClr val="FF0000"/>
                              </a:solidFill>
                              <a:latin typeface="Cambria Math" panose="02040503050406030204" pitchFamily="18" charset="0"/>
                            </a:rPr>
                          </m:ctrlPr>
                        </m:dPr>
                        <m:e>
                          <m:r>
                            <a:rPr lang="en-US" sz="2800" b="1" i="1">
                              <a:solidFill>
                                <a:srgbClr val="FF0000"/>
                              </a:solidFill>
                              <a:latin typeface="Cambria Math" panose="02040503050406030204" pitchFamily="18" charset="0"/>
                            </a:rPr>
                            <m:t>−</m:t>
                          </m:r>
                          <m:r>
                            <a:rPr lang="en-US" sz="2800" b="1" i="1">
                              <a:solidFill>
                                <a:srgbClr val="FF0000"/>
                              </a:solidFill>
                              <a:latin typeface="Cambria Math" panose="02040503050406030204" pitchFamily="18" charset="0"/>
                            </a:rPr>
                            <m:t>𝟏𝟓</m:t>
                          </m:r>
                        </m:e>
                      </m:d>
                      <m:r>
                        <a:rPr lang="en-US" sz="2800" b="1" i="1" smtClean="0">
                          <a:solidFill>
                            <a:srgbClr val="FF0000"/>
                          </a:solidFill>
                          <a:latin typeface="Cambria Math"/>
                        </a:rPr>
                        <m:t>=</m:t>
                      </m:r>
                    </m:oMath>
                  </m:oMathPara>
                </a14:m>
                <a:endParaRPr lang="en-US" sz="2800" dirty="0">
                  <a:solidFill>
                    <a:srgbClr val="FF0000"/>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712306" y="925970"/>
                <a:ext cx="2666114" cy="901785"/>
              </a:xfrm>
              <a:prstGeom prst="rect">
                <a:avLst/>
              </a:prstGeom>
              <a:blipFill rotWithShape="1">
                <a:blip r:embed="rId4"/>
                <a:stretch>
                  <a:fillRect r="-5721" b="-2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62799" y="1717822"/>
                <a:ext cx="2837508" cy="9285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 </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𝟑𝟑</m:t>
                          </m:r>
                        </m:num>
                        <m:den>
                          <m:r>
                            <a:rPr lang="en-US" sz="2800" b="1" i="1">
                              <a:effectLst/>
                              <a:latin typeface="Cambria Math"/>
                              <a:ea typeface="Calibri"/>
                              <a:cs typeface="Times New Roman"/>
                            </a:rPr>
                            <m:t>𝟏𝟎</m:t>
                          </m:r>
                        </m:den>
                      </m:f>
                      <m:r>
                        <a:rPr lang="en-US" sz="2800" b="1" i="1">
                          <a:effectLst/>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𝟏𝟓</m:t>
                              </m:r>
                            </m:e>
                          </m:d>
                        </m:num>
                        <m:den>
                          <m:r>
                            <a:rPr lang="en-US" sz="2800" b="1" i="1">
                              <a:effectLst/>
                              <a:latin typeface="Cambria Math"/>
                              <a:ea typeface="Calibri"/>
                              <a:cs typeface="Times New Roman"/>
                            </a:rPr>
                            <m:t>𝟏</m:t>
                          </m:r>
                        </m:den>
                      </m:f>
                      <m:r>
                        <a:rPr lang="en-US" sz="2800" b="1" i="1">
                          <a:effectLst/>
                          <a:latin typeface="Cambria Math"/>
                          <a:ea typeface="Calibri"/>
                          <a:cs typeface="Times New Roman"/>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462799" y="1717822"/>
                <a:ext cx="2837508" cy="928524"/>
              </a:xfrm>
              <a:prstGeom prst="rect">
                <a:avLst/>
              </a:prstGeom>
              <a:blipFill rotWithShape="1">
                <a:blip r:embed="rId5"/>
                <a:stretch>
                  <a:fillRect r="-5376" b="-19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62799" y="2646346"/>
                <a:ext cx="2837508" cy="9285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 </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𝟑𝟑</m:t>
                          </m:r>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solidFill>
                                    <a:srgbClr val="FFC000"/>
                                  </a:solidFill>
                                  <a:effectLst/>
                                  <a:latin typeface="Cambria Math"/>
                                  <a:ea typeface="Calibri"/>
                                  <a:cs typeface="Times New Roman"/>
                                </a:rPr>
                                <m:t>−</m:t>
                              </m:r>
                              <m:r>
                                <a:rPr lang="en-US" sz="2800" b="1" i="1">
                                  <a:solidFill>
                                    <a:srgbClr val="FFC000"/>
                                  </a:solidFill>
                                  <a:effectLst/>
                                  <a:latin typeface="Cambria Math"/>
                                  <a:ea typeface="Calibri"/>
                                  <a:cs typeface="Times New Roman"/>
                                </a:rPr>
                                <m:t>𝟏𝟓</m:t>
                              </m:r>
                            </m:e>
                          </m:d>
                        </m:num>
                        <m:den>
                          <m:r>
                            <a:rPr lang="en-US" sz="2800" b="1" i="1">
                              <a:solidFill>
                                <a:srgbClr val="FFC000"/>
                              </a:solidFill>
                              <a:effectLst/>
                              <a:latin typeface="Cambria Math"/>
                              <a:ea typeface="Calibri"/>
                              <a:cs typeface="Times New Roman"/>
                            </a:rPr>
                            <m:t>𝟏𝟎</m:t>
                          </m:r>
                          <m:r>
                            <a:rPr lang="en-US" sz="2800" b="1" i="1">
                              <a:effectLst/>
                              <a:latin typeface="Cambria Math"/>
                              <a:ea typeface="Calibri"/>
                              <a:cs typeface="Times New Roman"/>
                            </a:rPr>
                            <m:t>∗</m:t>
                          </m:r>
                          <m:r>
                            <a:rPr lang="en-US" sz="2800" b="1" i="1">
                              <a:effectLst/>
                              <a:latin typeface="Cambria Math"/>
                              <a:ea typeface="Calibri"/>
                              <a:cs typeface="Times New Roman"/>
                            </a:rPr>
                            <m:t>𝟏</m:t>
                          </m:r>
                        </m:den>
                      </m:f>
                      <m:r>
                        <a:rPr lang="en-US" sz="2800" b="1" i="1" smtClean="0">
                          <a:effectLst/>
                          <a:latin typeface="Cambria Math"/>
                          <a:ea typeface="Calibri"/>
                          <a:cs typeface="Times New Roman"/>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462799" y="2646346"/>
                <a:ext cx="2837508" cy="928524"/>
              </a:xfrm>
              <a:prstGeom prst="rect">
                <a:avLst/>
              </a:prstGeom>
              <a:blipFill rotWithShape="1">
                <a:blip r:embed="rId6"/>
                <a:stretch>
                  <a:fillRect r="-5376" b="-19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56575" y="3449095"/>
                <a:ext cx="2802690" cy="9285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 </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𝟑𝟑</m:t>
                          </m:r>
                          <m:r>
                            <a:rPr lang="en-US" sz="2800" b="1" i="1">
                              <a:effectLst/>
                              <a:latin typeface="Cambria Math"/>
                              <a:ea typeface="Calibri"/>
                              <a:cs typeface="Times New Roman"/>
                            </a:rPr>
                            <m:t>∗</m:t>
                          </m:r>
                          <m:r>
                            <a:rPr lang="en-US" sz="2800" b="1" i="1">
                              <a:solidFill>
                                <a:srgbClr val="00B050"/>
                              </a:solidFill>
                              <a:effectLst/>
                              <a:latin typeface="Cambria Math"/>
                              <a:ea typeface="Calibri"/>
                              <a:cs typeface="Times New Roman"/>
                            </a:rPr>
                            <m:t>𝟓</m:t>
                          </m:r>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𝟑</m:t>
                              </m:r>
                            </m:e>
                          </m:d>
                        </m:num>
                        <m:den>
                          <m:r>
                            <a:rPr lang="en-US" sz="2800" b="1" i="1">
                              <a:effectLst/>
                              <a:latin typeface="Cambria Math"/>
                              <a:ea typeface="Calibri"/>
                              <a:cs typeface="Times New Roman"/>
                            </a:rPr>
                            <m:t>𝟐</m:t>
                          </m:r>
                          <m:r>
                            <a:rPr lang="en-US" sz="2800" b="1" i="1">
                              <a:effectLst/>
                              <a:latin typeface="Cambria Math"/>
                              <a:ea typeface="Calibri"/>
                              <a:cs typeface="Times New Roman"/>
                            </a:rPr>
                            <m:t>∗</m:t>
                          </m:r>
                          <m:r>
                            <a:rPr lang="en-US" sz="2800" b="1" i="1">
                              <a:solidFill>
                                <a:srgbClr val="00B050"/>
                              </a:solidFill>
                              <a:effectLst/>
                              <a:latin typeface="Cambria Math"/>
                              <a:ea typeface="Calibri"/>
                              <a:cs typeface="Times New Roman"/>
                            </a:rPr>
                            <m:t>𝟓</m:t>
                          </m:r>
                          <m:r>
                            <a:rPr lang="en-US" sz="2800" b="1" i="1">
                              <a:effectLst/>
                              <a:latin typeface="Cambria Math"/>
                              <a:ea typeface="Calibri"/>
                              <a:cs typeface="Times New Roman"/>
                            </a:rPr>
                            <m:t>∗</m:t>
                          </m:r>
                          <m:r>
                            <a:rPr lang="en-US" sz="2800" b="1" i="1">
                              <a:effectLst/>
                              <a:latin typeface="Cambria Math"/>
                              <a:ea typeface="Calibri"/>
                              <a:cs typeface="Times New Roman"/>
                            </a:rPr>
                            <m:t>𝟏</m:t>
                          </m:r>
                        </m:den>
                      </m:f>
                    </m:oMath>
                  </m:oMathPara>
                </a14:m>
                <a:endParaRPr lang="en-US" sz="2800" dirty="0"/>
              </a:p>
            </p:txBody>
          </p:sp>
        </mc:Choice>
        <mc:Fallback xmlns="">
          <p:sp>
            <p:nvSpPr>
              <p:cNvPr id="9" name="Rectangle 8"/>
              <p:cNvSpPr>
                <a:spLocks noRot="1" noChangeAspect="1" noMove="1" noResize="1" noEditPoints="1" noAdjustHandles="1" noChangeArrowheads="1" noChangeShapeType="1" noTextEdit="1"/>
              </p:cNvSpPr>
              <p:nvPr/>
            </p:nvSpPr>
            <p:spPr>
              <a:xfrm>
                <a:off x="456575" y="3449095"/>
                <a:ext cx="2802690" cy="928524"/>
              </a:xfrm>
              <a:prstGeom prst="rect">
                <a:avLst/>
              </a:prstGeom>
              <a:blipFill rotWithShape="1">
                <a:blip r:embed="rId7"/>
                <a:stretch>
                  <a:fillRect r="-5217" b="-19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3124200" y="3464189"/>
                <a:ext cx="2622706" cy="9257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 </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𝟑𝟑</m:t>
                          </m:r>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𝟑</m:t>
                              </m:r>
                            </m:e>
                          </m:d>
                        </m:num>
                        <m:den>
                          <m:r>
                            <a:rPr lang="en-US" sz="2800" b="1" i="1">
                              <a:effectLst/>
                              <a:latin typeface="Cambria Math"/>
                              <a:ea typeface="Calibri"/>
                              <a:cs typeface="Times New Roman"/>
                            </a:rPr>
                            <m:t>𝟐</m:t>
                          </m:r>
                          <m:r>
                            <a:rPr lang="en-US" sz="2800" b="1" i="1">
                              <a:effectLst/>
                              <a:latin typeface="Cambria Math"/>
                              <a:ea typeface="Calibri"/>
                              <a:cs typeface="Times New Roman"/>
                            </a:rPr>
                            <m:t>∗</m:t>
                          </m:r>
                          <m:r>
                            <a:rPr lang="en-US" sz="2800" b="1" i="1">
                              <a:effectLst/>
                              <a:latin typeface="Cambria Math"/>
                              <a:ea typeface="Calibri"/>
                              <a:cs typeface="Times New Roman"/>
                            </a:rPr>
                            <m:t>𝟏</m:t>
                          </m:r>
                        </m:den>
                      </m:f>
                      <m:r>
                        <a:rPr lang="en-US" sz="2800" b="1" i="1" smtClean="0">
                          <a:effectLst/>
                          <a:latin typeface="Cambria Math"/>
                          <a:ea typeface="Calibri"/>
                          <a:cs typeface="Times New Roman"/>
                        </a:rPr>
                        <m:t>=</m:t>
                      </m:r>
                    </m:oMath>
                  </m:oMathPara>
                </a14:m>
                <a:endParaRPr lang="en-US" sz="2800" dirty="0"/>
              </a:p>
            </p:txBody>
          </p:sp>
        </mc:Choice>
        <mc:Fallback xmlns="">
          <p:sp>
            <p:nvSpPr>
              <p:cNvPr id="10" name="Rectangle 9"/>
              <p:cNvSpPr>
                <a:spLocks noRot="1" noChangeAspect="1" noMove="1" noResize="1" noEditPoints="1" noAdjustHandles="1" noChangeArrowheads="1" noChangeShapeType="1" noTextEdit="1"/>
              </p:cNvSpPr>
              <p:nvPr/>
            </p:nvSpPr>
            <p:spPr>
              <a:xfrm>
                <a:off x="3124200" y="3464189"/>
                <a:ext cx="2622706" cy="925703"/>
              </a:xfrm>
              <a:prstGeom prst="rect">
                <a:avLst/>
              </a:prstGeom>
              <a:blipFill rotWithShape="1">
                <a:blip r:embed="rId8"/>
                <a:stretch>
                  <a:fillRect r="-5814" b="-19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5562600" y="3449095"/>
                <a:ext cx="1629357" cy="9101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800" b="1" i="1">
                              <a:solidFill>
                                <a:srgbClr val="0070C0"/>
                              </a:solidFill>
                              <a:latin typeface="Cambria Math" panose="02040503050406030204" pitchFamily="18" charset="0"/>
                              <a:ea typeface="Calibri"/>
                              <a:cs typeface="Times New Roman"/>
                            </a:rPr>
                          </m:ctrlPr>
                        </m:fPr>
                        <m:num>
                          <m:r>
                            <a:rPr lang="en-US" sz="2800" b="1" i="1">
                              <a:solidFill>
                                <a:srgbClr val="0070C0"/>
                              </a:solidFill>
                              <a:effectLst/>
                              <a:latin typeface="Cambria Math"/>
                              <a:ea typeface="Calibri"/>
                              <a:cs typeface="Times New Roman"/>
                            </a:rPr>
                            <m:t>(−</m:t>
                          </m:r>
                          <m:r>
                            <a:rPr lang="en-US" sz="2800" b="1" i="1">
                              <a:solidFill>
                                <a:srgbClr val="0070C0"/>
                              </a:solidFill>
                              <a:effectLst/>
                              <a:latin typeface="Cambria Math"/>
                              <a:ea typeface="Calibri"/>
                              <a:cs typeface="Times New Roman"/>
                            </a:rPr>
                            <m:t>𝟗𝟗</m:t>
                          </m:r>
                          <m:r>
                            <a:rPr lang="en-US" sz="2800" b="1" i="1">
                              <a:solidFill>
                                <a:srgbClr val="0070C0"/>
                              </a:solidFill>
                              <a:effectLst/>
                              <a:latin typeface="Cambria Math"/>
                              <a:ea typeface="Calibri"/>
                              <a:cs typeface="Times New Roman"/>
                            </a:rPr>
                            <m:t>)</m:t>
                          </m:r>
                        </m:num>
                        <m:den>
                          <m:r>
                            <a:rPr lang="en-US" sz="2800" b="1" i="1">
                              <a:solidFill>
                                <a:srgbClr val="0070C0"/>
                              </a:solidFill>
                              <a:effectLst/>
                              <a:latin typeface="Cambria Math"/>
                              <a:ea typeface="Calibri"/>
                              <a:cs typeface="Times New Roman"/>
                            </a:rPr>
                            <m:t>𝟐</m:t>
                          </m:r>
                        </m:den>
                      </m:f>
                      <m:r>
                        <a:rPr lang="en-US" sz="2800" b="1" i="1">
                          <a:effectLst/>
                          <a:latin typeface="Cambria Math"/>
                          <a:ea typeface="Calibri"/>
                          <a:cs typeface="Times New Roman"/>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5562600" y="3449095"/>
                <a:ext cx="1629357" cy="910186"/>
              </a:xfrm>
              <a:prstGeom prst="rect">
                <a:avLst/>
              </a:prstGeom>
              <a:blipFill rotWithShape="1">
                <a:blip r:embed="rId9"/>
                <a:stretch>
                  <a:fillRect r="-9363" b="-26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7013369" y="3464189"/>
                <a:ext cx="1238351" cy="89896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m:t>
                      </m:r>
                      <m:r>
                        <a:rPr lang="en-US" sz="2800" b="1" i="1">
                          <a:latin typeface="Cambria Math" panose="02040503050406030204" pitchFamily="18" charset="0"/>
                        </a:rPr>
                        <m:t>𝟒𝟗</m:t>
                      </m:r>
                      <m:f>
                        <m:fPr>
                          <m:ctrlPr>
                            <a:rPr lang="en-US" sz="2800" b="1" i="1">
                              <a:latin typeface="Cambria Math" panose="02040503050406030204" pitchFamily="18" charset="0"/>
                            </a:rPr>
                          </m:ctrlPr>
                        </m:fPr>
                        <m:num>
                          <m:r>
                            <a:rPr lang="en-US" sz="2800" b="1" i="1">
                              <a:latin typeface="Cambria Math" panose="02040503050406030204" pitchFamily="18" charset="0"/>
                            </a:rPr>
                            <m:t>𝟏</m:t>
                          </m:r>
                        </m:num>
                        <m:den>
                          <m:r>
                            <a:rPr lang="en-US" sz="2800" b="1" i="1">
                              <a:latin typeface="Cambria Math" panose="02040503050406030204" pitchFamily="18" charset="0"/>
                            </a:rPr>
                            <m:t>𝟐</m:t>
                          </m:r>
                        </m:den>
                      </m:f>
                    </m:oMath>
                  </m:oMathPara>
                </a14:m>
                <a:endParaRPr lang="en-US" sz="2800" dirty="0"/>
              </a:p>
            </p:txBody>
          </p:sp>
        </mc:Choice>
        <mc:Fallback xmlns="">
          <p:sp>
            <p:nvSpPr>
              <p:cNvPr id="13" name="Rectangle 12"/>
              <p:cNvSpPr>
                <a:spLocks noRot="1" noChangeAspect="1" noMove="1" noResize="1" noEditPoints="1" noAdjustHandles="1" noChangeArrowheads="1" noChangeShapeType="1" noTextEdit="1"/>
              </p:cNvSpPr>
              <p:nvPr/>
            </p:nvSpPr>
            <p:spPr>
              <a:xfrm>
                <a:off x="7013369" y="3464189"/>
                <a:ext cx="1238351" cy="898964"/>
              </a:xfrm>
              <a:prstGeom prst="rect">
                <a:avLst/>
              </a:prstGeom>
              <a:blipFill rotWithShape="1">
                <a:blip r:embed="rId10"/>
                <a:stretch>
                  <a:fillRect r="-12745" b="-2027"/>
                </a:stretch>
              </a:blipFill>
            </p:spPr>
            <p:txBody>
              <a:bodyPr/>
              <a:lstStyle/>
              <a:p>
                <a:r>
                  <a:rPr lang="en-US">
                    <a:noFill/>
                  </a:rPr>
                  <a:t> </a:t>
                </a:r>
              </a:p>
            </p:txBody>
          </p:sp>
        </mc:Fallback>
      </mc:AlternateContent>
    </p:spTree>
    <p:extLst>
      <p:ext uri="{BB962C8B-B14F-4D97-AF65-F5344CB8AC3E}">
        <p14:creationId xmlns:p14="http://schemas.microsoft.com/office/powerpoint/2010/main" val="3222478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85800"/>
          </a:xfrm>
        </p:spPr>
        <p:txBody>
          <a:bodyPr>
            <a:normAutofit/>
          </a:bodyPr>
          <a:lstStyle/>
          <a:p>
            <a:pPr marL="0" indent="0">
              <a:buNone/>
            </a:pPr>
            <a:r>
              <a:rPr lang="en-US" sz="2800" b="1" dirty="0">
                <a:solidFill>
                  <a:schemeClr val="accent1"/>
                </a:solidFill>
              </a:rPr>
              <a:t>Sample Problem 2:</a:t>
            </a:r>
            <a:r>
              <a:rPr lang="en-US" sz="2800" dirty="0">
                <a:solidFill>
                  <a:schemeClr val="accent1"/>
                </a:solidFill>
              </a:rPr>
              <a:t> </a:t>
            </a:r>
            <a:r>
              <a:rPr lang="en-US" sz="2800" b="1" dirty="0">
                <a:solidFill>
                  <a:srgbClr val="000000"/>
                </a:solidFill>
                <a:ea typeface="MS Mincho"/>
                <a:cs typeface="Times New Roman"/>
              </a:rPr>
              <a:t>Find each product.</a:t>
            </a:r>
            <a:endParaRPr lang="en-US" sz="2400" b="1" i="1" dirty="0"/>
          </a:p>
        </p:txBody>
      </p:sp>
      <p:sp>
        <p:nvSpPr>
          <p:cNvPr id="4" name="Rectangle 3"/>
          <p:cNvSpPr/>
          <p:nvPr/>
        </p:nvSpPr>
        <p:spPr>
          <a:xfrm>
            <a:off x="228600" y="1194602"/>
            <a:ext cx="426720" cy="523220"/>
          </a:xfrm>
          <a:prstGeom prst="rect">
            <a:avLst/>
          </a:prstGeom>
        </p:spPr>
        <p:txBody>
          <a:bodyPr wrap="none">
            <a:spAutoFit/>
          </a:bodyPr>
          <a:lstStyle/>
          <a:p>
            <a:r>
              <a:rPr lang="en-US" sz="2800" b="1" dirty="0"/>
              <a:t>c</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682570" y="1187275"/>
                <a:ext cx="3088218"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𝟐</m:t>
                      </m:r>
                      <m:r>
                        <a:rPr lang="en-US" sz="2800" b="1" i="1">
                          <a:latin typeface="Cambria Math"/>
                          <a:ea typeface="Calibri"/>
                          <a:cs typeface="Times New Roman"/>
                        </a:rPr>
                        <m:t>.</m:t>
                      </m:r>
                      <m:r>
                        <a:rPr lang="en-US" sz="2800" b="1" i="1">
                          <a:latin typeface="Cambria Math"/>
                          <a:ea typeface="Calibri"/>
                          <a:cs typeface="Times New Roman"/>
                        </a:rPr>
                        <m:t>𝟑𝟒</m:t>
                      </m:r>
                      <m:r>
                        <a:rPr lang="en-US" sz="2800" b="1" i="1">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𝟎</m:t>
                          </m:r>
                          <m:r>
                            <a:rPr lang="en-US" sz="2800" b="1" i="1">
                              <a:effectLst/>
                              <a:latin typeface="Cambria Math"/>
                              <a:ea typeface="Calibri"/>
                              <a:cs typeface="Times New Roman"/>
                            </a:rPr>
                            <m:t>.</m:t>
                          </m:r>
                          <m:r>
                            <a:rPr lang="en-US" sz="2800" b="1" i="1">
                              <a:effectLst/>
                              <a:latin typeface="Cambria Math"/>
                              <a:ea typeface="Calibri"/>
                              <a:cs typeface="Times New Roman"/>
                            </a:rPr>
                            <m:t>𝟐𝟏</m:t>
                          </m:r>
                        </m:e>
                      </m:d>
                      <m:r>
                        <a:rPr lang="en-US" sz="2800" b="1" i="1">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682570" y="1187275"/>
                <a:ext cx="3088218" cy="523220"/>
              </a:xfrm>
              <a:prstGeom prst="rect">
                <a:avLst/>
              </a:prstGeom>
              <a:blipFill rotWithShape="1">
                <a:blip r:embed="rId3"/>
                <a:stretch>
                  <a:fillRect t="-10465" r="-4536" b="-32558"/>
                </a:stretch>
              </a:blipFill>
            </p:spPr>
            <p:txBody>
              <a:bodyPr/>
              <a:lstStyle/>
              <a:p>
                <a:r>
                  <a:rPr lang="en-US">
                    <a:noFill/>
                  </a:rPr>
                  <a:t> </a:t>
                </a:r>
              </a:p>
            </p:txBody>
          </p:sp>
        </mc:Fallback>
      </mc:AlternateContent>
    </p:spTree>
    <p:extLst>
      <p:ext uri="{BB962C8B-B14F-4D97-AF65-F5344CB8AC3E}">
        <p14:creationId xmlns:p14="http://schemas.microsoft.com/office/powerpoint/2010/main" val="1537319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2:</a:t>
            </a:r>
            <a:r>
              <a:rPr lang="en-US" sz="2800" dirty="0">
                <a:solidFill>
                  <a:schemeClr val="accent1"/>
                </a:solidFill>
              </a:rPr>
              <a:t> </a:t>
            </a:r>
            <a:r>
              <a:rPr lang="en-US" sz="2800" b="1" dirty="0">
                <a:solidFill>
                  <a:srgbClr val="000000"/>
                </a:solidFill>
                <a:ea typeface="MS Mincho"/>
                <a:cs typeface="Times New Roman"/>
              </a:rPr>
              <a:t>Find each product.</a:t>
            </a:r>
          </a:p>
        </p:txBody>
      </p:sp>
      <p:sp>
        <p:nvSpPr>
          <p:cNvPr id="4" name="Rectangle 3"/>
          <p:cNvSpPr/>
          <p:nvPr/>
        </p:nvSpPr>
        <p:spPr>
          <a:xfrm>
            <a:off x="228600" y="1194602"/>
            <a:ext cx="426720" cy="523220"/>
          </a:xfrm>
          <a:prstGeom prst="rect">
            <a:avLst/>
          </a:prstGeom>
        </p:spPr>
        <p:txBody>
          <a:bodyPr wrap="none">
            <a:spAutoFit/>
          </a:bodyPr>
          <a:lstStyle/>
          <a:p>
            <a:r>
              <a:rPr lang="en-US" sz="2800" b="1" dirty="0"/>
              <a:t>c</a:t>
            </a:r>
            <a:r>
              <a:rPr lang="en-US" sz="2800" dirty="0"/>
              <a:t>.</a:t>
            </a:r>
          </a:p>
        </p:txBody>
      </p:sp>
      <p:pic>
        <p:nvPicPr>
          <p:cNvPr id="8" name="Picture 7"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716264" y="1187580"/>
                <a:ext cx="3088218"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solidFill>
                            <a:srgbClr val="FF0000"/>
                          </a:solidFill>
                          <a:latin typeface="Cambria Math"/>
                          <a:ea typeface="Calibri"/>
                          <a:cs typeface="Times New Roman"/>
                        </a:rPr>
                        <m:t>𝟐</m:t>
                      </m:r>
                      <m:r>
                        <a:rPr lang="en-US" sz="2800" b="1" i="1">
                          <a:solidFill>
                            <a:srgbClr val="FF0000"/>
                          </a:solidFill>
                          <a:latin typeface="Cambria Math"/>
                          <a:ea typeface="Calibri"/>
                          <a:cs typeface="Times New Roman"/>
                        </a:rPr>
                        <m:t>.</m:t>
                      </m:r>
                      <m:r>
                        <a:rPr lang="en-US" sz="2800" b="1" i="1">
                          <a:solidFill>
                            <a:srgbClr val="FF0000"/>
                          </a:solidFill>
                          <a:latin typeface="Cambria Math"/>
                          <a:ea typeface="Calibri"/>
                          <a:cs typeface="Times New Roman"/>
                        </a:rPr>
                        <m:t>𝟑𝟒</m:t>
                      </m:r>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𝟎</m:t>
                          </m:r>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𝟐𝟏</m:t>
                          </m:r>
                        </m:e>
                      </m:d>
                      <m:r>
                        <a:rPr lang="en-US" sz="2800" b="1" i="1">
                          <a:effectLst/>
                          <a:latin typeface="Cambria Math"/>
                          <a:ea typeface="Calibri"/>
                          <a:cs typeface="Times New Roman"/>
                        </a:rPr>
                        <m:t>=</m:t>
                      </m:r>
                    </m:oMath>
                  </m:oMathPara>
                </a14:m>
                <a:endParaRPr lang="en-US" sz="2800" dirty="0">
                  <a:solidFill>
                    <a:srgbClr val="FF0000"/>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716264" y="1187580"/>
                <a:ext cx="3088218" cy="523220"/>
              </a:xfrm>
              <a:prstGeom prst="rect">
                <a:avLst/>
              </a:prstGeom>
              <a:blipFill rotWithShape="1">
                <a:blip r:embed="rId4"/>
                <a:stretch>
                  <a:fillRect t="-10465" r="-4734"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62799" y="1717822"/>
                <a:ext cx="2973763" cy="9285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𝟐𝟑𝟒</m:t>
                          </m:r>
                        </m:num>
                        <m:den>
                          <m:r>
                            <a:rPr lang="en-US" sz="2800" b="1" i="1">
                              <a:effectLst/>
                              <a:latin typeface="Cambria Math"/>
                              <a:ea typeface="Calibri"/>
                              <a:cs typeface="Times New Roman"/>
                            </a:rPr>
                            <m:t>𝟏𝟎𝟎</m:t>
                          </m:r>
                        </m:den>
                      </m:f>
                      <m:r>
                        <a:rPr lang="en-US" sz="2800" b="1" i="1">
                          <a:effectLst/>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𝟐𝟏</m:t>
                              </m:r>
                            </m:e>
                          </m:d>
                        </m:num>
                        <m:den>
                          <m:r>
                            <a:rPr lang="en-US" sz="2800" b="1" i="1">
                              <a:effectLst/>
                              <a:latin typeface="Cambria Math"/>
                              <a:ea typeface="Calibri"/>
                              <a:cs typeface="Times New Roman"/>
                            </a:rPr>
                            <m:t>𝟏𝟎𝟎</m:t>
                          </m:r>
                        </m:den>
                      </m:f>
                      <m:r>
                        <a:rPr lang="en-US" sz="2800" b="1" i="1">
                          <a:effectLst/>
                          <a:latin typeface="Cambria Math"/>
                          <a:ea typeface="Calibri"/>
                          <a:cs typeface="Times New Roman"/>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462799" y="1717822"/>
                <a:ext cx="2973763" cy="928524"/>
              </a:xfrm>
              <a:prstGeom prst="rect">
                <a:avLst/>
              </a:prstGeom>
              <a:blipFill rotWithShape="1">
                <a:blip r:embed="rId5"/>
                <a:stretch>
                  <a:fillRect r="-4918" b="-19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62799" y="2646346"/>
                <a:ext cx="2973763" cy="9285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solidFill>
                                <a:srgbClr val="00B050"/>
                              </a:solidFill>
                              <a:effectLst/>
                              <a:latin typeface="Cambria Math"/>
                              <a:ea typeface="Calibri"/>
                              <a:cs typeface="Times New Roman"/>
                            </a:rPr>
                            <m:t>𝟐𝟑𝟒</m:t>
                          </m:r>
                          <m:r>
                            <a:rPr lang="en-US" sz="2800" b="1" i="1">
                              <a:effectLst/>
                              <a:latin typeface="Cambria Math"/>
                              <a:ea typeface="Calibri"/>
                              <a:cs typeface="Times New Roman"/>
                            </a:rPr>
                            <m:t>∗</m:t>
                          </m:r>
                          <m:d>
                            <m:dPr>
                              <m:ctrlPr>
                                <a:rPr lang="en-US" sz="2800" b="1" i="1">
                                  <a:solidFill>
                                    <a:srgbClr val="00B050"/>
                                  </a:solidFill>
                                  <a:effectLst/>
                                  <a:latin typeface="Cambria Math" panose="02040503050406030204" pitchFamily="18" charset="0"/>
                                  <a:ea typeface="Calibri"/>
                                  <a:cs typeface="Times New Roman"/>
                                </a:rPr>
                              </m:ctrlPr>
                            </m:dPr>
                            <m:e>
                              <m:r>
                                <a:rPr lang="en-US" sz="2800" b="1" i="1">
                                  <a:solidFill>
                                    <a:srgbClr val="00B05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𝟐𝟏</m:t>
                              </m:r>
                            </m:e>
                          </m:d>
                        </m:num>
                        <m:den>
                          <m:r>
                            <a:rPr lang="en-US" sz="2800" b="1" i="1">
                              <a:effectLst/>
                              <a:latin typeface="Cambria Math"/>
                              <a:ea typeface="Calibri"/>
                              <a:cs typeface="Times New Roman"/>
                            </a:rPr>
                            <m:t>𝟏𝟎𝟎</m:t>
                          </m:r>
                          <m:r>
                            <a:rPr lang="en-US" sz="2800" b="1" i="1">
                              <a:effectLst/>
                              <a:latin typeface="Cambria Math"/>
                              <a:ea typeface="Calibri"/>
                              <a:cs typeface="Times New Roman"/>
                            </a:rPr>
                            <m:t>∗</m:t>
                          </m:r>
                          <m:r>
                            <a:rPr lang="en-US" sz="2800" b="1" i="1">
                              <a:effectLst/>
                              <a:latin typeface="Cambria Math"/>
                              <a:ea typeface="Calibri"/>
                              <a:cs typeface="Times New Roman"/>
                            </a:rPr>
                            <m:t>𝟏𝟎𝟎</m:t>
                          </m:r>
                        </m:den>
                      </m:f>
                      <m:r>
                        <a:rPr lang="en-US" sz="2800" b="1" i="1">
                          <a:effectLst/>
                          <a:latin typeface="Cambria Math"/>
                          <a:ea typeface="Calibri"/>
                          <a:cs typeface="Times New Roman"/>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462799" y="2646346"/>
                <a:ext cx="2973763" cy="928524"/>
              </a:xfrm>
              <a:prstGeom prst="rect">
                <a:avLst/>
              </a:prstGeom>
              <a:blipFill rotWithShape="1">
                <a:blip r:embed="rId6"/>
                <a:stretch>
                  <a:fillRect r="-4918" b="-19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56575" y="3449095"/>
                <a:ext cx="2261838" cy="9473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m:t>
                      </m:r>
                      <m:f>
                        <m:fPr>
                          <m:ctrlPr>
                            <a:rPr lang="en-US" sz="2800" b="1" i="1">
                              <a:solidFill>
                                <a:srgbClr val="0070C0"/>
                              </a:solidFill>
                              <a:effectLst/>
                              <a:latin typeface="Cambria Math" panose="02040503050406030204" pitchFamily="18" charset="0"/>
                              <a:ea typeface="Calibri"/>
                              <a:cs typeface="Times New Roman"/>
                            </a:rPr>
                          </m:ctrlPr>
                        </m:fPr>
                        <m:num>
                          <m:r>
                            <a:rPr lang="en-US" sz="2800" b="1" i="1">
                              <a:solidFill>
                                <a:srgbClr val="0070C0"/>
                              </a:solidFill>
                              <a:effectLst/>
                              <a:latin typeface="Cambria Math"/>
                              <a:ea typeface="Calibri"/>
                              <a:cs typeface="Times New Roman"/>
                            </a:rPr>
                            <m:t>−</m:t>
                          </m:r>
                          <m:r>
                            <a:rPr lang="en-US" sz="2800" b="1" i="1">
                              <a:solidFill>
                                <a:srgbClr val="0070C0"/>
                              </a:solidFill>
                              <a:effectLst/>
                              <a:latin typeface="Cambria Math"/>
                              <a:ea typeface="Calibri"/>
                              <a:cs typeface="Times New Roman"/>
                            </a:rPr>
                            <m:t>𝟒</m:t>
                          </m:r>
                          <m:r>
                            <a:rPr lang="en-US" sz="2800" b="1" i="1">
                              <a:solidFill>
                                <a:srgbClr val="0070C0"/>
                              </a:solidFill>
                              <a:effectLst/>
                              <a:latin typeface="Cambria Math"/>
                              <a:ea typeface="Calibri"/>
                              <a:cs typeface="Times New Roman"/>
                            </a:rPr>
                            <m:t>,</m:t>
                          </m:r>
                          <m:r>
                            <a:rPr lang="en-US" sz="2800" b="1" i="1">
                              <a:solidFill>
                                <a:srgbClr val="0070C0"/>
                              </a:solidFill>
                              <a:effectLst/>
                              <a:latin typeface="Cambria Math"/>
                              <a:ea typeface="Calibri"/>
                              <a:cs typeface="Times New Roman"/>
                            </a:rPr>
                            <m:t>𝟗𝟏𝟒</m:t>
                          </m:r>
                        </m:num>
                        <m:den>
                          <m:r>
                            <a:rPr lang="en-US" sz="2800" b="1" i="1">
                              <a:solidFill>
                                <a:srgbClr val="0070C0"/>
                              </a:solidFill>
                              <a:effectLst/>
                              <a:latin typeface="Cambria Math"/>
                              <a:ea typeface="Calibri"/>
                              <a:cs typeface="Times New Roman"/>
                            </a:rPr>
                            <m:t>𝟏𝟎</m:t>
                          </m:r>
                          <m:r>
                            <a:rPr lang="en-US" sz="2800" b="1" i="1">
                              <a:solidFill>
                                <a:srgbClr val="0070C0"/>
                              </a:solidFill>
                              <a:effectLst/>
                              <a:latin typeface="Cambria Math"/>
                              <a:ea typeface="Calibri"/>
                              <a:cs typeface="Times New Roman"/>
                            </a:rPr>
                            <m:t>,</m:t>
                          </m:r>
                          <m:r>
                            <a:rPr lang="en-US" sz="2800" b="1" i="1">
                              <a:solidFill>
                                <a:srgbClr val="0070C0"/>
                              </a:solidFill>
                              <a:effectLst/>
                              <a:latin typeface="Cambria Math"/>
                              <a:ea typeface="Calibri"/>
                              <a:cs typeface="Times New Roman"/>
                            </a:rPr>
                            <m:t>𝟎𝟎𝟎</m:t>
                          </m:r>
                        </m:den>
                      </m:f>
                      <m:r>
                        <a:rPr lang="en-US" sz="2800" b="1" i="1" smtClean="0">
                          <a:solidFill>
                            <a:schemeClr val="tx1"/>
                          </a:solidFill>
                          <a:effectLst/>
                          <a:latin typeface="Cambria Math"/>
                          <a:ea typeface="Calibri"/>
                          <a:cs typeface="Times New Roman"/>
                        </a:rPr>
                        <m:t>=</m:t>
                      </m:r>
                    </m:oMath>
                  </m:oMathPara>
                </a14:m>
                <a:endParaRPr lang="en-US" sz="2800" dirty="0">
                  <a:solidFill>
                    <a:schemeClr val="tx1"/>
                  </a:solidFill>
                </a:endParaRPr>
              </a:p>
            </p:txBody>
          </p:sp>
        </mc:Choice>
        <mc:Fallback xmlns="">
          <p:sp>
            <p:nvSpPr>
              <p:cNvPr id="9" name="Rectangle 8"/>
              <p:cNvSpPr>
                <a:spLocks noRot="1" noChangeAspect="1" noMove="1" noResize="1" noEditPoints="1" noAdjustHandles="1" noChangeArrowheads="1" noChangeShapeType="1" noTextEdit="1"/>
              </p:cNvSpPr>
              <p:nvPr/>
            </p:nvSpPr>
            <p:spPr>
              <a:xfrm>
                <a:off x="456575" y="3449095"/>
                <a:ext cx="2261838" cy="947375"/>
              </a:xfrm>
              <a:prstGeom prst="rect">
                <a:avLst/>
              </a:prstGeom>
              <a:blipFill rotWithShape="1">
                <a:blip r:embed="rId7"/>
                <a:stretch>
                  <a:fillRect r="-646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462799" y="4397503"/>
                <a:ext cx="2109167"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m:t>
                      </m:r>
                      <m:r>
                        <a:rPr lang="en-US" sz="2800" b="1" i="1">
                          <a:latin typeface="Cambria Math" panose="02040503050406030204" pitchFamily="18" charset="0"/>
                        </a:rPr>
                        <m:t>𝟎</m:t>
                      </m:r>
                      <m:r>
                        <a:rPr lang="en-US" sz="2800" b="1" i="1">
                          <a:latin typeface="Cambria Math" panose="02040503050406030204" pitchFamily="18" charset="0"/>
                        </a:rPr>
                        <m:t>.</m:t>
                      </m:r>
                      <m:r>
                        <a:rPr lang="en-US" sz="2800" b="1" i="1">
                          <a:latin typeface="Cambria Math" panose="02040503050406030204" pitchFamily="18" charset="0"/>
                        </a:rPr>
                        <m:t>𝟒𝟗𝟏𝟒</m:t>
                      </m:r>
                    </m:oMath>
                  </m:oMathPara>
                </a14:m>
                <a:endParaRPr lang="en-US" sz="2800" dirty="0"/>
              </a:p>
            </p:txBody>
          </p:sp>
        </mc:Choice>
        <mc:Fallback xmlns="">
          <p:sp>
            <p:nvSpPr>
              <p:cNvPr id="10" name="Rectangle 9"/>
              <p:cNvSpPr>
                <a:spLocks noRot="1" noChangeAspect="1" noMove="1" noResize="1" noEditPoints="1" noAdjustHandles="1" noChangeArrowheads="1" noChangeShapeType="1" noTextEdit="1"/>
              </p:cNvSpPr>
              <p:nvPr/>
            </p:nvSpPr>
            <p:spPr>
              <a:xfrm>
                <a:off x="462799" y="4397503"/>
                <a:ext cx="2109167" cy="523220"/>
              </a:xfrm>
              <a:prstGeom prst="rect">
                <a:avLst/>
              </a:prstGeom>
              <a:blipFill rotWithShape="1">
                <a:blip r:embed="rId8"/>
                <a:stretch>
                  <a:fillRect t="-10465" r="-6936" b="-32558"/>
                </a:stretch>
              </a:blipFill>
            </p:spPr>
            <p:txBody>
              <a:bodyPr/>
              <a:lstStyle/>
              <a:p>
                <a:r>
                  <a:rPr lang="en-US">
                    <a:noFill/>
                  </a:rPr>
                  <a:t> </a:t>
                </a:r>
              </a:p>
            </p:txBody>
          </p:sp>
        </mc:Fallback>
      </mc:AlternateContent>
    </p:spTree>
    <p:extLst>
      <p:ext uri="{BB962C8B-B14F-4D97-AF65-F5344CB8AC3E}">
        <p14:creationId xmlns:p14="http://schemas.microsoft.com/office/powerpoint/2010/main" val="2266302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85800"/>
          </a:xfrm>
        </p:spPr>
        <p:txBody>
          <a:bodyPr>
            <a:normAutofit/>
          </a:bodyPr>
          <a:lstStyle/>
          <a:p>
            <a:pPr marL="0" indent="0">
              <a:buNone/>
            </a:pPr>
            <a:r>
              <a:rPr lang="en-US" sz="2800" b="1" dirty="0">
                <a:solidFill>
                  <a:schemeClr val="accent1"/>
                </a:solidFill>
              </a:rPr>
              <a:t>Sample Problem 2:</a:t>
            </a:r>
            <a:r>
              <a:rPr lang="en-US" sz="2800" dirty="0">
                <a:solidFill>
                  <a:schemeClr val="accent1"/>
                </a:solidFill>
              </a:rPr>
              <a:t> </a:t>
            </a:r>
            <a:r>
              <a:rPr lang="en-US" sz="2800" b="1" dirty="0">
                <a:solidFill>
                  <a:srgbClr val="000000"/>
                </a:solidFill>
                <a:ea typeface="MS Mincho"/>
                <a:cs typeface="Times New Roman"/>
              </a:rPr>
              <a:t>Find each product.</a:t>
            </a:r>
            <a:endParaRPr lang="en-US" sz="2400" b="1" i="1" dirty="0"/>
          </a:p>
        </p:txBody>
      </p:sp>
      <p:sp>
        <p:nvSpPr>
          <p:cNvPr id="4" name="Rectangle 3"/>
          <p:cNvSpPr/>
          <p:nvPr/>
        </p:nvSpPr>
        <p:spPr>
          <a:xfrm>
            <a:off x="228600" y="1194602"/>
            <a:ext cx="468398" cy="523220"/>
          </a:xfrm>
          <a:prstGeom prst="rect">
            <a:avLst/>
          </a:prstGeom>
        </p:spPr>
        <p:txBody>
          <a:bodyPr wrap="none">
            <a:spAutoFit/>
          </a:bodyPr>
          <a:lstStyle/>
          <a:p>
            <a:r>
              <a:rPr lang="en-US" sz="2800" b="1" dirty="0"/>
              <a:t>d</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682570" y="1187275"/>
                <a:ext cx="3439147"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US" sz="2800" b="1" i="1">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𝟎</m:t>
                          </m:r>
                          <m:r>
                            <a:rPr lang="en-US" sz="2800" b="1" i="1">
                              <a:effectLst/>
                              <a:latin typeface="Cambria Math"/>
                              <a:ea typeface="Calibri"/>
                              <a:cs typeface="Times New Roman"/>
                            </a:rPr>
                            <m:t>.</m:t>
                          </m:r>
                          <m:r>
                            <a:rPr lang="en-US" sz="2800" b="1" i="1">
                              <a:effectLst/>
                              <a:latin typeface="Cambria Math"/>
                              <a:ea typeface="Calibri"/>
                              <a:cs typeface="Times New Roman"/>
                            </a:rPr>
                            <m:t>𝟎𝟒</m:t>
                          </m:r>
                        </m:e>
                      </m:d>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𝟏</m:t>
                          </m:r>
                          <m:r>
                            <a:rPr lang="en-US" sz="2800" b="1" i="1">
                              <a:effectLst/>
                              <a:latin typeface="Cambria Math"/>
                              <a:ea typeface="Calibri"/>
                              <a:cs typeface="Times New Roman"/>
                            </a:rPr>
                            <m:t>.</m:t>
                          </m:r>
                          <m:r>
                            <a:rPr lang="en-US" sz="2800" b="1" i="1">
                              <a:effectLst/>
                              <a:latin typeface="Cambria Math"/>
                              <a:ea typeface="Calibri"/>
                              <a:cs typeface="Times New Roman"/>
                            </a:rPr>
                            <m:t>𝟔</m:t>
                          </m:r>
                        </m:e>
                      </m:d>
                      <m:r>
                        <a:rPr lang="en-US" sz="2800" b="1" i="1">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682570" y="1187275"/>
                <a:ext cx="3439147" cy="523220"/>
              </a:xfrm>
              <a:prstGeom prst="rect">
                <a:avLst/>
              </a:prstGeom>
              <a:blipFill rotWithShape="1">
                <a:blip r:embed="rId3"/>
                <a:stretch>
                  <a:fillRect t="-10465" r="-4078" b="-32558"/>
                </a:stretch>
              </a:blipFill>
            </p:spPr>
            <p:txBody>
              <a:bodyPr/>
              <a:lstStyle/>
              <a:p>
                <a:r>
                  <a:rPr lang="en-US">
                    <a:noFill/>
                  </a:rPr>
                  <a:t> </a:t>
                </a:r>
              </a:p>
            </p:txBody>
          </p:sp>
        </mc:Fallback>
      </mc:AlternateContent>
    </p:spTree>
    <p:extLst>
      <p:ext uri="{BB962C8B-B14F-4D97-AF65-F5344CB8AC3E}">
        <p14:creationId xmlns:p14="http://schemas.microsoft.com/office/powerpoint/2010/main" val="2453710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2:</a:t>
            </a:r>
            <a:r>
              <a:rPr lang="en-US" sz="2800" dirty="0">
                <a:solidFill>
                  <a:schemeClr val="accent1"/>
                </a:solidFill>
              </a:rPr>
              <a:t> </a:t>
            </a:r>
            <a:r>
              <a:rPr lang="en-US" sz="2800" b="1" dirty="0">
                <a:solidFill>
                  <a:srgbClr val="000000"/>
                </a:solidFill>
                <a:ea typeface="MS Mincho"/>
                <a:cs typeface="Times New Roman"/>
              </a:rPr>
              <a:t>Find each product.</a:t>
            </a:r>
          </a:p>
        </p:txBody>
      </p:sp>
      <p:sp>
        <p:nvSpPr>
          <p:cNvPr id="4" name="Rectangle 3"/>
          <p:cNvSpPr/>
          <p:nvPr/>
        </p:nvSpPr>
        <p:spPr>
          <a:xfrm>
            <a:off x="228600" y="1194602"/>
            <a:ext cx="468398" cy="523220"/>
          </a:xfrm>
          <a:prstGeom prst="rect">
            <a:avLst/>
          </a:prstGeom>
        </p:spPr>
        <p:txBody>
          <a:bodyPr wrap="none">
            <a:spAutoFit/>
          </a:bodyPr>
          <a:lstStyle/>
          <a:p>
            <a:r>
              <a:rPr lang="en-US" sz="2800" b="1" dirty="0"/>
              <a:t>d</a:t>
            </a:r>
            <a:r>
              <a:rPr lang="en-US" sz="2800" dirty="0"/>
              <a:t>.</a:t>
            </a:r>
          </a:p>
        </p:txBody>
      </p:sp>
      <p:pic>
        <p:nvPicPr>
          <p:cNvPr id="8" name="Picture 7"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716264" y="1187580"/>
                <a:ext cx="3439147"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US" sz="2800" b="1" i="1">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𝟎</m:t>
                          </m:r>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𝟎𝟒</m:t>
                          </m:r>
                        </m:e>
                      </m:d>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𝟏</m:t>
                          </m:r>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𝟔</m:t>
                          </m:r>
                        </m:e>
                      </m:d>
                      <m:r>
                        <a:rPr lang="en-US" sz="2800" b="1" i="1">
                          <a:effectLst/>
                          <a:latin typeface="Cambria Math"/>
                          <a:ea typeface="Calibri"/>
                          <a:cs typeface="Times New Roman"/>
                        </a:rPr>
                        <m:t>=</m:t>
                      </m:r>
                    </m:oMath>
                  </m:oMathPara>
                </a14:m>
                <a:endParaRPr lang="en-US" sz="2800" dirty="0">
                  <a:solidFill>
                    <a:srgbClr val="FF0000"/>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716264" y="1187580"/>
                <a:ext cx="3439147" cy="523220"/>
              </a:xfrm>
              <a:prstGeom prst="rect">
                <a:avLst/>
              </a:prstGeom>
              <a:blipFill rotWithShape="1">
                <a:blip r:embed="rId4"/>
                <a:stretch>
                  <a:fillRect t="-10465" r="-4071"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62799" y="1717822"/>
                <a:ext cx="2675732" cy="901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𝟒</m:t>
                          </m:r>
                        </m:num>
                        <m:den>
                          <m:r>
                            <a:rPr lang="en-US" sz="2800" b="1" i="1">
                              <a:effectLst/>
                              <a:latin typeface="Cambria Math"/>
                              <a:ea typeface="Calibri"/>
                              <a:cs typeface="Times New Roman"/>
                            </a:rPr>
                            <m:t>𝟏𝟎𝟎</m:t>
                          </m:r>
                        </m:den>
                      </m:f>
                      <m:r>
                        <a:rPr lang="en-US" sz="2800" b="1" i="1">
                          <a:effectLst/>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𝟏𝟔</m:t>
                          </m:r>
                        </m:num>
                        <m:den>
                          <m:r>
                            <a:rPr lang="en-US" sz="2800" b="1" i="1">
                              <a:effectLst/>
                              <a:latin typeface="Cambria Math"/>
                              <a:ea typeface="Calibri"/>
                              <a:cs typeface="Times New Roman"/>
                            </a:rPr>
                            <m:t>𝟏𝟎</m:t>
                          </m:r>
                        </m:den>
                      </m:f>
                      <m:r>
                        <a:rPr lang="en-US" sz="2800" b="1" i="1">
                          <a:effectLst/>
                          <a:latin typeface="Cambria Math"/>
                          <a:ea typeface="Calibri"/>
                          <a:cs typeface="Times New Roman"/>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462799" y="1717822"/>
                <a:ext cx="2675732" cy="901785"/>
              </a:xfrm>
              <a:prstGeom prst="rect">
                <a:avLst/>
              </a:prstGeom>
              <a:blipFill rotWithShape="1">
                <a:blip r:embed="rId5"/>
                <a:stretch>
                  <a:fillRect r="-5467" b="-2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62799" y="2646346"/>
                <a:ext cx="3109889" cy="9285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d>
                            <m:dPr>
                              <m:ctrlPr>
                                <a:rPr lang="en-US" sz="2800" b="1" i="1">
                                  <a:solidFill>
                                    <a:srgbClr val="00B050"/>
                                  </a:solidFill>
                                  <a:effectLst/>
                                  <a:latin typeface="Cambria Math" panose="02040503050406030204" pitchFamily="18" charset="0"/>
                                  <a:ea typeface="Calibri"/>
                                  <a:cs typeface="Times New Roman"/>
                                </a:rPr>
                              </m:ctrlPr>
                            </m:dPr>
                            <m:e>
                              <m:r>
                                <a:rPr lang="en-US" sz="2800" b="1" i="1">
                                  <a:solidFill>
                                    <a:srgbClr val="00B05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𝟒</m:t>
                              </m:r>
                            </m:e>
                          </m:d>
                          <m:r>
                            <a:rPr lang="en-US" sz="2800" b="1" i="1">
                              <a:effectLst/>
                              <a:latin typeface="Cambria Math"/>
                              <a:ea typeface="Calibri"/>
                              <a:cs typeface="Times New Roman"/>
                            </a:rPr>
                            <m:t>∗</m:t>
                          </m:r>
                          <m:d>
                            <m:dPr>
                              <m:ctrlPr>
                                <a:rPr lang="en-US" sz="2800" b="1" i="1">
                                  <a:solidFill>
                                    <a:srgbClr val="00B050"/>
                                  </a:solidFill>
                                  <a:effectLst/>
                                  <a:latin typeface="Cambria Math" panose="02040503050406030204" pitchFamily="18" charset="0"/>
                                  <a:ea typeface="Calibri"/>
                                  <a:cs typeface="Times New Roman"/>
                                </a:rPr>
                              </m:ctrlPr>
                            </m:dPr>
                            <m:e>
                              <m:r>
                                <a:rPr lang="en-US" sz="2800" b="1" i="1">
                                  <a:solidFill>
                                    <a:srgbClr val="00B05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𝟏𝟔</m:t>
                              </m:r>
                            </m:e>
                          </m:d>
                        </m:num>
                        <m:den>
                          <m:r>
                            <a:rPr lang="en-US" sz="2800" b="1" i="1">
                              <a:effectLst/>
                              <a:latin typeface="Cambria Math"/>
                              <a:ea typeface="Calibri"/>
                              <a:cs typeface="Times New Roman"/>
                            </a:rPr>
                            <m:t>𝟏𝟎𝟎</m:t>
                          </m:r>
                          <m:r>
                            <a:rPr lang="en-US" sz="2800" b="1" i="1">
                              <a:effectLst/>
                              <a:latin typeface="Cambria Math"/>
                              <a:ea typeface="Calibri"/>
                              <a:cs typeface="Times New Roman"/>
                            </a:rPr>
                            <m:t>∗</m:t>
                          </m:r>
                          <m:r>
                            <a:rPr lang="en-US" sz="2800" b="1" i="1">
                              <a:effectLst/>
                              <a:latin typeface="Cambria Math"/>
                              <a:ea typeface="Calibri"/>
                              <a:cs typeface="Times New Roman"/>
                            </a:rPr>
                            <m:t>𝟏𝟎</m:t>
                          </m:r>
                        </m:den>
                      </m:f>
                      <m:r>
                        <a:rPr lang="en-US" sz="2800" b="1" i="1">
                          <a:effectLst/>
                          <a:latin typeface="Cambria Math"/>
                          <a:ea typeface="Calibri"/>
                          <a:cs typeface="Times New Roman"/>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462799" y="2646346"/>
                <a:ext cx="3109889" cy="928524"/>
              </a:xfrm>
              <a:prstGeom prst="rect">
                <a:avLst/>
              </a:prstGeom>
              <a:blipFill rotWithShape="1">
                <a:blip r:embed="rId6"/>
                <a:stretch>
                  <a:fillRect r="-4706" b="-19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56575" y="3449095"/>
                <a:ext cx="1994136" cy="9473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f>
                        <m:fPr>
                          <m:ctrlPr>
                            <a:rPr lang="en-US" sz="2800" b="1" i="1">
                              <a:solidFill>
                                <a:srgbClr val="0070C0"/>
                              </a:solidFill>
                              <a:effectLst/>
                              <a:latin typeface="Cambria Math" panose="02040503050406030204" pitchFamily="18" charset="0"/>
                              <a:ea typeface="Calibri"/>
                              <a:cs typeface="Times New Roman"/>
                            </a:rPr>
                          </m:ctrlPr>
                        </m:fPr>
                        <m:num>
                          <m:r>
                            <a:rPr lang="en-US" sz="2800" b="1" i="1">
                              <a:solidFill>
                                <a:srgbClr val="0070C0"/>
                              </a:solidFill>
                              <a:effectLst/>
                              <a:latin typeface="Cambria Math"/>
                              <a:ea typeface="Calibri"/>
                              <a:cs typeface="Times New Roman"/>
                            </a:rPr>
                            <m:t>𝟔𝟒</m:t>
                          </m:r>
                        </m:num>
                        <m:den>
                          <m:r>
                            <a:rPr lang="en-US" sz="2800" b="1" i="1">
                              <a:solidFill>
                                <a:srgbClr val="0070C0"/>
                              </a:solidFill>
                              <a:effectLst/>
                              <a:latin typeface="Cambria Math"/>
                              <a:ea typeface="Calibri"/>
                              <a:cs typeface="Times New Roman"/>
                            </a:rPr>
                            <m:t>𝟏</m:t>
                          </m:r>
                          <m:r>
                            <a:rPr lang="en-US" sz="2800" b="1" i="1">
                              <a:solidFill>
                                <a:srgbClr val="0070C0"/>
                              </a:solidFill>
                              <a:effectLst/>
                              <a:latin typeface="Cambria Math"/>
                              <a:ea typeface="Calibri"/>
                              <a:cs typeface="Times New Roman"/>
                            </a:rPr>
                            <m:t>,</m:t>
                          </m:r>
                          <m:r>
                            <a:rPr lang="en-US" sz="2800" b="1" i="1">
                              <a:solidFill>
                                <a:srgbClr val="0070C0"/>
                              </a:solidFill>
                              <a:effectLst/>
                              <a:latin typeface="Cambria Math"/>
                              <a:ea typeface="Calibri"/>
                              <a:cs typeface="Times New Roman"/>
                            </a:rPr>
                            <m:t>𝟎𝟎𝟎</m:t>
                          </m:r>
                        </m:den>
                      </m:f>
                      <m:r>
                        <a:rPr lang="en-US" sz="2800" b="1" i="1">
                          <a:effectLst/>
                          <a:latin typeface="Cambria Math"/>
                          <a:ea typeface="Calibri"/>
                          <a:cs typeface="Times New Roman"/>
                        </a:rPr>
                        <m:t>=</m:t>
                      </m:r>
                    </m:oMath>
                  </m:oMathPara>
                </a14:m>
                <a:endParaRPr lang="en-US" sz="2800" dirty="0">
                  <a:solidFill>
                    <a:schemeClr val="tx1"/>
                  </a:solidFill>
                </a:endParaRPr>
              </a:p>
            </p:txBody>
          </p:sp>
        </mc:Choice>
        <mc:Fallback xmlns="">
          <p:sp>
            <p:nvSpPr>
              <p:cNvPr id="9" name="Rectangle 8"/>
              <p:cNvSpPr>
                <a:spLocks noRot="1" noChangeAspect="1" noMove="1" noResize="1" noEditPoints="1" noAdjustHandles="1" noChangeArrowheads="1" noChangeShapeType="1" noTextEdit="1"/>
              </p:cNvSpPr>
              <p:nvPr/>
            </p:nvSpPr>
            <p:spPr>
              <a:xfrm>
                <a:off x="456575" y="3449095"/>
                <a:ext cx="1994136" cy="947375"/>
              </a:xfrm>
              <a:prstGeom prst="rect">
                <a:avLst/>
              </a:prstGeom>
              <a:blipFill rotWithShape="1">
                <a:blip r:embed="rId7"/>
                <a:stretch>
                  <a:fillRect r="-764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453606" y="4397503"/>
                <a:ext cx="162666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m:t>
                      </m:r>
                      <m:r>
                        <a:rPr lang="en-US" sz="2800" b="1" i="1">
                          <a:latin typeface="Cambria Math" panose="02040503050406030204" pitchFamily="18" charset="0"/>
                        </a:rPr>
                        <m:t>𝟎</m:t>
                      </m:r>
                      <m:r>
                        <a:rPr lang="en-US" sz="2800" b="1" i="1">
                          <a:latin typeface="Cambria Math" panose="02040503050406030204" pitchFamily="18" charset="0"/>
                        </a:rPr>
                        <m:t>.</m:t>
                      </m:r>
                      <m:r>
                        <a:rPr lang="en-US" sz="2800" b="1" i="1">
                          <a:latin typeface="Cambria Math" panose="02040503050406030204" pitchFamily="18" charset="0"/>
                        </a:rPr>
                        <m:t>𝟎𝟔𝟒</m:t>
                      </m:r>
                    </m:oMath>
                  </m:oMathPara>
                </a14:m>
                <a:endParaRPr lang="en-US" sz="2800" dirty="0"/>
              </a:p>
            </p:txBody>
          </p:sp>
        </mc:Choice>
        <mc:Fallback xmlns="">
          <p:sp>
            <p:nvSpPr>
              <p:cNvPr id="10" name="Rectangle 9"/>
              <p:cNvSpPr>
                <a:spLocks noRot="1" noChangeAspect="1" noMove="1" noResize="1" noEditPoints="1" noAdjustHandles="1" noChangeArrowheads="1" noChangeShapeType="1" noTextEdit="1"/>
              </p:cNvSpPr>
              <p:nvPr/>
            </p:nvSpPr>
            <p:spPr>
              <a:xfrm>
                <a:off x="453606" y="4397503"/>
                <a:ext cx="1626664" cy="523220"/>
              </a:xfrm>
              <a:prstGeom prst="rect">
                <a:avLst/>
              </a:prstGeom>
              <a:blipFill rotWithShape="1">
                <a:blip r:embed="rId8"/>
                <a:stretch>
                  <a:fillRect t="-10465" r="-9738" b="-32558"/>
                </a:stretch>
              </a:blipFill>
            </p:spPr>
            <p:txBody>
              <a:bodyPr/>
              <a:lstStyle/>
              <a:p>
                <a:r>
                  <a:rPr lang="en-US">
                    <a:noFill/>
                  </a:rPr>
                  <a:t> </a:t>
                </a:r>
              </a:p>
            </p:txBody>
          </p:sp>
        </mc:Fallback>
      </mc:AlternateContent>
    </p:spTree>
    <p:extLst>
      <p:ext uri="{BB962C8B-B14F-4D97-AF65-F5344CB8AC3E}">
        <p14:creationId xmlns:p14="http://schemas.microsoft.com/office/powerpoint/2010/main" val="17334449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361949"/>
                <a:ext cx="9067800" cy="4639945"/>
              </a:xfrm>
            </p:spPr>
            <p:txBody>
              <a:bodyPr>
                <a:normAutofit fontScale="77500" lnSpcReduction="20000"/>
              </a:bodyPr>
              <a:lstStyle/>
              <a:p>
                <a:pPr marL="0" marR="0" indent="0" algn="ctr">
                  <a:lnSpc>
                    <a:spcPct val="115000"/>
                  </a:lnSpc>
                  <a:spcBef>
                    <a:spcPts val="0"/>
                  </a:spcBef>
                  <a:spcAft>
                    <a:spcPts val="600"/>
                  </a:spcAft>
                  <a:buNone/>
                  <a:tabLst>
                    <a:tab pos="1605915" algn="l"/>
                  </a:tabLst>
                </a:pPr>
                <a:r>
                  <a:rPr lang="en-US" sz="2800" b="1" i="1" u="sng" dirty="0">
                    <a:ea typeface="MS Mincho"/>
                    <a:cs typeface="Times New Roman"/>
                  </a:rPr>
                  <a:t>Rules for dividing rational numbers</a:t>
                </a:r>
                <a:endParaRPr lang="en-US" sz="2400" dirty="0">
                  <a:ea typeface="MS Mincho"/>
                  <a:cs typeface="Times New Roman"/>
                </a:endParaRPr>
              </a:p>
              <a:p>
                <a:pPr marL="0" marR="0" indent="0">
                  <a:spcBef>
                    <a:spcPts val="0"/>
                  </a:spcBef>
                  <a:spcAft>
                    <a:spcPts val="0"/>
                  </a:spcAft>
                  <a:buNone/>
                </a:pPr>
                <a:r>
                  <a:rPr lang="en-US" sz="2800" dirty="0">
                    <a:solidFill>
                      <a:srgbClr val="000000"/>
                    </a:solidFill>
                    <a:ea typeface="MS Mincho"/>
                    <a:cs typeface="Comic Sans MS"/>
                  </a:rPr>
                  <a:t>If the numbers have the same signs, then the quotient will be </a:t>
                </a:r>
                <a:r>
                  <a:rPr lang="en-US" sz="2800" b="1" u="sng" dirty="0">
                    <a:solidFill>
                      <a:srgbClr val="FF0000"/>
                    </a:solidFill>
                    <a:ea typeface="MS Mincho"/>
                    <a:cs typeface="Comic Sans MS"/>
                  </a:rPr>
                  <a:t>positive.</a:t>
                </a:r>
                <a:endParaRPr lang="en-US" sz="2800" dirty="0">
                  <a:solidFill>
                    <a:srgbClr val="000000"/>
                  </a:solidFill>
                  <a:effectLst/>
                  <a:latin typeface="Comic Sans MS"/>
                  <a:ea typeface="MS Mincho"/>
                  <a:cs typeface="Comic Sans MS"/>
                </a:endParaRPr>
              </a:p>
              <a:p>
                <a:pPr marL="0" marR="0" indent="0">
                  <a:spcBef>
                    <a:spcPts val="0"/>
                  </a:spcBef>
                  <a:spcAft>
                    <a:spcPts val="600"/>
                  </a:spcAft>
                  <a:buNone/>
                </a:pPr>
                <a14:m>
                  <m:oMathPara xmlns:m="http://schemas.openxmlformats.org/officeDocument/2006/math">
                    <m:oMathParaPr>
                      <m:jc m:val="centerGroup"/>
                    </m:oMathParaPr>
                    <m:oMath xmlns:m="http://schemas.openxmlformats.org/officeDocument/2006/math">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r>
                        <a:rPr lang="en-US" sz="2800" b="1" i="1">
                          <a:solidFill>
                            <a:srgbClr val="000000"/>
                          </a:solidFill>
                          <a:effectLst/>
                          <a:latin typeface="Cambria Math"/>
                          <a:ea typeface="MS Mincho"/>
                          <a:cs typeface="Calibri"/>
                        </a:rPr>
                        <m:t>÷</m:t>
                      </m:r>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r>
                        <a:rPr lang="en-US" sz="2800" b="1" i="1">
                          <a:solidFill>
                            <a:srgbClr val="000000"/>
                          </a:solidFill>
                          <a:effectLst/>
                          <a:latin typeface="Cambria Math"/>
                          <a:ea typeface="MS Mincho"/>
                          <a:cs typeface="Calibri"/>
                        </a:rPr>
                        <m:t>=</m:t>
                      </m:r>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r>
                        <a:rPr lang="en-US" sz="2800" b="1" i="1">
                          <a:solidFill>
                            <a:srgbClr val="000000"/>
                          </a:solidFill>
                          <a:effectLst/>
                          <a:latin typeface="Cambria Math"/>
                          <a:ea typeface="MS Mincho"/>
                          <a:cs typeface="Calibri"/>
                        </a:rPr>
                        <m:t>       </m:t>
                      </m:r>
                      <m:r>
                        <a:rPr lang="en-US" sz="2800" b="1" i="1">
                          <a:solidFill>
                            <a:srgbClr val="000000"/>
                          </a:solidFill>
                          <a:effectLst/>
                          <a:latin typeface="Cambria Math"/>
                          <a:ea typeface="MS Mincho"/>
                          <a:cs typeface="Calibri"/>
                        </a:rPr>
                        <m:t>𝒐𝒓</m:t>
                      </m:r>
                      <m:r>
                        <a:rPr lang="en-US" sz="2800" b="1" i="1">
                          <a:solidFill>
                            <a:srgbClr val="000000"/>
                          </a:solidFill>
                          <a:effectLst/>
                          <a:latin typeface="Cambria Math"/>
                          <a:ea typeface="MS Mincho"/>
                          <a:cs typeface="Calibri"/>
                        </a:rPr>
                        <m:t>      </m:t>
                      </m:r>
                      <m:f>
                        <m:fPr>
                          <m:ctrlPr>
                            <a:rPr lang="en-US" sz="2800" b="1" i="1">
                              <a:solidFill>
                                <a:srgbClr val="000000"/>
                              </a:solidFill>
                              <a:effectLst/>
                              <a:latin typeface="Cambria Math" panose="02040503050406030204" pitchFamily="18" charset="0"/>
                              <a:ea typeface="MS Mincho"/>
                              <a:cs typeface="Calibri"/>
                            </a:rPr>
                          </m:ctrlPr>
                        </m:fPr>
                        <m:num>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num>
                        <m:den>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den>
                      </m:f>
                      <m:r>
                        <a:rPr lang="en-US" sz="2800" b="1" i="1">
                          <a:solidFill>
                            <a:srgbClr val="000000"/>
                          </a:solidFill>
                          <a:effectLst/>
                          <a:latin typeface="Cambria Math"/>
                          <a:ea typeface="MS Mincho"/>
                          <a:cs typeface="Calibri"/>
                        </a:rPr>
                        <m:t>=  </m:t>
                      </m:r>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oMath>
                  </m:oMathPara>
                </a14:m>
                <a:endParaRPr lang="en-US" sz="2800" dirty="0">
                  <a:solidFill>
                    <a:srgbClr val="000000"/>
                  </a:solidFill>
                  <a:effectLst/>
                  <a:latin typeface="Comic Sans MS"/>
                  <a:ea typeface="MS Mincho"/>
                  <a:cs typeface="Comic Sans MS"/>
                </a:endParaRPr>
              </a:p>
              <a:p>
                <a:pPr marL="0" marR="0" indent="0">
                  <a:spcBef>
                    <a:spcPts val="0"/>
                  </a:spcBef>
                  <a:spcAft>
                    <a:spcPts val="600"/>
                  </a:spcAft>
                  <a:buNone/>
                </a:pPr>
                <a14:m>
                  <m:oMathPara xmlns:m="http://schemas.openxmlformats.org/officeDocument/2006/math">
                    <m:oMathParaPr>
                      <m:jc m:val="centerGroup"/>
                    </m:oMathParaPr>
                    <m:oMath xmlns:m="http://schemas.openxmlformats.org/officeDocument/2006/math">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r>
                        <a:rPr lang="en-US" sz="2800" b="1" i="1">
                          <a:solidFill>
                            <a:srgbClr val="000000"/>
                          </a:solidFill>
                          <a:effectLst/>
                          <a:latin typeface="Cambria Math"/>
                          <a:ea typeface="MS Mincho"/>
                          <a:cs typeface="Calibri"/>
                        </a:rPr>
                        <m:t>÷</m:t>
                      </m:r>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r>
                        <a:rPr lang="en-US" sz="2800" b="1" i="1">
                          <a:solidFill>
                            <a:srgbClr val="000000"/>
                          </a:solidFill>
                          <a:effectLst/>
                          <a:latin typeface="Cambria Math"/>
                          <a:ea typeface="MS Mincho"/>
                          <a:cs typeface="Calibri"/>
                        </a:rPr>
                        <m:t>=</m:t>
                      </m:r>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r>
                        <a:rPr lang="en-US" sz="2800" b="1" i="1">
                          <a:solidFill>
                            <a:srgbClr val="000000"/>
                          </a:solidFill>
                          <a:effectLst/>
                          <a:latin typeface="Cambria Math"/>
                          <a:ea typeface="MS Mincho"/>
                          <a:cs typeface="Calibri"/>
                        </a:rPr>
                        <m:t>       </m:t>
                      </m:r>
                      <m:r>
                        <a:rPr lang="en-US" sz="2800" b="1" i="1">
                          <a:solidFill>
                            <a:srgbClr val="000000"/>
                          </a:solidFill>
                          <a:effectLst/>
                          <a:latin typeface="Cambria Math"/>
                          <a:ea typeface="MS Mincho"/>
                          <a:cs typeface="Calibri"/>
                        </a:rPr>
                        <m:t>𝒐𝒓</m:t>
                      </m:r>
                      <m:r>
                        <a:rPr lang="en-US" sz="2800" b="1" i="1">
                          <a:solidFill>
                            <a:srgbClr val="000000"/>
                          </a:solidFill>
                          <a:effectLst/>
                          <a:latin typeface="Cambria Math"/>
                          <a:ea typeface="MS Mincho"/>
                          <a:cs typeface="Calibri"/>
                        </a:rPr>
                        <m:t>      </m:t>
                      </m:r>
                      <m:f>
                        <m:fPr>
                          <m:ctrlPr>
                            <a:rPr lang="en-US" sz="2800" b="1" i="1">
                              <a:solidFill>
                                <a:srgbClr val="000000"/>
                              </a:solidFill>
                              <a:effectLst/>
                              <a:latin typeface="Cambria Math" panose="02040503050406030204" pitchFamily="18" charset="0"/>
                              <a:ea typeface="MS Mincho"/>
                              <a:cs typeface="Calibri"/>
                            </a:rPr>
                          </m:ctrlPr>
                        </m:fPr>
                        <m:num>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num>
                        <m:den>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den>
                      </m:f>
                      <m:r>
                        <a:rPr lang="en-US" sz="2800" b="1" i="1">
                          <a:solidFill>
                            <a:srgbClr val="000000"/>
                          </a:solidFill>
                          <a:effectLst/>
                          <a:latin typeface="Cambria Math"/>
                          <a:ea typeface="MS Mincho"/>
                          <a:cs typeface="Calibri"/>
                        </a:rPr>
                        <m:t>=</m:t>
                      </m:r>
                      <m:r>
                        <a:rPr lang="en-US" sz="2800" b="1" i="1">
                          <a:solidFill>
                            <a:srgbClr val="FF0000"/>
                          </a:solidFill>
                          <a:effectLst/>
                          <a:latin typeface="Cambria Math"/>
                          <a:ea typeface="MS Mincho"/>
                          <a:cs typeface="Calibri"/>
                        </a:rPr>
                        <m:t>  </m:t>
                      </m:r>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oMath>
                  </m:oMathPara>
                </a14:m>
                <a:endParaRPr lang="en-US" sz="2800" dirty="0">
                  <a:solidFill>
                    <a:srgbClr val="000000"/>
                  </a:solidFill>
                  <a:effectLst/>
                  <a:latin typeface="Comic Sans MS"/>
                  <a:ea typeface="MS Mincho"/>
                  <a:cs typeface="Comic Sans MS"/>
                </a:endParaRPr>
              </a:p>
              <a:p>
                <a:pPr marL="0" marR="0" indent="0">
                  <a:spcBef>
                    <a:spcPts val="0"/>
                  </a:spcBef>
                  <a:spcAft>
                    <a:spcPts val="0"/>
                  </a:spcAft>
                  <a:buNone/>
                </a:pPr>
                <a:r>
                  <a:rPr lang="en-US" sz="2800" dirty="0">
                    <a:solidFill>
                      <a:srgbClr val="000000"/>
                    </a:solidFill>
                    <a:ea typeface="MS Mincho"/>
                    <a:cs typeface="Comic Sans MS"/>
                  </a:rPr>
                  <a:t>If the numbers have different signs, then the quotient will be </a:t>
                </a:r>
                <a:r>
                  <a:rPr lang="en-US" sz="2800" b="1" u="sng" dirty="0">
                    <a:solidFill>
                      <a:srgbClr val="00B050"/>
                    </a:solidFill>
                    <a:ea typeface="MS Mincho"/>
                    <a:cs typeface="Comic Sans MS"/>
                  </a:rPr>
                  <a:t>negative.</a:t>
                </a:r>
                <a:r>
                  <a:rPr lang="en-US" sz="2800" b="1" dirty="0">
                    <a:solidFill>
                      <a:srgbClr val="00B050"/>
                    </a:solidFill>
                    <a:ea typeface="MS Mincho"/>
                    <a:cs typeface="Comic Sans MS"/>
                  </a:rPr>
                  <a:t> </a:t>
                </a:r>
                <a:endParaRPr lang="en-US" sz="2800" dirty="0">
                  <a:solidFill>
                    <a:srgbClr val="000000"/>
                  </a:solidFill>
                  <a:effectLst/>
                  <a:latin typeface="Comic Sans MS"/>
                  <a:ea typeface="MS Mincho"/>
                  <a:cs typeface="Comic Sans MS"/>
                </a:endParaRPr>
              </a:p>
              <a:p>
                <a:pPr marL="0" marR="0" indent="0">
                  <a:lnSpc>
                    <a:spcPct val="115000"/>
                  </a:lnSpc>
                  <a:spcBef>
                    <a:spcPts val="0"/>
                  </a:spcBef>
                  <a:spcAft>
                    <a:spcPts val="600"/>
                  </a:spcAft>
                  <a:buNone/>
                  <a:tabLst>
                    <a:tab pos="1605915" algn="l"/>
                  </a:tabLst>
                </a:pPr>
                <a14:m>
                  <m:oMathPara xmlns:m="http://schemas.openxmlformats.org/officeDocument/2006/math">
                    <m:oMathParaPr>
                      <m:jc m:val="centerGroup"/>
                    </m:oMathParaPr>
                    <m:oMath xmlns:m="http://schemas.openxmlformats.org/officeDocument/2006/math">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r>
                        <a:rPr lang="en-US" sz="2800" b="1" i="1">
                          <a:effectLst/>
                          <a:latin typeface="Cambria Math"/>
                          <a:ea typeface="MS Mincho"/>
                          <a:cs typeface="Calibri"/>
                        </a:rPr>
                        <m:t>÷</m:t>
                      </m:r>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r>
                        <a:rPr lang="en-US" sz="2800" b="1" i="1">
                          <a:effectLst/>
                          <a:latin typeface="Cambria Math"/>
                          <a:ea typeface="MS Mincho"/>
                          <a:cs typeface="Calibri"/>
                        </a:rPr>
                        <m:t>=</m:t>
                      </m:r>
                      <m:r>
                        <a:rPr lang="en-US" sz="2800" i="1">
                          <a:effectLst/>
                          <a:latin typeface="Cambria Math"/>
                          <a:ea typeface="MS Mincho"/>
                          <a:cs typeface="Calibri"/>
                        </a:rPr>
                        <m:t> </m:t>
                      </m:r>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r>
                        <a:rPr lang="en-US" sz="2800" b="1" i="1">
                          <a:solidFill>
                            <a:srgbClr val="00B050"/>
                          </a:solidFill>
                          <a:effectLst/>
                          <a:latin typeface="Cambria Math"/>
                          <a:ea typeface="MS Mincho"/>
                          <a:cs typeface="Calibri"/>
                        </a:rPr>
                        <m:t>     </m:t>
                      </m:r>
                      <m:r>
                        <a:rPr lang="en-US" sz="2800" b="1" i="1">
                          <a:solidFill>
                            <a:srgbClr val="000000"/>
                          </a:solidFill>
                          <a:effectLst/>
                          <a:latin typeface="Cambria Math"/>
                          <a:ea typeface="MS Mincho"/>
                          <a:cs typeface="Calibri"/>
                        </a:rPr>
                        <m:t>𝒐𝒓</m:t>
                      </m:r>
                      <m:r>
                        <a:rPr lang="en-US" sz="2800" b="1" i="1">
                          <a:solidFill>
                            <a:srgbClr val="00B050"/>
                          </a:solidFill>
                          <a:effectLst/>
                          <a:latin typeface="Cambria Math"/>
                          <a:ea typeface="MS Mincho"/>
                          <a:cs typeface="Calibri"/>
                        </a:rPr>
                        <m:t>     </m:t>
                      </m:r>
                      <m:f>
                        <m:fPr>
                          <m:ctrlPr>
                            <a:rPr lang="en-US" sz="2800" b="1" i="1">
                              <a:effectLst/>
                              <a:latin typeface="Cambria Math" panose="02040503050406030204" pitchFamily="18" charset="0"/>
                              <a:ea typeface="MS Mincho"/>
                              <a:cs typeface="Calibri"/>
                            </a:rPr>
                          </m:ctrlPr>
                        </m:fPr>
                        <m:num>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num>
                        <m:den>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den>
                      </m:f>
                      <m:r>
                        <a:rPr lang="en-US" sz="2800" b="1" i="1">
                          <a:effectLst/>
                          <a:latin typeface="Cambria Math"/>
                          <a:ea typeface="MS Mincho"/>
                          <a:cs typeface="Calibri"/>
                        </a:rPr>
                        <m:t>=</m:t>
                      </m:r>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oMath>
                  </m:oMathPara>
                </a14:m>
                <a:endParaRPr lang="en-US" sz="2400" dirty="0">
                  <a:ea typeface="MS Mincho"/>
                  <a:cs typeface="Times New Roman"/>
                </a:endParaRPr>
              </a:p>
              <a:p>
                <a:pPr marL="0" marR="0" indent="0">
                  <a:lnSpc>
                    <a:spcPct val="115000"/>
                  </a:lnSpc>
                  <a:spcBef>
                    <a:spcPts val="0"/>
                  </a:spcBef>
                  <a:spcAft>
                    <a:spcPts val="600"/>
                  </a:spcAft>
                  <a:buNone/>
                  <a:tabLst>
                    <a:tab pos="1605915" algn="l"/>
                  </a:tabLst>
                </a:pPr>
                <a14:m>
                  <m:oMathPara xmlns:m="http://schemas.openxmlformats.org/officeDocument/2006/math">
                    <m:oMathParaPr>
                      <m:jc m:val="centerGroup"/>
                    </m:oMathParaPr>
                    <m:oMath xmlns:m="http://schemas.openxmlformats.org/officeDocument/2006/math">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r>
                        <a:rPr lang="en-US" sz="2800" b="1" i="1">
                          <a:effectLst/>
                          <a:latin typeface="Cambria Math"/>
                          <a:ea typeface="MS Mincho"/>
                          <a:cs typeface="Calibri"/>
                        </a:rPr>
                        <m:t>÷</m:t>
                      </m:r>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r>
                        <a:rPr lang="en-US" sz="2800" b="1" i="1">
                          <a:effectLst/>
                          <a:latin typeface="Cambria Math"/>
                          <a:ea typeface="MS Mincho"/>
                          <a:cs typeface="Calibri"/>
                        </a:rPr>
                        <m:t>=</m:t>
                      </m:r>
                      <m:r>
                        <a:rPr lang="en-US" sz="2800" i="1">
                          <a:effectLst/>
                          <a:latin typeface="Cambria Math"/>
                          <a:ea typeface="MS Mincho"/>
                          <a:cs typeface="Calibri"/>
                        </a:rPr>
                        <m:t> </m:t>
                      </m:r>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r>
                        <a:rPr lang="en-US" sz="2800" b="1" i="1">
                          <a:solidFill>
                            <a:srgbClr val="00B050"/>
                          </a:solidFill>
                          <a:effectLst/>
                          <a:latin typeface="Cambria Math"/>
                          <a:ea typeface="MS Mincho"/>
                          <a:cs typeface="Calibri"/>
                        </a:rPr>
                        <m:t>     </m:t>
                      </m:r>
                      <m:r>
                        <a:rPr lang="en-US" sz="2800" b="1" i="1">
                          <a:solidFill>
                            <a:srgbClr val="000000"/>
                          </a:solidFill>
                          <a:effectLst/>
                          <a:latin typeface="Cambria Math"/>
                          <a:ea typeface="MS Mincho"/>
                          <a:cs typeface="Calibri"/>
                        </a:rPr>
                        <m:t>𝒐𝒓</m:t>
                      </m:r>
                      <m:r>
                        <a:rPr lang="en-US" sz="2800" b="1" i="1">
                          <a:solidFill>
                            <a:srgbClr val="00B050"/>
                          </a:solidFill>
                          <a:effectLst/>
                          <a:latin typeface="Cambria Math"/>
                          <a:ea typeface="MS Mincho"/>
                          <a:cs typeface="Calibri"/>
                        </a:rPr>
                        <m:t>     </m:t>
                      </m:r>
                      <m:f>
                        <m:fPr>
                          <m:ctrlPr>
                            <a:rPr lang="en-US" sz="2800" b="1" i="1">
                              <a:effectLst/>
                              <a:latin typeface="Cambria Math" panose="02040503050406030204" pitchFamily="18" charset="0"/>
                              <a:ea typeface="MS Mincho"/>
                              <a:cs typeface="Calibri"/>
                            </a:rPr>
                          </m:ctrlPr>
                        </m:fPr>
                        <m:num>
                          <m:d>
                            <m:dPr>
                              <m:ctrlPr>
                                <a:rPr lang="en-US" sz="2800" b="1" i="1">
                                  <a:solidFill>
                                    <a:srgbClr val="FF0000"/>
                                  </a:solidFill>
                                  <a:effectLst/>
                                  <a:latin typeface="Cambria Math" panose="02040503050406030204" pitchFamily="18" charset="0"/>
                                  <a:ea typeface="MS Mincho"/>
                                  <a:cs typeface="Calibri"/>
                                </a:rPr>
                              </m:ctrlPr>
                            </m:dPr>
                            <m:e>
                              <m:r>
                                <a:rPr lang="en-US" sz="2800" b="1" i="1">
                                  <a:solidFill>
                                    <a:srgbClr val="FF0000"/>
                                  </a:solidFill>
                                  <a:effectLst/>
                                  <a:latin typeface="Cambria Math"/>
                                  <a:ea typeface="MS Mincho"/>
                                  <a:cs typeface="Calibri"/>
                                </a:rPr>
                                <m:t>+</m:t>
                              </m:r>
                            </m:e>
                          </m:d>
                        </m:num>
                        <m:den>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den>
                      </m:f>
                      <m:r>
                        <a:rPr lang="en-US" sz="2800" b="1" i="1">
                          <a:effectLst/>
                          <a:latin typeface="Cambria Math"/>
                          <a:ea typeface="MS Mincho"/>
                          <a:cs typeface="Calibri"/>
                        </a:rPr>
                        <m:t>=</m:t>
                      </m:r>
                      <m:d>
                        <m:dPr>
                          <m:ctrlPr>
                            <a:rPr lang="en-US" sz="2800" b="1" i="1">
                              <a:solidFill>
                                <a:srgbClr val="00B050"/>
                              </a:solidFill>
                              <a:effectLst/>
                              <a:latin typeface="Cambria Math" panose="02040503050406030204" pitchFamily="18" charset="0"/>
                              <a:ea typeface="MS Mincho"/>
                              <a:cs typeface="Calibri"/>
                            </a:rPr>
                          </m:ctrlPr>
                        </m:dPr>
                        <m:e>
                          <m:r>
                            <a:rPr lang="en-US" sz="2800" b="1" i="1">
                              <a:solidFill>
                                <a:srgbClr val="00B050"/>
                              </a:solidFill>
                              <a:effectLst/>
                              <a:latin typeface="Cambria Math"/>
                              <a:ea typeface="MS Mincho"/>
                              <a:cs typeface="Calibri"/>
                            </a:rPr>
                            <m:t>−</m:t>
                          </m:r>
                        </m:e>
                      </m:d>
                    </m:oMath>
                  </m:oMathPara>
                </a14:m>
                <a:endParaRPr lang="en-US" sz="2400" dirty="0">
                  <a:ea typeface="MS Mincho"/>
                  <a:cs typeface="Times New Roman"/>
                </a:endParaRPr>
              </a:p>
              <a:p>
                <a:pPr marL="0" marR="0" indent="0">
                  <a:lnSpc>
                    <a:spcPct val="115000"/>
                  </a:lnSpc>
                  <a:spcBef>
                    <a:spcPts val="0"/>
                  </a:spcBef>
                  <a:spcAft>
                    <a:spcPts val="600"/>
                  </a:spcAft>
                  <a:buNone/>
                  <a:tabLst>
                    <a:tab pos="1605915" algn="l"/>
                  </a:tabLst>
                </a:pPr>
                <a:endParaRPr lang="en-US" sz="2800" dirty="0">
                  <a:ea typeface="MS Mincho"/>
                  <a:cs typeface="Times New Roman"/>
                </a:endParaRPr>
              </a:p>
              <a:p>
                <a:pPr marL="0" indent="0">
                  <a:buNone/>
                </a:pP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361949"/>
                <a:ext cx="9067800" cy="4639945"/>
              </a:xfrm>
              <a:blipFill rotWithShape="1">
                <a:blip r:embed="rId2"/>
                <a:stretch>
                  <a:fillRect l="-806" t="-1181" b="-10367"/>
                </a:stretch>
              </a:blipFill>
            </p:spPr>
            <p:txBody>
              <a:bodyPr/>
              <a:lstStyle/>
              <a:p>
                <a:r>
                  <a:rPr lang="en-US">
                    <a:noFill/>
                  </a:rPr>
                  <a:t> </a:t>
                </a:r>
              </a:p>
            </p:txBody>
          </p:sp>
        </mc:Fallback>
      </mc:AlternateContent>
      <p:pic>
        <p:nvPicPr>
          <p:cNvPr id="5" name="Picture 4"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23418113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381000" y="378526"/>
            <a:ext cx="8305800" cy="4639945"/>
          </a:xfrm>
        </p:spPr>
        <p:txBody>
          <a:bodyPr>
            <a:normAutofit/>
          </a:bodyPr>
          <a:lstStyle/>
          <a:p>
            <a:endParaRPr lang="en-US" sz="2800" dirty="0"/>
          </a:p>
          <a:p>
            <a:endParaRPr lang="en-US" sz="2800" dirty="0"/>
          </a:p>
          <a:p>
            <a:pPr marL="0" indent="0" algn="ctr">
              <a:buNone/>
            </a:pPr>
            <a:r>
              <a:rPr lang="en-US" sz="2800" dirty="0"/>
              <a:t>Division is multiplying by the reciprocal.</a:t>
            </a:r>
          </a:p>
          <a:p>
            <a:pPr marL="0" indent="0" algn="ctr">
              <a:buNone/>
            </a:pPr>
            <a:r>
              <a:rPr lang="en-US" sz="2800" dirty="0"/>
              <a:t>You only have to use the division rule if at least one of the numbers is a fraction or if the quotient will not be an integer.</a:t>
            </a:r>
          </a:p>
          <a:p>
            <a:pPr marL="0" marR="0" indent="0">
              <a:lnSpc>
                <a:spcPct val="115000"/>
              </a:lnSpc>
              <a:spcBef>
                <a:spcPts val="0"/>
              </a:spcBef>
              <a:spcAft>
                <a:spcPts val="600"/>
              </a:spcAft>
              <a:buNone/>
              <a:tabLst>
                <a:tab pos="1605915" algn="l"/>
              </a:tabLst>
            </a:pPr>
            <a:endParaRPr lang="en-US" sz="2800" dirty="0">
              <a:ea typeface="MS Mincho"/>
              <a:cs typeface="Times New Roman"/>
            </a:endParaRPr>
          </a:p>
          <a:p>
            <a:pPr marL="0" indent="0">
              <a:buNone/>
            </a:pPr>
            <a:endParaRPr lang="en-US" sz="2800" dirty="0"/>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2399916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85800"/>
          </a:xfrm>
        </p:spPr>
        <p:txBody>
          <a:bodyPr>
            <a:normAutofit/>
          </a:bodyPr>
          <a:lstStyle/>
          <a:p>
            <a:pPr marL="0" indent="0">
              <a:buNone/>
            </a:pPr>
            <a:r>
              <a:rPr lang="en-US" sz="2800" b="1" dirty="0">
                <a:solidFill>
                  <a:schemeClr val="accent1"/>
                </a:solidFill>
              </a:rPr>
              <a:t>Sample Problem 3:</a:t>
            </a:r>
            <a:r>
              <a:rPr lang="en-US" sz="2800" dirty="0">
                <a:solidFill>
                  <a:schemeClr val="accent1"/>
                </a:solidFill>
              </a:rPr>
              <a:t> </a:t>
            </a:r>
            <a:r>
              <a:rPr lang="en-US" sz="2800" b="1" dirty="0">
                <a:solidFill>
                  <a:srgbClr val="000000"/>
                </a:solidFill>
                <a:ea typeface="MS Mincho"/>
                <a:cs typeface="Times New Roman"/>
              </a:rPr>
              <a:t>Find each quotient.</a:t>
            </a:r>
            <a:endParaRPr lang="en-US" sz="2400" b="1" i="1" dirty="0"/>
          </a:p>
        </p:txBody>
      </p:sp>
      <p:sp>
        <p:nvSpPr>
          <p:cNvPr id="4" name="Rectangle 3"/>
          <p:cNvSpPr/>
          <p:nvPr/>
        </p:nvSpPr>
        <p:spPr>
          <a:xfrm>
            <a:off x="228600" y="1194602"/>
            <a:ext cx="453970" cy="523220"/>
          </a:xfrm>
          <a:prstGeom prst="rect">
            <a:avLst/>
          </a:prstGeom>
        </p:spPr>
        <p:txBody>
          <a:bodyPr wrap="none">
            <a:spAutoFit/>
          </a:bodyPr>
          <a:lstStyle/>
          <a:p>
            <a:r>
              <a:rPr lang="en-US" sz="2800" b="1" dirty="0"/>
              <a:t>a</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682570" y="925970"/>
                <a:ext cx="2438168" cy="10604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800" b="1" i="1">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𝟐</m:t>
                          </m:r>
                        </m:num>
                        <m:den>
                          <m:r>
                            <a:rPr lang="en-US" sz="2800" b="1" i="1">
                              <a:effectLst/>
                              <a:latin typeface="Cambria Math"/>
                              <a:ea typeface="Calibri"/>
                              <a:cs typeface="Times New Roman"/>
                            </a:rPr>
                            <m:t>𝟏𝟓</m:t>
                          </m:r>
                        </m:den>
                      </m:f>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𝟐</m:t>
                              </m:r>
                            </m:num>
                            <m:den>
                              <m:r>
                                <a:rPr lang="en-US" sz="2800" b="1" i="1">
                                  <a:effectLst/>
                                  <a:latin typeface="Cambria Math"/>
                                  <a:ea typeface="Calibri"/>
                                  <a:cs typeface="Times New Roman"/>
                                </a:rPr>
                                <m:t>𝟑</m:t>
                              </m:r>
                            </m:den>
                          </m:f>
                        </m:e>
                      </m:d>
                      <m:r>
                        <a:rPr lang="en-US" sz="2800" b="1" i="1">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682570" y="925970"/>
                <a:ext cx="2438168" cy="1060483"/>
              </a:xfrm>
              <a:prstGeom prst="rect">
                <a:avLst/>
              </a:prstGeom>
              <a:blipFill rotWithShape="1">
                <a:blip r:embed="rId3"/>
                <a:stretch>
                  <a:fillRect r="-6000"/>
                </a:stretch>
              </a:blipFill>
            </p:spPr>
            <p:txBody>
              <a:bodyPr/>
              <a:lstStyle/>
              <a:p>
                <a:r>
                  <a:rPr lang="en-US">
                    <a:noFill/>
                  </a:rPr>
                  <a:t> </a:t>
                </a:r>
              </a:p>
            </p:txBody>
          </p:sp>
        </mc:Fallback>
      </mc:AlternateContent>
    </p:spTree>
    <p:extLst>
      <p:ext uri="{BB962C8B-B14F-4D97-AF65-F5344CB8AC3E}">
        <p14:creationId xmlns:p14="http://schemas.microsoft.com/office/powerpoint/2010/main" val="705765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3:</a:t>
            </a:r>
            <a:r>
              <a:rPr lang="en-US" sz="2800" dirty="0">
                <a:solidFill>
                  <a:schemeClr val="accent1"/>
                </a:solidFill>
              </a:rPr>
              <a:t> </a:t>
            </a:r>
            <a:r>
              <a:rPr lang="en-US" sz="2800" b="1" dirty="0">
                <a:solidFill>
                  <a:srgbClr val="000000"/>
                </a:solidFill>
                <a:ea typeface="MS Mincho"/>
                <a:cs typeface="Times New Roman"/>
              </a:rPr>
              <a:t>Find each quotient.</a:t>
            </a:r>
          </a:p>
        </p:txBody>
      </p:sp>
      <p:sp>
        <p:nvSpPr>
          <p:cNvPr id="4" name="Rectangle 3"/>
          <p:cNvSpPr/>
          <p:nvPr/>
        </p:nvSpPr>
        <p:spPr>
          <a:xfrm>
            <a:off x="228600" y="1194602"/>
            <a:ext cx="453970" cy="523220"/>
          </a:xfrm>
          <a:prstGeom prst="rect">
            <a:avLst/>
          </a:prstGeom>
        </p:spPr>
        <p:txBody>
          <a:bodyPr wrap="none">
            <a:spAutoFit/>
          </a:bodyPr>
          <a:lstStyle/>
          <a:p>
            <a:r>
              <a:rPr lang="en-US" sz="2800" b="1" dirty="0"/>
              <a:t>a</a:t>
            </a:r>
            <a:r>
              <a:rPr lang="en-US" sz="2800" dirty="0"/>
              <a:t>.</a:t>
            </a:r>
          </a:p>
        </p:txBody>
      </p:sp>
      <p:pic>
        <p:nvPicPr>
          <p:cNvPr id="8" name="Picture 7"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712306" y="925970"/>
                <a:ext cx="2438168" cy="10604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800" b="1" i="1">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𝟐</m:t>
                          </m:r>
                        </m:num>
                        <m:den>
                          <m:r>
                            <a:rPr lang="en-US" sz="2800" b="1" i="1">
                              <a:effectLst/>
                              <a:latin typeface="Cambria Math"/>
                              <a:ea typeface="Calibri"/>
                              <a:cs typeface="Times New Roman"/>
                            </a:rPr>
                            <m:t>𝟏𝟓</m:t>
                          </m:r>
                        </m:den>
                      </m:f>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f>
                            <m:fPr>
                              <m:ctrlPr>
                                <a:rPr lang="en-US" sz="2800" b="1" i="1">
                                  <a:solidFill>
                                    <a:srgbClr val="FF0000"/>
                                  </a:solidFill>
                                  <a:effectLst/>
                                  <a:latin typeface="Cambria Math" panose="02040503050406030204" pitchFamily="18" charset="0"/>
                                  <a:ea typeface="Calibri"/>
                                  <a:cs typeface="Times New Roman"/>
                                </a:rPr>
                              </m:ctrlPr>
                            </m:fPr>
                            <m:num>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𝟐</m:t>
                              </m:r>
                            </m:num>
                            <m:den>
                              <m:r>
                                <a:rPr lang="en-US" sz="2800" b="1" i="1">
                                  <a:solidFill>
                                    <a:srgbClr val="FF0000"/>
                                  </a:solidFill>
                                  <a:effectLst/>
                                  <a:latin typeface="Cambria Math"/>
                                  <a:ea typeface="Calibri"/>
                                  <a:cs typeface="Times New Roman"/>
                                </a:rPr>
                                <m:t>𝟑</m:t>
                              </m:r>
                            </m:den>
                          </m:f>
                        </m:e>
                      </m:d>
                      <m:r>
                        <a:rPr lang="en-US" sz="2800" b="1" i="1">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712306" y="925970"/>
                <a:ext cx="2438168" cy="1060483"/>
              </a:xfrm>
              <a:prstGeom prst="rect">
                <a:avLst/>
              </a:prstGeom>
              <a:blipFill rotWithShape="1">
                <a:blip r:embed="rId4"/>
                <a:stretch>
                  <a:fillRect r="-6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5585" y="1986453"/>
                <a:ext cx="2789610" cy="10604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 </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𝟐</m:t>
                          </m:r>
                        </m:num>
                        <m:den>
                          <m:r>
                            <a:rPr lang="en-US" sz="2800" b="1" i="1">
                              <a:effectLst/>
                              <a:latin typeface="Cambria Math"/>
                              <a:ea typeface="Calibri"/>
                              <a:cs typeface="Times New Roman"/>
                            </a:rPr>
                            <m:t>𝟏𝟓</m:t>
                          </m:r>
                        </m:den>
                      </m:f>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𝟑</m:t>
                              </m:r>
                            </m:num>
                            <m:den>
                              <m:r>
                                <a:rPr lang="en-US" sz="2800" b="1" i="1">
                                  <a:effectLst/>
                                  <a:latin typeface="Cambria Math"/>
                                  <a:ea typeface="Calibri"/>
                                  <a:cs typeface="Times New Roman"/>
                                </a:rPr>
                                <m:t>−</m:t>
                              </m:r>
                              <m:r>
                                <a:rPr lang="en-US" sz="2800" b="1" i="1">
                                  <a:effectLst/>
                                  <a:latin typeface="Cambria Math"/>
                                  <a:ea typeface="Calibri"/>
                                  <a:cs typeface="Times New Roman"/>
                                </a:rPr>
                                <m:t>𝟐</m:t>
                              </m:r>
                            </m:den>
                          </m:f>
                        </m:e>
                      </m:d>
                      <m:r>
                        <a:rPr lang="en-US" sz="2800" b="1" i="1" smtClean="0">
                          <a:effectLst/>
                          <a:latin typeface="Cambria Math"/>
                          <a:ea typeface="Calibri"/>
                          <a:cs typeface="Times New Roman"/>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455585" y="1986453"/>
                <a:ext cx="2789610" cy="1060483"/>
              </a:xfrm>
              <a:prstGeom prst="rect">
                <a:avLst/>
              </a:prstGeom>
              <a:blipFill rotWithShape="1">
                <a:blip r:embed="rId5"/>
                <a:stretch>
                  <a:fillRect r="-54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55585" y="2889464"/>
                <a:ext cx="3033907" cy="9894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  </m:t>
                      </m:r>
                      <m:f>
                        <m:fPr>
                          <m:ctrlPr>
                            <a:rPr lang="en-US" sz="2800" b="1" i="1">
                              <a:effectLst/>
                              <a:latin typeface="Cambria Math" panose="02040503050406030204" pitchFamily="18" charset="0"/>
                              <a:ea typeface="Calibri"/>
                              <a:cs typeface="Times New Roman"/>
                            </a:rPr>
                          </m:ctrlPr>
                        </m:fPr>
                        <m:num>
                          <m:d>
                            <m:dPr>
                              <m:ctrlPr>
                                <a:rPr lang="en-US" sz="2800" b="1" i="1">
                                  <a:solidFill>
                                    <a:srgbClr val="FF0000"/>
                                  </a:solidFill>
                                  <a:effectLst/>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𝟐</m:t>
                              </m:r>
                            </m:e>
                          </m:d>
                          <m:r>
                            <a:rPr lang="en-US" sz="2800" b="1" i="1">
                              <a:effectLst/>
                              <a:latin typeface="Cambria Math"/>
                              <a:ea typeface="Calibri"/>
                              <a:cs typeface="Times New Roman"/>
                            </a:rPr>
                            <m:t>∗</m:t>
                          </m:r>
                          <m:r>
                            <a:rPr lang="en-US" sz="2800" b="1" i="1">
                              <a:solidFill>
                                <a:srgbClr val="00B050"/>
                              </a:solidFill>
                              <a:effectLst/>
                              <a:latin typeface="Cambria Math"/>
                              <a:ea typeface="Calibri"/>
                              <a:cs typeface="Times New Roman"/>
                            </a:rPr>
                            <m:t>𝟑</m:t>
                          </m:r>
                        </m:num>
                        <m:den>
                          <m:r>
                            <a:rPr lang="en-US" sz="2800" b="1" i="1">
                              <a:effectLst/>
                              <a:latin typeface="Cambria Math"/>
                              <a:ea typeface="Calibri"/>
                              <a:cs typeface="Times New Roman"/>
                            </a:rPr>
                            <m:t>𝟓</m:t>
                          </m:r>
                          <m:r>
                            <a:rPr lang="en-US" sz="2800" b="1" i="1">
                              <a:effectLst/>
                              <a:latin typeface="Cambria Math"/>
                              <a:ea typeface="Calibri"/>
                              <a:cs typeface="Times New Roman"/>
                            </a:rPr>
                            <m:t>∗</m:t>
                          </m:r>
                          <m:r>
                            <a:rPr lang="en-US" sz="2800" b="1" i="1">
                              <a:solidFill>
                                <a:srgbClr val="00B050"/>
                              </a:solidFill>
                              <a:effectLst/>
                              <a:latin typeface="Cambria Math"/>
                              <a:ea typeface="Calibri"/>
                              <a:cs typeface="Times New Roman"/>
                            </a:rPr>
                            <m:t>𝟑</m:t>
                          </m:r>
                          <m:r>
                            <a:rPr lang="en-US" sz="2800" b="1" i="1">
                              <a:effectLst/>
                              <a:latin typeface="Cambria Math"/>
                              <a:ea typeface="Calibri"/>
                              <a:cs typeface="Times New Roman"/>
                            </a:rPr>
                            <m:t>∗</m:t>
                          </m:r>
                          <m:d>
                            <m:dPr>
                              <m:ctrlPr>
                                <a:rPr lang="en-US" sz="2800" b="1" i="1">
                                  <a:solidFill>
                                    <a:srgbClr val="FF0000"/>
                                  </a:solidFill>
                                  <a:effectLst/>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𝟐</m:t>
                              </m:r>
                            </m:e>
                          </m:d>
                        </m:den>
                      </m:f>
                      <m:r>
                        <a:rPr lang="en-US" sz="2800" b="1" i="1" smtClean="0">
                          <a:solidFill>
                            <a:schemeClr val="tx1"/>
                          </a:solidFill>
                          <a:effectLst/>
                          <a:latin typeface="Cambria Math"/>
                          <a:ea typeface="Calibri"/>
                          <a:cs typeface="Times New Roman"/>
                        </a:rPr>
                        <m:t>=</m:t>
                      </m:r>
                    </m:oMath>
                  </m:oMathPara>
                </a14:m>
                <a:endParaRPr lang="en-US" sz="2800" dirty="0">
                  <a:solidFill>
                    <a:schemeClr val="tx1"/>
                  </a:solidFill>
                </a:endParaRPr>
              </a:p>
            </p:txBody>
          </p:sp>
        </mc:Choice>
        <mc:Fallback xmlns="">
          <p:sp>
            <p:nvSpPr>
              <p:cNvPr id="7" name="Rectangle 6"/>
              <p:cNvSpPr>
                <a:spLocks noRot="1" noChangeAspect="1" noMove="1" noResize="1" noEditPoints="1" noAdjustHandles="1" noChangeArrowheads="1" noChangeShapeType="1" noTextEdit="1"/>
              </p:cNvSpPr>
              <p:nvPr/>
            </p:nvSpPr>
            <p:spPr>
              <a:xfrm>
                <a:off x="455585" y="2889464"/>
                <a:ext cx="3033907" cy="989438"/>
              </a:xfrm>
              <a:prstGeom prst="rect">
                <a:avLst/>
              </a:prstGeom>
              <a:blipFill rotWithShape="1">
                <a:blip r:embed="rId6"/>
                <a:stretch>
                  <a:fillRect r="-50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56575" y="3886419"/>
                <a:ext cx="1005788" cy="901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  </m:t>
                      </m:r>
                      <m:f>
                        <m:fPr>
                          <m:ctrlPr>
                            <a:rPr lang="en-US" sz="2800" b="1" i="1">
                              <a:latin typeface="Cambria Math" panose="02040503050406030204" pitchFamily="18" charset="0"/>
                            </a:rPr>
                          </m:ctrlPr>
                        </m:fPr>
                        <m:num>
                          <m:r>
                            <a:rPr lang="en-US" sz="2800" b="1" i="1">
                              <a:latin typeface="Cambria Math" panose="02040503050406030204" pitchFamily="18" charset="0"/>
                            </a:rPr>
                            <m:t>𝟏</m:t>
                          </m:r>
                        </m:num>
                        <m:den>
                          <m:r>
                            <a:rPr lang="en-US" sz="2800" b="1" i="1">
                              <a:latin typeface="Cambria Math" panose="02040503050406030204" pitchFamily="18" charset="0"/>
                            </a:rPr>
                            <m:t>𝟓</m:t>
                          </m:r>
                        </m:den>
                      </m:f>
                    </m:oMath>
                  </m:oMathPara>
                </a14:m>
                <a:endParaRPr lang="en-US" sz="2800" dirty="0"/>
              </a:p>
            </p:txBody>
          </p:sp>
        </mc:Choice>
        <mc:Fallback xmlns="">
          <p:sp>
            <p:nvSpPr>
              <p:cNvPr id="9" name="Rectangle 8"/>
              <p:cNvSpPr>
                <a:spLocks noRot="1" noChangeAspect="1" noMove="1" noResize="1" noEditPoints="1" noAdjustHandles="1" noChangeArrowheads="1" noChangeShapeType="1" noTextEdit="1"/>
              </p:cNvSpPr>
              <p:nvPr/>
            </p:nvSpPr>
            <p:spPr>
              <a:xfrm>
                <a:off x="456575" y="3886419"/>
                <a:ext cx="1005788" cy="901785"/>
              </a:xfrm>
              <a:prstGeom prst="rect">
                <a:avLst/>
              </a:prstGeom>
              <a:blipFill rotWithShape="1">
                <a:blip r:embed="rId7"/>
                <a:stretch>
                  <a:fillRect r="-15152" b="-2721"/>
                </a:stretch>
              </a:blipFill>
            </p:spPr>
            <p:txBody>
              <a:bodyPr/>
              <a:lstStyle/>
              <a:p>
                <a:r>
                  <a:rPr lang="en-US">
                    <a:noFill/>
                  </a:rPr>
                  <a:t> </a:t>
                </a:r>
              </a:p>
            </p:txBody>
          </p:sp>
        </mc:Fallback>
      </mc:AlternateContent>
    </p:spTree>
    <p:extLst>
      <p:ext uri="{BB962C8B-B14F-4D97-AF65-F5344CB8AC3E}">
        <p14:creationId xmlns:p14="http://schemas.microsoft.com/office/powerpoint/2010/main" val="2999916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85800"/>
          </a:xfrm>
        </p:spPr>
        <p:txBody>
          <a:bodyPr>
            <a:normAutofit/>
          </a:bodyPr>
          <a:lstStyle/>
          <a:p>
            <a:pPr marL="0" indent="0">
              <a:buNone/>
            </a:pPr>
            <a:r>
              <a:rPr lang="en-US" sz="2800" b="1" dirty="0">
                <a:solidFill>
                  <a:schemeClr val="accent1"/>
                </a:solidFill>
              </a:rPr>
              <a:t>Sample Problem 3:</a:t>
            </a:r>
            <a:r>
              <a:rPr lang="en-US" sz="2800" dirty="0">
                <a:solidFill>
                  <a:schemeClr val="accent1"/>
                </a:solidFill>
              </a:rPr>
              <a:t> </a:t>
            </a:r>
            <a:r>
              <a:rPr lang="en-US" sz="2800" b="1" dirty="0">
                <a:solidFill>
                  <a:srgbClr val="000000"/>
                </a:solidFill>
                <a:ea typeface="MS Mincho"/>
                <a:cs typeface="Times New Roman"/>
              </a:rPr>
              <a:t>Find each quotient.</a:t>
            </a:r>
            <a:endParaRPr lang="en-US" sz="2400" b="1" i="1" dirty="0"/>
          </a:p>
        </p:txBody>
      </p:sp>
      <p:sp>
        <p:nvSpPr>
          <p:cNvPr id="4" name="Rectangle 3"/>
          <p:cNvSpPr/>
          <p:nvPr/>
        </p:nvSpPr>
        <p:spPr>
          <a:xfrm>
            <a:off x="228600" y="1194602"/>
            <a:ext cx="468398" cy="523220"/>
          </a:xfrm>
          <a:prstGeom prst="rect">
            <a:avLst/>
          </a:prstGeom>
        </p:spPr>
        <p:txBody>
          <a:bodyPr wrap="none">
            <a:spAutoFit/>
          </a:bodyPr>
          <a:lstStyle/>
          <a:p>
            <a:r>
              <a:rPr lang="en-US" sz="2800" b="1" dirty="0"/>
              <a:t>b</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682570" y="925970"/>
                <a:ext cx="2545890" cy="8974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𝟏</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𝟒</m:t>
                          </m:r>
                        </m:num>
                        <m:den>
                          <m:r>
                            <a:rPr lang="en-US" sz="2800" b="1" i="1">
                              <a:effectLst/>
                              <a:latin typeface="Cambria Math"/>
                              <a:ea typeface="Calibri"/>
                              <a:cs typeface="Times New Roman"/>
                            </a:rPr>
                            <m:t>𝟏𝟏</m:t>
                          </m:r>
                        </m:den>
                      </m:f>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𝟓</m:t>
                          </m:r>
                        </m:e>
                      </m:d>
                      <m:r>
                        <a:rPr lang="en-US" sz="2800" b="1" i="1">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682570" y="925970"/>
                <a:ext cx="2545890" cy="897425"/>
              </a:xfrm>
              <a:prstGeom prst="rect">
                <a:avLst/>
              </a:prstGeom>
              <a:blipFill rotWithShape="1">
                <a:blip r:embed="rId3"/>
                <a:stretch>
                  <a:fillRect r="-5742" b="-2721"/>
                </a:stretch>
              </a:blipFill>
            </p:spPr>
            <p:txBody>
              <a:bodyPr/>
              <a:lstStyle/>
              <a:p>
                <a:r>
                  <a:rPr lang="en-US">
                    <a:noFill/>
                  </a:rPr>
                  <a:t> </a:t>
                </a:r>
              </a:p>
            </p:txBody>
          </p:sp>
        </mc:Fallback>
      </mc:AlternateContent>
    </p:spTree>
    <p:extLst>
      <p:ext uri="{BB962C8B-B14F-4D97-AF65-F5344CB8AC3E}">
        <p14:creationId xmlns:p14="http://schemas.microsoft.com/office/powerpoint/2010/main" val="3891039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228600" y="666750"/>
            <a:ext cx="8915400" cy="4114800"/>
          </a:xfrm>
        </p:spPr>
        <p:txBody>
          <a:bodyPr>
            <a:normAutofit/>
          </a:bodyPr>
          <a:lstStyle/>
          <a:p>
            <a:pPr marL="0" indent="0">
              <a:buNone/>
            </a:pPr>
            <a:endParaRPr lang="en-US" sz="2400" dirty="0"/>
          </a:p>
          <a:p>
            <a:pPr marL="0" indent="0" algn="ctr">
              <a:buNone/>
            </a:pPr>
            <a:r>
              <a:rPr lang="en-US" sz="2400" b="1" dirty="0">
                <a:solidFill>
                  <a:srgbClr val="0070C0"/>
                </a:solidFill>
              </a:rPr>
              <a:t>Key Vocabulary:</a:t>
            </a:r>
          </a:p>
          <a:p>
            <a:pPr marL="0" indent="0" algn="ctr">
              <a:buNone/>
            </a:pPr>
            <a:r>
              <a:rPr lang="en-US" sz="2400" dirty="0"/>
              <a:t>Rational numbers</a:t>
            </a:r>
          </a:p>
          <a:p>
            <a:pPr marL="0" indent="0" algn="ctr">
              <a:buNone/>
            </a:pPr>
            <a:r>
              <a:rPr lang="en-US" sz="2400" dirty="0"/>
              <a:t>Adding</a:t>
            </a:r>
          </a:p>
          <a:p>
            <a:pPr marL="0" indent="0" algn="ctr">
              <a:buNone/>
            </a:pPr>
            <a:r>
              <a:rPr lang="en-US" sz="2400" dirty="0"/>
              <a:t>Subtracting</a:t>
            </a:r>
          </a:p>
          <a:p>
            <a:pPr marL="0" indent="0" algn="ctr">
              <a:buNone/>
            </a:pPr>
            <a:r>
              <a:rPr lang="en-US" sz="2400" dirty="0"/>
              <a:t>Multiplying</a:t>
            </a:r>
          </a:p>
          <a:p>
            <a:pPr marL="0" indent="0" algn="ctr">
              <a:buNone/>
            </a:pPr>
            <a:r>
              <a:rPr lang="en-US" sz="2400" dirty="0"/>
              <a:t>Dividing</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783294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3:</a:t>
            </a:r>
            <a:r>
              <a:rPr lang="en-US" sz="2800" dirty="0">
                <a:solidFill>
                  <a:schemeClr val="accent1"/>
                </a:solidFill>
              </a:rPr>
              <a:t> </a:t>
            </a:r>
            <a:r>
              <a:rPr lang="en-US" sz="2800" b="1" dirty="0">
                <a:solidFill>
                  <a:srgbClr val="000000"/>
                </a:solidFill>
                <a:ea typeface="MS Mincho"/>
                <a:cs typeface="Times New Roman"/>
              </a:rPr>
              <a:t>Find each quotient.</a:t>
            </a:r>
          </a:p>
        </p:txBody>
      </p:sp>
      <p:sp>
        <p:nvSpPr>
          <p:cNvPr id="4" name="Rectangle 3"/>
          <p:cNvSpPr/>
          <p:nvPr/>
        </p:nvSpPr>
        <p:spPr>
          <a:xfrm>
            <a:off x="228600" y="1194602"/>
            <a:ext cx="468398" cy="523220"/>
          </a:xfrm>
          <a:prstGeom prst="rect">
            <a:avLst/>
          </a:prstGeom>
        </p:spPr>
        <p:txBody>
          <a:bodyPr wrap="none">
            <a:spAutoFit/>
          </a:bodyPr>
          <a:lstStyle/>
          <a:p>
            <a:r>
              <a:rPr lang="en-US" sz="2800" b="1" dirty="0"/>
              <a:t>b</a:t>
            </a:r>
            <a:r>
              <a:rPr lang="en-US" sz="2800" dirty="0"/>
              <a:t>.</a:t>
            </a:r>
          </a:p>
        </p:txBody>
      </p:sp>
      <p:pic>
        <p:nvPicPr>
          <p:cNvPr id="8" name="Picture 7"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712306" y="925970"/>
                <a:ext cx="2545890" cy="8974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solidFill>
                            <a:srgbClr val="FF0000"/>
                          </a:solidFill>
                          <a:latin typeface="Cambria Math"/>
                          <a:ea typeface="Calibri"/>
                          <a:cs typeface="Times New Roman"/>
                        </a:rPr>
                        <m:t>𝟏</m:t>
                      </m:r>
                      <m:f>
                        <m:fPr>
                          <m:ctrlPr>
                            <a:rPr lang="en-US" sz="2800" b="1" i="1">
                              <a:solidFill>
                                <a:srgbClr val="FF0000"/>
                              </a:solidFill>
                              <a:effectLst/>
                              <a:latin typeface="Cambria Math" panose="02040503050406030204" pitchFamily="18" charset="0"/>
                              <a:ea typeface="Calibri"/>
                              <a:cs typeface="Times New Roman"/>
                            </a:rPr>
                          </m:ctrlPr>
                        </m:fPr>
                        <m:num>
                          <m:r>
                            <a:rPr lang="en-US" sz="2800" b="1" i="1">
                              <a:solidFill>
                                <a:srgbClr val="FF0000"/>
                              </a:solidFill>
                              <a:effectLst/>
                              <a:latin typeface="Cambria Math"/>
                              <a:ea typeface="Calibri"/>
                              <a:cs typeface="Times New Roman"/>
                            </a:rPr>
                            <m:t>𝟒</m:t>
                          </m:r>
                        </m:num>
                        <m:den>
                          <m:r>
                            <a:rPr lang="en-US" sz="2800" b="1" i="1">
                              <a:solidFill>
                                <a:srgbClr val="FF0000"/>
                              </a:solidFill>
                              <a:effectLst/>
                              <a:latin typeface="Cambria Math"/>
                              <a:ea typeface="Calibri"/>
                              <a:cs typeface="Times New Roman"/>
                            </a:rPr>
                            <m:t>𝟏𝟏</m:t>
                          </m:r>
                        </m:den>
                      </m:f>
                      <m:r>
                        <a:rPr lang="en-US" sz="2800" b="1" i="1">
                          <a:effectLst/>
                          <a:latin typeface="Cambria Math"/>
                          <a:ea typeface="Calibri"/>
                          <a:cs typeface="Times New Roman"/>
                        </a:rPr>
                        <m:t>÷</m:t>
                      </m:r>
                      <m:d>
                        <m:dPr>
                          <m:ctrlPr>
                            <a:rPr lang="en-US" sz="2800" b="1" i="1">
                              <a:solidFill>
                                <a:srgbClr val="FF0000"/>
                              </a:solidFill>
                              <a:effectLst/>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𝟓</m:t>
                          </m:r>
                        </m:e>
                      </m:d>
                      <m:r>
                        <a:rPr lang="en-US" sz="2800" b="1" i="1">
                          <a:effectLst/>
                          <a:latin typeface="Cambria Math"/>
                          <a:ea typeface="Calibri"/>
                          <a:cs typeface="Times New Roman"/>
                        </a:rPr>
                        <m:t>=</m:t>
                      </m:r>
                    </m:oMath>
                  </m:oMathPara>
                </a14:m>
                <a:endParaRPr lang="en-US" sz="2800" dirty="0">
                  <a:solidFill>
                    <a:srgbClr val="FF0000"/>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712306" y="925970"/>
                <a:ext cx="2545890" cy="897425"/>
              </a:xfrm>
              <a:prstGeom prst="rect">
                <a:avLst/>
              </a:prstGeom>
              <a:blipFill rotWithShape="1">
                <a:blip r:embed="rId4"/>
                <a:stretch>
                  <a:fillRect r="-5995" b="-27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62799" y="1717822"/>
                <a:ext cx="2622706" cy="97148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 </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𝟏𝟓</m:t>
                          </m:r>
                        </m:num>
                        <m:den>
                          <m:r>
                            <a:rPr lang="en-US" sz="2800" b="1" i="1">
                              <a:effectLst/>
                              <a:latin typeface="Cambria Math"/>
                              <a:ea typeface="Calibri"/>
                              <a:cs typeface="Times New Roman"/>
                            </a:rPr>
                            <m:t>𝟏𝟏</m:t>
                          </m:r>
                        </m:den>
                      </m:f>
                      <m:r>
                        <a:rPr lang="en-US" sz="2800" b="1" i="1">
                          <a:effectLst/>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𝟏</m:t>
                          </m:r>
                        </m:num>
                        <m:den>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𝟓</m:t>
                              </m:r>
                            </m:e>
                          </m:d>
                        </m:den>
                      </m:f>
                      <m:r>
                        <a:rPr lang="en-US" sz="2800" b="1" i="1">
                          <a:effectLst/>
                          <a:latin typeface="Cambria Math"/>
                          <a:ea typeface="Calibri"/>
                          <a:cs typeface="Times New Roman"/>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462799" y="1717822"/>
                <a:ext cx="2622706" cy="971484"/>
              </a:xfrm>
              <a:prstGeom prst="rect">
                <a:avLst/>
              </a:prstGeom>
              <a:blipFill rotWithShape="1">
                <a:blip r:embed="rId5"/>
                <a:stretch>
                  <a:fillRect r="-58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62799" y="2646346"/>
                <a:ext cx="2622706" cy="97148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 </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𝟏𝟓</m:t>
                          </m:r>
                          <m:r>
                            <a:rPr lang="en-US" sz="2800" b="1" i="1">
                              <a:effectLst/>
                              <a:latin typeface="Cambria Math"/>
                              <a:ea typeface="Calibri"/>
                              <a:cs typeface="Times New Roman"/>
                            </a:rPr>
                            <m:t>∗</m:t>
                          </m:r>
                          <m:r>
                            <a:rPr lang="en-US" sz="2800" b="1" i="1">
                              <a:effectLst/>
                              <a:latin typeface="Cambria Math"/>
                              <a:ea typeface="Calibri"/>
                              <a:cs typeface="Times New Roman"/>
                            </a:rPr>
                            <m:t>𝟏</m:t>
                          </m:r>
                        </m:num>
                        <m:den>
                          <m:r>
                            <a:rPr lang="en-US" sz="2800" b="1" i="1">
                              <a:effectLst/>
                              <a:latin typeface="Cambria Math"/>
                              <a:ea typeface="Calibri"/>
                              <a:cs typeface="Times New Roman"/>
                            </a:rPr>
                            <m:t>𝟏𝟏</m:t>
                          </m:r>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𝟓</m:t>
                              </m:r>
                            </m:e>
                          </m:d>
                        </m:den>
                      </m:f>
                      <m:r>
                        <a:rPr lang="en-US" sz="2800" b="1" i="1" smtClean="0">
                          <a:effectLst/>
                          <a:latin typeface="Cambria Math"/>
                          <a:ea typeface="Calibri"/>
                          <a:cs typeface="Times New Roman"/>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462799" y="2646346"/>
                <a:ext cx="2622706" cy="971484"/>
              </a:xfrm>
              <a:prstGeom prst="rect">
                <a:avLst/>
              </a:prstGeom>
              <a:blipFill rotWithShape="1">
                <a:blip r:embed="rId6"/>
                <a:stretch>
                  <a:fillRect r="-58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56575" y="3449095"/>
                <a:ext cx="2255233" cy="97148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 </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𝟑</m:t>
                          </m:r>
                          <m:r>
                            <a:rPr lang="en-US" sz="2800" b="1" i="1">
                              <a:effectLst/>
                              <a:latin typeface="Cambria Math"/>
                              <a:ea typeface="Calibri"/>
                              <a:cs typeface="Times New Roman"/>
                            </a:rPr>
                            <m:t>∗</m:t>
                          </m:r>
                          <m:r>
                            <a:rPr lang="en-US" sz="2800" b="1" i="1">
                              <a:solidFill>
                                <a:srgbClr val="00B050"/>
                              </a:solidFill>
                              <a:effectLst/>
                              <a:latin typeface="Cambria Math"/>
                              <a:ea typeface="Calibri"/>
                              <a:cs typeface="Times New Roman"/>
                            </a:rPr>
                            <m:t>𝟓</m:t>
                          </m:r>
                          <m:r>
                            <a:rPr lang="en-US" sz="2800" b="1" i="1">
                              <a:effectLst/>
                              <a:latin typeface="Cambria Math"/>
                              <a:ea typeface="Calibri"/>
                              <a:cs typeface="Times New Roman"/>
                            </a:rPr>
                            <m:t>∗</m:t>
                          </m:r>
                          <m:r>
                            <a:rPr lang="en-US" sz="2800" b="1" i="1">
                              <a:effectLst/>
                              <a:latin typeface="Cambria Math"/>
                              <a:ea typeface="Calibri"/>
                              <a:cs typeface="Times New Roman"/>
                            </a:rPr>
                            <m:t>𝟏</m:t>
                          </m:r>
                        </m:num>
                        <m:den>
                          <m:r>
                            <a:rPr lang="en-US" sz="2800" b="1" i="1">
                              <a:effectLst/>
                              <a:latin typeface="Cambria Math"/>
                              <a:ea typeface="Calibri"/>
                              <a:cs typeface="Times New Roman"/>
                            </a:rPr>
                            <m:t>𝟏𝟏</m:t>
                          </m:r>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solidFill>
                                    <a:srgbClr val="00B05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𝟓</m:t>
                              </m:r>
                            </m:e>
                          </m:d>
                        </m:den>
                      </m:f>
                    </m:oMath>
                  </m:oMathPara>
                </a14:m>
                <a:endParaRPr lang="en-US" sz="2800" dirty="0"/>
              </a:p>
            </p:txBody>
          </p:sp>
        </mc:Choice>
        <mc:Fallback xmlns="">
          <p:sp>
            <p:nvSpPr>
              <p:cNvPr id="9" name="Rectangle 8"/>
              <p:cNvSpPr>
                <a:spLocks noRot="1" noChangeAspect="1" noMove="1" noResize="1" noEditPoints="1" noAdjustHandles="1" noChangeArrowheads="1" noChangeShapeType="1" noTextEdit="1"/>
              </p:cNvSpPr>
              <p:nvPr/>
            </p:nvSpPr>
            <p:spPr>
              <a:xfrm>
                <a:off x="456575" y="3449095"/>
                <a:ext cx="2255233" cy="971484"/>
              </a:xfrm>
              <a:prstGeom prst="rect">
                <a:avLst/>
              </a:prstGeom>
              <a:blipFill rotWithShape="1">
                <a:blip r:embed="rId7"/>
                <a:stretch>
                  <a:fillRect r="-64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2711808" y="3464189"/>
                <a:ext cx="1409745" cy="89896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 </m:t>
                      </m:r>
                      <m:f>
                        <m:fPr>
                          <m:ctrlPr>
                            <a:rPr lang="en-US" sz="2800" b="1" i="1">
                              <a:latin typeface="Cambria Math" panose="02040503050406030204" pitchFamily="18" charset="0"/>
                            </a:rPr>
                          </m:ctrlPr>
                        </m:fPr>
                        <m:num>
                          <m:r>
                            <a:rPr lang="en-US" sz="2800" b="1" i="1">
                              <a:latin typeface="Cambria Math" panose="02040503050406030204" pitchFamily="18" charset="0"/>
                            </a:rPr>
                            <m:t>𝟑</m:t>
                          </m:r>
                        </m:num>
                        <m:den>
                          <m:r>
                            <a:rPr lang="en-US" sz="2800" b="1" i="1">
                              <a:latin typeface="Cambria Math" panose="02040503050406030204" pitchFamily="18" charset="0"/>
                            </a:rPr>
                            <m:t>−</m:t>
                          </m:r>
                          <m:r>
                            <a:rPr lang="en-US" sz="2800" b="1" i="1">
                              <a:latin typeface="Cambria Math" panose="02040503050406030204" pitchFamily="18" charset="0"/>
                            </a:rPr>
                            <m:t>𝟏𝟏</m:t>
                          </m:r>
                        </m:den>
                      </m:f>
                    </m:oMath>
                  </m:oMathPara>
                </a14:m>
                <a:endParaRPr lang="en-US" sz="2800" dirty="0"/>
              </a:p>
            </p:txBody>
          </p:sp>
        </mc:Choice>
        <mc:Fallback xmlns="">
          <p:sp>
            <p:nvSpPr>
              <p:cNvPr id="10" name="Rectangle 9"/>
              <p:cNvSpPr>
                <a:spLocks noRot="1" noChangeAspect="1" noMove="1" noResize="1" noEditPoints="1" noAdjustHandles="1" noChangeArrowheads="1" noChangeShapeType="1" noTextEdit="1"/>
              </p:cNvSpPr>
              <p:nvPr/>
            </p:nvSpPr>
            <p:spPr>
              <a:xfrm>
                <a:off x="2711808" y="3464189"/>
                <a:ext cx="1409745" cy="898964"/>
              </a:xfrm>
              <a:prstGeom prst="rect">
                <a:avLst/>
              </a:prstGeom>
              <a:blipFill rotWithShape="1">
                <a:blip r:embed="rId8"/>
                <a:stretch>
                  <a:fillRect r="-11255" b="-2027"/>
                </a:stretch>
              </a:blipFill>
            </p:spPr>
            <p:txBody>
              <a:bodyPr/>
              <a:lstStyle/>
              <a:p>
                <a:r>
                  <a:rPr lang="en-US">
                    <a:noFill/>
                  </a:rPr>
                  <a:t> </a:t>
                </a:r>
              </a:p>
            </p:txBody>
          </p:sp>
        </mc:Fallback>
      </mc:AlternateContent>
    </p:spTree>
    <p:extLst>
      <p:ext uri="{BB962C8B-B14F-4D97-AF65-F5344CB8AC3E}">
        <p14:creationId xmlns:p14="http://schemas.microsoft.com/office/powerpoint/2010/main" val="33037341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85800"/>
          </a:xfrm>
        </p:spPr>
        <p:txBody>
          <a:bodyPr>
            <a:normAutofit/>
          </a:bodyPr>
          <a:lstStyle/>
          <a:p>
            <a:pPr marL="0" indent="0">
              <a:buNone/>
            </a:pPr>
            <a:r>
              <a:rPr lang="en-US" sz="2800" b="1" dirty="0">
                <a:solidFill>
                  <a:schemeClr val="accent1"/>
                </a:solidFill>
              </a:rPr>
              <a:t>Sample Problem 3:</a:t>
            </a:r>
            <a:r>
              <a:rPr lang="en-US" sz="2800" dirty="0">
                <a:solidFill>
                  <a:schemeClr val="accent1"/>
                </a:solidFill>
              </a:rPr>
              <a:t> </a:t>
            </a:r>
            <a:r>
              <a:rPr lang="en-US" sz="2800" b="1" dirty="0">
                <a:solidFill>
                  <a:srgbClr val="000000"/>
                </a:solidFill>
                <a:ea typeface="MS Mincho"/>
                <a:cs typeface="Times New Roman"/>
              </a:rPr>
              <a:t>Find each quotient.</a:t>
            </a:r>
            <a:endParaRPr lang="en-US" sz="2400" b="1" i="1" dirty="0"/>
          </a:p>
        </p:txBody>
      </p:sp>
      <p:sp>
        <p:nvSpPr>
          <p:cNvPr id="4" name="Rectangle 3"/>
          <p:cNvSpPr/>
          <p:nvPr/>
        </p:nvSpPr>
        <p:spPr>
          <a:xfrm>
            <a:off x="228600" y="1194602"/>
            <a:ext cx="426720" cy="523220"/>
          </a:xfrm>
          <a:prstGeom prst="rect">
            <a:avLst/>
          </a:prstGeom>
        </p:spPr>
        <p:txBody>
          <a:bodyPr wrap="none">
            <a:spAutoFit/>
          </a:bodyPr>
          <a:lstStyle/>
          <a:p>
            <a:r>
              <a:rPr lang="en-US" sz="2800" b="1" dirty="0"/>
              <a:t>c</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682570" y="1187275"/>
                <a:ext cx="2722861"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r>
                        <a:rPr lang="en-US" sz="2800" b="1" i="1">
                          <a:latin typeface="Cambria Math"/>
                          <a:ea typeface="Calibri"/>
                          <a:cs typeface="Times New Roman"/>
                        </a:rPr>
                        <m:t>𝟎</m:t>
                      </m:r>
                      <m:r>
                        <a:rPr lang="en-US" sz="2800" b="1" i="1">
                          <a:latin typeface="Cambria Math"/>
                          <a:ea typeface="Calibri"/>
                          <a:cs typeface="Times New Roman"/>
                        </a:rPr>
                        <m:t>.</m:t>
                      </m:r>
                      <m:r>
                        <a:rPr lang="en-US" sz="2800" b="1" i="1">
                          <a:latin typeface="Cambria Math"/>
                          <a:ea typeface="Calibri"/>
                          <a:cs typeface="Times New Roman"/>
                        </a:rPr>
                        <m:t>𝟒</m:t>
                      </m:r>
                      <m:r>
                        <a:rPr lang="en-US" sz="2800" b="1" i="1">
                          <a:latin typeface="Cambria Math"/>
                          <a:ea typeface="Calibri"/>
                          <a:cs typeface="Times New Roman"/>
                        </a:rPr>
                        <m:t>÷(−</m:t>
                      </m:r>
                      <m:r>
                        <a:rPr lang="en-US" sz="2800" b="1" i="1">
                          <a:latin typeface="Cambria Math"/>
                          <a:ea typeface="Calibri"/>
                          <a:cs typeface="Times New Roman"/>
                        </a:rPr>
                        <m:t>𝟓</m:t>
                      </m:r>
                      <m:r>
                        <a:rPr lang="en-US" sz="2800" b="1" i="1">
                          <a:latin typeface="Cambria Math"/>
                          <a:ea typeface="Calibri"/>
                          <a:cs typeface="Times New Roman"/>
                        </a:rPr>
                        <m:t>.</m:t>
                      </m:r>
                      <m:r>
                        <a:rPr lang="en-US" sz="2800" b="1" i="1">
                          <a:latin typeface="Cambria Math"/>
                          <a:ea typeface="Calibri"/>
                          <a:cs typeface="Times New Roman"/>
                        </a:rPr>
                        <m:t>𝟐</m:t>
                      </m:r>
                      <m:r>
                        <a:rPr lang="en-US" sz="2800" b="1" i="1">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682570" y="1187275"/>
                <a:ext cx="2722861" cy="523220"/>
              </a:xfrm>
              <a:prstGeom prst="rect">
                <a:avLst/>
              </a:prstGeom>
              <a:blipFill rotWithShape="1">
                <a:blip r:embed="rId3"/>
                <a:stretch>
                  <a:fillRect t="-10465" r="-5369" b="-32558"/>
                </a:stretch>
              </a:blipFill>
            </p:spPr>
            <p:txBody>
              <a:bodyPr/>
              <a:lstStyle/>
              <a:p>
                <a:r>
                  <a:rPr lang="en-US">
                    <a:noFill/>
                  </a:rPr>
                  <a:t> </a:t>
                </a:r>
              </a:p>
            </p:txBody>
          </p:sp>
        </mc:Fallback>
      </mc:AlternateContent>
    </p:spTree>
    <p:extLst>
      <p:ext uri="{BB962C8B-B14F-4D97-AF65-F5344CB8AC3E}">
        <p14:creationId xmlns:p14="http://schemas.microsoft.com/office/powerpoint/2010/main" val="10088495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3:</a:t>
            </a:r>
            <a:r>
              <a:rPr lang="en-US" sz="2800" dirty="0">
                <a:solidFill>
                  <a:schemeClr val="accent1"/>
                </a:solidFill>
              </a:rPr>
              <a:t> </a:t>
            </a:r>
            <a:r>
              <a:rPr lang="en-US" sz="2800" b="1" dirty="0">
                <a:solidFill>
                  <a:srgbClr val="000000"/>
                </a:solidFill>
                <a:ea typeface="MS Mincho"/>
                <a:cs typeface="Times New Roman"/>
              </a:rPr>
              <a:t>Find each quotient.</a:t>
            </a:r>
          </a:p>
        </p:txBody>
      </p:sp>
      <p:sp>
        <p:nvSpPr>
          <p:cNvPr id="4" name="Rectangle 3"/>
          <p:cNvSpPr/>
          <p:nvPr/>
        </p:nvSpPr>
        <p:spPr>
          <a:xfrm>
            <a:off x="228600" y="963860"/>
            <a:ext cx="426720" cy="523220"/>
          </a:xfrm>
          <a:prstGeom prst="rect">
            <a:avLst/>
          </a:prstGeom>
        </p:spPr>
        <p:txBody>
          <a:bodyPr wrap="none">
            <a:spAutoFit/>
          </a:bodyPr>
          <a:lstStyle/>
          <a:p>
            <a:r>
              <a:rPr lang="en-US" sz="2800" b="1" dirty="0"/>
              <a:t>c</a:t>
            </a:r>
            <a:r>
              <a:rPr lang="en-US" sz="2800" dirty="0"/>
              <a:t>.</a:t>
            </a:r>
          </a:p>
        </p:txBody>
      </p:sp>
      <p:pic>
        <p:nvPicPr>
          <p:cNvPr id="8" name="Picture 7"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716264" y="944915"/>
                <a:ext cx="3020892"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solidFill>
                            <a:srgbClr val="FF0000"/>
                          </a:solidFill>
                          <a:latin typeface="Cambria Math"/>
                          <a:ea typeface="Calibri"/>
                          <a:cs typeface="Times New Roman"/>
                        </a:rPr>
                        <m:t>−</m:t>
                      </m:r>
                      <m:r>
                        <a:rPr lang="en-US" sz="2800" b="1" i="1">
                          <a:solidFill>
                            <a:srgbClr val="FF0000"/>
                          </a:solidFill>
                          <a:latin typeface="Cambria Math"/>
                          <a:ea typeface="Calibri"/>
                          <a:cs typeface="Times New Roman"/>
                        </a:rPr>
                        <m:t>𝟎</m:t>
                      </m:r>
                      <m:r>
                        <a:rPr lang="en-US" sz="2800" b="1" i="1">
                          <a:solidFill>
                            <a:srgbClr val="FF0000"/>
                          </a:solidFill>
                          <a:latin typeface="Cambria Math"/>
                          <a:ea typeface="Calibri"/>
                          <a:cs typeface="Times New Roman"/>
                        </a:rPr>
                        <m:t>.</m:t>
                      </m:r>
                      <m:r>
                        <a:rPr lang="en-US" sz="2800" b="1" i="1">
                          <a:solidFill>
                            <a:srgbClr val="FF0000"/>
                          </a:solidFill>
                          <a:latin typeface="Cambria Math"/>
                          <a:ea typeface="Calibri"/>
                          <a:cs typeface="Times New Roman"/>
                        </a:rPr>
                        <m:t>𝟒</m:t>
                      </m:r>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𝟓</m:t>
                          </m:r>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𝟐</m:t>
                          </m:r>
                        </m:e>
                      </m:d>
                      <m:r>
                        <a:rPr lang="en-US" sz="2800" b="1" i="1">
                          <a:effectLst/>
                          <a:latin typeface="Cambria Math"/>
                          <a:ea typeface="Calibri"/>
                          <a:cs typeface="Times New Roman"/>
                        </a:rPr>
                        <m:t>=</m:t>
                      </m:r>
                    </m:oMath>
                  </m:oMathPara>
                </a14:m>
                <a:endParaRPr lang="en-US" sz="2800" dirty="0">
                  <a:solidFill>
                    <a:srgbClr val="FF0000"/>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716264" y="944915"/>
                <a:ext cx="3020892" cy="523220"/>
              </a:xfrm>
              <a:prstGeom prst="rect">
                <a:avLst/>
              </a:prstGeom>
              <a:blipFill rotWithShape="1">
                <a:blip r:embed="rId4"/>
                <a:stretch>
                  <a:fillRect t="-10465" r="-4839"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500523" y="1352550"/>
                <a:ext cx="2906437" cy="9285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𝟒</m:t>
                          </m:r>
                        </m:num>
                        <m:den>
                          <m:r>
                            <a:rPr lang="en-US" sz="2800" b="1" i="1">
                              <a:effectLst/>
                              <a:latin typeface="Cambria Math"/>
                              <a:ea typeface="Calibri"/>
                              <a:cs typeface="Times New Roman"/>
                            </a:rPr>
                            <m:t>𝟏𝟎</m:t>
                          </m:r>
                        </m:den>
                      </m:f>
                      <m:r>
                        <a:rPr lang="en-US" sz="2800" b="1" i="1">
                          <a:effectLst/>
                          <a:latin typeface="Cambria Math"/>
                          <a:ea typeface="Calibri"/>
                          <a:cs typeface="Times New Roman"/>
                        </a:rPr>
                        <m:t>÷</m:t>
                      </m:r>
                      <m:f>
                        <m:fPr>
                          <m:ctrlPr>
                            <a:rPr lang="en-US" sz="2800" b="1" i="1">
                              <a:solidFill>
                                <a:srgbClr val="FFC000"/>
                              </a:solidFill>
                              <a:effectLst/>
                              <a:latin typeface="Cambria Math" panose="02040503050406030204" pitchFamily="18" charset="0"/>
                              <a:ea typeface="Calibri"/>
                              <a:cs typeface="Times New Roman"/>
                            </a:rPr>
                          </m:ctrlPr>
                        </m:fPr>
                        <m:num>
                          <m:d>
                            <m:dPr>
                              <m:ctrlPr>
                                <a:rPr lang="en-US" sz="2800" b="1" i="1">
                                  <a:solidFill>
                                    <a:srgbClr val="FFC000"/>
                                  </a:solidFill>
                                  <a:effectLst/>
                                  <a:latin typeface="Cambria Math" panose="02040503050406030204" pitchFamily="18" charset="0"/>
                                  <a:ea typeface="Calibri"/>
                                  <a:cs typeface="Times New Roman"/>
                                </a:rPr>
                              </m:ctrlPr>
                            </m:dPr>
                            <m:e>
                              <m:r>
                                <a:rPr lang="en-US" sz="2800" b="1" i="1">
                                  <a:solidFill>
                                    <a:srgbClr val="FFC000"/>
                                  </a:solidFill>
                                  <a:effectLst/>
                                  <a:latin typeface="Cambria Math"/>
                                  <a:ea typeface="Calibri"/>
                                  <a:cs typeface="Times New Roman"/>
                                </a:rPr>
                                <m:t>−</m:t>
                              </m:r>
                              <m:r>
                                <a:rPr lang="en-US" sz="2800" b="1" i="1">
                                  <a:solidFill>
                                    <a:srgbClr val="FFC000"/>
                                  </a:solidFill>
                                  <a:effectLst/>
                                  <a:latin typeface="Cambria Math"/>
                                  <a:ea typeface="Calibri"/>
                                  <a:cs typeface="Times New Roman"/>
                                </a:rPr>
                                <m:t>𝟓𝟐</m:t>
                              </m:r>
                            </m:e>
                          </m:d>
                        </m:num>
                        <m:den>
                          <m:r>
                            <a:rPr lang="en-US" sz="2800" b="1" i="1">
                              <a:solidFill>
                                <a:srgbClr val="FFC000"/>
                              </a:solidFill>
                              <a:effectLst/>
                              <a:latin typeface="Cambria Math"/>
                              <a:ea typeface="Calibri"/>
                              <a:cs typeface="Times New Roman"/>
                            </a:rPr>
                            <m:t>𝟏𝟎</m:t>
                          </m:r>
                        </m:den>
                      </m:f>
                      <m:r>
                        <a:rPr lang="en-US" sz="2800" b="1" i="1">
                          <a:effectLst/>
                          <a:latin typeface="Cambria Math"/>
                          <a:ea typeface="Calibri"/>
                          <a:cs typeface="Times New Roman"/>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500523" y="1352550"/>
                <a:ext cx="2906437" cy="928524"/>
              </a:xfrm>
              <a:prstGeom prst="rect">
                <a:avLst/>
              </a:prstGeom>
              <a:blipFill rotWithShape="1">
                <a:blip r:embed="rId5"/>
                <a:stretch>
                  <a:fillRect r="-5241" b="-19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80699" y="2175020"/>
                <a:ext cx="2811859" cy="9626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𝟒</m:t>
                          </m:r>
                        </m:num>
                        <m:den>
                          <m:r>
                            <a:rPr lang="en-US" sz="2800" b="1" i="1">
                              <a:effectLst/>
                              <a:latin typeface="Cambria Math"/>
                              <a:ea typeface="Calibri"/>
                              <a:cs typeface="Times New Roman"/>
                            </a:rPr>
                            <m:t>𝟏𝟎</m:t>
                          </m:r>
                        </m:den>
                      </m:f>
                      <m:r>
                        <a:rPr lang="en-US" sz="2800" b="1" i="1">
                          <a:effectLst/>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𝟏𝟎</m:t>
                          </m:r>
                        </m:num>
                        <m:den>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𝟓𝟐</m:t>
                              </m:r>
                            </m:e>
                          </m:d>
                        </m:den>
                      </m:f>
                      <m:r>
                        <a:rPr lang="en-US" sz="2800" b="1" i="1">
                          <a:effectLst/>
                          <a:latin typeface="Cambria Math"/>
                          <a:ea typeface="Calibri"/>
                          <a:cs typeface="Times New Roman"/>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480699" y="2175020"/>
                <a:ext cx="2811859" cy="962699"/>
              </a:xfrm>
              <a:prstGeom prst="rect">
                <a:avLst/>
              </a:prstGeom>
              <a:blipFill rotWithShape="1">
                <a:blip r:embed="rId6"/>
                <a:stretch>
                  <a:fillRect r="-54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70513" y="3028950"/>
                <a:ext cx="2758960" cy="9626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solidFill>
                                <a:srgbClr val="000000"/>
                              </a:solidFill>
                              <a:effectLst/>
                              <a:latin typeface="Cambria Math"/>
                              <a:ea typeface="Calibri"/>
                              <a:cs typeface="Times New Roman"/>
                            </a:rPr>
                            <m:t>−</m:t>
                          </m:r>
                          <m:r>
                            <a:rPr lang="en-US" sz="2800" b="1" i="1">
                              <a:solidFill>
                                <a:srgbClr val="000000"/>
                              </a:solidFill>
                              <a:effectLst/>
                              <a:latin typeface="Cambria Math"/>
                              <a:ea typeface="Calibri"/>
                              <a:cs typeface="Times New Roman"/>
                            </a:rPr>
                            <m:t>𝟒</m:t>
                          </m:r>
                          <m:r>
                            <a:rPr lang="en-US" sz="2800" b="1" i="1">
                              <a:solidFill>
                                <a:srgbClr val="000000"/>
                              </a:solidFill>
                              <a:effectLst/>
                              <a:latin typeface="Cambria Math"/>
                              <a:ea typeface="Calibri"/>
                              <a:cs typeface="Times New Roman"/>
                            </a:rPr>
                            <m:t>∗</m:t>
                          </m:r>
                          <m:r>
                            <a:rPr lang="en-US" sz="2800" b="1" i="1">
                              <a:solidFill>
                                <a:srgbClr val="00B050"/>
                              </a:solidFill>
                              <a:effectLst/>
                              <a:latin typeface="Cambria Math"/>
                              <a:ea typeface="Calibri"/>
                              <a:cs typeface="Times New Roman"/>
                            </a:rPr>
                            <m:t>𝟏𝟎</m:t>
                          </m:r>
                        </m:num>
                        <m:den>
                          <m:r>
                            <a:rPr lang="en-US" sz="2800" b="1" i="1">
                              <a:solidFill>
                                <a:srgbClr val="00B050"/>
                              </a:solidFill>
                              <a:effectLst/>
                              <a:latin typeface="Cambria Math"/>
                              <a:ea typeface="Calibri"/>
                              <a:cs typeface="Times New Roman"/>
                            </a:rPr>
                            <m:t>𝟏𝟎</m:t>
                          </m:r>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𝟓𝟐</m:t>
                              </m:r>
                            </m:e>
                          </m:d>
                        </m:den>
                      </m:f>
                      <m:r>
                        <a:rPr lang="en-US" sz="2800" b="1" i="1">
                          <a:effectLst/>
                          <a:latin typeface="Cambria Math"/>
                          <a:ea typeface="Calibri"/>
                          <a:cs typeface="Times New Roman"/>
                        </a:rPr>
                        <m:t>=</m:t>
                      </m:r>
                    </m:oMath>
                  </m:oMathPara>
                </a14:m>
                <a:endParaRPr lang="en-US" sz="2800" dirty="0">
                  <a:solidFill>
                    <a:schemeClr val="tx1"/>
                  </a:solidFill>
                </a:endParaRPr>
              </a:p>
            </p:txBody>
          </p:sp>
        </mc:Choice>
        <mc:Fallback xmlns="">
          <p:sp>
            <p:nvSpPr>
              <p:cNvPr id="9" name="Rectangle 8"/>
              <p:cNvSpPr>
                <a:spLocks noRot="1" noChangeAspect="1" noMove="1" noResize="1" noEditPoints="1" noAdjustHandles="1" noChangeArrowheads="1" noChangeShapeType="1" noTextEdit="1"/>
              </p:cNvSpPr>
              <p:nvPr/>
            </p:nvSpPr>
            <p:spPr>
              <a:xfrm>
                <a:off x="470513" y="3028950"/>
                <a:ext cx="2758960" cy="962699"/>
              </a:xfrm>
              <a:prstGeom prst="rect">
                <a:avLst/>
              </a:prstGeom>
              <a:blipFill rotWithShape="1">
                <a:blip r:embed="rId7"/>
                <a:stretch>
                  <a:fillRect r="-551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462799" y="3882671"/>
                <a:ext cx="1698670" cy="90024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𝟒</m:t>
                          </m:r>
                        </m:num>
                        <m:den>
                          <m:r>
                            <a:rPr lang="en-US" sz="2800" b="1" i="1">
                              <a:effectLst/>
                              <a:latin typeface="Cambria Math"/>
                              <a:ea typeface="Calibri"/>
                              <a:cs typeface="Times New Roman"/>
                            </a:rPr>
                            <m:t>−</m:t>
                          </m:r>
                          <m:r>
                            <a:rPr lang="en-US" sz="2800" b="1" i="1">
                              <a:effectLst/>
                              <a:latin typeface="Cambria Math"/>
                              <a:ea typeface="Calibri"/>
                              <a:cs typeface="Times New Roman"/>
                            </a:rPr>
                            <m:t>𝟓𝟐</m:t>
                          </m:r>
                        </m:den>
                      </m:f>
                      <m:r>
                        <a:rPr lang="en-US" sz="2800" b="1" i="1" smtClean="0">
                          <a:effectLst/>
                          <a:latin typeface="Cambria Math"/>
                          <a:ea typeface="Calibri"/>
                          <a:cs typeface="Times New Roman"/>
                        </a:rPr>
                        <m:t>=</m:t>
                      </m:r>
                    </m:oMath>
                  </m:oMathPara>
                </a14:m>
                <a:endParaRPr lang="en-US" sz="2800" dirty="0"/>
              </a:p>
            </p:txBody>
          </p:sp>
        </mc:Choice>
        <mc:Fallback xmlns="">
          <p:sp>
            <p:nvSpPr>
              <p:cNvPr id="10" name="Rectangle 9"/>
              <p:cNvSpPr>
                <a:spLocks noRot="1" noChangeAspect="1" noMove="1" noResize="1" noEditPoints="1" noAdjustHandles="1" noChangeArrowheads="1" noChangeShapeType="1" noTextEdit="1"/>
              </p:cNvSpPr>
              <p:nvPr/>
            </p:nvSpPr>
            <p:spPr>
              <a:xfrm>
                <a:off x="462799" y="3882671"/>
                <a:ext cx="1698670" cy="900246"/>
              </a:xfrm>
              <a:prstGeom prst="rect">
                <a:avLst/>
              </a:prstGeom>
              <a:blipFill rotWithShape="1">
                <a:blip r:embed="rId8"/>
                <a:stretch>
                  <a:fillRect r="-8961" b="-2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1976233" y="3882671"/>
                <a:ext cx="1809213" cy="9894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800" b="1" i="1">
                              <a:effectLst/>
                              <a:latin typeface="Cambria Math" panose="02040503050406030204" pitchFamily="18" charset="0"/>
                              <a:ea typeface="Calibri"/>
                              <a:cs typeface="Times New Roman"/>
                            </a:rPr>
                          </m:ctrlPr>
                        </m:fPr>
                        <m:num>
                          <m:d>
                            <m:dPr>
                              <m:ctrlPr>
                                <a:rPr lang="en-US" sz="2800" b="1" i="1">
                                  <a:solidFill>
                                    <a:srgbClr val="0070C0"/>
                                  </a:solidFill>
                                  <a:effectLst/>
                                  <a:latin typeface="Cambria Math" panose="02040503050406030204" pitchFamily="18" charset="0"/>
                                  <a:ea typeface="Calibri"/>
                                  <a:cs typeface="Times New Roman"/>
                                </a:rPr>
                              </m:ctrlPr>
                            </m:dPr>
                            <m:e>
                              <m:r>
                                <a:rPr lang="en-US" sz="2800" b="1" i="1">
                                  <a:solidFill>
                                    <a:srgbClr val="0070C0"/>
                                  </a:solidFill>
                                  <a:effectLst/>
                                  <a:latin typeface="Cambria Math"/>
                                  <a:ea typeface="Calibri"/>
                                  <a:cs typeface="Times New Roman"/>
                                </a:rPr>
                                <m:t>−</m:t>
                              </m:r>
                              <m:r>
                                <a:rPr lang="en-US" sz="2800" b="1" i="1">
                                  <a:solidFill>
                                    <a:srgbClr val="0070C0"/>
                                  </a:solidFill>
                                  <a:effectLst/>
                                  <a:latin typeface="Cambria Math"/>
                                  <a:ea typeface="Calibri"/>
                                  <a:cs typeface="Times New Roman"/>
                                </a:rPr>
                                <m:t>𝟒</m:t>
                              </m:r>
                            </m:e>
                          </m:d>
                        </m:num>
                        <m:den>
                          <m:d>
                            <m:dPr>
                              <m:ctrlPr>
                                <a:rPr lang="en-US" sz="2800" b="1" i="1">
                                  <a:solidFill>
                                    <a:srgbClr val="0070C0"/>
                                  </a:solidFill>
                                  <a:effectLst/>
                                  <a:latin typeface="Cambria Math" panose="02040503050406030204" pitchFamily="18" charset="0"/>
                                  <a:ea typeface="Calibri"/>
                                  <a:cs typeface="Times New Roman"/>
                                </a:rPr>
                              </m:ctrlPr>
                            </m:dPr>
                            <m:e>
                              <m:r>
                                <a:rPr lang="en-US" sz="2800" b="1" i="1">
                                  <a:solidFill>
                                    <a:srgbClr val="0070C0"/>
                                  </a:solidFill>
                                  <a:effectLst/>
                                  <a:latin typeface="Cambria Math"/>
                                  <a:ea typeface="Calibri"/>
                                  <a:cs typeface="Times New Roman"/>
                                </a:rPr>
                                <m:t>−</m:t>
                              </m:r>
                              <m:r>
                                <a:rPr lang="en-US" sz="2800" b="1" i="1">
                                  <a:solidFill>
                                    <a:srgbClr val="0070C0"/>
                                  </a:solidFill>
                                  <a:effectLst/>
                                  <a:latin typeface="Cambria Math"/>
                                  <a:ea typeface="Calibri"/>
                                  <a:cs typeface="Times New Roman"/>
                                </a:rPr>
                                <m:t>𝟒</m:t>
                              </m:r>
                            </m:e>
                          </m:d>
                          <m:r>
                            <a:rPr lang="en-US" sz="2800" b="1" i="1">
                              <a:effectLst/>
                              <a:latin typeface="Cambria Math"/>
                              <a:ea typeface="Calibri"/>
                              <a:cs typeface="Times New Roman"/>
                            </a:rPr>
                            <m:t>∗</m:t>
                          </m:r>
                          <m:r>
                            <a:rPr lang="en-US" sz="2800" b="1" i="1">
                              <a:effectLst/>
                              <a:latin typeface="Cambria Math"/>
                              <a:ea typeface="Calibri"/>
                              <a:cs typeface="Times New Roman"/>
                            </a:rPr>
                            <m:t>𝟏𝟑</m:t>
                          </m:r>
                        </m:den>
                      </m:f>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1976233" y="3882671"/>
                <a:ext cx="1809213" cy="989438"/>
              </a:xfrm>
              <a:prstGeom prst="rect">
                <a:avLst/>
              </a:prstGeom>
              <a:blipFill rotWithShape="1">
                <a:blip r:embed="rId9"/>
                <a:stretch>
                  <a:fillRect r="-87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3737156" y="3926497"/>
                <a:ext cx="1063496" cy="901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m:t>
                      </m:r>
                      <m:f>
                        <m:fPr>
                          <m:ctrlPr>
                            <a:rPr lang="en-US" sz="2800" b="1" i="1">
                              <a:latin typeface="Cambria Math" panose="02040503050406030204" pitchFamily="18" charset="0"/>
                            </a:rPr>
                          </m:ctrlPr>
                        </m:fPr>
                        <m:num>
                          <m:r>
                            <a:rPr lang="en-US" sz="2800" b="1" i="1">
                              <a:latin typeface="Cambria Math" panose="02040503050406030204" pitchFamily="18" charset="0"/>
                            </a:rPr>
                            <m:t>𝟏</m:t>
                          </m:r>
                        </m:num>
                        <m:den>
                          <m:r>
                            <a:rPr lang="en-US" sz="2800" b="1" i="1">
                              <a:latin typeface="Cambria Math" panose="02040503050406030204" pitchFamily="18" charset="0"/>
                            </a:rPr>
                            <m:t>𝟏𝟑</m:t>
                          </m:r>
                        </m:den>
                      </m:f>
                    </m:oMath>
                  </m:oMathPara>
                </a14:m>
                <a:endParaRPr lang="en-US" sz="2800" dirty="0"/>
              </a:p>
            </p:txBody>
          </p:sp>
        </mc:Choice>
        <mc:Fallback xmlns="">
          <p:sp>
            <p:nvSpPr>
              <p:cNvPr id="13" name="Rectangle 12"/>
              <p:cNvSpPr>
                <a:spLocks noRot="1" noChangeAspect="1" noMove="1" noResize="1" noEditPoints="1" noAdjustHandles="1" noChangeArrowheads="1" noChangeShapeType="1" noTextEdit="1"/>
              </p:cNvSpPr>
              <p:nvPr/>
            </p:nvSpPr>
            <p:spPr>
              <a:xfrm>
                <a:off x="3737156" y="3926497"/>
                <a:ext cx="1063496" cy="901785"/>
              </a:xfrm>
              <a:prstGeom prst="rect">
                <a:avLst/>
              </a:prstGeom>
              <a:blipFill rotWithShape="1">
                <a:blip r:embed="rId10"/>
                <a:stretch>
                  <a:fillRect r="-14286" b="-2027"/>
                </a:stretch>
              </a:blipFill>
            </p:spPr>
            <p:txBody>
              <a:bodyPr/>
              <a:lstStyle/>
              <a:p>
                <a:r>
                  <a:rPr lang="en-US">
                    <a:noFill/>
                  </a:rPr>
                  <a:t> </a:t>
                </a:r>
              </a:p>
            </p:txBody>
          </p:sp>
        </mc:Fallback>
      </mc:AlternateContent>
    </p:spTree>
    <p:extLst>
      <p:ext uri="{BB962C8B-B14F-4D97-AF65-F5344CB8AC3E}">
        <p14:creationId xmlns:p14="http://schemas.microsoft.com/office/powerpoint/2010/main" val="435856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85800"/>
          </a:xfrm>
        </p:spPr>
        <p:txBody>
          <a:bodyPr>
            <a:normAutofit/>
          </a:bodyPr>
          <a:lstStyle/>
          <a:p>
            <a:pPr marL="0" indent="0">
              <a:buNone/>
            </a:pPr>
            <a:r>
              <a:rPr lang="en-US" sz="2800" b="1" dirty="0">
                <a:solidFill>
                  <a:schemeClr val="accent1"/>
                </a:solidFill>
              </a:rPr>
              <a:t>Sample Problem 3:</a:t>
            </a:r>
            <a:r>
              <a:rPr lang="en-US" sz="2800" dirty="0">
                <a:solidFill>
                  <a:schemeClr val="accent1"/>
                </a:solidFill>
              </a:rPr>
              <a:t> </a:t>
            </a:r>
            <a:r>
              <a:rPr lang="en-US" sz="2800" b="1" dirty="0">
                <a:solidFill>
                  <a:srgbClr val="000000"/>
                </a:solidFill>
                <a:ea typeface="MS Mincho"/>
                <a:cs typeface="Times New Roman"/>
              </a:rPr>
              <a:t>Find each quotient.</a:t>
            </a:r>
            <a:endParaRPr lang="en-US" sz="2400" b="1" i="1" dirty="0"/>
          </a:p>
        </p:txBody>
      </p:sp>
      <p:sp>
        <p:nvSpPr>
          <p:cNvPr id="4" name="Rectangle 3"/>
          <p:cNvSpPr/>
          <p:nvPr/>
        </p:nvSpPr>
        <p:spPr>
          <a:xfrm>
            <a:off x="228600" y="1194602"/>
            <a:ext cx="468398" cy="523220"/>
          </a:xfrm>
          <a:prstGeom prst="rect">
            <a:avLst/>
          </a:prstGeom>
        </p:spPr>
        <p:txBody>
          <a:bodyPr wrap="none">
            <a:spAutoFit/>
          </a:bodyPr>
          <a:lstStyle/>
          <a:p>
            <a:r>
              <a:rPr lang="en-US" sz="2800" b="1" dirty="0"/>
              <a:t>d</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682570" y="1187275"/>
                <a:ext cx="2834430"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US" sz="2800" b="1" i="1">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𝟎</m:t>
                          </m:r>
                          <m:r>
                            <a:rPr lang="en-US" sz="2800" b="1" i="1">
                              <a:effectLst/>
                              <a:latin typeface="Cambria Math"/>
                              <a:ea typeface="Calibri"/>
                              <a:cs typeface="Times New Roman"/>
                            </a:rPr>
                            <m:t>.</m:t>
                          </m:r>
                          <m:r>
                            <a:rPr lang="en-US" sz="2800" b="1" i="1">
                              <a:effectLst/>
                              <a:latin typeface="Cambria Math"/>
                              <a:ea typeface="Calibri"/>
                              <a:cs typeface="Times New Roman"/>
                            </a:rPr>
                            <m:t>𝟑𝟔</m:t>
                          </m:r>
                        </m:e>
                      </m:d>
                      <m:r>
                        <a:rPr lang="en-US" sz="2800" b="1" i="1">
                          <a:effectLst/>
                          <a:latin typeface="Cambria Math"/>
                          <a:ea typeface="Calibri"/>
                          <a:cs typeface="Times New Roman"/>
                        </a:rPr>
                        <m:t>÷</m:t>
                      </m:r>
                      <m:r>
                        <a:rPr lang="en-US" sz="2800" b="1" i="1">
                          <a:effectLst/>
                          <a:latin typeface="Cambria Math"/>
                          <a:ea typeface="Calibri"/>
                          <a:cs typeface="Times New Roman"/>
                        </a:rPr>
                        <m:t>𝟏𝟐</m:t>
                      </m:r>
                      <m:r>
                        <a:rPr lang="en-US" sz="2800" b="1" i="1">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682570" y="1187275"/>
                <a:ext cx="2834430" cy="523220"/>
              </a:xfrm>
              <a:prstGeom prst="rect">
                <a:avLst/>
              </a:prstGeom>
              <a:blipFill rotWithShape="1">
                <a:blip r:embed="rId3"/>
                <a:stretch>
                  <a:fillRect t="-10465" r="-5161" b="-32558"/>
                </a:stretch>
              </a:blipFill>
            </p:spPr>
            <p:txBody>
              <a:bodyPr/>
              <a:lstStyle/>
              <a:p>
                <a:r>
                  <a:rPr lang="en-US">
                    <a:noFill/>
                  </a:rPr>
                  <a:t> </a:t>
                </a:r>
              </a:p>
            </p:txBody>
          </p:sp>
        </mc:Fallback>
      </mc:AlternateContent>
    </p:spTree>
    <p:extLst>
      <p:ext uri="{BB962C8B-B14F-4D97-AF65-F5344CB8AC3E}">
        <p14:creationId xmlns:p14="http://schemas.microsoft.com/office/powerpoint/2010/main" val="1937837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3:</a:t>
            </a:r>
            <a:r>
              <a:rPr lang="en-US" sz="2800" dirty="0">
                <a:solidFill>
                  <a:schemeClr val="accent1"/>
                </a:solidFill>
              </a:rPr>
              <a:t> </a:t>
            </a:r>
            <a:r>
              <a:rPr lang="en-US" sz="2800" b="1" dirty="0">
                <a:solidFill>
                  <a:srgbClr val="000000"/>
                </a:solidFill>
                <a:ea typeface="MS Mincho"/>
                <a:cs typeface="Times New Roman"/>
              </a:rPr>
              <a:t>Find each quotient.</a:t>
            </a:r>
          </a:p>
        </p:txBody>
      </p:sp>
      <p:sp>
        <p:nvSpPr>
          <p:cNvPr id="4" name="Rectangle 3"/>
          <p:cNvSpPr/>
          <p:nvPr/>
        </p:nvSpPr>
        <p:spPr>
          <a:xfrm>
            <a:off x="228600" y="1194602"/>
            <a:ext cx="468398" cy="523220"/>
          </a:xfrm>
          <a:prstGeom prst="rect">
            <a:avLst/>
          </a:prstGeom>
        </p:spPr>
        <p:txBody>
          <a:bodyPr wrap="none">
            <a:spAutoFit/>
          </a:bodyPr>
          <a:lstStyle/>
          <a:p>
            <a:r>
              <a:rPr lang="en-US" sz="2800" b="1" dirty="0"/>
              <a:t>d</a:t>
            </a:r>
            <a:r>
              <a:rPr lang="en-US" sz="2800" dirty="0"/>
              <a:t>.</a:t>
            </a:r>
          </a:p>
        </p:txBody>
      </p:sp>
      <p:pic>
        <p:nvPicPr>
          <p:cNvPr id="8" name="Picture 7" descr="C:\Users\Snezana Calovska\Desktop\MathTeacherCoach (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5" name="Rectangle 4"/>
              <p:cNvSpPr/>
              <p:nvPr/>
            </p:nvSpPr>
            <p:spPr>
              <a:xfrm>
                <a:off x="716264" y="1187580"/>
                <a:ext cx="2834430"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US" sz="2800" b="1" i="1">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𝟎</m:t>
                          </m:r>
                          <m:r>
                            <a:rPr lang="en-US" sz="2800" b="1" i="1">
                              <a:solidFill>
                                <a:srgbClr val="FF0000"/>
                              </a:solidFill>
                              <a:effectLst/>
                              <a:latin typeface="Cambria Math"/>
                              <a:ea typeface="Calibri"/>
                              <a:cs typeface="Times New Roman"/>
                            </a:rPr>
                            <m:t>.</m:t>
                          </m:r>
                          <m:r>
                            <a:rPr lang="en-US" sz="2800" b="1" i="1">
                              <a:solidFill>
                                <a:srgbClr val="FF0000"/>
                              </a:solidFill>
                              <a:effectLst/>
                              <a:latin typeface="Cambria Math"/>
                              <a:ea typeface="Calibri"/>
                              <a:cs typeface="Times New Roman"/>
                            </a:rPr>
                            <m:t>𝟑𝟔</m:t>
                          </m:r>
                        </m:e>
                      </m:d>
                      <m:r>
                        <a:rPr lang="en-US" sz="2800" b="1" i="1">
                          <a:effectLst/>
                          <a:latin typeface="Cambria Math"/>
                          <a:ea typeface="Calibri"/>
                          <a:cs typeface="Times New Roman"/>
                        </a:rPr>
                        <m:t>÷</m:t>
                      </m:r>
                      <m:r>
                        <a:rPr lang="en-US" sz="2800" b="1" i="1">
                          <a:solidFill>
                            <a:srgbClr val="FF0000"/>
                          </a:solidFill>
                          <a:effectLst/>
                          <a:latin typeface="Cambria Math"/>
                          <a:ea typeface="Calibri"/>
                          <a:cs typeface="Times New Roman"/>
                        </a:rPr>
                        <m:t>𝟏𝟐</m:t>
                      </m:r>
                      <m:r>
                        <a:rPr lang="en-US" sz="2800" b="1" i="1">
                          <a:effectLst/>
                          <a:latin typeface="Cambria Math"/>
                          <a:ea typeface="Calibri"/>
                          <a:cs typeface="Times New Roman"/>
                        </a:rPr>
                        <m:t>=</m:t>
                      </m:r>
                    </m:oMath>
                  </m:oMathPara>
                </a14:m>
                <a:endParaRPr lang="en-US" sz="2800" dirty="0">
                  <a:solidFill>
                    <a:srgbClr val="FF0000"/>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716264" y="1187580"/>
                <a:ext cx="2834430" cy="523220"/>
              </a:xfrm>
              <a:prstGeom prst="rect">
                <a:avLst/>
              </a:prstGeom>
              <a:blipFill rotWithShape="1">
                <a:blip r:embed="rId4"/>
                <a:stretch>
                  <a:fillRect t="-10465" r="-5376"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62799" y="1717822"/>
                <a:ext cx="2555508" cy="901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m:t>
                          </m:r>
                          <m:r>
                            <a:rPr lang="en-US" sz="2800" b="1" i="1">
                              <a:effectLst/>
                              <a:latin typeface="Cambria Math"/>
                              <a:ea typeface="Calibri"/>
                              <a:cs typeface="Times New Roman"/>
                            </a:rPr>
                            <m:t>𝟑𝟔</m:t>
                          </m:r>
                        </m:num>
                        <m:den>
                          <m:r>
                            <a:rPr lang="en-US" sz="2800" b="1" i="1">
                              <a:effectLst/>
                              <a:latin typeface="Cambria Math"/>
                              <a:ea typeface="Calibri"/>
                              <a:cs typeface="Times New Roman"/>
                            </a:rPr>
                            <m:t>𝟏𝟎𝟎</m:t>
                          </m:r>
                        </m:den>
                      </m:f>
                      <m:r>
                        <a:rPr lang="en-US" sz="2800" b="1" i="1">
                          <a:effectLst/>
                          <a:latin typeface="Cambria Math"/>
                          <a:ea typeface="Calibri"/>
                          <a:cs typeface="Times New Roman"/>
                        </a:rPr>
                        <m:t>÷</m:t>
                      </m:r>
                      <m:f>
                        <m:fPr>
                          <m:ctrlPr>
                            <a:rPr lang="en-US" sz="2800" b="1" i="1">
                              <a:solidFill>
                                <a:srgbClr val="FFC000"/>
                              </a:solidFill>
                              <a:effectLst/>
                              <a:latin typeface="Cambria Math" panose="02040503050406030204" pitchFamily="18" charset="0"/>
                              <a:ea typeface="Calibri"/>
                              <a:cs typeface="Times New Roman"/>
                            </a:rPr>
                          </m:ctrlPr>
                        </m:fPr>
                        <m:num>
                          <m:r>
                            <a:rPr lang="en-US" sz="2800" b="1" i="1">
                              <a:solidFill>
                                <a:srgbClr val="FFC000"/>
                              </a:solidFill>
                              <a:effectLst/>
                              <a:latin typeface="Cambria Math"/>
                              <a:ea typeface="Calibri"/>
                              <a:cs typeface="Times New Roman"/>
                            </a:rPr>
                            <m:t>𝟏𝟐</m:t>
                          </m:r>
                        </m:num>
                        <m:den>
                          <m:r>
                            <a:rPr lang="en-US" sz="2800" b="1" i="1">
                              <a:solidFill>
                                <a:srgbClr val="FFC000"/>
                              </a:solidFill>
                              <a:effectLst/>
                              <a:latin typeface="Cambria Math"/>
                              <a:ea typeface="Calibri"/>
                              <a:cs typeface="Times New Roman"/>
                            </a:rPr>
                            <m:t>𝟏</m:t>
                          </m:r>
                        </m:den>
                      </m:f>
                      <m:r>
                        <a:rPr lang="en-US" sz="2800" b="1" i="1" smtClean="0">
                          <a:solidFill>
                            <a:schemeClr val="tx1"/>
                          </a:solidFill>
                          <a:effectLst/>
                          <a:latin typeface="Cambria Math"/>
                          <a:ea typeface="Calibri"/>
                          <a:cs typeface="Times New Roman"/>
                        </a:rPr>
                        <m:t>=</m:t>
                      </m:r>
                    </m:oMath>
                  </m:oMathPara>
                </a14:m>
                <a:endParaRPr lang="en-US" sz="2800" dirty="0">
                  <a:solidFill>
                    <a:schemeClr val="tx1"/>
                  </a:solidFill>
                </a:endParaRPr>
              </a:p>
            </p:txBody>
          </p:sp>
        </mc:Choice>
        <mc:Fallback xmlns="">
          <p:sp>
            <p:nvSpPr>
              <p:cNvPr id="6" name="Rectangle 5"/>
              <p:cNvSpPr>
                <a:spLocks noRot="1" noChangeAspect="1" noMove="1" noResize="1" noEditPoints="1" noAdjustHandles="1" noChangeArrowheads="1" noChangeShapeType="1" noTextEdit="1"/>
              </p:cNvSpPr>
              <p:nvPr/>
            </p:nvSpPr>
            <p:spPr>
              <a:xfrm>
                <a:off x="462799" y="1717822"/>
                <a:ext cx="2555508" cy="901785"/>
              </a:xfrm>
              <a:prstGeom prst="rect">
                <a:avLst/>
              </a:prstGeom>
              <a:blipFill rotWithShape="1">
                <a:blip r:embed="rId5"/>
                <a:stretch>
                  <a:fillRect r="-5967" b="-2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62799" y="2646346"/>
                <a:ext cx="2460930" cy="901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panose="02040503050406030204" pitchFamily="18" charset="0"/>
                        </a:rPr>
                        <m:t>=</m:t>
                      </m:r>
                      <m:f>
                        <m:fPr>
                          <m:ctrlPr>
                            <a:rPr lang="en-US" sz="2800" b="1" i="1">
                              <a:latin typeface="Cambria Math" panose="02040503050406030204" pitchFamily="18" charset="0"/>
                            </a:rPr>
                          </m:ctrlPr>
                        </m:fPr>
                        <m:num>
                          <m:r>
                            <a:rPr lang="en-US" sz="2800" b="1" i="1">
                              <a:latin typeface="Cambria Math" panose="02040503050406030204" pitchFamily="18" charset="0"/>
                            </a:rPr>
                            <m:t>−</m:t>
                          </m:r>
                          <m:r>
                            <a:rPr lang="en-US" sz="2800" b="1" i="1">
                              <a:latin typeface="Cambria Math" panose="02040503050406030204" pitchFamily="18" charset="0"/>
                            </a:rPr>
                            <m:t>𝟑𝟔</m:t>
                          </m:r>
                        </m:num>
                        <m:den>
                          <m:r>
                            <a:rPr lang="en-US" sz="2800" b="1" i="1">
                              <a:latin typeface="Cambria Math" panose="02040503050406030204" pitchFamily="18" charset="0"/>
                            </a:rPr>
                            <m:t>𝟏𝟎𝟎</m:t>
                          </m:r>
                        </m:den>
                      </m:f>
                      <m:r>
                        <a:rPr lang="en-US" sz="2800" b="1" i="1">
                          <a:latin typeface="Cambria Math" panose="02040503050406030204" pitchFamily="18" charset="0"/>
                        </a:rPr>
                        <m:t>∗</m:t>
                      </m:r>
                      <m:f>
                        <m:fPr>
                          <m:ctrlPr>
                            <a:rPr lang="en-US" sz="2800" b="1" i="1">
                              <a:latin typeface="Cambria Math" panose="02040503050406030204" pitchFamily="18" charset="0"/>
                            </a:rPr>
                          </m:ctrlPr>
                        </m:fPr>
                        <m:num>
                          <m:r>
                            <a:rPr lang="en-US" sz="2800" b="1" i="1">
                              <a:latin typeface="Cambria Math" panose="02040503050406030204" pitchFamily="18" charset="0"/>
                            </a:rPr>
                            <m:t>𝟏</m:t>
                          </m:r>
                        </m:num>
                        <m:den>
                          <m:r>
                            <a:rPr lang="en-US" sz="2800" b="1" i="1">
                              <a:latin typeface="Cambria Math" panose="02040503050406030204" pitchFamily="18" charset="0"/>
                            </a:rPr>
                            <m:t>𝟏𝟐</m:t>
                          </m:r>
                        </m:den>
                      </m:f>
                      <m:r>
                        <a:rPr lang="en-US" sz="2800" b="1" i="1" smtClean="0">
                          <a:latin typeface="Cambria Math"/>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462799" y="2646346"/>
                <a:ext cx="2460930" cy="901785"/>
              </a:xfrm>
              <a:prstGeom prst="rect">
                <a:avLst/>
              </a:prstGeom>
              <a:blipFill rotWithShape="1">
                <a:blip r:embed="rId6"/>
                <a:stretch>
                  <a:fillRect r="-5941" b="-2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56575" y="3449095"/>
                <a:ext cx="3091616" cy="92852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d>
                            <m:dPr>
                              <m:ctrlPr>
                                <a:rPr lang="en-US" sz="2800" b="1" i="1">
                                  <a:solidFill>
                                    <a:srgbClr val="000000"/>
                                  </a:solidFill>
                                  <a:effectLst/>
                                  <a:latin typeface="Cambria Math" panose="02040503050406030204" pitchFamily="18" charset="0"/>
                                  <a:ea typeface="Calibri"/>
                                  <a:cs typeface="Times New Roman"/>
                                </a:rPr>
                              </m:ctrlPr>
                            </m:dPr>
                            <m:e>
                              <m:r>
                                <a:rPr lang="en-US" sz="2800" b="1" i="1">
                                  <a:solidFill>
                                    <a:srgbClr val="000000"/>
                                  </a:solidFill>
                                  <a:effectLst/>
                                  <a:latin typeface="Cambria Math"/>
                                  <a:ea typeface="Calibri"/>
                                  <a:cs typeface="Times New Roman"/>
                                </a:rPr>
                                <m:t>−</m:t>
                              </m:r>
                              <m:r>
                                <a:rPr lang="en-US" sz="2800" b="1" i="1">
                                  <a:solidFill>
                                    <a:srgbClr val="000000"/>
                                  </a:solidFill>
                                  <a:effectLst/>
                                  <a:latin typeface="Cambria Math"/>
                                  <a:ea typeface="Calibri"/>
                                  <a:cs typeface="Times New Roman"/>
                                </a:rPr>
                                <m:t>𝟑</m:t>
                              </m:r>
                            </m:e>
                          </m:d>
                          <m:r>
                            <a:rPr lang="en-US" sz="2800" b="1" i="1">
                              <a:effectLst/>
                              <a:latin typeface="Cambria Math"/>
                              <a:ea typeface="Calibri"/>
                              <a:cs typeface="Times New Roman"/>
                            </a:rPr>
                            <m:t>∗</m:t>
                          </m:r>
                          <m:r>
                            <a:rPr lang="en-US" sz="2800" b="1" i="1">
                              <a:solidFill>
                                <a:srgbClr val="00B050"/>
                              </a:solidFill>
                              <a:effectLst/>
                              <a:latin typeface="Cambria Math"/>
                              <a:ea typeface="Calibri"/>
                              <a:cs typeface="Times New Roman"/>
                            </a:rPr>
                            <m:t>𝟏𝟐</m:t>
                          </m:r>
                          <m:r>
                            <a:rPr lang="en-US" sz="2800" b="1" i="1">
                              <a:effectLst/>
                              <a:latin typeface="Cambria Math"/>
                              <a:ea typeface="Calibri"/>
                              <a:cs typeface="Times New Roman"/>
                            </a:rPr>
                            <m:t>∗</m:t>
                          </m:r>
                          <m:r>
                            <a:rPr lang="en-US" sz="2800" b="1" i="1">
                              <a:effectLst/>
                              <a:latin typeface="Cambria Math"/>
                              <a:ea typeface="Calibri"/>
                              <a:cs typeface="Times New Roman"/>
                            </a:rPr>
                            <m:t>𝟏</m:t>
                          </m:r>
                        </m:num>
                        <m:den>
                          <m:r>
                            <a:rPr lang="en-US" sz="2800" b="1" i="1">
                              <a:effectLst/>
                              <a:latin typeface="Cambria Math"/>
                              <a:ea typeface="Calibri"/>
                              <a:cs typeface="Times New Roman"/>
                            </a:rPr>
                            <m:t>𝟏𝟎𝟎</m:t>
                          </m:r>
                          <m:r>
                            <a:rPr lang="en-US" sz="2800" b="1" i="1">
                              <a:effectLst/>
                              <a:latin typeface="Cambria Math"/>
                              <a:ea typeface="Calibri"/>
                              <a:cs typeface="Times New Roman"/>
                            </a:rPr>
                            <m:t>∗</m:t>
                          </m:r>
                          <m:r>
                            <a:rPr lang="en-US" sz="2800" b="1" i="1">
                              <a:solidFill>
                                <a:srgbClr val="00B050"/>
                              </a:solidFill>
                              <a:effectLst/>
                              <a:latin typeface="Cambria Math"/>
                              <a:ea typeface="Calibri"/>
                              <a:cs typeface="Times New Roman"/>
                            </a:rPr>
                            <m:t>𝟏𝟐</m:t>
                          </m:r>
                        </m:den>
                      </m:f>
                      <m:r>
                        <a:rPr lang="en-US" sz="2800" b="1" i="1">
                          <a:effectLst/>
                          <a:latin typeface="Cambria Math"/>
                          <a:ea typeface="Calibri"/>
                          <a:cs typeface="Times New Roman"/>
                        </a:rPr>
                        <m:t>=</m:t>
                      </m:r>
                    </m:oMath>
                  </m:oMathPara>
                </a14:m>
                <a:endParaRPr lang="en-US" sz="2800" dirty="0">
                  <a:solidFill>
                    <a:schemeClr val="tx1"/>
                  </a:solidFill>
                </a:endParaRPr>
              </a:p>
            </p:txBody>
          </p:sp>
        </mc:Choice>
        <mc:Fallback xmlns="">
          <p:sp>
            <p:nvSpPr>
              <p:cNvPr id="9" name="Rectangle 8"/>
              <p:cNvSpPr>
                <a:spLocks noRot="1" noChangeAspect="1" noMove="1" noResize="1" noEditPoints="1" noAdjustHandles="1" noChangeArrowheads="1" noChangeShapeType="1" noTextEdit="1"/>
              </p:cNvSpPr>
              <p:nvPr/>
            </p:nvSpPr>
            <p:spPr>
              <a:xfrm>
                <a:off x="456575" y="3449095"/>
                <a:ext cx="3091616" cy="928524"/>
              </a:xfrm>
              <a:prstGeom prst="rect">
                <a:avLst/>
              </a:prstGeom>
              <a:blipFill rotWithShape="1">
                <a:blip r:embed="rId7"/>
                <a:stretch>
                  <a:fillRect r="-4734" b="-19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453606" y="4397503"/>
                <a:ext cx="1679562"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m:t>
                      </m:r>
                      <m:r>
                        <a:rPr lang="en-US" sz="2800" b="1" i="1">
                          <a:latin typeface="Cambria Math" panose="02040503050406030204" pitchFamily="18" charset="0"/>
                        </a:rPr>
                        <m:t>𝟎</m:t>
                      </m:r>
                      <m:r>
                        <a:rPr lang="en-US" sz="2800" b="1" i="1">
                          <a:latin typeface="Cambria Math" panose="02040503050406030204" pitchFamily="18" charset="0"/>
                        </a:rPr>
                        <m:t>.</m:t>
                      </m:r>
                      <m:r>
                        <a:rPr lang="en-US" sz="2800" b="1" i="1">
                          <a:latin typeface="Cambria Math" panose="02040503050406030204" pitchFamily="18" charset="0"/>
                        </a:rPr>
                        <m:t>𝟎𝟑</m:t>
                      </m:r>
                    </m:oMath>
                  </m:oMathPara>
                </a14:m>
                <a:endParaRPr lang="en-US" sz="2800" dirty="0"/>
              </a:p>
            </p:txBody>
          </p:sp>
        </mc:Choice>
        <mc:Fallback xmlns="">
          <p:sp>
            <p:nvSpPr>
              <p:cNvPr id="10" name="Rectangle 9"/>
              <p:cNvSpPr>
                <a:spLocks noRot="1" noChangeAspect="1" noMove="1" noResize="1" noEditPoints="1" noAdjustHandles="1" noChangeArrowheads="1" noChangeShapeType="1" noTextEdit="1"/>
              </p:cNvSpPr>
              <p:nvPr/>
            </p:nvSpPr>
            <p:spPr>
              <a:xfrm>
                <a:off x="453606" y="4397503"/>
                <a:ext cx="1679562" cy="523220"/>
              </a:xfrm>
              <a:prstGeom prst="rect">
                <a:avLst/>
              </a:prstGeom>
              <a:blipFill rotWithShape="1">
                <a:blip r:embed="rId8"/>
                <a:stretch>
                  <a:fillRect t="-10465" r="-9420"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3522461" y="3484602"/>
                <a:ext cx="910827" cy="901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800" b="1" i="1">
                              <a:solidFill>
                                <a:srgbClr val="0070C0"/>
                              </a:solidFill>
                              <a:effectLst/>
                              <a:latin typeface="Cambria Math" panose="02040503050406030204" pitchFamily="18" charset="0"/>
                              <a:ea typeface="Calibri"/>
                              <a:cs typeface="Times New Roman"/>
                            </a:rPr>
                          </m:ctrlPr>
                        </m:fPr>
                        <m:num>
                          <m:r>
                            <a:rPr lang="en-US" sz="2800" b="1" i="1">
                              <a:solidFill>
                                <a:srgbClr val="0070C0"/>
                              </a:solidFill>
                              <a:effectLst/>
                              <a:latin typeface="Cambria Math"/>
                              <a:ea typeface="Calibri"/>
                              <a:cs typeface="Times New Roman"/>
                            </a:rPr>
                            <m:t>−</m:t>
                          </m:r>
                          <m:r>
                            <a:rPr lang="en-US" sz="2800" b="1" i="1">
                              <a:solidFill>
                                <a:srgbClr val="0070C0"/>
                              </a:solidFill>
                              <a:effectLst/>
                              <a:latin typeface="Cambria Math"/>
                              <a:ea typeface="Calibri"/>
                              <a:cs typeface="Times New Roman"/>
                            </a:rPr>
                            <m:t>𝟑</m:t>
                          </m:r>
                        </m:num>
                        <m:den>
                          <m:r>
                            <a:rPr lang="en-US" sz="2800" b="1" i="1">
                              <a:solidFill>
                                <a:srgbClr val="0070C0"/>
                              </a:solidFill>
                              <a:effectLst/>
                              <a:latin typeface="Cambria Math"/>
                              <a:ea typeface="Calibri"/>
                              <a:cs typeface="Times New Roman"/>
                            </a:rPr>
                            <m:t>𝟏𝟎𝟎</m:t>
                          </m:r>
                        </m:den>
                      </m:f>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3522461" y="3484602"/>
                <a:ext cx="910827" cy="901785"/>
              </a:xfrm>
              <a:prstGeom prst="rect">
                <a:avLst/>
              </a:prstGeom>
              <a:blipFill rotWithShape="1">
                <a:blip r:embed="rId9"/>
                <a:stretch>
                  <a:fillRect r="-17450" b="-2027"/>
                </a:stretch>
              </a:blipFill>
            </p:spPr>
            <p:txBody>
              <a:bodyPr/>
              <a:lstStyle/>
              <a:p>
                <a:r>
                  <a:rPr lang="en-US">
                    <a:noFill/>
                  </a:rPr>
                  <a:t> </a:t>
                </a:r>
              </a:p>
            </p:txBody>
          </p:sp>
        </mc:Fallback>
      </mc:AlternateContent>
    </p:spTree>
    <p:extLst>
      <p:ext uri="{BB962C8B-B14F-4D97-AF65-F5344CB8AC3E}">
        <p14:creationId xmlns:p14="http://schemas.microsoft.com/office/powerpoint/2010/main" val="675723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533400" y="666750"/>
            <a:ext cx="8153400" cy="4114800"/>
          </a:xfrm>
        </p:spPr>
        <p:txBody>
          <a:bodyPr>
            <a:normAutofit/>
          </a:bodyPr>
          <a:lstStyle/>
          <a:p>
            <a:pPr marL="0" indent="0">
              <a:buNone/>
            </a:pPr>
            <a:endParaRPr lang="en-US" sz="2400" dirty="0"/>
          </a:p>
          <a:p>
            <a:pPr marL="0" marR="0" indent="0" algn="ctr">
              <a:lnSpc>
                <a:spcPct val="115000"/>
              </a:lnSpc>
              <a:spcBef>
                <a:spcPts val="0"/>
              </a:spcBef>
              <a:spcAft>
                <a:spcPts val="1000"/>
              </a:spcAft>
              <a:buNone/>
            </a:pPr>
            <a:r>
              <a:rPr lang="en-US" sz="2800" b="1" i="1" u="sng" dirty="0">
                <a:solidFill>
                  <a:srgbClr val="4F81BD"/>
                </a:solidFill>
                <a:ea typeface="Times New Roman"/>
                <a:cs typeface="Times New Roman"/>
              </a:rPr>
              <a:t>Adding and Subtracting Rational Numbers </a:t>
            </a:r>
            <a:endParaRPr lang="en-US" sz="2000" dirty="0">
              <a:ea typeface="MS Mincho"/>
              <a:cs typeface="Times New Roman"/>
            </a:endParaRPr>
          </a:p>
          <a:p>
            <a:pPr marL="0" marR="0" indent="0">
              <a:lnSpc>
                <a:spcPct val="115000"/>
              </a:lnSpc>
              <a:spcBef>
                <a:spcPts val="0"/>
              </a:spcBef>
              <a:spcAft>
                <a:spcPts val="1000"/>
              </a:spcAft>
              <a:buNone/>
            </a:pPr>
            <a:r>
              <a:rPr lang="en-US" sz="2800" dirty="0">
                <a:ea typeface="Times New Roman"/>
                <a:cs typeface="Times New Roman"/>
              </a:rPr>
              <a:t>The rules for adding and subtracting integers and fractions also apply to adding and subtracting rational numbers.</a:t>
            </a:r>
            <a:endParaRPr lang="en-US" sz="2800" dirty="0">
              <a:ea typeface="MS Mincho"/>
              <a:cs typeface="Times New Roman"/>
            </a:endParaRPr>
          </a:p>
          <a:p>
            <a:pPr marL="0" indent="0">
              <a:buNone/>
            </a:pPr>
            <a:endParaRPr lang="en-US" sz="2400" dirty="0"/>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275094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533400" y="438150"/>
            <a:ext cx="8153400" cy="4114800"/>
          </a:xfrm>
        </p:spPr>
        <p:txBody>
          <a:bodyPr>
            <a:normAutofit lnSpcReduction="10000"/>
          </a:bodyPr>
          <a:lstStyle/>
          <a:p>
            <a:pPr marL="0" indent="0">
              <a:buNone/>
            </a:pPr>
            <a:endParaRPr lang="en-US" sz="2400" dirty="0"/>
          </a:p>
          <a:p>
            <a:pPr marL="0" marR="0">
              <a:lnSpc>
                <a:spcPct val="115000"/>
              </a:lnSpc>
              <a:spcBef>
                <a:spcPts val="0"/>
              </a:spcBef>
              <a:spcAft>
                <a:spcPts val="1000"/>
              </a:spcAft>
            </a:pPr>
            <a:r>
              <a:rPr lang="en-US" sz="2800" b="1" i="1" u="sng" dirty="0">
                <a:ea typeface="Times New Roman"/>
                <a:cs typeface="Times New Roman"/>
              </a:rPr>
              <a:t>Rules for adding and subtracting rational numbers</a:t>
            </a:r>
            <a:endParaRPr lang="en-US" sz="2400" dirty="0">
              <a:ea typeface="MS Mincho"/>
              <a:cs typeface="Times New Roman"/>
            </a:endParaRPr>
          </a:p>
          <a:p>
            <a:pPr lvl="0">
              <a:lnSpc>
                <a:spcPct val="115000"/>
              </a:lnSpc>
              <a:spcBef>
                <a:spcPts val="1200"/>
              </a:spcBef>
              <a:buClr>
                <a:srgbClr val="FF0000"/>
              </a:buClr>
              <a:buFont typeface="Wingdings"/>
              <a:buChar char=""/>
            </a:pPr>
            <a:r>
              <a:rPr lang="en-US" sz="2800" dirty="0">
                <a:ea typeface="Times New Roman"/>
                <a:cs typeface="Times New Roman"/>
              </a:rPr>
              <a:t>When adding numbers with the same signs, add the absolute value of each number and take the common sign.</a:t>
            </a:r>
            <a:endParaRPr lang="en-US" sz="2400" dirty="0">
              <a:ea typeface="MS Mincho"/>
              <a:cs typeface="Times New Roman"/>
            </a:endParaRPr>
          </a:p>
          <a:p>
            <a:pPr lvl="0">
              <a:lnSpc>
                <a:spcPct val="115000"/>
              </a:lnSpc>
              <a:spcBef>
                <a:spcPts val="1200"/>
              </a:spcBef>
              <a:buClr>
                <a:srgbClr val="FF0000"/>
              </a:buClr>
              <a:buFont typeface="Wingdings"/>
              <a:buChar char=""/>
            </a:pPr>
            <a:r>
              <a:rPr lang="en-US" sz="2800" dirty="0">
                <a:ea typeface="Times New Roman"/>
                <a:cs typeface="Times New Roman"/>
              </a:rPr>
              <a:t>When adding numbers with different signs, subtract the smaller absolute value from the larger absolute value and take the sign of the larger absolute value.</a:t>
            </a:r>
            <a:endParaRPr lang="en-US" sz="2400" dirty="0">
              <a:ea typeface="MS Mincho"/>
              <a:cs typeface="Times New Roman"/>
            </a:endParaRPr>
          </a:p>
          <a:p>
            <a:pPr marL="0" indent="0">
              <a:buNone/>
            </a:pPr>
            <a:endParaRPr lang="en-US" sz="2400" dirty="0"/>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219761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381000" y="249786"/>
            <a:ext cx="8153400" cy="4781550"/>
          </a:xfrm>
        </p:spPr>
        <p:txBody>
          <a:bodyPr>
            <a:normAutofit fontScale="92500" lnSpcReduction="20000"/>
          </a:bodyPr>
          <a:lstStyle/>
          <a:p>
            <a:pPr marL="0" indent="0">
              <a:buNone/>
            </a:pPr>
            <a:endParaRPr lang="en-US" sz="2400" dirty="0"/>
          </a:p>
          <a:p>
            <a:pPr marL="0" marR="0">
              <a:lnSpc>
                <a:spcPct val="115000"/>
              </a:lnSpc>
              <a:spcBef>
                <a:spcPts val="0"/>
              </a:spcBef>
              <a:spcAft>
                <a:spcPts val="1000"/>
              </a:spcAft>
            </a:pPr>
            <a:r>
              <a:rPr lang="en-US" sz="2800" b="1" i="1" u="sng" dirty="0">
                <a:ea typeface="Times New Roman"/>
                <a:cs typeface="Times New Roman"/>
              </a:rPr>
              <a:t>Rules for adding and subtracting rational numbers</a:t>
            </a:r>
            <a:endParaRPr lang="en-US" sz="2400" dirty="0">
              <a:ea typeface="MS Mincho"/>
              <a:cs typeface="Times New Roman"/>
            </a:endParaRPr>
          </a:p>
          <a:p>
            <a:pPr lvl="0">
              <a:lnSpc>
                <a:spcPct val="115000"/>
              </a:lnSpc>
              <a:spcBef>
                <a:spcPts val="1200"/>
              </a:spcBef>
              <a:buClr>
                <a:srgbClr val="FF0000"/>
              </a:buClr>
              <a:buFont typeface="Wingdings"/>
              <a:buChar char=""/>
            </a:pPr>
            <a:r>
              <a:rPr lang="en-US" sz="2800" dirty="0">
                <a:ea typeface="Times New Roman"/>
                <a:cs typeface="Times New Roman"/>
              </a:rPr>
              <a:t>To subtract, change to adding the opposite and follow the rules for adding signed numbers.</a:t>
            </a:r>
            <a:endParaRPr lang="en-US" sz="2400" dirty="0">
              <a:ea typeface="MS Mincho"/>
              <a:cs typeface="Times New Roman"/>
            </a:endParaRPr>
          </a:p>
          <a:p>
            <a:pPr lvl="0">
              <a:lnSpc>
                <a:spcPct val="115000"/>
              </a:lnSpc>
              <a:spcBef>
                <a:spcPts val="1200"/>
              </a:spcBef>
              <a:buClr>
                <a:srgbClr val="FF0000"/>
              </a:buClr>
              <a:buFont typeface="Wingdings"/>
              <a:buChar char=""/>
            </a:pPr>
            <a:r>
              <a:rPr lang="en-US" sz="2800" dirty="0">
                <a:ea typeface="Times New Roman"/>
                <a:cs typeface="Times New Roman"/>
              </a:rPr>
              <a:t>To add or subtract fractions, you must have a common denominator.</a:t>
            </a:r>
            <a:endParaRPr lang="en-US" sz="2400" dirty="0">
              <a:ea typeface="MS Mincho"/>
              <a:cs typeface="Times New Roman"/>
            </a:endParaRPr>
          </a:p>
          <a:p>
            <a:pPr lvl="0">
              <a:lnSpc>
                <a:spcPct val="115000"/>
              </a:lnSpc>
              <a:spcBef>
                <a:spcPts val="1200"/>
              </a:spcBef>
              <a:spcAft>
                <a:spcPts val="1000"/>
              </a:spcAft>
              <a:buClr>
                <a:srgbClr val="FF0000"/>
              </a:buClr>
              <a:buFont typeface="Wingdings"/>
              <a:buChar char=""/>
            </a:pPr>
            <a:r>
              <a:rPr lang="en-US" sz="2800" dirty="0">
                <a:ea typeface="Times New Roman"/>
                <a:cs typeface="Times New Roman"/>
              </a:rPr>
              <a:t>To add or subtract decimals, it is very important that you are adding values together for the same place value, which means you, must line up the decimal when adding numbers with decimals.</a:t>
            </a:r>
            <a:endParaRPr lang="en-US" sz="2400" dirty="0">
              <a:ea typeface="MS Mincho"/>
              <a:cs typeface="Times New Roman"/>
            </a:endParaRPr>
          </a:p>
          <a:p>
            <a:pPr marL="0" indent="0">
              <a:buNone/>
            </a:pPr>
            <a:endParaRPr lang="en-US" sz="2400" dirty="0"/>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1045673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1:</a:t>
            </a:r>
            <a:r>
              <a:rPr lang="en-US" sz="2800" dirty="0">
                <a:solidFill>
                  <a:schemeClr val="accent1"/>
                </a:solidFill>
              </a:rPr>
              <a:t> </a:t>
            </a:r>
            <a:r>
              <a:rPr lang="en-US" sz="2800" b="1" dirty="0"/>
              <a:t>Find each sum or difference.</a:t>
            </a:r>
            <a:endParaRPr lang="en-US" sz="2400" b="1" i="1" dirty="0"/>
          </a:p>
        </p:txBody>
      </p:sp>
      <p:sp>
        <p:nvSpPr>
          <p:cNvPr id="4" name="Rectangle 3"/>
          <p:cNvSpPr/>
          <p:nvPr/>
        </p:nvSpPr>
        <p:spPr>
          <a:xfrm>
            <a:off x="228600" y="1147100"/>
            <a:ext cx="453970" cy="523220"/>
          </a:xfrm>
          <a:prstGeom prst="rect">
            <a:avLst/>
          </a:prstGeom>
        </p:spPr>
        <p:txBody>
          <a:bodyPr wrap="none">
            <a:spAutoFit/>
          </a:bodyPr>
          <a:lstStyle/>
          <a:p>
            <a:r>
              <a:rPr lang="en-US" sz="2800" b="1" dirty="0"/>
              <a:t>a</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7" name="Rectangle 6"/>
              <p:cNvSpPr/>
              <p:nvPr/>
            </p:nvSpPr>
            <p:spPr>
              <a:xfrm>
                <a:off x="762000" y="953265"/>
                <a:ext cx="2173095" cy="91089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US" sz="2800" b="1" i="1">
                              <a:latin typeface="Cambria Math" panose="02040503050406030204" pitchFamily="18" charset="0"/>
                              <a:ea typeface="Calibri"/>
                              <a:cs typeface="Times New Roman"/>
                            </a:rPr>
                          </m:ctrlPr>
                        </m:dPr>
                        <m:e>
                          <m:r>
                            <a:rPr lang="en-US" sz="2800" b="1" i="1">
                              <a:effectLst/>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𝟒</m:t>
                              </m:r>
                            </m:num>
                            <m:den>
                              <m:r>
                                <a:rPr lang="en-US" sz="2800" b="1" i="1">
                                  <a:effectLst/>
                                  <a:latin typeface="Cambria Math"/>
                                  <a:ea typeface="Calibri"/>
                                  <a:cs typeface="Times New Roman"/>
                                </a:rPr>
                                <m:t>𝟓</m:t>
                              </m:r>
                            </m:den>
                          </m:f>
                        </m:e>
                      </m:d>
                      <m:r>
                        <a:rPr lang="en-US" sz="2800" b="1" i="1">
                          <a:effectLst/>
                          <a:latin typeface="Cambria Math"/>
                          <a:ea typeface="Times New Roman"/>
                          <a:cs typeface="Calibri"/>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𝟏</m:t>
                          </m:r>
                        </m:num>
                        <m:den>
                          <m:r>
                            <a:rPr lang="en-US" sz="2800" b="1" i="1">
                              <a:effectLst/>
                              <a:latin typeface="Cambria Math"/>
                              <a:ea typeface="Calibri"/>
                              <a:cs typeface="Times New Roman"/>
                            </a:rPr>
                            <m:t>𝟐</m:t>
                          </m:r>
                        </m:den>
                      </m:f>
                      <m:r>
                        <a:rPr lang="en-US" sz="2800" b="1" i="1">
                          <a:effectLst/>
                          <a:latin typeface="Cambria Math"/>
                          <a:ea typeface="Calibri"/>
                          <a:cs typeface="Times New Roman"/>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762000" y="953265"/>
                <a:ext cx="2173095" cy="910890"/>
              </a:xfrm>
              <a:prstGeom prst="rect">
                <a:avLst/>
              </a:prstGeom>
              <a:blipFill rotWithShape="1">
                <a:blip r:embed="rId3"/>
                <a:stretch>
                  <a:fillRect r="-7022" b="-667"/>
                </a:stretch>
              </a:blipFill>
            </p:spPr>
            <p:txBody>
              <a:bodyPr/>
              <a:lstStyle/>
              <a:p>
                <a:r>
                  <a:rPr lang="en-US">
                    <a:noFill/>
                  </a:rPr>
                  <a:t> </a:t>
                </a:r>
              </a:p>
            </p:txBody>
          </p:sp>
        </mc:Fallback>
      </mc:AlternateContent>
    </p:spTree>
    <p:extLst>
      <p:ext uri="{BB962C8B-B14F-4D97-AF65-F5344CB8AC3E}">
        <p14:creationId xmlns:p14="http://schemas.microsoft.com/office/powerpoint/2010/main" val="276298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1:</a:t>
            </a:r>
            <a:r>
              <a:rPr lang="en-US" sz="2800" dirty="0">
                <a:solidFill>
                  <a:schemeClr val="accent1"/>
                </a:solidFill>
              </a:rPr>
              <a:t> </a:t>
            </a:r>
            <a:r>
              <a:rPr lang="en-US" sz="2800" b="1" dirty="0"/>
              <a:t>Find each sum or difference.</a:t>
            </a:r>
            <a:endParaRPr lang="en-US" sz="2400" b="1" i="1" dirty="0"/>
          </a:p>
        </p:txBody>
      </p:sp>
      <p:sp>
        <p:nvSpPr>
          <p:cNvPr id="4" name="Rectangle 3"/>
          <p:cNvSpPr/>
          <p:nvPr/>
        </p:nvSpPr>
        <p:spPr>
          <a:xfrm>
            <a:off x="228600" y="1147100"/>
            <a:ext cx="453970" cy="523220"/>
          </a:xfrm>
          <a:prstGeom prst="rect">
            <a:avLst/>
          </a:prstGeom>
        </p:spPr>
        <p:txBody>
          <a:bodyPr wrap="none">
            <a:spAutoFit/>
          </a:bodyPr>
          <a:lstStyle/>
          <a:p>
            <a:r>
              <a:rPr lang="en-US" sz="2800" b="1" dirty="0"/>
              <a:t>a</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7" name="Rectangle 6"/>
              <p:cNvSpPr/>
              <p:nvPr/>
            </p:nvSpPr>
            <p:spPr>
              <a:xfrm>
                <a:off x="762000" y="953265"/>
                <a:ext cx="2173095" cy="91089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US" sz="2800" b="1" i="1">
                              <a:latin typeface="Cambria Math" panose="02040503050406030204" pitchFamily="18" charset="0"/>
                              <a:ea typeface="Calibri"/>
                              <a:cs typeface="Times New Roman"/>
                            </a:rPr>
                          </m:ctrlPr>
                        </m:dPr>
                        <m:e>
                          <m:r>
                            <a:rPr lang="en-US" sz="2800" b="1" i="1">
                              <a:effectLst/>
                              <a:latin typeface="Cambria Math"/>
                              <a:ea typeface="Calibri"/>
                              <a:cs typeface="Times New Roman"/>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𝟒</m:t>
                              </m:r>
                            </m:num>
                            <m:den>
                              <m:r>
                                <a:rPr lang="en-US" sz="2800" b="1" i="1">
                                  <a:effectLst/>
                                  <a:latin typeface="Cambria Math"/>
                                  <a:ea typeface="Calibri"/>
                                  <a:cs typeface="Times New Roman"/>
                                </a:rPr>
                                <m:t>𝟓</m:t>
                              </m:r>
                            </m:den>
                          </m:f>
                        </m:e>
                      </m:d>
                      <m:r>
                        <a:rPr lang="en-US" sz="2800" b="1" i="1">
                          <a:effectLst/>
                          <a:latin typeface="Cambria Math"/>
                          <a:ea typeface="Times New Roman"/>
                          <a:cs typeface="Calibri"/>
                        </a:rPr>
                        <m:t>+</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𝟏</m:t>
                          </m:r>
                        </m:num>
                        <m:den>
                          <m:r>
                            <a:rPr lang="en-US" sz="2800" b="1" i="1">
                              <a:effectLst/>
                              <a:latin typeface="Cambria Math"/>
                              <a:ea typeface="Calibri"/>
                              <a:cs typeface="Times New Roman"/>
                            </a:rPr>
                            <m:t>𝟐</m:t>
                          </m:r>
                        </m:den>
                      </m:f>
                      <m:r>
                        <a:rPr lang="en-US" sz="2800" b="1" i="1">
                          <a:effectLst/>
                          <a:latin typeface="Cambria Math"/>
                          <a:ea typeface="Calibri"/>
                          <a:cs typeface="Times New Roman"/>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762000" y="953265"/>
                <a:ext cx="2173095" cy="910890"/>
              </a:xfrm>
              <a:prstGeom prst="rect">
                <a:avLst/>
              </a:prstGeom>
              <a:blipFill rotWithShape="1">
                <a:blip r:embed="rId3"/>
                <a:stretch>
                  <a:fillRect r="-7022" b="-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762000" y="1875844"/>
                <a:ext cx="2173095" cy="91089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US" sz="2800" b="1" i="1">
                              <a:latin typeface="Cambria Math" panose="02040503050406030204" pitchFamily="18" charset="0"/>
                              <a:ea typeface="Calibri"/>
                              <a:cs typeface="Times New Roman"/>
                            </a:rPr>
                          </m:ctrlPr>
                        </m:dPr>
                        <m:e>
                          <m:r>
                            <a:rPr lang="en-US" sz="2800" b="1" i="1">
                              <a:solidFill>
                                <a:srgbClr val="FF0000"/>
                              </a:solidFill>
                              <a:effectLst/>
                              <a:latin typeface="Cambria Math"/>
                              <a:ea typeface="Calibri"/>
                              <a:cs typeface="Times New Roman"/>
                            </a:rPr>
                            <m:t>−</m:t>
                          </m:r>
                          <m:f>
                            <m:fPr>
                              <m:ctrlPr>
                                <a:rPr lang="en-US" sz="2800" b="1" i="1">
                                  <a:solidFill>
                                    <a:srgbClr val="FF0000"/>
                                  </a:solidFill>
                                  <a:effectLst/>
                                  <a:latin typeface="Cambria Math" panose="02040503050406030204" pitchFamily="18" charset="0"/>
                                  <a:ea typeface="Calibri"/>
                                  <a:cs typeface="Times New Roman"/>
                                </a:rPr>
                              </m:ctrlPr>
                            </m:fPr>
                            <m:num>
                              <m:r>
                                <a:rPr lang="en-US" sz="2800" b="1" i="1">
                                  <a:solidFill>
                                    <a:srgbClr val="FF0000"/>
                                  </a:solidFill>
                                  <a:effectLst/>
                                  <a:latin typeface="Cambria Math"/>
                                  <a:ea typeface="Calibri"/>
                                  <a:cs typeface="Times New Roman"/>
                                </a:rPr>
                                <m:t>𝟒</m:t>
                              </m:r>
                            </m:num>
                            <m:den>
                              <m:r>
                                <a:rPr lang="en-US" sz="2800" b="1" i="1">
                                  <a:solidFill>
                                    <a:srgbClr val="FF0000"/>
                                  </a:solidFill>
                                  <a:effectLst/>
                                  <a:latin typeface="Cambria Math"/>
                                  <a:ea typeface="Calibri"/>
                                  <a:cs typeface="Times New Roman"/>
                                </a:rPr>
                                <m:t>𝟓</m:t>
                              </m:r>
                            </m:den>
                          </m:f>
                        </m:e>
                      </m:d>
                      <m:r>
                        <a:rPr lang="en-US" sz="2800" b="1" i="1">
                          <a:effectLst/>
                          <a:latin typeface="Cambria Math"/>
                          <a:ea typeface="Times New Roman"/>
                          <a:cs typeface="Calibri"/>
                        </a:rPr>
                        <m:t>+</m:t>
                      </m:r>
                      <m:f>
                        <m:fPr>
                          <m:ctrlPr>
                            <a:rPr lang="en-US" sz="2800" b="1" i="1">
                              <a:solidFill>
                                <a:srgbClr val="FF0000"/>
                              </a:solidFill>
                              <a:effectLst/>
                              <a:latin typeface="Cambria Math" panose="02040503050406030204" pitchFamily="18" charset="0"/>
                              <a:ea typeface="Calibri"/>
                              <a:cs typeface="Times New Roman"/>
                            </a:rPr>
                          </m:ctrlPr>
                        </m:fPr>
                        <m:num>
                          <m:r>
                            <a:rPr lang="en-US" sz="2800" b="1" i="1">
                              <a:solidFill>
                                <a:srgbClr val="FF0000"/>
                              </a:solidFill>
                              <a:effectLst/>
                              <a:latin typeface="Cambria Math"/>
                              <a:ea typeface="Calibri"/>
                              <a:cs typeface="Times New Roman"/>
                            </a:rPr>
                            <m:t>𝟏</m:t>
                          </m:r>
                        </m:num>
                        <m:den>
                          <m:r>
                            <a:rPr lang="en-US" sz="2800" b="1" i="1">
                              <a:solidFill>
                                <a:srgbClr val="FF0000"/>
                              </a:solidFill>
                              <a:effectLst/>
                              <a:latin typeface="Cambria Math"/>
                              <a:ea typeface="Calibri"/>
                              <a:cs typeface="Times New Roman"/>
                            </a:rPr>
                            <m:t>𝟐</m:t>
                          </m:r>
                        </m:den>
                      </m:f>
                      <m:r>
                        <a:rPr lang="en-US" sz="2800" b="1" i="1">
                          <a:effectLst/>
                          <a:latin typeface="Cambria Math"/>
                          <a:ea typeface="Calibri"/>
                          <a:cs typeface="Times New Roman"/>
                        </a:rPr>
                        <m:t>=</m:t>
                      </m:r>
                    </m:oMath>
                  </m:oMathPara>
                </a14:m>
                <a:endParaRPr lang="en-US" sz="2800" dirty="0"/>
              </a:p>
            </p:txBody>
          </p:sp>
        </mc:Choice>
        <mc:Fallback xmlns="">
          <p:sp>
            <p:nvSpPr>
              <p:cNvPr id="5" name="Rectangle 4"/>
              <p:cNvSpPr>
                <a:spLocks noRot="1" noChangeAspect="1" noMove="1" noResize="1" noEditPoints="1" noAdjustHandles="1" noChangeArrowheads="1" noChangeShapeType="1" noTextEdit="1"/>
              </p:cNvSpPr>
              <p:nvPr/>
            </p:nvSpPr>
            <p:spPr>
              <a:xfrm>
                <a:off x="762000" y="1875844"/>
                <a:ext cx="2173095" cy="910890"/>
              </a:xfrm>
              <a:prstGeom prst="rect">
                <a:avLst/>
              </a:prstGeom>
              <a:blipFill rotWithShape="1">
                <a:blip r:embed="rId4"/>
                <a:stretch>
                  <a:fillRect r="-7022" b="-134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275200" y="2786734"/>
                <a:ext cx="3027367" cy="10604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ea typeface="Calibri"/>
                          <a:cs typeface="Times New Roman"/>
                        </a:rPr>
                        <m:t>=</m:t>
                      </m:r>
                      <m:d>
                        <m:dPr>
                          <m:ctrlPr>
                            <a:rPr lang="en-US" sz="2800" b="1" i="1">
                              <a:latin typeface="Cambria Math" panose="02040503050406030204" pitchFamily="18" charset="0"/>
                              <a:ea typeface="Calibri"/>
                              <a:cs typeface="Times New Roman"/>
                            </a:rPr>
                          </m:ctrlPr>
                        </m:dPr>
                        <m:e>
                          <m:r>
                            <a:rPr lang="en-US" sz="2800" b="1" i="1">
                              <a:solidFill>
                                <a:srgbClr val="FFC000"/>
                              </a:solidFill>
                              <a:effectLst/>
                              <a:latin typeface="Cambria Math"/>
                              <a:ea typeface="Calibri"/>
                              <a:cs typeface="Times New Roman"/>
                            </a:rPr>
                            <m:t>−</m:t>
                          </m:r>
                          <m:f>
                            <m:fPr>
                              <m:ctrlPr>
                                <a:rPr lang="en-US" sz="2800" b="1" i="1">
                                  <a:solidFill>
                                    <a:srgbClr val="FFC000"/>
                                  </a:solidFill>
                                  <a:effectLst/>
                                  <a:latin typeface="Cambria Math" panose="02040503050406030204" pitchFamily="18" charset="0"/>
                                  <a:ea typeface="Calibri"/>
                                  <a:cs typeface="Times New Roman"/>
                                </a:rPr>
                              </m:ctrlPr>
                            </m:fPr>
                            <m:num>
                              <m:r>
                                <a:rPr lang="en-US" sz="2800" b="1" i="1">
                                  <a:solidFill>
                                    <a:srgbClr val="FFC000"/>
                                  </a:solidFill>
                                  <a:effectLst/>
                                  <a:latin typeface="Cambria Math"/>
                                  <a:ea typeface="Calibri"/>
                                  <a:cs typeface="Times New Roman"/>
                                </a:rPr>
                                <m:t>𝟖</m:t>
                              </m:r>
                            </m:num>
                            <m:den>
                              <m:r>
                                <a:rPr lang="en-US" sz="2800" b="1" i="1">
                                  <a:solidFill>
                                    <a:srgbClr val="FFC000"/>
                                  </a:solidFill>
                                  <a:effectLst/>
                                  <a:latin typeface="Cambria Math"/>
                                  <a:ea typeface="Calibri"/>
                                  <a:cs typeface="Times New Roman"/>
                                </a:rPr>
                                <m:t>𝟏𝟎</m:t>
                              </m:r>
                            </m:den>
                          </m:f>
                        </m:e>
                      </m:d>
                      <m:r>
                        <a:rPr lang="en-US" sz="2800" b="1" i="1">
                          <a:effectLst/>
                          <a:latin typeface="Cambria Math"/>
                          <a:ea typeface="Times New Roman"/>
                          <a:cs typeface="Calibri"/>
                        </a:rPr>
                        <m:t>+</m:t>
                      </m:r>
                      <m:f>
                        <m:fPr>
                          <m:ctrlPr>
                            <a:rPr lang="en-US" sz="2800" b="1" i="1">
                              <a:solidFill>
                                <a:srgbClr val="FFC000"/>
                              </a:solidFill>
                              <a:effectLst/>
                              <a:latin typeface="Cambria Math" panose="02040503050406030204" pitchFamily="18" charset="0"/>
                              <a:ea typeface="Calibri"/>
                              <a:cs typeface="Times New Roman"/>
                            </a:rPr>
                          </m:ctrlPr>
                        </m:fPr>
                        <m:num>
                          <m:r>
                            <a:rPr lang="en-US" sz="2800" b="1" i="1">
                              <a:solidFill>
                                <a:srgbClr val="FFC000"/>
                              </a:solidFill>
                              <a:effectLst/>
                              <a:latin typeface="Cambria Math"/>
                              <a:ea typeface="Calibri"/>
                              <a:cs typeface="Times New Roman"/>
                            </a:rPr>
                            <m:t>𝟓</m:t>
                          </m:r>
                        </m:num>
                        <m:den>
                          <m:r>
                            <a:rPr lang="en-US" sz="2800" b="1" i="1">
                              <a:solidFill>
                                <a:srgbClr val="FFC000"/>
                              </a:solidFill>
                              <a:effectLst/>
                              <a:latin typeface="Cambria Math"/>
                              <a:ea typeface="Calibri"/>
                              <a:cs typeface="Times New Roman"/>
                            </a:rPr>
                            <m:t>𝟏𝟎</m:t>
                          </m:r>
                        </m:den>
                      </m:f>
                      <m:r>
                        <a:rPr lang="en-US" sz="2800" b="1" i="1">
                          <a:effectLst/>
                          <a:latin typeface="Cambria Math"/>
                          <a:ea typeface="Calibri"/>
                          <a:cs typeface="Times New Roman"/>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275200" y="2786734"/>
                <a:ext cx="3027367" cy="1060483"/>
              </a:xfrm>
              <a:prstGeom prst="rect">
                <a:avLst/>
              </a:prstGeom>
              <a:blipFill rotWithShape="1">
                <a:blip r:embed="rId5"/>
                <a:stretch>
                  <a:fillRect r="-50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308937" y="3943350"/>
                <a:ext cx="1391022" cy="901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m:t>
                      </m:r>
                      <m:f>
                        <m:fPr>
                          <m:ctrlPr>
                            <a:rPr lang="en-US" sz="2800" b="1" i="1">
                              <a:latin typeface="Cambria Math" panose="02040503050406030204" pitchFamily="18" charset="0"/>
                            </a:rPr>
                          </m:ctrlPr>
                        </m:fPr>
                        <m:num>
                          <m:r>
                            <a:rPr lang="en-US" sz="2800" b="1" i="1">
                              <a:latin typeface="Cambria Math" panose="02040503050406030204" pitchFamily="18" charset="0"/>
                            </a:rPr>
                            <m:t>𝟑</m:t>
                          </m:r>
                        </m:num>
                        <m:den>
                          <m:r>
                            <a:rPr lang="en-US" sz="2800" b="1" i="1">
                              <a:latin typeface="Cambria Math" panose="02040503050406030204" pitchFamily="18" charset="0"/>
                            </a:rPr>
                            <m:t>𝟏𝟎</m:t>
                          </m:r>
                        </m:den>
                      </m:f>
                    </m:oMath>
                  </m:oMathPara>
                </a14:m>
                <a:endParaRPr lang="en-US" sz="2800" dirty="0"/>
              </a:p>
            </p:txBody>
          </p:sp>
        </mc:Choice>
        <mc:Fallback xmlns="">
          <p:sp>
            <p:nvSpPr>
              <p:cNvPr id="9" name="Rectangle 8"/>
              <p:cNvSpPr>
                <a:spLocks noRot="1" noChangeAspect="1" noMove="1" noResize="1" noEditPoints="1" noAdjustHandles="1" noChangeArrowheads="1" noChangeShapeType="1" noTextEdit="1"/>
              </p:cNvSpPr>
              <p:nvPr/>
            </p:nvSpPr>
            <p:spPr>
              <a:xfrm>
                <a:off x="308937" y="3943350"/>
                <a:ext cx="1391022" cy="901785"/>
              </a:xfrm>
              <a:prstGeom prst="rect">
                <a:avLst/>
              </a:prstGeom>
              <a:blipFill rotWithShape="1">
                <a:blip r:embed="rId6"/>
                <a:stretch>
                  <a:fillRect r="-11404" b="-2027"/>
                </a:stretch>
              </a:blipFill>
            </p:spPr>
            <p:txBody>
              <a:bodyPr/>
              <a:lstStyle/>
              <a:p>
                <a:r>
                  <a:rPr lang="en-US">
                    <a:noFill/>
                  </a:rPr>
                  <a:t> </a:t>
                </a:r>
              </a:p>
            </p:txBody>
          </p:sp>
        </mc:Fallback>
      </mc:AlternateContent>
    </p:spTree>
    <p:extLst>
      <p:ext uri="{BB962C8B-B14F-4D97-AF65-F5344CB8AC3E}">
        <p14:creationId xmlns:p14="http://schemas.microsoft.com/office/powerpoint/2010/main" val="3465959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Operations with Rational Numbers</a:t>
            </a:r>
          </a:p>
        </p:txBody>
      </p:sp>
      <p:sp>
        <p:nvSpPr>
          <p:cNvPr id="3" name="Content Placeholder 2"/>
          <p:cNvSpPr>
            <a:spLocks noGrp="1"/>
          </p:cNvSpPr>
          <p:nvPr>
            <p:ph idx="1"/>
          </p:nvPr>
        </p:nvSpPr>
        <p:spPr>
          <a:xfrm>
            <a:off x="152400" y="438150"/>
            <a:ext cx="8991600" cy="609600"/>
          </a:xfrm>
        </p:spPr>
        <p:txBody>
          <a:bodyPr>
            <a:normAutofit/>
          </a:bodyPr>
          <a:lstStyle/>
          <a:p>
            <a:pPr marL="0" indent="0">
              <a:buNone/>
            </a:pPr>
            <a:r>
              <a:rPr lang="en-US" sz="2800" b="1" dirty="0">
                <a:solidFill>
                  <a:schemeClr val="accent1"/>
                </a:solidFill>
              </a:rPr>
              <a:t>Sample Problem 1:</a:t>
            </a:r>
            <a:r>
              <a:rPr lang="en-US" sz="2800" dirty="0">
                <a:solidFill>
                  <a:schemeClr val="accent1"/>
                </a:solidFill>
              </a:rPr>
              <a:t> </a:t>
            </a:r>
            <a:r>
              <a:rPr lang="en-US" sz="2800" b="1" dirty="0"/>
              <a:t>Find each sum or difference.</a:t>
            </a:r>
            <a:endParaRPr lang="en-US" sz="2400" b="1" i="1" dirty="0"/>
          </a:p>
        </p:txBody>
      </p:sp>
      <p:sp>
        <p:nvSpPr>
          <p:cNvPr id="4" name="Rectangle 3"/>
          <p:cNvSpPr/>
          <p:nvPr/>
        </p:nvSpPr>
        <p:spPr>
          <a:xfrm>
            <a:off x="228600" y="1147100"/>
            <a:ext cx="468398" cy="523220"/>
          </a:xfrm>
          <a:prstGeom prst="rect">
            <a:avLst/>
          </a:prstGeom>
        </p:spPr>
        <p:txBody>
          <a:bodyPr wrap="none">
            <a:spAutoFit/>
          </a:bodyPr>
          <a:lstStyle/>
          <a:p>
            <a:r>
              <a:rPr lang="en-US" sz="2800" b="1" dirty="0"/>
              <a:t>b</a:t>
            </a:r>
            <a:r>
              <a:rPr lang="en-US" sz="2800" dirty="0"/>
              <a:t>.</a:t>
            </a:r>
          </a:p>
        </p:txBody>
      </p:sp>
      <p:pic>
        <p:nvPicPr>
          <p:cNvPr id="8" name="Picture 7"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7" name="Rectangle 6"/>
              <p:cNvSpPr/>
              <p:nvPr/>
            </p:nvSpPr>
            <p:spPr>
              <a:xfrm>
                <a:off x="762000" y="953265"/>
                <a:ext cx="2719719" cy="10604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ea typeface="Calibri"/>
                          <a:cs typeface="Times New Roman"/>
                        </a:rPr>
                        <m:t>𝟒</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𝟐</m:t>
                          </m:r>
                        </m:num>
                        <m:den>
                          <m:r>
                            <a:rPr lang="en-US" sz="2800" b="1" i="1">
                              <a:effectLst/>
                              <a:latin typeface="Cambria Math"/>
                              <a:ea typeface="Calibri"/>
                              <a:cs typeface="Times New Roman"/>
                            </a:rPr>
                            <m:t>𝟑</m:t>
                          </m:r>
                        </m:den>
                      </m:f>
                      <m:r>
                        <a:rPr lang="en-US" sz="2800" b="1" i="1">
                          <a:effectLst/>
                          <a:latin typeface="Cambria Math"/>
                          <a:ea typeface="Calibri"/>
                          <a:cs typeface="Times New Roman"/>
                        </a:rPr>
                        <m:t>−</m:t>
                      </m:r>
                      <m:d>
                        <m:dPr>
                          <m:ctrlPr>
                            <a:rPr lang="en-US" sz="2800" b="1" i="1">
                              <a:effectLst/>
                              <a:latin typeface="Cambria Math" panose="02040503050406030204" pitchFamily="18" charset="0"/>
                              <a:ea typeface="Calibri"/>
                              <a:cs typeface="Times New Roman"/>
                            </a:rPr>
                          </m:ctrlPr>
                        </m:dPr>
                        <m:e>
                          <m:r>
                            <a:rPr lang="en-US" sz="2800" b="1" i="1">
                              <a:effectLst/>
                              <a:latin typeface="Cambria Math"/>
                              <a:ea typeface="Calibri"/>
                              <a:cs typeface="Times New Roman"/>
                            </a:rPr>
                            <m:t>−</m:t>
                          </m:r>
                          <m:r>
                            <a:rPr lang="en-US" sz="2800" b="1" i="1">
                              <a:effectLst/>
                              <a:latin typeface="Cambria Math"/>
                              <a:ea typeface="Calibri"/>
                              <a:cs typeface="Times New Roman"/>
                            </a:rPr>
                            <m:t>𝟑</m:t>
                          </m:r>
                          <m:f>
                            <m:fPr>
                              <m:ctrlPr>
                                <a:rPr lang="en-US" sz="2800" b="1" i="1">
                                  <a:effectLst/>
                                  <a:latin typeface="Cambria Math" panose="02040503050406030204" pitchFamily="18" charset="0"/>
                                  <a:ea typeface="Calibri"/>
                                  <a:cs typeface="Times New Roman"/>
                                </a:rPr>
                              </m:ctrlPr>
                            </m:fPr>
                            <m:num>
                              <m:r>
                                <a:rPr lang="en-US" sz="2800" b="1" i="1">
                                  <a:effectLst/>
                                  <a:latin typeface="Cambria Math"/>
                                  <a:ea typeface="Calibri"/>
                                  <a:cs typeface="Times New Roman"/>
                                </a:rPr>
                                <m:t>𝟏</m:t>
                              </m:r>
                            </m:num>
                            <m:den>
                              <m:r>
                                <a:rPr lang="en-US" sz="2800" b="1" i="1">
                                  <a:effectLst/>
                                  <a:latin typeface="Cambria Math"/>
                                  <a:ea typeface="Calibri"/>
                                  <a:cs typeface="Times New Roman"/>
                                </a:rPr>
                                <m:t>𝟔</m:t>
                              </m:r>
                            </m:den>
                          </m:f>
                        </m:e>
                      </m:d>
                      <m:r>
                        <a:rPr lang="en-US" sz="2800" b="1" i="1">
                          <a:effectLst/>
                          <a:latin typeface="Cambria Math"/>
                          <a:ea typeface="Calibri"/>
                          <a:cs typeface="Times New Roman"/>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762000" y="953265"/>
                <a:ext cx="2719719" cy="1060483"/>
              </a:xfrm>
              <a:prstGeom prst="rect">
                <a:avLst/>
              </a:prstGeom>
              <a:blipFill rotWithShape="1">
                <a:blip r:embed="rId3"/>
                <a:stretch>
                  <a:fillRect r="-5605"/>
                </a:stretch>
              </a:blipFill>
            </p:spPr>
            <p:txBody>
              <a:bodyPr/>
              <a:lstStyle/>
              <a:p>
                <a:r>
                  <a:rPr lang="en-US">
                    <a:noFill/>
                  </a:rPr>
                  <a:t> </a:t>
                </a:r>
              </a:p>
            </p:txBody>
          </p:sp>
        </mc:Fallback>
      </mc:AlternateContent>
    </p:spTree>
    <p:extLst>
      <p:ext uri="{BB962C8B-B14F-4D97-AF65-F5344CB8AC3E}">
        <p14:creationId xmlns:p14="http://schemas.microsoft.com/office/powerpoint/2010/main" val="2422039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1185</Words>
  <Application>Microsoft Office PowerPoint</Application>
  <PresentationFormat>On-screen Show (16:9)</PresentationFormat>
  <Paragraphs>221</Paragraphs>
  <Slides>34</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Cambria</vt:lpstr>
      <vt:lpstr>Cambria Math</vt:lpstr>
      <vt:lpstr>Comic Sans MS</vt:lpstr>
      <vt:lpstr>Wingdings</vt:lpstr>
      <vt:lpstr>Office Theme</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lpstr>Operations with Rational Numbers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2022-06-22T14:07:08Z</dcterms:created>
  <dcterms:modified xsi:type="dcterms:W3CDTF">2022-06-22T14:07:29Z</dcterms:modified>
</cp:coreProperties>
</file>