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2" r:id="rId5"/>
    <p:sldId id="275" r:id="rId6"/>
    <p:sldId id="274" r:id="rId7"/>
    <p:sldId id="262" r:id="rId8"/>
    <p:sldId id="268" r:id="rId9"/>
    <p:sldId id="269" r:id="rId10"/>
    <p:sldId id="263" r:id="rId11"/>
    <p:sldId id="270" r:id="rId12"/>
    <p:sldId id="271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9" autoAdjust="0"/>
    <p:restoredTop sz="94683" autoAdjust="0"/>
  </p:normalViewPr>
  <p:slideViewPr>
    <p:cSldViewPr>
      <p:cViewPr varScale="1">
        <p:scale>
          <a:sx n="88" d="100"/>
          <a:sy n="88" d="100"/>
        </p:scale>
        <p:origin x="95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 of Operations and Evaluating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1 Lesson 2</a:t>
            </a:r>
          </a:p>
        </p:txBody>
      </p:sp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" y="691223"/>
            <a:ext cx="8229600" cy="10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953000" y="3333750"/>
            <a:ext cx="1600200" cy="838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FRACTION BAR</a:t>
                </a:r>
                <a:r>
                  <a:rPr lang="en-US" sz="2400" b="1" dirty="0"/>
                  <a:t> </a:t>
                </a:r>
                <a:r>
                  <a:rPr lang="en-US" sz="2400" dirty="0"/>
                  <a:t>is another type of grouping symbol. It indicates that the numerator and denominator should each be treated as a single value.</a:t>
                </a:r>
              </a:p>
              <a:p>
                <a:pPr marL="400050" lvl="1" indent="0">
                  <a:buNone/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Example</a:t>
                </a:r>
                <a:r>
                  <a:rPr lang="en-US" sz="2000" dirty="0"/>
                  <a:t>: Evaluate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latin typeface="Cambria Math"/>
                          </a:rPr>
                          <m:t>𝟒</m:t>
                        </m:r>
                        <m:sSup>
                          <m:sSup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, if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𝒙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𝟗</m:t>
                    </m:r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𝒚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1509060"/>
                  </p:ext>
                </p:extLst>
              </p:nvPr>
            </p:nvGraphicFramePr>
            <p:xfrm>
              <a:off x="304800" y="2571750"/>
              <a:ext cx="4350512" cy="23317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7829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31115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00584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2115693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7772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0070C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𝒚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0070C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𝟗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𝟗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772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0070C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𝒚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𝟖𝟏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Evaluate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𝟗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7772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0070C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𝒚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𝟖𝟏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Multiply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mbria Math"/>
                              <a:ea typeface="Times New Roman"/>
                              <a:cs typeface="Cambria Math"/>
                            </a:rPr>
                            <a:t> 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  <a:cs typeface="Cambria Math"/>
                            </a:rPr>
                            <a:t>and</a:t>
                          </a:r>
                          <a:r>
                            <a:rPr lang="en-US" sz="2000" b="1" dirty="0">
                              <a:effectLst/>
                              <a:latin typeface="Cambria Math"/>
                              <a:ea typeface="Times New Roman"/>
                              <a:cs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𝟖𝟏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1509060"/>
                  </p:ext>
                </p:extLst>
              </p:nvPr>
            </p:nvGraphicFramePr>
            <p:xfrm>
              <a:off x="304800" y="2571750"/>
              <a:ext cx="4350512" cy="233172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7829"/>
                    <a:gridCol w="311150"/>
                    <a:gridCol w="1005840"/>
                    <a:gridCol w="2115693"/>
                  </a:tblGrid>
                  <a:tr h="777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t="-787" r="-372848" b="-20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96078" t="-787" r="-1003922" b="-20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22424" t="-787" r="-210303" b="-201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5764" t="-787" b="-201575"/>
                          </a:stretch>
                        </a:blipFill>
                      </a:tcPr>
                    </a:tc>
                  </a:tr>
                  <a:tr h="777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t="-100000" r="-37284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96078" t="-100000" r="-100392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22424" t="-100000" r="-21030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5764" t="-100000" b="-100000"/>
                          </a:stretch>
                        </a:blipFill>
                      </a:tcPr>
                    </a:tc>
                  </a:tr>
                  <a:tr h="777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t="-201575" r="-372848" b="-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96078" t="-201575" r="-1003922" b="-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22424" t="-201575" r="-210303" b="-7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5764" t="-201575" b="-7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9688353"/>
                  </p:ext>
                </p:extLst>
              </p:nvPr>
            </p:nvGraphicFramePr>
            <p:xfrm>
              <a:off x="5029200" y="2571750"/>
              <a:ext cx="3918585" cy="155448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7829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31115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49911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2190496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7772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0070C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𝒚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𝟖𝟎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Subtract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𝟖𝟏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from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7724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𝒚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Divide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𝟖𝟎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𝟏𝟔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9688353"/>
                  </p:ext>
                </p:extLst>
              </p:nvPr>
            </p:nvGraphicFramePr>
            <p:xfrm>
              <a:off x="5029200" y="2571750"/>
              <a:ext cx="3918585" cy="155448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17829"/>
                    <a:gridCol w="311150"/>
                    <a:gridCol w="499110"/>
                    <a:gridCol w="2190496"/>
                  </a:tblGrid>
                  <a:tr h="777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t="-781" r="-325828" b="-99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296078" t="-781" r="-864706" b="-99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246341" t="-781" r="-437805" b="-99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79109" t="-781" b="-99219"/>
                          </a:stretch>
                        </a:blipFill>
                      </a:tcPr>
                    </a:tc>
                  </a:tr>
                  <a:tr h="777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t="-101575" r="-3258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296078" t="-101575" r="-86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246341" t="-101575" r="-4378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5"/>
                          <a:stretch>
                            <a:fillRect l="-79109" t="-10157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01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3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𝒓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𝒔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𝒖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 r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4376384"/>
                  </p:ext>
                </p:extLst>
              </p:nvPr>
            </p:nvGraphicFramePr>
            <p:xfrm>
              <a:off x="262507" y="1581150"/>
              <a:ext cx="1568958" cy="3200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12064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−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𝒕𝒖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4376384"/>
                  </p:ext>
                </p:extLst>
              </p:nvPr>
            </p:nvGraphicFramePr>
            <p:xfrm>
              <a:off x="262507" y="1581150"/>
              <a:ext cx="1568958" cy="3200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/>
                    <a:gridCol w="1120648"/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9674" t="-11429" r="-543" b="-40095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9674" t="-111429" r="-543" b="-30095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9674" t="-211429" r="-543" b="-20095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9674" t="-311429" r="-543" b="-10095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9674" t="-411429" r="-543" b="-9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7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254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2581" y="1641348"/>
            <a:ext cx="640080" cy="54940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86600" y="2284267"/>
            <a:ext cx="480902" cy="58803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89520" y="3059430"/>
            <a:ext cx="640080" cy="2743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3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𝒓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𝒔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𝒖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 r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1719077"/>
                  </p:ext>
                </p:extLst>
              </p:nvPr>
            </p:nvGraphicFramePr>
            <p:xfrm>
              <a:off x="304800" y="1570264"/>
              <a:ext cx="7999094" cy="3200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120648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074482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56991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1380172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1405572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−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𝒕𝒖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𝟒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−</m:t>
                                        </m:r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</m:d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</m:d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𝟖</m:t>
                                        </m:r>
                                      </m:e>
                                    </m:d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−</m:t>
                                        </m:r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𝟒𝟖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𝟖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𝟖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𝟒</m:t>
                                        </m:r>
                                      </m:e>
                                    </m: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𝟕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US" sz="1800" b="1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/>
                                                <a:cs typeface="Times New Roman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b="1" i="1" smtClean="0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/>
                                                <a:cs typeface="Times New Roman"/>
                                              </a:rPr>
                                              <m:t>𝟒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1" i="1">
                                                <a:effectLst/>
                                                <a:latin typeface="Cambria Math"/>
                                                <a:ea typeface="Calibri"/>
                                                <a:cs typeface="Times New Roman"/>
                                              </a:rPr>
                                              <m:t>𝟐</m:t>
                                            </m:r>
                                          </m:sup>
                                        </m:sSup>
                                      </m:e>
                                    </m:d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𝟖</m:t>
                                        </m:r>
                                      </m:e>
                                    </m:d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𝟏</m:t>
                                        </m:r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</m:d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𝟐𝟒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𝟐𝟒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𝟒𝟎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𝟐𝟎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𝟑𝟔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𝟎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𝒖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𝒔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𝟖</m:t>
                                        </m:r>
                                      </m:e>
                                    </m:d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𝟒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 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800" b="1" i="1" smtClean="0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  <m:t>𝟔</m:t>
                                        </m:r>
                                      </m:e>
                                    </m:d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𝟏𝟔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𝟔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+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𝟑𝟐</m:t>
                                    </m:r>
                                  </m:num>
                                  <m:den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1719077"/>
                  </p:ext>
                </p:extLst>
              </p:nvPr>
            </p:nvGraphicFramePr>
            <p:xfrm>
              <a:off x="304800" y="1570264"/>
              <a:ext cx="7999094" cy="3200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12064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207448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5699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138017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  <a:gridCol w="140557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0217" t="-11429" r="-573370" b="-4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75882" t="-11429" r="-210294" b="-4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1783" t="-11429" r="-177132" b="-4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8761" t="-11429" r="-102212" b="-4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68398" t="-11429" b="-40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0217" t="-111429" r="-573370" b="-3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75882" t="-111429" r="-210294" b="-3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1783" t="-111429" r="-177132" b="-3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8761" t="-111429" r="-102212" b="-30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68398" t="-111429" b="-3009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0217" t="-209434" r="-573370" b="-1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75882" t="-209434" r="-210294" b="-1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1783" t="-209434" r="-177132" b="-1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8761" t="-209434" r="-102212" b="-1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68398" t="-209434" b="-1981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0217" t="-312381" r="-57337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75882" t="-312381" r="-21029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1783" t="-312381" r="-17713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8761" t="-312381" r="-10221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40217" t="-412381" r="-573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75882" t="-412381" r="-210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1783" t="-412381" r="-177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78761" t="-412381" r="-102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6858000" y="3477240"/>
                <a:ext cx="573809" cy="58803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  <m:t>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477240"/>
                <a:ext cx="573809" cy="58803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858000" y="4158787"/>
                <a:ext cx="573809" cy="58803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  <m:t>𝟏𝟔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158787"/>
                <a:ext cx="573809" cy="5880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93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400" dirty="0"/>
              <a:t>evaluate </a:t>
            </a:r>
            <a:r>
              <a:rPr lang="en-US" sz="2400"/>
              <a:t>algebraic expression 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by using the order of operations.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Evaluate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Order of Operations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Grouping Symbols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Fraction bar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2400" dirty="0"/>
          </a:p>
        </p:txBody>
      </p:sp>
      <p:pic>
        <p:nvPicPr>
          <p:cNvPr id="7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EVALUATE ALGEBRAIC EXPRESSIONS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means to find its numerical value.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ORDER OF OPERATIONS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 method used to evaluate an expression involving more than one operation. In algebraic expressions, it can only by evaluated if the values of the variables are known.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71251"/>
              </p:ext>
            </p:extLst>
          </p:nvPr>
        </p:nvGraphicFramePr>
        <p:xfrm>
          <a:off x="1295400" y="2957474"/>
          <a:ext cx="6763258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8500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132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 1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Replace the variables with their numerical values.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 2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Evaluate expressions inside grouping symbols.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 3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Evaluate all powers.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 4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 all multiplications and/or divisions from left to right.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Step 5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 all additions and/or subtractions from left to right.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47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0" y="2266950"/>
            <a:ext cx="18288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400050" lvl="1" indent="0">
                  <a:buNone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Example</a:t>
                </a:r>
                <a:r>
                  <a:rPr lang="en-US" sz="2000" dirty="0"/>
                  <a:t>: 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000" dirty="0"/>
                  <a:t>, if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𝒛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t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9453026"/>
                  </p:ext>
                </p:extLst>
              </p:nvPr>
            </p:nvGraphicFramePr>
            <p:xfrm>
              <a:off x="2362200" y="1428750"/>
              <a:ext cx="4442460" cy="1371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0354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31115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147508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208026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𝒛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𝒛</m:t>
                              </m:r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Evaluate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  <m:t>𝟏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1" dirty="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𝒛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Subtract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9453026"/>
                  </p:ext>
                </p:extLst>
              </p:nvPr>
            </p:nvGraphicFramePr>
            <p:xfrm>
              <a:off x="2362200" y="1428750"/>
              <a:ext cx="4442460" cy="13716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90354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31115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1475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208026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t="-17333" r="-393243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84615" t="-17333" r="-1019231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6383" t="-17333" r="-181915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13450" t="-17333" b="-2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84615" t="-115789" r="-1019231" b="-98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6383" t="-115789" r="-181915" b="-986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13450" t="-115789" b="-986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t="-218667" r="-3932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84615" t="-218667" r="-101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6383" t="-218667" r="-181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13450" t="-218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02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2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𝒛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2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7799789"/>
                  </p:ext>
                </p:extLst>
              </p:nvPr>
            </p:nvGraphicFramePr>
            <p:xfrm>
              <a:off x="262507" y="1581150"/>
              <a:ext cx="1679639" cy="28346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231329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𝟐𝟐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𝒛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𝒛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7799789"/>
                  </p:ext>
                </p:extLst>
              </p:nvPr>
            </p:nvGraphicFramePr>
            <p:xfrm>
              <a:off x="262507" y="1581150"/>
              <a:ext cx="1679639" cy="28346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23132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17333" b="-52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73333" b="-22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171901" b="-1239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438667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538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4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57600" y="3486150"/>
            <a:ext cx="64008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29200" y="2766060"/>
            <a:ext cx="64008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2038350"/>
            <a:ext cx="64008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29200" y="1581150"/>
            <a:ext cx="64008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57600" y="3943350"/>
            <a:ext cx="640080" cy="36576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𝒚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𝒛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376671"/>
                  </p:ext>
                </p:extLst>
              </p:nvPr>
            </p:nvGraphicFramePr>
            <p:xfrm>
              <a:off x="262507" y="1581150"/>
              <a:ext cx="5482528" cy="28346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231329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674368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368362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760159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⋅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𝟐𝟐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𝒙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𝟐𝟐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𝟑𝟐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𝒛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20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𝒚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𝒛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𝟕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)+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376671"/>
                  </p:ext>
                </p:extLst>
              </p:nvPr>
            </p:nvGraphicFramePr>
            <p:xfrm>
              <a:off x="262507" y="1581150"/>
              <a:ext cx="5482528" cy="283464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23132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67436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36836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760159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17333" r="-308911" b="-52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0364" t="-17333" r="-126909" b="-52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45982" t="-17333" r="-55804" b="-52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620000" t="-17333" b="-52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73333" r="-308911" b="-22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0364" t="-73333" r="-126909" b="-22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45982" t="-73333" r="-55804" b="-22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620000" t="-73333" b="-2258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171901" r="-308911" b="-123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0364" t="-171901" r="-126909" b="-123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45982" t="-171901" r="-55804" b="-123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620000" t="-171901" b="-1239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438667" r="-308911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0364" t="-438667" r="-12690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45982" t="-438667" r="-5580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6634" t="-538667" r="-3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00364" t="-538667" r="-126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45982" t="-538667" r="-55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50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GROUPING SYMBOLS</a:t>
                </a:r>
                <a:r>
                  <a:rPr lang="en-US" sz="2400" dirty="0"/>
                  <a:t>, such as parentheses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en-US" sz="2400" dirty="0"/>
                  <a:t> or brackets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lang="en-US" sz="2400" dirty="0"/>
                  <a:t>, indicate the order in which the operations should be performed first. </a:t>
                </a:r>
              </a:p>
              <a:p>
                <a:pPr marL="400050" lvl="1" indent="0">
                  <a:buNone/>
                </a:pPr>
                <a:endParaRPr lang="en-US" sz="2000" b="1" dirty="0">
                  <a:solidFill>
                    <a:srgbClr val="0070C0"/>
                  </a:solidFill>
                </a:endParaRPr>
              </a:p>
              <a:p>
                <a:pPr marL="400050" lvl="1" indent="0">
                  <a:buNone/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Example</a:t>
                </a:r>
                <a:r>
                  <a:rPr lang="en-US" sz="2000" dirty="0"/>
                  <a:t>: Evaluate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20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en-US" sz="2000" b="1" i="1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latin typeface="Cambria Math"/>
                          </a:rPr>
                          <m:t>𝟒</m:t>
                        </m:r>
                        <m:r>
                          <a:rPr lang="en-US" sz="2000" b="1" i="1">
                            <a:latin typeface="Cambria Math"/>
                          </a:rPr>
                          <m:t>𝒄</m:t>
                        </m:r>
                      </m:e>
                    </m:d>
                  </m:oMath>
                </a14:m>
                <a:r>
                  <a:rPr lang="en-US" sz="2000" dirty="0"/>
                  <a:t>, if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𝒂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𝟖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𝒃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sz="2000" dirty="0"/>
                  <a:t>, and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𝒄</m:t>
                    </m:r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 r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28600" y="4248150"/>
            <a:ext cx="274320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4513342"/>
                  </p:ext>
                </p:extLst>
              </p:nvPr>
            </p:nvGraphicFramePr>
            <p:xfrm>
              <a:off x="152400" y="2495550"/>
              <a:ext cx="8865935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86480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31115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263077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4426903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solidFill>
                                          <a:srgbClr val="7030A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𝟖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𝟓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>
                                        <a:solidFill>
                                          <a:srgbClr val="7030A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Replace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𝒂</m:t>
                              </m:r>
                            </m:oMath>
                          </a14:m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𝟖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,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with</a:t>
                          </a:r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𝟏𝟐𝟓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⋅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Evaluate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𝟖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b="1">
                              <a:effectLst/>
                              <a:latin typeface="Calibri"/>
                              <a:ea typeface="Times New Roman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Calibri"/>
                                      <a:cs typeface="Times New Roman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000" b="1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𝟏𝟐𝟓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𝟏𝟐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Multiply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sz="2000" b="1">
                              <a:effectLst/>
                              <a:latin typeface="Cambria Math"/>
                              <a:ea typeface="Times New Roman"/>
                              <a:cs typeface="Cambria Math"/>
                            </a:rPr>
                            <a:t> </a:t>
                          </a:r>
                          <a:r>
                            <a:rPr lang="en-US" sz="2000">
                              <a:effectLst/>
                              <a:latin typeface="Calibri"/>
                              <a:ea typeface="Times New Roman"/>
                              <a:cs typeface="Cambria Math"/>
                            </a:rPr>
                            <a:t>and</a:t>
                          </a:r>
                          <a:r>
                            <a:rPr lang="en-US" sz="2000" b="1">
                              <a:effectLst/>
                              <a:latin typeface="Cambria Math"/>
                              <a:ea typeface="Times New Roman"/>
                              <a:cs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𝟑</m:t>
                              </m:r>
                            </m:oMath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𝟔𝟒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𝟏𝟏𝟑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Subtract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𝟏𝟐𝟓</m:t>
                              </m:r>
                            </m:oMath>
                          </a14:m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𝟏𝟐</m:t>
                              </m:r>
                            </m:oMath>
                          </a14:m>
                          <a:endParaRPr lang="en-US" sz="2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𝒃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effectLst/>
                                            <a:latin typeface="Cambria Math"/>
                                            <a:ea typeface="Calibri"/>
                                            <a:cs typeface="Times New Roman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𝟒</m:t>
                                    </m:r>
                                    <m:r>
                                      <a:rPr lang="en-US" sz="20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𝟒𝟗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Subtract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𝟔𝟒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from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𝟏𝟏𝟑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94513342"/>
                  </p:ext>
                </p:extLst>
              </p:nvPr>
            </p:nvGraphicFramePr>
            <p:xfrm>
              <a:off x="152400" y="2495550"/>
              <a:ext cx="8865935" cy="22860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864805"/>
                    <a:gridCol w="311150"/>
                    <a:gridCol w="2263077"/>
                    <a:gridCol w="4426903"/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t="-16000" r="-375490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600000" t="-16000" r="-2152941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6226" t="-16000" r="-195957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275" t="-16000" r="-138" b="-4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600000" t="-116000" r="-2152941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6226" t="-116000" r="-195957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275" t="-116000" r="-138" b="-3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600000" t="-216000" r="-2152941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6226" t="-216000" r="-195957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275" t="-216000" r="-138" b="-2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5848350" algn="l"/>
                            </a:tabLst>
                          </a:pPr>
                          <a:r>
                            <a:rPr lang="en-US" sz="200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600000" t="-316000" r="-2152941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6226" t="-316000" r="-195957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275" t="-316000" r="-138" b="-101333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t="-416000" r="-375490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600000" t="-416000" r="-2152941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96226" t="-416000" r="-195957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275" t="-416000" r="-138" b="-1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9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89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2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𝒓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𝒔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𝒖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𝟏𝟎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 r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2520658"/>
                  </p:ext>
                </p:extLst>
              </p:nvPr>
            </p:nvGraphicFramePr>
            <p:xfrm>
              <a:off x="262507" y="1657350"/>
              <a:ext cx="2348675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900365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𝒔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𝒕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𝒖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𝒕𝒖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𝒓𝒔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𝒔𝒕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𝒕𝒖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2520658"/>
                  </p:ext>
                </p:extLst>
              </p:nvPr>
            </p:nvGraphicFramePr>
            <p:xfrm>
              <a:off x="262507" y="1657350"/>
              <a:ext cx="2348675" cy="27432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90036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13333" b="-4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113333" b="-3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210989" b="-1978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314444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414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7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10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86058" y="1592036"/>
            <a:ext cx="64008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2114550"/>
            <a:ext cx="64008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10400" y="2647950"/>
            <a:ext cx="64008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10400" y="3181350"/>
            <a:ext cx="82296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10400" y="3790950"/>
            <a:ext cx="640080" cy="4572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AND EVALUATING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2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Evaluate each expression 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𝒓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𝒔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𝒖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𝟏𝟎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 r="-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988080"/>
                  </p:ext>
                </p:extLst>
              </p:nvPr>
            </p:nvGraphicFramePr>
            <p:xfrm>
              <a:off x="239487" y="1581150"/>
              <a:ext cx="8563676" cy="274591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900365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484057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926273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  <a:gridCol w="1208088">
                      <a:extLst>
                        <a:ext uri="{9D8B030D-6E8A-4147-A177-3AD203B41FA5}">
                          <a16:colId xmlns="" xmlns:a16="http://schemas.microsoft.com/office/drawing/2014/main" val="20004"/>
                        </a:ext>
                      </a:extLst>
                    </a:gridCol>
                    <a:gridCol w="596583">
                      <a:extLst>
                        <a:ext uri="{9D8B030D-6E8A-4147-A177-3AD203B41FA5}">
                          <a16:colId xmlns="" xmlns:a16="http://schemas.microsoft.com/office/drawing/2014/main" val="20005"/>
                        </a:ext>
                      </a:extLst>
                    </a:gridCol>
                  </a:tblGrid>
                  <a:tr h="551355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𝒔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𝒕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𝒖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800" b="1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𝟑</m:t>
                                        </m:r>
                                      </m:e>
                                      <m:sup>
                                        <m:r>
                                          <a:rPr lang="en-US" sz="1800" b="1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𝟗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𝟐𝟗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𝟏𝟗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𝒕𝒖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𝒓𝒔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𝟏𝟎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𝟐𝟕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𝒔𝒕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𝟗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𝒓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𝒔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𝒕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  <m: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  <m:sup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𝟏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𝟏𝟎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+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𝟐𝟕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𝟑𝟖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𝒕𝒖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𝟑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𝟎</m:t>
                                    </m:r>
                                  </m:e>
                                </m:d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  <m:d>
                                  <m:dPr>
                                    <m:ctrlPr>
                                      <a:rPr lang="en-US" sz="1800" b="1" i="1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effectLst/>
                                        <a:latin typeface="Cambria Math" panose="02040503050406030204" pitchFamily="18" charset="0"/>
                                        <a:ea typeface="Calibri"/>
                                        <a:cs typeface="Times New Roman"/>
                                      </a:rPr>
                                      <m:t>𝟏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𝟑𝟎</m:t>
                                </m:r>
                                <m:r>
                                  <a:rPr lang="en-US" sz="1800" b="1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 panose="02040503050406030204" pitchFamily="18" charset="0"/>
                                    <a:ea typeface="Calibri"/>
                                    <a:cs typeface="Times New Roman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>
                                  <a:rPr lang="en-US" sz="1800" b="1" i="1" smtClean="0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𝟐𝟕</m:t>
                                </m:r>
                              </m:oMath>
                            </m:oMathPara>
                          </a14:m>
                          <a:endParaRPr lang="en-US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988080"/>
                  </p:ext>
                </p:extLst>
              </p:nvPr>
            </p:nvGraphicFramePr>
            <p:xfrm>
              <a:off x="239487" y="1581150"/>
              <a:ext cx="8563676" cy="274591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4831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900365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2484057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92627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  <a:gridCol w="120808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4"/>
                        </a:ext>
                      </a:extLst>
                    </a:gridCol>
                    <a:gridCol w="59658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5"/>
                        </a:ext>
                      </a:extLst>
                    </a:gridCol>
                  </a:tblGrid>
                  <a:tr h="551355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a.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14286" r="-326923" b="-3956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94840" t="-14286" r="-150614" b="-3956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0158" t="-14286" r="-93375" b="-3956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60606" t="-14286" r="-49495" b="-3956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334694" t="-14286" b="-3956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b.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115556" r="-326923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94840" t="-115556" r="-150614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0158" t="-115556" r="-9337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60606" t="-115556" r="-4949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215556" r="-326923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94840" t="-215556" r="-15061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0158" t="-215556" r="-9337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60606" t="-215556" r="-4949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d.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315556" r="-32692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94840" t="-315556" r="-15061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0158" t="-315556" r="-9337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60606" t="-315556" r="-4949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None/>
                          </a:pPr>
                          <a:r>
                            <a:rPr lang="en-US" sz="20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e.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3718" t="-415556" r="-32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94840" t="-415556" r="-1506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0158" t="-415556" r="-933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560606" t="-415556" r="-49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2" descr="C:\Users\nicart\Dropbox\algebra 1\Horizontal Logo (1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27" y="4868852"/>
            <a:ext cx="2414016" cy="30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7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725</Words>
  <Application>Microsoft Office PowerPoint</Application>
  <PresentationFormat>On-screen Show (16:9)</PresentationFormat>
  <Paragraphs>214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Cambria Math</vt:lpstr>
      <vt:lpstr>Symbol</vt:lpstr>
      <vt:lpstr>Times New Roman</vt:lpstr>
      <vt:lpstr>Office Theme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  <vt:lpstr>ORDER OF OPERATIONS AND EVALUATING EXPRESSIONS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Rafae Saleem</cp:lastModifiedBy>
  <cp:revision>59</cp:revision>
  <dcterms:created xsi:type="dcterms:W3CDTF">2016-12-20T05:05:08Z</dcterms:created>
  <dcterms:modified xsi:type="dcterms:W3CDTF">2018-01-24T16:44:14Z</dcterms:modified>
</cp:coreProperties>
</file>