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2"/>
  </p:notesMasterIdLst>
  <p:sldIdLst>
    <p:sldId id="257" r:id="rId2"/>
    <p:sldId id="258" r:id="rId3"/>
    <p:sldId id="298" r:id="rId4"/>
    <p:sldId id="299" r:id="rId5"/>
    <p:sldId id="300" r:id="rId6"/>
    <p:sldId id="301" r:id="rId7"/>
    <p:sldId id="302" r:id="rId8"/>
    <p:sldId id="303" r:id="rId9"/>
    <p:sldId id="304" r:id="rId10"/>
    <p:sldId id="305" r:id="rId11"/>
    <p:sldId id="306" r:id="rId12"/>
    <p:sldId id="307" r:id="rId13"/>
    <p:sldId id="308" r:id="rId14"/>
    <p:sldId id="309" r:id="rId15"/>
    <p:sldId id="310" r:id="rId16"/>
    <p:sldId id="311" r:id="rId17"/>
    <p:sldId id="312" r:id="rId18"/>
    <p:sldId id="313" r:id="rId19"/>
    <p:sldId id="314" r:id="rId20"/>
    <p:sldId id="315" r:id="rId2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FFFF99"/>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550" autoAdjust="0"/>
    <p:restoredTop sz="94660"/>
  </p:normalViewPr>
  <p:slideViewPr>
    <p:cSldViewPr>
      <p:cViewPr varScale="1">
        <p:scale>
          <a:sx n="92" d="100"/>
          <a:sy n="92" d="100"/>
        </p:scale>
        <p:origin x="1164" y="84"/>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C8B84F-CCE2-4BD5-9657-E5D9A4C99348}" type="datetimeFigureOut">
              <a:rPr lang="en-US" smtClean="0"/>
              <a:t>11/8/2022</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489706-1307-49D6-950D-082BBF2E6471}" type="slidenum">
              <a:rPr lang="en-US" smtClean="0"/>
              <a:t>‹#›</a:t>
            </a:fld>
            <a:endParaRPr lang="en-US"/>
          </a:p>
        </p:txBody>
      </p:sp>
    </p:spTree>
    <p:extLst>
      <p:ext uri="{BB962C8B-B14F-4D97-AF65-F5344CB8AC3E}">
        <p14:creationId xmlns:p14="http://schemas.microsoft.com/office/powerpoint/2010/main" val="36566024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6BBCC1D-6D34-4BB4-81AD-D94EC416E488}"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1184931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BBCC1D-6D34-4BB4-81AD-D94EC416E488}"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1833645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BBCC1D-6D34-4BB4-81AD-D94EC416E488}"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1337359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BBCC1D-6D34-4BB4-81AD-D94EC416E488}"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2107533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BBCC1D-6D34-4BB4-81AD-D94EC416E488}"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2609508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6BBCC1D-6D34-4BB4-81AD-D94EC416E488}"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3804487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6BBCC1D-6D34-4BB4-81AD-D94EC416E488}" type="datetimeFigureOut">
              <a:rPr lang="en-US" smtClean="0"/>
              <a:t>11/8/2022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105691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6BBCC1D-6D34-4BB4-81AD-D94EC416E488}" type="datetimeFigureOut">
              <a:rPr lang="en-US" smtClean="0"/>
              <a:t>11/8/2022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4228010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BBCC1D-6D34-4BB4-81AD-D94EC416E488}" type="datetimeFigureOut">
              <a:rPr lang="en-US" smtClean="0"/>
              <a:t>11/8/2022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227731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6BBCC1D-6D34-4BB4-81AD-D94EC416E488}"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1620065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6BBCC1D-6D34-4BB4-81AD-D94EC416E488}"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1068303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16BBCC1D-6D34-4BB4-81AD-D94EC416E488}" type="datetimeFigureOut">
              <a:rPr lang="en-US" smtClean="0"/>
              <a:t>11/8/2022</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188A224-2CD8-4A9D-A892-02EFAF660AFD}" type="slidenum">
              <a:rPr lang="en-US" smtClean="0"/>
              <a:t>‹#›</a:t>
            </a:fld>
            <a:endParaRPr lang="en-US"/>
          </a:p>
        </p:txBody>
      </p:sp>
    </p:spTree>
    <p:extLst>
      <p:ext uri="{BB962C8B-B14F-4D97-AF65-F5344CB8AC3E}">
        <p14:creationId xmlns:p14="http://schemas.microsoft.com/office/powerpoint/2010/main" val="21499751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2266950"/>
            <a:ext cx="8766932" cy="1102519"/>
          </a:xfrm>
        </p:spPr>
        <p:txBody>
          <a:bodyPr>
            <a:noAutofit/>
          </a:bodyPr>
          <a:lstStyle/>
          <a:p>
            <a:r>
              <a:rPr lang="en-US" dirty="0"/>
              <a:t>Translating Expressions with Parentheses</a:t>
            </a:r>
          </a:p>
        </p:txBody>
      </p:sp>
      <p:sp>
        <p:nvSpPr>
          <p:cNvPr id="3" name="Subtitle 2"/>
          <p:cNvSpPr>
            <a:spLocks noGrp="1"/>
          </p:cNvSpPr>
          <p:nvPr>
            <p:ph type="subTitle" idx="1"/>
          </p:nvPr>
        </p:nvSpPr>
        <p:spPr>
          <a:xfrm>
            <a:off x="1371600" y="3409950"/>
            <a:ext cx="6400800" cy="1314450"/>
          </a:xfrm>
        </p:spPr>
        <p:txBody>
          <a:bodyPr/>
          <a:lstStyle/>
          <a:p>
            <a:r>
              <a:rPr lang="en-US" dirty="0"/>
              <a:t>Unit 1 Lesson 2</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819150"/>
            <a:ext cx="7859644"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7239000" y="4171950"/>
            <a:ext cx="1680332" cy="707886"/>
          </a:xfrm>
          <a:prstGeom prst="rect">
            <a:avLst/>
          </a:prstGeom>
        </p:spPr>
        <p:txBody>
          <a:bodyPr wrap="none">
            <a:spAutoFit/>
          </a:bodyPr>
          <a:lstStyle/>
          <a:p>
            <a:r>
              <a:rPr lang="en-US" sz="4000" dirty="0"/>
              <a:t>Math 5</a:t>
            </a:r>
          </a:p>
        </p:txBody>
      </p:sp>
    </p:spTree>
    <p:extLst>
      <p:ext uri="{BB962C8B-B14F-4D97-AF65-F5344CB8AC3E}">
        <p14:creationId xmlns:p14="http://schemas.microsoft.com/office/powerpoint/2010/main" val="2802057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Translating Expressions with Parentheses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3" name="TextBox 2"/>
          <p:cNvSpPr txBox="1"/>
          <p:nvPr/>
        </p:nvSpPr>
        <p:spPr>
          <a:xfrm>
            <a:off x="351312" y="514350"/>
            <a:ext cx="8487888" cy="830997"/>
          </a:xfrm>
          <a:prstGeom prst="rect">
            <a:avLst/>
          </a:prstGeom>
          <a:noFill/>
        </p:spPr>
        <p:txBody>
          <a:bodyPr wrap="square" rtlCol="0">
            <a:spAutoFit/>
          </a:bodyPr>
          <a:lstStyle/>
          <a:p>
            <a:r>
              <a:rPr lang="en-US" sz="2400" b="1" dirty="0">
                <a:solidFill>
                  <a:srgbClr val="00B050"/>
                </a:solidFill>
                <a:latin typeface="Comic Sans MS"/>
              </a:rPr>
              <a:t>How do you compare a verbal phrase with parentheses and without them?</a:t>
            </a:r>
            <a:endParaRPr lang="en-PH" sz="2400" dirty="0">
              <a:effectLst/>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1358474"/>
            <a:ext cx="7501255" cy="34230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122938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Translating Expressions with Parentheses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3" name="TextBox 2"/>
          <p:cNvSpPr txBox="1"/>
          <p:nvPr/>
        </p:nvSpPr>
        <p:spPr>
          <a:xfrm>
            <a:off x="351312" y="514350"/>
            <a:ext cx="8487888" cy="3396827"/>
          </a:xfrm>
          <a:prstGeom prst="rect">
            <a:avLst/>
          </a:prstGeom>
          <a:noFill/>
        </p:spPr>
        <p:txBody>
          <a:bodyPr wrap="square" rtlCol="0">
            <a:spAutoFit/>
          </a:bodyPr>
          <a:lstStyle/>
          <a:p>
            <a:r>
              <a:rPr lang="en-US" sz="2400" b="1" dirty="0">
                <a:solidFill>
                  <a:srgbClr val="00B050"/>
                </a:solidFill>
                <a:latin typeface="Comic Sans MS"/>
              </a:rPr>
              <a:t>How do you compare a verbal phrase with parentheses and without them?</a:t>
            </a:r>
          </a:p>
          <a:p>
            <a:endParaRPr lang="en-US" sz="2400" b="1" dirty="0">
              <a:solidFill>
                <a:srgbClr val="00B050"/>
              </a:solidFill>
              <a:effectLst/>
              <a:latin typeface="Comic Sans MS"/>
            </a:endParaRPr>
          </a:p>
          <a:p>
            <a:pPr algn="just">
              <a:lnSpc>
                <a:spcPct val="115000"/>
              </a:lnSpc>
              <a:spcAft>
                <a:spcPts val="1000"/>
              </a:spcAft>
            </a:pPr>
            <a:r>
              <a:rPr lang="en-US" sz="2400" b="1" dirty="0">
                <a:solidFill>
                  <a:srgbClr val="FF0000"/>
                </a:solidFill>
                <a:latin typeface="Comic Sans MS"/>
                <a:ea typeface="MS Mincho"/>
                <a:cs typeface="Times New Roman"/>
              </a:rPr>
              <a:t>Parentheses </a:t>
            </a:r>
            <a:r>
              <a:rPr lang="en-US" sz="2400" dirty="0">
                <a:latin typeface="Comic Sans MS"/>
                <a:ea typeface="MS Mincho"/>
                <a:cs typeface="Times New Roman"/>
              </a:rPr>
              <a:t>for numerical expressions are used to </a:t>
            </a:r>
            <a:r>
              <a:rPr lang="en-US" sz="2400" b="1" dirty="0">
                <a:solidFill>
                  <a:srgbClr val="FF0000"/>
                </a:solidFill>
                <a:latin typeface="Comic Sans MS"/>
                <a:ea typeface="MS Mincho"/>
                <a:cs typeface="Times New Roman"/>
              </a:rPr>
              <a:t>group </a:t>
            </a:r>
            <a:r>
              <a:rPr lang="en-US" sz="2400" dirty="0">
                <a:latin typeface="Comic Sans MS"/>
                <a:ea typeface="MS Mincho"/>
                <a:cs typeface="Times New Roman"/>
              </a:rPr>
              <a:t>numbers with operations that must be done first. Let’s compare the two verbal phrases above and let’s find out which one needs parentheses and which one does not.</a:t>
            </a:r>
            <a:endParaRPr lang="en-PH" sz="1600" dirty="0">
              <a:ea typeface="MS Mincho"/>
              <a:cs typeface="Times New Roman"/>
            </a:endParaRPr>
          </a:p>
          <a:p>
            <a:endParaRPr lang="en-PH" sz="2400" dirty="0">
              <a:effectLst/>
            </a:endParaRPr>
          </a:p>
        </p:txBody>
      </p:sp>
    </p:spTree>
    <p:extLst>
      <p:ext uri="{BB962C8B-B14F-4D97-AF65-F5344CB8AC3E}">
        <p14:creationId xmlns:p14="http://schemas.microsoft.com/office/powerpoint/2010/main" val="3338075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Translating Expressions with Parentheses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3" name="TextBox 2"/>
          <p:cNvSpPr txBox="1"/>
          <p:nvPr/>
        </p:nvSpPr>
        <p:spPr>
          <a:xfrm>
            <a:off x="351312" y="514350"/>
            <a:ext cx="8487888" cy="2446695"/>
          </a:xfrm>
          <a:prstGeom prst="rect">
            <a:avLst/>
          </a:prstGeom>
          <a:noFill/>
        </p:spPr>
        <p:txBody>
          <a:bodyPr wrap="square" rtlCol="0">
            <a:spAutoFit/>
          </a:bodyPr>
          <a:lstStyle/>
          <a:p>
            <a:pPr>
              <a:lnSpc>
                <a:spcPct val="115000"/>
              </a:lnSpc>
              <a:spcAft>
                <a:spcPts val="1000"/>
              </a:spcAft>
            </a:pPr>
            <a:r>
              <a:rPr lang="en-US" sz="2400" b="1" dirty="0">
                <a:solidFill>
                  <a:srgbClr val="00B050"/>
                </a:solidFill>
                <a:latin typeface="Comic Sans MS"/>
                <a:ea typeface="MS Mincho"/>
                <a:cs typeface="Times New Roman"/>
              </a:rPr>
              <a:t>Example 1:</a:t>
            </a:r>
          </a:p>
          <a:p>
            <a:pPr>
              <a:lnSpc>
                <a:spcPct val="115000"/>
              </a:lnSpc>
              <a:spcAft>
                <a:spcPts val="1000"/>
              </a:spcAft>
            </a:pPr>
            <a:r>
              <a:rPr lang="en-US" sz="2400" dirty="0">
                <a:ea typeface="MS Mincho"/>
                <a:cs typeface="Times New Roman"/>
              </a:rPr>
              <a:t>If you are asked to translate the verbal phrase above to its corresponding numerical expression, you must read and UNDERSTAND it carefully.</a:t>
            </a:r>
            <a:endParaRPr lang="en-PH" sz="2400" dirty="0">
              <a:ea typeface="MS Mincho"/>
              <a:cs typeface="Times New Roman"/>
            </a:endParaRPr>
          </a:p>
          <a:p>
            <a:pPr>
              <a:lnSpc>
                <a:spcPct val="115000"/>
              </a:lnSpc>
              <a:spcAft>
                <a:spcPts val="1000"/>
              </a:spcAft>
            </a:pPr>
            <a:r>
              <a:rPr lang="en-US" sz="2400" b="1" dirty="0">
                <a:solidFill>
                  <a:srgbClr val="17365D"/>
                </a:solidFill>
                <a:latin typeface="Comic Sans MS"/>
                <a:ea typeface="MS Mincho"/>
                <a:cs typeface="Times New Roman"/>
              </a:rPr>
              <a:t>Eleven minus the sum of five and four</a:t>
            </a:r>
            <a:endParaRPr lang="en-PH" sz="1600" dirty="0">
              <a:ea typeface="MS Mincho"/>
              <a:cs typeface="Times New Roman"/>
            </a:endParaRPr>
          </a:p>
        </p:txBody>
      </p:sp>
    </p:spTree>
    <p:extLst>
      <p:ext uri="{BB962C8B-B14F-4D97-AF65-F5344CB8AC3E}">
        <p14:creationId xmlns:p14="http://schemas.microsoft.com/office/powerpoint/2010/main" val="34444273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Translating Expressions with Parentheses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3" name="Up Arrow Callout 18">
            <a:extLst>
              <a:ext uri="{FF2B5EF4-FFF2-40B4-BE49-F238E27FC236}">
                <a16:creationId xmlns:a16="http://schemas.microsoft.com/office/drawing/2014/main" id="{AFE50405-90CA-3D59-4909-9804F20CE1BA}"/>
              </a:ext>
            </a:extLst>
          </p:cNvPr>
          <p:cNvSpPr/>
          <p:nvPr/>
        </p:nvSpPr>
        <p:spPr>
          <a:xfrm>
            <a:off x="980440" y="1547812"/>
            <a:ext cx="7183120" cy="2047875"/>
          </a:xfrm>
          <a:prstGeom prst="upArrowCallout">
            <a:avLst/>
          </a:prstGeom>
          <a:solidFill>
            <a:schemeClr val="accent2">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ct val="115000"/>
              </a:lnSpc>
              <a:spcAft>
                <a:spcPts val="1000"/>
              </a:spcAft>
            </a:pPr>
            <a:r>
              <a:rPr lang="en-US" sz="1800" dirty="0">
                <a:solidFill>
                  <a:schemeClr val="tx1"/>
                </a:solidFill>
                <a:effectLst/>
                <a:latin typeface="Comic Sans MS" panose="030F0702030302020204" pitchFamily="66" charset="0"/>
                <a:ea typeface="MS Mincho" panose="02020609040205080304" pitchFamily="49" charset="-128"/>
                <a:cs typeface="Times New Roman" panose="02020603050405020304" pitchFamily="18" charset="0"/>
              </a:rPr>
              <a:t>Here, you must pay attention to the clues… </a:t>
            </a:r>
            <a:r>
              <a:rPr lang="en-US" sz="1800" b="1" dirty="0">
                <a:solidFill>
                  <a:schemeClr val="tx1"/>
                </a:solidFill>
                <a:effectLst/>
                <a:latin typeface="Comic Sans MS" panose="030F0702030302020204" pitchFamily="66" charset="0"/>
                <a:ea typeface="MS Mincho" panose="02020609040205080304" pitchFamily="49" charset="-128"/>
                <a:cs typeface="Times New Roman" panose="02020603050405020304" pitchFamily="18" charset="0"/>
              </a:rPr>
              <a:t>PLUS</a:t>
            </a:r>
            <a:r>
              <a:rPr lang="en-US" sz="1800" dirty="0">
                <a:solidFill>
                  <a:schemeClr val="tx1"/>
                </a:solidFill>
                <a:effectLst/>
                <a:latin typeface="Comic Sans MS" panose="030F0702030302020204" pitchFamily="66" charset="0"/>
                <a:ea typeface="MS Mincho" panose="02020609040205080304" pitchFamily="49" charset="-128"/>
                <a:cs typeface="Times New Roman" panose="02020603050405020304" pitchFamily="18" charset="0"/>
              </a:rPr>
              <a:t> and </a:t>
            </a:r>
            <a:r>
              <a:rPr lang="en-US" sz="1800" b="1" dirty="0">
                <a:solidFill>
                  <a:schemeClr val="tx1"/>
                </a:solidFill>
                <a:effectLst/>
                <a:latin typeface="Comic Sans MS" panose="030F0702030302020204" pitchFamily="66" charset="0"/>
                <a:ea typeface="MS Mincho" panose="02020609040205080304" pitchFamily="49" charset="-128"/>
                <a:cs typeface="Times New Roman" panose="02020603050405020304" pitchFamily="18" charset="0"/>
              </a:rPr>
              <a:t>SUM </a:t>
            </a:r>
            <a:r>
              <a:rPr lang="en-US" sz="1800" dirty="0">
                <a:solidFill>
                  <a:schemeClr val="tx1"/>
                </a:solidFill>
                <a:effectLst/>
                <a:latin typeface="Comic Sans MS" panose="030F0702030302020204" pitchFamily="66" charset="0"/>
                <a:ea typeface="MS Mincho" panose="02020609040205080304" pitchFamily="49" charset="-128"/>
                <a:cs typeface="Times New Roman" panose="02020603050405020304" pitchFamily="18" charset="0"/>
              </a:rPr>
              <a:t>both mean to </a:t>
            </a:r>
            <a:r>
              <a:rPr lang="en-US" sz="1800" b="1" dirty="0">
                <a:solidFill>
                  <a:schemeClr val="tx1"/>
                </a:solidFill>
                <a:effectLst/>
                <a:latin typeface="Comic Sans MS" panose="030F0702030302020204" pitchFamily="66" charset="0"/>
                <a:ea typeface="MS Mincho" panose="02020609040205080304" pitchFamily="49" charset="-128"/>
                <a:cs typeface="Times New Roman" panose="02020603050405020304" pitchFamily="18" charset="0"/>
              </a:rPr>
              <a:t>ADD.</a:t>
            </a:r>
            <a:r>
              <a:rPr lang="en-US" sz="1800" dirty="0">
                <a:solidFill>
                  <a:schemeClr val="tx1"/>
                </a:solidFill>
                <a:effectLst/>
                <a:latin typeface="Comic Sans MS" panose="030F0702030302020204" pitchFamily="66" charset="0"/>
                <a:ea typeface="MS Mincho" panose="02020609040205080304" pitchFamily="49" charset="-128"/>
                <a:cs typeface="Times New Roman" panose="02020603050405020304" pitchFamily="18" charset="0"/>
              </a:rPr>
              <a:t> But… the word “sum” in the phrase above must be grouped, enclosed in </a:t>
            </a:r>
            <a:r>
              <a:rPr lang="en-US" sz="1800" b="1" dirty="0">
                <a:solidFill>
                  <a:schemeClr val="tx1"/>
                </a:solidFill>
                <a:effectLst/>
                <a:latin typeface="Comic Sans MS" panose="030F0702030302020204" pitchFamily="66" charset="0"/>
                <a:ea typeface="MS Mincho" panose="02020609040205080304" pitchFamily="49" charset="-128"/>
                <a:cs typeface="Times New Roman" panose="02020603050405020304" pitchFamily="18" charset="0"/>
              </a:rPr>
              <a:t>PARENTHESES,</a:t>
            </a:r>
            <a:r>
              <a:rPr lang="en-US" sz="1800" dirty="0">
                <a:solidFill>
                  <a:schemeClr val="tx1"/>
                </a:solidFill>
                <a:effectLst/>
                <a:latin typeface="Comic Sans MS" panose="030F0702030302020204" pitchFamily="66" charset="0"/>
                <a:ea typeface="MS Mincho" panose="02020609040205080304" pitchFamily="49" charset="-128"/>
                <a:cs typeface="Times New Roman" panose="02020603050405020304" pitchFamily="18" charset="0"/>
              </a:rPr>
              <a:t> and must be performed first.</a:t>
            </a:r>
            <a:endParaRPr lang="en-ZA" sz="18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2967687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Translating Expressions with Parentheses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mc:AlternateContent xmlns:mc="http://schemas.openxmlformats.org/markup-compatibility/2006" xmlns:a14="http://schemas.microsoft.com/office/drawing/2010/main">
        <mc:Choice Requires="a14">
          <p:sp>
            <p:nvSpPr>
              <p:cNvPr id="3" name="TextBox 2"/>
              <p:cNvSpPr txBox="1"/>
              <p:nvPr/>
            </p:nvSpPr>
            <p:spPr>
              <a:xfrm>
                <a:off x="351312" y="514350"/>
                <a:ext cx="8487888" cy="4217565"/>
              </a:xfrm>
              <a:prstGeom prst="rect">
                <a:avLst/>
              </a:prstGeom>
              <a:noFill/>
            </p:spPr>
            <p:txBody>
              <a:bodyPr wrap="square" rtlCol="0">
                <a:spAutoFit/>
              </a:bodyPr>
              <a:lstStyle/>
              <a:p>
                <a:pPr>
                  <a:lnSpc>
                    <a:spcPct val="115000"/>
                  </a:lnSpc>
                  <a:spcAft>
                    <a:spcPts val="1000"/>
                  </a:spcAft>
                </a:pPr>
                <a:r>
                  <a:rPr lang="en-US" sz="2400" dirty="0">
                    <a:latin typeface="Comic Sans MS"/>
                    <a:ea typeface="MS Mincho"/>
                    <a:cs typeface="Times New Roman"/>
                  </a:rPr>
                  <a:t>So… going back to the example:</a:t>
                </a:r>
                <a:endParaRPr lang="en-PH" sz="1600" dirty="0">
                  <a:ea typeface="MS Mincho"/>
                  <a:cs typeface="Times New Roman"/>
                </a:endParaRPr>
              </a:p>
              <a:p>
                <a:pPr algn="ctr">
                  <a:lnSpc>
                    <a:spcPct val="115000"/>
                  </a:lnSpc>
                  <a:spcAft>
                    <a:spcPts val="1000"/>
                  </a:spcAft>
                </a:pPr>
                <a:r>
                  <a:rPr lang="en-US" sz="3200" b="1" dirty="0">
                    <a:solidFill>
                      <a:srgbClr val="17365D"/>
                    </a:solidFill>
                    <a:effectLst/>
                    <a:latin typeface="Comic Sans MS"/>
                    <a:ea typeface="MS Mincho"/>
                    <a:cs typeface="Times New Roman"/>
                  </a:rPr>
                  <a:t>Eleven   minus   the   sum   of   five   and   four</a:t>
                </a:r>
                <a:endParaRPr lang="en-PH" sz="1600" dirty="0">
                  <a:ea typeface="MS Mincho"/>
                  <a:cs typeface="Times New Roman"/>
                </a:endParaRPr>
              </a:p>
              <a:p>
                <a:pPr>
                  <a:lnSpc>
                    <a:spcPct val="115000"/>
                  </a:lnSpc>
                  <a:spcAft>
                    <a:spcPts val="1000"/>
                  </a:spcAft>
                </a:pPr>
                <a:r>
                  <a:rPr lang="en-US" sz="2400" dirty="0">
                    <a:effectLst/>
                    <a:latin typeface="Comic Sans MS"/>
                    <a:ea typeface="MS Mincho"/>
                    <a:cs typeface="Times New Roman"/>
                  </a:rPr>
                  <a:t> </a:t>
                </a:r>
                <a:endParaRPr lang="en-PH" sz="1600" dirty="0">
                  <a:ea typeface="MS Mincho"/>
                  <a:cs typeface="Times New Roman"/>
                </a:endParaRPr>
              </a:p>
              <a:p>
                <a:pPr>
                  <a:lnSpc>
                    <a:spcPct val="115000"/>
                  </a:lnSpc>
                  <a:spcAft>
                    <a:spcPts val="1000"/>
                  </a:spcAft>
                </a:pPr>
                <a:r>
                  <a:rPr lang="en-US" sz="2400" dirty="0">
                    <a:effectLst/>
                    <a:latin typeface="Comic Sans MS"/>
                    <a:ea typeface="MS Mincho"/>
                    <a:cs typeface="Times New Roman"/>
                  </a:rPr>
                  <a:t>will be translated as a numerical expression:</a:t>
                </a:r>
                <a:endParaRPr lang="en-PH" sz="1600" dirty="0">
                  <a:ea typeface="MS Mincho"/>
                  <a:cs typeface="Times New Roman"/>
                </a:endParaRPr>
              </a:p>
              <a:p>
                <a:pPr algn="ctr">
                  <a:lnSpc>
                    <a:spcPct val="115000"/>
                  </a:lnSpc>
                  <a:spcAft>
                    <a:spcPts val="1000"/>
                  </a:spcAft>
                </a:pPr>
                <a14:m>
                  <m:oMathPara xmlns:m="http://schemas.openxmlformats.org/officeDocument/2006/math">
                    <m:oMathParaPr>
                      <m:jc m:val="centerGroup"/>
                    </m:oMathParaPr>
                    <m:oMath xmlns:m="http://schemas.openxmlformats.org/officeDocument/2006/math">
                      <m:r>
                        <a:rPr lang="en-US" sz="4000" i="1">
                          <a:effectLst/>
                          <a:latin typeface="Cambria Math"/>
                          <a:ea typeface="MS Mincho"/>
                          <a:cs typeface="Times New Roman"/>
                        </a:rPr>
                        <m:t>11−(5+4)</m:t>
                      </m:r>
                    </m:oMath>
                  </m:oMathPara>
                </a14:m>
                <a:endParaRPr lang="en-PH" sz="1600" dirty="0">
                  <a:ea typeface="MS Mincho"/>
                  <a:cs typeface="Times New Roman"/>
                </a:endParaRPr>
              </a:p>
              <a:p>
                <a:r>
                  <a:rPr lang="en-US" sz="2400" dirty="0">
                    <a:effectLst/>
                    <a:latin typeface="Comic Sans MS"/>
                  </a:rPr>
                  <a:t> </a:t>
                </a:r>
                <a:r>
                  <a:rPr lang="en-PH" sz="2400" dirty="0">
                    <a:effectLst/>
                  </a:rPr>
                  <a:t> </a:t>
                </a:r>
              </a:p>
            </p:txBody>
          </p:sp>
        </mc:Choice>
        <mc:Fallback xmlns="">
          <p:sp>
            <p:nvSpPr>
              <p:cNvPr id="3" name="TextBox 2"/>
              <p:cNvSpPr txBox="1">
                <a:spLocks noRot="1" noChangeAspect="1" noMove="1" noResize="1" noEditPoints="1" noAdjustHandles="1" noChangeArrowheads="1" noChangeShapeType="1" noTextEdit="1"/>
              </p:cNvSpPr>
              <p:nvPr/>
            </p:nvSpPr>
            <p:spPr>
              <a:xfrm>
                <a:off x="351312" y="514350"/>
                <a:ext cx="8487888" cy="4217565"/>
              </a:xfrm>
              <a:prstGeom prst="rect">
                <a:avLst/>
              </a:prstGeom>
              <a:blipFill rotWithShape="1">
                <a:blip r:embed="rId3"/>
                <a:stretch>
                  <a:fillRect l="-1149" t="-434" r="-3161" b="-2312"/>
                </a:stretch>
              </a:blipFill>
            </p:spPr>
            <p:txBody>
              <a:bodyPr/>
              <a:lstStyle/>
              <a:p>
                <a:r>
                  <a:rPr lang="en-PH">
                    <a:noFill/>
                  </a:rPr>
                  <a:t> </a:t>
                </a:r>
              </a:p>
            </p:txBody>
          </p:sp>
        </mc:Fallback>
      </mc:AlternateContent>
    </p:spTree>
    <p:extLst>
      <p:ext uri="{BB962C8B-B14F-4D97-AF65-F5344CB8AC3E}">
        <p14:creationId xmlns:p14="http://schemas.microsoft.com/office/powerpoint/2010/main" val="8972282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Translating Expressions with Parentheses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mc:AlternateContent xmlns:mc="http://schemas.openxmlformats.org/markup-compatibility/2006">
        <mc:Choice xmlns:a14="http://schemas.microsoft.com/office/drawing/2010/main" Requires="a14">
          <p:sp>
            <p:nvSpPr>
              <p:cNvPr id="3" name="TextBox 2"/>
              <p:cNvSpPr txBox="1"/>
              <p:nvPr/>
            </p:nvSpPr>
            <p:spPr>
              <a:xfrm>
                <a:off x="351312" y="514350"/>
                <a:ext cx="8487888" cy="4631011"/>
              </a:xfrm>
              <a:prstGeom prst="rect">
                <a:avLst/>
              </a:prstGeom>
              <a:noFill/>
            </p:spPr>
            <p:txBody>
              <a:bodyPr wrap="square" rtlCol="0">
                <a:spAutoFit/>
              </a:bodyPr>
              <a:lstStyle/>
              <a:p>
                <a:pPr>
                  <a:lnSpc>
                    <a:spcPct val="115000"/>
                  </a:lnSpc>
                  <a:spcAft>
                    <a:spcPts val="1000"/>
                  </a:spcAft>
                </a:pPr>
                <a:r>
                  <a:rPr lang="en-US" sz="2400" b="1" dirty="0">
                    <a:solidFill>
                      <a:srgbClr val="00B050"/>
                    </a:solidFill>
                    <a:latin typeface="Comic Sans MS"/>
                    <a:ea typeface="MS Mincho"/>
                    <a:cs typeface="Times New Roman"/>
                  </a:rPr>
                  <a:t>Example 2:</a:t>
                </a:r>
                <a:endParaRPr lang="en-PH" sz="1600" dirty="0">
                  <a:ea typeface="MS Mincho"/>
                  <a:cs typeface="Times New Roman"/>
                </a:endParaRPr>
              </a:p>
              <a:p>
                <a:pPr>
                  <a:lnSpc>
                    <a:spcPct val="115000"/>
                  </a:lnSpc>
                  <a:spcAft>
                    <a:spcPts val="1000"/>
                  </a:spcAft>
                </a:pPr>
                <a:r>
                  <a:rPr lang="en-US" sz="2400" b="1" dirty="0">
                    <a:solidFill>
                      <a:srgbClr val="17365D"/>
                    </a:solidFill>
                    <a:effectLst/>
                    <a:latin typeface="Comic Sans MS"/>
                    <a:ea typeface="MS Mincho"/>
                    <a:cs typeface="Times New Roman"/>
                  </a:rPr>
                  <a:t>Eleven minus five plus four</a:t>
                </a:r>
                <a:endParaRPr lang="en-PH" sz="1600" dirty="0">
                  <a:ea typeface="MS Mincho"/>
                  <a:cs typeface="Times New Roman"/>
                </a:endParaRPr>
              </a:p>
              <a:p>
                <a:pPr algn="just"/>
                <a:r>
                  <a:rPr lang="en-US" sz="2400" dirty="0">
                    <a:effectLst/>
                    <a:latin typeface="Comic Sans MS"/>
                  </a:rPr>
                  <a:t>The same thing goes for this example; you </a:t>
                </a:r>
                <a:r>
                  <a:rPr lang="en-US" sz="2400" dirty="0">
                    <a:latin typeface="Comic Sans MS"/>
                  </a:rPr>
                  <a:t>must</a:t>
                </a:r>
                <a:r>
                  <a:rPr lang="en-US" sz="2400" dirty="0">
                    <a:effectLst/>
                    <a:latin typeface="Comic Sans MS"/>
                  </a:rPr>
                  <a:t> READ and UNDERSTAND the phrase carefully.</a:t>
                </a:r>
                <a:endParaRPr lang="en-PH" sz="2400" dirty="0">
                  <a:effectLst/>
                </a:endParaRPr>
              </a:p>
              <a:p>
                <a:pPr algn="ctr">
                  <a:lnSpc>
                    <a:spcPct val="115000"/>
                  </a:lnSpc>
                  <a:spcAft>
                    <a:spcPts val="1000"/>
                  </a:spcAft>
                </a:pPr>
                <a:r>
                  <a:rPr lang="en-US" sz="3200" b="1" dirty="0">
                    <a:solidFill>
                      <a:srgbClr val="17365D"/>
                    </a:solidFill>
                    <a:effectLst/>
                    <a:latin typeface="Comic Sans MS"/>
                    <a:ea typeface="MS Mincho"/>
                    <a:cs typeface="Times New Roman"/>
                  </a:rPr>
                  <a:t>Eleven   minus   five   plus   four</a:t>
                </a:r>
                <a:endParaRPr lang="en-PH" sz="1600" dirty="0">
                  <a:ea typeface="MS Mincho"/>
                  <a:cs typeface="Times New Roman"/>
                </a:endParaRPr>
              </a:p>
              <a:p>
                <a:r>
                  <a:rPr lang="en-US" sz="2400" dirty="0">
                    <a:effectLst/>
                    <a:latin typeface="Comic Sans MS"/>
                  </a:rPr>
                  <a:t>The standard way to translate this verbal phrase into a numerical expression is:</a:t>
                </a:r>
                <a:endParaRPr lang="en-PH" sz="2400" dirty="0">
                  <a:effectLst/>
                </a:endParaRPr>
              </a:p>
              <a:p>
                <a:pPr algn="ctr">
                  <a:lnSpc>
                    <a:spcPct val="115000"/>
                  </a:lnSpc>
                  <a:spcAft>
                    <a:spcPts val="1000"/>
                  </a:spcAft>
                </a:pPr>
                <a14:m>
                  <m:oMathPara xmlns:m="http://schemas.openxmlformats.org/officeDocument/2006/math">
                    <m:oMathParaPr>
                      <m:jc m:val="centerGroup"/>
                    </m:oMathParaPr>
                    <m:oMath xmlns:m="http://schemas.openxmlformats.org/officeDocument/2006/math">
                      <m:r>
                        <a:rPr lang="en-US" sz="4000" i="1">
                          <a:effectLst/>
                          <a:latin typeface="Cambria Math"/>
                          <a:ea typeface="MS Mincho"/>
                          <a:cs typeface="Times New Roman"/>
                        </a:rPr>
                        <m:t>11−5+4</m:t>
                      </m:r>
                    </m:oMath>
                  </m:oMathPara>
                </a14:m>
                <a:endParaRPr lang="en-PH" sz="1600" dirty="0">
                  <a:ea typeface="MS Mincho"/>
                  <a:cs typeface="Times New Roman"/>
                </a:endParaRPr>
              </a:p>
              <a:p>
                <a:pPr>
                  <a:lnSpc>
                    <a:spcPct val="115000"/>
                  </a:lnSpc>
                  <a:spcAft>
                    <a:spcPts val="1000"/>
                  </a:spcAft>
                  <a:tabLst>
                    <a:tab pos="1257935" algn="l"/>
                  </a:tabLst>
                </a:pPr>
                <a:r>
                  <a:rPr lang="en-US" sz="2400" dirty="0">
                    <a:effectLst/>
                    <a:latin typeface="Comic Sans MS"/>
                  </a:rPr>
                  <a:t> </a:t>
                </a:r>
                <a:r>
                  <a:rPr lang="en-PH" sz="2400" dirty="0">
                    <a:effectLst/>
                  </a:rPr>
                  <a:t> </a:t>
                </a:r>
                <a:r>
                  <a:rPr lang="en-US" sz="2400" dirty="0">
                    <a:effectLst/>
                    <a:latin typeface="Comic Sans MS"/>
                    <a:ea typeface="MS Mincho"/>
                    <a:cs typeface="Times New Roman"/>
                  </a:rPr>
                  <a:t> </a:t>
                </a:r>
                <a:endParaRPr lang="en-PH" sz="1600" dirty="0">
                  <a:ea typeface="MS Mincho"/>
                  <a:cs typeface="Times New Roman"/>
                </a:endParaRPr>
              </a:p>
            </p:txBody>
          </p:sp>
        </mc:Choice>
        <mc:Fallback>
          <p:sp>
            <p:nvSpPr>
              <p:cNvPr id="3" name="TextBox 2"/>
              <p:cNvSpPr txBox="1">
                <a:spLocks noRot="1" noChangeAspect="1" noMove="1" noResize="1" noEditPoints="1" noAdjustHandles="1" noChangeArrowheads="1" noChangeShapeType="1" noTextEdit="1"/>
              </p:cNvSpPr>
              <p:nvPr/>
            </p:nvSpPr>
            <p:spPr>
              <a:xfrm>
                <a:off x="351312" y="514350"/>
                <a:ext cx="8487888" cy="4631011"/>
              </a:xfrm>
              <a:prstGeom prst="rect">
                <a:avLst/>
              </a:prstGeom>
              <a:blipFill>
                <a:blip r:embed="rId3"/>
                <a:stretch>
                  <a:fillRect l="-1149" t="-395" r="-1078"/>
                </a:stretch>
              </a:blipFill>
            </p:spPr>
            <p:txBody>
              <a:bodyPr/>
              <a:lstStyle/>
              <a:p>
                <a:r>
                  <a:rPr lang="en-ZA">
                    <a:noFill/>
                  </a:rPr>
                  <a:t> </a:t>
                </a:r>
              </a:p>
            </p:txBody>
          </p:sp>
        </mc:Fallback>
      </mc:AlternateContent>
    </p:spTree>
    <p:extLst>
      <p:ext uri="{BB962C8B-B14F-4D97-AF65-F5344CB8AC3E}">
        <p14:creationId xmlns:p14="http://schemas.microsoft.com/office/powerpoint/2010/main" val="19815637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Translating Expressions with Parentheses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3" name="TextBox 2"/>
          <p:cNvSpPr txBox="1"/>
          <p:nvPr/>
        </p:nvSpPr>
        <p:spPr>
          <a:xfrm>
            <a:off x="351312" y="514350"/>
            <a:ext cx="8487888" cy="3296159"/>
          </a:xfrm>
          <a:prstGeom prst="rect">
            <a:avLst/>
          </a:prstGeom>
          <a:noFill/>
        </p:spPr>
        <p:txBody>
          <a:bodyPr wrap="square" rtlCol="0">
            <a:spAutoFit/>
          </a:bodyPr>
          <a:lstStyle/>
          <a:p>
            <a:pPr algn="just">
              <a:lnSpc>
                <a:spcPct val="115000"/>
              </a:lnSpc>
              <a:spcAft>
                <a:spcPts val="1000"/>
              </a:spcAft>
              <a:tabLst>
                <a:tab pos="1257935" algn="l"/>
              </a:tabLst>
            </a:pPr>
            <a:r>
              <a:rPr lang="en-US" sz="2400" dirty="0">
                <a:latin typeface="Comic Sans MS"/>
                <a:ea typeface="MS Mincho"/>
                <a:cs typeface="Times New Roman"/>
              </a:rPr>
              <a:t>Notice that everything is still there except the “parentheses”. Here instead of the word “sum”,… the word “plus” is used. There is no need for grouping in this type of example. </a:t>
            </a:r>
            <a:endParaRPr lang="en-PH" sz="1600" dirty="0">
              <a:ea typeface="MS Mincho"/>
              <a:cs typeface="Times New Roman"/>
            </a:endParaRPr>
          </a:p>
          <a:p>
            <a:pPr algn="just">
              <a:lnSpc>
                <a:spcPct val="115000"/>
              </a:lnSpc>
              <a:spcAft>
                <a:spcPts val="1000"/>
              </a:spcAft>
              <a:tabLst>
                <a:tab pos="1257935" algn="l"/>
              </a:tabLst>
            </a:pPr>
            <a:r>
              <a:rPr lang="en-US" sz="2400" dirty="0">
                <a:latin typeface="Comic Sans MS"/>
                <a:ea typeface="MS Mincho"/>
                <a:cs typeface="Times New Roman"/>
              </a:rPr>
              <a:t>Each expression when evaluated, will give different values.</a:t>
            </a:r>
            <a:endParaRPr lang="en-PH" sz="1600" dirty="0">
              <a:ea typeface="MS Mincho"/>
              <a:cs typeface="Times New Roman"/>
            </a:endParaRPr>
          </a:p>
          <a:p>
            <a:pPr algn="just">
              <a:lnSpc>
                <a:spcPct val="115000"/>
              </a:lnSpc>
              <a:spcAft>
                <a:spcPts val="1000"/>
              </a:spcAft>
              <a:tabLst>
                <a:tab pos="1257935" algn="l"/>
              </a:tabLst>
            </a:pPr>
            <a:r>
              <a:rPr lang="en-US" sz="2400" b="1" dirty="0">
                <a:solidFill>
                  <a:srgbClr val="1F497D"/>
                </a:solidFill>
                <a:latin typeface="Comic Sans MS"/>
                <a:ea typeface="MS Mincho"/>
                <a:cs typeface="Times New Roman"/>
              </a:rPr>
              <a:t> </a:t>
            </a:r>
            <a:endParaRPr lang="en-PH" sz="1600" dirty="0">
              <a:ea typeface="MS Mincho"/>
              <a:cs typeface="Times New Roman"/>
            </a:endParaRPr>
          </a:p>
        </p:txBody>
      </p:sp>
    </p:spTree>
    <p:extLst>
      <p:ext uri="{BB962C8B-B14F-4D97-AF65-F5344CB8AC3E}">
        <p14:creationId xmlns:p14="http://schemas.microsoft.com/office/powerpoint/2010/main" val="13013155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Translating Expressions with Parentheses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3" name="TextBox 2"/>
          <p:cNvSpPr txBox="1"/>
          <p:nvPr/>
        </p:nvSpPr>
        <p:spPr>
          <a:xfrm>
            <a:off x="351312" y="514350"/>
            <a:ext cx="8487888" cy="4171398"/>
          </a:xfrm>
          <a:prstGeom prst="rect">
            <a:avLst/>
          </a:prstGeom>
          <a:noFill/>
        </p:spPr>
        <p:txBody>
          <a:bodyPr wrap="square" rtlCol="0">
            <a:spAutoFit/>
          </a:bodyPr>
          <a:lstStyle/>
          <a:p>
            <a:pPr>
              <a:lnSpc>
                <a:spcPct val="115000"/>
              </a:lnSpc>
              <a:spcAft>
                <a:spcPts val="1000"/>
              </a:spcAft>
              <a:tabLst>
                <a:tab pos="1257935" algn="l"/>
              </a:tabLst>
            </a:pPr>
            <a:r>
              <a:rPr lang="en-US" sz="2400" b="1" dirty="0">
                <a:solidFill>
                  <a:srgbClr val="1F497D"/>
                </a:solidFill>
                <a:latin typeface="Comic Sans MS"/>
                <a:ea typeface="MS Mincho"/>
                <a:cs typeface="Times New Roman"/>
              </a:rPr>
              <a:t>Sample Problem 1:</a:t>
            </a:r>
            <a:endParaRPr lang="en-PH" sz="1600" dirty="0">
              <a:ea typeface="MS Mincho"/>
              <a:cs typeface="Times New Roman"/>
            </a:endParaRPr>
          </a:p>
          <a:p>
            <a:pPr>
              <a:lnSpc>
                <a:spcPct val="115000"/>
              </a:lnSpc>
              <a:spcAft>
                <a:spcPts val="1000"/>
              </a:spcAft>
              <a:tabLst>
                <a:tab pos="1257935" algn="l"/>
              </a:tabLst>
            </a:pPr>
            <a:r>
              <a:rPr lang="en-US" sz="2400" dirty="0">
                <a:latin typeface="Comic Sans MS"/>
                <a:ea typeface="MS Mincho"/>
                <a:cs typeface="Times New Roman"/>
              </a:rPr>
              <a:t>Highlight the verbal phrase that needs parentheses </a:t>
            </a:r>
            <a:r>
              <a:rPr lang="en-US" sz="2400" b="1" dirty="0">
                <a:highlight>
                  <a:srgbClr val="00FF00"/>
                </a:highlight>
                <a:latin typeface="Comic Sans MS"/>
                <a:ea typeface="MS Mincho"/>
                <a:cs typeface="Times New Roman"/>
              </a:rPr>
              <a:t>GREEN</a:t>
            </a:r>
            <a:r>
              <a:rPr lang="en-US" sz="2400" dirty="0">
                <a:latin typeface="Comic Sans MS"/>
                <a:ea typeface="MS Mincho"/>
                <a:cs typeface="Times New Roman"/>
              </a:rPr>
              <a:t>.</a:t>
            </a:r>
            <a:endParaRPr lang="en-PH" sz="1600" dirty="0">
              <a:ea typeface="MS Mincho"/>
              <a:cs typeface="Times New Roman"/>
            </a:endParaRPr>
          </a:p>
          <a:p>
            <a:pPr marL="342900" lvl="0" indent="-342900">
              <a:lnSpc>
                <a:spcPct val="115000"/>
              </a:lnSpc>
              <a:spcAft>
                <a:spcPts val="0"/>
              </a:spcAft>
              <a:buFont typeface="+mj-lt"/>
              <a:buAutoNum type="alphaLcPeriod"/>
              <a:tabLst>
                <a:tab pos="1257935" algn="l"/>
              </a:tabLst>
            </a:pPr>
            <a:r>
              <a:rPr lang="en-US" sz="2400" dirty="0">
                <a:latin typeface="Comic Sans MS"/>
                <a:ea typeface="MS Mincho"/>
                <a:cs typeface="Times New Roman"/>
              </a:rPr>
              <a:t>The sum of three times four plus seven</a:t>
            </a:r>
            <a:endParaRPr lang="en-PH" sz="1600" dirty="0">
              <a:ea typeface="MS Mincho"/>
              <a:cs typeface="Times New Roman"/>
            </a:endParaRPr>
          </a:p>
          <a:p>
            <a:pPr marL="342900" lvl="0" indent="-342900">
              <a:lnSpc>
                <a:spcPct val="115000"/>
              </a:lnSpc>
              <a:spcAft>
                <a:spcPts val="0"/>
              </a:spcAft>
              <a:buFont typeface="+mj-lt"/>
              <a:buAutoNum type="alphaLcPeriod"/>
              <a:tabLst>
                <a:tab pos="1257935" algn="l"/>
              </a:tabLst>
            </a:pPr>
            <a:r>
              <a:rPr lang="en-US" sz="2400" dirty="0">
                <a:latin typeface="Comic Sans MS"/>
                <a:ea typeface="MS Mincho"/>
                <a:cs typeface="Times New Roman"/>
              </a:rPr>
              <a:t>Three times four plus seven</a:t>
            </a:r>
            <a:endParaRPr lang="en-PH" sz="1600" dirty="0">
              <a:ea typeface="MS Mincho"/>
              <a:cs typeface="Times New Roman"/>
            </a:endParaRPr>
          </a:p>
          <a:p>
            <a:pPr marL="342900" lvl="0" indent="-342900">
              <a:lnSpc>
                <a:spcPct val="115000"/>
              </a:lnSpc>
              <a:spcAft>
                <a:spcPts val="0"/>
              </a:spcAft>
              <a:buFont typeface="+mj-lt"/>
              <a:buAutoNum type="alphaLcPeriod"/>
              <a:tabLst>
                <a:tab pos="1257935" algn="l"/>
              </a:tabLst>
            </a:pPr>
            <a:r>
              <a:rPr lang="en-US" sz="2400" dirty="0">
                <a:latin typeface="Comic Sans MS"/>
                <a:ea typeface="MS Mincho"/>
                <a:cs typeface="Times New Roman"/>
              </a:rPr>
              <a:t>Three times the sum of four and seven</a:t>
            </a:r>
            <a:endParaRPr lang="en-PH" sz="1600" dirty="0">
              <a:ea typeface="MS Mincho"/>
              <a:cs typeface="Times New Roman"/>
            </a:endParaRPr>
          </a:p>
          <a:p>
            <a:pPr marL="342900" lvl="0" indent="-342900">
              <a:lnSpc>
                <a:spcPct val="115000"/>
              </a:lnSpc>
              <a:spcAft>
                <a:spcPts val="0"/>
              </a:spcAft>
              <a:buFont typeface="+mj-lt"/>
              <a:buAutoNum type="alphaLcPeriod"/>
              <a:tabLst>
                <a:tab pos="1257935" algn="l"/>
              </a:tabLst>
            </a:pPr>
            <a:r>
              <a:rPr lang="en-US" sz="2400" dirty="0">
                <a:latin typeface="Comic Sans MS"/>
                <a:ea typeface="MS Mincho"/>
                <a:cs typeface="Times New Roman"/>
              </a:rPr>
              <a:t>Ten divided by two times five</a:t>
            </a:r>
            <a:endParaRPr lang="en-PH" sz="1600" dirty="0">
              <a:ea typeface="MS Mincho"/>
              <a:cs typeface="Times New Roman"/>
            </a:endParaRPr>
          </a:p>
          <a:p>
            <a:pPr marL="342900" lvl="0" indent="-342900">
              <a:lnSpc>
                <a:spcPct val="115000"/>
              </a:lnSpc>
              <a:spcAft>
                <a:spcPts val="0"/>
              </a:spcAft>
              <a:buFont typeface="+mj-lt"/>
              <a:buAutoNum type="alphaLcPeriod"/>
              <a:tabLst>
                <a:tab pos="1257935" algn="l"/>
              </a:tabLst>
            </a:pPr>
            <a:r>
              <a:rPr lang="en-US" sz="2400" dirty="0">
                <a:latin typeface="Comic Sans MS"/>
                <a:ea typeface="MS Mincho"/>
                <a:cs typeface="Times New Roman"/>
              </a:rPr>
              <a:t>The quotient of ten and two times five</a:t>
            </a:r>
            <a:endParaRPr lang="en-PH" sz="1600" dirty="0">
              <a:ea typeface="MS Mincho"/>
              <a:cs typeface="Times New Roman"/>
            </a:endParaRPr>
          </a:p>
          <a:p>
            <a:pPr marL="342900" lvl="0" indent="-342900">
              <a:lnSpc>
                <a:spcPct val="115000"/>
              </a:lnSpc>
              <a:spcAft>
                <a:spcPts val="1000"/>
              </a:spcAft>
              <a:buFont typeface="+mj-lt"/>
              <a:buAutoNum type="alphaLcPeriod"/>
              <a:tabLst>
                <a:tab pos="1257935" algn="l"/>
              </a:tabLst>
            </a:pPr>
            <a:r>
              <a:rPr lang="en-US" sz="2400" dirty="0">
                <a:latin typeface="Comic Sans MS"/>
                <a:ea typeface="MS Mincho"/>
                <a:cs typeface="Times New Roman"/>
              </a:rPr>
              <a:t>Ten divided by the product of two and five</a:t>
            </a:r>
            <a:endParaRPr lang="en-PH" sz="1600" dirty="0">
              <a:ea typeface="MS Mincho"/>
              <a:cs typeface="Times New Roman"/>
            </a:endParaRPr>
          </a:p>
        </p:txBody>
      </p:sp>
    </p:spTree>
    <p:extLst>
      <p:ext uri="{BB962C8B-B14F-4D97-AF65-F5344CB8AC3E}">
        <p14:creationId xmlns:p14="http://schemas.microsoft.com/office/powerpoint/2010/main" val="32816215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Translating Expressions with Parentheses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3" name="TextBox 2"/>
          <p:cNvSpPr txBox="1"/>
          <p:nvPr/>
        </p:nvSpPr>
        <p:spPr>
          <a:xfrm>
            <a:off x="351312" y="514350"/>
            <a:ext cx="8487888" cy="4171398"/>
          </a:xfrm>
          <a:prstGeom prst="rect">
            <a:avLst/>
          </a:prstGeom>
          <a:noFill/>
        </p:spPr>
        <p:txBody>
          <a:bodyPr wrap="square" rtlCol="0">
            <a:spAutoFit/>
          </a:bodyPr>
          <a:lstStyle/>
          <a:p>
            <a:pPr>
              <a:lnSpc>
                <a:spcPct val="115000"/>
              </a:lnSpc>
              <a:spcAft>
                <a:spcPts val="1000"/>
              </a:spcAft>
              <a:tabLst>
                <a:tab pos="1602105" algn="l"/>
              </a:tabLst>
            </a:pPr>
            <a:r>
              <a:rPr lang="en-US" sz="2400" dirty="0">
                <a:highlight>
                  <a:srgbClr val="FFFF00"/>
                </a:highlight>
                <a:latin typeface="Comic Sans MS"/>
                <a:ea typeface="MS Mincho"/>
                <a:cs typeface="Times New Roman"/>
              </a:rPr>
              <a:t>Solution:</a:t>
            </a:r>
            <a:r>
              <a:rPr lang="en-US" sz="2400" dirty="0">
                <a:latin typeface="Comic Sans MS"/>
                <a:ea typeface="MS Mincho"/>
                <a:cs typeface="Times New Roman"/>
              </a:rPr>
              <a:t>	</a:t>
            </a:r>
            <a:endParaRPr lang="en-PH" sz="1600" dirty="0">
              <a:ea typeface="MS Mincho"/>
              <a:cs typeface="Times New Roman"/>
            </a:endParaRPr>
          </a:p>
          <a:p>
            <a:pPr>
              <a:lnSpc>
                <a:spcPct val="115000"/>
              </a:lnSpc>
              <a:spcAft>
                <a:spcPts val="1000"/>
              </a:spcAft>
              <a:tabLst>
                <a:tab pos="1257935" algn="l"/>
              </a:tabLst>
            </a:pPr>
            <a:r>
              <a:rPr lang="en-US" sz="2400" dirty="0">
                <a:latin typeface="Comic Sans MS"/>
                <a:ea typeface="MS Mincho"/>
                <a:cs typeface="Times New Roman"/>
              </a:rPr>
              <a:t>Highlight the verbal phrase that needs parentheses </a:t>
            </a:r>
            <a:r>
              <a:rPr lang="en-US" sz="2400" b="1" dirty="0">
                <a:highlight>
                  <a:srgbClr val="00FF00"/>
                </a:highlight>
                <a:latin typeface="Comic Sans MS"/>
                <a:ea typeface="MS Mincho"/>
                <a:cs typeface="Times New Roman"/>
              </a:rPr>
              <a:t>GREEN</a:t>
            </a:r>
            <a:r>
              <a:rPr lang="en-US" sz="2400" dirty="0">
                <a:latin typeface="Comic Sans MS"/>
                <a:ea typeface="MS Mincho"/>
                <a:cs typeface="Times New Roman"/>
              </a:rPr>
              <a:t>.</a:t>
            </a:r>
            <a:endParaRPr lang="en-PH" sz="1600" dirty="0">
              <a:ea typeface="MS Mincho"/>
              <a:cs typeface="Times New Roman"/>
            </a:endParaRPr>
          </a:p>
          <a:p>
            <a:pPr marL="342900" lvl="0" indent="-342900">
              <a:lnSpc>
                <a:spcPct val="115000"/>
              </a:lnSpc>
              <a:spcAft>
                <a:spcPts val="0"/>
              </a:spcAft>
              <a:buFont typeface="+mj-lt"/>
              <a:buAutoNum type="alphaLcPeriod"/>
              <a:tabLst>
                <a:tab pos="1257935" algn="l"/>
              </a:tabLst>
            </a:pPr>
            <a:r>
              <a:rPr lang="en-US" sz="2400" dirty="0">
                <a:highlight>
                  <a:srgbClr val="00FF00"/>
                </a:highlight>
                <a:latin typeface="Comic Sans MS"/>
                <a:ea typeface="MS Mincho"/>
                <a:cs typeface="Times New Roman"/>
              </a:rPr>
              <a:t>The sum of three times four plus seven</a:t>
            </a:r>
            <a:endParaRPr lang="en-PH" sz="1600" dirty="0">
              <a:ea typeface="MS Mincho"/>
              <a:cs typeface="Times New Roman"/>
            </a:endParaRPr>
          </a:p>
          <a:p>
            <a:pPr marL="342900" lvl="0" indent="-342900">
              <a:lnSpc>
                <a:spcPct val="115000"/>
              </a:lnSpc>
              <a:spcAft>
                <a:spcPts val="0"/>
              </a:spcAft>
              <a:buFont typeface="+mj-lt"/>
              <a:buAutoNum type="alphaLcPeriod"/>
              <a:tabLst>
                <a:tab pos="1257935" algn="l"/>
              </a:tabLst>
            </a:pPr>
            <a:r>
              <a:rPr lang="en-US" sz="2400" dirty="0">
                <a:latin typeface="Comic Sans MS"/>
                <a:ea typeface="MS Mincho"/>
                <a:cs typeface="Times New Roman"/>
              </a:rPr>
              <a:t>Three times four plus seven</a:t>
            </a:r>
            <a:endParaRPr lang="en-PH" sz="1600" dirty="0">
              <a:ea typeface="MS Mincho"/>
              <a:cs typeface="Times New Roman"/>
            </a:endParaRPr>
          </a:p>
          <a:p>
            <a:pPr marL="342900" lvl="0" indent="-342900">
              <a:lnSpc>
                <a:spcPct val="115000"/>
              </a:lnSpc>
              <a:spcAft>
                <a:spcPts val="0"/>
              </a:spcAft>
              <a:buFont typeface="+mj-lt"/>
              <a:buAutoNum type="alphaLcPeriod"/>
              <a:tabLst>
                <a:tab pos="1257935" algn="l"/>
              </a:tabLst>
            </a:pPr>
            <a:r>
              <a:rPr lang="en-US" sz="2400" dirty="0">
                <a:highlight>
                  <a:srgbClr val="00FF00"/>
                </a:highlight>
                <a:latin typeface="Comic Sans MS"/>
                <a:ea typeface="MS Mincho"/>
                <a:cs typeface="Times New Roman"/>
              </a:rPr>
              <a:t>Three times the sum of four and seven</a:t>
            </a:r>
            <a:endParaRPr lang="en-PH" sz="1600" dirty="0">
              <a:ea typeface="MS Mincho"/>
              <a:cs typeface="Times New Roman"/>
            </a:endParaRPr>
          </a:p>
          <a:p>
            <a:pPr marL="342900" lvl="0" indent="-342900">
              <a:lnSpc>
                <a:spcPct val="115000"/>
              </a:lnSpc>
              <a:spcAft>
                <a:spcPts val="0"/>
              </a:spcAft>
              <a:buFont typeface="+mj-lt"/>
              <a:buAutoNum type="alphaLcPeriod"/>
              <a:tabLst>
                <a:tab pos="1257935" algn="l"/>
              </a:tabLst>
            </a:pPr>
            <a:r>
              <a:rPr lang="en-US" sz="2400" dirty="0">
                <a:latin typeface="Comic Sans MS"/>
                <a:ea typeface="MS Mincho"/>
                <a:cs typeface="Times New Roman"/>
              </a:rPr>
              <a:t>Ten divided by two times five</a:t>
            </a:r>
            <a:endParaRPr lang="en-PH" sz="1600" dirty="0">
              <a:ea typeface="MS Mincho"/>
              <a:cs typeface="Times New Roman"/>
            </a:endParaRPr>
          </a:p>
          <a:p>
            <a:pPr marL="342900" lvl="0" indent="-342900">
              <a:lnSpc>
                <a:spcPct val="115000"/>
              </a:lnSpc>
              <a:spcAft>
                <a:spcPts val="0"/>
              </a:spcAft>
              <a:buFont typeface="+mj-lt"/>
              <a:buAutoNum type="alphaLcPeriod"/>
              <a:tabLst>
                <a:tab pos="1257935" algn="l"/>
              </a:tabLst>
            </a:pPr>
            <a:r>
              <a:rPr lang="en-US" sz="2400" dirty="0">
                <a:highlight>
                  <a:srgbClr val="00FF00"/>
                </a:highlight>
                <a:latin typeface="Comic Sans MS"/>
                <a:ea typeface="MS Mincho"/>
                <a:cs typeface="Times New Roman"/>
              </a:rPr>
              <a:t>The quotient of ten and two times five</a:t>
            </a:r>
            <a:endParaRPr lang="en-PH" sz="1600" dirty="0">
              <a:ea typeface="MS Mincho"/>
              <a:cs typeface="Times New Roman"/>
            </a:endParaRPr>
          </a:p>
          <a:p>
            <a:pPr marL="342900" lvl="0" indent="-342900">
              <a:lnSpc>
                <a:spcPct val="115000"/>
              </a:lnSpc>
              <a:spcAft>
                <a:spcPts val="1000"/>
              </a:spcAft>
              <a:buFont typeface="+mj-lt"/>
              <a:buAutoNum type="alphaLcPeriod"/>
              <a:tabLst>
                <a:tab pos="1257935" algn="l"/>
              </a:tabLst>
            </a:pPr>
            <a:r>
              <a:rPr lang="en-US" sz="2400" dirty="0">
                <a:highlight>
                  <a:srgbClr val="00FF00"/>
                </a:highlight>
                <a:latin typeface="Comic Sans MS"/>
                <a:ea typeface="MS Mincho"/>
                <a:cs typeface="Times New Roman"/>
              </a:rPr>
              <a:t>Ten divided by the product of two and five</a:t>
            </a:r>
            <a:endParaRPr lang="en-PH" sz="1600" dirty="0">
              <a:ea typeface="MS Mincho"/>
              <a:cs typeface="Times New Roman"/>
            </a:endParaRPr>
          </a:p>
        </p:txBody>
      </p:sp>
    </p:spTree>
    <p:extLst>
      <p:ext uri="{BB962C8B-B14F-4D97-AF65-F5344CB8AC3E}">
        <p14:creationId xmlns:p14="http://schemas.microsoft.com/office/powerpoint/2010/main" val="24660407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Translating Expressions with Parentheses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pic>
        <p:nvPicPr>
          <p:cNvPr id="614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8113" y="361950"/>
            <a:ext cx="8867775"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84392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Translating Expressions with Parentheses</a:t>
            </a:r>
          </a:p>
        </p:txBody>
      </p:sp>
      <p:sp>
        <p:nvSpPr>
          <p:cNvPr id="3" name="Content Placeholder 2"/>
          <p:cNvSpPr>
            <a:spLocks noGrp="1"/>
          </p:cNvSpPr>
          <p:nvPr>
            <p:ph idx="1"/>
          </p:nvPr>
        </p:nvSpPr>
        <p:spPr>
          <a:xfrm>
            <a:off x="228600" y="666750"/>
            <a:ext cx="8610600" cy="4114800"/>
          </a:xfrm>
        </p:spPr>
        <p:txBody>
          <a:bodyPr>
            <a:normAutofit/>
          </a:bodyPr>
          <a:lstStyle/>
          <a:p>
            <a:pPr marL="0" indent="0" algn="ctr">
              <a:buNone/>
            </a:pPr>
            <a:r>
              <a:rPr lang="en-US" b="1" dirty="0">
                <a:solidFill>
                  <a:srgbClr val="0070C0"/>
                </a:solidFill>
              </a:rPr>
              <a:t>Students will be able to:</a:t>
            </a:r>
          </a:p>
          <a:p>
            <a:pPr lvl="0"/>
            <a:r>
              <a:rPr lang="en-US" sz="2800" dirty="0"/>
              <a:t>Describe the purpose and meaning of parentheses in a numerical expression.</a:t>
            </a:r>
            <a:endParaRPr lang="en-PH" sz="2800" dirty="0"/>
          </a:p>
          <a:p>
            <a:pPr lvl="0"/>
            <a:r>
              <a:rPr lang="en-PH" sz="2800" dirty="0"/>
              <a:t>Compare verbal statements that need parentheses to those that do not.</a:t>
            </a:r>
          </a:p>
          <a:p>
            <a:pPr lvl="0"/>
            <a:r>
              <a:rPr lang="en-US" sz="2800" dirty="0"/>
              <a:t> </a:t>
            </a:r>
            <a:r>
              <a:rPr lang="en-PH" sz="2800" dirty="0"/>
              <a:t>Identify the correct placement of the parentheses in a given verbal statement.</a:t>
            </a:r>
          </a:p>
          <a:p>
            <a:r>
              <a:rPr lang="en-PH" sz="2800" dirty="0"/>
              <a:t>Translate verbal expressions with parentheses.</a:t>
            </a:r>
            <a:endParaRPr lang="en-US" sz="3000" dirty="0"/>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28951" y="4815522"/>
            <a:ext cx="2052955" cy="220345"/>
          </a:xfrm>
          <a:prstGeom prst="rect">
            <a:avLst/>
          </a:prstGeom>
          <a:noFill/>
          <a:ln>
            <a:noFill/>
          </a:ln>
        </p:spPr>
      </p:pic>
    </p:spTree>
    <p:extLst>
      <p:ext uri="{BB962C8B-B14F-4D97-AF65-F5344CB8AC3E}">
        <p14:creationId xmlns:p14="http://schemas.microsoft.com/office/powerpoint/2010/main" val="6270645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Translating Expressions with Parentheses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3" name="TextBox 2"/>
          <p:cNvSpPr txBox="1"/>
          <p:nvPr/>
        </p:nvSpPr>
        <p:spPr>
          <a:xfrm>
            <a:off x="351312" y="514350"/>
            <a:ext cx="8487888" cy="1364989"/>
          </a:xfrm>
          <a:prstGeom prst="rect">
            <a:avLst/>
          </a:prstGeom>
          <a:noFill/>
        </p:spPr>
        <p:txBody>
          <a:bodyPr wrap="square" rtlCol="0">
            <a:spAutoFit/>
          </a:bodyPr>
          <a:lstStyle/>
          <a:p>
            <a:pPr>
              <a:lnSpc>
                <a:spcPct val="115000"/>
              </a:lnSpc>
              <a:spcAft>
                <a:spcPts val="1000"/>
              </a:spcAft>
              <a:tabLst>
                <a:tab pos="1602105" algn="l"/>
              </a:tabLst>
            </a:pPr>
            <a:r>
              <a:rPr lang="en-US" sz="2200" b="1" dirty="0">
                <a:solidFill>
                  <a:srgbClr val="1F497D"/>
                </a:solidFill>
                <a:latin typeface="Comic Sans MS"/>
                <a:ea typeface="MS Mincho"/>
                <a:cs typeface="Times New Roman"/>
              </a:rPr>
              <a:t>Sample Problem 2:</a:t>
            </a:r>
            <a:endParaRPr lang="en-PH" sz="2200" dirty="0">
              <a:ea typeface="MS Mincho"/>
              <a:cs typeface="Times New Roman"/>
            </a:endParaRPr>
          </a:p>
          <a:p>
            <a:pPr algn="just">
              <a:lnSpc>
                <a:spcPct val="115000"/>
              </a:lnSpc>
              <a:spcAft>
                <a:spcPts val="1000"/>
              </a:spcAft>
              <a:tabLst>
                <a:tab pos="1602105" algn="l"/>
              </a:tabLst>
            </a:pPr>
            <a:r>
              <a:rPr lang="en-US" sz="2200" dirty="0">
                <a:latin typeface="Comic Sans MS"/>
                <a:ea typeface="MS Mincho"/>
                <a:cs typeface="Times New Roman"/>
              </a:rPr>
              <a:t>Translate the statements in </a:t>
            </a:r>
            <a:r>
              <a:rPr lang="en-US" sz="2200" b="1" dirty="0">
                <a:solidFill>
                  <a:srgbClr val="1F497D"/>
                </a:solidFill>
                <a:latin typeface="Comic Sans MS"/>
                <a:ea typeface="MS Mincho"/>
                <a:cs typeface="Times New Roman"/>
              </a:rPr>
              <a:t>Sample Problem 2 </a:t>
            </a:r>
            <a:r>
              <a:rPr lang="en-US" sz="2200" dirty="0">
                <a:latin typeface="Comic Sans MS"/>
                <a:ea typeface="MS Mincho"/>
                <a:cs typeface="Times New Roman"/>
              </a:rPr>
              <a:t>into numerical expressions. Place the parentheses (if needed) correctly.</a:t>
            </a:r>
            <a:endParaRPr lang="en-PH" sz="2200" dirty="0">
              <a:ea typeface="MS Mincho"/>
              <a:cs typeface="Times New Roman"/>
            </a:endParaRPr>
          </a:p>
        </p:txBody>
      </p:sp>
      <p:pic>
        <p:nvPicPr>
          <p:cNvPr id="614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475" y="2038350"/>
            <a:ext cx="8477250" cy="2019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63904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Translating Expressions with Parentheses</a:t>
            </a:r>
          </a:p>
        </p:txBody>
      </p:sp>
      <p:sp>
        <p:nvSpPr>
          <p:cNvPr id="3" name="Content Placeholder 2"/>
          <p:cNvSpPr>
            <a:spLocks noGrp="1"/>
          </p:cNvSpPr>
          <p:nvPr>
            <p:ph idx="1"/>
          </p:nvPr>
        </p:nvSpPr>
        <p:spPr>
          <a:xfrm>
            <a:off x="147955" y="361950"/>
            <a:ext cx="8915400" cy="4419600"/>
          </a:xfrm>
        </p:spPr>
        <p:txBody>
          <a:bodyPr>
            <a:normAutofit/>
          </a:bodyPr>
          <a:lstStyle/>
          <a:p>
            <a:pPr marL="0" indent="0">
              <a:buNone/>
            </a:pPr>
            <a:endParaRPr lang="en-US" sz="2400" dirty="0"/>
          </a:p>
          <a:p>
            <a:pPr marL="0" indent="0" algn="ctr">
              <a:buNone/>
            </a:pPr>
            <a:r>
              <a:rPr lang="en-US" sz="2400" b="1" dirty="0">
                <a:solidFill>
                  <a:srgbClr val="0070C0"/>
                </a:solidFill>
              </a:rPr>
              <a:t>Key Vocabulary:</a:t>
            </a:r>
          </a:p>
          <a:p>
            <a:pPr marL="0" indent="0" algn="ctr">
              <a:buNone/>
            </a:pPr>
            <a:r>
              <a:rPr lang="en-US" sz="2400" dirty="0"/>
              <a:t>Numerical expression</a:t>
            </a:r>
          </a:p>
          <a:p>
            <a:pPr marL="0" indent="0" algn="ctr">
              <a:buNone/>
            </a:pPr>
            <a:r>
              <a:rPr lang="en-US" sz="2400" dirty="0"/>
              <a:t>Parentheses</a:t>
            </a:r>
          </a:p>
          <a:p>
            <a:pPr marL="0" indent="0" algn="ctr">
              <a:buNone/>
            </a:pPr>
            <a:r>
              <a:rPr lang="en-US" sz="2400" dirty="0"/>
              <a:t>Operations</a:t>
            </a:r>
          </a:p>
          <a:p>
            <a:pPr marL="0" indent="0" algn="ctr">
              <a:buNone/>
            </a:pPr>
            <a:r>
              <a:rPr lang="en-US" sz="2400" dirty="0"/>
              <a:t>Grouping</a:t>
            </a:r>
          </a:p>
          <a:p>
            <a:pPr marL="0" indent="0" algn="ctr">
              <a:buNone/>
            </a:pPr>
            <a:r>
              <a:rPr lang="en-US" sz="2400" dirty="0"/>
              <a:t>Verbal phrase</a:t>
            </a:r>
          </a:p>
          <a:p>
            <a:pPr marL="0" indent="0" algn="ctr">
              <a:buNone/>
            </a:pPr>
            <a:endParaRPr lang="en-US" sz="2400" b="1" dirty="0">
              <a:solidFill>
                <a:schemeClr val="accent3">
                  <a:lumMod val="75000"/>
                </a:schemeClr>
              </a:solidFill>
            </a:endParaRPr>
          </a:p>
          <a:p>
            <a:pPr marL="0" indent="0" algn="ctr">
              <a:buNone/>
            </a:pPr>
            <a:endParaRPr lang="en-US" sz="2400" dirty="0"/>
          </a:p>
          <a:p>
            <a:pPr marL="0" indent="0" algn="ctr">
              <a:buNone/>
            </a:pPr>
            <a:endParaRPr lang="en-US" sz="2400" b="1" dirty="0">
              <a:solidFill>
                <a:srgbClr val="0070C0"/>
              </a:solidFill>
            </a:endParaRPr>
          </a:p>
          <a:p>
            <a:pPr marL="0" indent="0" algn="ctr">
              <a:buNone/>
            </a:pPr>
            <a:endParaRPr lang="en-US" sz="2400" dirty="0"/>
          </a:p>
          <a:p>
            <a:pPr marL="0" indent="0" algn="ctr">
              <a:buNone/>
            </a:pPr>
            <a:endParaRPr lang="en-US" sz="2400" dirty="0"/>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Tree>
    <p:extLst>
      <p:ext uri="{BB962C8B-B14F-4D97-AF65-F5344CB8AC3E}">
        <p14:creationId xmlns:p14="http://schemas.microsoft.com/office/powerpoint/2010/main" val="783294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Translating Expressions with Parentheses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51312" y="1352550"/>
            <a:ext cx="4754088" cy="2677656"/>
          </a:xfrm>
          <a:prstGeom prst="rect">
            <a:avLst/>
          </a:prstGeom>
          <a:noFill/>
        </p:spPr>
        <p:txBody>
          <a:bodyPr wrap="square" rtlCol="0">
            <a:spAutoFit/>
          </a:bodyPr>
          <a:lstStyle/>
          <a:p>
            <a:pPr algn="just"/>
            <a:r>
              <a:rPr lang="en-US" sz="2400" dirty="0"/>
              <a:t>A numerical expression is a mathematical phrase representing a </a:t>
            </a:r>
            <a:r>
              <a:rPr lang="en-US" sz="2400" b="1" dirty="0">
                <a:solidFill>
                  <a:srgbClr val="C00000"/>
                </a:solidFill>
                <a:effectLst/>
              </a:rPr>
              <a:t>single value</a:t>
            </a:r>
            <a:r>
              <a:rPr lang="en-US" sz="2400" dirty="0">
                <a:solidFill>
                  <a:srgbClr val="C00000"/>
                </a:solidFill>
              </a:rPr>
              <a:t> </a:t>
            </a:r>
            <a:r>
              <a:rPr lang="en-US" sz="2400" dirty="0"/>
              <a:t>consisting of one or more </a:t>
            </a:r>
            <a:r>
              <a:rPr lang="en-US" sz="2400" b="1" dirty="0">
                <a:solidFill>
                  <a:srgbClr val="C00000"/>
                </a:solidFill>
                <a:effectLst/>
              </a:rPr>
              <a:t>numbers</a:t>
            </a:r>
            <a:r>
              <a:rPr lang="en-US" sz="2400" dirty="0"/>
              <a:t> and operations. These operations involve </a:t>
            </a:r>
            <a:r>
              <a:rPr lang="en-US" sz="2400" b="1" dirty="0">
                <a:solidFill>
                  <a:srgbClr val="C00000"/>
                </a:solidFill>
                <a:effectLst/>
              </a:rPr>
              <a:t>Addition</a:t>
            </a:r>
            <a:r>
              <a:rPr lang="en-US" sz="2400" dirty="0"/>
              <a:t>, </a:t>
            </a:r>
            <a:r>
              <a:rPr lang="en-US" sz="2400" b="1" dirty="0">
                <a:solidFill>
                  <a:srgbClr val="C00000"/>
                </a:solidFill>
              </a:rPr>
              <a:t>Subtraction</a:t>
            </a:r>
            <a:r>
              <a:rPr lang="en-US" sz="2400" dirty="0"/>
              <a:t>, </a:t>
            </a:r>
            <a:r>
              <a:rPr lang="en-US" sz="2400" b="1" dirty="0">
                <a:solidFill>
                  <a:srgbClr val="C00000"/>
                </a:solidFill>
              </a:rPr>
              <a:t>Multiplication</a:t>
            </a:r>
            <a:r>
              <a:rPr lang="en-US" sz="2400" b="1" dirty="0">
                <a:solidFill>
                  <a:srgbClr val="0E101A"/>
                </a:solidFill>
                <a:effectLst/>
              </a:rPr>
              <a:t>,</a:t>
            </a:r>
            <a:r>
              <a:rPr lang="en-US" sz="2400" dirty="0"/>
              <a:t> and </a:t>
            </a:r>
            <a:r>
              <a:rPr lang="en-US" sz="2400" b="1" dirty="0">
                <a:solidFill>
                  <a:srgbClr val="C00000"/>
                </a:solidFill>
                <a:effectLst/>
              </a:rPr>
              <a:t>Division</a:t>
            </a:r>
            <a:r>
              <a:rPr lang="en-US" sz="2400" dirty="0"/>
              <a:t>.</a:t>
            </a:r>
            <a:endParaRPr lang="en-PH" sz="2400" dirty="0">
              <a:effectLst/>
            </a:endParaRPr>
          </a:p>
        </p:txBody>
      </p:sp>
      <p:sp>
        <p:nvSpPr>
          <p:cNvPr id="3" name="TextBox 2"/>
          <p:cNvSpPr txBox="1"/>
          <p:nvPr/>
        </p:nvSpPr>
        <p:spPr>
          <a:xfrm>
            <a:off x="351312" y="514350"/>
            <a:ext cx="8487888" cy="830997"/>
          </a:xfrm>
          <a:prstGeom prst="rect">
            <a:avLst/>
          </a:prstGeom>
          <a:noFill/>
        </p:spPr>
        <p:txBody>
          <a:bodyPr wrap="square" rtlCol="0">
            <a:spAutoFit/>
          </a:bodyPr>
          <a:lstStyle/>
          <a:p>
            <a:r>
              <a:rPr lang="en-US" sz="2400" b="1" dirty="0">
                <a:solidFill>
                  <a:srgbClr val="E36C0A"/>
                </a:solidFill>
                <a:latin typeface="Comic Sans MS"/>
                <a:ea typeface="MS Mincho"/>
                <a:cs typeface="Times New Roman"/>
              </a:rPr>
              <a:t>What are NUMERICAL EXPRESSIONS?</a:t>
            </a:r>
            <a:endParaRPr lang="en-PH" sz="2400" dirty="0">
              <a:ea typeface="MS Mincho"/>
              <a:cs typeface="Times New Roman"/>
            </a:endParaRPr>
          </a:p>
          <a:p>
            <a:endParaRPr lang="en-PH" sz="2400" dirty="0"/>
          </a:p>
        </p:txBody>
      </p:sp>
      <p:sp>
        <p:nvSpPr>
          <p:cNvPr id="10" name="Rectangle 9"/>
          <p:cNvSpPr/>
          <p:nvPr/>
        </p:nvSpPr>
        <p:spPr>
          <a:xfrm>
            <a:off x="8339455" y="3257550"/>
            <a:ext cx="499745" cy="838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pic>
        <p:nvPicPr>
          <p:cNvPr id="12" name="Picture 11">
            <a:extLst>
              <a:ext uri="{FF2B5EF4-FFF2-40B4-BE49-F238E27FC236}">
                <a16:creationId xmlns:a16="http://schemas.microsoft.com/office/drawing/2014/main" id="{89D0C8A2-A64D-D40C-A3B2-1EFBDC99E63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51450" y="1352550"/>
            <a:ext cx="2941955" cy="2095096"/>
          </a:xfrm>
          <a:prstGeom prst="rect">
            <a:avLst/>
          </a:prstGeom>
        </p:spPr>
      </p:pic>
      <p:cxnSp>
        <p:nvCxnSpPr>
          <p:cNvPr id="13" name="Straight Connector 12">
            <a:extLst>
              <a:ext uri="{FF2B5EF4-FFF2-40B4-BE49-F238E27FC236}">
                <a16:creationId xmlns:a16="http://schemas.microsoft.com/office/drawing/2014/main" id="{03F41A9B-8609-8B5A-E09F-666DF3AF59E8}"/>
              </a:ext>
            </a:extLst>
          </p:cNvPr>
          <p:cNvCxnSpPr/>
          <p:nvPr/>
        </p:nvCxnSpPr>
        <p:spPr>
          <a:xfrm flipH="1">
            <a:off x="7121294" y="2821523"/>
            <a:ext cx="571500" cy="68580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A3CEC5EA-BCD3-8CBE-597F-4005EF3BC960}"/>
              </a:ext>
            </a:extLst>
          </p:cNvPr>
          <p:cNvCxnSpPr/>
          <p:nvPr/>
        </p:nvCxnSpPr>
        <p:spPr>
          <a:xfrm>
            <a:off x="7086600" y="2821523"/>
            <a:ext cx="643255" cy="68580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0947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Translating Expressions with Parentheses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51312" y="1197193"/>
            <a:ext cx="4601688" cy="3785652"/>
          </a:xfrm>
          <a:prstGeom prst="rect">
            <a:avLst/>
          </a:prstGeom>
          <a:noFill/>
        </p:spPr>
        <p:txBody>
          <a:bodyPr wrap="square" rtlCol="0">
            <a:spAutoFit/>
          </a:bodyPr>
          <a:lstStyle/>
          <a:p>
            <a:pPr algn="just"/>
            <a:r>
              <a:rPr lang="en-US" sz="2400" dirty="0">
                <a:latin typeface="Comic Sans MS"/>
              </a:rPr>
              <a:t>The picture shows the numbers and operations you can mix up to form a numerical expression. </a:t>
            </a:r>
          </a:p>
          <a:p>
            <a:pPr algn="just"/>
            <a:endParaRPr lang="en-US" sz="2400" dirty="0">
              <a:latin typeface="Comic Sans MS"/>
            </a:endParaRPr>
          </a:p>
          <a:p>
            <a:pPr algn="just"/>
            <a:r>
              <a:rPr lang="en-US" sz="2400" dirty="0">
                <a:latin typeface="Comic Sans MS"/>
              </a:rPr>
              <a:t>Also, remember that there should be </a:t>
            </a:r>
            <a:r>
              <a:rPr lang="en-US" sz="2400" b="1" dirty="0">
                <a:solidFill>
                  <a:srgbClr val="FF0000"/>
                </a:solidFill>
                <a:latin typeface="Comic Sans MS"/>
              </a:rPr>
              <a:t>NO</a:t>
            </a:r>
            <a:r>
              <a:rPr lang="en-US" sz="2400" dirty="0">
                <a:latin typeface="Comic Sans MS"/>
              </a:rPr>
              <a:t> equal sign “</a:t>
            </a:r>
            <a:r>
              <a:rPr lang="en-US" sz="2400" b="1" dirty="0">
                <a:solidFill>
                  <a:srgbClr val="FF0000"/>
                </a:solidFill>
                <a:latin typeface="Comic Sans MS"/>
              </a:rPr>
              <a:t>=</a:t>
            </a:r>
            <a:r>
              <a:rPr lang="en-US" sz="2400" dirty="0">
                <a:latin typeface="Comic Sans MS"/>
              </a:rPr>
              <a:t>” in the expression because that would be a different story </a:t>
            </a:r>
            <a:r>
              <a:rPr lang="en-US" sz="2400" dirty="0">
                <a:latin typeface="Comic Sans MS"/>
                <a:sym typeface="Wingdings"/>
              </a:rPr>
              <a:t></a:t>
            </a:r>
            <a:r>
              <a:rPr lang="en-US" sz="2400" dirty="0">
                <a:latin typeface="Comic Sans MS"/>
              </a:rPr>
              <a:t>! </a:t>
            </a:r>
            <a:endParaRPr lang="en-PH" sz="2400" dirty="0"/>
          </a:p>
          <a:p>
            <a:pPr algn="just"/>
            <a:r>
              <a:rPr lang="en-US" sz="2400" dirty="0">
                <a:latin typeface="Comic Sans MS"/>
              </a:rPr>
              <a:t> </a:t>
            </a:r>
            <a:endParaRPr lang="en-PH" sz="2400" dirty="0">
              <a:effectLst/>
            </a:endParaRPr>
          </a:p>
        </p:txBody>
      </p:sp>
      <p:sp>
        <p:nvSpPr>
          <p:cNvPr id="3" name="TextBox 2"/>
          <p:cNvSpPr txBox="1"/>
          <p:nvPr/>
        </p:nvSpPr>
        <p:spPr>
          <a:xfrm>
            <a:off x="351312" y="514350"/>
            <a:ext cx="8487888" cy="830997"/>
          </a:xfrm>
          <a:prstGeom prst="rect">
            <a:avLst/>
          </a:prstGeom>
          <a:noFill/>
        </p:spPr>
        <p:txBody>
          <a:bodyPr wrap="square" rtlCol="0">
            <a:spAutoFit/>
          </a:bodyPr>
          <a:lstStyle/>
          <a:p>
            <a:r>
              <a:rPr lang="en-US" sz="2400" b="1" dirty="0">
                <a:solidFill>
                  <a:srgbClr val="E36C0A"/>
                </a:solidFill>
                <a:latin typeface="Comic Sans MS"/>
                <a:ea typeface="MS Mincho"/>
                <a:cs typeface="Times New Roman"/>
              </a:rPr>
              <a:t>What are NUMERICAL EXPRESSIONS?</a:t>
            </a:r>
            <a:endParaRPr lang="en-PH" sz="2400" dirty="0">
              <a:ea typeface="MS Mincho"/>
              <a:cs typeface="Times New Roman"/>
            </a:endParaRPr>
          </a:p>
          <a:p>
            <a:endParaRPr lang="en-PH" sz="2400" dirty="0"/>
          </a:p>
        </p:txBody>
      </p:sp>
      <p:sp>
        <p:nvSpPr>
          <p:cNvPr id="16" name="Rectangle 15"/>
          <p:cNvSpPr/>
          <p:nvPr/>
        </p:nvSpPr>
        <p:spPr>
          <a:xfrm>
            <a:off x="8339455" y="3257550"/>
            <a:ext cx="499745" cy="838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pic>
        <p:nvPicPr>
          <p:cNvPr id="6" name="Picture 5">
            <a:extLst>
              <a:ext uri="{FF2B5EF4-FFF2-40B4-BE49-F238E27FC236}">
                <a16:creationId xmlns:a16="http://schemas.microsoft.com/office/drawing/2014/main" id="{60625F81-382C-6BDF-ACAC-8C2F8FD9303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51450" y="1352550"/>
            <a:ext cx="2941955" cy="2095096"/>
          </a:xfrm>
          <a:prstGeom prst="rect">
            <a:avLst/>
          </a:prstGeom>
        </p:spPr>
      </p:pic>
      <p:cxnSp>
        <p:nvCxnSpPr>
          <p:cNvPr id="10" name="Straight Connector 9">
            <a:extLst>
              <a:ext uri="{FF2B5EF4-FFF2-40B4-BE49-F238E27FC236}">
                <a16:creationId xmlns:a16="http://schemas.microsoft.com/office/drawing/2014/main" id="{2DD0ABFC-3B46-0110-86C1-A3BCA10D25DE}"/>
              </a:ext>
            </a:extLst>
          </p:cNvPr>
          <p:cNvCxnSpPr/>
          <p:nvPr/>
        </p:nvCxnSpPr>
        <p:spPr>
          <a:xfrm flipH="1">
            <a:off x="7131714" y="2848033"/>
            <a:ext cx="571500" cy="68580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9B43083D-BF40-EDDE-0F57-94F5507DB6DA}"/>
              </a:ext>
            </a:extLst>
          </p:cNvPr>
          <p:cNvCxnSpPr/>
          <p:nvPr/>
        </p:nvCxnSpPr>
        <p:spPr>
          <a:xfrm>
            <a:off x="7141268" y="2818996"/>
            <a:ext cx="643255" cy="68580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0952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Translating Expressions with Parentheses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51312" y="1197193"/>
            <a:ext cx="8487888" cy="3046988"/>
          </a:xfrm>
          <a:prstGeom prst="rect">
            <a:avLst/>
          </a:prstGeom>
          <a:noFill/>
        </p:spPr>
        <p:txBody>
          <a:bodyPr wrap="square" rtlCol="0">
            <a:spAutoFit/>
          </a:bodyPr>
          <a:lstStyle/>
          <a:p>
            <a:pPr algn="just"/>
            <a:r>
              <a:rPr lang="en-US" sz="2400" dirty="0">
                <a:latin typeface="Comic Sans MS"/>
              </a:rPr>
              <a:t>This lesson is an in-depth discussion of when </a:t>
            </a:r>
            <a:r>
              <a:rPr lang="en-US" sz="2400" b="1" dirty="0">
                <a:solidFill>
                  <a:srgbClr val="FF0000"/>
                </a:solidFill>
                <a:latin typeface="Comic Sans MS"/>
              </a:rPr>
              <a:t>to use</a:t>
            </a:r>
            <a:r>
              <a:rPr lang="en-US" sz="2400" dirty="0">
                <a:solidFill>
                  <a:srgbClr val="FF0000"/>
                </a:solidFill>
                <a:latin typeface="Comic Sans MS"/>
              </a:rPr>
              <a:t> </a:t>
            </a:r>
            <a:r>
              <a:rPr lang="en-US" sz="2400" dirty="0">
                <a:latin typeface="Comic Sans MS"/>
              </a:rPr>
              <a:t>and </a:t>
            </a:r>
            <a:r>
              <a:rPr lang="en-US" sz="2400" b="1" dirty="0">
                <a:solidFill>
                  <a:srgbClr val="FF0000"/>
                </a:solidFill>
                <a:latin typeface="Comic Sans MS"/>
              </a:rPr>
              <a:t>not to use</a:t>
            </a:r>
            <a:r>
              <a:rPr lang="en-US" sz="2400" dirty="0">
                <a:solidFill>
                  <a:srgbClr val="FF0000"/>
                </a:solidFill>
                <a:latin typeface="Comic Sans MS"/>
              </a:rPr>
              <a:t> </a:t>
            </a:r>
            <a:r>
              <a:rPr lang="en-US" sz="2400" dirty="0">
                <a:latin typeface="Comic Sans MS"/>
              </a:rPr>
              <a:t>parentheses in translating verbal expressions into numerical expressions.</a:t>
            </a:r>
          </a:p>
          <a:p>
            <a:pPr algn="just"/>
            <a:r>
              <a:rPr lang="en-US" sz="2400" b="1" dirty="0">
                <a:solidFill>
                  <a:srgbClr val="00B050"/>
                </a:solidFill>
                <a:latin typeface="Comic Sans MS"/>
              </a:rPr>
              <a:t>When do you use parenthesis?</a:t>
            </a:r>
            <a:endParaRPr lang="en-PH" sz="2400" dirty="0"/>
          </a:p>
          <a:p>
            <a:pPr algn="just"/>
            <a:r>
              <a:rPr lang="en-US" sz="2400" dirty="0">
                <a:latin typeface="Comic Sans MS"/>
              </a:rPr>
              <a:t>Parentheses, with the symbol “( )”, in numerical expressions are used to:</a:t>
            </a:r>
            <a:endParaRPr lang="en-PH" sz="2400" dirty="0"/>
          </a:p>
          <a:p>
            <a:pPr algn="just"/>
            <a:endParaRPr lang="en-PH" sz="2400" dirty="0"/>
          </a:p>
          <a:p>
            <a:pPr algn="just"/>
            <a:r>
              <a:rPr lang="en-US" sz="2400" dirty="0">
                <a:latin typeface="Comic Sans MS"/>
              </a:rPr>
              <a:t> </a:t>
            </a:r>
            <a:endParaRPr lang="en-PH" sz="2400" dirty="0">
              <a:effectLst/>
            </a:endParaRPr>
          </a:p>
        </p:txBody>
      </p:sp>
      <p:sp>
        <p:nvSpPr>
          <p:cNvPr id="3" name="TextBox 2"/>
          <p:cNvSpPr txBox="1"/>
          <p:nvPr/>
        </p:nvSpPr>
        <p:spPr>
          <a:xfrm>
            <a:off x="351312" y="514350"/>
            <a:ext cx="8487888" cy="491288"/>
          </a:xfrm>
          <a:prstGeom prst="rect">
            <a:avLst/>
          </a:prstGeom>
          <a:noFill/>
        </p:spPr>
        <p:txBody>
          <a:bodyPr wrap="square" rtlCol="0">
            <a:spAutoFit/>
          </a:bodyPr>
          <a:lstStyle/>
          <a:p>
            <a:pPr lvl="0">
              <a:lnSpc>
                <a:spcPct val="115000"/>
              </a:lnSpc>
              <a:spcAft>
                <a:spcPts val="1000"/>
              </a:spcAft>
            </a:pPr>
            <a:r>
              <a:rPr lang="en-US" sz="2400" b="1" dirty="0">
                <a:solidFill>
                  <a:srgbClr val="E36C0A"/>
                </a:solidFill>
                <a:latin typeface="Comic Sans MS"/>
                <a:ea typeface="MS Mincho"/>
                <a:cs typeface="Times New Roman"/>
              </a:rPr>
              <a:t>Expressions WITH or WITHOUT Parentheses</a:t>
            </a:r>
            <a:endParaRPr lang="en-PH" sz="1600" dirty="0">
              <a:solidFill>
                <a:prstClr val="black"/>
              </a:solidFill>
              <a:ea typeface="MS Mincho"/>
              <a:cs typeface="Times New Roman"/>
            </a:endParaRPr>
          </a:p>
        </p:txBody>
      </p:sp>
      <p:sp>
        <p:nvSpPr>
          <p:cNvPr id="16" name="Rectangle 15"/>
          <p:cNvSpPr/>
          <p:nvPr/>
        </p:nvSpPr>
        <p:spPr>
          <a:xfrm>
            <a:off x="8339455" y="3257550"/>
            <a:ext cx="499745" cy="838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Tree>
    <p:extLst>
      <p:ext uri="{BB962C8B-B14F-4D97-AF65-F5344CB8AC3E}">
        <p14:creationId xmlns:p14="http://schemas.microsoft.com/office/powerpoint/2010/main" val="35380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Translating Expressions with Parentheses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3" name="TextBox 2"/>
          <p:cNvSpPr txBox="1"/>
          <p:nvPr/>
        </p:nvSpPr>
        <p:spPr>
          <a:xfrm>
            <a:off x="351312" y="514350"/>
            <a:ext cx="8487888" cy="461665"/>
          </a:xfrm>
          <a:prstGeom prst="rect">
            <a:avLst/>
          </a:prstGeom>
          <a:noFill/>
        </p:spPr>
        <p:txBody>
          <a:bodyPr wrap="square" rtlCol="0">
            <a:spAutoFit/>
          </a:bodyPr>
          <a:lstStyle/>
          <a:p>
            <a:pPr lvl="0" algn="just"/>
            <a:r>
              <a:rPr lang="en-US" sz="2400" b="1" dirty="0">
                <a:solidFill>
                  <a:srgbClr val="00B050"/>
                </a:solidFill>
                <a:latin typeface="Comic Sans MS"/>
              </a:rPr>
              <a:t>When do you use parenthesis?</a:t>
            </a:r>
            <a:endParaRPr lang="en-PH" sz="2400" dirty="0">
              <a:solidFill>
                <a:prstClr val="black"/>
              </a:solidFill>
            </a:endParaRPr>
          </a:p>
        </p:txBody>
      </p:sp>
      <p:sp>
        <p:nvSpPr>
          <p:cNvPr id="16" name="Rectangle 15"/>
          <p:cNvSpPr/>
          <p:nvPr/>
        </p:nvSpPr>
        <p:spPr>
          <a:xfrm>
            <a:off x="8339455" y="3257550"/>
            <a:ext cx="499745" cy="838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0050" y="985540"/>
            <a:ext cx="8439150" cy="347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314803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Translating Expressions with Parentheses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3" name="TextBox 2"/>
          <p:cNvSpPr txBox="1"/>
          <p:nvPr/>
        </p:nvSpPr>
        <p:spPr>
          <a:xfrm>
            <a:off x="351312" y="514350"/>
            <a:ext cx="8487888" cy="461665"/>
          </a:xfrm>
          <a:prstGeom prst="rect">
            <a:avLst/>
          </a:prstGeom>
          <a:noFill/>
        </p:spPr>
        <p:txBody>
          <a:bodyPr wrap="square" rtlCol="0">
            <a:spAutoFit/>
          </a:bodyPr>
          <a:lstStyle/>
          <a:p>
            <a:pPr lvl="0" algn="just"/>
            <a:r>
              <a:rPr lang="en-US" sz="2400" b="1" dirty="0">
                <a:solidFill>
                  <a:srgbClr val="00B050"/>
                </a:solidFill>
                <a:latin typeface="Comic Sans MS"/>
              </a:rPr>
              <a:t>When do you use parenthesis?</a:t>
            </a:r>
            <a:endParaRPr lang="en-PH" sz="2400" dirty="0">
              <a:solidFill>
                <a:prstClr val="black"/>
              </a:solidFill>
            </a:endParaRPr>
          </a:p>
        </p:txBody>
      </p:sp>
      <p:sp>
        <p:nvSpPr>
          <p:cNvPr id="16" name="Rectangle 15"/>
          <p:cNvSpPr/>
          <p:nvPr/>
        </p:nvSpPr>
        <p:spPr>
          <a:xfrm>
            <a:off x="8339455" y="3257550"/>
            <a:ext cx="499745" cy="838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9245" y="1200150"/>
            <a:ext cx="8539955" cy="3162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35832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Translating Expressions with Parentheses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3" name="TextBox 2"/>
          <p:cNvSpPr txBox="1"/>
          <p:nvPr/>
        </p:nvSpPr>
        <p:spPr>
          <a:xfrm>
            <a:off x="351312" y="514350"/>
            <a:ext cx="8487888" cy="461665"/>
          </a:xfrm>
          <a:prstGeom prst="rect">
            <a:avLst/>
          </a:prstGeom>
          <a:noFill/>
        </p:spPr>
        <p:txBody>
          <a:bodyPr wrap="square" rtlCol="0">
            <a:spAutoFit/>
          </a:bodyPr>
          <a:lstStyle/>
          <a:p>
            <a:pPr lvl="0" algn="just"/>
            <a:r>
              <a:rPr lang="en-US" sz="2400" b="1" dirty="0">
                <a:solidFill>
                  <a:srgbClr val="00B050"/>
                </a:solidFill>
                <a:latin typeface="Comic Sans MS"/>
              </a:rPr>
              <a:t>When do you use parenthesis?</a:t>
            </a:r>
            <a:endParaRPr lang="en-PH" sz="2400" dirty="0">
              <a:solidFill>
                <a:prstClr val="black"/>
              </a:solidFill>
            </a:endParaRPr>
          </a:p>
        </p:txBody>
      </p:sp>
      <p:sp>
        <p:nvSpPr>
          <p:cNvPr id="16" name="Rectangle 15"/>
          <p:cNvSpPr/>
          <p:nvPr/>
        </p:nvSpPr>
        <p:spPr>
          <a:xfrm>
            <a:off x="8339455" y="3257550"/>
            <a:ext cx="499745" cy="838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219" y="1123950"/>
            <a:ext cx="8708073" cy="32239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632898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704</Words>
  <Application>Microsoft Office PowerPoint</Application>
  <PresentationFormat>On-screen Show (16:9)</PresentationFormat>
  <Paragraphs>95</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Cambria</vt:lpstr>
      <vt:lpstr>Cambria Math</vt:lpstr>
      <vt:lpstr>Comic Sans MS</vt:lpstr>
      <vt:lpstr>Office Theme</vt:lpstr>
      <vt:lpstr>Translating Expressions with Parentheses</vt:lpstr>
      <vt:lpstr>Translating Expressions with Parentheses</vt:lpstr>
      <vt:lpstr>Translating Expressions with Parentheses</vt:lpstr>
      <vt:lpstr>Translating Expressions with Parentheses</vt:lpstr>
      <vt:lpstr>Translating Expressions with Parentheses</vt:lpstr>
      <vt:lpstr>Translating Expressions with Parentheses</vt:lpstr>
      <vt:lpstr>Translating Expressions with Parentheses</vt:lpstr>
      <vt:lpstr>Translating Expressions with Parentheses</vt:lpstr>
      <vt:lpstr>Translating Expressions with Parentheses</vt:lpstr>
      <vt:lpstr>Translating Expressions with Parentheses</vt:lpstr>
      <vt:lpstr>Translating Expressions with Parentheses</vt:lpstr>
      <vt:lpstr>Translating Expressions with Parentheses</vt:lpstr>
      <vt:lpstr>Translating Expressions with Parentheses</vt:lpstr>
      <vt:lpstr>Translating Expressions with Parentheses</vt:lpstr>
      <vt:lpstr>Translating Expressions with Parentheses</vt:lpstr>
      <vt:lpstr>Translating Expressions with Parentheses</vt:lpstr>
      <vt:lpstr>Translating Expressions with Parentheses</vt:lpstr>
      <vt:lpstr>Translating Expressions with Parentheses</vt:lpstr>
      <vt:lpstr>Translating Expressions with Parentheses</vt:lpstr>
      <vt:lpstr>Translating Expressions with Parentheses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2022-11-08T12:40:47Z</dcterms:created>
  <dcterms:modified xsi:type="dcterms:W3CDTF">2022-11-08T12:41:15Z</dcterms:modified>
</cp:coreProperties>
</file>