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51" y="22669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Unit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39000" y="4171950"/>
            <a:ext cx="16803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Math 6</a:t>
            </a:r>
          </a:p>
        </p:txBody>
      </p:sp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1890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E36C0A"/>
                </a:solidFill>
                <a:latin typeface="Comic Sans MS"/>
                <a:ea typeface="Calibri"/>
                <a:cs typeface="Times New Roman"/>
              </a:rPr>
              <a:t>Unit Rate</a:t>
            </a: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endParaRPr lang="en-US" sz="2800" dirty="0">
              <a:latin typeface="Comic Sans MS"/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Notice that the value of the second term in the ratio is 1. Therefore, when rates are expressed as a quantity of 1, then the rate </a:t>
            </a:r>
            <a:endParaRPr lang="en-PH" sz="2800" dirty="0"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$2.49 per kilo</a:t>
            </a:r>
            <a:r>
              <a:rPr lang="en-US" sz="3600" b="1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 </a:t>
            </a:r>
            <a:r>
              <a:rPr lang="en-US" sz="2800" dirty="0">
                <a:latin typeface="Comic Sans MS"/>
                <a:ea typeface="Calibri"/>
                <a:cs typeface="Times New Roman"/>
              </a:rPr>
              <a:t>is a unit rate.</a:t>
            </a:r>
            <a:endParaRPr lang="en-PH" sz="2800" dirty="0"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</a:pP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0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18902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E36C0A"/>
                </a:solidFill>
                <a:latin typeface="Comic Sans MS"/>
                <a:ea typeface="Calibri"/>
                <a:cs typeface="Times New Roman"/>
              </a:rPr>
              <a:t>Unit Rate</a:t>
            </a: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endParaRPr lang="en-US" sz="2800" dirty="0">
              <a:latin typeface="Comic Sans MS"/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And since ratios can be expressed as fractions, it is also CORRECT to say that a unit rate has </a:t>
            </a:r>
            <a:r>
              <a:rPr lang="en-US" sz="3600" b="1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1</a:t>
            </a:r>
            <a:r>
              <a:rPr lang="en-US" sz="2800" dirty="0">
                <a:latin typeface="Comic Sans MS"/>
                <a:ea typeface="Calibri"/>
                <a:cs typeface="Times New Roman"/>
              </a:rPr>
              <a:t> as the denominator.</a:t>
            </a:r>
            <a:endParaRPr lang="en-PH" sz="2800" dirty="0"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endParaRPr lang="en-PH" sz="2800" dirty="0"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</a:pP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24" y="2952750"/>
            <a:ext cx="724852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30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18902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Sample Problem 2: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Which among the given quantities express a unit rate?</a:t>
            </a:r>
            <a:endParaRPr lang="en-PH" sz="28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eriod"/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90 words per 30 minutes</a:t>
            </a:r>
            <a:endParaRPr lang="en-PH" sz="28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eriod"/>
              <a:tabLst>
                <a:tab pos="2918460" algn="l"/>
              </a:tabLst>
            </a:pPr>
            <a:r>
              <a:rPr lang="en-US" sz="2800" dirty="0">
                <a:highlight>
                  <a:srgbClr val="FFFF00"/>
                </a:highlight>
                <a:latin typeface="Comic Sans MS"/>
                <a:ea typeface="Calibri"/>
                <a:cs typeface="Times New Roman"/>
              </a:rPr>
              <a:t>3 words per minute</a:t>
            </a:r>
            <a:endParaRPr lang="en-PH" sz="28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eriod"/>
              <a:tabLst>
                <a:tab pos="2918460" algn="l"/>
              </a:tabLst>
            </a:pPr>
            <a:r>
              <a:rPr lang="en-US" sz="2800" dirty="0">
                <a:highlight>
                  <a:srgbClr val="FFFF00"/>
                </a:highlight>
                <a:latin typeface="Comic Sans MS"/>
                <a:ea typeface="Calibri"/>
                <a:cs typeface="Times New Roman"/>
              </a:rPr>
              <a:t>180 words per hour</a:t>
            </a:r>
            <a:endParaRPr lang="en-PH" sz="28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lphaLcPeriod"/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60 words per 20 minutes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1695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solidFill>
                  <a:srgbClr val="E36C0A"/>
                </a:solidFill>
                <a:latin typeface="Comic Sans MS"/>
                <a:ea typeface="Calibri"/>
                <a:cs typeface="Times New Roman"/>
              </a:rPr>
              <a:t>How Do We Calculate the Unit Rate?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endParaRPr lang="en-US" sz="2800" b="1" dirty="0">
              <a:latin typeface="Comic Sans MS"/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Step 1: Check what information is given.</a:t>
            </a:r>
            <a:endParaRPr lang="en-PH" sz="2800" dirty="0">
              <a:ea typeface="Calibri"/>
              <a:cs typeface="Times New Roman"/>
            </a:endParaRPr>
          </a:p>
          <a:p>
            <a:pPr algn="just"/>
            <a:r>
              <a:rPr lang="en-US" sz="2800" dirty="0">
                <a:latin typeface="Comic Sans MS"/>
                <a:ea typeface="Calibri"/>
                <a:cs typeface="Times New Roman"/>
              </a:rPr>
              <a:t>The problem must have two terms, and you must be asked to determine how much of one term exists per unit of the other term.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8175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solidFill>
                  <a:srgbClr val="E36C0A"/>
                </a:solidFill>
                <a:latin typeface="Comic Sans MS"/>
                <a:ea typeface="Calibri"/>
                <a:cs typeface="Times New Roman"/>
              </a:rPr>
              <a:t>How Do We Calculate the Unit Rate?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endParaRPr lang="en-US" sz="2800" b="1" dirty="0">
              <a:latin typeface="Comic Sans MS"/>
              <a:ea typeface="Calibri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73" y="909638"/>
            <a:ext cx="8717981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829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Example:</a:t>
            </a:r>
            <a:r>
              <a:rPr lang="en-US" sz="2800" dirty="0">
                <a:latin typeface="Comic Sans MS"/>
                <a:ea typeface="Calibri"/>
                <a:cs typeface="Times New Roman"/>
              </a:rPr>
              <a:t> 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endParaRPr lang="en-US" sz="2800" dirty="0">
              <a:latin typeface="Comic Sans MS"/>
              <a:ea typeface="Calibri"/>
              <a:cs typeface="Times New Roman"/>
            </a:endParaRPr>
          </a:p>
          <a:p>
            <a:pPr algn="just"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A bakeshop can bake 400 chocolate cupcakes in an 8 hour work day. How many chocolate cupcakes can that same bakeshop make in one hour? 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6785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In other words,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how many chocolate cupcakes are typically baked per hour?</a:t>
            </a:r>
            <a:endParaRPr lang="en-PH" sz="2800" dirty="0"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74" y="1962150"/>
            <a:ext cx="8570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733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Step 2: Rewrite the given date as a quotient or a fraction.</a:t>
            </a:r>
            <a:endParaRPr lang="en-PH" sz="2800" dirty="0">
              <a:ea typeface="Calibri"/>
              <a:cs typeface="Times New Roman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028825"/>
            <a:ext cx="77247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6767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Step 3: Divide the first term (numerator) and the second term (denominator) by the value of the denominator.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Remember that we want to express the rate as a SINGLE unit which means that the denominator MUST be equal to </a:t>
            </a:r>
            <a:r>
              <a:rPr lang="en-US" sz="4000" dirty="0">
                <a:latin typeface="Comic Sans MS"/>
                <a:ea typeface="Calibri"/>
                <a:cs typeface="Times New Roman"/>
              </a:rPr>
              <a:t>1</a:t>
            </a:r>
            <a:r>
              <a:rPr lang="en-US" sz="2800" dirty="0">
                <a:latin typeface="Comic Sans MS"/>
                <a:ea typeface="Calibri"/>
                <a:cs typeface="Times New Roman"/>
              </a:rPr>
              <a:t>.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3873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90550"/>
            <a:ext cx="6970077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28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Determine the unit rate of the given quantities. </a:t>
            </a:r>
          </a:p>
          <a:p>
            <a:pPr marL="0" indent="0" algn="ctr">
              <a:buNone/>
            </a:pPr>
            <a:r>
              <a:rPr lang="en-US" sz="2800" dirty="0"/>
              <a:t>Solve word problems involving unit rates.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Step 4: Write the unit rate expression.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Therefore, the bakeshop can bake</a:t>
            </a:r>
            <a:r>
              <a:rPr lang="en-US" sz="2800" b="1" dirty="0">
                <a:latin typeface="Comic Sans MS"/>
                <a:ea typeface="Calibri"/>
                <a:cs typeface="Times New Roman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50 chocolate cupcakes per hour</a:t>
            </a:r>
            <a:r>
              <a:rPr lang="en-US" sz="2800" b="1" dirty="0">
                <a:latin typeface="Comic Sans MS"/>
                <a:ea typeface="Calibri"/>
                <a:cs typeface="Times New Roman"/>
              </a:rPr>
              <a:t>.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5957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27957"/>
            <a:ext cx="841762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Sample Problem 3: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b="1" dirty="0">
                <a:latin typeface="Comic Sans MS"/>
                <a:ea typeface="Calibri"/>
                <a:cs typeface="Times New Roman"/>
              </a:rPr>
              <a:t>Answer the problem.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1400" b="1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  <a:tabLst>
                <a:tab pos="2918460" algn="l"/>
              </a:tabLs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James</a:t>
            </a:r>
            <a:r>
              <a:rPr lang="en-US" sz="2800" dirty="0">
                <a:solidFill>
                  <a:srgbClr val="548DD4"/>
                </a:solidFill>
                <a:latin typeface="Comic Sans MS"/>
                <a:ea typeface="Calibri"/>
                <a:cs typeface="Times New Roman"/>
              </a:rPr>
              <a:t> </a:t>
            </a:r>
            <a:r>
              <a:rPr lang="en-US" sz="2800" dirty="0">
                <a:latin typeface="Comic Sans MS"/>
                <a:ea typeface="Calibri"/>
                <a:cs typeface="Times New Roman"/>
              </a:rPr>
              <a:t>traveled 200 miles in 4 hours. If he used the same speed the entire trip, how fast did he drive miles per hour? </a:t>
            </a:r>
            <a:endParaRPr lang="en-PH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843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5374" y="527957"/>
                <a:ext cx="8417626" cy="3258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tabLst>
                    <a:tab pos="2918460" algn="l"/>
                  </a:tabLst>
                </a:pPr>
                <a:r>
                  <a:rPr lang="en-US" sz="2800" dirty="0">
                    <a:highlight>
                      <a:srgbClr val="FFFF00"/>
                    </a:highlight>
                    <a:latin typeface="Comic Sans MS"/>
                    <a:ea typeface="Calibri"/>
                    <a:cs typeface="Times New Roman"/>
                  </a:rPr>
                  <a:t>Solution: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2918460" algn="l"/>
                  </a:tabLst>
                </a:pPr>
                <a:r>
                  <a:rPr lang="en-US" sz="2800" dirty="0">
                    <a:effectLst/>
                    <a:highlight>
                      <a:srgbClr val="FFFF00"/>
                    </a:highlight>
                    <a:latin typeface="Comic Sans MS"/>
                    <a:ea typeface="Calibri"/>
                    <a:cs typeface="Times New Roman"/>
                  </a:rPr>
                  <a:t>Step 1:  200 miles in 4 hours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2918460" algn="l"/>
                  </a:tabLst>
                </a:pPr>
                <a:r>
                  <a:rPr lang="en-US" sz="2800" dirty="0">
                    <a:effectLst/>
                    <a:highlight>
                      <a:srgbClr val="FFFF00"/>
                    </a:highlight>
                    <a:latin typeface="Comic Sans MS"/>
                    <a:ea typeface="Calibri"/>
                    <a:cs typeface="Times New Roman"/>
                  </a:rPr>
                  <a:t>Step 2: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PH" sz="2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2800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200 </m:t>
                        </m:r>
                        <m:r>
                          <a:rPr lang="en-US" sz="2800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𝑚𝑖𝑙𝑒𝑠</m:t>
                        </m:r>
                      </m:num>
                      <m:den>
                        <m:r>
                          <a:rPr lang="en-US" sz="2800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4 </m:t>
                        </m:r>
                        <m:r>
                          <a:rPr lang="en-US" sz="2800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h𝑜𝑢𝑟𝑠</m:t>
                        </m:r>
                      </m:den>
                    </m:f>
                  </m:oMath>
                </a14:m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2918460" algn="l"/>
                  </a:tabLst>
                </a:pPr>
                <a:r>
                  <a:rPr lang="en-US" sz="2800" dirty="0">
                    <a:effectLst/>
                    <a:highlight>
                      <a:srgbClr val="FFFF00"/>
                    </a:highlight>
                    <a:latin typeface="Comic Sans MS"/>
                    <a:ea typeface="Times New Roman"/>
                    <a:cs typeface="Times New Roman"/>
                  </a:rPr>
                  <a:t>Step 3: 200 miles / 4 = 50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2918460" algn="l"/>
                  </a:tabLst>
                </a:pPr>
                <a:r>
                  <a:rPr lang="en-US" sz="2800" dirty="0">
                    <a:effectLst/>
                    <a:highlight>
                      <a:srgbClr val="FFFF00"/>
                    </a:highlight>
                    <a:latin typeface="Comic Sans MS"/>
                    <a:ea typeface="Times New Roman"/>
                    <a:cs typeface="Times New Roman"/>
                  </a:rPr>
                  <a:t>            4 hours / 4 = 1</a:t>
                </a:r>
                <a:endParaRPr lang="en-PH" sz="2800" dirty="0">
                  <a:ea typeface="Calibri"/>
                  <a:cs typeface="Times New Roman"/>
                </a:endParaRPr>
              </a:p>
              <a:p>
                <a:pPr>
                  <a:spcAft>
                    <a:spcPts val="600"/>
                  </a:spcAft>
                  <a:tabLst>
                    <a:tab pos="2918460" algn="l"/>
                  </a:tabLst>
                </a:pPr>
                <a:r>
                  <a:rPr lang="en-US" sz="2800" dirty="0">
                    <a:effectLst/>
                    <a:highlight>
                      <a:srgbClr val="FFFF00"/>
                    </a:highlight>
                    <a:latin typeface="Comic Sans MS"/>
                    <a:ea typeface="Times New Roman"/>
                    <a:cs typeface="Times New Roman"/>
                  </a:rPr>
                  <a:t>Step 4: Therefore, he drives </a:t>
                </a:r>
                <a:r>
                  <a:rPr lang="en-US" sz="2800" b="1" dirty="0">
                    <a:solidFill>
                      <a:srgbClr val="FF0000"/>
                    </a:solidFill>
                    <a:effectLst/>
                    <a:highlight>
                      <a:srgbClr val="FFFF00"/>
                    </a:highlight>
                    <a:latin typeface="Comic Sans MS"/>
                    <a:ea typeface="Times New Roman"/>
                    <a:cs typeface="Times New Roman"/>
                  </a:rPr>
                  <a:t>4 miles per hour.</a:t>
                </a:r>
                <a:endParaRPr lang="en-PH" sz="28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74" y="527957"/>
                <a:ext cx="8417626" cy="3258264"/>
              </a:xfrm>
              <a:prstGeom prst="rect">
                <a:avLst/>
              </a:prstGeom>
              <a:blipFill rotWithShape="1">
                <a:blip r:embed="rId3"/>
                <a:stretch>
                  <a:fillRect l="-1521" t="-1873" b="-4494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86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Ratio</a:t>
            </a:r>
          </a:p>
          <a:p>
            <a:pPr marL="0" indent="0" algn="ctr">
              <a:buNone/>
            </a:pPr>
            <a:r>
              <a:rPr lang="en-US" sz="2400" dirty="0"/>
              <a:t>Rate </a:t>
            </a:r>
          </a:p>
          <a:p>
            <a:pPr marL="0" indent="0" algn="ctr">
              <a:buNone/>
            </a:pPr>
            <a:r>
              <a:rPr lang="en-US" sz="2400" dirty="0"/>
              <a:t>Unit Rate</a:t>
            </a:r>
          </a:p>
          <a:p>
            <a:pPr marL="0" indent="0" algn="ctr">
              <a:buNone/>
            </a:pPr>
            <a:r>
              <a:rPr lang="en-US" sz="2400" dirty="0"/>
              <a:t>Terms</a:t>
            </a:r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4176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Ratio vs. Rates</a:t>
            </a:r>
            <a:endParaRPr lang="en-PH" sz="28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n-US" sz="2800" b="1" dirty="0">
              <a:latin typeface="Comic Sans MS" pitchFamily="66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Ratio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is the comparison of two numerical measurements. Each measurement is called a "term."</a:t>
            </a:r>
            <a:endParaRPr lang="en-PH" sz="2800" dirty="0">
              <a:latin typeface="Comic Sans MS" pitchFamily="66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58" y="2737369"/>
            <a:ext cx="3803815" cy="1332230"/>
          </a:xfrm>
          <a:prstGeom prst="rect">
            <a:avLst/>
          </a:prstGeom>
        </p:spPr>
      </p:pic>
      <p:sp>
        <p:nvSpPr>
          <p:cNvPr id="8" name="Text Box 23"/>
          <p:cNvSpPr txBox="1"/>
          <p:nvPr/>
        </p:nvSpPr>
        <p:spPr>
          <a:xfrm>
            <a:off x="3581400" y="3249386"/>
            <a:ext cx="4819650" cy="1111885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effectLst/>
                <a:latin typeface="Comic Sans MS"/>
                <a:ea typeface="Calibri"/>
                <a:cs typeface="Times New Roman"/>
              </a:rPr>
              <a:t>The ratio of bananas to apples is</a:t>
            </a:r>
            <a:endParaRPr lang="en-PH" sz="11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600"/>
              </a:spcAft>
            </a:pPr>
            <a:r>
              <a:rPr lang="en-US" sz="2200" b="1" dirty="0">
                <a:solidFill>
                  <a:srgbClr val="FF0000"/>
                </a:solidFill>
                <a:effectLst/>
                <a:latin typeface="Comic Sans MS"/>
                <a:ea typeface="Calibri"/>
                <a:cs typeface="Times New Roman"/>
              </a:rPr>
              <a:t>2:5</a:t>
            </a:r>
            <a:endParaRPr lang="en-PH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094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5700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Rate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is a little bit different than the ratio, it is a special ratio. It is a comparison of measurements that have different units.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  <a:p>
            <a:endParaRPr lang="en-PH" sz="28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862" y="2038350"/>
            <a:ext cx="511133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mic Sans MS" pitchFamily="66" charset="0"/>
              </a:rPr>
              <a:t>Example: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If 15 burgers cost $75, the rate is $75 for 15 yummy burgers. </a:t>
            </a:r>
          </a:p>
          <a:p>
            <a:endParaRPr lang="en-US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In ratio:</a:t>
            </a:r>
            <a:r>
              <a:rPr lang="en-PH" sz="2800" dirty="0">
                <a:latin typeface="Comic Sans MS" pitchFamily="66" charset="0"/>
              </a:rPr>
              <a:t> </a:t>
            </a:r>
            <a:r>
              <a:rPr lang="en-US" sz="2800" b="1" dirty="0">
                <a:latin typeface="Comic Sans MS" pitchFamily="66" charset="0"/>
              </a:rPr>
              <a:t>$75 : 15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b="1" dirty="0">
                <a:latin typeface="Comic Sans MS" pitchFamily="66" charset="0"/>
              </a:rPr>
              <a:t> </a:t>
            </a:r>
            <a:r>
              <a:rPr lang="en-PH" sz="2800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 </a:t>
            </a:r>
            <a:endParaRPr lang="en-PH" sz="2800" dirty="0">
              <a:latin typeface="Comic Sans MS" pitchFamily="66" charset="0"/>
            </a:endParaRPr>
          </a:p>
          <a:p>
            <a:r>
              <a:rPr lang="en-US" dirty="0"/>
              <a:t> </a:t>
            </a:r>
            <a:endParaRPr lang="en-PH" dirty="0"/>
          </a:p>
          <a:p>
            <a:endParaRPr lang="en-PH" dirty="0"/>
          </a:p>
        </p:txBody>
      </p:sp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038350"/>
            <a:ext cx="2514600" cy="219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8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4176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Comic Sans MS" pitchFamily="66" charset="0"/>
              </a:rPr>
              <a:t>In the example, the first term of the ratio is the price in dollars and the second term is the number of burgers.  </a:t>
            </a:r>
          </a:p>
          <a:p>
            <a:pPr algn="just"/>
            <a:endParaRPr lang="en-US" sz="2800" dirty="0">
              <a:latin typeface="Comic Sans MS" pitchFamily="66" charset="0"/>
            </a:endParaRPr>
          </a:p>
          <a:p>
            <a:pPr algn="just"/>
            <a:r>
              <a:rPr lang="en-US" sz="2800" dirty="0">
                <a:latin typeface="Comic Sans MS" pitchFamily="66" charset="0"/>
              </a:rPr>
              <a:t>You can write this rate as $75/15 burgers or $75:15 burgers. Both expressions mean that you pay $75 "for every" 15 burgers.</a:t>
            </a:r>
          </a:p>
        </p:txBody>
      </p:sp>
    </p:spTree>
    <p:extLst>
      <p:ext uri="{BB962C8B-B14F-4D97-AF65-F5344CB8AC3E}">
        <p14:creationId xmlns:p14="http://schemas.microsoft.com/office/powerpoint/2010/main" val="159150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4176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Sample Problem 1: </a:t>
            </a:r>
          </a:p>
          <a:p>
            <a:pPr algn="just"/>
            <a:r>
              <a:rPr lang="en-US" sz="2800" b="1" dirty="0">
                <a:latin typeface="Comic Sans MS" pitchFamily="66" charset="0"/>
              </a:rPr>
              <a:t>Tell whether the given quantities represent a mere RATIO or a RATE.</a:t>
            </a:r>
          </a:p>
          <a:p>
            <a:pPr algn="just"/>
            <a:endParaRPr lang="en-US" sz="800" dirty="0">
              <a:latin typeface="Comic Sans MS" pitchFamily="66" charset="0"/>
            </a:endParaRPr>
          </a:p>
          <a:p>
            <a:pPr algn="just"/>
            <a:r>
              <a:rPr lang="en-US" sz="2800" dirty="0">
                <a:latin typeface="Comic Sans MS" pitchFamily="66" charset="0"/>
              </a:rPr>
              <a:t>a. 10 pieces of red pens to 6 pieces of blue pens        	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Solution: RATIO</a:t>
            </a:r>
          </a:p>
          <a:p>
            <a:pPr algn="just"/>
            <a:endParaRPr lang="en-US" sz="2800" dirty="0">
              <a:latin typeface="Comic Sans MS" pitchFamily="66" charset="0"/>
            </a:endParaRPr>
          </a:p>
          <a:p>
            <a:pPr algn="just"/>
            <a:r>
              <a:rPr lang="en-US" sz="2800" dirty="0">
                <a:latin typeface="Comic Sans MS" pitchFamily="66" charset="0"/>
              </a:rPr>
              <a:t>b.200 miles to 4 hours</a:t>
            </a:r>
          </a:p>
          <a:p>
            <a:pPr algn="just"/>
            <a:endParaRPr lang="en-US" sz="800" dirty="0">
              <a:latin typeface="Comic Sans MS" pitchFamily="66" charset="0"/>
            </a:endParaRPr>
          </a:p>
          <a:p>
            <a:pPr algn="just"/>
            <a:r>
              <a:rPr lang="en-US" sz="2800" dirty="0">
                <a:latin typeface="Comic Sans MS" pitchFamily="66" charset="0"/>
              </a:rPr>
              <a:t>	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Solution: RATE</a:t>
            </a:r>
          </a:p>
        </p:txBody>
      </p:sp>
    </p:spTree>
    <p:extLst>
      <p:ext uri="{BB962C8B-B14F-4D97-AF65-F5344CB8AC3E}">
        <p14:creationId xmlns:p14="http://schemas.microsoft.com/office/powerpoint/2010/main" val="1621882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84176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E36C0A"/>
                </a:solidFill>
                <a:latin typeface="Comic Sans MS"/>
                <a:ea typeface="Calibri"/>
                <a:cs typeface="Times New Roman"/>
              </a:rPr>
              <a:t>Unit Rate </a:t>
            </a:r>
            <a:r>
              <a:rPr lang="en-US" sz="2800" dirty="0">
                <a:latin typeface="Comic Sans MS"/>
                <a:ea typeface="Calibri"/>
                <a:cs typeface="Times New Roman"/>
              </a:rPr>
              <a:t>is a rate in which the second term equals "1." </a:t>
            </a:r>
          </a:p>
          <a:p>
            <a:pPr algn="just"/>
            <a:endParaRPr lang="en-US" sz="2800" dirty="0">
              <a:latin typeface="Comic Sans MS"/>
              <a:ea typeface="Calibri"/>
              <a:cs typeface="Times New Roman"/>
            </a:endParaRPr>
          </a:p>
          <a:p>
            <a:pPr algn="just"/>
            <a:r>
              <a:rPr lang="en-US" sz="2800" dirty="0">
                <a:latin typeface="Comic Sans MS"/>
                <a:ea typeface="Calibri"/>
                <a:cs typeface="Times New Roman"/>
              </a:rPr>
              <a:t>If you want you determine a unit rate, you need to know how much of the first term exists for every one unit of the second term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32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Unit Rate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5374" y="514350"/>
            <a:ext cx="483622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E36C0A"/>
                </a:solidFill>
                <a:latin typeface="Comic Sans MS"/>
                <a:ea typeface="Calibri"/>
                <a:cs typeface="Times New Roman"/>
              </a:rPr>
              <a:t>Unit Rate</a:t>
            </a:r>
          </a:p>
          <a:p>
            <a:pPr algn="just">
              <a:spcAft>
                <a:spcPts val="600"/>
              </a:spcAft>
            </a:pP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latin typeface="Comic Sans MS"/>
              </a:rPr>
              <a:t>Example:</a:t>
            </a:r>
            <a:r>
              <a:rPr lang="en-PH" sz="28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Here, the rate is $2.49 for every kilo of tomatoes, or in ratio $2.49:1.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Comic Sans MS"/>
                <a:ea typeface="Calibri"/>
                <a:cs typeface="Times New Roman"/>
              </a:rPr>
              <a:t> </a:t>
            </a:r>
            <a:endParaRPr lang="en-PH" sz="2800" dirty="0">
              <a:ea typeface="Calibri"/>
              <a:cs typeface="Times New Roman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31950"/>
            <a:ext cx="3200400" cy="26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1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On-screen Show (16:9)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</vt:lpstr>
      <vt:lpstr>Cambria Math</vt:lpstr>
      <vt:lpstr>Comic Sans MS</vt:lpstr>
      <vt:lpstr>Office Theme</vt:lpstr>
      <vt:lpstr>Unit Rate</vt:lpstr>
      <vt:lpstr>Unit Rates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  <vt:lpstr>Unit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2022-08-17T07:50:47Z</dcterms:created>
  <dcterms:modified xsi:type="dcterms:W3CDTF">2022-08-17T07:51:19Z</dcterms:modified>
</cp:coreProperties>
</file>