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322" r:id="rId6"/>
    <p:sldId id="323" r:id="rId7"/>
    <p:sldId id="324" r:id="rId8"/>
    <p:sldId id="325" r:id="rId9"/>
    <p:sldId id="326" r:id="rId10"/>
    <p:sldId id="296" r:id="rId11"/>
    <p:sldId id="297" r:id="rId12"/>
    <p:sldId id="298" r:id="rId13"/>
    <p:sldId id="299" r:id="rId14"/>
    <p:sldId id="300" r:id="rId15"/>
    <p:sldId id="327" r:id="rId16"/>
    <p:sldId id="328" r:id="rId17"/>
    <p:sldId id="350" r:id="rId18"/>
    <p:sldId id="276" r:id="rId19"/>
    <p:sldId id="27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01" r:id="rId32"/>
    <p:sldId id="302" r:id="rId33"/>
    <p:sldId id="340" r:id="rId34"/>
    <p:sldId id="341" r:id="rId35"/>
    <p:sldId id="342" r:id="rId36"/>
    <p:sldId id="343" r:id="rId37"/>
    <p:sldId id="344" r:id="rId38"/>
    <p:sldId id="303" r:id="rId39"/>
    <p:sldId id="345" r:id="rId40"/>
    <p:sldId id="346" r:id="rId41"/>
    <p:sldId id="347" r:id="rId42"/>
    <p:sldId id="348" r:id="rId43"/>
    <p:sldId id="349" r:id="rId4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90" d="100"/>
          <a:sy n="90" d="100"/>
        </p:scale>
        <p:origin x="77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43150"/>
            <a:ext cx="8305800" cy="19812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Variables and Expressions </a:t>
            </a:r>
          </a:p>
          <a:p>
            <a:r>
              <a:rPr lang="en-US" sz="3500" dirty="0"/>
              <a:t>Unit 1 Lesson 2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1276350"/>
            <a:ext cx="8724900" cy="86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4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800" y="895350"/>
                <a:ext cx="800100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A variable expression </a:t>
                </a:r>
                <a:r>
                  <a:rPr lang="en-US" sz="2800" dirty="0"/>
                  <a:t>is a mathematical phrase that may contain variables, constants, and/or operations.</a:t>
                </a:r>
              </a:p>
              <a:p>
                <a:endParaRPr lang="en-US" sz="2800" dirty="0"/>
              </a:p>
              <a:p>
                <a:r>
                  <a:rPr lang="en-US" sz="2800" b="1" dirty="0">
                    <a:solidFill>
                      <a:schemeClr val="accent1"/>
                    </a:solidFill>
                  </a:rPr>
                  <a:t>A variable </a:t>
                </a:r>
                <a:r>
                  <a:rPr lang="en-US" sz="2800" dirty="0"/>
                  <a:t>is a letter that is used to represent one or more numbers. </a:t>
                </a:r>
              </a:p>
              <a:p>
                <a:r>
                  <a:rPr lang="en-US" sz="2800" dirty="0"/>
                  <a:t>The letters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𝑎𝑛𝑑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800" dirty="0"/>
                  <a:t> are used very often as variables in algebra, but variables can be any letter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𝑧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𝑘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𝑙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𝑘</m:t>
                    </m:r>
                    <m:r>
                      <a:rPr lang="en-US" sz="2800" i="1">
                        <a:latin typeface="Cambria Math"/>
                      </a:rPr>
                      <m:t> )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895350"/>
                <a:ext cx="8001000" cy="3108543"/>
              </a:xfrm>
              <a:prstGeom prst="rect">
                <a:avLst/>
              </a:prstGeom>
              <a:blipFill rotWithShape="1">
                <a:blip r:embed="rId3"/>
                <a:stretch>
                  <a:fillRect l="-1601" t="-1765" r="-1677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895350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Any number not joined to a variable is called </a:t>
            </a:r>
            <a:r>
              <a:rPr lang="en-US" sz="2800" b="1" dirty="0">
                <a:solidFill>
                  <a:schemeClr val="accent1"/>
                </a:solidFill>
              </a:rPr>
              <a:t>a constant.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It’s called that because its value doesn’t change, even if the value of the variable changes.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Each algebraic expression is made up of </a:t>
            </a:r>
            <a:r>
              <a:rPr lang="en-US" sz="2800" b="1" dirty="0">
                <a:solidFill>
                  <a:schemeClr val="accent1"/>
                </a:solidFill>
              </a:rPr>
              <a:t>terms.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A term can be a signed number, a variable, or a constant multiplied by a variable or variables. </a:t>
            </a:r>
          </a:p>
        </p:txBody>
      </p:sp>
    </p:spTree>
    <p:extLst>
      <p:ext uri="{BB962C8B-B14F-4D97-AF65-F5344CB8AC3E}">
        <p14:creationId xmlns:p14="http://schemas.microsoft.com/office/powerpoint/2010/main" val="76182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895349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Each term in an algebraic expression is separated by a + sign or a – sign.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When a term is made up of a constant multiplied by a variable or variables, that constant is called 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 a coefficient.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3409950"/>
            <a:ext cx="1631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Example: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257800" y="3406849"/>
                <a:ext cx="13300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406849"/>
                <a:ext cx="133004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192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971800" y="3416896"/>
            <a:ext cx="1796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Coefficient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09807" y="4097965"/>
            <a:ext cx="1410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Variable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48708" y="3416896"/>
            <a:ext cx="151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Constant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715000" y="3930069"/>
            <a:ext cx="0" cy="130810"/>
          </a:xfrm>
          <a:prstGeom prst="straightConnector1">
            <a:avLst/>
          </a:prstGeom>
          <a:ln w="222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98165" y="3678506"/>
            <a:ext cx="211455" cy="0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87844" y="3692150"/>
            <a:ext cx="204470" cy="0"/>
          </a:xfrm>
          <a:prstGeom prst="straightConnector1">
            <a:avLst/>
          </a:prstGeom>
          <a:ln w="25400"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264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51435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The terms having the same algebraic factors are called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like terms.</a:t>
            </a:r>
            <a:endParaRPr lang="en-US" sz="2800" dirty="0">
              <a:solidFill>
                <a:schemeClr val="accent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The terms having different algebraic factors are called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unlike terms.</a:t>
            </a:r>
            <a:endParaRPr lang="en-US" sz="2800" dirty="0">
              <a:solidFill>
                <a:schemeClr val="accent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Expression with one term is called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a monomial</a:t>
            </a:r>
            <a:r>
              <a:rPr lang="en-US" sz="2800" b="1" dirty="0"/>
              <a:t>, </a:t>
            </a:r>
            <a:r>
              <a:rPr lang="en-US" sz="2800" dirty="0"/>
              <a:t>with two unlike terms is called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a binomial</a:t>
            </a:r>
            <a:r>
              <a:rPr lang="en-US" sz="2800" b="1" dirty="0"/>
              <a:t>, </a:t>
            </a:r>
            <a:r>
              <a:rPr lang="en-US" sz="2800" dirty="0"/>
              <a:t>in general, an expression with one or more than one term (with nonnegative integral exponents of the variables) is called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a polynomial</a:t>
            </a:r>
            <a:r>
              <a:rPr lang="en-US" sz="2800" b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999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5905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terms, constant/s and coefficient/s for each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733550"/>
                <a:ext cx="15448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33550"/>
                <a:ext cx="154484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2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6930" y="2275557"/>
                <a:ext cx="14574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𝐓𝐞𝐫𝐦𝐬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2275557"/>
                <a:ext cx="145745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04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81739" y="2829300"/>
                <a:ext cx="18069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𝐕𝐚𝐫𝐢𝐚𝐛𝐥𝐞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2829300"/>
                <a:ext cx="180690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87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56930" y="3466213"/>
                <a:ext cx="186461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𝐂𝐨𝐧𝐬𝐭𝐚𝐧𝐭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3466213"/>
                <a:ext cx="186461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817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81739" y="4002289"/>
                <a:ext cx="21451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𝐂𝐨𝐞𝐟𝐟𝐢𝐜𝐢𝐞𝐧𝐭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4002289"/>
                <a:ext cx="214513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710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961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5905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terms, constant/s and coefficient/s for each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733550"/>
                <a:ext cx="15448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33550"/>
                <a:ext cx="154484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027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6930" y="2275557"/>
                <a:ext cx="41766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𝐓𝐞𝐫𝐦𝐬</m:t>
                      </m:r>
                      <m:r>
                        <a:rPr lang="en-US" sz="2800" b="1">
                          <a:latin typeface="Cambria Math"/>
                        </a:rPr>
                        <m:t>:            </m:t>
                      </m:r>
                      <m:r>
                        <a:rPr lang="en-US" sz="2800" b="1" i="0" smtClean="0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2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  </m:t>
                      </m:r>
                      <m:r>
                        <a:rPr lang="en-US" sz="2800" i="1">
                          <a:latin typeface="Cambria Math"/>
                        </a:rPr>
                        <m:t>𝑎𝑛𝑑</m:t>
                      </m:r>
                      <m:r>
                        <a:rPr lang="en-US" sz="2800" i="1">
                          <a:latin typeface="Cambria Math"/>
                        </a:rPr>
                        <m:t> 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2275557"/>
                <a:ext cx="417665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65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81739" y="2829300"/>
                <a:ext cx="29324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𝐕𝐚𝐫𝐢𝐚𝐛𝐥𝐞</m:t>
                      </m:r>
                      <m:r>
                        <a:rPr lang="en-US" sz="2800" b="1">
                          <a:latin typeface="Cambria Math"/>
                        </a:rPr>
                        <m:t>:         </m:t>
                      </m:r>
                      <m:r>
                        <a:rPr lang="en-US" sz="2800" b="1" i="0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2829300"/>
                <a:ext cx="2932406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19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56930" y="3466213"/>
                <a:ext cx="30289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𝐂𝐨𝐧𝐬𝐭𝐚𝐧𝐭</m:t>
                      </m:r>
                      <m:r>
                        <a:rPr lang="en-US" sz="2800" b="1">
                          <a:latin typeface="Cambria Math"/>
                        </a:rPr>
                        <m:t>: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  </m:t>
                      </m:r>
                      <m:r>
                        <a:rPr lang="en-US" sz="2800" i="1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3466213"/>
                <a:ext cx="302890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482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81739" y="4002289"/>
                <a:ext cx="28910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𝐂𝐨𝐞𝐟𝐟𝐢𝐜𝐢𝐞𝐧𝐭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  <m:r>
                        <a:rPr lang="en-US" sz="2800">
                          <a:latin typeface="Cambria Math"/>
                        </a:rPr>
                        <m:t>    </m:t>
                      </m:r>
                      <m:r>
                        <a:rPr lang="en-US" sz="2800" i="1">
                          <a:latin typeface="Cambria Math"/>
                        </a:rPr>
                        <m:t> 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4002289"/>
                <a:ext cx="2891048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5274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813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5905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terms, constant/s and coefficient/s for each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733550"/>
                <a:ext cx="21868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𝟑𝟐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33550"/>
                <a:ext cx="218688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9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6930" y="2275557"/>
                <a:ext cx="14574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𝐓𝐞𝐫𝐦𝐬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2275557"/>
                <a:ext cx="145745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104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81739" y="2829300"/>
                <a:ext cx="180690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𝐕𝐚𝐫𝐢𝐚𝐛𝐥𝐞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2829300"/>
                <a:ext cx="1806905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87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56930" y="3466213"/>
                <a:ext cx="186461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𝐂𝐨𝐧𝐬𝐭𝐚𝐧𝐭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3466213"/>
                <a:ext cx="1864613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817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81739" y="4002289"/>
                <a:ext cx="24192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𝐂𝐨𝐞𝐟𝐟𝐢𝐜𝐢𝐞𝐧𝐭</m:t>
                      </m:r>
                      <m:r>
                        <a:rPr lang="en-US" sz="2800" b="1" i="1" smtClean="0">
                          <a:latin typeface="Cambria Math"/>
                        </a:rPr>
                        <m:t>𝒔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4002289"/>
                <a:ext cx="241925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428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244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590550"/>
            <a:ext cx="82012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2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terms, constant/s and coefficient/s for each expression.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1733550"/>
                <a:ext cx="21868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𝟑𝟐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33550"/>
                <a:ext cx="2186881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9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56930" y="2275557"/>
                <a:ext cx="48012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𝐓𝐞𝐫𝐦𝐬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    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  , 4</m:t>
                      </m:r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 ,</m:t>
                      </m:r>
                      <m:r>
                        <a:rPr lang="en-US" sz="2800" i="1">
                          <a:latin typeface="Cambria Math"/>
                        </a:rPr>
                        <m:t>𝑎𝑛𝑑</m:t>
                      </m:r>
                      <m:r>
                        <a:rPr lang="en-US" sz="2800" i="1">
                          <a:latin typeface="Cambria Math"/>
                        </a:rPr>
                        <m:t> 32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2275557"/>
                <a:ext cx="480125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04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81739" y="2829300"/>
                <a:ext cx="3255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𝐕𝐚𝐫𝐢𝐚𝐛𝐥𝐞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 ,</m:t>
                      </m:r>
                      <m:r>
                        <a:rPr lang="en-US" sz="280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2829300"/>
                <a:ext cx="325544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6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56930" y="3466213"/>
                <a:ext cx="310745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𝐂𝐨𝐧𝐬𝐭𝐚𝐧𝐭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          </m:t>
                      </m:r>
                      <m:r>
                        <a:rPr lang="en-US" sz="2800" i="1">
                          <a:latin typeface="Cambria Math"/>
                        </a:rPr>
                        <m:t>32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930" y="3466213"/>
                <a:ext cx="310745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588" r="-4706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81739" y="4002289"/>
                <a:ext cx="39748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𝐂𝐨𝐞𝐟𝐟𝐢𝐜𝐢𝐞𝐧𝐭</m:t>
                      </m:r>
                      <m:r>
                        <a:rPr lang="en-US" sz="2800" b="1" i="1" smtClean="0">
                          <a:latin typeface="Cambria Math"/>
                        </a:rPr>
                        <m:t>𝒔</m:t>
                      </m:r>
                      <m:r>
                        <a:rPr lang="en-US" sz="2800" b="1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   1 </m:t>
                      </m:r>
                      <m:r>
                        <a:rPr lang="en-US" sz="2800" b="0" i="1" smtClean="0">
                          <a:latin typeface="Cambria Math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739" y="4002289"/>
                <a:ext cx="397487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30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617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0075" y="1504950"/>
            <a:ext cx="8229600" cy="217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ea typeface="MS Mincho"/>
                <a:cs typeface="Times New Roman"/>
              </a:rPr>
              <a:t>Expressions are like instructions that tell you what you have to do to a number or variable.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>
                <a:ea typeface="MS Mincho"/>
                <a:cs typeface="Times New Roman"/>
              </a:rPr>
              <a:t>Expressions are used to write word problems in math terms.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243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80" y="1831242"/>
            <a:ext cx="3130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 number minus 10 </a:t>
            </a:r>
          </a:p>
        </p:txBody>
      </p:sp>
    </p:spTree>
    <p:extLst>
      <p:ext uri="{BB962C8B-B14F-4D97-AF65-F5344CB8AC3E}">
        <p14:creationId xmlns:p14="http://schemas.microsoft.com/office/powerpoint/2010/main" val="238070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74"/>
            <a:ext cx="8077200" cy="407437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41120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Write expressions that record operations with numbers and with letters standing for numbers.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600" dirty="0"/>
              <a:t>Variable</a:t>
            </a:r>
          </a:p>
          <a:p>
            <a:pPr marL="0" indent="0" algn="ctr">
              <a:buNone/>
            </a:pPr>
            <a:r>
              <a:rPr lang="en-US" sz="2600" dirty="0"/>
              <a:t>Constant</a:t>
            </a:r>
          </a:p>
          <a:p>
            <a:pPr marL="0" indent="0" algn="ctr">
              <a:buNone/>
            </a:pPr>
            <a:r>
              <a:rPr lang="en-US" sz="2600" dirty="0"/>
              <a:t>Expressions</a:t>
            </a:r>
          </a:p>
          <a:p>
            <a:pPr marL="0" indent="0" algn="ctr">
              <a:buNone/>
            </a:pPr>
            <a:r>
              <a:rPr lang="en-US" sz="2600" dirty="0"/>
              <a:t>Terms</a:t>
            </a:r>
          </a:p>
          <a:p>
            <a:pPr marL="0" indent="0" algn="ctr">
              <a:buNone/>
            </a:pPr>
            <a:r>
              <a:rPr lang="en-US" sz="2600" dirty="0"/>
              <a:t>Coefficient</a:t>
            </a: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44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80" y="1831242"/>
            <a:ext cx="3130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 number minus 10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71600" y="2387084"/>
                <a:ext cx="13300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87084"/>
                <a:ext cx="133004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11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952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4725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 product of a number and 6</a:t>
            </a:r>
          </a:p>
        </p:txBody>
      </p:sp>
    </p:spTree>
    <p:extLst>
      <p:ext uri="{BB962C8B-B14F-4D97-AF65-F5344CB8AC3E}">
        <p14:creationId xmlns:p14="http://schemas.microsoft.com/office/powerpoint/2010/main" val="1226446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4725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 product of a number and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71600" y="2387084"/>
                <a:ext cx="10206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87084"/>
                <a:ext cx="102066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1556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588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12 less than a number</a:t>
            </a:r>
          </a:p>
        </p:txBody>
      </p:sp>
    </p:spTree>
    <p:extLst>
      <p:ext uri="{BB962C8B-B14F-4D97-AF65-F5344CB8AC3E}">
        <p14:creationId xmlns:p14="http://schemas.microsoft.com/office/powerpoint/2010/main" val="3846027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3417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12 less than a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82209" y="2387084"/>
                <a:ext cx="14085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209" y="2387084"/>
                <a:ext cx="14085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547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2725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16 plus a number</a:t>
            </a:r>
          </a:p>
        </p:txBody>
      </p:sp>
    </p:spTree>
    <p:extLst>
      <p:ext uri="{BB962C8B-B14F-4D97-AF65-F5344CB8AC3E}">
        <p14:creationId xmlns:p14="http://schemas.microsoft.com/office/powerpoint/2010/main" val="1151742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2725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16 plus a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71600" y="2387084"/>
                <a:ext cx="13300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𝟏𝟔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87084"/>
                <a:ext cx="133004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11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1495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78" y="1799560"/>
                <a:ext cx="50881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The sum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/>
                  <a:t>  and 8, divided by 4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78" y="1799560"/>
                <a:ext cx="508812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395" t="-10465" r="-299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967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46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78" y="1799560"/>
                <a:ext cx="50881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The sum of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/>
                  <a:t>  and 8, divided by 4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78" y="1799560"/>
                <a:ext cx="508812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395" t="-10465" r="-299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71600" y="2387084"/>
                <a:ext cx="20810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(</m:t>
                      </m:r>
                      <m:r>
                        <a:rPr lang="en-US" sz="2800" b="1" i="1">
                          <a:latin typeface="Cambria Math"/>
                        </a:rPr>
                        <m:t>𝒏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)÷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87084"/>
                <a:ext cx="208108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7331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089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375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f.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4621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4 more than 2 times a number</a:t>
            </a:r>
          </a:p>
        </p:txBody>
      </p:sp>
    </p:spTree>
    <p:extLst>
      <p:ext uri="{BB962C8B-B14F-4D97-AF65-F5344CB8AC3E}">
        <p14:creationId xmlns:p14="http://schemas.microsoft.com/office/powerpoint/2010/main" val="376723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6940" y="112395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</a:rPr>
              <a:t>A numerical expression </a:t>
            </a:r>
            <a:r>
              <a:rPr lang="en-US" sz="2800" dirty="0"/>
              <a:t>is a mathematical phrase that contains only constants and/or operations</a:t>
            </a:r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To evaluate a numerical expression, you find its numerical value.</a:t>
            </a:r>
          </a:p>
        </p:txBody>
      </p:sp>
    </p:spTree>
    <p:extLst>
      <p:ext uri="{BB962C8B-B14F-4D97-AF65-F5344CB8AC3E}">
        <p14:creationId xmlns:p14="http://schemas.microsoft.com/office/powerpoint/2010/main" val="19430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3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Write an algebraic expression for each verbal phrase.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1809750"/>
            <a:ext cx="375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f.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69178" y="1799560"/>
            <a:ext cx="4621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4 more than 2 times a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71600" y="2387084"/>
                <a:ext cx="13300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87084"/>
                <a:ext cx="133004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r="-11927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176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38200" y="895350"/>
            <a:ext cx="7467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schemeClr val="accent1"/>
                </a:solidFill>
              </a:rPr>
              <a:t>Substituting Values into Algebraic Expressions</a:t>
            </a:r>
            <a:endParaRPr lang="en-US" sz="2800" dirty="0">
              <a:solidFill>
                <a:schemeClr val="accent1"/>
              </a:solidFill>
            </a:endParaRPr>
          </a:p>
          <a:p>
            <a:endParaRPr lang="en-US" sz="2800" dirty="0"/>
          </a:p>
          <a:p>
            <a:pPr algn="ctr"/>
            <a:r>
              <a:rPr lang="en-US" sz="2800" dirty="0"/>
              <a:t>To evaluate an algebraic expression, you substitute values for the variables and then simplify the resulting numerical expression.</a:t>
            </a:r>
          </a:p>
        </p:txBody>
      </p:sp>
    </p:spTree>
    <p:extLst>
      <p:ext uri="{BB962C8B-B14F-4D97-AF65-F5344CB8AC3E}">
        <p14:creationId xmlns:p14="http://schemas.microsoft.com/office/powerpoint/2010/main" val="2448580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829"/>
            <a:ext cx="8229600" cy="365521"/>
          </a:xfrm>
        </p:spPr>
        <p:txBody>
          <a:bodyPr>
            <a:normAutofit fontScale="90000"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  <a:br>
              <a:rPr lang="en-US" sz="1700" b="1" dirty="0">
                <a:latin typeface="Cambria" panose="02040503050406030204" pitchFamily="18" charset="0"/>
              </a:rPr>
            </a:br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expression using the values given.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746841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80" y="1733550"/>
                <a:ext cx="11152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80" y="1733550"/>
                <a:ext cx="111524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74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33800" y="1746841"/>
                <a:ext cx="41504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𝒘𝒉𝒆𝒏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746841"/>
                <a:ext cx="415043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352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5767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829"/>
            <a:ext cx="8229600" cy="365521"/>
          </a:xfrm>
        </p:spPr>
        <p:txBody>
          <a:bodyPr>
            <a:normAutofit fontScale="90000"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  <a:br>
              <a:rPr lang="en-US" sz="1700" b="1" dirty="0">
                <a:latin typeface="Cambria" panose="02040503050406030204" pitchFamily="18" charset="0"/>
              </a:rPr>
            </a:br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expression using the values given.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746841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80" y="1733550"/>
                <a:ext cx="14827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𝒙</m:t>
                    </m:r>
                    <m:r>
                      <a:rPr lang="en-US" sz="2800" b="1" i="1" smtClean="0">
                        <a:latin typeface="Cambria Math"/>
                      </a:rPr>
                      <m:t>+</m:t>
                    </m:r>
                    <m:r>
                      <a:rPr lang="en-US" sz="2800" b="1" i="1" smtClean="0">
                        <a:latin typeface="Cambria Math"/>
                      </a:rPr>
                      <m:t>𝒚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80" y="1733550"/>
                <a:ext cx="148271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316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33800" y="1746841"/>
                <a:ext cx="41504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𝒘𝒉𝒆𝒏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746841"/>
                <a:ext cx="415043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352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22046" y="2354385"/>
                <a:ext cx="18582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6" y="2354385"/>
                <a:ext cx="185820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85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25590" y="2952750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90" y="2952750"/>
                <a:ext cx="848694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87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578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829"/>
            <a:ext cx="8229600" cy="365521"/>
          </a:xfrm>
        </p:spPr>
        <p:txBody>
          <a:bodyPr>
            <a:normAutofit fontScale="90000"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  <a:br>
              <a:rPr lang="en-US" sz="1700" b="1" dirty="0">
                <a:latin typeface="Cambria" panose="02040503050406030204" pitchFamily="18" charset="0"/>
              </a:rPr>
            </a:br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expression using the values given.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746841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80" y="1733550"/>
                <a:ext cx="60780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          </m:t>
                      </m:r>
                      <m:r>
                        <a:rPr lang="en-US" sz="2800" b="1" i="1">
                          <a:latin typeface="Cambria Math"/>
                        </a:rPr>
                        <m:t>𝒘𝒉𝒆𝒏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80" y="1733550"/>
                <a:ext cx="607807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20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336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829"/>
            <a:ext cx="8229600" cy="365521"/>
          </a:xfrm>
        </p:spPr>
        <p:txBody>
          <a:bodyPr>
            <a:normAutofit fontScale="90000"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  <a:br>
              <a:rPr lang="en-US" sz="1700" b="1" dirty="0">
                <a:latin typeface="Cambria" panose="02040503050406030204" pitchFamily="18" charset="0"/>
              </a:rPr>
            </a:br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expression using the values given.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746841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80" y="1733550"/>
                <a:ext cx="62928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          </m:t>
                      </m:r>
                      <m:r>
                        <a:rPr lang="en-US" sz="2800" b="1" i="1">
                          <a:latin typeface="Cambria Math"/>
                        </a:rPr>
                        <m:t>𝒘𝒉𝒆𝒏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>
                          <a:latin typeface="Cambria Math"/>
                        </a:rPr>
                        <m:t>𝒚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80" y="1733550"/>
                <a:ext cx="6292877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22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22046" y="2354385"/>
                <a:ext cx="29531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6" y="2354385"/>
                <a:ext cx="2953116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494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25590" y="2952750"/>
                <a:ext cx="20730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𝟐𝟏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90" y="2952750"/>
                <a:ext cx="207300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70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46855" y="3638550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𝟏𝟕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55" y="3638550"/>
                <a:ext cx="106349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42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537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829"/>
            <a:ext cx="8229600" cy="365521"/>
          </a:xfrm>
        </p:spPr>
        <p:txBody>
          <a:bodyPr>
            <a:normAutofit fontScale="90000"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  <a:br>
              <a:rPr lang="en-US" sz="1700" b="1" dirty="0">
                <a:latin typeface="Cambria" panose="02040503050406030204" pitchFamily="18" charset="0"/>
              </a:rPr>
            </a:br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expression using the values given.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746841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80" y="1733550"/>
                <a:ext cx="7172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𝟏𝟎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      </m:t>
                      </m:r>
                      <m:r>
                        <a:rPr lang="en-US" sz="2800" b="1" i="1">
                          <a:latin typeface="Cambria Math"/>
                        </a:rPr>
                        <m:t>𝒘𝒉𝒆𝒏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𝒃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80" y="1733550"/>
                <a:ext cx="717202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7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66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8829"/>
            <a:ext cx="8229600" cy="365521"/>
          </a:xfrm>
        </p:spPr>
        <p:txBody>
          <a:bodyPr>
            <a:normAutofit fontScale="90000"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  <a:br>
              <a:rPr lang="en-US" sz="1700" b="1" dirty="0">
                <a:latin typeface="Cambria" panose="02040503050406030204" pitchFamily="18" charset="0"/>
              </a:rPr>
            </a:br>
            <a:endParaRPr lang="en-US" sz="1700" dirty="0">
              <a:latin typeface="Cambria" panose="02040503050406030204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51435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4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Evaluate each expression using the values given.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3023" y="1746841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69180" y="1733550"/>
                <a:ext cx="7172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𝟏𝟎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</a:rPr>
                        <m:t>      </m:t>
                      </m:r>
                      <m:r>
                        <a:rPr lang="en-US" sz="2800" b="1" i="1">
                          <a:latin typeface="Cambria Math"/>
                        </a:rPr>
                        <m:t>𝒘𝒉𝒆𝒏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   </m:t>
                      </m:r>
                      <m:r>
                        <a:rPr lang="en-US" sz="2800" b="1" i="1">
                          <a:latin typeface="Cambria Math"/>
                        </a:rPr>
                        <m:t>𝒂𝒏𝒅</m:t>
                      </m:r>
                      <m:r>
                        <a:rPr lang="en-US" sz="2800" b="1" i="1">
                          <a:latin typeface="Cambria Math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𝒃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180" y="1733550"/>
                <a:ext cx="717202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78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22046" y="2354385"/>
                <a:ext cx="37753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d>
                        <m:d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46" y="2354385"/>
                <a:ext cx="377532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8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25590" y="2952750"/>
                <a:ext cx="26204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𝟕𝟎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590" y="2952750"/>
                <a:ext cx="262046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558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61032" y="3619500"/>
                <a:ext cx="22878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𝟕𝟎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𝟏𝟔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32" y="3619500"/>
                <a:ext cx="228780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64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61032" y="4142720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𝟓𝟒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32" y="4142720"/>
                <a:ext cx="106349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588" r="-1436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506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2800" b="1" dirty="0"/>
                  <a:t>,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800" b="1" dirty="0"/>
                  <a:t>, 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sz="2800" b="1" dirty="0"/>
                  <a:t>, evaluate the following by substituting these values into the following expressions.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431" t="-3947" r="-143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349" y="19621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64311" y="1962150"/>
                <a:ext cx="23251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𝟒</m:t>
                    </m:r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÷</m:t>
                    </m:r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11" y="1962150"/>
                <a:ext cx="232512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61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284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2800" b="1" dirty="0"/>
                  <a:t>,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800" b="1" dirty="0"/>
                  <a:t>, 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sz="2800" b="1" dirty="0"/>
                  <a:t>, evaluate the following by substituting these values into the following expressions.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431" t="-3947" r="-143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349" y="19621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64311" y="1962150"/>
                <a:ext cx="23251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𝟒</m:t>
                    </m:r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÷</m:t>
                    </m:r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11" y="1962150"/>
                <a:ext cx="232512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61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42739" y="2472089"/>
                <a:ext cx="31294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/>
                  <a:t>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𝟖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𝟒</m:t>
                    </m:r>
                    <m:r>
                      <a:rPr lang="en-US" sz="2800" b="1" i="1">
                        <a:latin typeface="Cambria Math"/>
                      </a:rPr>
                      <m:t>∗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  <m:r>
                      <a:rPr lang="en-US" sz="2800" b="1" i="1">
                        <a:latin typeface="Cambria Math"/>
                      </a:rPr>
                      <m:t>÷</m:t>
                    </m:r>
                    <m:r>
                      <a:rPr lang="en-US" sz="2800" b="1" i="1">
                        <a:latin typeface="Cambria Math"/>
                      </a:rPr>
                      <m:t>𝟔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39" y="2472089"/>
                <a:ext cx="3129446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3891" t="-10588" r="-5642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74396" y="3105150"/>
                <a:ext cx="27150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96" y="3105150"/>
                <a:ext cx="2715039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584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01064" y="3662991"/>
                <a:ext cx="18582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64" y="3662991"/>
                <a:ext cx="1858201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852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01064" y="4204459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64" y="4204459"/>
                <a:ext cx="1063496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42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29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value of each numerical expression. Follow the order of operations when finding each value.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32044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320440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5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2336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2800" b="1" dirty="0"/>
                  <a:t>,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800" b="1" dirty="0"/>
                  <a:t>, 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sz="2800" b="1" dirty="0"/>
                  <a:t>, evaluate the following by substituting these values into the following expressions.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431" t="-3947" r="-143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349" y="19621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6800" y="1905104"/>
                <a:ext cx="27547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𝒃𝒄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05104"/>
                <a:ext cx="275472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531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4900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2800" b="1" dirty="0"/>
                  <a:t>,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800" b="1" dirty="0"/>
                  <a:t>, 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sz="2800" b="1" dirty="0"/>
                  <a:t>, evaluate the following by substituting these values into the following expressions.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431" t="-3947" r="-143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349" y="19621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6800" y="1905104"/>
                <a:ext cx="27547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𝒃𝒄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05104"/>
                <a:ext cx="275472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5310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42739" y="2472089"/>
                <a:ext cx="41426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𝟖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39" y="2472089"/>
                <a:ext cx="414260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3529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67673" y="3105150"/>
                <a:ext cx="29298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𝟑𝟐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𝟑𝟔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3" y="3105150"/>
                <a:ext cx="2929841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520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67673" y="3652303"/>
                <a:ext cx="22878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𝟑𝟐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𝟑𝟑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73" y="3652303"/>
                <a:ext cx="2287806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640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32131" y="4169489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𝟔𝟓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31" y="4169489"/>
                <a:ext cx="1063496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142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861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2800" b="1" dirty="0"/>
                  <a:t>,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800" b="1" dirty="0"/>
                  <a:t>, 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sz="2800" b="1" dirty="0"/>
                  <a:t>, evaluate the following by substituting these values into the following expressions.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431" t="-3947" r="-143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349" y="19621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6800" y="1905104"/>
                <a:ext cx="1931554" cy="910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𝒄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05104"/>
                <a:ext cx="1931554" cy="910762"/>
              </a:xfrm>
              <a:prstGeom prst="rect">
                <a:avLst/>
              </a:prstGeom>
              <a:blipFill rotWithShape="1">
                <a:blip r:embed="rId4"/>
                <a:stretch>
                  <a:fillRect r="-7886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607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   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</a:rPr>
                  <a:t>Sample Problem 5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:  </a:t>
                </a:r>
                <a:r>
                  <a:rPr lang="en-US" sz="2800" b="1" dirty="0"/>
                  <a:t> If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𝒂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2800" b="1" dirty="0"/>
                  <a:t>,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𝒃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800" b="1" dirty="0"/>
                  <a:t>, and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𝒄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r>
                      <a:rPr lang="en-US" sz="2800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sz="2800" b="1" dirty="0"/>
                  <a:t>, evaluate the following by substituting these values into the following expressions.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" y="514350"/>
                <a:ext cx="8524875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431" t="-3947" r="-143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734425" y="8701088"/>
            <a:ext cx="1905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3349" y="19621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66800" y="1905104"/>
                <a:ext cx="1931554" cy="910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𝒄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905104"/>
                <a:ext cx="1931554" cy="910762"/>
              </a:xfrm>
              <a:prstGeom prst="rect">
                <a:avLst/>
              </a:prstGeom>
              <a:blipFill rotWithShape="1">
                <a:blip r:embed="rId4"/>
                <a:stretch>
                  <a:fillRect r="-7886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9113" y="2793281"/>
                <a:ext cx="295311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𝟖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13" y="2793281"/>
                <a:ext cx="2953116" cy="901785"/>
              </a:xfrm>
              <a:prstGeom prst="rect">
                <a:avLst/>
              </a:prstGeom>
              <a:blipFill rotWithShape="1">
                <a:blip r:embed="rId5"/>
                <a:stretch>
                  <a:fillRect r="-4948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43290" y="3732532"/>
                <a:ext cx="328442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𝟐𝟒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90" y="3732532"/>
                <a:ext cx="3284424" cy="901785"/>
              </a:xfrm>
              <a:prstGeom prst="rect">
                <a:avLst/>
              </a:prstGeom>
              <a:blipFill rotWithShape="1">
                <a:blip r:embed="rId6"/>
                <a:stretch>
                  <a:fillRect r="-4461" b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72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value of each numerical expression. Follow the order of operations when finding each value.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32044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3204402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45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71750"/>
                <a:ext cx="27150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71750"/>
                <a:ext cx="2715038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61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0" y="3181350"/>
                <a:ext cx="20730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𝟏𝟕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181350"/>
                <a:ext cx="2073003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70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46276" y="3790950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𝟏𝟑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76" y="3790950"/>
                <a:ext cx="1063496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1428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33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value of each numerical expression. Follow the order of operations when finding each value.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25623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𝟐𝟎</m:t>
                      </m:r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256236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1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30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value of each numerical expression. Follow the order of operations when finding each value.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25623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𝟐𝟎</m:t>
                      </m:r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𝟏𝟎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256236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619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71750"/>
                <a:ext cx="18582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71750"/>
                <a:ext cx="1858201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8197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0" y="3181350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181350"/>
                <a:ext cx="84869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870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13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value of each numerical expression. Follow the order of operations when finding each value.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28950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28950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2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61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65521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Variables and Expressions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78829"/>
            <a:ext cx="3429000" cy="36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59055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Sample Problem 1</a:t>
            </a:r>
            <a:r>
              <a:rPr lang="en-US" sz="2800" dirty="0">
                <a:solidFill>
                  <a:schemeClr val="accent1"/>
                </a:solidFill>
              </a:rPr>
              <a:t>:  </a:t>
            </a:r>
            <a:r>
              <a:rPr lang="en-US" sz="2800" b="1" dirty="0"/>
              <a:t>Find the value of each numerical expression. Follow the order of operations when finding each value.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5821" y="1975545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13884" y="1975545"/>
                <a:ext cx="28950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𝟏𝟐</m:t>
                      </m:r>
                      <m:r>
                        <a:rPr lang="en-US" sz="2800" b="1" i="1">
                          <a:latin typeface="Cambria Math"/>
                        </a:rPr>
                        <m:t>∗</m:t>
                      </m:r>
                      <m:r>
                        <a:rPr lang="en-US" sz="2800" b="1" i="1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</a:rPr>
                        <m:t>÷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84" y="1975545"/>
                <a:ext cx="289502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526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571750"/>
                <a:ext cx="20730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𝟐𝟒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71750"/>
                <a:ext cx="207300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705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0" y="3181350"/>
                <a:ext cx="10634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181350"/>
                <a:ext cx="1063496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1436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70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1637</Words>
  <Application>Microsoft Office PowerPoint</Application>
  <PresentationFormat>On-screen Show (16:9)</PresentationFormat>
  <Paragraphs>233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Cambria</vt:lpstr>
      <vt:lpstr>Cambria Math</vt:lpstr>
      <vt:lpstr>Office Theme</vt:lpstr>
      <vt:lpstr>PowerPoint Presentation</vt:lpstr>
      <vt:lpstr>Variables and Expressions </vt:lpstr>
      <vt:lpstr>   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Variables and Expressions </vt:lpstr>
      <vt:lpstr>   Variables and Expressions  </vt:lpstr>
      <vt:lpstr>   Variables and Expressions  </vt:lpstr>
      <vt:lpstr>   Variables and Expressions  </vt:lpstr>
      <vt:lpstr>   Variables and Expressions  </vt:lpstr>
      <vt:lpstr>   Variables and Expressions  </vt:lpstr>
      <vt:lpstr>   Variables and Expressions 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  <vt:lpstr>   Variables and Expressions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2022-08-31T18:13:03Z</dcterms:created>
  <dcterms:modified xsi:type="dcterms:W3CDTF">2022-08-31T18:13:42Z</dcterms:modified>
</cp:coreProperties>
</file>