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98" r:id="rId4"/>
    <p:sldId id="351" r:id="rId5"/>
    <p:sldId id="352" r:id="rId6"/>
    <p:sldId id="265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8" r:id="rId23"/>
    <p:sldId id="369" r:id="rId24"/>
    <p:sldId id="370" r:id="rId25"/>
    <p:sldId id="371" r:id="rId26"/>
    <p:sldId id="372" r:id="rId27"/>
    <p:sldId id="373" r:id="rId28"/>
    <p:sldId id="374" r:id="rId29"/>
    <p:sldId id="375" r:id="rId30"/>
    <p:sldId id="376" r:id="rId31"/>
    <p:sldId id="377" r:id="rId3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3657" autoAdjust="0"/>
  </p:normalViewPr>
  <p:slideViewPr>
    <p:cSldViewPr>
      <p:cViewPr varScale="1">
        <p:scale>
          <a:sx n="91" d="100"/>
          <a:sy n="91" d="100"/>
        </p:scale>
        <p:origin x="83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8B84F-CCE2-4BD5-9657-E5D9A4C9934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9706-1307-49D6-950D-082BBF2E6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8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1.png"/><Relationship Id="rId3" Type="http://schemas.openxmlformats.org/officeDocument/2006/relationships/image" Target="../media/image34.png"/><Relationship Id="rId7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39.png"/><Relationship Id="rId4" Type="http://schemas.openxmlformats.org/officeDocument/2006/relationships/image" Target="../media/image8.png"/><Relationship Id="rId9" Type="http://schemas.openxmlformats.org/officeDocument/2006/relationships/image" Target="../media/image38.png"/><Relationship Id="rId14" Type="http://schemas.openxmlformats.org/officeDocument/2006/relationships/image" Target="../media/image4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451" y="2266950"/>
            <a:ext cx="8229600" cy="1102519"/>
          </a:xfrm>
        </p:spPr>
        <p:txBody>
          <a:bodyPr>
            <a:noAutofit/>
          </a:bodyPr>
          <a:lstStyle/>
          <a:p>
            <a:r>
              <a:rPr lang="en-US" dirty="0"/>
              <a:t>Converting Fractions and Decimals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1314450"/>
          </a:xfrm>
        </p:spPr>
        <p:txBody>
          <a:bodyPr/>
          <a:lstStyle/>
          <a:p>
            <a:r>
              <a:rPr lang="en-US" dirty="0"/>
              <a:t>Unit 1 Lesson 3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19150"/>
            <a:ext cx="785964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fraction to a decimal, then determine if its decimal expansion is repeating or terminating.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276350"/>
                <a:ext cx="910827" cy="901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𝟏𝟐𝟖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276350"/>
                <a:ext cx="910827" cy="901978"/>
              </a:xfrm>
              <a:prstGeom prst="rect">
                <a:avLst/>
              </a:prstGeom>
              <a:blipFill rotWithShape="1">
                <a:blip r:embed="rId3"/>
                <a:stretch>
                  <a:fillRect r="-17333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8004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fraction to a decimal, then determine if its decimal expansion is repeating or terminating.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130833" y="149158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44193" y="1338610"/>
                <a:ext cx="4114652" cy="786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𝟏𝟐𝟖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𝟏𝟐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÷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𝟏𝟐𝟖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 smtClean="0">
                          <a:latin typeface="Cambria Math"/>
                        </a:rPr>
                        <m:t>𝟎𝟗𝟑𝟕𝟓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93" y="1338610"/>
                <a:ext cx="4114652" cy="786369"/>
              </a:xfrm>
              <a:prstGeom prst="rect">
                <a:avLst/>
              </a:prstGeom>
              <a:blipFill rotWithShape="1">
                <a:blip r:embed="rId3"/>
                <a:stretch>
                  <a:fillRect r="-2667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277836" y="1829321"/>
                <a:ext cx="6671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836" y="1829321"/>
                <a:ext cx="667170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1834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28997" y="2110085"/>
                <a:ext cx="7922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1</m:t>
                      </m:r>
                      <m:r>
                        <a:rPr lang="en-US" sz="2400" b="1" i="1" smtClean="0">
                          <a:latin typeface="Cambria Math"/>
                        </a:rPr>
                        <m:t>𝟐𝟎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997" y="2110085"/>
                <a:ext cx="792204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1615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313948" y="2330520"/>
                <a:ext cx="9364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 smtClean="0">
                          <a:latin typeface="Cambria Math"/>
                        </a:rPr>
                        <m:t>    </m:t>
                      </m:r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u="sng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948" y="2330520"/>
                <a:ext cx="936474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1307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392611" y="2621234"/>
                <a:ext cx="110479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𝟏</m:t>
                      </m:r>
                      <m:r>
                        <a:rPr lang="en-US" sz="2400" b="1" i="1" smtClean="0">
                          <a:latin typeface="Cambria Math"/>
                        </a:rPr>
                        <m:t>,</m:t>
                      </m:r>
                      <m:r>
                        <a:rPr lang="en-US" sz="2400" b="1" i="1" smtClean="0">
                          <a:latin typeface="Cambria Math"/>
                        </a:rPr>
                        <m:t>𝟐𝟎𝟎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611" y="2621234"/>
                <a:ext cx="1104790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1044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184228" y="2901470"/>
                <a:ext cx="14013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u="sng" smtClean="0">
                          <a:latin typeface="Cambria Math"/>
                        </a:rPr>
                        <m:t>𝟏</m:t>
                      </m:r>
                      <m:r>
                        <a:rPr lang="en-US" sz="2400" b="1" i="1" u="sng" smtClean="0">
                          <a:latin typeface="Cambria Math"/>
                        </a:rPr>
                        <m:t>,</m:t>
                      </m:r>
                      <m:r>
                        <a:rPr lang="en-US" sz="2400" b="1" i="1" u="sng" smtClean="0">
                          <a:latin typeface="Cambria Math"/>
                        </a:rPr>
                        <m:t>𝟏𝟓𝟐</m:t>
                      </m:r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228" y="2901470"/>
                <a:ext cx="1401346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869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754784" y="3188867"/>
                <a:ext cx="806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𝟒𝟖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4784" y="3188867"/>
                <a:ext cx="80663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1515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525555" y="3459987"/>
                <a:ext cx="10358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0" u="sng" smtClean="0">
                          <a:latin typeface="Cambria Math"/>
                        </a:rPr>
                        <m:t>𝟑𝟖𝟒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5555" y="3459987"/>
                <a:ext cx="1035860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11765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898308" y="3753384"/>
                <a:ext cx="806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𝟗𝟔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308" y="3753384"/>
                <a:ext cx="806631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667" r="-1503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698828" y="4058760"/>
                <a:ext cx="110318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400" b="1" i="1" u="sng" smtClean="0">
                          <a:solidFill>
                            <a:prstClr val="black"/>
                          </a:solidFill>
                          <a:latin typeface="Cambria Math"/>
                        </a:rPr>
                        <m:t>𝟖𝟗𝟔</m:t>
                      </m:r>
                      <m:r>
                        <a:rPr lang="en-US" sz="2400" b="1" i="1" u="sng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828" y="4058760"/>
                <a:ext cx="1103187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104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125613" y="4324302"/>
                <a:ext cx="806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𝟔𝟒𝟎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613" y="4324302"/>
                <a:ext cx="806631" cy="461665"/>
              </a:xfrm>
              <a:prstGeom prst="rect">
                <a:avLst/>
              </a:prstGeom>
              <a:blipFill rotWithShape="1">
                <a:blip r:embed="rId13"/>
                <a:stretch>
                  <a:fillRect t="-10526" r="-1515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858850" y="2179345"/>
                <a:ext cx="2426690" cy="786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𝟏𝟐𝟖</m:t>
                          </m:r>
                        </m:den>
                      </m:f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𝟎𝟗𝟑𝟕𝟓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850" y="2179345"/>
                <a:ext cx="2426690" cy="786369"/>
              </a:xfrm>
              <a:prstGeom prst="rect">
                <a:avLst/>
              </a:prstGeom>
              <a:blipFill rotWithShape="1">
                <a:blip r:embed="rId14"/>
                <a:stretch>
                  <a:fillRect r="-4774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4748472" y="3981422"/>
            <a:ext cx="3012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 terminating decimal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145262" y="4621874"/>
                <a:ext cx="806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>
                          <a:latin typeface="Cambria Math"/>
                        </a:rPr>
                        <m:t>𝟔𝟒𝟎</m:t>
                      </m:r>
                    </m:oMath>
                  </m:oMathPara>
                </a14:m>
                <a:endParaRPr lang="en-US" sz="2400" b="1" u="sng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262" y="4621874"/>
                <a:ext cx="806631" cy="461665"/>
              </a:xfrm>
              <a:prstGeom prst="rect">
                <a:avLst/>
              </a:prstGeom>
              <a:blipFill rotWithShape="1">
                <a:blip r:embed="rId15"/>
                <a:stretch>
                  <a:fillRect t="-10526" r="-1515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3594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fraction to a decimal, then determine if its decimal expansion is repeating or terminating.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276350"/>
                <a:ext cx="696024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276350"/>
                <a:ext cx="696024" cy="901785"/>
              </a:xfrm>
              <a:prstGeom prst="rect">
                <a:avLst/>
              </a:prstGeom>
              <a:blipFill rotWithShape="1">
                <a:blip r:embed="rId3"/>
                <a:stretch>
                  <a:fillRect r="-22609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5660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fraction to a decimal, then determine if its decimal expansion is repeating or terminating.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276350"/>
                <a:ext cx="3377271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÷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𝟏𝟖𝟕𝟓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276350"/>
                <a:ext cx="3377271" cy="786177"/>
              </a:xfrm>
              <a:prstGeom prst="rect">
                <a:avLst/>
              </a:prstGeom>
              <a:blipFill rotWithShape="1">
                <a:blip r:embed="rId3"/>
                <a:stretch>
                  <a:fillRect r="-3249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277836" y="1829321"/>
                <a:ext cx="6671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836" y="1829321"/>
                <a:ext cx="667170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1834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28997" y="2110085"/>
                <a:ext cx="6896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997" y="2110085"/>
                <a:ext cx="689612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1754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81794" y="2419350"/>
                <a:ext cx="85151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u="sng" smtClean="0">
                          <a:latin typeface="Cambria Math"/>
                        </a:rPr>
                        <m:t>𝟏𝟔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1794" y="2419350"/>
                <a:ext cx="851515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1428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541689" y="2732316"/>
                <a:ext cx="806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𝟏𝟒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689" y="2732316"/>
                <a:ext cx="806631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1515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24783" y="3039264"/>
                <a:ext cx="10358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𝟏𝟐𝟖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783" y="3039264"/>
                <a:ext cx="1035861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667" r="-11765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773803" y="3409950"/>
                <a:ext cx="806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𝟏𝟐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803" y="3409950"/>
                <a:ext cx="80663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1515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584857" y="3691869"/>
                <a:ext cx="10358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u="sng" smtClean="0">
                          <a:latin typeface="Cambria Math"/>
                        </a:rPr>
                        <m:t>𝟏𝟏</m:t>
                      </m:r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857" y="3691869"/>
                <a:ext cx="1035861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1117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018694" y="4063328"/>
                <a:ext cx="6222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𝟖𝟎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8694" y="4063328"/>
                <a:ext cx="622286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667" r="-2058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842713" y="4466055"/>
                <a:ext cx="91884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400" b="1" i="1" u="sng" smtClean="0">
                          <a:solidFill>
                            <a:prstClr val="black"/>
                          </a:solidFill>
                          <a:latin typeface="Cambria Math"/>
                        </a:rPr>
                        <m:t>𝟖𝟎</m:t>
                      </m:r>
                      <m:r>
                        <a:rPr lang="en-US" sz="2400" b="1" i="1" u="sng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713" y="4466055"/>
                <a:ext cx="918841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667" r="-13245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275257" y="4781550"/>
                <a:ext cx="437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257" y="4781550"/>
                <a:ext cx="437940" cy="461665"/>
              </a:xfrm>
              <a:prstGeom prst="rect">
                <a:avLst/>
              </a:prstGeom>
              <a:blipFill rotWithShape="1">
                <a:blip r:embed="rId13"/>
                <a:stretch>
                  <a:fillRect t="-10526" r="-2916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858850" y="2179345"/>
                <a:ext cx="2057999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𝟏𝟖𝟕𝟓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850" y="2179345"/>
                <a:ext cx="2057999" cy="786177"/>
              </a:xfrm>
              <a:prstGeom prst="rect">
                <a:avLst/>
              </a:prstGeom>
              <a:blipFill rotWithShape="1">
                <a:blip r:embed="rId14"/>
                <a:stretch>
                  <a:fillRect r="-5621" b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4748472" y="3981422"/>
            <a:ext cx="3012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 terminating decimal</a:t>
            </a:r>
          </a:p>
        </p:txBody>
      </p:sp>
    </p:spTree>
    <p:extLst>
      <p:ext uri="{BB962C8B-B14F-4D97-AF65-F5344CB8AC3E}">
        <p14:creationId xmlns:p14="http://schemas.microsoft.com/office/powerpoint/2010/main" val="489918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66750"/>
            <a:ext cx="8153400" cy="4114800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  <a:tabLst>
                <a:tab pos="1605915" algn="l"/>
              </a:tabLst>
            </a:pPr>
            <a:r>
              <a:rPr lang="en-US" sz="2800" b="1" i="1" u="sng" dirty="0">
                <a:solidFill>
                  <a:srgbClr val="4F81BD"/>
                </a:solidFill>
                <a:ea typeface="MS Mincho"/>
                <a:cs typeface="Times New Roman"/>
              </a:rPr>
              <a:t>Converting a Decimal to a Fraction</a:t>
            </a:r>
            <a:endParaRPr lang="en-US" sz="2400" dirty="0">
              <a:ea typeface="MS Mincho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800" dirty="0">
              <a:ea typeface="MS Mincho"/>
              <a:cs typeface="Times New Roman"/>
            </a:endParaRPr>
          </a:p>
          <a:p>
            <a:pPr marL="0" marR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>
                <a:ea typeface="MS Mincho"/>
                <a:cs typeface="Times New Roman"/>
              </a:rPr>
              <a:t>A terminating decimal can be written as a fraction simply by writing it as decimal fractions.</a:t>
            </a:r>
            <a:endParaRPr lang="en-US" sz="2400" dirty="0">
              <a:ea typeface="MS Mincho"/>
              <a:cs typeface="Times New Roman"/>
            </a:endParaRP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2712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terminating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0443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04438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453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769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terminating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10443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104438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453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2419350"/>
                <a:ext cx="5106270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419350"/>
                <a:ext cx="5106270" cy="910570"/>
              </a:xfrm>
              <a:prstGeom prst="rect">
                <a:avLst/>
              </a:prstGeom>
              <a:blipFill rotWithShape="1">
                <a:blip r:embed="rId4"/>
                <a:stretch>
                  <a:fillRect r="-2748" b="-2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8200" y="3562350"/>
                <a:ext cx="2001061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562350"/>
                <a:ext cx="2001061" cy="898964"/>
              </a:xfrm>
              <a:prstGeom prst="rect">
                <a:avLst/>
              </a:prstGeom>
              <a:blipFill rotWithShape="1">
                <a:blip r:embed="rId5"/>
                <a:stretch>
                  <a:fillRect r="-7622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5843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terminating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82958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82958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91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4088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terminating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82958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829586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911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2419350"/>
                <a:ext cx="4461862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419350"/>
                <a:ext cx="4461862" cy="910570"/>
              </a:xfrm>
              <a:prstGeom prst="rect">
                <a:avLst/>
              </a:prstGeom>
              <a:blipFill rotWithShape="1">
                <a:blip r:embed="rId4"/>
                <a:stretch>
                  <a:fillRect r="-3142" b="-2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8200" y="3562350"/>
                <a:ext cx="1786258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𝟒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562350"/>
                <a:ext cx="1786258" cy="898964"/>
              </a:xfrm>
              <a:prstGeom prst="rect">
                <a:avLst/>
              </a:prstGeom>
              <a:blipFill rotWithShape="1">
                <a:blip r:embed="rId5"/>
                <a:stretch>
                  <a:fillRect r="-8532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2390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terminating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c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0443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𝟎𝟒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04438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453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23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3820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Students will be able to: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Convert fractions and decimals	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951" y="4815522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terminating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c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10443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𝟎𝟒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104438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453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2419350"/>
                <a:ext cx="4497193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419350"/>
                <a:ext cx="4497193" cy="901785"/>
              </a:xfrm>
              <a:prstGeom prst="rect">
                <a:avLst/>
              </a:prstGeom>
              <a:blipFill rotWithShape="1">
                <a:blip r:embed="rId4"/>
                <a:stretch>
                  <a:fillRect r="-3121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8200" y="3562350"/>
                <a:ext cx="1941237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562350"/>
                <a:ext cx="1941237" cy="901785"/>
              </a:xfrm>
              <a:prstGeom prst="rect">
                <a:avLst/>
              </a:prstGeom>
              <a:blipFill rotWithShape="1">
                <a:blip r:embed="rId5"/>
                <a:stretch>
                  <a:fillRect r="-7862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251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terminating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d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131209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131209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203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7414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terminating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</a:rPr>
              <a:t>d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131209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</a:rPr>
                        <m:t>𝟏𝟐</m:t>
                      </m:r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131209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1203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2419350"/>
                <a:ext cx="6391878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𝟓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.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𝟏𝟐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=−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𝟓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𝟏𝟐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𝟏𝟎𝟎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=−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𝟓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𝟒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∗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𝟒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∗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𝟐𝟓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=−</m:t>
                      </m:r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𝟓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419350"/>
                <a:ext cx="6391878" cy="901785"/>
              </a:xfrm>
              <a:prstGeom prst="rect">
                <a:avLst/>
              </a:prstGeom>
              <a:blipFill rotWithShape="1">
                <a:blip r:embed="rId4"/>
                <a:stretch>
                  <a:fillRect r="-2099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8200" y="3562350"/>
                <a:ext cx="275126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𝟓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562350"/>
                <a:ext cx="2751266" cy="901785"/>
              </a:xfrm>
              <a:prstGeom prst="rect">
                <a:avLst/>
              </a:prstGeom>
              <a:blipFill rotWithShape="1">
                <a:blip r:embed="rId5"/>
                <a:stretch>
                  <a:fillRect r="-5543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756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61950"/>
            <a:ext cx="8610600" cy="45297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A repeating decimal can be written as a fraction.</a:t>
            </a:r>
          </a:p>
          <a:p>
            <a:pPr marL="0" indent="0">
              <a:buNone/>
            </a:pPr>
            <a:r>
              <a:rPr lang="en-US" sz="2800" dirty="0"/>
              <a:t>Follow these steps, to change each repeating decimal to a fraction.</a:t>
            </a:r>
          </a:p>
          <a:p>
            <a:r>
              <a:rPr lang="en-US" sz="2800" dirty="0"/>
              <a:t> </a:t>
            </a:r>
            <a:r>
              <a:rPr lang="en-US" sz="2800" b="1" dirty="0"/>
              <a:t>Step 1:</a:t>
            </a:r>
            <a:r>
              <a:rPr lang="en-US" sz="2800" dirty="0"/>
              <a:t> Let </a:t>
            </a:r>
            <a:r>
              <a:rPr lang="en-US" sz="2800" b="1" dirty="0"/>
              <a:t>𝑥</a:t>
            </a:r>
            <a:r>
              <a:rPr lang="en-US" sz="2800" dirty="0"/>
              <a:t> equal the repeating decimal.</a:t>
            </a:r>
          </a:p>
          <a:p>
            <a:r>
              <a:rPr lang="en-US" sz="2800" dirty="0"/>
              <a:t> </a:t>
            </a:r>
            <a:r>
              <a:rPr lang="en-US" sz="2800" b="1" dirty="0"/>
              <a:t>Step 2:</a:t>
            </a:r>
            <a:r>
              <a:rPr lang="en-US" sz="2800" dirty="0"/>
              <a:t> Multiply by powers of 1, 10, or 100 to create 2 equations that isolate the repeating part of the decimal.</a:t>
            </a:r>
          </a:p>
          <a:p>
            <a:r>
              <a:rPr lang="en-US" sz="2800" dirty="0"/>
              <a:t> </a:t>
            </a:r>
            <a:r>
              <a:rPr lang="en-US" sz="2800" b="1" dirty="0"/>
              <a:t>Step 3:</a:t>
            </a:r>
            <a:r>
              <a:rPr lang="en-US" sz="2800" dirty="0"/>
              <a:t> Subtract the equations to remove the repeating part of the decimal.</a:t>
            </a:r>
          </a:p>
          <a:p>
            <a:r>
              <a:rPr lang="en-US" sz="2800" dirty="0"/>
              <a:t> </a:t>
            </a:r>
            <a:r>
              <a:rPr lang="en-US" sz="2800" b="1" dirty="0"/>
              <a:t>Step 4:</a:t>
            </a:r>
            <a:r>
              <a:rPr lang="en-US" sz="2800" dirty="0"/>
              <a:t> Solve the resulting equation and simplify the fraction.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3030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repeating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269541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𝟔𝟔𝟔𝟔𝟔𝟔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…….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269541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564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42522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repeating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269541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𝟔𝟔𝟔𝟔𝟔𝟔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…….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2695418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564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38200" y="1916664"/>
                <a:ext cx="279243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𝟔𝟔𝟔𝟔𝟔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916664"/>
                <a:ext cx="2792431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524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43008" y="2343150"/>
                <a:ext cx="278762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−  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𝟔𝟔𝟔𝟔𝟔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008" y="2343150"/>
                <a:ext cx="2787623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545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618427" y="2334986"/>
            <a:ext cx="32367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_________________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78675" y="2866370"/>
                <a:ext cx="13700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675" y="2866370"/>
                <a:ext cx="1370055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1111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67647" y="3273136"/>
                <a:ext cx="2384755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𝟔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𝟗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∗</m:t>
                          </m:r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∗</m:t>
                          </m:r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647" y="3273136"/>
                <a:ext cx="2384755" cy="901785"/>
              </a:xfrm>
              <a:prstGeom prst="rect">
                <a:avLst/>
              </a:prstGeom>
              <a:blipFill rotWithShape="1">
                <a:blip r:embed="rId7"/>
                <a:stretch>
                  <a:fillRect r="-6394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293477" y="4165270"/>
                <a:ext cx="1155253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477" y="4165270"/>
                <a:ext cx="1155253" cy="901785"/>
              </a:xfrm>
              <a:prstGeom prst="rect">
                <a:avLst/>
              </a:prstGeom>
              <a:blipFill rotWithShape="1">
                <a:blip r:embed="rId8"/>
                <a:stretch>
                  <a:fillRect r="-13158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5906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repeating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25618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𝟐𝟓𝟐𝟓𝟐𝟓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……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2561855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59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7973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repeating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25618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𝟐𝟓𝟐𝟓𝟐𝟓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……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2561855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593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33175" y="1916664"/>
                <a:ext cx="322203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𝟏𝟐𝟓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𝟐𝟓𝟐𝟓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75" y="1916664"/>
                <a:ext cx="3222036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454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43008" y="2343150"/>
                <a:ext cx="29655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−  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     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𝟐𝟓𝟐𝟓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008" y="2343150"/>
                <a:ext cx="2965555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492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886929" y="2444974"/>
            <a:ext cx="28777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_______________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078675" y="2866370"/>
                <a:ext cx="201446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2800" b="1" i="1" smtClean="0">
                          <a:latin typeface="Cambria Math"/>
                        </a:rPr>
                        <m:t>𝟗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𝟏𝟐𝟒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675" y="2866370"/>
                <a:ext cx="2014462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757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447800" y="3263485"/>
                <a:ext cx="1584857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  <a:ea typeface="Calibri"/>
                          <a:cs typeface="Times New Roman"/>
                        </a:rPr>
                        <m:t>𝒙</m:t>
                      </m:r>
                      <m:r>
                        <a:rPr lang="en-US" sz="2800" b="1" i="1" smtClean="0"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𝟏𝟐𝟒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𝟗</m:t>
                          </m:r>
                          <m:r>
                            <a:rPr lang="en-US" sz="2800" b="1" i="1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263485"/>
                <a:ext cx="1584857" cy="901785"/>
              </a:xfrm>
              <a:prstGeom prst="rect">
                <a:avLst/>
              </a:prstGeom>
              <a:blipFill rotWithShape="1">
                <a:blip r:embed="rId7"/>
                <a:stretch>
                  <a:fillRect r="-10039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37194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repeating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282898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𝟏𝟖𝟏𝟖𝟏𝟖</m:t>
                      </m:r>
                      <m:r>
                        <a:rPr lang="en-US" sz="2800" b="1" i="1" smtClean="0">
                          <a:latin typeface="Cambria Math"/>
                        </a:rPr>
                        <m:t>……..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282898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538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09705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repeating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223272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𝟏𝟖𝟏𝟖𝟏𝟖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223272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654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09289" y="1933276"/>
                <a:ext cx="300723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𝟏𝟖𝟏𝟖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933276"/>
                <a:ext cx="3007233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485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43008" y="2343150"/>
                <a:ext cx="28870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 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   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 smtClean="0">
                          <a:latin typeface="Cambria Math"/>
                        </a:rPr>
                        <m:t>𝟏𝟖𝟏𝟖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008" y="2343150"/>
                <a:ext cx="2887008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527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94513" y="2343150"/>
            <a:ext cx="33185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_________________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70853" y="2858911"/>
                <a:ext cx="179966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2800" b="1" i="1" smtClean="0">
                          <a:latin typeface="Cambria Math"/>
                        </a:rPr>
                        <m:t>𝟗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𝟏𝟖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53" y="2858911"/>
                <a:ext cx="1799660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847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67647" y="3273136"/>
                <a:ext cx="2814360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𝟏𝟖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𝟗𝟗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𝟗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∗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𝟗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∗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647" y="3273136"/>
                <a:ext cx="2814360" cy="901785"/>
              </a:xfrm>
              <a:prstGeom prst="rect">
                <a:avLst/>
              </a:prstGeom>
              <a:blipFill rotWithShape="1">
                <a:blip r:embed="rId7"/>
                <a:stretch>
                  <a:fillRect r="-5195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293477" y="4165270"/>
                <a:ext cx="1370055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477" y="4165270"/>
                <a:ext cx="1370055" cy="898964"/>
              </a:xfrm>
              <a:prstGeom prst="rect">
                <a:avLst/>
              </a:prstGeom>
              <a:blipFill rotWithShape="1">
                <a:blip r:embed="rId8"/>
                <a:stretch>
                  <a:fillRect r="-11556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2497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9154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Key Vocabulary:</a:t>
            </a:r>
          </a:p>
          <a:p>
            <a:pPr marL="0" indent="0" algn="ctr">
              <a:buNone/>
            </a:pPr>
            <a:r>
              <a:rPr lang="en-US" sz="2800" dirty="0"/>
              <a:t>Terminating decimal </a:t>
            </a:r>
          </a:p>
          <a:p>
            <a:pPr marL="0" indent="0" algn="ctr">
              <a:buNone/>
            </a:pPr>
            <a:r>
              <a:rPr lang="en-US" sz="2800" dirty="0"/>
              <a:t>Repeating decimal </a:t>
            </a:r>
          </a:p>
          <a:p>
            <a:pPr marL="0" indent="0" algn="ctr">
              <a:buNone/>
            </a:pPr>
            <a:r>
              <a:rPr lang="en-US" sz="2800" dirty="0"/>
              <a:t>Fraction</a:t>
            </a:r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2943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repeating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70185"/>
                <a:ext cx="355462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𝟑𝟕𝟏𝟕𝟏𝟕𝟏𝟕𝟏𝟕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…….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70185"/>
                <a:ext cx="355462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411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67828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3: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repeating decimal to a fraction.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464000"/>
                <a:ext cx="355462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𝟑𝟕𝟏𝟕𝟏𝟕𝟏𝟕𝟏𝟕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…….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464000"/>
                <a:ext cx="3554627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411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09289" y="1933276"/>
                <a:ext cx="35704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latin typeface="Cambria Math"/>
                        </a:rPr>
                        <m:t>,</m:t>
                      </m:r>
                      <m:r>
                        <a:rPr lang="en-US" sz="2800" b="1" i="1" smtClean="0">
                          <a:latin typeface="Cambria Math"/>
                        </a:rPr>
                        <m:t>𝟎𝟎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𝟑𝟕𝟏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 smtClean="0">
                          <a:latin typeface="Cambria Math"/>
                        </a:rPr>
                        <m:t>𝟕𝟏𝟕𝟏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933276"/>
                <a:ext cx="3570401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409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43008" y="2343150"/>
                <a:ext cx="339516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  </m:t>
                      </m:r>
                      <m:r>
                        <a:rPr lang="en-US" sz="2800" b="1" i="1" smtClean="0">
                          <a:latin typeface="Cambria Math"/>
                        </a:rPr>
                        <m:t>𝟏𝟎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    </m:t>
                      </m:r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 smtClean="0">
                          <a:latin typeface="Cambria Math"/>
                        </a:rPr>
                        <m:t>𝟕𝟏𝟕𝟏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008" y="2343150"/>
                <a:ext cx="339516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4309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844987" y="2454159"/>
            <a:ext cx="33185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_________________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70853" y="2858911"/>
                <a:ext cx="222926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2800" b="1" i="1" smtClean="0">
                          <a:latin typeface="Cambria Math"/>
                        </a:rPr>
                        <m:t>𝟗𝟎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/>
                        </a:rPr>
                        <m:t>𝟑𝟔𝟖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53" y="2858911"/>
                <a:ext cx="2229265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655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478135" y="3292433"/>
                <a:ext cx="3243965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𝒙</m:t>
                      </m:r>
                      <m:r>
                        <a:rPr lang="en-US" sz="2800" b="1" i="1"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𝟑𝟔𝟖</m:t>
                          </m:r>
                        </m:num>
                        <m:den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𝟗𝟗𝟎</m:t>
                          </m:r>
                        </m:den>
                      </m:f>
                      <m:r>
                        <a:rPr lang="en-US" sz="2800" b="1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∗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𝟏𝟖𝟒</m:t>
                          </m:r>
                        </m:num>
                        <m:den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𝟐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∗</m:t>
                          </m:r>
                          <m:r>
                            <a:rPr lang="en-US" sz="2800" b="1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𝟒𝟗𝟓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135" y="3292433"/>
                <a:ext cx="3243965" cy="901785"/>
              </a:xfrm>
              <a:prstGeom prst="rect">
                <a:avLst/>
              </a:prstGeom>
              <a:blipFill rotWithShape="1">
                <a:blip r:embed="rId7"/>
                <a:stretch>
                  <a:fillRect r="-4503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457353" y="4102931"/>
                <a:ext cx="1584857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𝟏𝟖𝟒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𝟒𝟗𝟓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353" y="4102931"/>
                <a:ext cx="1584857" cy="901785"/>
              </a:xfrm>
              <a:prstGeom prst="rect">
                <a:avLst/>
              </a:prstGeom>
              <a:blipFill rotWithShape="1">
                <a:blip r:embed="rId8"/>
                <a:stretch>
                  <a:fillRect r="-10000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191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38150"/>
            <a:ext cx="8153400" cy="4343400"/>
          </a:xfrm>
        </p:spPr>
        <p:txBody>
          <a:bodyPr>
            <a:normAutofit lnSpcReduction="10000"/>
          </a:bodyPr>
          <a:lstStyle/>
          <a:p>
            <a:pPr marL="0" marR="0" indent="0" algn="ctr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  <a:tabLst>
                <a:tab pos="1605915" algn="l"/>
              </a:tabLst>
            </a:pPr>
            <a:r>
              <a:rPr lang="en-US" sz="2800" b="1" i="1" u="sng" dirty="0">
                <a:solidFill>
                  <a:srgbClr val="4F81BD"/>
                </a:solidFill>
                <a:ea typeface="MS Mincho"/>
                <a:cs typeface="Times New Roman"/>
              </a:rPr>
              <a:t>Converting a Fraction to a Decimal</a:t>
            </a:r>
            <a:endParaRPr lang="en-US" sz="2400" dirty="0">
              <a:ea typeface="MS Mincho"/>
              <a:cs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tabLst>
                <a:tab pos="1605915" algn="l"/>
              </a:tabLst>
            </a:pPr>
            <a:r>
              <a:rPr lang="en-US" sz="2800" dirty="0">
                <a:ea typeface="MS Mincho"/>
                <a:cs typeface="Times New Roman"/>
              </a:rPr>
              <a:t>To convert a fraction to a decimal, divide the numerator by the denominator.</a:t>
            </a:r>
          </a:p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tabLst>
                <a:tab pos="1605915" algn="l"/>
              </a:tabLst>
            </a:pPr>
            <a:r>
              <a:rPr lang="en-US" sz="2800" dirty="0">
                <a:ea typeface="MS Mincho"/>
                <a:cs typeface="Times New Roman"/>
              </a:rPr>
              <a:t>To convert a fraction to a decimal, write an equivalent fraction (if possible) whose denominator is 10, 100, or 1000. </a:t>
            </a:r>
          </a:p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tabLst>
                <a:tab pos="1605915" algn="l"/>
              </a:tabLst>
            </a:pPr>
            <a:r>
              <a:rPr lang="en-US" sz="2800" dirty="0">
                <a:ea typeface="MS Mincho"/>
                <a:cs typeface="Times New Roman"/>
              </a:rPr>
              <a:t>Remember that the numerator is the dividend and the denominator is the divisor.</a:t>
            </a:r>
          </a:p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tabLst>
                <a:tab pos="1605915" algn="l"/>
              </a:tabLst>
            </a:pPr>
            <a:endParaRPr lang="en-US" sz="2800" dirty="0">
              <a:ea typeface="MS Mincho"/>
              <a:cs typeface="Times New Roman"/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681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66750"/>
            <a:ext cx="8153400" cy="4114800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  <a:tabLst>
                <a:tab pos="1605915" algn="l"/>
              </a:tabLst>
            </a:pPr>
            <a:r>
              <a:rPr lang="en-US" sz="2800" b="1" i="1" u="sng" dirty="0">
                <a:solidFill>
                  <a:srgbClr val="4F81BD"/>
                </a:solidFill>
                <a:ea typeface="MS Mincho"/>
                <a:cs typeface="Times New Roman"/>
              </a:rPr>
              <a:t>Converting a Fraction to a Decimal</a:t>
            </a:r>
            <a:endParaRPr lang="en-US" sz="2400" dirty="0">
              <a:ea typeface="MS Mincho"/>
              <a:cs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tabLst>
                <a:tab pos="1605915" algn="l"/>
              </a:tabLst>
            </a:pPr>
            <a:r>
              <a:rPr lang="en-US" sz="2800" b="1" dirty="0">
                <a:ea typeface="MS Mincho"/>
                <a:cs typeface="Times New Roman"/>
              </a:rPr>
              <a:t>A terminating decimal</a:t>
            </a:r>
            <a:r>
              <a:rPr lang="en-US" sz="2800" dirty="0">
                <a:ea typeface="MS Mincho"/>
                <a:cs typeface="Times New Roman"/>
              </a:rPr>
              <a:t> is a decimal with a finite number of digits after the decimal point. </a:t>
            </a:r>
          </a:p>
          <a:p>
            <a:pPr marL="0" marR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tabLst>
                <a:tab pos="1605915" algn="l"/>
              </a:tabLst>
            </a:pPr>
            <a:r>
              <a:rPr lang="en-US" sz="2800" b="1" dirty="0">
                <a:ea typeface="MS Mincho"/>
                <a:cs typeface="Times New Roman"/>
              </a:rPr>
              <a:t>A repeating decimal</a:t>
            </a:r>
            <a:r>
              <a:rPr lang="en-US" sz="2800" dirty="0">
                <a:ea typeface="MS Mincho"/>
                <a:cs typeface="Times New Roman"/>
              </a:rPr>
              <a:t> is a decimal in which one digit or a group of digits is repeated without end.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5" name="Picture 4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1820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fraction to a decimal, then determine if its decimal expansion is repeating or terminating.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276350"/>
                <a:ext cx="481222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276350"/>
                <a:ext cx="481222" cy="898964"/>
              </a:xfrm>
              <a:prstGeom prst="rect">
                <a:avLst/>
              </a:prstGeom>
              <a:blipFill rotWithShape="1">
                <a:blip r:embed="rId3"/>
                <a:stretch>
                  <a:fillRect r="-34177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29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fraction to a decimal, then determine if its decimal expansion is repeating or terminating.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276350"/>
                <a:ext cx="481222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276350"/>
                <a:ext cx="481222" cy="898964"/>
              </a:xfrm>
              <a:prstGeom prst="rect">
                <a:avLst/>
              </a:prstGeom>
              <a:blipFill rotWithShape="1">
                <a:blip r:embed="rId3"/>
                <a:stretch>
                  <a:fillRect r="-34177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92466" y="2419350"/>
                <a:ext cx="4282391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𝟕𝟓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𝟕𝟓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66" y="2419350"/>
                <a:ext cx="4282391" cy="910570"/>
              </a:xfrm>
              <a:prstGeom prst="rect">
                <a:avLst/>
              </a:prstGeom>
              <a:blipFill rotWithShape="1">
                <a:blip r:embed="rId4"/>
                <a:stretch>
                  <a:fillRect r="-3276" b="-2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8200" y="3562350"/>
                <a:ext cx="1726435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</a:rPr>
                        <m:t>𝟕𝟓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562350"/>
                <a:ext cx="1726435" cy="898964"/>
              </a:xfrm>
              <a:prstGeom prst="rect">
                <a:avLst/>
              </a:prstGeom>
              <a:blipFill rotWithShape="1">
                <a:blip r:embed="rId5"/>
                <a:stretch>
                  <a:fillRect r="-8834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833661" y="3750222"/>
            <a:ext cx="3488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 terminating decimal</a:t>
            </a:r>
          </a:p>
        </p:txBody>
      </p:sp>
    </p:spTree>
    <p:extLst>
      <p:ext uri="{BB962C8B-B14F-4D97-AF65-F5344CB8AC3E}">
        <p14:creationId xmlns:p14="http://schemas.microsoft.com/office/powerpoint/2010/main" val="1737291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fraction to a decimal, then determine if its decimal expansion is repeating or terminating.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276350"/>
                <a:ext cx="696024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276350"/>
                <a:ext cx="696024" cy="898964"/>
              </a:xfrm>
              <a:prstGeom prst="rect">
                <a:avLst/>
              </a:prstGeom>
              <a:blipFill rotWithShape="1">
                <a:blip r:embed="rId3"/>
                <a:stretch>
                  <a:fillRect r="-22609" b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1605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Converting Fractions and Decimals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49"/>
            <a:ext cx="8991600" cy="10320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Convert each fraction to a decimal, then determine if its decimal expansion is repeating or terminating.</a:t>
            </a:r>
            <a:endParaRPr lang="en-US" sz="2400" b="1" i="1" dirty="0"/>
          </a:p>
        </p:txBody>
      </p:sp>
      <p:sp>
        <p:nvSpPr>
          <p:cNvPr id="4" name="Rectangle 3"/>
          <p:cNvSpPr/>
          <p:nvPr/>
        </p:nvSpPr>
        <p:spPr>
          <a:xfrm>
            <a:off x="255319" y="1470185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pic>
        <p:nvPicPr>
          <p:cNvPr id="8" name="Picture 7" descr="C:\Users\Snezana Calovska\Desktop\MathTeacherCoach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81550"/>
            <a:ext cx="2052955" cy="22034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9289" y="1276350"/>
                <a:ext cx="4223657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𝟑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÷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𝟏𝟏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𝟐𝟕𝟐𝟕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………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89" y="1276350"/>
                <a:ext cx="4223657" cy="783804"/>
              </a:xfrm>
              <a:prstGeom prst="rect">
                <a:avLst/>
              </a:prstGeom>
              <a:blipFill rotWithShape="1">
                <a:blip r:embed="rId3"/>
                <a:stretch>
                  <a:fillRect r="-2597" b="-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277836" y="1829321"/>
                <a:ext cx="6671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836" y="1829321"/>
                <a:ext cx="667170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1834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28997" y="2110085"/>
                <a:ext cx="6896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997" y="2110085"/>
                <a:ext cx="689612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1754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81794" y="2419350"/>
                <a:ext cx="85151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𝟐𝟐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1794" y="2419350"/>
                <a:ext cx="851515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1428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707551" y="2768435"/>
                <a:ext cx="6222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𝟖𝟎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7551" y="2768435"/>
                <a:ext cx="622286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058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485585" y="3062660"/>
                <a:ext cx="91884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𝟕𝟕</m:t>
                      </m:r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585" y="3062660"/>
                <a:ext cx="918841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1333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871941" y="3409950"/>
                <a:ext cx="6222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941" y="3409950"/>
                <a:ext cx="622286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058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662102" y="3704423"/>
                <a:ext cx="85151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u="sng">
                          <a:latin typeface="Cambria Math" panose="02040503050406030204" pitchFamily="18" charset="0"/>
                        </a:rPr>
                        <m:t>𝟐𝟐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102" y="3704423"/>
                <a:ext cx="851515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1438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018694" y="4063328"/>
                <a:ext cx="6222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𝟖𝟎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8694" y="4063328"/>
                <a:ext cx="622286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667" r="-2058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842714" y="4428714"/>
                <a:ext cx="91884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u="sng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400" b="1" i="1" u="sng">
                          <a:solidFill>
                            <a:prstClr val="black"/>
                          </a:solidFill>
                          <a:latin typeface="Cambria Math"/>
                        </a:rPr>
                        <m:t>𝟕𝟕</m:t>
                      </m:r>
                      <m:r>
                        <a:rPr lang="en-US" sz="2400" b="1" i="1" u="sng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714" y="4428714"/>
                <a:ext cx="918841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1324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275257" y="4781550"/>
                <a:ext cx="4379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257" y="4781550"/>
                <a:ext cx="437940" cy="461665"/>
              </a:xfrm>
              <a:prstGeom prst="rect">
                <a:avLst/>
              </a:prstGeom>
              <a:blipFill rotWithShape="1">
                <a:blip r:embed="rId13"/>
                <a:stretch>
                  <a:fillRect t="-10526" r="-2916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858850" y="2179345"/>
                <a:ext cx="2806602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𝟐𝟕𝟐𝟕𝟐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……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850" y="2179345"/>
                <a:ext cx="2806602" cy="783804"/>
              </a:xfrm>
              <a:prstGeom prst="rect">
                <a:avLst/>
              </a:prstGeom>
              <a:blipFill rotWithShape="1">
                <a:blip r:embed="rId14"/>
                <a:stretch>
                  <a:fillRect r="-4348" b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932946" y="3027798"/>
                <a:ext cx="1689309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̅"/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𝟐𝟕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46" y="3027798"/>
                <a:ext cx="1689309" cy="783804"/>
              </a:xfrm>
              <a:prstGeom prst="rect">
                <a:avLst/>
              </a:prstGeom>
              <a:blipFill rotWithShape="1">
                <a:blip r:embed="rId15"/>
                <a:stretch>
                  <a:fillRect r="-7220" b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4748472" y="3981422"/>
            <a:ext cx="2735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 repeating decimal</a:t>
            </a:r>
          </a:p>
        </p:txBody>
      </p:sp>
    </p:spTree>
    <p:extLst>
      <p:ext uri="{BB962C8B-B14F-4D97-AF65-F5344CB8AC3E}">
        <p14:creationId xmlns:p14="http://schemas.microsoft.com/office/powerpoint/2010/main" val="2474486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1135</Words>
  <Application>Microsoft Office PowerPoint</Application>
  <PresentationFormat>On-screen Show (16:9)</PresentationFormat>
  <Paragraphs>200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Cambria</vt:lpstr>
      <vt:lpstr>Cambria Math</vt:lpstr>
      <vt:lpstr>Office Theme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  <vt:lpstr>Converting Fractions and Decimals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2022-06-22T14:35:20Z</dcterms:created>
  <dcterms:modified xsi:type="dcterms:W3CDTF">2022-06-22T14:35:55Z</dcterms:modified>
</cp:coreProperties>
</file>