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0"/>
  </p:notesMasterIdLst>
  <p:sldIdLst>
    <p:sldId id="257" r:id="rId2"/>
    <p:sldId id="258" r:id="rId3"/>
    <p:sldId id="298" r:id="rId4"/>
    <p:sldId id="299" r:id="rId5"/>
    <p:sldId id="300" r:id="rId6"/>
    <p:sldId id="301" r:id="rId7"/>
    <p:sldId id="302" r:id="rId8"/>
    <p:sldId id="303" r:id="rId9"/>
    <p:sldId id="304" r:id="rId10"/>
    <p:sldId id="305" r:id="rId11"/>
    <p:sldId id="306" r:id="rId12"/>
    <p:sldId id="307" r:id="rId13"/>
    <p:sldId id="308" r:id="rId14"/>
    <p:sldId id="309" r:id="rId15"/>
    <p:sldId id="310" r:id="rId16"/>
    <p:sldId id="311" r:id="rId17"/>
    <p:sldId id="312" r:id="rId18"/>
    <p:sldId id="313" r:id="rId19"/>
    <p:sldId id="314" r:id="rId20"/>
    <p:sldId id="315" r:id="rId21"/>
    <p:sldId id="316" r:id="rId22"/>
    <p:sldId id="317" r:id="rId23"/>
    <p:sldId id="318" r:id="rId24"/>
    <p:sldId id="320" r:id="rId25"/>
    <p:sldId id="321" r:id="rId26"/>
    <p:sldId id="322" r:id="rId27"/>
    <p:sldId id="323" r:id="rId28"/>
    <p:sldId id="324" r:id="rId2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FFFF99"/>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0" d="100"/>
          <a:sy n="90" d="100"/>
        </p:scale>
        <p:origin x="816" y="78"/>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C8B84F-CCE2-4BD5-9657-E5D9A4C99348}" type="datetimeFigureOut">
              <a:rPr lang="en-US" smtClean="0"/>
              <a:t>8/17/2022</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489706-1307-49D6-950D-082BBF2E6471}" type="slidenum">
              <a:rPr lang="en-US" smtClean="0"/>
              <a:t>‹#›</a:t>
            </a:fld>
            <a:endParaRPr lang="en-US"/>
          </a:p>
        </p:txBody>
      </p:sp>
    </p:spTree>
    <p:extLst>
      <p:ext uri="{BB962C8B-B14F-4D97-AF65-F5344CB8AC3E}">
        <p14:creationId xmlns:p14="http://schemas.microsoft.com/office/powerpoint/2010/main" val="36566024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6BBCC1D-6D34-4BB4-81AD-D94EC416E488}"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1184931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BBCC1D-6D34-4BB4-81AD-D94EC416E488}"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1833645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BBCC1D-6D34-4BB4-81AD-D94EC416E488}"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1337359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BBCC1D-6D34-4BB4-81AD-D94EC416E488}"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2107533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BBCC1D-6D34-4BB4-81AD-D94EC416E488}"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2609508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6BBCC1D-6D34-4BB4-81AD-D94EC416E488}" type="datetimeFigureOut">
              <a:rPr lang="en-US" smtClean="0"/>
              <a:t>8/17/2022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3804487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6BBCC1D-6D34-4BB4-81AD-D94EC416E488}" type="datetimeFigureOut">
              <a:rPr lang="en-US" smtClean="0"/>
              <a:t>8/17/2022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105691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6BBCC1D-6D34-4BB4-81AD-D94EC416E488}" type="datetimeFigureOut">
              <a:rPr lang="en-US" smtClean="0"/>
              <a:t>8/17/2022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4228010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BBCC1D-6D34-4BB4-81AD-D94EC416E488}" type="datetimeFigureOut">
              <a:rPr lang="en-US" smtClean="0"/>
              <a:t>8/17/2022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227731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BBCC1D-6D34-4BB4-81AD-D94EC416E488}" type="datetimeFigureOut">
              <a:rPr lang="en-US" smtClean="0"/>
              <a:t>8/17/2022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1620065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BBCC1D-6D34-4BB4-81AD-D94EC416E488}" type="datetimeFigureOut">
              <a:rPr lang="en-US" smtClean="0"/>
              <a:t>8/17/2022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1068303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16BBCC1D-6D34-4BB4-81AD-D94EC416E488}" type="datetimeFigureOut">
              <a:rPr lang="en-US" smtClean="0"/>
              <a:t>8/17/2022</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188A224-2CD8-4A9D-A892-02EFAF660AFD}" type="slidenum">
              <a:rPr lang="en-US" smtClean="0"/>
              <a:t>‹#›</a:t>
            </a:fld>
            <a:endParaRPr lang="en-US"/>
          </a:p>
        </p:txBody>
      </p:sp>
    </p:spTree>
    <p:extLst>
      <p:ext uri="{BB962C8B-B14F-4D97-AF65-F5344CB8AC3E}">
        <p14:creationId xmlns:p14="http://schemas.microsoft.com/office/powerpoint/2010/main" val="21499751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83451" y="2266950"/>
            <a:ext cx="8229600" cy="1102519"/>
          </a:xfrm>
        </p:spPr>
        <p:txBody>
          <a:bodyPr>
            <a:noAutofit/>
          </a:bodyPr>
          <a:lstStyle/>
          <a:p>
            <a:r>
              <a:rPr lang="en-US" dirty="0"/>
              <a:t>Equivalent Ratios and Tables</a:t>
            </a:r>
          </a:p>
        </p:txBody>
      </p:sp>
      <p:sp>
        <p:nvSpPr>
          <p:cNvPr id="3" name="Subtitle 2"/>
          <p:cNvSpPr>
            <a:spLocks noGrp="1"/>
          </p:cNvSpPr>
          <p:nvPr>
            <p:ph type="subTitle" idx="1"/>
          </p:nvPr>
        </p:nvSpPr>
        <p:spPr>
          <a:xfrm>
            <a:off x="1371600" y="3409950"/>
            <a:ext cx="6400800" cy="1314450"/>
          </a:xfrm>
        </p:spPr>
        <p:txBody>
          <a:bodyPr/>
          <a:lstStyle/>
          <a:p>
            <a:r>
              <a:rPr lang="en-US" dirty="0"/>
              <a:t>Unit 1 Lesson 3</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819150"/>
            <a:ext cx="7859644"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7239000" y="4171950"/>
            <a:ext cx="1680332" cy="707886"/>
          </a:xfrm>
          <a:prstGeom prst="rect">
            <a:avLst/>
          </a:prstGeom>
        </p:spPr>
        <p:txBody>
          <a:bodyPr wrap="none">
            <a:spAutoFit/>
          </a:bodyPr>
          <a:lstStyle/>
          <a:p>
            <a:r>
              <a:rPr lang="en-US" sz="4000" dirty="0"/>
              <a:t>Math 6</a:t>
            </a:r>
          </a:p>
        </p:txBody>
      </p:sp>
    </p:spTree>
    <p:extLst>
      <p:ext uri="{BB962C8B-B14F-4D97-AF65-F5344CB8AC3E}">
        <p14:creationId xmlns:p14="http://schemas.microsoft.com/office/powerpoint/2010/main" val="2802057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Equivalent Ratios and Tables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461665"/>
          </a:xfrm>
          <a:prstGeom prst="rect">
            <a:avLst/>
          </a:prstGeom>
          <a:noFill/>
        </p:spPr>
        <p:txBody>
          <a:bodyPr wrap="square" rtlCol="0">
            <a:spAutoFit/>
          </a:bodyPr>
          <a:lstStyle/>
          <a:p>
            <a:pPr>
              <a:spcAft>
                <a:spcPts val="600"/>
              </a:spcAft>
            </a:pPr>
            <a:r>
              <a:rPr lang="en-US" sz="2400" dirty="0">
                <a:latin typeface="Comic Sans MS"/>
                <a:ea typeface="Calibri"/>
                <a:cs typeface="Times New Roman"/>
              </a:rPr>
              <a:t>Example: Give 3 equivalent ratios for 24:48.</a:t>
            </a:r>
            <a:endParaRPr lang="en-PH" sz="1600" dirty="0">
              <a:ea typeface="Calibri"/>
              <a:cs typeface="Times New Roman"/>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5374" y="976015"/>
            <a:ext cx="8417625" cy="3043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9887" y="4095750"/>
            <a:ext cx="7848600"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972964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Equivalent Ratios and Tables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3493264"/>
          </a:xfrm>
          <a:prstGeom prst="rect">
            <a:avLst/>
          </a:prstGeom>
          <a:noFill/>
        </p:spPr>
        <p:txBody>
          <a:bodyPr wrap="square" rtlCol="0">
            <a:spAutoFit/>
          </a:bodyPr>
          <a:lstStyle/>
          <a:p>
            <a:pPr>
              <a:spcAft>
                <a:spcPts val="600"/>
              </a:spcAft>
              <a:tabLst>
                <a:tab pos="1097280" algn="l"/>
              </a:tabLst>
            </a:pPr>
            <a:r>
              <a:rPr lang="en-US" sz="2800" b="1" dirty="0">
                <a:solidFill>
                  <a:srgbClr val="548DD4"/>
                </a:solidFill>
                <a:latin typeface="Comic Sans MS"/>
                <a:ea typeface="Calibri"/>
                <a:cs typeface="Times New Roman"/>
              </a:rPr>
              <a:t>Sample Problem 2:</a:t>
            </a:r>
            <a:endParaRPr lang="en-PH" sz="2800" dirty="0">
              <a:ea typeface="Calibri"/>
              <a:cs typeface="Times New Roman"/>
            </a:endParaRPr>
          </a:p>
          <a:p>
            <a:pPr>
              <a:spcAft>
                <a:spcPts val="600"/>
              </a:spcAft>
              <a:tabLst>
                <a:tab pos="1097280" algn="l"/>
              </a:tabLst>
            </a:pPr>
            <a:r>
              <a:rPr lang="en-US" sz="2800" b="1" dirty="0">
                <a:latin typeface="Comic Sans MS"/>
                <a:ea typeface="Calibri"/>
                <a:cs typeface="Times New Roman"/>
              </a:rPr>
              <a:t>Which among the following is an equivalent ratio of 36:18? Give all possible answers.</a:t>
            </a:r>
            <a:endParaRPr lang="en-PH" sz="2800" dirty="0">
              <a:ea typeface="Calibri"/>
              <a:cs typeface="Times New Roman"/>
            </a:endParaRPr>
          </a:p>
          <a:p>
            <a:pPr>
              <a:spcAft>
                <a:spcPts val="600"/>
              </a:spcAft>
              <a:tabLst>
                <a:tab pos="1097280" algn="l"/>
              </a:tabLst>
            </a:pPr>
            <a:endParaRPr lang="en-US" sz="2800" dirty="0">
              <a:latin typeface="Comic Sans MS"/>
              <a:ea typeface="Calibri"/>
              <a:cs typeface="Times New Roman"/>
            </a:endParaRPr>
          </a:p>
          <a:p>
            <a:pPr marL="514350" indent="-514350">
              <a:spcAft>
                <a:spcPts val="600"/>
              </a:spcAft>
              <a:buAutoNum type="alphaLcPeriod"/>
              <a:tabLst>
                <a:tab pos="1097280" algn="l"/>
              </a:tabLst>
            </a:pPr>
            <a:r>
              <a:rPr lang="en-US" sz="2800" dirty="0">
                <a:latin typeface="Comic Sans MS"/>
                <a:ea typeface="Calibri"/>
                <a:cs typeface="Times New Roman"/>
              </a:rPr>
              <a:t>1:2				</a:t>
            </a:r>
            <a:r>
              <a:rPr lang="en-US" sz="2800" dirty="0">
                <a:highlight>
                  <a:srgbClr val="FFFF00"/>
                </a:highlight>
                <a:latin typeface="Comic Sans MS"/>
                <a:ea typeface="Calibri"/>
                <a:cs typeface="Times New Roman"/>
              </a:rPr>
              <a:t>b. 4:2</a:t>
            </a:r>
            <a:r>
              <a:rPr lang="en-US" sz="2800" dirty="0">
                <a:latin typeface="Comic Sans MS"/>
                <a:ea typeface="Calibri"/>
                <a:cs typeface="Times New Roman"/>
              </a:rPr>
              <a:t>		</a:t>
            </a:r>
            <a:r>
              <a:rPr lang="en-US" sz="2800" dirty="0">
                <a:highlight>
                  <a:srgbClr val="FFFF00"/>
                </a:highlight>
                <a:latin typeface="Comic Sans MS"/>
                <a:ea typeface="Calibri"/>
                <a:cs typeface="Times New Roman"/>
              </a:rPr>
              <a:t>c. 2:1</a:t>
            </a:r>
            <a:r>
              <a:rPr lang="en-US" sz="2800" dirty="0">
                <a:latin typeface="Comic Sans MS"/>
                <a:ea typeface="Calibri"/>
                <a:cs typeface="Times New Roman"/>
              </a:rPr>
              <a:t>		</a:t>
            </a:r>
          </a:p>
          <a:p>
            <a:pPr marL="514350" indent="-514350">
              <a:spcAft>
                <a:spcPts val="600"/>
              </a:spcAft>
              <a:buAutoNum type="alphaLcPeriod"/>
              <a:tabLst>
                <a:tab pos="1097280" algn="l"/>
              </a:tabLst>
            </a:pPr>
            <a:endParaRPr lang="en-US" sz="2800" dirty="0">
              <a:latin typeface="Comic Sans MS"/>
              <a:ea typeface="Calibri"/>
              <a:cs typeface="Times New Roman"/>
            </a:endParaRPr>
          </a:p>
          <a:p>
            <a:pPr algn="ctr">
              <a:spcAft>
                <a:spcPts val="600"/>
              </a:spcAft>
              <a:tabLst>
                <a:tab pos="1097280" algn="l"/>
              </a:tabLst>
            </a:pPr>
            <a:r>
              <a:rPr lang="en-US" sz="2800" dirty="0">
                <a:highlight>
                  <a:srgbClr val="FFFF00"/>
                </a:highlight>
                <a:latin typeface="Comic Sans MS"/>
                <a:ea typeface="Calibri"/>
                <a:cs typeface="Times New Roman"/>
              </a:rPr>
              <a:t>d. 12:6</a:t>
            </a:r>
            <a:r>
              <a:rPr lang="en-US" sz="2800" dirty="0">
                <a:latin typeface="Comic Sans MS"/>
                <a:ea typeface="Calibri"/>
                <a:cs typeface="Times New Roman"/>
              </a:rPr>
              <a:t>		e. 6:12</a:t>
            </a:r>
            <a:endParaRPr lang="en-PH" sz="2800" dirty="0">
              <a:ea typeface="Calibri"/>
              <a:cs typeface="Times New Roman"/>
            </a:endParaRPr>
          </a:p>
        </p:txBody>
      </p:sp>
    </p:spTree>
    <p:extLst>
      <p:ext uri="{BB962C8B-B14F-4D97-AF65-F5344CB8AC3E}">
        <p14:creationId xmlns:p14="http://schemas.microsoft.com/office/powerpoint/2010/main" val="2583306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Equivalent Ratios and Tables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4431983"/>
          </a:xfrm>
          <a:prstGeom prst="rect">
            <a:avLst/>
          </a:prstGeom>
          <a:noFill/>
        </p:spPr>
        <p:txBody>
          <a:bodyPr wrap="square" rtlCol="0">
            <a:spAutoFit/>
          </a:bodyPr>
          <a:lstStyle/>
          <a:p>
            <a:pPr>
              <a:spcAft>
                <a:spcPts val="600"/>
              </a:spcAft>
              <a:tabLst>
                <a:tab pos="614680" algn="l"/>
              </a:tabLst>
            </a:pPr>
            <a:r>
              <a:rPr lang="en-US" sz="2800" b="1" dirty="0">
                <a:solidFill>
                  <a:srgbClr val="548DD4"/>
                </a:solidFill>
                <a:latin typeface="Comic Sans MS"/>
                <a:ea typeface="Calibri"/>
                <a:cs typeface="Times New Roman"/>
              </a:rPr>
              <a:t>But there is another way!!!</a:t>
            </a:r>
            <a:endParaRPr lang="en-PH" sz="2800" dirty="0">
              <a:ea typeface="Calibri"/>
              <a:cs typeface="Times New Roman"/>
            </a:endParaRPr>
          </a:p>
          <a:p>
            <a:pPr>
              <a:spcAft>
                <a:spcPts val="600"/>
              </a:spcAft>
              <a:tabLst>
                <a:tab pos="614680" algn="l"/>
              </a:tabLst>
            </a:pPr>
            <a:r>
              <a:rPr lang="en-US" sz="2800" dirty="0">
                <a:latin typeface="Comic Sans MS"/>
                <a:ea typeface="Calibri"/>
                <a:cs typeface="Times New Roman"/>
              </a:rPr>
              <a:t>To determine equivalent ratios, you need to follow these steps.</a:t>
            </a:r>
            <a:endParaRPr lang="en-US" sz="1000" dirty="0">
              <a:latin typeface="Comic Sans MS"/>
              <a:ea typeface="Calibri"/>
              <a:cs typeface="Times New Roman"/>
            </a:endParaRPr>
          </a:p>
          <a:p>
            <a:pPr>
              <a:spcAft>
                <a:spcPts val="600"/>
              </a:spcAft>
              <a:tabLst>
                <a:tab pos="614680" algn="l"/>
              </a:tabLst>
            </a:pPr>
            <a:endParaRPr lang="en-PH" sz="2800" dirty="0">
              <a:ea typeface="Calibri"/>
              <a:cs typeface="Times New Roman"/>
            </a:endParaRPr>
          </a:p>
          <a:p>
            <a:pPr>
              <a:spcAft>
                <a:spcPts val="600"/>
              </a:spcAft>
              <a:tabLst>
                <a:tab pos="614680" algn="l"/>
              </a:tabLst>
            </a:pPr>
            <a:r>
              <a:rPr lang="en-US" sz="2800" b="1" dirty="0">
                <a:latin typeface="Comic Sans MS"/>
                <a:ea typeface="Calibri"/>
                <a:cs typeface="Times New Roman"/>
              </a:rPr>
              <a:t>Step 1</a:t>
            </a:r>
            <a:r>
              <a:rPr lang="en-US" sz="2800" dirty="0">
                <a:latin typeface="Comic Sans MS"/>
                <a:ea typeface="Calibri"/>
                <a:cs typeface="Times New Roman"/>
              </a:rPr>
              <a:t>:	Express the ratios in fraction form.</a:t>
            </a:r>
            <a:endParaRPr lang="en-PH" sz="2800" dirty="0">
              <a:ea typeface="Calibri"/>
              <a:cs typeface="Times New Roman"/>
            </a:endParaRPr>
          </a:p>
          <a:p>
            <a:pPr>
              <a:spcAft>
                <a:spcPts val="600"/>
              </a:spcAft>
              <a:tabLst>
                <a:tab pos="614680" algn="l"/>
              </a:tabLst>
            </a:pPr>
            <a:r>
              <a:rPr lang="en-US" sz="2800" b="1" dirty="0">
                <a:latin typeface="Comic Sans MS"/>
                <a:ea typeface="Calibri"/>
                <a:cs typeface="Times New Roman"/>
              </a:rPr>
              <a:t>Step 2:</a:t>
            </a:r>
            <a:r>
              <a:rPr lang="en-US" sz="2800" dirty="0">
                <a:latin typeface="Comic Sans MS"/>
                <a:ea typeface="Calibri"/>
                <a:cs typeface="Times New Roman"/>
              </a:rPr>
              <a:t>	Express the fractions in lowest term.</a:t>
            </a:r>
            <a:endParaRPr lang="en-PH" sz="2800" dirty="0">
              <a:ea typeface="Calibri"/>
              <a:cs typeface="Times New Roman"/>
            </a:endParaRPr>
          </a:p>
          <a:p>
            <a:pPr>
              <a:spcAft>
                <a:spcPts val="600"/>
              </a:spcAft>
              <a:tabLst>
                <a:tab pos="614680" algn="l"/>
              </a:tabLst>
            </a:pPr>
            <a:r>
              <a:rPr lang="en-US" sz="2800" b="1" dirty="0">
                <a:latin typeface="Comic Sans MS"/>
                <a:ea typeface="Calibri"/>
                <a:cs typeface="Times New Roman"/>
              </a:rPr>
              <a:t>Step 3: </a:t>
            </a:r>
            <a:r>
              <a:rPr lang="en-US" sz="2800" dirty="0">
                <a:latin typeface="Comic Sans MS"/>
                <a:ea typeface="Calibri"/>
                <a:cs typeface="Times New Roman"/>
              </a:rPr>
              <a:t>	If the fractions in lowest term are 				equal, then the ratios are</a:t>
            </a:r>
            <a:r>
              <a:rPr lang="en-PH" sz="2800" dirty="0">
                <a:ea typeface="Calibri"/>
                <a:cs typeface="Times New Roman"/>
              </a:rPr>
              <a:t> </a:t>
            </a:r>
            <a:r>
              <a:rPr lang="en-US" sz="2800" dirty="0">
                <a:latin typeface="Comic Sans MS"/>
                <a:ea typeface="Calibri"/>
                <a:cs typeface="Times New Roman"/>
              </a:rPr>
              <a:t>equivalent.</a:t>
            </a:r>
            <a:endParaRPr lang="en-PH" sz="2800" dirty="0">
              <a:ea typeface="Calibri"/>
              <a:cs typeface="Times New Roman"/>
            </a:endParaRPr>
          </a:p>
          <a:p>
            <a:pPr>
              <a:spcAft>
                <a:spcPts val="600"/>
              </a:spcAft>
              <a:tabLst>
                <a:tab pos="614680" algn="l"/>
              </a:tabLst>
            </a:pPr>
            <a:r>
              <a:rPr lang="en-US" sz="2800" dirty="0">
                <a:latin typeface="Comic Sans MS"/>
                <a:ea typeface="Calibri"/>
                <a:cs typeface="Times New Roman"/>
              </a:rPr>
              <a:t> </a:t>
            </a:r>
            <a:endParaRPr lang="en-PH" sz="2800" dirty="0">
              <a:ea typeface="Calibri"/>
              <a:cs typeface="Times New Roman"/>
            </a:endParaRPr>
          </a:p>
        </p:txBody>
      </p:sp>
    </p:spTree>
    <p:extLst>
      <p:ext uri="{BB962C8B-B14F-4D97-AF65-F5344CB8AC3E}">
        <p14:creationId xmlns:p14="http://schemas.microsoft.com/office/powerpoint/2010/main" val="3652425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Equivalent Ratios and Tables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799" y="666750"/>
            <a:ext cx="8610601" cy="358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455752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Equivalent Ratios and Tables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mc:AlternateContent xmlns:mc="http://schemas.openxmlformats.org/markup-compatibility/2006" xmlns:a14="http://schemas.microsoft.com/office/drawing/2010/main">
        <mc:Choice Requires="a14">
          <p:sp>
            <p:nvSpPr>
              <p:cNvPr id="4" name="TextBox 3"/>
              <p:cNvSpPr txBox="1"/>
              <p:nvPr/>
            </p:nvSpPr>
            <p:spPr>
              <a:xfrm>
                <a:off x="345374" y="514350"/>
                <a:ext cx="8417626" cy="4440062"/>
              </a:xfrm>
              <a:prstGeom prst="rect">
                <a:avLst/>
              </a:prstGeom>
              <a:noFill/>
            </p:spPr>
            <p:txBody>
              <a:bodyPr wrap="square" rtlCol="0">
                <a:spAutoFit/>
              </a:bodyPr>
              <a:lstStyle/>
              <a:p>
                <a:pPr>
                  <a:spcAft>
                    <a:spcPts val="600"/>
                  </a:spcAft>
                  <a:tabLst>
                    <a:tab pos="614680" algn="l"/>
                  </a:tabLst>
                </a:pPr>
                <a:r>
                  <a:rPr lang="en-US" sz="2800" b="1" dirty="0">
                    <a:solidFill>
                      <a:srgbClr val="548DD4"/>
                    </a:solidFill>
                    <a:latin typeface="Comic Sans MS"/>
                    <a:ea typeface="Calibri"/>
                    <a:cs typeface="Times New Roman"/>
                  </a:rPr>
                  <a:t>Sample Problem 3:</a:t>
                </a:r>
                <a:endParaRPr lang="en-PH" sz="2800" dirty="0">
                  <a:ea typeface="Calibri"/>
                  <a:cs typeface="Times New Roman"/>
                </a:endParaRPr>
              </a:p>
              <a:p>
                <a:pPr>
                  <a:spcAft>
                    <a:spcPts val="600"/>
                  </a:spcAft>
                  <a:tabLst>
                    <a:tab pos="614680" algn="l"/>
                  </a:tabLst>
                </a:pPr>
                <a:r>
                  <a:rPr lang="en-US" sz="2800" dirty="0">
                    <a:latin typeface="Comic Sans MS"/>
                    <a:ea typeface="Calibri"/>
                    <a:cs typeface="Times New Roman"/>
                  </a:rPr>
                  <a:t>Show that the following ratios 6:10, 12:20 and 15:25 are equivalent ratios.</a:t>
                </a:r>
              </a:p>
              <a:p>
                <a:pPr>
                  <a:spcAft>
                    <a:spcPts val="600"/>
                  </a:spcAft>
                  <a:tabLst>
                    <a:tab pos="614680" algn="l"/>
                  </a:tabLst>
                </a:pPr>
                <a:r>
                  <a:rPr lang="en-US" sz="2400" dirty="0">
                    <a:highlight>
                      <a:srgbClr val="FFFF00"/>
                    </a:highlight>
                    <a:latin typeface="Comic Sans MS"/>
                    <a:ea typeface="Calibri"/>
                    <a:cs typeface="Times New Roman"/>
                  </a:rPr>
                  <a:t>Solution:</a:t>
                </a:r>
                <a:endParaRPr lang="en-PH" sz="2400" dirty="0">
                  <a:ea typeface="Calibri"/>
                  <a:cs typeface="Times New Roman"/>
                </a:endParaRPr>
              </a:p>
              <a:p>
                <a:pPr>
                  <a:spcAft>
                    <a:spcPts val="600"/>
                  </a:spcAft>
                  <a:tabLst>
                    <a:tab pos="614680" algn="l"/>
                  </a:tabLst>
                </a:pPr>
                <a:r>
                  <a:rPr lang="en-US" sz="2400" dirty="0">
                    <a:effectLst/>
                    <a:highlight>
                      <a:srgbClr val="FFFF00"/>
                    </a:highlight>
                    <a:latin typeface="Comic Sans MS"/>
                    <a:ea typeface="Calibri"/>
                    <a:cs typeface="Times New Roman"/>
                  </a:rPr>
                  <a:t>Step 1:	</a:t>
                </a:r>
                <a14:m>
                  <m:oMath xmlns:m="http://schemas.openxmlformats.org/officeDocument/2006/math">
                    <m:f>
                      <m:fPr>
                        <m:ctrlPr>
                          <a:rPr lang="en-PH" sz="2400" i="1">
                            <a:effectLst/>
                            <a:highlight>
                              <a:srgbClr val="FFFF00"/>
                            </a:highlight>
                            <a:latin typeface="Cambria Math" panose="02040503050406030204" pitchFamily="18" charset="0"/>
                            <a:ea typeface="Calibri"/>
                            <a:cs typeface="Times New Roman"/>
                          </a:rPr>
                        </m:ctrlPr>
                      </m:fPr>
                      <m:num>
                        <m:r>
                          <a:rPr lang="en-US" sz="2400" i="1">
                            <a:effectLst/>
                            <a:highlight>
                              <a:srgbClr val="FFFF00"/>
                            </a:highlight>
                            <a:latin typeface="Cambria Math"/>
                            <a:ea typeface="Calibri"/>
                            <a:cs typeface="Times New Roman"/>
                          </a:rPr>
                          <m:t>6</m:t>
                        </m:r>
                      </m:num>
                      <m:den>
                        <m:r>
                          <a:rPr lang="en-US" sz="2400" i="1">
                            <a:effectLst/>
                            <a:highlight>
                              <a:srgbClr val="FFFF00"/>
                            </a:highlight>
                            <a:latin typeface="Cambria Math"/>
                            <a:ea typeface="Calibri"/>
                            <a:cs typeface="Times New Roman"/>
                          </a:rPr>
                          <m:t>10</m:t>
                        </m:r>
                      </m:den>
                    </m:f>
                  </m:oMath>
                </a14:m>
                <a:r>
                  <a:rPr lang="en-US" sz="2400" dirty="0">
                    <a:effectLst/>
                    <a:highlight>
                      <a:srgbClr val="FFFF00"/>
                    </a:highlight>
                    <a:latin typeface="Comic Sans MS"/>
                    <a:ea typeface="Times New Roman"/>
                    <a:cs typeface="Times New Roman"/>
                  </a:rPr>
                  <a:t>, </a:t>
                </a:r>
                <a14:m>
                  <m:oMath xmlns:m="http://schemas.openxmlformats.org/officeDocument/2006/math">
                    <m:f>
                      <m:fPr>
                        <m:ctrlPr>
                          <a:rPr lang="en-PH" sz="2400" i="1">
                            <a:effectLst/>
                            <a:highlight>
                              <a:srgbClr val="FFFF00"/>
                            </a:highlight>
                            <a:latin typeface="Cambria Math" panose="02040503050406030204" pitchFamily="18" charset="0"/>
                            <a:ea typeface="Calibri"/>
                            <a:cs typeface="Times New Roman"/>
                          </a:rPr>
                        </m:ctrlPr>
                      </m:fPr>
                      <m:num>
                        <m:r>
                          <a:rPr lang="en-US" sz="2400" i="1">
                            <a:effectLst/>
                            <a:highlight>
                              <a:srgbClr val="FFFF00"/>
                            </a:highlight>
                            <a:latin typeface="Cambria Math"/>
                            <a:ea typeface="Calibri"/>
                            <a:cs typeface="Times New Roman"/>
                          </a:rPr>
                          <m:t>12</m:t>
                        </m:r>
                      </m:num>
                      <m:den>
                        <m:r>
                          <a:rPr lang="en-US" sz="2400" i="1">
                            <a:effectLst/>
                            <a:highlight>
                              <a:srgbClr val="FFFF00"/>
                            </a:highlight>
                            <a:latin typeface="Cambria Math"/>
                            <a:ea typeface="Calibri"/>
                            <a:cs typeface="Times New Roman"/>
                          </a:rPr>
                          <m:t>20</m:t>
                        </m:r>
                      </m:den>
                    </m:f>
                  </m:oMath>
                </a14:m>
                <a:r>
                  <a:rPr lang="en-US" sz="2400" dirty="0">
                    <a:effectLst/>
                    <a:highlight>
                      <a:srgbClr val="FFFF00"/>
                    </a:highlight>
                    <a:latin typeface="Comic Sans MS"/>
                    <a:ea typeface="Times New Roman"/>
                    <a:cs typeface="Times New Roman"/>
                  </a:rPr>
                  <a:t> and </a:t>
                </a:r>
                <a14:m>
                  <m:oMath xmlns:m="http://schemas.openxmlformats.org/officeDocument/2006/math">
                    <m:f>
                      <m:fPr>
                        <m:ctrlPr>
                          <a:rPr lang="en-PH" sz="2400" i="1">
                            <a:effectLst/>
                            <a:highlight>
                              <a:srgbClr val="FFFF00"/>
                            </a:highlight>
                            <a:latin typeface="Cambria Math" panose="02040503050406030204" pitchFamily="18" charset="0"/>
                            <a:ea typeface="Calibri"/>
                            <a:cs typeface="Times New Roman"/>
                          </a:rPr>
                        </m:ctrlPr>
                      </m:fPr>
                      <m:num>
                        <m:r>
                          <a:rPr lang="en-US" sz="2400" i="1">
                            <a:effectLst/>
                            <a:highlight>
                              <a:srgbClr val="FFFF00"/>
                            </a:highlight>
                            <a:latin typeface="Cambria Math"/>
                            <a:ea typeface="Calibri"/>
                            <a:cs typeface="Times New Roman"/>
                          </a:rPr>
                          <m:t>15</m:t>
                        </m:r>
                      </m:num>
                      <m:den>
                        <m:r>
                          <a:rPr lang="en-US" sz="2400" i="1">
                            <a:effectLst/>
                            <a:highlight>
                              <a:srgbClr val="FFFF00"/>
                            </a:highlight>
                            <a:latin typeface="Cambria Math"/>
                            <a:ea typeface="Calibri"/>
                            <a:cs typeface="Times New Roman"/>
                          </a:rPr>
                          <m:t>25</m:t>
                        </m:r>
                      </m:den>
                    </m:f>
                  </m:oMath>
                </a14:m>
                <a:endParaRPr lang="en-PH" sz="2400" dirty="0">
                  <a:ea typeface="Calibri"/>
                  <a:cs typeface="Times New Roman"/>
                </a:endParaRPr>
              </a:p>
              <a:p>
                <a:pPr>
                  <a:spcAft>
                    <a:spcPts val="600"/>
                  </a:spcAft>
                  <a:tabLst>
                    <a:tab pos="614680" algn="l"/>
                  </a:tabLst>
                </a:pPr>
                <a:r>
                  <a:rPr lang="en-US" sz="2400" dirty="0">
                    <a:effectLst/>
                    <a:highlight>
                      <a:srgbClr val="FFFF00"/>
                    </a:highlight>
                    <a:latin typeface="Comic Sans MS"/>
                    <a:ea typeface="Times New Roman"/>
                    <a:cs typeface="Times New Roman"/>
                  </a:rPr>
                  <a:t>Step 2:	 </a:t>
                </a:r>
                <a14:m>
                  <m:oMath xmlns:m="http://schemas.openxmlformats.org/officeDocument/2006/math">
                    <m:f>
                      <m:fPr>
                        <m:ctrlPr>
                          <a:rPr lang="en-PH" sz="2400" i="1">
                            <a:effectLst/>
                            <a:highlight>
                              <a:srgbClr val="FFFF00"/>
                            </a:highlight>
                            <a:latin typeface="Cambria Math" panose="02040503050406030204" pitchFamily="18" charset="0"/>
                            <a:ea typeface="Calibri"/>
                            <a:cs typeface="Times New Roman"/>
                          </a:rPr>
                        </m:ctrlPr>
                      </m:fPr>
                      <m:num>
                        <m:r>
                          <a:rPr lang="en-US" sz="2400" i="1">
                            <a:effectLst/>
                            <a:highlight>
                              <a:srgbClr val="FFFF00"/>
                            </a:highlight>
                            <a:latin typeface="Cambria Math"/>
                            <a:ea typeface="Calibri"/>
                            <a:cs typeface="Times New Roman"/>
                          </a:rPr>
                          <m:t>3</m:t>
                        </m:r>
                      </m:num>
                      <m:den>
                        <m:r>
                          <a:rPr lang="en-US" sz="2400" i="1">
                            <a:effectLst/>
                            <a:highlight>
                              <a:srgbClr val="FFFF00"/>
                            </a:highlight>
                            <a:latin typeface="Cambria Math"/>
                            <a:ea typeface="Calibri"/>
                            <a:cs typeface="Times New Roman"/>
                          </a:rPr>
                          <m:t>5</m:t>
                        </m:r>
                      </m:den>
                    </m:f>
                  </m:oMath>
                </a14:m>
                <a:r>
                  <a:rPr lang="en-US" sz="2400" dirty="0">
                    <a:effectLst/>
                    <a:highlight>
                      <a:srgbClr val="FFFF00"/>
                    </a:highlight>
                    <a:latin typeface="Comic Sans MS"/>
                    <a:ea typeface="Times New Roman"/>
                    <a:cs typeface="Times New Roman"/>
                  </a:rPr>
                  <a:t>, </a:t>
                </a:r>
                <a14:m>
                  <m:oMath xmlns:m="http://schemas.openxmlformats.org/officeDocument/2006/math">
                    <m:f>
                      <m:fPr>
                        <m:ctrlPr>
                          <a:rPr lang="en-PH" sz="2400" i="1">
                            <a:effectLst/>
                            <a:highlight>
                              <a:srgbClr val="FFFF00"/>
                            </a:highlight>
                            <a:latin typeface="Cambria Math" panose="02040503050406030204" pitchFamily="18" charset="0"/>
                            <a:ea typeface="Calibri"/>
                            <a:cs typeface="Times New Roman"/>
                          </a:rPr>
                        </m:ctrlPr>
                      </m:fPr>
                      <m:num>
                        <m:r>
                          <a:rPr lang="en-US" sz="2400" i="1">
                            <a:effectLst/>
                            <a:highlight>
                              <a:srgbClr val="FFFF00"/>
                            </a:highlight>
                            <a:latin typeface="Cambria Math"/>
                            <a:ea typeface="Calibri"/>
                            <a:cs typeface="Times New Roman"/>
                          </a:rPr>
                          <m:t>3</m:t>
                        </m:r>
                      </m:num>
                      <m:den>
                        <m:r>
                          <a:rPr lang="en-US" sz="2400" i="1">
                            <a:effectLst/>
                            <a:highlight>
                              <a:srgbClr val="FFFF00"/>
                            </a:highlight>
                            <a:latin typeface="Cambria Math"/>
                            <a:ea typeface="Calibri"/>
                            <a:cs typeface="Times New Roman"/>
                          </a:rPr>
                          <m:t>5</m:t>
                        </m:r>
                      </m:den>
                    </m:f>
                  </m:oMath>
                </a14:m>
                <a:r>
                  <a:rPr lang="en-US" sz="2400" dirty="0">
                    <a:effectLst/>
                    <a:highlight>
                      <a:srgbClr val="FFFF00"/>
                    </a:highlight>
                    <a:latin typeface="Comic Sans MS"/>
                    <a:ea typeface="Times New Roman"/>
                    <a:cs typeface="Times New Roman"/>
                  </a:rPr>
                  <a:t> and </a:t>
                </a:r>
                <a14:m>
                  <m:oMath xmlns:m="http://schemas.openxmlformats.org/officeDocument/2006/math">
                    <m:f>
                      <m:fPr>
                        <m:ctrlPr>
                          <a:rPr lang="en-PH" sz="2400" i="1">
                            <a:effectLst/>
                            <a:highlight>
                              <a:srgbClr val="FFFF00"/>
                            </a:highlight>
                            <a:latin typeface="Cambria Math" panose="02040503050406030204" pitchFamily="18" charset="0"/>
                            <a:ea typeface="Calibri"/>
                            <a:cs typeface="Times New Roman"/>
                          </a:rPr>
                        </m:ctrlPr>
                      </m:fPr>
                      <m:num>
                        <m:r>
                          <a:rPr lang="en-US" sz="2400" i="1">
                            <a:effectLst/>
                            <a:highlight>
                              <a:srgbClr val="FFFF00"/>
                            </a:highlight>
                            <a:latin typeface="Cambria Math"/>
                            <a:ea typeface="Calibri"/>
                            <a:cs typeface="Times New Roman"/>
                          </a:rPr>
                          <m:t>3</m:t>
                        </m:r>
                      </m:num>
                      <m:den>
                        <m:r>
                          <a:rPr lang="en-US" sz="2400" i="1">
                            <a:effectLst/>
                            <a:highlight>
                              <a:srgbClr val="FFFF00"/>
                            </a:highlight>
                            <a:latin typeface="Cambria Math"/>
                            <a:ea typeface="Calibri"/>
                            <a:cs typeface="Times New Roman"/>
                          </a:rPr>
                          <m:t>5</m:t>
                        </m:r>
                      </m:den>
                    </m:f>
                  </m:oMath>
                </a14:m>
                <a:endParaRPr lang="en-PH" sz="2400" dirty="0">
                  <a:ea typeface="Calibri"/>
                  <a:cs typeface="Times New Roman"/>
                </a:endParaRPr>
              </a:p>
              <a:p>
                <a:pPr>
                  <a:spcAft>
                    <a:spcPts val="600"/>
                  </a:spcAft>
                  <a:tabLst>
                    <a:tab pos="614680" algn="l"/>
                  </a:tabLst>
                </a:pPr>
                <a:r>
                  <a:rPr lang="en-US" sz="2400" dirty="0">
                    <a:effectLst/>
                    <a:highlight>
                      <a:srgbClr val="FFFF00"/>
                    </a:highlight>
                    <a:latin typeface="Comic Sans MS"/>
                    <a:ea typeface="Times New Roman"/>
                    <a:cs typeface="Times New Roman"/>
                  </a:rPr>
                  <a:t>Step 3:	Therefore, </a:t>
                </a:r>
                <a:r>
                  <a:rPr lang="en-US" sz="2400" dirty="0">
                    <a:effectLst/>
                    <a:highlight>
                      <a:srgbClr val="FFFF00"/>
                    </a:highlight>
                    <a:latin typeface="Comic Sans MS"/>
                    <a:ea typeface="Calibri"/>
                    <a:cs typeface="Times New Roman"/>
                  </a:rPr>
                  <a:t>6:10, 12:20 and 15:25 are equivalent ratios.</a:t>
                </a:r>
                <a:endParaRPr lang="en-PH" sz="2400" dirty="0">
                  <a:ea typeface="Calibri"/>
                  <a:cs typeface="Times New Roman"/>
                </a:endParaRPr>
              </a:p>
              <a:p>
                <a:pPr>
                  <a:spcAft>
                    <a:spcPts val="600"/>
                  </a:spcAft>
                  <a:tabLst>
                    <a:tab pos="614680" algn="l"/>
                  </a:tabLst>
                </a:pPr>
                <a:endParaRPr lang="en-PH" sz="2800" dirty="0">
                  <a:ea typeface="Calibri"/>
                  <a:cs typeface="Times New Roman"/>
                </a:endParaRPr>
              </a:p>
            </p:txBody>
          </p:sp>
        </mc:Choice>
        <mc:Fallback xmlns="">
          <p:sp>
            <p:nvSpPr>
              <p:cNvPr id="4" name="TextBox 3"/>
              <p:cNvSpPr txBox="1">
                <a:spLocks noRot="1" noChangeAspect="1" noMove="1" noResize="1" noEditPoints="1" noAdjustHandles="1" noChangeArrowheads="1" noChangeShapeType="1" noTextEdit="1"/>
              </p:cNvSpPr>
              <p:nvPr/>
            </p:nvSpPr>
            <p:spPr>
              <a:xfrm>
                <a:off x="345374" y="514350"/>
                <a:ext cx="8417626" cy="4440062"/>
              </a:xfrm>
              <a:prstGeom prst="rect">
                <a:avLst/>
              </a:prstGeom>
              <a:blipFill rotWithShape="1">
                <a:blip r:embed="rId3"/>
                <a:stretch>
                  <a:fillRect l="-1521" t="-1372" b="-2881"/>
                </a:stretch>
              </a:blipFill>
            </p:spPr>
            <p:txBody>
              <a:bodyPr/>
              <a:lstStyle/>
              <a:p>
                <a:r>
                  <a:rPr lang="en-PH">
                    <a:noFill/>
                  </a:rPr>
                  <a:t> </a:t>
                </a:r>
              </a:p>
            </p:txBody>
          </p:sp>
        </mc:Fallback>
      </mc:AlternateContent>
    </p:spTree>
    <p:extLst>
      <p:ext uri="{BB962C8B-B14F-4D97-AF65-F5344CB8AC3E}">
        <p14:creationId xmlns:p14="http://schemas.microsoft.com/office/powerpoint/2010/main" val="862415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Equivalent Ratios and Tables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2477601"/>
          </a:xfrm>
          <a:prstGeom prst="rect">
            <a:avLst/>
          </a:prstGeom>
          <a:noFill/>
        </p:spPr>
        <p:txBody>
          <a:bodyPr wrap="square" rtlCol="0">
            <a:spAutoFit/>
          </a:bodyPr>
          <a:lstStyle/>
          <a:p>
            <a:pPr>
              <a:spcAft>
                <a:spcPts val="600"/>
              </a:spcAft>
              <a:tabLst>
                <a:tab pos="614680" algn="l"/>
              </a:tabLst>
            </a:pPr>
            <a:r>
              <a:rPr lang="en-US" sz="2800" b="1" dirty="0">
                <a:solidFill>
                  <a:srgbClr val="548DD4"/>
                </a:solidFill>
                <a:latin typeface="Comic Sans MS"/>
                <a:ea typeface="Calibri"/>
                <a:cs typeface="Times New Roman"/>
              </a:rPr>
              <a:t>Finding the Unknown Term in Equivalent Ratios</a:t>
            </a:r>
            <a:endParaRPr lang="en-PH" sz="2800" dirty="0">
              <a:ea typeface="Calibri"/>
              <a:cs typeface="Times New Roman"/>
            </a:endParaRPr>
          </a:p>
          <a:p>
            <a:pPr>
              <a:spcAft>
                <a:spcPts val="600"/>
              </a:spcAft>
              <a:tabLst>
                <a:tab pos="614680" algn="l"/>
              </a:tabLst>
            </a:pPr>
            <a:endParaRPr lang="en-US" sz="2800" dirty="0">
              <a:solidFill>
                <a:srgbClr val="000000"/>
              </a:solidFill>
              <a:latin typeface="Comic Sans MS"/>
              <a:ea typeface="Calibri"/>
              <a:cs typeface="Times New Roman"/>
            </a:endParaRPr>
          </a:p>
          <a:p>
            <a:pPr>
              <a:spcAft>
                <a:spcPts val="600"/>
              </a:spcAft>
              <a:tabLst>
                <a:tab pos="614680" algn="l"/>
              </a:tabLst>
            </a:pPr>
            <a:r>
              <a:rPr lang="en-US" sz="2800" dirty="0">
                <a:solidFill>
                  <a:srgbClr val="000000"/>
                </a:solidFill>
                <a:latin typeface="Comic Sans MS"/>
                <a:ea typeface="Calibri"/>
                <a:cs typeface="Times New Roman"/>
              </a:rPr>
              <a:t>Example: Find the unknown term in the equivalent ratios 12:16 and 6:x</a:t>
            </a:r>
          </a:p>
          <a:p>
            <a:pPr>
              <a:spcAft>
                <a:spcPts val="600"/>
              </a:spcAft>
              <a:tabLst>
                <a:tab pos="614680" algn="l"/>
              </a:tabLst>
            </a:pPr>
            <a:endParaRPr lang="en-PH" sz="2800" dirty="0">
              <a:ea typeface="Calibri"/>
              <a:cs typeface="Times New Roman"/>
            </a:endParaRPr>
          </a:p>
        </p:txBody>
      </p:sp>
    </p:spTree>
    <p:extLst>
      <p:ext uri="{BB962C8B-B14F-4D97-AF65-F5344CB8AC3E}">
        <p14:creationId xmlns:p14="http://schemas.microsoft.com/office/powerpoint/2010/main" val="15200215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Equivalent Ratios and Tables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mc:AlternateContent xmlns:mc="http://schemas.openxmlformats.org/markup-compatibility/2006" xmlns:a14="http://schemas.microsoft.com/office/drawing/2010/main">
        <mc:Choice Requires="a14">
          <p:sp>
            <p:nvSpPr>
              <p:cNvPr id="4" name="TextBox 3"/>
              <p:cNvSpPr txBox="1"/>
              <p:nvPr/>
            </p:nvSpPr>
            <p:spPr>
              <a:xfrm>
                <a:off x="345374" y="514350"/>
                <a:ext cx="8417626" cy="4509440"/>
              </a:xfrm>
              <a:prstGeom prst="rect">
                <a:avLst/>
              </a:prstGeom>
              <a:noFill/>
            </p:spPr>
            <p:txBody>
              <a:bodyPr wrap="square" rtlCol="0">
                <a:spAutoFit/>
              </a:bodyPr>
              <a:lstStyle/>
              <a:p>
                <a:pPr>
                  <a:spcAft>
                    <a:spcPts val="600"/>
                  </a:spcAft>
                  <a:tabLst>
                    <a:tab pos="614680" algn="l"/>
                  </a:tabLst>
                </a:pPr>
                <a:r>
                  <a:rPr lang="en-US" sz="2400" b="1" dirty="0">
                    <a:solidFill>
                      <a:srgbClr val="E36C0A"/>
                    </a:solidFill>
                    <a:latin typeface="Comic Sans MS"/>
                    <a:ea typeface="Calibri"/>
                    <a:cs typeface="Times New Roman"/>
                  </a:rPr>
                  <a:t>Method 1:</a:t>
                </a:r>
                <a:endParaRPr lang="en-PH" sz="2400" dirty="0">
                  <a:ea typeface="Calibri"/>
                  <a:cs typeface="Times New Roman"/>
                </a:endParaRPr>
              </a:p>
              <a:p>
                <a:pPr>
                  <a:spcAft>
                    <a:spcPts val="600"/>
                  </a:spcAft>
                  <a:tabLst>
                    <a:tab pos="614680" algn="l"/>
                  </a:tabLst>
                </a:pPr>
                <a:r>
                  <a:rPr lang="en-US" sz="2400" dirty="0">
                    <a:effectLst/>
                    <a:latin typeface="Comic Sans MS"/>
                    <a:ea typeface="Calibri"/>
                    <a:cs typeface="Times New Roman"/>
                  </a:rPr>
                  <a:t>Step 1: 	Express the equivalent ratios as fractions.</a:t>
                </a:r>
                <a:endParaRPr lang="en-PH" sz="2400" dirty="0">
                  <a:ea typeface="Calibri"/>
                  <a:cs typeface="Times New Roman"/>
                </a:endParaRPr>
              </a:p>
              <a:p>
                <a:pPr>
                  <a:spcAft>
                    <a:spcPts val="600"/>
                  </a:spcAft>
                  <a:tabLst>
                    <a:tab pos="614680" algn="l"/>
                  </a:tabLst>
                </a:pPr>
                <a14:m>
                  <m:oMathPara xmlns:m="http://schemas.openxmlformats.org/officeDocument/2006/math">
                    <m:oMathParaPr>
                      <m:jc m:val="centerGroup"/>
                    </m:oMathParaPr>
                    <m:oMath xmlns:m="http://schemas.openxmlformats.org/officeDocument/2006/math">
                      <m:f>
                        <m:fPr>
                          <m:ctrlPr>
                            <a:rPr lang="en-PH" sz="2400" i="1">
                              <a:effectLst/>
                              <a:latin typeface="Cambria Math" panose="02040503050406030204" pitchFamily="18" charset="0"/>
                              <a:ea typeface="Calibri"/>
                              <a:cs typeface="Times New Roman"/>
                            </a:rPr>
                          </m:ctrlPr>
                        </m:fPr>
                        <m:num>
                          <m:r>
                            <a:rPr lang="en-US" sz="2400" i="1">
                              <a:effectLst/>
                              <a:latin typeface="Cambria Math"/>
                              <a:ea typeface="Calibri"/>
                              <a:cs typeface="Times New Roman"/>
                            </a:rPr>
                            <m:t>12</m:t>
                          </m:r>
                        </m:num>
                        <m:den>
                          <m:r>
                            <a:rPr lang="en-US" sz="2400" i="1">
                              <a:effectLst/>
                              <a:latin typeface="Cambria Math"/>
                              <a:ea typeface="Calibri"/>
                              <a:cs typeface="Times New Roman"/>
                            </a:rPr>
                            <m:t>16</m:t>
                          </m:r>
                        </m:den>
                      </m:f>
                      <m:r>
                        <a:rPr lang="en-US" sz="2400" i="1">
                          <a:effectLst/>
                          <a:latin typeface="Cambria Math"/>
                          <a:ea typeface="Calibri"/>
                          <a:cs typeface="Times New Roman"/>
                        </a:rPr>
                        <m:t>= </m:t>
                      </m:r>
                      <m:f>
                        <m:fPr>
                          <m:ctrlPr>
                            <a:rPr lang="en-PH" sz="2400" i="1">
                              <a:effectLst/>
                              <a:latin typeface="Cambria Math" panose="02040503050406030204" pitchFamily="18" charset="0"/>
                              <a:ea typeface="Calibri"/>
                              <a:cs typeface="Times New Roman"/>
                            </a:rPr>
                          </m:ctrlPr>
                        </m:fPr>
                        <m:num>
                          <m:r>
                            <a:rPr lang="en-US" sz="2400" i="1">
                              <a:effectLst/>
                              <a:latin typeface="Cambria Math"/>
                              <a:ea typeface="Calibri"/>
                              <a:cs typeface="Times New Roman"/>
                            </a:rPr>
                            <m:t>6</m:t>
                          </m:r>
                        </m:num>
                        <m:den>
                          <m:r>
                            <a:rPr lang="en-US" sz="2400" i="1">
                              <a:effectLst/>
                              <a:latin typeface="Cambria Math"/>
                              <a:ea typeface="Calibri"/>
                              <a:cs typeface="Times New Roman"/>
                            </a:rPr>
                            <m:t>𝑥</m:t>
                          </m:r>
                        </m:den>
                      </m:f>
                    </m:oMath>
                  </m:oMathPara>
                </a14:m>
                <a:endParaRPr lang="en-PH" sz="2400" dirty="0">
                  <a:ea typeface="Calibri"/>
                  <a:cs typeface="Times New Roman"/>
                </a:endParaRPr>
              </a:p>
              <a:p>
                <a:pPr>
                  <a:spcAft>
                    <a:spcPts val="600"/>
                  </a:spcAft>
                  <a:tabLst>
                    <a:tab pos="614680" algn="l"/>
                  </a:tabLst>
                </a:pPr>
                <a:r>
                  <a:rPr lang="en-US" sz="2400" dirty="0">
                    <a:effectLst/>
                    <a:latin typeface="Comic Sans MS"/>
                    <a:ea typeface="Times New Roman"/>
                    <a:cs typeface="Times New Roman"/>
                  </a:rPr>
                  <a:t>Step 2:	Cross multiply</a:t>
                </a:r>
                <a:endParaRPr lang="en-PH" sz="2400" dirty="0">
                  <a:ea typeface="Calibri"/>
                  <a:cs typeface="Times New Roman"/>
                </a:endParaRPr>
              </a:p>
              <a:p>
                <a:pPr>
                  <a:spcAft>
                    <a:spcPts val="600"/>
                  </a:spcAft>
                  <a:tabLst>
                    <a:tab pos="614680" algn="l"/>
                  </a:tabLst>
                </a:pPr>
                <a:r>
                  <a:rPr lang="en-US" sz="2400" dirty="0">
                    <a:effectLst/>
                    <a:latin typeface="Comic Sans MS"/>
                    <a:ea typeface="Times New Roman"/>
                    <a:cs typeface="Times New Roman"/>
                  </a:rPr>
                  <a:t>			12x = 96</a:t>
                </a:r>
                <a:endParaRPr lang="en-PH" sz="2400" dirty="0">
                  <a:ea typeface="Calibri"/>
                  <a:cs typeface="Times New Roman"/>
                </a:endParaRPr>
              </a:p>
              <a:p>
                <a:pPr>
                  <a:spcAft>
                    <a:spcPts val="600"/>
                  </a:spcAft>
                  <a:tabLst>
                    <a:tab pos="614680" algn="l"/>
                  </a:tabLst>
                </a:pPr>
                <a:r>
                  <a:rPr lang="en-US" sz="2400" dirty="0">
                    <a:effectLst/>
                    <a:latin typeface="Comic Sans MS"/>
                    <a:ea typeface="Times New Roman"/>
                    <a:cs typeface="Times New Roman"/>
                  </a:rPr>
                  <a:t>Step 3: 	Solve for the unknown</a:t>
                </a:r>
                <a:endParaRPr lang="en-PH" sz="2400" dirty="0">
                  <a:ea typeface="Calibri"/>
                  <a:cs typeface="Times New Roman"/>
                </a:endParaRPr>
              </a:p>
              <a:p>
                <a:pPr>
                  <a:spcAft>
                    <a:spcPts val="600"/>
                  </a:spcAft>
                  <a:tabLst>
                    <a:tab pos="614680" algn="l"/>
                  </a:tabLst>
                </a:pPr>
                <a:r>
                  <a:rPr lang="en-US" sz="2400" dirty="0">
                    <a:effectLst/>
                    <a:latin typeface="Comic Sans MS"/>
                    <a:ea typeface="Times New Roman"/>
                    <a:cs typeface="Times New Roman"/>
                  </a:rPr>
                  <a:t>			</a:t>
                </a:r>
                <a14:m>
                  <m:oMath xmlns:m="http://schemas.openxmlformats.org/officeDocument/2006/math">
                    <m:f>
                      <m:fPr>
                        <m:ctrlPr>
                          <a:rPr lang="en-PH" sz="2400" i="1">
                            <a:effectLst/>
                            <a:latin typeface="Cambria Math" panose="02040503050406030204" pitchFamily="18" charset="0"/>
                            <a:ea typeface="Calibri"/>
                            <a:cs typeface="Times New Roman"/>
                          </a:rPr>
                        </m:ctrlPr>
                      </m:fPr>
                      <m:num>
                        <m:r>
                          <a:rPr lang="en-US" sz="2400" i="1">
                            <a:effectLst/>
                            <a:latin typeface="Cambria Math"/>
                            <a:ea typeface="Calibri"/>
                            <a:cs typeface="Times New Roman"/>
                          </a:rPr>
                          <m:t>12</m:t>
                        </m:r>
                        <m:r>
                          <a:rPr lang="en-US" sz="2400" i="1">
                            <a:effectLst/>
                            <a:latin typeface="Cambria Math"/>
                            <a:ea typeface="Calibri"/>
                            <a:cs typeface="Times New Roman"/>
                          </a:rPr>
                          <m:t>𝑥</m:t>
                        </m:r>
                      </m:num>
                      <m:den>
                        <m:r>
                          <a:rPr lang="en-US" sz="2400" i="1">
                            <a:effectLst/>
                            <a:latin typeface="Cambria Math"/>
                            <a:ea typeface="Calibri"/>
                            <a:cs typeface="Times New Roman"/>
                          </a:rPr>
                          <m:t>12</m:t>
                        </m:r>
                      </m:den>
                    </m:f>
                    <m:r>
                      <a:rPr lang="en-US" sz="2400" i="1">
                        <a:effectLst/>
                        <a:latin typeface="Cambria Math"/>
                        <a:ea typeface="Calibri"/>
                        <a:cs typeface="Times New Roman"/>
                      </a:rPr>
                      <m:t>= </m:t>
                    </m:r>
                    <m:f>
                      <m:fPr>
                        <m:ctrlPr>
                          <a:rPr lang="en-PH" sz="2400" i="1">
                            <a:effectLst/>
                            <a:latin typeface="Cambria Math" panose="02040503050406030204" pitchFamily="18" charset="0"/>
                            <a:ea typeface="Calibri"/>
                            <a:cs typeface="Times New Roman"/>
                          </a:rPr>
                        </m:ctrlPr>
                      </m:fPr>
                      <m:num>
                        <m:r>
                          <a:rPr lang="en-US" sz="2400" i="1">
                            <a:effectLst/>
                            <a:latin typeface="Cambria Math"/>
                            <a:ea typeface="Calibri"/>
                            <a:cs typeface="Times New Roman"/>
                          </a:rPr>
                          <m:t>96</m:t>
                        </m:r>
                      </m:num>
                      <m:den>
                        <m:r>
                          <a:rPr lang="en-US" sz="2400" i="1">
                            <a:effectLst/>
                            <a:latin typeface="Cambria Math"/>
                            <a:ea typeface="Calibri"/>
                            <a:cs typeface="Times New Roman"/>
                          </a:rPr>
                          <m:t>12</m:t>
                        </m:r>
                      </m:den>
                    </m:f>
                  </m:oMath>
                </a14:m>
                <a:endParaRPr lang="en-PH" sz="2400" dirty="0">
                  <a:ea typeface="Calibri"/>
                  <a:cs typeface="Times New Roman"/>
                </a:endParaRPr>
              </a:p>
              <a:p>
                <a:pPr>
                  <a:spcAft>
                    <a:spcPts val="600"/>
                  </a:spcAft>
                  <a:tabLst>
                    <a:tab pos="614680" algn="l"/>
                  </a:tabLst>
                </a:pPr>
                <a:r>
                  <a:rPr lang="en-US" sz="2400" dirty="0">
                    <a:effectLst/>
                    <a:latin typeface="Comic Sans MS"/>
                    <a:ea typeface="Times New Roman"/>
                    <a:cs typeface="Times New Roman"/>
                  </a:rPr>
                  <a:t>			X = 8</a:t>
                </a:r>
                <a:endParaRPr lang="en-PH" sz="2400" dirty="0">
                  <a:ea typeface="Calibri"/>
                  <a:cs typeface="Times New Roman"/>
                </a:endParaRPr>
              </a:p>
              <a:p>
                <a:pPr>
                  <a:spcAft>
                    <a:spcPts val="600"/>
                  </a:spcAft>
                  <a:tabLst>
                    <a:tab pos="614680" algn="l"/>
                  </a:tabLst>
                </a:pPr>
                <a:r>
                  <a:rPr lang="en-US" sz="2400" dirty="0">
                    <a:effectLst/>
                    <a:latin typeface="Comic Sans MS"/>
                    <a:ea typeface="Times New Roman"/>
                    <a:cs typeface="Times New Roman"/>
                  </a:rPr>
                  <a:t> </a:t>
                </a:r>
                <a:endParaRPr lang="en-PH" sz="2400" dirty="0">
                  <a:ea typeface="Calibri"/>
                  <a:cs typeface="Times New Roman"/>
                </a:endParaRPr>
              </a:p>
            </p:txBody>
          </p:sp>
        </mc:Choice>
        <mc:Fallback xmlns="">
          <p:sp>
            <p:nvSpPr>
              <p:cNvPr id="4" name="TextBox 3"/>
              <p:cNvSpPr txBox="1">
                <a:spLocks noRot="1" noChangeAspect="1" noMove="1" noResize="1" noEditPoints="1" noAdjustHandles="1" noChangeArrowheads="1" noChangeShapeType="1" noTextEdit="1"/>
              </p:cNvSpPr>
              <p:nvPr/>
            </p:nvSpPr>
            <p:spPr>
              <a:xfrm>
                <a:off x="345374" y="514350"/>
                <a:ext cx="8417626" cy="4509440"/>
              </a:xfrm>
              <a:prstGeom prst="rect">
                <a:avLst/>
              </a:prstGeom>
              <a:blipFill rotWithShape="1">
                <a:blip r:embed="rId3"/>
                <a:stretch>
                  <a:fillRect l="-1159" t="-1081" b="-2162"/>
                </a:stretch>
              </a:blipFill>
            </p:spPr>
            <p:txBody>
              <a:bodyPr/>
              <a:lstStyle/>
              <a:p>
                <a:r>
                  <a:rPr lang="en-PH">
                    <a:noFill/>
                  </a:rPr>
                  <a:t> </a:t>
                </a:r>
              </a:p>
            </p:txBody>
          </p:sp>
        </mc:Fallback>
      </mc:AlternateContent>
    </p:spTree>
    <p:extLst>
      <p:ext uri="{BB962C8B-B14F-4D97-AF65-F5344CB8AC3E}">
        <p14:creationId xmlns:p14="http://schemas.microsoft.com/office/powerpoint/2010/main" val="11718588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Equivalent Ratios and Tables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mc:AlternateContent xmlns:mc="http://schemas.openxmlformats.org/markup-compatibility/2006" xmlns:a14="http://schemas.microsoft.com/office/drawing/2010/main">
        <mc:Choice Requires="a14">
          <p:sp>
            <p:nvSpPr>
              <p:cNvPr id="4" name="TextBox 3"/>
              <p:cNvSpPr txBox="1"/>
              <p:nvPr/>
            </p:nvSpPr>
            <p:spPr>
              <a:xfrm>
                <a:off x="345374" y="514350"/>
                <a:ext cx="8417626" cy="3963714"/>
              </a:xfrm>
              <a:prstGeom prst="rect">
                <a:avLst/>
              </a:prstGeom>
              <a:noFill/>
            </p:spPr>
            <p:txBody>
              <a:bodyPr wrap="square" rtlCol="0">
                <a:spAutoFit/>
              </a:bodyPr>
              <a:lstStyle/>
              <a:p>
                <a:pPr>
                  <a:spcAft>
                    <a:spcPts val="600"/>
                  </a:spcAft>
                  <a:tabLst>
                    <a:tab pos="614680" algn="l"/>
                  </a:tabLst>
                </a:pPr>
                <a:r>
                  <a:rPr lang="en-US" sz="1900" b="1" dirty="0">
                    <a:solidFill>
                      <a:srgbClr val="E36C0A"/>
                    </a:solidFill>
                    <a:latin typeface="Comic Sans MS"/>
                    <a:ea typeface="Calibri"/>
                    <a:cs typeface="Times New Roman"/>
                  </a:rPr>
                  <a:t>Method 2:</a:t>
                </a:r>
                <a:endParaRPr lang="en-PH" sz="1900" dirty="0">
                  <a:ea typeface="Calibri"/>
                  <a:cs typeface="Times New Roman"/>
                </a:endParaRPr>
              </a:p>
              <a:p>
                <a:pPr>
                  <a:spcAft>
                    <a:spcPts val="600"/>
                  </a:spcAft>
                  <a:tabLst>
                    <a:tab pos="614680" algn="l"/>
                  </a:tabLst>
                </a:pPr>
                <a:r>
                  <a:rPr lang="en-US" sz="1900" dirty="0">
                    <a:effectLst/>
                    <a:latin typeface="Comic Sans MS"/>
                    <a:ea typeface="Calibri"/>
                    <a:cs typeface="Times New Roman"/>
                  </a:rPr>
                  <a:t>Step 1:	Equate the equivalent ratios</a:t>
                </a:r>
                <a:endParaRPr lang="en-PH" sz="1900" dirty="0">
                  <a:ea typeface="Calibri"/>
                  <a:cs typeface="Times New Roman"/>
                </a:endParaRPr>
              </a:p>
              <a:p>
                <a:pPr>
                  <a:spcAft>
                    <a:spcPts val="600"/>
                  </a:spcAft>
                  <a:tabLst>
                    <a:tab pos="614680" algn="l"/>
                  </a:tabLst>
                </a:pPr>
                <a:r>
                  <a:rPr lang="en-US" sz="1900" dirty="0">
                    <a:effectLst/>
                    <a:latin typeface="Comic Sans MS"/>
                    <a:ea typeface="Calibri"/>
                    <a:cs typeface="Times New Roman"/>
                  </a:rPr>
                  <a:t>		</a:t>
                </a:r>
                <a:r>
                  <a:rPr lang="en-US" sz="1900" dirty="0">
                    <a:solidFill>
                      <a:srgbClr val="000000"/>
                    </a:solidFill>
                    <a:effectLst/>
                    <a:latin typeface="Comic Sans MS"/>
                    <a:ea typeface="Calibri"/>
                    <a:cs typeface="Times New Roman"/>
                  </a:rPr>
                  <a:t>12:16 = 6:x</a:t>
                </a:r>
                <a:endParaRPr lang="en-PH" sz="1900" dirty="0">
                  <a:ea typeface="Calibri"/>
                  <a:cs typeface="Times New Roman"/>
                </a:endParaRPr>
              </a:p>
              <a:p>
                <a:pPr>
                  <a:spcAft>
                    <a:spcPts val="600"/>
                  </a:spcAft>
                  <a:tabLst>
                    <a:tab pos="614680" algn="l"/>
                  </a:tabLst>
                </a:pPr>
                <a:r>
                  <a:rPr lang="en-US" sz="1900" dirty="0">
                    <a:effectLst/>
                    <a:latin typeface="Comic Sans MS"/>
                    <a:ea typeface="Calibri"/>
                    <a:cs typeface="Times New Roman"/>
                  </a:rPr>
                  <a:t>Step 2: Multiply the inner terms and the outer terms. </a:t>
                </a:r>
                <a:endParaRPr lang="en-PH" sz="1900" dirty="0">
                  <a:ea typeface="Calibri"/>
                  <a:cs typeface="Times New Roman"/>
                </a:endParaRPr>
              </a:p>
              <a:p>
                <a:pPr algn="ctr">
                  <a:spcAft>
                    <a:spcPts val="600"/>
                  </a:spcAft>
                  <a:tabLst>
                    <a:tab pos="614680" algn="l"/>
                  </a:tabLst>
                </a:pPr>
                <a:r>
                  <a:rPr lang="en-US" sz="1900" b="1" dirty="0">
                    <a:solidFill>
                      <a:srgbClr val="00B050"/>
                    </a:solidFill>
                    <a:effectLst/>
                    <a:latin typeface="Comic Sans MS"/>
                    <a:ea typeface="Calibri"/>
                    <a:cs typeface="Times New Roman"/>
                  </a:rPr>
                  <a:t>12</a:t>
                </a:r>
                <a:r>
                  <a:rPr lang="en-US" sz="1900" dirty="0">
                    <a:solidFill>
                      <a:srgbClr val="000000"/>
                    </a:solidFill>
                    <a:effectLst/>
                    <a:latin typeface="Comic Sans MS"/>
                    <a:ea typeface="Calibri"/>
                    <a:cs typeface="Times New Roman"/>
                  </a:rPr>
                  <a:t> : </a:t>
                </a:r>
                <a:r>
                  <a:rPr lang="en-US" sz="1900" dirty="0">
                    <a:solidFill>
                      <a:srgbClr val="FF0000"/>
                    </a:solidFill>
                    <a:effectLst/>
                    <a:latin typeface="Comic Sans MS"/>
                    <a:ea typeface="Calibri"/>
                    <a:cs typeface="Times New Roman"/>
                  </a:rPr>
                  <a:t>16</a:t>
                </a:r>
                <a:r>
                  <a:rPr lang="en-US" sz="1900" dirty="0">
                    <a:solidFill>
                      <a:srgbClr val="000000"/>
                    </a:solidFill>
                    <a:effectLst/>
                    <a:latin typeface="Comic Sans MS"/>
                    <a:ea typeface="Calibri"/>
                    <a:cs typeface="Times New Roman"/>
                  </a:rPr>
                  <a:t> = </a:t>
                </a:r>
                <a:r>
                  <a:rPr lang="en-US" sz="1900" b="1" dirty="0">
                    <a:solidFill>
                      <a:srgbClr val="FF0000"/>
                    </a:solidFill>
                    <a:effectLst/>
                    <a:latin typeface="Comic Sans MS"/>
                    <a:ea typeface="Calibri"/>
                    <a:cs typeface="Times New Roman"/>
                  </a:rPr>
                  <a:t>6</a:t>
                </a:r>
                <a:r>
                  <a:rPr lang="en-US" sz="1900" dirty="0">
                    <a:solidFill>
                      <a:srgbClr val="000000"/>
                    </a:solidFill>
                    <a:effectLst/>
                    <a:latin typeface="Comic Sans MS"/>
                    <a:ea typeface="Calibri"/>
                    <a:cs typeface="Times New Roman"/>
                  </a:rPr>
                  <a:t> : </a:t>
                </a:r>
                <a:r>
                  <a:rPr lang="en-US" sz="1900" b="1" dirty="0">
                    <a:solidFill>
                      <a:srgbClr val="00B050"/>
                    </a:solidFill>
                    <a:effectLst/>
                    <a:latin typeface="Comic Sans MS"/>
                    <a:ea typeface="Calibri"/>
                    <a:cs typeface="Times New Roman"/>
                  </a:rPr>
                  <a:t>x</a:t>
                </a:r>
                <a:endParaRPr lang="en-PH" sz="1900" dirty="0">
                  <a:ea typeface="Calibri"/>
                  <a:cs typeface="Times New Roman"/>
                </a:endParaRPr>
              </a:p>
              <a:p>
                <a:pPr>
                  <a:spcAft>
                    <a:spcPts val="600"/>
                  </a:spcAft>
                  <a:tabLst>
                    <a:tab pos="614680" algn="l"/>
                  </a:tabLst>
                </a:pPr>
                <a:r>
                  <a:rPr lang="en-US" sz="1900" dirty="0">
                    <a:effectLst/>
                    <a:latin typeface="Comic Sans MS"/>
                    <a:ea typeface="Calibri"/>
                    <a:cs typeface="Times New Roman"/>
                  </a:rPr>
                  <a:t>Here, </a:t>
                </a:r>
                <a:r>
                  <a:rPr lang="en-US" sz="1900" b="1" dirty="0">
                    <a:solidFill>
                      <a:srgbClr val="FF0000"/>
                    </a:solidFill>
                    <a:effectLst/>
                    <a:latin typeface="Comic Sans MS"/>
                    <a:ea typeface="Calibri"/>
                    <a:cs typeface="Times New Roman"/>
                  </a:rPr>
                  <a:t>16 </a:t>
                </a:r>
                <a:r>
                  <a:rPr lang="en-US" sz="1900" dirty="0">
                    <a:effectLst/>
                    <a:latin typeface="Comic Sans MS"/>
                    <a:ea typeface="Calibri"/>
                    <a:cs typeface="Times New Roman"/>
                  </a:rPr>
                  <a:t>and </a:t>
                </a:r>
                <a:r>
                  <a:rPr lang="en-US" sz="1900" b="1" dirty="0">
                    <a:solidFill>
                      <a:srgbClr val="FF0000"/>
                    </a:solidFill>
                    <a:effectLst/>
                    <a:latin typeface="Comic Sans MS"/>
                    <a:ea typeface="Calibri"/>
                    <a:cs typeface="Times New Roman"/>
                  </a:rPr>
                  <a:t>6 </a:t>
                </a:r>
                <a:r>
                  <a:rPr lang="en-US" sz="1900" dirty="0">
                    <a:effectLst/>
                    <a:latin typeface="Comic Sans MS"/>
                    <a:ea typeface="Calibri"/>
                    <a:cs typeface="Times New Roman"/>
                  </a:rPr>
                  <a:t>are the inner terms and </a:t>
                </a:r>
                <a:r>
                  <a:rPr lang="en-US" sz="1900" b="1" dirty="0">
                    <a:solidFill>
                      <a:srgbClr val="00B050"/>
                    </a:solidFill>
                    <a:effectLst/>
                    <a:latin typeface="Comic Sans MS"/>
                    <a:ea typeface="Calibri"/>
                    <a:cs typeface="Times New Roman"/>
                  </a:rPr>
                  <a:t>12</a:t>
                </a:r>
                <a:r>
                  <a:rPr lang="en-US" sz="1900" dirty="0">
                    <a:effectLst/>
                    <a:latin typeface="Comic Sans MS"/>
                    <a:ea typeface="Calibri"/>
                    <a:cs typeface="Times New Roman"/>
                  </a:rPr>
                  <a:t> and </a:t>
                </a:r>
                <a:r>
                  <a:rPr lang="en-US" sz="1900" dirty="0">
                    <a:solidFill>
                      <a:srgbClr val="00B050"/>
                    </a:solidFill>
                    <a:effectLst/>
                    <a:latin typeface="Comic Sans MS"/>
                    <a:ea typeface="Calibri"/>
                    <a:cs typeface="Times New Roman"/>
                  </a:rPr>
                  <a:t>x </a:t>
                </a:r>
                <a:r>
                  <a:rPr lang="en-US" sz="1900" dirty="0">
                    <a:effectLst/>
                    <a:latin typeface="Comic Sans MS"/>
                    <a:ea typeface="Calibri"/>
                    <a:cs typeface="Times New Roman"/>
                  </a:rPr>
                  <a:t>are the outer terms.</a:t>
                </a:r>
                <a:endParaRPr lang="en-PH" sz="1900" dirty="0">
                  <a:ea typeface="Calibri"/>
                  <a:cs typeface="Times New Roman"/>
                </a:endParaRPr>
              </a:p>
              <a:p>
                <a:pPr algn="ctr">
                  <a:spcAft>
                    <a:spcPts val="600"/>
                  </a:spcAft>
                  <a:tabLst>
                    <a:tab pos="614680" algn="l"/>
                  </a:tabLst>
                </a:pPr>
                <a:r>
                  <a:rPr lang="en-US" sz="1900" b="1" dirty="0">
                    <a:solidFill>
                      <a:srgbClr val="00B050"/>
                    </a:solidFill>
                    <a:effectLst/>
                    <a:latin typeface="Comic Sans MS"/>
                    <a:ea typeface="Calibri"/>
                    <a:cs typeface="Times New Roman"/>
                  </a:rPr>
                  <a:t>(12)(x)</a:t>
                </a:r>
                <a:r>
                  <a:rPr lang="en-US" sz="1900" dirty="0">
                    <a:solidFill>
                      <a:srgbClr val="00B050"/>
                    </a:solidFill>
                    <a:effectLst/>
                    <a:latin typeface="Comic Sans MS"/>
                    <a:ea typeface="Calibri"/>
                    <a:cs typeface="Times New Roman"/>
                  </a:rPr>
                  <a:t> </a:t>
                </a:r>
                <a:r>
                  <a:rPr lang="en-US" sz="1900" dirty="0">
                    <a:effectLst/>
                    <a:latin typeface="Comic Sans MS"/>
                    <a:ea typeface="Calibri"/>
                    <a:cs typeface="Times New Roman"/>
                  </a:rPr>
                  <a:t>= </a:t>
                </a:r>
                <a:r>
                  <a:rPr lang="en-US" sz="1900" b="1" dirty="0">
                    <a:solidFill>
                      <a:srgbClr val="FF0000"/>
                    </a:solidFill>
                    <a:effectLst/>
                    <a:latin typeface="Comic Sans MS"/>
                    <a:ea typeface="Calibri"/>
                    <a:cs typeface="Times New Roman"/>
                  </a:rPr>
                  <a:t>(16)(6)</a:t>
                </a:r>
                <a:endParaRPr lang="en-PH" sz="1900" dirty="0">
                  <a:ea typeface="Calibri"/>
                  <a:cs typeface="Times New Roman"/>
                </a:endParaRPr>
              </a:p>
              <a:p>
                <a:pPr algn="ctr">
                  <a:spcAft>
                    <a:spcPts val="600"/>
                  </a:spcAft>
                  <a:tabLst>
                    <a:tab pos="614680" algn="l"/>
                  </a:tabLst>
                </a:pPr>
                <a:r>
                  <a:rPr lang="en-US" sz="1900" b="1" dirty="0">
                    <a:effectLst/>
                    <a:latin typeface="Comic Sans MS"/>
                    <a:ea typeface="Calibri"/>
                    <a:cs typeface="Times New Roman"/>
                  </a:rPr>
                  <a:t>12x = 96</a:t>
                </a:r>
                <a:endParaRPr lang="en-PH" sz="1900" dirty="0">
                  <a:ea typeface="Calibri"/>
                  <a:cs typeface="Times New Roman"/>
                </a:endParaRPr>
              </a:p>
              <a:p>
                <a:pPr>
                  <a:spcAft>
                    <a:spcPts val="600"/>
                  </a:spcAft>
                  <a:tabLst>
                    <a:tab pos="614680" algn="l"/>
                  </a:tabLst>
                </a:pPr>
                <a14:m>
                  <m:oMathPara xmlns:m="http://schemas.openxmlformats.org/officeDocument/2006/math">
                    <m:oMathParaPr>
                      <m:jc m:val="centerGroup"/>
                    </m:oMathParaPr>
                    <m:oMath xmlns:m="http://schemas.openxmlformats.org/officeDocument/2006/math">
                      <m:f>
                        <m:fPr>
                          <m:ctrlPr>
                            <a:rPr lang="en-PH" sz="1900" i="1">
                              <a:effectLst/>
                              <a:latin typeface="Cambria Math" panose="02040503050406030204" pitchFamily="18" charset="0"/>
                              <a:ea typeface="Calibri"/>
                              <a:cs typeface="Times New Roman"/>
                            </a:rPr>
                          </m:ctrlPr>
                        </m:fPr>
                        <m:num>
                          <m:r>
                            <a:rPr lang="en-US" sz="1900" i="1">
                              <a:effectLst/>
                              <a:latin typeface="Cambria Math"/>
                              <a:ea typeface="Calibri"/>
                              <a:cs typeface="Times New Roman"/>
                            </a:rPr>
                            <m:t>12</m:t>
                          </m:r>
                          <m:r>
                            <a:rPr lang="en-US" sz="1900" i="1">
                              <a:effectLst/>
                              <a:latin typeface="Cambria Math"/>
                              <a:ea typeface="Calibri"/>
                              <a:cs typeface="Times New Roman"/>
                            </a:rPr>
                            <m:t>𝑥</m:t>
                          </m:r>
                        </m:num>
                        <m:den>
                          <m:r>
                            <a:rPr lang="en-US" sz="1900" i="1">
                              <a:effectLst/>
                              <a:latin typeface="Cambria Math"/>
                              <a:ea typeface="Calibri"/>
                              <a:cs typeface="Times New Roman"/>
                            </a:rPr>
                            <m:t>12</m:t>
                          </m:r>
                        </m:den>
                      </m:f>
                      <m:r>
                        <a:rPr lang="en-US" sz="1900" i="1">
                          <a:effectLst/>
                          <a:latin typeface="Cambria Math"/>
                          <a:ea typeface="Calibri"/>
                          <a:cs typeface="Times New Roman"/>
                        </a:rPr>
                        <m:t>= </m:t>
                      </m:r>
                      <m:f>
                        <m:fPr>
                          <m:ctrlPr>
                            <a:rPr lang="en-PH" sz="1900" i="1">
                              <a:effectLst/>
                              <a:latin typeface="Cambria Math" panose="02040503050406030204" pitchFamily="18" charset="0"/>
                              <a:ea typeface="Calibri"/>
                              <a:cs typeface="Times New Roman"/>
                            </a:rPr>
                          </m:ctrlPr>
                        </m:fPr>
                        <m:num>
                          <m:r>
                            <a:rPr lang="en-US" sz="1900" i="1">
                              <a:effectLst/>
                              <a:latin typeface="Cambria Math"/>
                              <a:ea typeface="Calibri"/>
                              <a:cs typeface="Times New Roman"/>
                            </a:rPr>
                            <m:t>96</m:t>
                          </m:r>
                        </m:num>
                        <m:den>
                          <m:r>
                            <a:rPr lang="en-US" sz="1900" i="1">
                              <a:effectLst/>
                              <a:latin typeface="Cambria Math"/>
                              <a:ea typeface="Calibri"/>
                              <a:cs typeface="Times New Roman"/>
                            </a:rPr>
                            <m:t>12</m:t>
                          </m:r>
                        </m:den>
                      </m:f>
                    </m:oMath>
                  </m:oMathPara>
                </a14:m>
                <a:endParaRPr lang="en-PH" sz="1900" dirty="0">
                  <a:ea typeface="Calibri"/>
                  <a:cs typeface="Times New Roman"/>
                </a:endParaRPr>
              </a:p>
              <a:p>
                <a:pPr>
                  <a:spcAft>
                    <a:spcPts val="600"/>
                  </a:spcAft>
                  <a:tabLst>
                    <a:tab pos="614680" algn="l"/>
                  </a:tabLst>
                </a:pPr>
                <a:r>
                  <a:rPr lang="en-US" sz="1900" dirty="0">
                    <a:effectLst/>
                    <a:latin typeface="Comic Sans MS"/>
                    <a:ea typeface="Times New Roman"/>
                    <a:cs typeface="Times New Roman"/>
                  </a:rPr>
                  <a:t>					</a:t>
                </a:r>
                <a:r>
                  <a:rPr lang="en-US" sz="1900" dirty="0">
                    <a:latin typeface="Comic Sans MS"/>
                    <a:ea typeface="Times New Roman"/>
                    <a:cs typeface="Times New Roman"/>
                  </a:rPr>
                  <a:t> </a:t>
                </a:r>
                <a:r>
                  <a:rPr lang="en-US" sz="1900" dirty="0">
                    <a:effectLst/>
                    <a:latin typeface="Comic Sans MS"/>
                    <a:ea typeface="Times New Roman"/>
                    <a:cs typeface="Times New Roman"/>
                  </a:rPr>
                  <a:t>X = 8</a:t>
                </a:r>
                <a:endParaRPr lang="en-PH" sz="1900" dirty="0">
                  <a:ea typeface="Calibri"/>
                  <a:cs typeface="Times New Roman"/>
                </a:endParaRPr>
              </a:p>
            </p:txBody>
          </p:sp>
        </mc:Choice>
        <mc:Fallback xmlns="">
          <p:sp>
            <p:nvSpPr>
              <p:cNvPr id="4" name="TextBox 3"/>
              <p:cNvSpPr txBox="1">
                <a:spLocks noRot="1" noChangeAspect="1" noMove="1" noResize="1" noEditPoints="1" noAdjustHandles="1" noChangeArrowheads="1" noChangeShapeType="1" noTextEdit="1"/>
              </p:cNvSpPr>
              <p:nvPr/>
            </p:nvSpPr>
            <p:spPr>
              <a:xfrm>
                <a:off x="345374" y="514350"/>
                <a:ext cx="8417626" cy="3963714"/>
              </a:xfrm>
              <a:prstGeom prst="rect">
                <a:avLst/>
              </a:prstGeom>
              <a:blipFill rotWithShape="1">
                <a:blip r:embed="rId3"/>
                <a:stretch>
                  <a:fillRect l="-724" t="-922" b="-1690"/>
                </a:stretch>
              </a:blipFill>
            </p:spPr>
            <p:txBody>
              <a:bodyPr/>
              <a:lstStyle/>
              <a:p>
                <a:r>
                  <a:rPr lang="en-PH">
                    <a:noFill/>
                  </a:rPr>
                  <a:t> </a:t>
                </a:r>
              </a:p>
            </p:txBody>
          </p:sp>
        </mc:Fallback>
      </mc:AlternateContent>
    </p:spTree>
    <p:extLst>
      <p:ext uri="{BB962C8B-B14F-4D97-AF65-F5344CB8AC3E}">
        <p14:creationId xmlns:p14="http://schemas.microsoft.com/office/powerpoint/2010/main" val="25048664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Equivalent Ratios and Tables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3998026" cy="2754600"/>
          </a:xfrm>
          <a:prstGeom prst="rect">
            <a:avLst/>
          </a:prstGeom>
          <a:noFill/>
        </p:spPr>
        <p:txBody>
          <a:bodyPr wrap="square" rtlCol="0">
            <a:spAutoFit/>
          </a:bodyPr>
          <a:lstStyle/>
          <a:p>
            <a:pPr>
              <a:spcAft>
                <a:spcPts val="600"/>
              </a:spcAft>
              <a:tabLst>
                <a:tab pos="614680" algn="l"/>
              </a:tabLst>
            </a:pPr>
            <a:r>
              <a:rPr lang="en-US" sz="2800" b="1" dirty="0">
                <a:solidFill>
                  <a:srgbClr val="548DD4"/>
                </a:solidFill>
                <a:latin typeface="Comic Sans MS"/>
                <a:ea typeface="Times New Roman"/>
                <a:cs typeface="Times New Roman"/>
              </a:rPr>
              <a:t>Sample Problem 4:</a:t>
            </a:r>
            <a:endParaRPr lang="en-PH" sz="2800" dirty="0">
              <a:ea typeface="Calibri"/>
              <a:cs typeface="Times New Roman"/>
            </a:endParaRPr>
          </a:p>
          <a:p>
            <a:pPr algn="just">
              <a:spcAft>
                <a:spcPts val="600"/>
              </a:spcAft>
              <a:tabLst>
                <a:tab pos="614680" algn="l"/>
              </a:tabLst>
            </a:pPr>
            <a:r>
              <a:rPr lang="en-US" sz="2800" dirty="0">
                <a:latin typeface="Comic Sans MS"/>
                <a:ea typeface="Times New Roman"/>
                <a:cs typeface="Times New Roman"/>
              </a:rPr>
              <a:t>The ratio of boys to girls in a photography club is 3:4, If there are 12 boys, how many girls are there?</a:t>
            </a:r>
            <a:endParaRPr lang="en-PH" sz="2800" dirty="0">
              <a:ea typeface="Calibri"/>
              <a:cs typeface="Times New Roman"/>
            </a:endParaRPr>
          </a:p>
        </p:txBody>
      </p:sp>
      <mc:AlternateContent xmlns:mc="http://schemas.openxmlformats.org/markup-compatibility/2006" xmlns:a14="http://schemas.microsoft.com/office/drawing/2010/main">
        <mc:Choice Requires="a14">
          <p:sp>
            <p:nvSpPr>
              <p:cNvPr id="3" name="TextBox 2"/>
              <p:cNvSpPr txBox="1"/>
              <p:nvPr/>
            </p:nvSpPr>
            <p:spPr>
              <a:xfrm>
                <a:off x="4648200" y="666750"/>
                <a:ext cx="4267200" cy="3386889"/>
              </a:xfrm>
              <a:prstGeom prst="rect">
                <a:avLst/>
              </a:prstGeom>
              <a:noFill/>
            </p:spPr>
            <p:txBody>
              <a:bodyPr wrap="square" rtlCol="0">
                <a:spAutoFit/>
              </a:bodyPr>
              <a:lstStyle/>
              <a:p>
                <a:pPr>
                  <a:spcAft>
                    <a:spcPts val="600"/>
                  </a:spcAft>
                  <a:tabLst>
                    <a:tab pos="614680" algn="l"/>
                  </a:tabLst>
                </a:pPr>
                <a:r>
                  <a:rPr lang="en-US" sz="2400" dirty="0">
                    <a:highlight>
                      <a:srgbClr val="FFFF00"/>
                    </a:highlight>
                    <a:latin typeface="Comic Sans MS"/>
                    <a:ea typeface="Times New Roman"/>
                    <a:cs typeface="Times New Roman"/>
                  </a:rPr>
                  <a:t>Solution:</a:t>
                </a:r>
                <a:endParaRPr lang="en-PH" sz="2400" dirty="0">
                  <a:ea typeface="Calibri"/>
                  <a:cs typeface="Times New Roman"/>
                </a:endParaRPr>
              </a:p>
              <a:p>
                <a:pPr algn="ctr">
                  <a:spcAft>
                    <a:spcPts val="600"/>
                  </a:spcAft>
                  <a:tabLst>
                    <a:tab pos="614680" algn="l"/>
                  </a:tabLst>
                </a:pPr>
                <a:r>
                  <a:rPr lang="en-US" sz="2400" dirty="0">
                    <a:effectLst/>
                    <a:highlight>
                      <a:srgbClr val="FFFF00"/>
                    </a:highlight>
                    <a:latin typeface="Comic Sans MS"/>
                    <a:ea typeface="Times New Roman"/>
                    <a:cs typeface="Times New Roman"/>
                  </a:rPr>
                  <a:t>3:4 = 12:x</a:t>
                </a:r>
                <a:endParaRPr lang="en-PH" sz="2400" dirty="0">
                  <a:ea typeface="Calibri"/>
                  <a:cs typeface="Times New Roman"/>
                </a:endParaRPr>
              </a:p>
              <a:p>
                <a:pPr algn="ctr">
                  <a:spcAft>
                    <a:spcPts val="600"/>
                  </a:spcAft>
                  <a:tabLst>
                    <a:tab pos="614680" algn="l"/>
                  </a:tabLst>
                </a:pPr>
                <a:r>
                  <a:rPr lang="en-US" sz="2400" dirty="0">
                    <a:effectLst/>
                    <a:highlight>
                      <a:srgbClr val="FFFF00"/>
                    </a:highlight>
                    <a:latin typeface="Comic Sans MS"/>
                    <a:ea typeface="Times New Roman"/>
                    <a:cs typeface="Times New Roman"/>
                  </a:rPr>
                  <a:t>3x = 48</a:t>
                </a:r>
                <a:endParaRPr lang="en-PH" sz="2400" dirty="0">
                  <a:ea typeface="Calibri"/>
                  <a:cs typeface="Times New Roman"/>
                </a:endParaRPr>
              </a:p>
              <a:p>
                <a:pPr>
                  <a:spcAft>
                    <a:spcPts val="600"/>
                  </a:spcAft>
                  <a:tabLst>
                    <a:tab pos="614680" algn="l"/>
                  </a:tabLst>
                </a:pPr>
                <a14:m>
                  <m:oMathPara xmlns:m="http://schemas.openxmlformats.org/officeDocument/2006/math">
                    <m:oMathParaPr>
                      <m:jc m:val="centerGroup"/>
                    </m:oMathParaPr>
                    <m:oMath xmlns:m="http://schemas.openxmlformats.org/officeDocument/2006/math">
                      <m:f>
                        <m:fPr>
                          <m:ctrlPr>
                            <a:rPr lang="en-PH" sz="2400" i="1">
                              <a:effectLst/>
                              <a:highlight>
                                <a:srgbClr val="FFFF00"/>
                              </a:highlight>
                              <a:latin typeface="Cambria Math" panose="02040503050406030204" pitchFamily="18" charset="0"/>
                              <a:ea typeface="Calibri"/>
                              <a:cs typeface="Times New Roman"/>
                            </a:rPr>
                          </m:ctrlPr>
                        </m:fPr>
                        <m:num>
                          <m:r>
                            <a:rPr lang="en-US" sz="2400" i="1">
                              <a:effectLst/>
                              <a:highlight>
                                <a:srgbClr val="FFFF00"/>
                              </a:highlight>
                              <a:latin typeface="Cambria Math"/>
                              <a:ea typeface="Calibri"/>
                              <a:cs typeface="Times New Roman"/>
                            </a:rPr>
                            <m:t>3</m:t>
                          </m:r>
                          <m:r>
                            <a:rPr lang="en-US" sz="2400" i="1">
                              <a:effectLst/>
                              <a:highlight>
                                <a:srgbClr val="FFFF00"/>
                              </a:highlight>
                              <a:latin typeface="Cambria Math"/>
                              <a:ea typeface="Calibri"/>
                              <a:cs typeface="Times New Roman"/>
                            </a:rPr>
                            <m:t>𝑥</m:t>
                          </m:r>
                        </m:num>
                        <m:den>
                          <m:r>
                            <a:rPr lang="en-US" sz="2400" i="1">
                              <a:effectLst/>
                              <a:highlight>
                                <a:srgbClr val="FFFF00"/>
                              </a:highlight>
                              <a:latin typeface="Cambria Math"/>
                              <a:ea typeface="Calibri"/>
                              <a:cs typeface="Times New Roman"/>
                            </a:rPr>
                            <m:t>3</m:t>
                          </m:r>
                        </m:den>
                      </m:f>
                      <m:r>
                        <a:rPr lang="en-US" sz="2400" i="1">
                          <a:effectLst/>
                          <a:highlight>
                            <a:srgbClr val="FFFF00"/>
                          </a:highlight>
                          <a:latin typeface="Cambria Math"/>
                          <a:ea typeface="Calibri"/>
                          <a:cs typeface="Times New Roman"/>
                        </a:rPr>
                        <m:t>= </m:t>
                      </m:r>
                      <m:f>
                        <m:fPr>
                          <m:ctrlPr>
                            <a:rPr lang="en-PH" sz="2400" i="1">
                              <a:effectLst/>
                              <a:highlight>
                                <a:srgbClr val="FFFF00"/>
                              </a:highlight>
                              <a:latin typeface="Cambria Math" panose="02040503050406030204" pitchFamily="18" charset="0"/>
                              <a:ea typeface="Calibri"/>
                              <a:cs typeface="Times New Roman"/>
                            </a:rPr>
                          </m:ctrlPr>
                        </m:fPr>
                        <m:num>
                          <m:r>
                            <a:rPr lang="en-US" sz="2400" i="1">
                              <a:effectLst/>
                              <a:highlight>
                                <a:srgbClr val="FFFF00"/>
                              </a:highlight>
                              <a:latin typeface="Cambria Math"/>
                              <a:ea typeface="Calibri"/>
                              <a:cs typeface="Times New Roman"/>
                            </a:rPr>
                            <m:t>48</m:t>
                          </m:r>
                        </m:num>
                        <m:den>
                          <m:r>
                            <a:rPr lang="en-US" sz="2400" i="1">
                              <a:effectLst/>
                              <a:highlight>
                                <a:srgbClr val="FFFF00"/>
                              </a:highlight>
                              <a:latin typeface="Cambria Math"/>
                              <a:ea typeface="Calibri"/>
                              <a:cs typeface="Times New Roman"/>
                            </a:rPr>
                            <m:t>3</m:t>
                          </m:r>
                        </m:den>
                      </m:f>
                    </m:oMath>
                  </m:oMathPara>
                </a14:m>
                <a:endParaRPr lang="en-PH" sz="2400" dirty="0">
                  <a:ea typeface="Calibri"/>
                  <a:cs typeface="Times New Roman"/>
                </a:endParaRPr>
              </a:p>
              <a:p>
                <a:pPr algn="ctr">
                  <a:spcAft>
                    <a:spcPts val="600"/>
                  </a:spcAft>
                  <a:tabLst>
                    <a:tab pos="614680" algn="l"/>
                  </a:tabLst>
                </a:pPr>
                <a:r>
                  <a:rPr lang="en-US" sz="2400" dirty="0">
                    <a:highlight>
                      <a:srgbClr val="FFFF00"/>
                    </a:highlight>
                    <a:latin typeface="Comic Sans MS"/>
                    <a:ea typeface="Times New Roman"/>
                    <a:cs typeface="Times New Roman"/>
                  </a:rPr>
                  <a:t>X = 16</a:t>
                </a:r>
                <a:endParaRPr lang="en-PH" sz="2400" dirty="0">
                  <a:ea typeface="Calibri"/>
                  <a:cs typeface="Times New Roman"/>
                </a:endParaRPr>
              </a:p>
              <a:p>
                <a:pPr algn="just">
                  <a:spcAft>
                    <a:spcPts val="600"/>
                  </a:spcAft>
                  <a:tabLst>
                    <a:tab pos="614680" algn="l"/>
                  </a:tabLst>
                </a:pPr>
                <a:r>
                  <a:rPr lang="en-US" sz="2400" dirty="0">
                    <a:highlight>
                      <a:srgbClr val="FFFF00"/>
                    </a:highlight>
                    <a:latin typeface="Comic Sans MS"/>
                    <a:ea typeface="Times New Roman"/>
                    <a:cs typeface="Times New Roman"/>
                  </a:rPr>
                  <a:t>Therefore, there are 16 girls in the photography club</a:t>
                </a:r>
                <a:endParaRPr lang="en-PH" sz="2400" dirty="0">
                  <a:ea typeface="Calibri"/>
                  <a:cs typeface="Times New Roman"/>
                </a:endParaRPr>
              </a:p>
            </p:txBody>
          </p:sp>
        </mc:Choice>
        <mc:Fallback xmlns="">
          <p:sp>
            <p:nvSpPr>
              <p:cNvPr id="3" name="TextBox 2"/>
              <p:cNvSpPr txBox="1">
                <a:spLocks noRot="1" noChangeAspect="1" noMove="1" noResize="1" noEditPoints="1" noAdjustHandles="1" noChangeArrowheads="1" noChangeShapeType="1" noTextEdit="1"/>
              </p:cNvSpPr>
              <p:nvPr/>
            </p:nvSpPr>
            <p:spPr>
              <a:xfrm>
                <a:off x="4648200" y="666750"/>
                <a:ext cx="4267200" cy="3386889"/>
              </a:xfrm>
              <a:prstGeom prst="rect">
                <a:avLst/>
              </a:prstGeom>
              <a:blipFill rotWithShape="1">
                <a:blip r:embed="rId3"/>
                <a:stretch>
                  <a:fillRect l="-2286" t="-1439" r="-4286" b="-3058"/>
                </a:stretch>
              </a:blipFill>
            </p:spPr>
            <p:txBody>
              <a:bodyPr/>
              <a:lstStyle/>
              <a:p>
                <a:r>
                  <a:rPr lang="en-PH">
                    <a:noFill/>
                  </a:rPr>
                  <a:t> </a:t>
                </a:r>
              </a:p>
            </p:txBody>
          </p:sp>
        </mc:Fallback>
      </mc:AlternateContent>
    </p:spTree>
    <p:extLst>
      <p:ext uri="{BB962C8B-B14F-4D97-AF65-F5344CB8AC3E}">
        <p14:creationId xmlns:p14="http://schemas.microsoft.com/office/powerpoint/2010/main" val="39411231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Equivalent Ratios and Tables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3585597"/>
          </a:xfrm>
          <a:prstGeom prst="rect">
            <a:avLst/>
          </a:prstGeom>
          <a:noFill/>
        </p:spPr>
        <p:txBody>
          <a:bodyPr wrap="square" rtlCol="0">
            <a:spAutoFit/>
          </a:bodyPr>
          <a:lstStyle/>
          <a:p>
            <a:pPr>
              <a:spcAft>
                <a:spcPts val="600"/>
              </a:spcAft>
              <a:tabLst>
                <a:tab pos="614680" algn="l"/>
              </a:tabLst>
            </a:pPr>
            <a:r>
              <a:rPr lang="en-US" sz="2800" b="1" dirty="0">
                <a:solidFill>
                  <a:srgbClr val="548DD4"/>
                </a:solidFill>
                <a:latin typeface="Comic Sans MS"/>
                <a:ea typeface="Calibri"/>
                <a:cs typeface="Times New Roman"/>
              </a:rPr>
              <a:t>Table of Equivalent Ratios</a:t>
            </a:r>
            <a:endParaRPr lang="en-PH" sz="2800" dirty="0">
              <a:ea typeface="Calibri"/>
              <a:cs typeface="Times New Roman"/>
            </a:endParaRPr>
          </a:p>
          <a:p>
            <a:pPr algn="just">
              <a:spcAft>
                <a:spcPts val="600"/>
              </a:spcAft>
              <a:tabLst>
                <a:tab pos="614680" algn="l"/>
              </a:tabLst>
            </a:pPr>
            <a:endParaRPr lang="en-US" sz="2800" dirty="0">
              <a:latin typeface="Comic Sans MS"/>
              <a:ea typeface="Calibri"/>
              <a:cs typeface="Times New Roman"/>
            </a:endParaRPr>
          </a:p>
          <a:p>
            <a:pPr algn="just">
              <a:spcAft>
                <a:spcPts val="600"/>
              </a:spcAft>
              <a:tabLst>
                <a:tab pos="614680" algn="l"/>
              </a:tabLst>
            </a:pPr>
            <a:r>
              <a:rPr lang="en-US" sz="2800" dirty="0">
                <a:latin typeface="Comic Sans MS"/>
                <a:ea typeface="Calibri"/>
                <a:cs typeface="Times New Roman"/>
              </a:rPr>
              <a:t>Equivalent ratio tables are tables that show the relationship of two values. Each and every ratio in the table is exactly the same as the all the others. The values in an equivalent ratio has either been </a:t>
            </a:r>
            <a:r>
              <a:rPr lang="en-US" sz="2800" b="1" dirty="0">
                <a:latin typeface="Comic Sans MS"/>
                <a:ea typeface="Calibri"/>
                <a:cs typeface="Times New Roman"/>
              </a:rPr>
              <a:t>scaled up</a:t>
            </a:r>
            <a:r>
              <a:rPr lang="en-US" sz="2800" dirty="0">
                <a:latin typeface="Comic Sans MS"/>
                <a:ea typeface="Calibri"/>
                <a:cs typeface="Times New Roman"/>
              </a:rPr>
              <a:t> or </a:t>
            </a:r>
            <a:r>
              <a:rPr lang="en-US" sz="2800" b="1" dirty="0">
                <a:latin typeface="Comic Sans MS"/>
                <a:ea typeface="Calibri"/>
                <a:cs typeface="Times New Roman"/>
              </a:rPr>
              <a:t>scaled down.</a:t>
            </a:r>
            <a:endParaRPr lang="en-PH" sz="2800" dirty="0">
              <a:ea typeface="Calibri"/>
              <a:cs typeface="Times New Roman"/>
            </a:endParaRPr>
          </a:p>
          <a:p>
            <a:pPr>
              <a:spcAft>
                <a:spcPts val="600"/>
              </a:spcAft>
              <a:tabLst>
                <a:tab pos="614680" algn="l"/>
              </a:tabLst>
            </a:pPr>
            <a:r>
              <a:rPr lang="en-US" sz="1600" b="1" dirty="0">
                <a:solidFill>
                  <a:srgbClr val="555555"/>
                </a:solidFill>
                <a:latin typeface="Helvetica"/>
                <a:ea typeface="Calibri"/>
                <a:cs typeface="Times New Roman"/>
              </a:rPr>
              <a:t> </a:t>
            </a:r>
            <a:endParaRPr lang="en-PH" sz="2800" dirty="0">
              <a:ea typeface="Calibri"/>
              <a:cs typeface="Times New Roman"/>
            </a:endParaRPr>
          </a:p>
        </p:txBody>
      </p:sp>
    </p:spTree>
    <p:extLst>
      <p:ext uri="{BB962C8B-B14F-4D97-AF65-F5344CB8AC3E}">
        <p14:creationId xmlns:p14="http://schemas.microsoft.com/office/powerpoint/2010/main" val="3679225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Equivalent  Ratios and Tables</a:t>
            </a:r>
          </a:p>
        </p:txBody>
      </p:sp>
      <p:sp>
        <p:nvSpPr>
          <p:cNvPr id="3" name="Content Placeholder 2"/>
          <p:cNvSpPr>
            <a:spLocks noGrp="1"/>
          </p:cNvSpPr>
          <p:nvPr>
            <p:ph idx="1"/>
          </p:nvPr>
        </p:nvSpPr>
        <p:spPr>
          <a:xfrm>
            <a:off x="228600" y="666750"/>
            <a:ext cx="8382000" cy="4114800"/>
          </a:xfrm>
        </p:spPr>
        <p:txBody>
          <a:bodyPr>
            <a:normAutofit/>
          </a:bodyPr>
          <a:lstStyle/>
          <a:p>
            <a:pPr marL="0" indent="0" algn="ctr">
              <a:buNone/>
            </a:pPr>
            <a:r>
              <a:rPr lang="en-US" b="1" dirty="0">
                <a:solidFill>
                  <a:srgbClr val="0070C0"/>
                </a:solidFill>
              </a:rPr>
              <a:t>Students will be able to:</a:t>
            </a:r>
          </a:p>
          <a:p>
            <a:pPr marL="0" indent="0">
              <a:buNone/>
            </a:pPr>
            <a:endParaRPr lang="en-US" dirty="0"/>
          </a:p>
          <a:p>
            <a:pPr marL="0" indent="0" algn="ctr">
              <a:buNone/>
            </a:pPr>
            <a:r>
              <a:rPr lang="en-US" sz="2800" dirty="0"/>
              <a:t>Write equivalent ratios. </a:t>
            </a:r>
          </a:p>
          <a:p>
            <a:pPr marL="0" indent="0" algn="ctr">
              <a:buNone/>
            </a:pPr>
            <a:r>
              <a:rPr lang="en-US" sz="2800" dirty="0"/>
              <a:t>Determine the unknown terms in equivalent ratios and tables.</a:t>
            </a:r>
          </a:p>
          <a:p>
            <a:pPr marL="0" indent="0" algn="ctr">
              <a:buNone/>
            </a:pPr>
            <a:r>
              <a:rPr lang="en-US" sz="2800" dirty="0"/>
              <a:t>Plot equivalent ratios in a coordinate plane.</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28951" y="4815522"/>
            <a:ext cx="2052955" cy="220345"/>
          </a:xfrm>
          <a:prstGeom prst="rect">
            <a:avLst/>
          </a:prstGeom>
          <a:noFill/>
          <a:ln>
            <a:noFill/>
          </a:ln>
        </p:spPr>
      </p:pic>
    </p:spTree>
    <p:extLst>
      <p:ext uri="{BB962C8B-B14F-4D97-AF65-F5344CB8AC3E}">
        <p14:creationId xmlns:p14="http://schemas.microsoft.com/office/powerpoint/2010/main" val="6270645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Equivalent Ratios and Tables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846386"/>
          </a:xfrm>
          <a:prstGeom prst="rect">
            <a:avLst/>
          </a:prstGeom>
          <a:noFill/>
        </p:spPr>
        <p:txBody>
          <a:bodyPr wrap="square" rtlCol="0">
            <a:spAutoFit/>
          </a:bodyPr>
          <a:lstStyle/>
          <a:p>
            <a:pPr>
              <a:spcAft>
                <a:spcPts val="600"/>
              </a:spcAft>
              <a:tabLst>
                <a:tab pos="614680" algn="l"/>
              </a:tabLst>
            </a:pPr>
            <a:r>
              <a:rPr lang="en-US" sz="2800" b="1" dirty="0">
                <a:solidFill>
                  <a:srgbClr val="548DD4"/>
                </a:solidFill>
                <a:latin typeface="Comic Sans MS"/>
                <a:ea typeface="Calibri"/>
                <a:cs typeface="Times New Roman"/>
              </a:rPr>
              <a:t>Table of Equivalent Ratios</a:t>
            </a:r>
            <a:endParaRPr lang="en-PH" sz="2800" dirty="0">
              <a:ea typeface="Calibri"/>
              <a:cs typeface="Times New Roman"/>
            </a:endParaRPr>
          </a:p>
          <a:p>
            <a:pPr>
              <a:spcAft>
                <a:spcPts val="600"/>
              </a:spcAft>
              <a:tabLst>
                <a:tab pos="614680" algn="l"/>
              </a:tabLst>
            </a:pPr>
            <a:r>
              <a:rPr lang="en-US" sz="1600" b="1" dirty="0">
                <a:solidFill>
                  <a:srgbClr val="555555"/>
                </a:solidFill>
                <a:latin typeface="Helvetica"/>
                <a:ea typeface="Calibri"/>
                <a:cs typeface="Times New Roman"/>
              </a:rPr>
              <a:t> </a:t>
            </a:r>
            <a:endParaRPr lang="en-PH" sz="2800" dirty="0">
              <a:ea typeface="Calibri"/>
              <a:cs typeface="Times New Roman"/>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8031" y="1065316"/>
            <a:ext cx="4857750" cy="350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5562600" y="1504950"/>
            <a:ext cx="3276600" cy="2246769"/>
          </a:xfrm>
          <a:prstGeom prst="rect">
            <a:avLst/>
          </a:prstGeom>
          <a:noFill/>
        </p:spPr>
        <p:txBody>
          <a:bodyPr wrap="square" rtlCol="0">
            <a:spAutoFit/>
          </a:bodyPr>
          <a:lstStyle/>
          <a:p>
            <a:pPr algn="just">
              <a:spcAft>
                <a:spcPts val="600"/>
              </a:spcAft>
              <a:tabLst>
                <a:tab pos="614680" algn="l"/>
              </a:tabLst>
            </a:pPr>
            <a:r>
              <a:rPr lang="en-US" sz="2800" dirty="0">
                <a:latin typeface="Comic Sans MS"/>
                <a:ea typeface="Calibri"/>
                <a:cs typeface="Times New Roman"/>
              </a:rPr>
              <a:t>The table of equivalent ratios is used to solve problems involving ratios with ease.</a:t>
            </a:r>
            <a:endParaRPr lang="en-PH" sz="2800" dirty="0">
              <a:ea typeface="Calibri"/>
              <a:cs typeface="Times New Roman"/>
            </a:endParaRPr>
          </a:p>
        </p:txBody>
      </p:sp>
    </p:spTree>
    <p:extLst>
      <p:ext uri="{BB962C8B-B14F-4D97-AF65-F5344CB8AC3E}">
        <p14:creationId xmlns:p14="http://schemas.microsoft.com/office/powerpoint/2010/main" val="35743333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Equivalent Ratios and Tables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5" y="514350"/>
            <a:ext cx="3921825" cy="3693319"/>
          </a:xfrm>
          <a:prstGeom prst="rect">
            <a:avLst/>
          </a:prstGeom>
          <a:noFill/>
        </p:spPr>
        <p:txBody>
          <a:bodyPr wrap="square" rtlCol="0">
            <a:spAutoFit/>
          </a:bodyPr>
          <a:lstStyle/>
          <a:p>
            <a:pPr>
              <a:spcAft>
                <a:spcPts val="600"/>
              </a:spcAft>
              <a:tabLst>
                <a:tab pos="614680" algn="l"/>
              </a:tabLst>
            </a:pPr>
            <a:r>
              <a:rPr lang="en-US" sz="2800" b="1" dirty="0">
                <a:solidFill>
                  <a:srgbClr val="548DD4"/>
                </a:solidFill>
                <a:latin typeface="Comic Sans MS"/>
                <a:ea typeface="Calibri"/>
                <a:cs typeface="Times New Roman"/>
              </a:rPr>
              <a:t>Sample Problem 5:</a:t>
            </a:r>
            <a:endParaRPr lang="en-PH" sz="2800" dirty="0">
              <a:ea typeface="Calibri"/>
              <a:cs typeface="Times New Roman"/>
            </a:endParaRPr>
          </a:p>
          <a:p>
            <a:pPr algn="just">
              <a:spcAft>
                <a:spcPts val="600"/>
              </a:spcAft>
              <a:tabLst>
                <a:tab pos="614680" algn="l"/>
              </a:tabLst>
            </a:pPr>
            <a:r>
              <a:rPr lang="en-US" sz="2800" dirty="0">
                <a:latin typeface="Comic Sans MS"/>
                <a:ea typeface="Calibri"/>
                <a:cs typeface="Times New Roman"/>
              </a:rPr>
              <a:t>Mark can type 30 words per minute. Complete the table of equivalent ratios and answer the questions that follow.</a:t>
            </a:r>
            <a:endParaRPr lang="en-PH" sz="2800" dirty="0">
              <a:ea typeface="Calibri"/>
              <a:cs typeface="Times New Roman"/>
            </a:endParaRPr>
          </a:p>
          <a:p>
            <a:pPr>
              <a:spcAft>
                <a:spcPts val="600"/>
              </a:spcAft>
              <a:tabLst>
                <a:tab pos="614680" algn="l"/>
              </a:tabLst>
            </a:pPr>
            <a:r>
              <a:rPr lang="en-US" sz="2800" dirty="0">
                <a:latin typeface="Comic Sans MS"/>
                <a:ea typeface="Calibri"/>
                <a:cs typeface="Times New Roman"/>
              </a:rPr>
              <a:t> </a:t>
            </a:r>
            <a:endParaRPr lang="en-PH" sz="2800" dirty="0">
              <a:ea typeface="Calibri"/>
              <a:cs typeface="Times New Roman"/>
            </a:endParaRP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611084"/>
            <a:ext cx="4419600" cy="4082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434516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Equivalent Ratios and Tables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2831544"/>
          </a:xfrm>
          <a:prstGeom prst="rect">
            <a:avLst/>
          </a:prstGeom>
          <a:noFill/>
        </p:spPr>
        <p:txBody>
          <a:bodyPr wrap="square" rtlCol="0">
            <a:spAutoFit/>
          </a:bodyPr>
          <a:lstStyle/>
          <a:p>
            <a:pPr marL="342900" lvl="0" indent="-342900">
              <a:spcAft>
                <a:spcPts val="600"/>
              </a:spcAft>
              <a:buFont typeface="+mj-lt"/>
              <a:buAutoNum type="alphaLcPeriod"/>
              <a:tabLst>
                <a:tab pos="614680" algn="l"/>
              </a:tabLst>
            </a:pPr>
            <a:r>
              <a:rPr lang="en-US" sz="2800" dirty="0">
                <a:latin typeface="Comic Sans MS"/>
                <a:ea typeface="Calibri"/>
                <a:cs typeface="Times New Roman"/>
              </a:rPr>
              <a:t>How many words can Mark type in 5 minutes?</a:t>
            </a:r>
            <a:endParaRPr lang="en-PH" sz="2800" dirty="0">
              <a:ea typeface="Calibri"/>
              <a:cs typeface="Times New Roman"/>
            </a:endParaRPr>
          </a:p>
          <a:p>
            <a:pPr marL="228600">
              <a:spcAft>
                <a:spcPts val="600"/>
              </a:spcAft>
              <a:tabLst>
                <a:tab pos="614680" algn="l"/>
              </a:tabLst>
            </a:pPr>
            <a:r>
              <a:rPr lang="en-US" sz="2800" dirty="0">
                <a:highlight>
                  <a:srgbClr val="FFFF00"/>
                </a:highlight>
                <a:latin typeface="Comic Sans MS"/>
                <a:ea typeface="Calibri"/>
                <a:cs typeface="Times New Roman"/>
              </a:rPr>
              <a:t>Solution: 150 words</a:t>
            </a:r>
            <a:endParaRPr lang="en-PH" sz="2800" dirty="0">
              <a:ea typeface="Calibri"/>
              <a:cs typeface="Times New Roman"/>
            </a:endParaRPr>
          </a:p>
          <a:p>
            <a:pPr marL="228600">
              <a:spcAft>
                <a:spcPts val="0"/>
              </a:spcAft>
              <a:tabLst>
                <a:tab pos="614680" algn="l"/>
              </a:tabLst>
            </a:pPr>
            <a:r>
              <a:rPr lang="en-US" sz="2800" dirty="0">
                <a:latin typeface="Comic Sans MS"/>
                <a:ea typeface="Calibri"/>
                <a:cs typeface="Times New Roman"/>
              </a:rPr>
              <a:t> </a:t>
            </a:r>
            <a:endParaRPr lang="en-PH" sz="2800" dirty="0">
              <a:ea typeface="Calibri"/>
              <a:cs typeface="Times New Roman"/>
            </a:endParaRPr>
          </a:p>
          <a:p>
            <a:pPr marL="228600">
              <a:spcAft>
                <a:spcPts val="0"/>
              </a:spcAft>
              <a:tabLst>
                <a:tab pos="614680" algn="l"/>
              </a:tabLst>
            </a:pPr>
            <a:r>
              <a:rPr lang="en-US" sz="2800" dirty="0">
                <a:latin typeface="Comic Sans MS"/>
                <a:ea typeface="Calibri"/>
                <a:cs typeface="Times New Roman"/>
              </a:rPr>
              <a:t> </a:t>
            </a:r>
            <a:endParaRPr lang="en-PH" sz="2800" dirty="0">
              <a:ea typeface="Calibri"/>
              <a:cs typeface="Times New Roman"/>
            </a:endParaRPr>
          </a:p>
          <a:p>
            <a:pPr lvl="0">
              <a:spcAft>
                <a:spcPts val="0"/>
              </a:spcAft>
              <a:tabLst>
                <a:tab pos="614680" algn="l"/>
              </a:tabLst>
            </a:pPr>
            <a:r>
              <a:rPr lang="en-US" sz="2800" dirty="0">
                <a:latin typeface="Comic Sans MS"/>
                <a:ea typeface="Calibri"/>
                <a:cs typeface="Times New Roman"/>
              </a:rPr>
              <a:t>b. How long can Mark type 210 words?</a:t>
            </a:r>
            <a:endParaRPr lang="en-PH" sz="2800" dirty="0">
              <a:ea typeface="Calibri"/>
              <a:cs typeface="Times New Roman"/>
            </a:endParaRPr>
          </a:p>
          <a:p>
            <a:pPr marL="228600">
              <a:spcAft>
                <a:spcPts val="600"/>
              </a:spcAft>
              <a:tabLst>
                <a:tab pos="614680" algn="l"/>
              </a:tabLst>
            </a:pPr>
            <a:r>
              <a:rPr lang="en-US" sz="2800" dirty="0">
                <a:highlight>
                  <a:srgbClr val="FFFF00"/>
                </a:highlight>
                <a:latin typeface="Comic Sans MS"/>
                <a:ea typeface="Calibri"/>
                <a:cs typeface="Times New Roman"/>
              </a:rPr>
              <a:t>Solution: 7 minutes</a:t>
            </a:r>
            <a:endParaRPr lang="en-PH" sz="2800" dirty="0">
              <a:ea typeface="Calibri"/>
              <a:cs typeface="Times New Roman"/>
            </a:endParaRPr>
          </a:p>
        </p:txBody>
      </p:sp>
    </p:spTree>
    <p:extLst>
      <p:ext uri="{BB962C8B-B14F-4D97-AF65-F5344CB8AC3E}">
        <p14:creationId xmlns:p14="http://schemas.microsoft.com/office/powerpoint/2010/main" val="11393692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Equivalent Ratios and Tables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463385"/>
            <a:ext cx="8417626" cy="1277273"/>
          </a:xfrm>
          <a:prstGeom prst="rect">
            <a:avLst/>
          </a:prstGeom>
          <a:noFill/>
        </p:spPr>
        <p:txBody>
          <a:bodyPr wrap="square" rtlCol="0">
            <a:spAutoFit/>
          </a:bodyPr>
          <a:lstStyle/>
          <a:p>
            <a:pPr algn="just">
              <a:spcAft>
                <a:spcPts val="600"/>
              </a:spcAft>
              <a:tabLst>
                <a:tab pos="614680" algn="l"/>
              </a:tabLst>
            </a:pPr>
            <a:r>
              <a:rPr lang="en-US" sz="2400" b="1" dirty="0">
                <a:solidFill>
                  <a:srgbClr val="548DD4"/>
                </a:solidFill>
                <a:latin typeface="Comic Sans MS"/>
                <a:ea typeface="Calibri"/>
                <a:cs typeface="Times New Roman"/>
              </a:rPr>
              <a:t>Finding the Missing Values in a Ratio Table</a:t>
            </a:r>
            <a:endParaRPr lang="en-PH" sz="2400" dirty="0">
              <a:ea typeface="Calibri"/>
              <a:cs typeface="Times New Roman"/>
            </a:endParaRPr>
          </a:p>
          <a:p>
            <a:pPr algn="just">
              <a:spcAft>
                <a:spcPts val="600"/>
              </a:spcAft>
              <a:tabLst>
                <a:tab pos="614680" algn="l"/>
              </a:tabLst>
            </a:pPr>
            <a:r>
              <a:rPr lang="en-US" sz="2400" dirty="0">
                <a:solidFill>
                  <a:srgbClr val="000000"/>
                </a:solidFill>
                <a:latin typeface="Comic Sans MS"/>
                <a:ea typeface="Calibri"/>
                <a:cs typeface="Times New Roman"/>
              </a:rPr>
              <a:t>The process in finding the missing terms in a ratio table is the same as finding equivalent ratios.</a:t>
            </a:r>
            <a:endParaRPr lang="en-PH" sz="2400" dirty="0">
              <a:ea typeface="Calibri"/>
              <a:cs typeface="Times New Roman"/>
            </a:endParaRP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5374" y="1740658"/>
            <a:ext cx="8417626" cy="30408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155664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Equivalent Ratios and Tables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463385"/>
            <a:ext cx="8417626" cy="4355038"/>
          </a:xfrm>
          <a:prstGeom prst="rect">
            <a:avLst/>
          </a:prstGeom>
          <a:noFill/>
        </p:spPr>
        <p:txBody>
          <a:bodyPr wrap="square" rtlCol="0">
            <a:spAutoFit/>
          </a:bodyPr>
          <a:lstStyle/>
          <a:p>
            <a:pPr algn="just">
              <a:spcAft>
                <a:spcPts val="600"/>
              </a:spcAft>
              <a:tabLst>
                <a:tab pos="614680" algn="l"/>
              </a:tabLst>
            </a:pPr>
            <a:r>
              <a:rPr lang="en-US" sz="2800" b="1" dirty="0">
                <a:solidFill>
                  <a:srgbClr val="548DD4"/>
                </a:solidFill>
                <a:latin typeface="Comic Sans MS" pitchFamily="66" charset="0"/>
                <a:ea typeface="Calibri"/>
                <a:cs typeface="Times New Roman"/>
              </a:rPr>
              <a:t>Ratios on Coordinate Plane</a:t>
            </a:r>
            <a:endParaRPr lang="en-PH" sz="2800" dirty="0">
              <a:latin typeface="Comic Sans MS" pitchFamily="66" charset="0"/>
              <a:ea typeface="Calibri"/>
              <a:cs typeface="Times New Roman"/>
            </a:endParaRPr>
          </a:p>
          <a:p>
            <a:pPr algn="just">
              <a:spcAft>
                <a:spcPts val="600"/>
              </a:spcAft>
              <a:tabLst>
                <a:tab pos="614680" algn="l"/>
              </a:tabLst>
            </a:pPr>
            <a:r>
              <a:rPr lang="en-US" sz="2800" dirty="0">
                <a:latin typeface="Comic Sans MS" pitchFamily="66" charset="0"/>
                <a:ea typeface="Calibri"/>
                <a:cs typeface="Times New Roman"/>
              </a:rPr>
              <a:t>The pairs of values in the table of equivalent ratio can be plotted in a coordinate plane. The graph should be a straight line.</a:t>
            </a:r>
            <a:endParaRPr lang="en-PH" sz="2800" dirty="0">
              <a:latin typeface="Comic Sans MS" pitchFamily="66" charset="0"/>
              <a:ea typeface="Calibri"/>
              <a:cs typeface="Times New Roman"/>
            </a:endParaRPr>
          </a:p>
          <a:p>
            <a:pPr algn="just">
              <a:spcAft>
                <a:spcPts val="600"/>
              </a:spcAft>
              <a:tabLst>
                <a:tab pos="614680" algn="l"/>
              </a:tabLst>
            </a:pPr>
            <a:r>
              <a:rPr lang="en-US" sz="2800" dirty="0">
                <a:latin typeface="Comic Sans MS" pitchFamily="66" charset="0"/>
                <a:ea typeface="Calibri"/>
                <a:cs typeface="Times New Roman"/>
              </a:rPr>
              <a:t> </a:t>
            </a:r>
            <a:endParaRPr lang="en-PH" sz="2800" dirty="0">
              <a:latin typeface="Comic Sans MS" pitchFamily="66" charset="0"/>
              <a:ea typeface="Calibri"/>
              <a:cs typeface="Times New Roman"/>
            </a:endParaRPr>
          </a:p>
          <a:p>
            <a:pPr algn="just">
              <a:spcAft>
                <a:spcPts val="600"/>
              </a:spcAft>
              <a:tabLst>
                <a:tab pos="614680" algn="l"/>
              </a:tabLst>
            </a:pPr>
            <a:r>
              <a:rPr lang="en-US" sz="2800" b="1" dirty="0">
                <a:latin typeface="Comic Sans MS" pitchFamily="66" charset="0"/>
                <a:ea typeface="Calibri"/>
                <a:cs typeface="Times New Roman"/>
              </a:rPr>
              <a:t>Example:</a:t>
            </a:r>
            <a:endParaRPr lang="en-PH" sz="2800" dirty="0">
              <a:latin typeface="Comic Sans MS" pitchFamily="66" charset="0"/>
              <a:ea typeface="Calibri"/>
              <a:cs typeface="Times New Roman"/>
            </a:endParaRPr>
          </a:p>
          <a:p>
            <a:pPr>
              <a:spcAft>
                <a:spcPts val="600"/>
              </a:spcAft>
              <a:tabLst>
                <a:tab pos="614680" algn="l"/>
              </a:tabLst>
            </a:pPr>
            <a:r>
              <a:rPr lang="en-US" sz="2800" dirty="0">
                <a:latin typeface="Comic Sans MS" pitchFamily="66" charset="0"/>
                <a:ea typeface="Calibri"/>
                <a:cs typeface="Times New Roman"/>
              </a:rPr>
              <a:t>Plot the table of equivalent ratios in a coordinate plane.</a:t>
            </a:r>
            <a:endParaRPr lang="en-PH" sz="2800" dirty="0">
              <a:latin typeface="Comic Sans MS" pitchFamily="66" charset="0"/>
              <a:ea typeface="Calibri"/>
              <a:cs typeface="Times New Roman"/>
            </a:endParaRPr>
          </a:p>
          <a:p>
            <a:pPr>
              <a:spcAft>
                <a:spcPts val="600"/>
              </a:spcAft>
              <a:tabLst>
                <a:tab pos="614680" algn="l"/>
              </a:tabLst>
            </a:pPr>
            <a:r>
              <a:rPr lang="en-US" sz="2800" dirty="0">
                <a:latin typeface="Comic Sans MS" pitchFamily="66" charset="0"/>
                <a:ea typeface="Calibri"/>
                <a:cs typeface="Times New Roman"/>
              </a:rPr>
              <a:t> </a:t>
            </a:r>
            <a:endParaRPr lang="en-PH" sz="2800" dirty="0">
              <a:latin typeface="Comic Sans MS" pitchFamily="66" charset="0"/>
              <a:ea typeface="Calibri"/>
              <a:cs typeface="Times New Roman"/>
            </a:endParaRPr>
          </a:p>
        </p:txBody>
      </p:sp>
    </p:spTree>
    <p:extLst>
      <p:ext uri="{BB962C8B-B14F-4D97-AF65-F5344CB8AC3E}">
        <p14:creationId xmlns:p14="http://schemas.microsoft.com/office/powerpoint/2010/main" val="21774155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Equivalent Ratios and Tables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463385"/>
            <a:ext cx="8417626" cy="1461939"/>
          </a:xfrm>
          <a:prstGeom prst="rect">
            <a:avLst/>
          </a:prstGeom>
          <a:noFill/>
        </p:spPr>
        <p:txBody>
          <a:bodyPr wrap="square" rtlCol="0">
            <a:spAutoFit/>
          </a:bodyPr>
          <a:lstStyle/>
          <a:p>
            <a:pPr>
              <a:spcAft>
                <a:spcPts val="600"/>
              </a:spcAft>
              <a:tabLst>
                <a:tab pos="614680" algn="l"/>
              </a:tabLst>
            </a:pPr>
            <a:r>
              <a:rPr lang="en-US" sz="2800" dirty="0">
                <a:latin typeface="Comic Sans MS"/>
                <a:ea typeface="Calibri"/>
                <a:cs typeface="Times New Roman"/>
              </a:rPr>
              <a:t>Step 1: 	Write the pairs of values in the table 				as coordinates.</a:t>
            </a:r>
            <a:endParaRPr lang="en-PH" sz="2800" dirty="0">
              <a:ea typeface="Calibri"/>
              <a:cs typeface="Times New Roman"/>
            </a:endParaRPr>
          </a:p>
          <a:p>
            <a:pPr>
              <a:spcAft>
                <a:spcPts val="600"/>
              </a:spcAft>
              <a:tabLst>
                <a:tab pos="614680" algn="l"/>
              </a:tabLst>
            </a:pPr>
            <a:r>
              <a:rPr lang="en-US" sz="2800" dirty="0">
                <a:latin typeface="Comic Sans MS"/>
                <a:ea typeface="Calibri"/>
                <a:cs typeface="Times New Roman"/>
              </a:rPr>
              <a:t> </a:t>
            </a:r>
            <a:endParaRPr lang="en-PH" sz="2800" dirty="0">
              <a:ea typeface="Calibri"/>
              <a:cs typeface="Times New Roman"/>
            </a:endParaRPr>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428750"/>
            <a:ext cx="8834755" cy="3276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180241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Equivalent Ratios and Tables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463385"/>
            <a:ext cx="8417626" cy="954107"/>
          </a:xfrm>
          <a:prstGeom prst="rect">
            <a:avLst/>
          </a:prstGeom>
          <a:noFill/>
        </p:spPr>
        <p:txBody>
          <a:bodyPr wrap="square" rtlCol="0">
            <a:spAutoFit/>
          </a:bodyPr>
          <a:lstStyle/>
          <a:p>
            <a:pPr algn="just">
              <a:spcAft>
                <a:spcPts val="600"/>
              </a:spcAft>
              <a:tabLst>
                <a:tab pos="614680" algn="l"/>
              </a:tabLst>
            </a:pPr>
            <a:r>
              <a:rPr lang="en-US" sz="2800" dirty="0">
                <a:latin typeface="Comic Sans MS"/>
                <a:ea typeface="Calibri"/>
                <a:cs typeface="Times New Roman"/>
              </a:rPr>
              <a:t>Step 2:	Plot the points and connect so you could scale up or scale down the values.</a:t>
            </a:r>
            <a:endParaRPr lang="en-PH" sz="2800" dirty="0">
              <a:ea typeface="Calibri"/>
              <a:cs typeface="Times New Roman"/>
            </a:endParaRPr>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8388" y="1581151"/>
            <a:ext cx="4467225"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762022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Equivalent Ratios and Tables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463385"/>
            <a:ext cx="8417626" cy="1461939"/>
          </a:xfrm>
          <a:prstGeom prst="rect">
            <a:avLst/>
          </a:prstGeom>
          <a:noFill/>
        </p:spPr>
        <p:txBody>
          <a:bodyPr wrap="square" rtlCol="0">
            <a:spAutoFit/>
          </a:bodyPr>
          <a:lstStyle/>
          <a:p>
            <a:pPr>
              <a:spcAft>
                <a:spcPts val="600"/>
              </a:spcAft>
            </a:pPr>
            <a:r>
              <a:rPr lang="en-US" sz="2800" b="1" dirty="0">
                <a:solidFill>
                  <a:srgbClr val="548DD4"/>
                </a:solidFill>
                <a:latin typeface="Comic Sans MS"/>
                <a:ea typeface="Calibri"/>
                <a:cs typeface="Times New Roman"/>
              </a:rPr>
              <a:t>Sample Problem 6:</a:t>
            </a:r>
            <a:endParaRPr lang="en-PH" sz="2800" dirty="0">
              <a:ea typeface="Calibri"/>
              <a:cs typeface="Times New Roman"/>
            </a:endParaRPr>
          </a:p>
          <a:p>
            <a:pPr>
              <a:spcAft>
                <a:spcPts val="600"/>
              </a:spcAft>
            </a:pPr>
            <a:r>
              <a:rPr lang="en-US" sz="2800" b="1" dirty="0">
                <a:latin typeface="Comic Sans MS"/>
                <a:ea typeface="Calibri"/>
                <a:cs typeface="Times New Roman"/>
              </a:rPr>
              <a:t>Make a table of equivalent ratio for 1:5 and plot the points in a coordinate plane.</a:t>
            </a:r>
            <a:endParaRPr lang="en-PH" sz="2800" dirty="0">
              <a:ea typeface="Calibri"/>
              <a:cs typeface="Times New Roman"/>
            </a:endParaRPr>
          </a:p>
        </p:txBody>
      </p:sp>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7987" y="1913201"/>
            <a:ext cx="7772400" cy="2684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009154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Equivalent Ratios and Tables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463385"/>
            <a:ext cx="8417626" cy="1461939"/>
          </a:xfrm>
          <a:prstGeom prst="rect">
            <a:avLst/>
          </a:prstGeom>
          <a:noFill/>
        </p:spPr>
        <p:txBody>
          <a:bodyPr wrap="square" rtlCol="0">
            <a:spAutoFit/>
          </a:bodyPr>
          <a:lstStyle/>
          <a:p>
            <a:pPr>
              <a:spcAft>
                <a:spcPts val="600"/>
              </a:spcAft>
            </a:pPr>
            <a:r>
              <a:rPr lang="en-US" sz="2800" b="1" dirty="0">
                <a:solidFill>
                  <a:srgbClr val="548DD4"/>
                </a:solidFill>
                <a:latin typeface="Comic Sans MS"/>
                <a:ea typeface="Calibri"/>
                <a:cs typeface="Times New Roman"/>
              </a:rPr>
              <a:t>Sample Problem 6:</a:t>
            </a:r>
            <a:endParaRPr lang="en-PH" sz="2800" dirty="0">
              <a:ea typeface="Calibri"/>
              <a:cs typeface="Times New Roman"/>
            </a:endParaRPr>
          </a:p>
          <a:p>
            <a:pPr>
              <a:spcAft>
                <a:spcPts val="600"/>
              </a:spcAft>
            </a:pPr>
            <a:r>
              <a:rPr lang="en-US" sz="2800" b="1" dirty="0">
                <a:latin typeface="Comic Sans MS"/>
                <a:ea typeface="Calibri"/>
                <a:cs typeface="Times New Roman"/>
              </a:rPr>
              <a:t>Make a table of equivalent ratio for 1:5 and plot the points in a coordinate plane.</a:t>
            </a:r>
            <a:endParaRPr lang="en-PH" sz="2800" dirty="0">
              <a:ea typeface="Calibri"/>
              <a:cs typeface="Times New Roman"/>
            </a:endParaRPr>
          </a:p>
        </p:txBody>
      </p:sp>
      <p:pic>
        <p:nvPicPr>
          <p:cNvPr id="1024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52663" y="2114550"/>
            <a:ext cx="4638675" cy="259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54251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Equivalent Ratios and Tables</a:t>
            </a:r>
          </a:p>
        </p:txBody>
      </p:sp>
      <p:sp>
        <p:nvSpPr>
          <p:cNvPr id="3" name="Content Placeholder 2"/>
          <p:cNvSpPr>
            <a:spLocks noGrp="1"/>
          </p:cNvSpPr>
          <p:nvPr>
            <p:ph idx="1"/>
          </p:nvPr>
        </p:nvSpPr>
        <p:spPr>
          <a:xfrm>
            <a:off x="228600" y="666750"/>
            <a:ext cx="8915400" cy="4114800"/>
          </a:xfrm>
        </p:spPr>
        <p:txBody>
          <a:bodyPr>
            <a:normAutofit/>
          </a:bodyPr>
          <a:lstStyle/>
          <a:p>
            <a:pPr marL="0" indent="0">
              <a:buNone/>
            </a:pPr>
            <a:endParaRPr lang="en-US" sz="2400" dirty="0"/>
          </a:p>
          <a:p>
            <a:pPr marL="0" indent="0" algn="ctr">
              <a:buNone/>
            </a:pPr>
            <a:r>
              <a:rPr lang="en-US" sz="2400" b="1" dirty="0">
                <a:solidFill>
                  <a:srgbClr val="0070C0"/>
                </a:solidFill>
              </a:rPr>
              <a:t>Key Vocabulary:</a:t>
            </a:r>
          </a:p>
          <a:p>
            <a:pPr marL="0" indent="0" algn="ctr">
              <a:buNone/>
            </a:pPr>
            <a:r>
              <a:rPr lang="en-US" sz="2400" dirty="0"/>
              <a:t>Ratio</a:t>
            </a:r>
          </a:p>
          <a:p>
            <a:pPr marL="0" indent="0" algn="ctr">
              <a:buNone/>
            </a:pPr>
            <a:r>
              <a:rPr lang="en-US" sz="2400" dirty="0"/>
              <a:t>Equivalent Ratio</a:t>
            </a:r>
          </a:p>
          <a:p>
            <a:pPr marL="0" indent="0" algn="ctr">
              <a:buNone/>
            </a:pPr>
            <a:r>
              <a:rPr lang="en-US" sz="2400" dirty="0"/>
              <a:t>Ratio Table</a:t>
            </a:r>
          </a:p>
          <a:p>
            <a:pPr marL="0" indent="0" algn="ctr">
              <a:buNone/>
            </a:pPr>
            <a:r>
              <a:rPr lang="en-US" sz="2400" dirty="0"/>
              <a:t>Scale Up/Down</a:t>
            </a:r>
          </a:p>
          <a:p>
            <a:pPr marL="0" indent="0" algn="ctr">
              <a:buNone/>
            </a:pPr>
            <a:r>
              <a:rPr lang="en-US" sz="2400" dirty="0"/>
              <a:t>Coordinate Plane</a:t>
            </a:r>
          </a:p>
          <a:p>
            <a:pPr marL="0" indent="0" algn="ctr">
              <a:buNone/>
            </a:pPr>
            <a:endParaRPr lang="en-US" sz="2400" dirty="0"/>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Tree>
    <p:extLst>
      <p:ext uri="{BB962C8B-B14F-4D97-AF65-F5344CB8AC3E}">
        <p14:creationId xmlns:p14="http://schemas.microsoft.com/office/powerpoint/2010/main" val="783294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Equivalent Ratios and Tables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1338828"/>
          </a:xfrm>
          <a:prstGeom prst="rect">
            <a:avLst/>
          </a:prstGeom>
          <a:noFill/>
        </p:spPr>
        <p:txBody>
          <a:bodyPr wrap="square" rtlCol="0">
            <a:spAutoFit/>
          </a:bodyPr>
          <a:lstStyle/>
          <a:p>
            <a:pPr>
              <a:spcAft>
                <a:spcPts val="600"/>
              </a:spcAft>
            </a:pPr>
            <a:r>
              <a:rPr lang="en-US" sz="2800" b="1" dirty="0">
                <a:solidFill>
                  <a:srgbClr val="548DD4"/>
                </a:solidFill>
                <a:latin typeface="Comic Sans MS"/>
                <a:ea typeface="Calibri"/>
                <a:cs typeface="Times New Roman"/>
              </a:rPr>
              <a:t>Equivalent Ratios</a:t>
            </a:r>
            <a:r>
              <a:rPr lang="en-US" sz="2800" b="1" dirty="0">
                <a:solidFill>
                  <a:srgbClr val="548DD4"/>
                </a:solidFill>
                <a:ea typeface="Calibri"/>
                <a:cs typeface="Times New Roman"/>
              </a:rPr>
              <a:t> </a:t>
            </a:r>
            <a:endParaRPr lang="en-PH" sz="2800" dirty="0">
              <a:ea typeface="Calibri"/>
              <a:cs typeface="Times New Roman"/>
            </a:endParaRPr>
          </a:p>
          <a:p>
            <a:pPr>
              <a:spcAft>
                <a:spcPts val="600"/>
              </a:spcAft>
            </a:pPr>
            <a:r>
              <a:rPr lang="en-US" sz="2400" dirty="0">
                <a:latin typeface="Comic Sans MS"/>
                <a:ea typeface="Calibri"/>
                <a:cs typeface="Times New Roman"/>
              </a:rPr>
              <a:t>Remember that a ratio is a comparison of two quantities and each ratio can be written in another way.</a:t>
            </a:r>
            <a:endParaRPr lang="en-PH" sz="2400" dirty="0">
              <a:ea typeface="Calibri"/>
              <a:cs typeface="Times New Roman"/>
            </a:endParaRPr>
          </a:p>
        </p:txBody>
      </p:sp>
      <p:pic>
        <p:nvPicPr>
          <p:cNvPr id="9" name="Picture 8"/>
          <p:cNvPicPr/>
          <p:nvPr/>
        </p:nvPicPr>
        <p:blipFill>
          <a:blip r:embed="rId3">
            <a:extLst>
              <a:ext uri="{28A0092B-C50C-407E-A947-70E740481C1C}">
                <a14:useLocalDpi xmlns:a14="http://schemas.microsoft.com/office/drawing/2010/main" val="0"/>
              </a:ext>
            </a:extLst>
          </a:blip>
          <a:stretch>
            <a:fillRect/>
          </a:stretch>
        </p:blipFill>
        <p:spPr>
          <a:xfrm>
            <a:off x="345374" y="2114549"/>
            <a:ext cx="3236026" cy="2074545"/>
          </a:xfrm>
          <a:prstGeom prst="rect">
            <a:avLst/>
          </a:prstGeom>
        </p:spPr>
      </p:pic>
      <p:sp>
        <p:nvSpPr>
          <p:cNvPr id="6" name="TextBox 5"/>
          <p:cNvSpPr txBox="1"/>
          <p:nvPr/>
        </p:nvSpPr>
        <p:spPr>
          <a:xfrm>
            <a:off x="3886200" y="2114548"/>
            <a:ext cx="5105400" cy="2585323"/>
          </a:xfrm>
          <a:prstGeom prst="rect">
            <a:avLst/>
          </a:prstGeom>
          <a:noFill/>
        </p:spPr>
        <p:txBody>
          <a:bodyPr wrap="square" rtlCol="0">
            <a:spAutoFit/>
          </a:bodyPr>
          <a:lstStyle/>
          <a:p>
            <a:pPr>
              <a:spcAft>
                <a:spcPts val="600"/>
              </a:spcAft>
            </a:pPr>
            <a:r>
              <a:rPr lang="en-US" sz="2000" dirty="0">
                <a:latin typeface="Comic Sans MS"/>
                <a:ea typeface="Calibri"/>
                <a:cs typeface="Times New Roman"/>
              </a:rPr>
              <a:t>This shows a comparison between the number of boys to the number of girls, expressed as 4:2.</a:t>
            </a:r>
            <a:endParaRPr lang="en-PH" sz="2000" dirty="0">
              <a:ea typeface="Calibri"/>
              <a:cs typeface="Times New Roman"/>
            </a:endParaRPr>
          </a:p>
          <a:p>
            <a:pPr>
              <a:spcAft>
                <a:spcPts val="600"/>
              </a:spcAft>
            </a:pPr>
            <a:r>
              <a:rPr lang="en-US" sz="2000" dirty="0">
                <a:latin typeface="Comic Sans MS"/>
                <a:ea typeface="Calibri"/>
                <a:cs typeface="Times New Roman"/>
              </a:rPr>
              <a:t> </a:t>
            </a:r>
            <a:endParaRPr lang="en-PH" sz="2000" dirty="0">
              <a:ea typeface="Calibri"/>
              <a:cs typeface="Times New Roman"/>
            </a:endParaRPr>
          </a:p>
          <a:p>
            <a:pPr>
              <a:spcAft>
                <a:spcPts val="600"/>
              </a:spcAft>
            </a:pPr>
            <a:r>
              <a:rPr lang="en-US" sz="2000" dirty="0">
                <a:latin typeface="Comic Sans MS"/>
                <a:ea typeface="Calibri"/>
                <a:cs typeface="Times New Roman"/>
              </a:rPr>
              <a:t>But 4:2 can also be written as 2:1.</a:t>
            </a:r>
            <a:endParaRPr lang="en-PH" sz="2000" dirty="0">
              <a:ea typeface="Calibri"/>
              <a:cs typeface="Times New Roman"/>
            </a:endParaRPr>
          </a:p>
          <a:p>
            <a:pPr>
              <a:spcAft>
                <a:spcPts val="600"/>
              </a:spcAft>
            </a:pPr>
            <a:r>
              <a:rPr lang="en-US" dirty="0">
                <a:latin typeface="Comic Sans MS"/>
                <a:ea typeface="Calibri"/>
                <a:cs typeface="Times New Roman"/>
              </a:rPr>
              <a:t> </a:t>
            </a:r>
            <a:endParaRPr lang="en-PH" sz="1200" dirty="0">
              <a:ea typeface="Calibri"/>
              <a:cs typeface="Times New Roman"/>
            </a:endParaRPr>
          </a:p>
          <a:p>
            <a:pPr algn="ctr">
              <a:spcAft>
                <a:spcPts val="600"/>
              </a:spcAft>
            </a:pPr>
            <a:r>
              <a:rPr lang="en-US" sz="2400" b="1" dirty="0">
                <a:solidFill>
                  <a:srgbClr val="FF0000"/>
                </a:solidFill>
                <a:latin typeface="Comic Sans MS"/>
                <a:ea typeface="Calibri"/>
                <a:cs typeface="Times New Roman"/>
              </a:rPr>
              <a:t>4:2</a:t>
            </a:r>
            <a:r>
              <a:rPr lang="en-US" dirty="0">
                <a:solidFill>
                  <a:srgbClr val="FF0000"/>
                </a:solidFill>
                <a:latin typeface="Comic Sans MS"/>
                <a:ea typeface="Calibri"/>
                <a:cs typeface="Times New Roman"/>
              </a:rPr>
              <a:t> </a:t>
            </a:r>
            <a:r>
              <a:rPr lang="en-US" dirty="0">
                <a:latin typeface="Comic Sans MS"/>
                <a:ea typeface="Calibri"/>
                <a:cs typeface="Times New Roman"/>
              </a:rPr>
              <a:t>and </a:t>
            </a:r>
            <a:r>
              <a:rPr lang="en-US" sz="2400" b="1" dirty="0">
                <a:solidFill>
                  <a:srgbClr val="17365D"/>
                </a:solidFill>
                <a:latin typeface="Comic Sans MS"/>
                <a:ea typeface="Calibri"/>
                <a:cs typeface="Times New Roman"/>
              </a:rPr>
              <a:t>2:1</a:t>
            </a:r>
            <a:r>
              <a:rPr lang="en-US" dirty="0">
                <a:solidFill>
                  <a:srgbClr val="17365D"/>
                </a:solidFill>
                <a:latin typeface="Comic Sans MS"/>
                <a:ea typeface="Calibri"/>
                <a:cs typeface="Times New Roman"/>
              </a:rPr>
              <a:t> </a:t>
            </a:r>
            <a:r>
              <a:rPr lang="en-US" dirty="0">
                <a:latin typeface="Comic Sans MS"/>
                <a:ea typeface="Calibri"/>
                <a:cs typeface="Times New Roman"/>
              </a:rPr>
              <a:t>are </a:t>
            </a:r>
            <a:r>
              <a:rPr lang="en-US" b="1" dirty="0">
                <a:latin typeface="Comic Sans MS"/>
                <a:ea typeface="Calibri"/>
                <a:cs typeface="Times New Roman"/>
              </a:rPr>
              <a:t>EQUIVALENT RATIOS</a:t>
            </a:r>
            <a:endParaRPr lang="en-PH" sz="1200" dirty="0">
              <a:ea typeface="Calibri"/>
              <a:cs typeface="Times New Roman"/>
            </a:endParaRPr>
          </a:p>
        </p:txBody>
      </p:sp>
    </p:spTree>
    <p:extLst>
      <p:ext uri="{BB962C8B-B14F-4D97-AF65-F5344CB8AC3E}">
        <p14:creationId xmlns:p14="http://schemas.microsoft.com/office/powerpoint/2010/main" val="2750947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Equivalent Ratios and Tables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2046714"/>
          </a:xfrm>
          <a:prstGeom prst="rect">
            <a:avLst/>
          </a:prstGeom>
          <a:noFill/>
        </p:spPr>
        <p:txBody>
          <a:bodyPr wrap="square" rtlCol="0">
            <a:spAutoFit/>
          </a:bodyPr>
          <a:lstStyle/>
          <a:p>
            <a:pPr>
              <a:spcAft>
                <a:spcPts val="600"/>
              </a:spcAft>
            </a:pPr>
            <a:r>
              <a:rPr lang="en-US" sz="2800" b="1" dirty="0">
                <a:solidFill>
                  <a:srgbClr val="548DD4"/>
                </a:solidFill>
                <a:latin typeface="Comic Sans MS"/>
                <a:ea typeface="Calibri"/>
                <a:cs typeface="Times New Roman"/>
              </a:rPr>
              <a:t>How do we write equivalent ratios?</a:t>
            </a:r>
            <a:endParaRPr lang="en-PH" sz="2800" dirty="0">
              <a:ea typeface="Calibri"/>
              <a:cs typeface="Times New Roman"/>
            </a:endParaRPr>
          </a:p>
          <a:p>
            <a:pPr>
              <a:spcAft>
                <a:spcPts val="600"/>
              </a:spcAft>
            </a:pPr>
            <a:endParaRPr lang="en-US" sz="2800" dirty="0">
              <a:latin typeface="Comic Sans MS"/>
              <a:ea typeface="Calibri"/>
              <a:cs typeface="Times New Roman"/>
            </a:endParaRPr>
          </a:p>
          <a:p>
            <a:pPr>
              <a:spcAft>
                <a:spcPts val="600"/>
              </a:spcAft>
            </a:pPr>
            <a:r>
              <a:rPr lang="en-US" sz="2800" dirty="0">
                <a:latin typeface="Comic Sans MS"/>
                <a:ea typeface="Calibri"/>
                <a:cs typeface="Times New Roman"/>
              </a:rPr>
              <a:t>Equivalent ratios can be determined by </a:t>
            </a:r>
            <a:r>
              <a:rPr lang="en-US" sz="2800" b="1" dirty="0">
                <a:solidFill>
                  <a:srgbClr val="E36C0A"/>
                </a:solidFill>
                <a:latin typeface="Comic Sans MS"/>
                <a:ea typeface="Calibri"/>
                <a:cs typeface="Times New Roman"/>
              </a:rPr>
              <a:t>SCALING UP</a:t>
            </a:r>
            <a:r>
              <a:rPr lang="en-US" sz="2800" dirty="0">
                <a:solidFill>
                  <a:srgbClr val="E36C0A"/>
                </a:solidFill>
                <a:latin typeface="Comic Sans MS"/>
                <a:ea typeface="Calibri"/>
                <a:cs typeface="Times New Roman"/>
              </a:rPr>
              <a:t> </a:t>
            </a:r>
            <a:r>
              <a:rPr lang="en-US" sz="2800" dirty="0">
                <a:latin typeface="Comic Sans MS"/>
                <a:ea typeface="Calibri"/>
                <a:cs typeface="Times New Roman"/>
              </a:rPr>
              <a:t>or </a:t>
            </a:r>
            <a:r>
              <a:rPr lang="en-US" sz="2800" b="1" dirty="0">
                <a:solidFill>
                  <a:srgbClr val="00B050"/>
                </a:solidFill>
                <a:latin typeface="Comic Sans MS"/>
                <a:ea typeface="Calibri"/>
                <a:cs typeface="Times New Roman"/>
              </a:rPr>
              <a:t>SCALING DOWN</a:t>
            </a:r>
            <a:r>
              <a:rPr lang="en-US" sz="2800" dirty="0">
                <a:latin typeface="Comic Sans MS"/>
                <a:ea typeface="Calibri"/>
                <a:cs typeface="Times New Roman"/>
              </a:rPr>
              <a:t> a ratio.</a:t>
            </a:r>
            <a:endParaRPr lang="en-PH" sz="2800" dirty="0">
              <a:ea typeface="Calibri"/>
              <a:cs typeface="Times New Roman"/>
            </a:endParaRPr>
          </a:p>
        </p:txBody>
      </p:sp>
    </p:spTree>
    <p:extLst>
      <p:ext uri="{BB962C8B-B14F-4D97-AF65-F5344CB8AC3E}">
        <p14:creationId xmlns:p14="http://schemas.microsoft.com/office/powerpoint/2010/main" val="3081166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Equivalent Ratios and Tables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3354765"/>
          </a:xfrm>
          <a:prstGeom prst="rect">
            <a:avLst/>
          </a:prstGeom>
          <a:noFill/>
        </p:spPr>
        <p:txBody>
          <a:bodyPr wrap="square" rtlCol="0">
            <a:spAutoFit/>
          </a:bodyPr>
          <a:lstStyle/>
          <a:p>
            <a:pPr>
              <a:spcAft>
                <a:spcPts val="600"/>
              </a:spcAft>
            </a:pPr>
            <a:r>
              <a:rPr lang="en-US" sz="2800" b="1" dirty="0">
                <a:solidFill>
                  <a:srgbClr val="E36C0A"/>
                </a:solidFill>
                <a:latin typeface="Comic Sans MS"/>
                <a:ea typeface="Calibri"/>
                <a:cs typeface="Times New Roman"/>
              </a:rPr>
              <a:t>SCALING UP A RATIO</a:t>
            </a:r>
            <a:endParaRPr lang="en-PH" sz="2800" dirty="0">
              <a:ea typeface="Calibri"/>
              <a:cs typeface="Times New Roman"/>
            </a:endParaRPr>
          </a:p>
          <a:p>
            <a:pPr>
              <a:spcAft>
                <a:spcPts val="600"/>
              </a:spcAft>
            </a:pPr>
            <a:endParaRPr lang="en-US" sz="2800" dirty="0">
              <a:latin typeface="Comic Sans MS"/>
              <a:ea typeface="Calibri"/>
              <a:cs typeface="Times New Roman"/>
            </a:endParaRPr>
          </a:p>
          <a:p>
            <a:pPr algn="just">
              <a:spcAft>
                <a:spcPts val="600"/>
              </a:spcAft>
            </a:pPr>
            <a:r>
              <a:rPr lang="en-US" sz="2800" dirty="0">
                <a:latin typeface="Comic Sans MS"/>
                <a:ea typeface="Calibri"/>
                <a:cs typeface="Times New Roman"/>
              </a:rPr>
              <a:t>We scale up a ratio by a scale factor, which means multiplying each term of the ratio by a given scale factor.</a:t>
            </a:r>
          </a:p>
          <a:p>
            <a:pPr>
              <a:spcAft>
                <a:spcPts val="600"/>
              </a:spcAft>
            </a:pPr>
            <a:endParaRPr lang="en-US" sz="2800" dirty="0">
              <a:latin typeface="Comic Sans MS"/>
              <a:ea typeface="Calibri"/>
              <a:cs typeface="Times New Roman"/>
            </a:endParaRPr>
          </a:p>
          <a:p>
            <a:pPr>
              <a:spcAft>
                <a:spcPts val="600"/>
              </a:spcAft>
            </a:pPr>
            <a:endParaRPr lang="en-PH" sz="2400" dirty="0">
              <a:ea typeface="Calibri"/>
              <a:cs typeface="Times New Roman"/>
            </a:endParaRPr>
          </a:p>
        </p:txBody>
      </p:sp>
    </p:spTree>
    <p:extLst>
      <p:ext uri="{BB962C8B-B14F-4D97-AF65-F5344CB8AC3E}">
        <p14:creationId xmlns:p14="http://schemas.microsoft.com/office/powerpoint/2010/main" val="3540439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Equivalent Ratios and Tables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461665"/>
          </a:xfrm>
          <a:prstGeom prst="rect">
            <a:avLst/>
          </a:prstGeom>
          <a:noFill/>
        </p:spPr>
        <p:txBody>
          <a:bodyPr wrap="square" rtlCol="0">
            <a:spAutoFit/>
          </a:bodyPr>
          <a:lstStyle/>
          <a:p>
            <a:pPr>
              <a:spcAft>
                <a:spcPts val="600"/>
              </a:spcAft>
            </a:pPr>
            <a:r>
              <a:rPr lang="en-US" sz="2400" dirty="0">
                <a:latin typeface="Comic Sans MS"/>
                <a:ea typeface="Calibri"/>
                <a:cs typeface="Times New Roman"/>
              </a:rPr>
              <a:t>Example: Give 3 equivalent ratios for 2:3.</a:t>
            </a:r>
            <a:endParaRPr lang="en-PH" sz="1600" dirty="0">
              <a:ea typeface="Calibri"/>
              <a:cs typeface="Times New Roman"/>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5373" y="976015"/>
            <a:ext cx="8173687" cy="28149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694" y="3943350"/>
            <a:ext cx="7620000" cy="621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298846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Equivalent Ratios and Tables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3416320"/>
          </a:xfrm>
          <a:prstGeom prst="rect">
            <a:avLst/>
          </a:prstGeom>
          <a:noFill/>
        </p:spPr>
        <p:txBody>
          <a:bodyPr wrap="square" rtlCol="0">
            <a:spAutoFit/>
          </a:bodyPr>
          <a:lstStyle/>
          <a:p>
            <a:pPr>
              <a:spcAft>
                <a:spcPts val="600"/>
              </a:spcAft>
              <a:tabLst>
                <a:tab pos="1097280" algn="l"/>
              </a:tabLst>
            </a:pPr>
            <a:r>
              <a:rPr lang="en-US" sz="2800" b="1" dirty="0">
                <a:solidFill>
                  <a:srgbClr val="548DD4"/>
                </a:solidFill>
                <a:latin typeface="Comic Sans MS"/>
                <a:ea typeface="Calibri"/>
                <a:cs typeface="Times New Roman"/>
              </a:rPr>
              <a:t>Sample Problem 1:</a:t>
            </a:r>
            <a:endParaRPr lang="en-PH" sz="2800" dirty="0">
              <a:ea typeface="Calibri"/>
              <a:cs typeface="Times New Roman"/>
            </a:endParaRPr>
          </a:p>
          <a:p>
            <a:pPr>
              <a:spcAft>
                <a:spcPts val="600"/>
              </a:spcAft>
              <a:tabLst>
                <a:tab pos="1097280" algn="l"/>
              </a:tabLst>
            </a:pPr>
            <a:r>
              <a:rPr lang="en-US" sz="2800" b="1" dirty="0">
                <a:latin typeface="Comic Sans MS"/>
                <a:ea typeface="Calibri"/>
                <a:cs typeface="Times New Roman"/>
              </a:rPr>
              <a:t>Which among the following is an equivalent ratio of 3:5? Give all possible answers.</a:t>
            </a:r>
          </a:p>
          <a:p>
            <a:pPr>
              <a:spcAft>
                <a:spcPts val="600"/>
              </a:spcAft>
              <a:tabLst>
                <a:tab pos="1097280" algn="l"/>
              </a:tabLst>
            </a:pPr>
            <a:endParaRPr lang="en-PH" sz="2800" dirty="0">
              <a:ea typeface="Calibri"/>
              <a:cs typeface="Times New Roman"/>
            </a:endParaRPr>
          </a:p>
          <a:p>
            <a:pPr marL="342900" lvl="0" indent="-342900">
              <a:spcAft>
                <a:spcPts val="600"/>
              </a:spcAft>
              <a:buFont typeface="+mj-lt"/>
              <a:buAutoNum type="alphaLcPeriod"/>
              <a:tabLst>
                <a:tab pos="1097280" algn="l"/>
              </a:tabLst>
            </a:pPr>
            <a:r>
              <a:rPr lang="en-US" sz="2800" dirty="0">
                <a:latin typeface="Comic Sans MS"/>
                <a:ea typeface="Calibri"/>
                <a:cs typeface="Times New Roman"/>
              </a:rPr>
              <a:t>6:15				b. 9:10		c. 6:10		</a:t>
            </a:r>
          </a:p>
          <a:p>
            <a:pPr lvl="0" algn="ctr">
              <a:spcAft>
                <a:spcPts val="600"/>
              </a:spcAft>
              <a:tabLst>
                <a:tab pos="1097280" algn="l"/>
              </a:tabLst>
            </a:pPr>
            <a:r>
              <a:rPr lang="en-US" sz="2800" dirty="0">
                <a:highlight>
                  <a:srgbClr val="FFFF00"/>
                </a:highlight>
                <a:latin typeface="Comic Sans MS"/>
                <a:ea typeface="Calibri"/>
                <a:cs typeface="Times New Roman"/>
              </a:rPr>
              <a:t>d. 12:20</a:t>
            </a:r>
            <a:r>
              <a:rPr lang="en-US" sz="2800" dirty="0">
                <a:latin typeface="Comic Sans MS"/>
                <a:ea typeface="Calibri"/>
                <a:cs typeface="Times New Roman"/>
              </a:rPr>
              <a:t>		e. </a:t>
            </a:r>
            <a:r>
              <a:rPr lang="en-US" sz="2800" dirty="0">
                <a:highlight>
                  <a:srgbClr val="FFFF00"/>
                </a:highlight>
                <a:latin typeface="Comic Sans MS"/>
                <a:ea typeface="Calibri"/>
                <a:cs typeface="Times New Roman"/>
              </a:rPr>
              <a:t>45:75</a:t>
            </a:r>
            <a:endParaRPr lang="en-PH" sz="2800" dirty="0">
              <a:ea typeface="Calibri"/>
              <a:cs typeface="Times New Roman"/>
            </a:endParaRPr>
          </a:p>
        </p:txBody>
      </p:sp>
    </p:spTree>
    <p:extLst>
      <p:ext uri="{BB962C8B-B14F-4D97-AF65-F5344CB8AC3E}">
        <p14:creationId xmlns:p14="http://schemas.microsoft.com/office/powerpoint/2010/main" val="2629984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Equivalent Ratios and Tables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2400657"/>
          </a:xfrm>
          <a:prstGeom prst="rect">
            <a:avLst/>
          </a:prstGeom>
          <a:noFill/>
        </p:spPr>
        <p:txBody>
          <a:bodyPr wrap="square" rtlCol="0">
            <a:spAutoFit/>
          </a:bodyPr>
          <a:lstStyle/>
          <a:p>
            <a:pPr>
              <a:spcAft>
                <a:spcPts val="600"/>
              </a:spcAft>
              <a:tabLst>
                <a:tab pos="1097280" algn="l"/>
              </a:tabLst>
            </a:pPr>
            <a:r>
              <a:rPr lang="en-US" sz="2800" b="1" dirty="0">
                <a:solidFill>
                  <a:srgbClr val="00B050"/>
                </a:solidFill>
                <a:latin typeface="Comic Sans MS"/>
                <a:ea typeface="Calibri"/>
                <a:cs typeface="Times New Roman"/>
              </a:rPr>
              <a:t>SCALING DOWN A RATIO</a:t>
            </a:r>
            <a:endParaRPr lang="en-PH" sz="2800" dirty="0">
              <a:ea typeface="Calibri"/>
              <a:cs typeface="Times New Roman"/>
            </a:endParaRPr>
          </a:p>
          <a:p>
            <a:pPr>
              <a:spcAft>
                <a:spcPts val="600"/>
              </a:spcAft>
            </a:pPr>
            <a:endParaRPr lang="en-US" sz="2800" dirty="0">
              <a:latin typeface="Comic Sans MS"/>
              <a:ea typeface="Calibri"/>
              <a:cs typeface="Times New Roman"/>
            </a:endParaRPr>
          </a:p>
          <a:p>
            <a:pPr>
              <a:spcAft>
                <a:spcPts val="600"/>
              </a:spcAft>
            </a:pPr>
            <a:r>
              <a:rPr lang="en-US" sz="2800" dirty="0">
                <a:latin typeface="Comic Sans MS"/>
                <a:ea typeface="Calibri"/>
                <a:cs typeface="Times New Roman"/>
              </a:rPr>
              <a:t>We scale down a ratio by a scale factor, which means dividing each term of the ratio by a given scale factor.</a:t>
            </a:r>
            <a:endParaRPr lang="en-PH" sz="2800" dirty="0">
              <a:ea typeface="Calibri"/>
              <a:cs typeface="Times New Roman"/>
            </a:endParaRPr>
          </a:p>
        </p:txBody>
      </p:sp>
    </p:spTree>
    <p:extLst>
      <p:ext uri="{BB962C8B-B14F-4D97-AF65-F5344CB8AC3E}">
        <p14:creationId xmlns:p14="http://schemas.microsoft.com/office/powerpoint/2010/main" val="21288958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1005</Words>
  <Application>Microsoft Office PowerPoint</Application>
  <PresentationFormat>On-screen Show (16:9)</PresentationFormat>
  <Paragraphs>145</Paragraphs>
  <Slides>28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Calibri</vt:lpstr>
      <vt:lpstr>Cambria</vt:lpstr>
      <vt:lpstr>Cambria Math</vt:lpstr>
      <vt:lpstr>Comic Sans MS</vt:lpstr>
      <vt:lpstr>Helvetica</vt:lpstr>
      <vt:lpstr>Office Theme</vt:lpstr>
      <vt:lpstr>Equivalent Ratios and Tables</vt:lpstr>
      <vt:lpstr>Equivalent  Ratios and Tables</vt:lpstr>
      <vt:lpstr>Equivalent Ratios and Tables</vt:lpstr>
      <vt:lpstr>Equivalent Ratios and Tables</vt:lpstr>
      <vt:lpstr>Equivalent Ratios and Tables</vt:lpstr>
      <vt:lpstr>Equivalent Ratios and Tables</vt:lpstr>
      <vt:lpstr>Equivalent Ratios and Tables</vt:lpstr>
      <vt:lpstr>Equivalent Ratios and Tables</vt:lpstr>
      <vt:lpstr>Equivalent Ratios and Tables</vt:lpstr>
      <vt:lpstr>Equivalent Ratios and Tables</vt:lpstr>
      <vt:lpstr>Equivalent Ratios and Tables</vt:lpstr>
      <vt:lpstr>Equivalent Ratios and Tables</vt:lpstr>
      <vt:lpstr>Equivalent Ratios and Tables</vt:lpstr>
      <vt:lpstr>Equivalent Ratios and Tables</vt:lpstr>
      <vt:lpstr>Equivalent Ratios and Tables</vt:lpstr>
      <vt:lpstr>Equivalent Ratios and Tables</vt:lpstr>
      <vt:lpstr>Equivalent Ratios and Tables</vt:lpstr>
      <vt:lpstr>Equivalent Ratios and Tables</vt:lpstr>
      <vt:lpstr>Equivalent Ratios and Tables</vt:lpstr>
      <vt:lpstr>Equivalent Ratios and Tables</vt:lpstr>
      <vt:lpstr>Equivalent Ratios and Tables</vt:lpstr>
      <vt:lpstr>Equivalent Ratios and Tables</vt:lpstr>
      <vt:lpstr>Equivalent Ratios and Tables</vt:lpstr>
      <vt:lpstr>Equivalent Ratios and Tables</vt:lpstr>
      <vt:lpstr>Equivalent Ratios and Tables</vt:lpstr>
      <vt:lpstr>Equivalent Ratios and Tables</vt:lpstr>
      <vt:lpstr>Equivalent Ratios and Tables</vt:lpstr>
      <vt:lpstr>Equivalent Ratios and Tables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2022-08-17T08:14:51Z</dcterms:created>
  <dcterms:modified xsi:type="dcterms:W3CDTF">2022-08-17T08:16:27Z</dcterms:modified>
</cp:coreProperties>
</file>