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98" r:id="rId4"/>
    <p:sldId id="299" r:id="rId5"/>
    <p:sldId id="300" r:id="rId6"/>
    <p:sldId id="301" r:id="rId7"/>
    <p:sldId id="302" r:id="rId8"/>
    <p:sldId id="303" r:id="rId9"/>
    <p:sldId id="305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66950"/>
            <a:ext cx="8766932" cy="1102519"/>
          </a:xfrm>
        </p:spPr>
        <p:txBody>
          <a:bodyPr>
            <a:noAutofit/>
          </a:bodyPr>
          <a:lstStyle/>
          <a:p>
            <a:r>
              <a:rPr lang="en-US" dirty="0"/>
              <a:t>Order of Operations without Parentheses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19150"/>
            <a:ext cx="785964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239000" y="4171950"/>
            <a:ext cx="16803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Math 5</a:t>
            </a:r>
          </a:p>
        </p:txBody>
      </p:sp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04800" y="504825"/>
            <a:ext cx="8360727" cy="491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omic Sans MS"/>
                <a:ea typeface="MS Mincho"/>
                <a:cs typeface="Times New Roman"/>
              </a:rPr>
              <a:t>So who got it right???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Sally </a:t>
            </a:r>
            <a:r>
              <a:rPr lang="en-US" sz="2400" dirty="0">
                <a:latin typeface="Comic Sans MS"/>
                <a:ea typeface="MS Mincho"/>
                <a:cs typeface="Times New Roman"/>
              </a:rPr>
              <a:t>got it right!!! </a:t>
            </a:r>
            <a:endParaRPr lang="en-PH" sz="2400" dirty="0">
              <a:ea typeface="MS Mincho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252" y="285750"/>
            <a:ext cx="2133600" cy="20574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262" y="1047750"/>
            <a:ext cx="3325337" cy="384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019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2578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20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Mathematics, we must ensure that answers are </a:t>
            </a:r>
            <a:r>
              <a:rPr lang="en-ZA" sz="2000" b="1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accurate</a:t>
            </a:r>
            <a:r>
              <a:rPr lang="en-ZA" sz="20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ZA" sz="2000" b="1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</a:t>
            </a:r>
            <a:r>
              <a:rPr lang="en-ZA" sz="20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How do we ensure they are “accurate” and “valid”? Why is James incorrect?</a:t>
            </a:r>
            <a:endParaRPr lang="en-ZA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20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ZA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20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get an “accurate” and “valid” answer, certain rules must be followed. You can’t just do anything whichever you like and however, you would want to.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are those RULES?</a:t>
            </a:r>
            <a:endParaRPr lang="en-ZA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3044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1991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Multiplication–Division–Addition–Subtraction </a:t>
            </a:r>
            <a:r>
              <a:rPr lang="en-US" sz="2000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(MDAS)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Following a </a:t>
            </a:r>
            <a:r>
              <a:rPr lang="en-US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pattern</a:t>
            </a:r>
            <a:r>
              <a:rPr lang="en-US" sz="18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arrangement</a:t>
            </a:r>
            <a:r>
              <a:rPr lang="en-US" sz="18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, or </a:t>
            </a:r>
            <a:r>
              <a:rPr lang="en-US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order</a:t>
            </a:r>
            <a:r>
              <a:rPr lang="en-US" sz="18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in evaluating numerical expressions will lead you to the correct answer. Let’s first evaluate numerical expressions </a:t>
            </a:r>
            <a:r>
              <a:rPr lang="en-US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without parentheses</a:t>
            </a:r>
            <a:r>
              <a:rPr lang="en-US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using the </a:t>
            </a:r>
            <a:r>
              <a:rPr lang="en-US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MDAS</a:t>
            </a:r>
            <a:r>
              <a:rPr lang="en-US" sz="18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rule. </a:t>
            </a:r>
            <a:endParaRPr lang="en-ZA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PH" sz="2000" dirty="0">
              <a:ea typeface="MS Mincho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06" y="2266950"/>
            <a:ext cx="8362950" cy="2514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6651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E3E40E-000F-B648-68C8-C54BBC6EDC8D}"/>
              </a:ext>
            </a:extLst>
          </p:cNvPr>
          <p:cNvSpPr txBox="1"/>
          <p:nvPr/>
        </p:nvSpPr>
        <p:spPr>
          <a:xfrm>
            <a:off x="152400" y="514350"/>
            <a:ext cx="4592782" cy="1156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1F497D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Step #1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Always work from left to right, like the arrows below.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8" name="Right Arrow 25">
            <a:extLst>
              <a:ext uri="{FF2B5EF4-FFF2-40B4-BE49-F238E27FC236}">
                <a16:creationId xmlns:a16="http://schemas.microsoft.com/office/drawing/2014/main" id="{36051E6A-A83A-5CEC-9B5C-4EC11CD2BFEA}"/>
              </a:ext>
            </a:extLst>
          </p:cNvPr>
          <p:cNvSpPr/>
          <p:nvPr/>
        </p:nvSpPr>
        <p:spPr>
          <a:xfrm>
            <a:off x="152400" y="1802477"/>
            <a:ext cx="1330960" cy="358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ZA"/>
          </a:p>
        </p:txBody>
      </p:sp>
      <p:sp>
        <p:nvSpPr>
          <p:cNvPr id="29" name="Right Arrow 26">
            <a:extLst>
              <a:ext uri="{FF2B5EF4-FFF2-40B4-BE49-F238E27FC236}">
                <a16:creationId xmlns:a16="http://schemas.microsoft.com/office/drawing/2014/main" id="{B36EB00B-A7C5-79FE-6DA9-3C9F1FC694C7}"/>
              </a:ext>
            </a:extLst>
          </p:cNvPr>
          <p:cNvSpPr/>
          <p:nvPr/>
        </p:nvSpPr>
        <p:spPr>
          <a:xfrm>
            <a:off x="1614805" y="1802477"/>
            <a:ext cx="1330960" cy="358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ZA"/>
          </a:p>
        </p:txBody>
      </p:sp>
      <p:sp>
        <p:nvSpPr>
          <p:cNvPr id="30" name="Right Arrow 27">
            <a:extLst>
              <a:ext uri="{FF2B5EF4-FFF2-40B4-BE49-F238E27FC236}">
                <a16:creationId xmlns:a16="http://schemas.microsoft.com/office/drawing/2014/main" id="{1E47931A-6787-A467-87CC-6897937E60C1}"/>
              </a:ext>
            </a:extLst>
          </p:cNvPr>
          <p:cNvSpPr/>
          <p:nvPr/>
        </p:nvSpPr>
        <p:spPr>
          <a:xfrm>
            <a:off x="3063240" y="1802477"/>
            <a:ext cx="1330960" cy="358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ZA"/>
          </a:p>
        </p:txBody>
      </p:sp>
      <p:sp>
        <p:nvSpPr>
          <p:cNvPr id="31" name="Right Arrow 28">
            <a:extLst>
              <a:ext uri="{FF2B5EF4-FFF2-40B4-BE49-F238E27FC236}">
                <a16:creationId xmlns:a16="http://schemas.microsoft.com/office/drawing/2014/main" id="{FE13D4AF-D0A5-9634-D4DE-BE0D642F02A1}"/>
              </a:ext>
            </a:extLst>
          </p:cNvPr>
          <p:cNvSpPr/>
          <p:nvPr/>
        </p:nvSpPr>
        <p:spPr>
          <a:xfrm>
            <a:off x="4525645" y="1802477"/>
            <a:ext cx="1330960" cy="358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ZA"/>
          </a:p>
        </p:txBody>
      </p:sp>
      <p:sp>
        <p:nvSpPr>
          <p:cNvPr id="32" name="Right Arrow 29">
            <a:extLst>
              <a:ext uri="{FF2B5EF4-FFF2-40B4-BE49-F238E27FC236}">
                <a16:creationId xmlns:a16="http://schemas.microsoft.com/office/drawing/2014/main" id="{D3775D44-7C8C-9F1B-925A-7B874E6B486B}"/>
              </a:ext>
            </a:extLst>
          </p:cNvPr>
          <p:cNvSpPr/>
          <p:nvPr/>
        </p:nvSpPr>
        <p:spPr>
          <a:xfrm>
            <a:off x="5967095" y="1802477"/>
            <a:ext cx="1330960" cy="358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ZA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2D046A6-6357-A5FA-957C-9770BCA3C5B2}"/>
              </a:ext>
            </a:extLst>
          </p:cNvPr>
          <p:cNvSpPr txBox="1"/>
          <p:nvPr/>
        </p:nvSpPr>
        <p:spPr>
          <a:xfrm>
            <a:off x="152400" y="2186594"/>
            <a:ext cx="7848600" cy="37093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E36C0A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Step #2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Work with </a:t>
            </a:r>
            <a:r>
              <a:rPr lang="en-US" sz="1800" b="1" dirty="0">
                <a:solidFill>
                  <a:srgbClr val="00B0F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MULTIPLICATION</a:t>
            </a:r>
            <a:r>
              <a:rPr lang="en-US" sz="18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or </a:t>
            </a:r>
            <a:r>
              <a:rPr lang="en-US" sz="1800" b="1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DIVISION</a:t>
            </a:r>
            <a:r>
              <a:rPr lang="en-US" sz="18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, whichever comes first, from LEFT to RIGHT.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E36C0A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943634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Step #3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Work with </a:t>
            </a:r>
            <a:r>
              <a:rPr lang="en-US" sz="1800" b="1" dirty="0">
                <a:solidFill>
                  <a:srgbClr val="E36C0A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ADDITION</a:t>
            </a:r>
            <a:r>
              <a:rPr lang="en-US" sz="18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or </a:t>
            </a:r>
            <a:r>
              <a:rPr lang="en-US" sz="18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SUBTRACTION</a:t>
            </a:r>
            <a:r>
              <a:rPr lang="en-US" sz="18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, whichever comes first, from LEFT to RIGHT.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E36C0A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Let’s find out why Sally got it right and James didn’t!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307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Comic Sans MS"/>
              </a:rPr>
              <a:t>Let’s find out why Sally got it right and James didn’t!</a:t>
            </a:r>
            <a:endParaRPr lang="en-PH" sz="2400" dirty="0"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56" y="1076325"/>
            <a:ext cx="8648700" cy="370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1184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Comic Sans MS"/>
              </a:rPr>
              <a:t>Let’s find out why Sally got it right and James didn’t!</a:t>
            </a:r>
            <a:endParaRPr lang="en-PH" sz="2400" dirty="0"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976015"/>
            <a:ext cx="849630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755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51312" y="1809750"/>
            <a:ext cx="84878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omic Sans MS"/>
              </a:rPr>
              <a:t>WARNING!!!... </a:t>
            </a:r>
          </a:p>
          <a:p>
            <a:pPr algn="ctr"/>
            <a:endParaRPr lang="en-US" sz="2400" b="1" dirty="0">
              <a:latin typeface="Comic Sans MS"/>
            </a:endParaRPr>
          </a:p>
          <a:p>
            <a:pPr algn="ctr"/>
            <a:r>
              <a:rPr lang="en-US" sz="2400" b="1" dirty="0">
                <a:latin typeface="Comic Sans MS"/>
              </a:rPr>
              <a:t>One wrong move and you’ll get it all </a:t>
            </a:r>
            <a:r>
              <a:rPr lang="en-US" sz="2400" b="1" dirty="0">
                <a:solidFill>
                  <a:srgbClr val="FF0000"/>
                </a:solidFill>
                <a:latin typeface="Comic Sans MS"/>
              </a:rPr>
              <a:t>WRONG</a:t>
            </a:r>
            <a:r>
              <a:rPr lang="en-US" sz="2400" b="1" dirty="0">
                <a:latin typeface="Comic Sans MS"/>
              </a:rPr>
              <a:t> </a:t>
            </a:r>
            <a:r>
              <a:rPr lang="en-US" sz="2400" b="1" dirty="0">
                <a:latin typeface="Comic Sans MS"/>
                <a:sym typeface="Wingdings"/>
              </a:rPr>
              <a:t></a:t>
            </a:r>
            <a:r>
              <a:rPr lang="en-US" sz="2400" b="1" dirty="0">
                <a:latin typeface="Comic Sans MS"/>
              </a:rPr>
              <a:t>!</a:t>
            </a:r>
            <a:endParaRPr lang="en-PH" sz="2400" dirty="0"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56847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60837" y="514350"/>
                <a:ext cx="848788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b="1" dirty="0">
                    <a:solidFill>
                      <a:srgbClr val="00B050"/>
                    </a:solidFill>
                    <a:latin typeface="Comic Sans MS"/>
                  </a:rPr>
                  <a:t>Example: </a:t>
                </a:r>
                <a:endParaRPr lang="en-PH" sz="2000" dirty="0">
                  <a:effectLst/>
                </a:endParaRPr>
              </a:p>
              <a:p>
                <a:pPr algn="just"/>
                <a:r>
                  <a:rPr lang="en-US" sz="2000" dirty="0">
                    <a:effectLst/>
                    <a:latin typeface="Comic Sans MS"/>
                  </a:rPr>
                  <a:t>Sam and Paul were asked to evaluate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𝟏𝟓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+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×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𝟓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𝟏𝟎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÷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</a:rPr>
                      <m:t>𝟐</m:t>
                    </m:r>
                  </m:oMath>
                </a14:m>
                <a:r>
                  <a:rPr lang="en-US" sz="2000" b="1" dirty="0">
                    <a:effectLst/>
                    <a:latin typeface="Comic Sans MS"/>
                  </a:rPr>
                  <a:t>. </a:t>
                </a:r>
                <a:r>
                  <a:rPr lang="en-US" sz="2000" dirty="0">
                    <a:effectLst/>
                    <a:latin typeface="Comic Sans MS"/>
                  </a:rPr>
                  <a:t>Each of their solutions is shown below. Who among the two followed the MDAS rule? Explain your answer.</a:t>
                </a:r>
                <a:endParaRPr lang="en-PH" sz="2000" dirty="0">
                  <a:effectLst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37" y="514350"/>
                <a:ext cx="8487888" cy="1323439"/>
              </a:xfrm>
              <a:prstGeom prst="rect">
                <a:avLst/>
              </a:prstGeom>
              <a:blipFill>
                <a:blip r:embed="rId3"/>
                <a:stretch>
                  <a:fillRect l="-718" t="-2765" r="-718" b="-691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51978"/>
            <a:ext cx="6629400" cy="292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8299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3733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000" dirty="0">
              <a:latin typeface="Comic Sans MS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highlight>
                  <a:srgbClr val="FFFF00"/>
                </a:highlight>
                <a:latin typeface="Comic Sans MS"/>
                <a:ea typeface="MS Mincho"/>
                <a:cs typeface="Times New Roman"/>
              </a:rPr>
              <a:t>Solution: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The one who did it right is Sam. He followed the MDAS rule. First, he multiplied 4 and 5 to get 20 and then got the quotient of 10 and 2, which is 5. Next, he got the sum of 15 and 20, which is 35. Lastly, he got a difference of 35 and 5. They were all done from left to right.</a:t>
            </a:r>
            <a:endParaRPr lang="en-ZA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On the other hand, Paul is incorrect because even though he worked from left to right, he failed to follow the MDAS rule.</a:t>
            </a:r>
            <a:endParaRPr lang="en-ZA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PH" sz="1400" dirty="0">
              <a:ea typeface="MS Mincho"/>
              <a:cs typeface="Times New Roman"/>
            </a:endParaRPr>
          </a:p>
          <a:p>
            <a:pPr algn="just"/>
            <a:endParaRPr lang="en-PH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76191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837" y="514350"/>
                <a:ext cx="8487888" cy="1282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b="1" dirty="0">
                    <a:solidFill>
                      <a:srgbClr val="17365D"/>
                    </a:solidFill>
                    <a:latin typeface="Comic Sans MS"/>
                    <a:ea typeface="MS Mincho"/>
                    <a:cs typeface="Times New Roman"/>
                  </a:rPr>
                  <a:t>Sample Problem 1:</a:t>
                </a:r>
                <a:endParaRPr lang="en-PH" sz="1400" dirty="0">
                  <a:ea typeface="MS Mincho"/>
                  <a:cs typeface="Times New Roman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The numerical expression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𝟐𝟎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+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𝟐𝟖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÷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×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𝟕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−</m:t>
                    </m:r>
                    <m:r>
                      <a:rPr lang="en-US" sz="20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𝟑𝟗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effectLst/>
                    <a:latin typeface="Comic Sans MS"/>
                    <a:ea typeface="MS Mincho"/>
                    <a:cs typeface="Times New Roman"/>
                  </a:rPr>
                  <a:t> </a:t>
                </a:r>
                <a:r>
                  <a:rPr lang="en-US" sz="2000" dirty="0">
                    <a:effectLst/>
                    <a:latin typeface="Comic Sans MS"/>
                    <a:ea typeface="MS Mincho"/>
                    <a:cs typeface="Times New Roman"/>
                  </a:rPr>
                  <a:t>is solved in two different ways with different answers. </a:t>
                </a:r>
                <a:endParaRPr lang="en-PH" sz="14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37" y="514350"/>
                <a:ext cx="8487888" cy="1282402"/>
              </a:xfrm>
              <a:prstGeom prst="rect">
                <a:avLst/>
              </a:prstGeom>
              <a:blipFill rotWithShape="1">
                <a:blip r:embed="rId3"/>
                <a:stretch>
                  <a:fillRect l="-718" t="-948" r="-1579" b="-5687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796752"/>
            <a:ext cx="6553200" cy="2965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044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610600" cy="4114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lvl="0" algn="just"/>
            <a:r>
              <a:rPr lang="en-US" sz="2800" dirty="0"/>
              <a:t>Identify the order of operation in a numerical expression (without parentheses).</a:t>
            </a:r>
            <a:endParaRPr lang="en-PH" sz="2800" dirty="0"/>
          </a:p>
          <a:p>
            <a:pPr lvl="0" algn="just"/>
            <a:r>
              <a:rPr lang="en-US" sz="2800" dirty="0"/>
              <a:t>Demonstrate understanding of the order of operations in a numerical expression (without parentheses).</a:t>
            </a:r>
            <a:endParaRPr lang="en-PH" sz="2800" dirty="0"/>
          </a:p>
          <a:p>
            <a:pPr lvl="0" algn="just"/>
            <a:r>
              <a:rPr lang="en-US" sz="2800" dirty="0"/>
              <a:t>Evaluate numerical expressions (without parentheses) using the MDAS rule.</a:t>
            </a:r>
            <a:endParaRPr lang="en-PH" sz="2800" dirty="0"/>
          </a:p>
          <a:p>
            <a:pPr lvl="0" algn="just"/>
            <a:r>
              <a:rPr lang="en-US" sz="2800" dirty="0"/>
              <a:t>Evaluate numerical expressions (without parentheses) using the funnel method.</a:t>
            </a:r>
            <a:endParaRPr lang="en-PH" sz="2800" dirty="0"/>
          </a:p>
          <a:p>
            <a:pPr algn="just"/>
            <a:r>
              <a:rPr lang="en-US" sz="2800" dirty="0"/>
              <a:t>Solve problems involving numerical expressions, following the correct order of operations.</a:t>
            </a:r>
            <a:endParaRPr lang="en-US" sz="30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951" y="4815522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259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17365D"/>
                </a:solidFill>
                <a:latin typeface="Comic Sans MS"/>
                <a:ea typeface="MS Mincho"/>
                <a:cs typeface="Times New Roman"/>
              </a:rPr>
              <a:t>Sample Problem 1:</a:t>
            </a:r>
            <a:endParaRPr lang="en-PH" sz="1400" dirty="0">
              <a:ea typeface="MS Mincho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omic Sans MS"/>
                <a:ea typeface="MS Mincho"/>
                <a:cs typeface="Times New Roman"/>
              </a:rPr>
              <a:t>Which </a:t>
            </a:r>
            <a:r>
              <a:rPr lang="en-US" sz="2000" dirty="0">
                <a:latin typeface="Comic Sans MS"/>
                <a:ea typeface="MS Mincho"/>
                <a:cs typeface="Times New Roman"/>
              </a:rPr>
              <a:t>of</a:t>
            </a:r>
            <a:r>
              <a:rPr lang="en-US" sz="2000" dirty="0">
                <a:effectLst/>
                <a:latin typeface="Comic Sans MS"/>
                <a:ea typeface="MS Mincho"/>
                <a:cs typeface="Times New Roman"/>
              </a:rPr>
              <a:t> the two solutions is correct and why?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endParaRPr lang="en-US" sz="2000" dirty="0">
              <a:latin typeface="Comic Sans MS"/>
              <a:ea typeface="MS Mincho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endParaRPr lang="en-US" sz="2000" dirty="0">
              <a:latin typeface="Comic Sans MS"/>
              <a:ea typeface="MS Mincho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endParaRPr lang="en-PH" sz="1400" dirty="0">
              <a:ea typeface="MS Mincho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omic Sans MS"/>
                <a:ea typeface="MS Mincho"/>
                <a:cs typeface="Times New Roman"/>
              </a:rPr>
              <a:t>What makes the other one incorrect?</a:t>
            </a:r>
            <a:endParaRPr lang="en-PH" sz="1400" dirty="0">
              <a:ea typeface="MS Mincho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Comic Sans MS"/>
                <a:ea typeface="MS Mincho"/>
                <a:cs typeface="Times New Roman"/>
              </a:rPr>
              <a:t> </a:t>
            </a:r>
            <a:endParaRPr lang="en-PH" sz="1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3744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4101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17365D"/>
                </a:solidFill>
                <a:latin typeface="Comic Sans MS"/>
                <a:ea typeface="MS Mincho"/>
                <a:cs typeface="Times New Roman"/>
              </a:rPr>
              <a:t>Sample Problem 1: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latin typeface="Comic Sans MS"/>
                <a:ea typeface="MS Mincho"/>
                <a:cs typeface="Times New Roman"/>
              </a:rPr>
              <a:t>Solution:</a:t>
            </a:r>
            <a:endParaRPr lang="en-PH" sz="1400" b="1" dirty="0">
              <a:ea typeface="MS Mincho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eriod"/>
            </a:pPr>
            <a:r>
              <a:rPr lang="en-US" sz="2000" dirty="0">
                <a:effectLst/>
                <a:latin typeface="Comic Sans MS"/>
                <a:ea typeface="MS Mincho"/>
                <a:cs typeface="Times New Roman"/>
              </a:rPr>
              <a:t>Which </a:t>
            </a:r>
            <a:r>
              <a:rPr lang="en-US" sz="2000" dirty="0">
                <a:latin typeface="Comic Sans MS"/>
                <a:ea typeface="MS Mincho"/>
                <a:cs typeface="Times New Roman"/>
              </a:rPr>
              <a:t>of</a:t>
            </a:r>
            <a:r>
              <a:rPr lang="en-US" sz="2000" dirty="0">
                <a:effectLst/>
                <a:latin typeface="Comic Sans MS"/>
                <a:ea typeface="MS Mincho"/>
                <a:cs typeface="Times New Roman"/>
              </a:rPr>
              <a:t> the two solutions is correct and why? </a:t>
            </a:r>
          </a:p>
          <a:p>
            <a:pPr marL="457200" algn="just">
              <a:lnSpc>
                <a:spcPct val="115000"/>
              </a:lnSpc>
            </a:pPr>
            <a:r>
              <a:rPr lang="en-US" sz="2000" b="1" dirty="0">
                <a:effectLst/>
                <a:highlight>
                  <a:srgbClr val="FFFF00"/>
                </a:highlight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Solution B</a:t>
            </a:r>
            <a:r>
              <a:rPr lang="en-US" sz="2000" dirty="0">
                <a:effectLst/>
                <a:highlight>
                  <a:srgbClr val="FFFF00"/>
                </a:highlight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is correct because the MDAS rule was followed.</a:t>
            </a:r>
            <a:endParaRPr lang="en-ZA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PH" sz="1400" dirty="0">
              <a:ea typeface="MS Mincho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effectLst/>
                <a:latin typeface="Comic Sans MS"/>
                <a:ea typeface="MS Mincho"/>
                <a:cs typeface="Times New Roman"/>
              </a:rPr>
              <a:t>b.  What makes the other one incorrect?</a:t>
            </a:r>
          </a:p>
          <a:p>
            <a:pPr algn="just">
              <a:lnSpc>
                <a:spcPct val="115000"/>
              </a:lnSpc>
            </a:pPr>
            <a:r>
              <a:rPr lang="en-US" sz="2000" dirty="0">
                <a:latin typeface="Comic Sans MS"/>
                <a:ea typeface="MS Mincho"/>
                <a:cs typeface="Times New Roman"/>
              </a:rPr>
              <a:t>      </a:t>
            </a:r>
            <a:r>
              <a:rPr lang="en-ZA" sz="1800" b="1" dirty="0">
                <a:solidFill>
                  <a:srgbClr val="0E101A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 A</a:t>
            </a:r>
            <a:r>
              <a:rPr lang="en-ZA" sz="1800" dirty="0">
                <a:solidFill>
                  <a:srgbClr val="0E101A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is incorrect because even though the operations performed were from left to right, the MDAS rule needed to be followed.</a:t>
            </a:r>
            <a:endParaRPr lang="en-ZA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en-US" sz="2000" dirty="0">
              <a:effectLst/>
              <a:latin typeface="Comic Sans MS"/>
              <a:ea typeface="MS Mincho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AutoNum type="alphaLcPeriod" startAt="2"/>
            </a:pPr>
            <a:endParaRPr lang="en-PH" sz="1400" dirty="0">
              <a:ea typeface="MS Mincho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Comic Sans MS"/>
                <a:ea typeface="MS Mincho"/>
                <a:cs typeface="Times New Roman"/>
              </a:rPr>
              <a:t> </a:t>
            </a:r>
            <a:endParaRPr lang="en-PH" sz="1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669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4003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The Funnel Method</a:t>
            </a:r>
            <a:endParaRPr lang="en-PH" sz="24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omic Sans MS"/>
                <a:ea typeface="MS Mincho"/>
                <a:cs typeface="Times New Roman"/>
              </a:rPr>
              <a:t>To make sure that you get the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CORRECT</a:t>
            </a:r>
            <a:r>
              <a:rPr lang="en-US" sz="2400" dirty="0">
                <a:latin typeface="Comic Sans MS"/>
                <a:ea typeface="MS Mincho"/>
                <a:cs typeface="Times New Roman"/>
              </a:rPr>
              <a:t> answer, the use of the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FUNNEL METHOD</a:t>
            </a:r>
            <a:r>
              <a:rPr lang="en-US" sz="2400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 </a:t>
            </a:r>
            <a:r>
              <a:rPr lang="en-US" sz="2400" dirty="0">
                <a:latin typeface="Comic Sans MS"/>
                <a:ea typeface="MS Mincho"/>
                <a:cs typeface="Times New Roman"/>
              </a:rPr>
              <a:t>can help. Why is it called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ea typeface="MS Mincho"/>
                <a:cs typeface="Times New Roman"/>
              </a:rPr>
              <a:t>FUNNEL METHOD</a:t>
            </a:r>
            <a:r>
              <a:rPr lang="en-US" sz="2400" dirty="0">
                <a:latin typeface="Comic Sans MS"/>
                <a:ea typeface="MS Mincho"/>
                <a:cs typeface="Times New Roman"/>
              </a:rPr>
              <a:t>? Because it looks like a funnel! </a:t>
            </a:r>
            <a:r>
              <a:rPr lang="en-US" sz="2400" dirty="0">
                <a:latin typeface="Comic Sans MS"/>
                <a:ea typeface="MS Mincho"/>
                <a:cs typeface="Times New Roman"/>
                <a:sym typeface="Wingdings"/>
              </a:rPr>
              <a:t>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latin typeface="Comic Sans MS"/>
              <a:ea typeface="MS Mincho"/>
              <a:cs typeface="Times New Roman"/>
              <a:sym typeface="Wingdings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omic Sans MS"/>
                <a:ea typeface="MS Mincho"/>
                <a:cs typeface="Times New Roman"/>
              </a:rPr>
              <a:t>The examples we did earlier made use of the funnel method. </a:t>
            </a:r>
            <a:endParaRPr lang="en-PH" sz="16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PH" sz="24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33766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1070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The Funnel Method</a:t>
            </a:r>
            <a:endParaRPr lang="en-PH" sz="2400" dirty="0">
              <a:ea typeface="MS Mincho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PH" sz="2400" dirty="0">
              <a:ea typeface="MS Mincho"/>
              <a:cs typeface="Times New Roman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37" y="1123949"/>
            <a:ext cx="8582025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6730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6142C73-8DA8-D713-B8C4-606C1530FBB3}"/>
              </a:ext>
            </a:extLst>
          </p:cNvPr>
          <p:cNvSpPr txBox="1"/>
          <p:nvPr/>
        </p:nvSpPr>
        <p:spPr>
          <a:xfrm>
            <a:off x="1828800" y="666750"/>
            <a:ext cx="4592782" cy="421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4BACC6"/>
                </a:solidFill>
                <a:effectLst/>
                <a:latin typeface="Showcard Gothic" panose="04020904020102020604" pitchFamily="82" charset="0"/>
                <a:ea typeface="MS Mincho" panose="02020609040205080304" pitchFamily="49" charset="-128"/>
                <a:cs typeface="Times New Roman" panose="02020603050405020304" pitchFamily="18" charset="0"/>
              </a:rPr>
              <a:t>The Funnel Method</a:t>
            </a:r>
            <a:endParaRPr lang="en-ZA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B05DFE-0B54-F1BE-23CF-49D6AD67D610}"/>
              </a:ext>
            </a:extLst>
          </p:cNvPr>
          <p:cNvSpPr txBox="1"/>
          <p:nvPr/>
        </p:nvSpPr>
        <p:spPr>
          <a:xfrm>
            <a:off x="76200" y="1119076"/>
            <a:ext cx="4592782" cy="391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Clr>
                <a:srgbClr val="E36C0A"/>
              </a:buClr>
              <a:buSzPts val="3600"/>
              <a:buFont typeface="Showcard Gothic" panose="04020904020102020604" pitchFamily="82" charset="0"/>
              <a:buAutoNum type="arabicPeriod"/>
            </a:pPr>
            <a:r>
              <a:rPr lang="en-US" sz="18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Write the expression horizontally.</a:t>
            </a:r>
            <a:endParaRPr lang="en-ZA" sz="105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A2588A-8D34-102F-BAC4-F18A5F19757D}"/>
              </a:ext>
            </a:extLst>
          </p:cNvPr>
          <p:cNvSpPr txBox="1"/>
          <p:nvPr/>
        </p:nvSpPr>
        <p:spPr>
          <a:xfrm>
            <a:off x="76200" y="2038350"/>
            <a:ext cx="6742834" cy="3006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E36C0A"/>
              </a:buClr>
              <a:buSzPts val="3600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20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Determine the operation that should be done first, following the MDAS rule, and underline it.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Clr>
                <a:srgbClr val="E36C0A"/>
              </a:buClr>
              <a:buSzPts val="3600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3. </a:t>
            </a:r>
            <a:r>
              <a:rPr lang="en-US" sz="20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Perform the said operation and rewrite the expression the way it appeared in the original expression.</a:t>
            </a:r>
            <a:endParaRPr lang="en-ZA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E36C0A"/>
              </a:buClr>
              <a:buSzPts val="3600"/>
            </a:pPr>
            <a:endParaRPr lang="en-US" b="1" dirty="0">
              <a:latin typeface="Comic Sans MS" panose="030F0702030302020204" pitchFamily="66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E36C0A"/>
              </a:buClr>
              <a:buSzPts val="3600"/>
            </a:pPr>
            <a:endParaRPr lang="en-ZA" sz="18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66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259DA9-2D69-2A82-E775-4AAE9503D6A5}"/>
              </a:ext>
            </a:extLst>
          </p:cNvPr>
          <p:cNvSpPr txBox="1"/>
          <p:nvPr/>
        </p:nvSpPr>
        <p:spPr>
          <a:xfrm>
            <a:off x="228600" y="742950"/>
            <a:ext cx="6248400" cy="3721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E36C0A"/>
              </a:buClr>
              <a:buSzPts val="3600"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US" sz="24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Underline the next operation    following the MDAS rule.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Clr>
                <a:srgbClr val="E36C0A"/>
              </a:buClr>
              <a:buSzPts val="3600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5.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Continue performing the operations one at a time, and rewrite the expression after each step until you’ve completed all the operations… and have one value left.</a:t>
            </a:r>
            <a:endParaRPr lang="en-ZA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Clr>
                <a:srgbClr val="E36C0A"/>
              </a:buClr>
              <a:buSzPts val="3600"/>
            </a:pPr>
            <a:endParaRPr lang="en-ZA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0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837" y="514350"/>
                <a:ext cx="8487888" cy="1703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2200" b="1" dirty="0">
                    <a:solidFill>
                      <a:srgbClr val="00B050"/>
                    </a:solidFill>
                    <a:latin typeface="Comic Sans MS"/>
                    <a:ea typeface="MS Mincho"/>
                    <a:cs typeface="Times New Roman"/>
                  </a:rPr>
                  <a:t>Example:</a:t>
                </a:r>
                <a:endParaRPr lang="en-PH" sz="2200" dirty="0">
                  <a:ea typeface="MS Mincho"/>
                  <a:cs typeface="Times New Roman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2200" dirty="0">
                    <a:effectLst/>
                    <a:latin typeface="Comic Sans MS"/>
                    <a:ea typeface="MS Mincho"/>
                    <a:cs typeface="Times New Roman"/>
                  </a:rPr>
                  <a:t>Evaluate the numerical expression </a:t>
                </a:r>
                <a14:m>
                  <m:oMath xmlns:m="http://schemas.openxmlformats.org/officeDocument/2006/math">
                    <m:r>
                      <a:rPr lang="en-US" sz="22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𝟑</m:t>
                    </m:r>
                    <m:r>
                      <a:rPr lang="en-US" sz="2200" b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+</m:t>
                    </m:r>
                    <m:r>
                      <a:rPr lang="en-US" sz="22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𝟏𝟐</m:t>
                    </m:r>
                    <m:r>
                      <a:rPr lang="en-US" sz="2200" b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÷</m:t>
                    </m:r>
                    <m:r>
                      <a:rPr lang="en-US" sz="22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𝟒</m:t>
                    </m:r>
                    <m:r>
                      <a:rPr lang="en-US" sz="2200" b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×</m:t>
                    </m:r>
                    <m:r>
                      <a:rPr lang="en-US" sz="22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𝟐</m:t>
                    </m:r>
                    <m:r>
                      <a:rPr lang="en-US" sz="22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−</m:t>
                    </m:r>
                    <m:r>
                      <a:rPr lang="en-US" sz="22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𝟖</m:t>
                    </m:r>
                  </m:oMath>
                </a14:m>
                <a:r>
                  <a:rPr lang="en-US" sz="2200" b="1" dirty="0">
                    <a:effectLst/>
                    <a:latin typeface="Comic Sans MS"/>
                    <a:ea typeface="MS Mincho"/>
                    <a:cs typeface="Times New Roman"/>
                  </a:rPr>
                  <a:t> </a:t>
                </a:r>
                <a:r>
                  <a:rPr lang="en-US" sz="2200" dirty="0">
                    <a:effectLst/>
                    <a:latin typeface="Comic Sans MS"/>
                    <a:ea typeface="MS Mincho"/>
                    <a:cs typeface="Times New Roman"/>
                  </a:rPr>
                  <a:t>using the funnel method.</a:t>
                </a:r>
                <a:endParaRPr lang="en-PH" sz="2200" dirty="0">
                  <a:ea typeface="MS Mincho"/>
                  <a:cs typeface="Times New Roman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2200" dirty="0">
                    <a:effectLst/>
                    <a:latin typeface="Comic Sans MS"/>
                    <a:ea typeface="MS Mincho"/>
                    <a:cs typeface="Times New Roman"/>
                  </a:rPr>
                  <a:t> </a:t>
                </a:r>
                <a:endParaRPr lang="en-PH" sz="22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37" y="514350"/>
                <a:ext cx="8487888" cy="1703030"/>
              </a:xfrm>
              <a:prstGeom prst="rect">
                <a:avLst/>
              </a:prstGeom>
              <a:blipFill rotWithShape="1">
                <a:blip r:embed="rId3"/>
                <a:stretch>
                  <a:fillRect l="-861" t="-2500" r="-144" b="-6071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1660207"/>
            <a:ext cx="3733800" cy="3477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1809750"/>
            <a:ext cx="11620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694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837" y="514350"/>
                <a:ext cx="8487888" cy="3551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>
                    <a:solidFill>
                      <a:srgbClr val="1F497D"/>
                    </a:solidFill>
                    <a:latin typeface="Comic Sans MS"/>
                    <a:ea typeface="MS Mincho"/>
                    <a:cs typeface="Times New Roman"/>
                  </a:rPr>
                  <a:t>Sample Problem 2:</a:t>
                </a:r>
                <a:endParaRPr lang="en-PH" sz="16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omic Sans MS"/>
                    <a:ea typeface="MS Mincho"/>
                    <a:cs typeface="Times New Roman"/>
                  </a:rPr>
                  <a:t>Evaluate the following numerical expressions.</a:t>
                </a:r>
                <a:endParaRPr lang="en-PH" sz="16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PH" sz="2400" dirty="0">
                    <a:latin typeface="Comic Sans MS" pitchFamily="66" charset="0"/>
                    <a:ea typeface="MS Mincho"/>
                    <a:cs typeface="Times New Roman"/>
                  </a:rPr>
                  <a:t>a.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/>
                        <a:ea typeface="MS Mincho"/>
                        <a:cs typeface="Times New Roman"/>
                      </a:rPr>
                      <m:t>10+5×6÷10−13</m:t>
                    </m:r>
                  </m:oMath>
                </a14:m>
                <a:endParaRPr lang="en-PH" sz="16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PH" sz="16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en-PH" sz="1600" dirty="0">
                  <a:ea typeface="MS Mincho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PH" sz="2400" dirty="0">
                    <a:latin typeface="Comic Sans MS" pitchFamily="66" charset="0"/>
                    <a:ea typeface="MS Mincho"/>
                    <a:cs typeface="Times New Roman"/>
                  </a:rPr>
                  <a:t>b.</a:t>
                </a:r>
                <a14:m>
                  <m:oMath xmlns:m="http://schemas.openxmlformats.org/officeDocument/2006/math">
                    <m:r>
                      <a:rPr lang="en-PH" sz="2400" b="0" i="1" dirty="0" smtClean="0">
                        <a:latin typeface="Cambria Math"/>
                        <a:ea typeface="MS Mincho"/>
                        <a:cs typeface="Times New Roman"/>
                      </a:rPr>
                      <m:t>   </m:t>
                    </m:r>
                    <m:r>
                      <a:rPr lang="en-US" sz="2400" i="1">
                        <a:effectLst/>
                        <a:latin typeface="Cambria Math"/>
                        <a:ea typeface="MS Mincho"/>
                        <a:cs typeface="Times New Roman"/>
                      </a:rPr>
                      <m:t>45÷15×3+2−4+3</m:t>
                    </m:r>
                  </m:oMath>
                </a14:m>
                <a:endParaRPr lang="en-PH" sz="1600" dirty="0">
                  <a:ea typeface="MS Mincho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omic Sans MS"/>
                    <a:ea typeface="MS Mincho"/>
                    <a:cs typeface="Times New Roman"/>
                  </a:rPr>
                  <a:t> </a:t>
                </a:r>
                <a:endParaRPr lang="en-PH" sz="1600" dirty="0">
                  <a:ea typeface="MS Mincho"/>
                  <a:cs typeface="Times New Roman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37" y="514350"/>
                <a:ext cx="8487888" cy="3551742"/>
              </a:xfrm>
              <a:prstGeom prst="rect">
                <a:avLst/>
              </a:prstGeom>
              <a:blipFill rotWithShape="1">
                <a:blip r:embed="rId3"/>
                <a:stretch>
                  <a:fillRect l="-1077" t="-515" b="-2230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7937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0550"/>
            <a:ext cx="31242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04900"/>
            <a:ext cx="3486150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3419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D27D66-780B-0D59-582F-92D6C49EB8E0}"/>
              </a:ext>
            </a:extLst>
          </p:cNvPr>
          <p:cNvSpPr txBox="1"/>
          <p:nvPr/>
        </p:nvSpPr>
        <p:spPr>
          <a:xfrm>
            <a:off x="304800" y="590550"/>
            <a:ext cx="7848600" cy="2346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E36C0A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Order of Operations in the Real World</a:t>
            </a:r>
            <a:endParaRPr lang="en-ZA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MDAS rule is also used to solve real-life problems. These problems happen daily without us realizing that we are using this rule. Below is an example:</a:t>
            </a:r>
            <a:endParaRPr lang="en-ZA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ZA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55" y="361950"/>
            <a:ext cx="89154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400" dirty="0"/>
              <a:t>Numerical Expression</a:t>
            </a:r>
          </a:p>
          <a:p>
            <a:pPr marL="0" indent="0" algn="ctr">
              <a:buNone/>
            </a:pPr>
            <a:r>
              <a:rPr lang="en-US" sz="2400" dirty="0"/>
              <a:t>Order of Operations</a:t>
            </a:r>
          </a:p>
          <a:p>
            <a:pPr marL="0" indent="0" algn="ctr">
              <a:buNone/>
            </a:pPr>
            <a:r>
              <a:rPr lang="en-US" sz="2400" dirty="0"/>
              <a:t>MDAS Rule</a:t>
            </a:r>
          </a:p>
          <a:p>
            <a:pPr marL="0" indent="0" algn="ctr">
              <a:buNone/>
            </a:pPr>
            <a:r>
              <a:rPr lang="en-US" sz="2400" dirty="0"/>
              <a:t>Funnel Method</a:t>
            </a:r>
          </a:p>
          <a:p>
            <a:pPr marL="0" indent="0" algn="ctr">
              <a:buNone/>
            </a:pPr>
            <a:r>
              <a:rPr lang="en-US" sz="2400" dirty="0"/>
              <a:t>Evaluate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7675"/>
            <a:ext cx="75723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6682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4530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1F497D"/>
                </a:solidFill>
                <a:latin typeface="Comic Sans MS"/>
                <a:ea typeface="MS Mincho"/>
                <a:cs typeface="Times New Roman"/>
              </a:rPr>
              <a:t>Sample Problem 3</a:t>
            </a:r>
            <a:r>
              <a:rPr lang="en-US" sz="2400" dirty="0">
                <a:solidFill>
                  <a:srgbClr val="1F497D"/>
                </a:solidFill>
                <a:latin typeface="Comic Sans MS"/>
                <a:ea typeface="MS Mincho"/>
                <a:cs typeface="Times New Roman"/>
              </a:rPr>
              <a:t>:</a:t>
            </a:r>
            <a:r>
              <a:rPr lang="en-US" sz="2400" dirty="0">
                <a:latin typeface="Comic Sans MS"/>
                <a:ea typeface="MS Mincho"/>
                <a:cs typeface="Times New Roman"/>
              </a:rPr>
              <a:t> </a:t>
            </a:r>
            <a:endParaRPr lang="en-PH" sz="16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omic Sans MS"/>
                <a:ea typeface="MS Mincho"/>
                <a:cs typeface="Times New Roman"/>
              </a:rPr>
              <a:t>Read the problem below and answer the questions that follow.</a:t>
            </a:r>
            <a:endParaRPr lang="en-PH" sz="16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omic Sans MS"/>
                <a:ea typeface="MS Mincho"/>
                <a:cs typeface="Times New Roman"/>
              </a:rPr>
              <a:t>Paul bought 4 burgers for $2.50 each and 4 medium fries for $1.25.</a:t>
            </a:r>
            <a:endParaRPr lang="en-PH" sz="1600" dirty="0">
              <a:ea typeface="MS Mincho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2400" dirty="0">
                <a:latin typeface="Comic Sans MS"/>
                <a:ea typeface="MS Mincho"/>
                <a:cs typeface="Times New Roman"/>
              </a:rPr>
              <a:t>Write a numerical expression that represents the problem.</a:t>
            </a:r>
            <a:endParaRPr lang="en-PH" sz="1600" dirty="0">
              <a:ea typeface="MS Mincho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en-US" sz="2400" dirty="0">
                <a:latin typeface="Comic Sans MS"/>
                <a:ea typeface="MS Mincho"/>
                <a:cs typeface="Times New Roman"/>
              </a:rPr>
              <a:t>How much money did Paul spend?</a:t>
            </a:r>
            <a:endParaRPr lang="en-PH" sz="1600" dirty="0">
              <a:ea typeface="MS Mincho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omic Sans MS"/>
                <a:ea typeface="MS Mincho"/>
                <a:cs typeface="Times New Roman"/>
              </a:rPr>
              <a:t> </a:t>
            </a:r>
            <a:endParaRPr lang="en-PH" sz="16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22343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 fontScale="90000"/>
          </a:bodyPr>
          <a:lstStyle/>
          <a:p>
            <a:pPr algn="l"/>
            <a:br>
              <a:rPr lang="en-US" sz="1700" b="1" dirty="0">
                <a:latin typeface="Cambria" panose="02040503050406030204" pitchFamily="18" charset="0"/>
              </a:rPr>
            </a:br>
            <a:br>
              <a:rPr lang="en-US" sz="1700" b="1" dirty="0">
                <a:latin typeface="Cambria" panose="02040503050406030204" pitchFamily="18" charset="0"/>
              </a:rPr>
            </a:br>
            <a:br>
              <a:rPr lang="en-US" sz="1700" b="1" dirty="0">
                <a:latin typeface="Cambria" panose="02040503050406030204" pitchFamily="18" charset="0"/>
              </a:rPr>
            </a:br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  <a:br>
              <a:rPr lang="en-US" sz="1700" b="1" dirty="0">
                <a:latin typeface="Cambria" panose="02040503050406030204" pitchFamily="18" charset="0"/>
              </a:rPr>
            </a:br>
            <a:br>
              <a:rPr lang="en-US" sz="1700" b="1" dirty="0">
                <a:latin typeface="Cambria" panose="02040503050406030204" pitchFamily="18" charset="0"/>
              </a:rPr>
            </a:br>
            <a:br>
              <a:rPr lang="en-US" sz="1700" b="1" dirty="0">
                <a:latin typeface="Cambria" panose="02040503050406030204" pitchFamily="18" charset="0"/>
              </a:rPr>
            </a:br>
            <a:endParaRPr lang="en-US" sz="1700" b="1" dirty="0">
              <a:latin typeface="Cambria" panose="02040503050406030204" pitchFamily="18" charset="0"/>
            </a:endParaRP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29CCC3-06F4-6AC8-3959-C5BC3AD07B6D}"/>
                  </a:ext>
                </a:extLst>
              </p:cNvPr>
              <p:cNvSpPr txBox="1"/>
              <p:nvPr/>
            </p:nvSpPr>
            <p:spPr>
              <a:xfrm>
                <a:off x="457200" y="29521"/>
                <a:ext cx="6393006" cy="47311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 </a:t>
                </a:r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b="1" dirty="0">
                    <a:effectLst/>
                    <a:highlight>
                      <a:srgbClr val="FFFF00"/>
                    </a:highlight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Solution:</a:t>
                </a:r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en-US" sz="1800" dirty="0">
                    <a:effectLst/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Write a numerical expression that represents the problem.</a:t>
                </a:r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indent="2286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4×2.50+4×1.25</m:t>
                    </m:r>
                  </m:oMath>
                </a14:m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en-US" sz="1800" dirty="0">
                    <a:effectLst/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How much money did Paul spend?</a:t>
                </a:r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4×2.50+4×1.25</m:t>
                    </m:r>
                  </m:oMath>
                </a14:m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10+4×1.25</m:t>
                    </m:r>
                  </m:oMath>
                </a14:m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10+5</m:t>
                    </m:r>
                  </m:oMath>
                </a14:m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dirty="0">
                    <a:effectLst/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rPr>
                      <m:t> 15</m:t>
                    </m:r>
                  </m:oMath>
                </a14:m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dirty="0">
                    <a:effectLst/>
                    <a:highlight>
                      <a:srgbClr val="FFFF00"/>
                    </a:highlight>
                    <a:latin typeface="Comic Sans MS" panose="030F0702030302020204" pitchFamily="66" charset="0"/>
                    <a:ea typeface="MS Mincho" panose="02020609040205080304" pitchFamily="49" charset="-128"/>
                    <a:cs typeface="Times New Roman" panose="02020603050405020304" pitchFamily="18" charset="0"/>
                  </a:rPr>
                  <a:t>Paul spent $15 on the burgers and fries.</a:t>
                </a:r>
                <a:endParaRPr lang="en-ZA" sz="1200" dirty="0"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E29CCC3-06F4-6AC8-3959-C5BC3AD07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9521"/>
                <a:ext cx="6393006" cy="4731167"/>
              </a:xfrm>
              <a:prstGeom prst="rect">
                <a:avLst/>
              </a:prstGeom>
              <a:blipFill>
                <a:blip r:embed="rId3"/>
                <a:stretch>
                  <a:fillRect l="-1144" b="-1160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00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61167" y="563604"/>
            <a:ext cx="5058888" cy="401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ZA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 to the word </a:t>
            </a:r>
            <a:r>
              <a:rPr lang="en-ZA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en-ZA" sz="2400" b="1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the word “arrangement.” </a:t>
            </a:r>
            <a:r>
              <a:rPr lang="en-ZA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en-ZA" sz="2400" b="1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other hand, would mean </a:t>
            </a:r>
            <a:r>
              <a:rPr lang="en-ZA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adding</a:t>
            </a: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A" sz="2400" b="1" dirty="0">
                <a:solidFill>
                  <a:srgbClr val="4F81B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subtracting</a:t>
            </a: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A" sz="2400" b="1" dirty="0">
                <a:solidFill>
                  <a:srgbClr val="94363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dividing</a:t>
            </a: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ZA" sz="24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multiplying</a:t>
            </a: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So “</a:t>
            </a:r>
            <a:r>
              <a:rPr lang="en-ZA" sz="2400" b="1" dirty="0">
                <a:solidFill>
                  <a:srgbClr val="E36C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 of Operations</a:t>
            </a: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ZA" sz="2400" b="1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ZA" sz="240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means the correct arrangement of the operations involved in a numerical expression.</a:t>
            </a:r>
            <a:endParaRPr lang="en-ZA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1312" y="514350"/>
            <a:ext cx="8487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E36C0A"/>
                </a:solidFill>
                <a:latin typeface="Comic Sans MS"/>
                <a:ea typeface="MS Mincho"/>
                <a:cs typeface="Times New Roman"/>
              </a:rPr>
              <a:t>Order of Operations</a:t>
            </a:r>
            <a:endParaRPr lang="en-PH" sz="2400" dirty="0"/>
          </a:p>
        </p:txBody>
      </p: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055" y="1375856"/>
            <a:ext cx="281940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94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837" y="514350"/>
                <a:ext cx="8487888" cy="2670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latin typeface="Comic Sans MS"/>
                    <a:ea typeface="MS Mincho"/>
                    <a:cs typeface="Times New Roman"/>
                  </a:rPr>
                  <a:t>For instance, James and Sally were asked to give the value of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𝟓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+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𝟐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×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effectLst/>
                        <a:latin typeface="Cambria Math"/>
                        <a:ea typeface="MS Mincho"/>
                        <a:cs typeface="Times New Roman"/>
                      </a:rPr>
                      <m:t>𝟏𝟎</m:t>
                    </m:r>
                  </m:oMath>
                </a14:m>
                <a:r>
                  <a:rPr lang="en-US" sz="2400" dirty="0">
                    <a:effectLst/>
                    <a:latin typeface="Comic Sans MS"/>
                    <a:ea typeface="MS Mincho"/>
                    <a:cs typeface="Times New Roman"/>
                  </a:rPr>
                  <a:t>.</a:t>
                </a:r>
                <a:endParaRPr lang="en-PH" sz="1600" dirty="0">
                  <a:ea typeface="MS Mincho"/>
                  <a:cs typeface="Times New Roman"/>
                </a:endParaRPr>
              </a:p>
              <a:p>
                <a:endParaRPr lang="en-US" sz="2400" dirty="0">
                  <a:effectLst/>
                  <a:latin typeface="Comic Sans MS"/>
                </a:endParaRPr>
              </a:p>
              <a:p>
                <a:endParaRPr lang="en-US" sz="2400" dirty="0">
                  <a:latin typeface="Comic Sans MS"/>
                </a:endParaRPr>
              </a:p>
              <a:p>
                <a:endParaRPr lang="en-US" sz="2400" dirty="0">
                  <a:effectLst/>
                  <a:latin typeface="Comic Sans MS"/>
                </a:endParaRPr>
              </a:p>
              <a:p>
                <a:pPr algn="ctr"/>
                <a:r>
                  <a:rPr lang="en-US" sz="3200" b="1" dirty="0">
                    <a:solidFill>
                      <a:srgbClr val="FF0000"/>
                    </a:solidFill>
                    <a:effectLst/>
                    <a:latin typeface="Comic Sans MS"/>
                  </a:rPr>
                  <a:t>Who do you think did it right?</a:t>
                </a:r>
                <a:endParaRPr lang="en-PH" sz="3200" b="1" dirty="0">
                  <a:solidFill>
                    <a:srgbClr val="FF000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37" y="514350"/>
                <a:ext cx="8487888" cy="2670475"/>
              </a:xfrm>
              <a:prstGeom prst="rect">
                <a:avLst/>
              </a:prstGeom>
              <a:blipFill rotWithShape="1">
                <a:blip r:embed="rId3"/>
                <a:stretch>
                  <a:fillRect l="-1077" t="-685" b="-6621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7860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02" y="814388"/>
            <a:ext cx="729615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07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837" y="514350"/>
            <a:ext cx="8487888" cy="329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Sally and James came up with different answers. Both steps may look </a:t>
            </a: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OK</a:t>
            </a:r>
            <a:r>
              <a:rPr lang="en-US" sz="2400" b="1" dirty="0">
                <a:solidFill>
                  <a:srgbClr val="0E101A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 </a:t>
            </a:r>
            <a:r>
              <a:rPr lang="en-US" sz="2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but only </a:t>
            </a: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ONE</a:t>
            </a:r>
            <a:r>
              <a:rPr lang="en-US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r>
              <a:rPr lang="en-US" sz="24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is correct, and the other one is just deceiving you</a:t>
            </a:r>
            <a:endParaRPr lang="en-ZA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ZA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Questions like “</a:t>
            </a:r>
            <a:r>
              <a:rPr lang="en-US" sz="24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should go first?</a:t>
            </a:r>
            <a:r>
              <a:rPr lang="en-US" sz="24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” and “</a:t>
            </a:r>
            <a:r>
              <a:rPr lang="en-US" sz="2400" b="1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What must be done next?</a:t>
            </a:r>
            <a:r>
              <a:rPr lang="en-US" sz="24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” are just some of the many questions when asked to </a:t>
            </a:r>
            <a:r>
              <a:rPr lang="en-US" sz="2400" b="1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EVALUATE </a:t>
            </a:r>
            <a:r>
              <a:rPr lang="en-US" sz="2400" dirty="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numerical expressions.</a:t>
            </a:r>
            <a:endParaRPr lang="en-ZA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7831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837" y="514350"/>
                <a:ext cx="8487888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1755775" algn="l"/>
                  </a:tabLst>
                </a:pPr>
                <a:r>
                  <a:rPr lang="en-US" sz="2400" b="1" dirty="0">
                    <a:solidFill>
                      <a:srgbClr val="E36C0A"/>
                    </a:solidFill>
                    <a:latin typeface="Comic Sans MS"/>
                  </a:rPr>
                  <a:t>Evaluating Numerical Expressions </a:t>
                </a:r>
                <a:r>
                  <a:rPr lang="en-US" sz="2400" dirty="0">
                    <a:solidFill>
                      <a:srgbClr val="E36C0A"/>
                    </a:solidFill>
                    <a:effectLst/>
                    <a:latin typeface="Comic Sans MS"/>
                  </a:rPr>
                  <a:t>(without Parentheses)</a:t>
                </a:r>
                <a:r>
                  <a:rPr lang="en-US" sz="2400" dirty="0">
                    <a:effectLst/>
                  </a:rPr>
                  <a:t>	</a:t>
                </a:r>
                <a:endParaRPr lang="en-PH" sz="2400" dirty="0">
                  <a:effectLst/>
                </a:endParaRPr>
              </a:p>
              <a:p>
                <a:pPr>
                  <a:tabLst>
                    <a:tab pos="1755775" algn="l"/>
                  </a:tabLst>
                </a:pPr>
                <a:r>
                  <a:rPr lang="en-US" sz="2400" dirty="0">
                    <a:effectLst/>
                    <a:latin typeface="Comic Sans MS"/>
                  </a:rPr>
                  <a:t> </a:t>
                </a:r>
                <a:endParaRPr lang="en-PH" sz="2400" dirty="0">
                  <a:effectLst/>
                </a:endParaRPr>
              </a:p>
              <a:p>
                <a:pPr algn="just">
                  <a:tabLst>
                    <a:tab pos="1755775" algn="l"/>
                  </a:tabLst>
                </a:pPr>
                <a:r>
                  <a:rPr lang="en-US" sz="2400" dirty="0">
                    <a:effectLst/>
                    <a:latin typeface="Comic Sans MS"/>
                  </a:rPr>
                  <a:t>The word </a:t>
                </a:r>
                <a:r>
                  <a:rPr lang="en-US" sz="2400" b="1" dirty="0">
                    <a:solidFill>
                      <a:srgbClr val="FF0000"/>
                    </a:solidFill>
                    <a:effectLst/>
                    <a:latin typeface="Comic Sans MS"/>
                  </a:rPr>
                  <a:t>EVALUATE </a:t>
                </a:r>
                <a:r>
                  <a:rPr lang="en-US" sz="2400" dirty="0">
                    <a:effectLst/>
                    <a:latin typeface="Comic Sans MS"/>
                  </a:rPr>
                  <a:t>means to “calculate” or to “get” the value of a given expression. Going back to the answers of James and Sally, they were asked to evaluate:</a:t>
                </a:r>
                <a:endParaRPr lang="en-PH" sz="2400" b="1" i="1" dirty="0">
                  <a:solidFill>
                    <a:srgbClr val="FF0000"/>
                  </a:solidFill>
                  <a:effectLst/>
                  <a:latin typeface="Cambria Math"/>
                </a:endParaRPr>
              </a:p>
              <a:p>
                <a:pPr algn="just">
                  <a:tabLst>
                    <a:tab pos="1755775" algn="l"/>
                  </a:tabLst>
                </a:pPr>
                <a:endParaRPr lang="en-PH" sz="2400" b="1" i="1" dirty="0">
                  <a:solidFill>
                    <a:srgbClr val="FF0000"/>
                  </a:solidFill>
                  <a:effectLst/>
                  <a:latin typeface="Cambria Math"/>
                </a:endParaRPr>
              </a:p>
              <a:p>
                <a:pPr algn="just">
                  <a:tabLst>
                    <a:tab pos="1755775" algn="l"/>
                  </a:tabLst>
                </a:pPr>
                <a:endParaRPr lang="en-PH" sz="2400" b="1" i="1" dirty="0">
                  <a:solidFill>
                    <a:srgbClr val="FF0000"/>
                  </a:solidFill>
                  <a:effectLst/>
                  <a:latin typeface="Cambria Math"/>
                </a:endParaRPr>
              </a:p>
              <a:p>
                <a:pPr algn="just">
                  <a:tabLst>
                    <a:tab pos="175577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𝟓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+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𝟐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×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𝟏𝟎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−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effectLst/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PH" sz="3200" dirty="0">
                  <a:effectLst/>
                </a:endParaRPr>
              </a:p>
              <a:p>
                <a:r>
                  <a:rPr lang="en-US" sz="2400" dirty="0">
                    <a:effectLst/>
                    <a:latin typeface="Comic Sans MS"/>
                  </a:rPr>
                  <a:t> </a:t>
                </a:r>
                <a:endParaRPr lang="en-PH" sz="2400" dirty="0">
                  <a:effectLst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37" y="514350"/>
                <a:ext cx="8487888" cy="3539430"/>
              </a:xfrm>
              <a:prstGeom prst="rect">
                <a:avLst/>
              </a:prstGeom>
              <a:blipFill rotWithShape="1">
                <a:blip r:embed="rId3"/>
                <a:stretch>
                  <a:fillRect l="-1077" t="-1377" r="-2154" b="-2926"/>
                </a:stretch>
              </a:blipFill>
            </p:spPr>
            <p:txBody>
              <a:bodyPr/>
              <a:lstStyle/>
              <a:p>
                <a:r>
                  <a:rPr lang="en-P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2286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Order of Operations without Parentheses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28600" y="514350"/>
            <a:ext cx="8762999" cy="778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As mentioned earlier, there could only be </a:t>
            </a:r>
            <a:r>
              <a:rPr lang="en-US" sz="2000" b="1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ONE</a:t>
            </a:r>
            <a:r>
              <a:rPr lang="en-US" sz="2000">
                <a:effectLst/>
                <a:latin typeface="Comic Sans MS" panose="030F0702030302020204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 correct answer. Below is a comparison of the order of operations each of them used.</a:t>
            </a:r>
            <a:endParaRPr lang="en-ZA" sz="200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39455" y="3257550"/>
            <a:ext cx="499745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00150"/>
            <a:ext cx="6955789" cy="360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30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1259</Words>
  <Application>Microsoft Office PowerPoint</Application>
  <PresentationFormat>On-screen Show (16:9)</PresentationFormat>
  <Paragraphs>157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Cambria</vt:lpstr>
      <vt:lpstr>Cambria Math</vt:lpstr>
      <vt:lpstr>Comic Sans MS</vt:lpstr>
      <vt:lpstr>Showcard Gothic</vt:lpstr>
      <vt:lpstr>Times New Roman</vt:lpstr>
      <vt:lpstr>Office Theme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Order of Operations without Parentheses</vt:lpstr>
      <vt:lpstr>   Order of Operations without Parentheses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2022-11-09T14:39:06Z</dcterms:created>
  <dcterms:modified xsi:type="dcterms:W3CDTF">2022-11-09T14:40:10Z</dcterms:modified>
</cp:coreProperties>
</file>