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62" r:id="rId4"/>
    <p:sldId id="259" r:id="rId5"/>
    <p:sldId id="266" r:id="rId6"/>
    <p:sldId id="268" r:id="rId7"/>
    <p:sldId id="263" r:id="rId8"/>
    <p:sldId id="269" r:id="rId9"/>
    <p:sldId id="264" r:id="rId10"/>
    <p:sldId id="265" r:id="rId11"/>
    <p:sldId id="270" r:id="rId12"/>
    <p:sldId id="261" r:id="rId13"/>
    <p:sldId id="272" r:id="rId14"/>
    <p:sldId id="271" r:id="rId15"/>
    <p:sldId id="273" r:id="rId16"/>
    <p:sldId id="274" r:id="rId17"/>
    <p:sldId id="275" r:id="rId18"/>
    <p:sldId id="276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E1C70-D23C-4AF6-A6F8-E31D9A53E949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B1BF7-3644-43F3-B1E8-92A96F832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48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B1BF7-3644-43F3-B1E8-92A96F832A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87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B1BF7-3644-43F3-B1E8-92A96F832A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87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B1BF7-3644-43F3-B1E8-92A96F832A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89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.png"/><Relationship Id="rId7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Real Numbers and the Number 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Unit 1 Lesson 3 </a:t>
            </a:r>
          </a:p>
        </p:txBody>
      </p:sp>
      <p:pic>
        <p:nvPicPr>
          <p:cNvPr id="7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" y="691223"/>
            <a:ext cx="8229600" cy="103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Sample Problem 2</a:t>
                </a:r>
                <a:r>
                  <a:rPr lang="en-US" sz="2400" dirty="0"/>
                  <a:t>: Graph the numbers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−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.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 on the number line.</a:t>
                </a: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414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Sample Problem 2</a:t>
                </a:r>
                <a:r>
                  <a:rPr lang="en-US" sz="2400" dirty="0"/>
                  <a:t>: Graph the numbers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−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.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 on the number line.</a:t>
                </a: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3" name="Group 32"/>
          <p:cNvGrpSpPr/>
          <p:nvPr/>
        </p:nvGrpSpPr>
        <p:grpSpPr>
          <a:xfrm>
            <a:off x="1371600" y="2253360"/>
            <a:ext cx="6400800" cy="1537590"/>
            <a:chOff x="1371600" y="2176990"/>
            <a:chExt cx="6400800" cy="153759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1371600" y="2319311"/>
              <a:ext cx="6400800" cy="0"/>
            </a:xfrm>
            <a:prstGeom prst="line">
              <a:avLst/>
            </a:prstGeom>
            <a:ln w="38100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128270" y="2176990"/>
              <a:ext cx="0" cy="30463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735187" y="2176990"/>
              <a:ext cx="0" cy="30463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346903" y="2176990"/>
              <a:ext cx="0" cy="30463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955937" y="2176990"/>
              <a:ext cx="0" cy="30463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564970" y="2176990"/>
              <a:ext cx="0" cy="30463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173488" y="2176990"/>
              <a:ext cx="0" cy="30463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783088" y="2176990"/>
              <a:ext cx="0" cy="30463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391630" y="2176990"/>
              <a:ext cx="0" cy="30463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004405" y="2176990"/>
              <a:ext cx="0" cy="30463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 Box 225"/>
            <p:cNvSpPr txBox="1"/>
            <p:nvPr/>
          </p:nvSpPr>
          <p:spPr>
            <a:xfrm>
              <a:off x="4518995" y="2569791"/>
              <a:ext cx="106892" cy="3046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5128273" y="2569574"/>
              <a:ext cx="106892" cy="3046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5737578" y="2569742"/>
              <a:ext cx="106892" cy="3046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6347270" y="2571153"/>
              <a:ext cx="106892" cy="3046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8" name="Text Box 225"/>
            <p:cNvSpPr txBox="1"/>
            <p:nvPr/>
          </p:nvSpPr>
          <p:spPr>
            <a:xfrm>
              <a:off x="6958132" y="2569684"/>
              <a:ext cx="106892" cy="3046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" name="Text Box 225"/>
            <p:cNvSpPr txBox="1"/>
            <p:nvPr/>
          </p:nvSpPr>
          <p:spPr>
            <a:xfrm>
              <a:off x="3875890" y="2571613"/>
              <a:ext cx="169333" cy="3046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-1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" name="Text Box 225"/>
            <p:cNvSpPr txBox="1"/>
            <p:nvPr/>
          </p:nvSpPr>
          <p:spPr>
            <a:xfrm>
              <a:off x="3266567" y="2571919"/>
              <a:ext cx="169333" cy="3046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2657523" y="2570575"/>
              <a:ext cx="169333" cy="3046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2" name="Text Box 225"/>
            <p:cNvSpPr txBox="1"/>
            <p:nvPr/>
          </p:nvSpPr>
          <p:spPr>
            <a:xfrm>
              <a:off x="2049952" y="2570377"/>
              <a:ext cx="169333" cy="3046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052417" y="2226734"/>
              <a:ext cx="152400" cy="152315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27432" tIns="27432" rIns="27432" bIns="2743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600"/>
            </a:p>
          </p:txBody>
        </p:sp>
        <p:sp>
          <p:nvSpPr>
            <p:cNvPr id="9" name="Oval 8"/>
            <p:cNvSpPr/>
            <p:nvPr/>
          </p:nvSpPr>
          <p:spPr>
            <a:xfrm>
              <a:off x="5401093" y="2236080"/>
              <a:ext cx="152400" cy="152315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27432" tIns="27432" rIns="27432" bIns="2743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6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 Box 225"/>
                <p:cNvSpPr txBox="1"/>
                <p:nvPr/>
              </p:nvSpPr>
              <p:spPr>
                <a:xfrm>
                  <a:off x="2486285" y="3409950"/>
                  <a:ext cx="451908" cy="30463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</a:rPr>
                          <m:t>−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</a:rPr>
                          <m:t>𝟐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</a:rPr>
                          <m:t>.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  <m:t>𝟒</m:t>
                        </m:r>
                      </m:oMath>
                    </m:oMathPara>
                  </a14:m>
                  <a:endParaRPr lang="en-US" sz="16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0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6285" y="3409950"/>
                  <a:ext cx="451908" cy="30463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8108" r="-18919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Arrow Connector 10"/>
            <p:cNvCxnSpPr>
              <a:endCxn id="8" idx="4"/>
            </p:cNvCxnSpPr>
            <p:nvPr/>
          </p:nvCxnSpPr>
          <p:spPr>
            <a:xfrm flipV="1">
              <a:off x="2755782" y="2379049"/>
              <a:ext cx="372835" cy="95487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 Box 225"/>
                <p:cNvSpPr txBox="1"/>
                <p:nvPr/>
              </p:nvSpPr>
              <p:spPr>
                <a:xfrm>
                  <a:off x="5671458" y="3105404"/>
                  <a:ext cx="124883" cy="45694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  <a:ea typeface="Calibri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US" sz="16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2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71458" y="3105404"/>
                  <a:ext cx="124883" cy="456946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" name="Straight Arrow Connector 12"/>
            <p:cNvCxnSpPr/>
            <p:nvPr/>
          </p:nvCxnSpPr>
          <p:spPr>
            <a:xfrm flipH="1" flipV="1">
              <a:off x="5477293" y="2388396"/>
              <a:ext cx="237707" cy="64588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7100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Sample Problem 3</a:t>
                </a:r>
                <a:r>
                  <a:rPr lang="en-US" sz="2400" dirty="0"/>
                  <a:t>: Graph the numbers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US" sz="2400" dirty="0"/>
                  <a:t> on the number line and write two inequalities that compare the two numbers.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491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035398" y="3333750"/>
            <a:ext cx="1645920" cy="41148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14600" y="3333750"/>
            <a:ext cx="1645920" cy="41148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Sample Problem 3</a:t>
                </a:r>
                <a:r>
                  <a:rPr lang="en-US" sz="2400" dirty="0"/>
                  <a:t>: Graph the numbers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US" sz="2400" dirty="0"/>
                  <a:t> on the number line and write two inequalities that compare the two numbers.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2400" b="1" i="1">
                        <a:latin typeface="Cambria Math"/>
                      </a:rPr>
                      <m:t>&lt;−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b="1" dirty="0"/>
                  <a:t>                 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&gt;−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3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371600" y="1859272"/>
            <a:ext cx="6400800" cy="1387392"/>
            <a:chOff x="1371600" y="1859272"/>
            <a:chExt cx="6400800" cy="1387392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1371600" y="2001615"/>
              <a:ext cx="6400800" cy="0"/>
            </a:xfrm>
            <a:prstGeom prst="line">
              <a:avLst/>
            </a:prstGeom>
            <a:ln w="38100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128270" y="1859272"/>
              <a:ext cx="0" cy="304679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735187" y="1859272"/>
              <a:ext cx="0" cy="304679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346903" y="1859272"/>
              <a:ext cx="0" cy="304679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955937" y="1859272"/>
              <a:ext cx="0" cy="304679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564970" y="1859272"/>
              <a:ext cx="0" cy="304679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173488" y="1859272"/>
              <a:ext cx="0" cy="304679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783088" y="1859272"/>
              <a:ext cx="0" cy="304679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391630" y="1859272"/>
              <a:ext cx="0" cy="304679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004405" y="1859272"/>
              <a:ext cx="0" cy="304679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 Box 225"/>
            <p:cNvSpPr txBox="1"/>
            <p:nvPr/>
          </p:nvSpPr>
          <p:spPr>
            <a:xfrm>
              <a:off x="4485682" y="2249883"/>
              <a:ext cx="169333" cy="30467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5094960" y="2249667"/>
              <a:ext cx="169333" cy="30467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5704265" y="2250077"/>
              <a:ext cx="169333" cy="30467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6313957" y="2251001"/>
              <a:ext cx="169333" cy="30362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-1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8" name="Text Box 225"/>
            <p:cNvSpPr txBox="1"/>
            <p:nvPr/>
          </p:nvSpPr>
          <p:spPr>
            <a:xfrm>
              <a:off x="6958132" y="2250261"/>
              <a:ext cx="106892" cy="30467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" name="Text Box 225"/>
            <p:cNvSpPr txBox="1"/>
            <p:nvPr/>
          </p:nvSpPr>
          <p:spPr>
            <a:xfrm>
              <a:off x="3875890" y="2251704"/>
              <a:ext cx="169333" cy="30467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-5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" name="Text Box 225"/>
            <p:cNvSpPr txBox="1"/>
            <p:nvPr/>
          </p:nvSpPr>
          <p:spPr>
            <a:xfrm>
              <a:off x="3266567" y="2252497"/>
              <a:ext cx="169333" cy="30467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-6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2657523" y="2251153"/>
              <a:ext cx="169333" cy="30467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-7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2" name="Text Box 225"/>
            <p:cNvSpPr txBox="1"/>
            <p:nvPr/>
          </p:nvSpPr>
          <p:spPr>
            <a:xfrm>
              <a:off x="2049952" y="2250955"/>
              <a:ext cx="169333" cy="30467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-8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267768" y="1918857"/>
              <a:ext cx="152400" cy="15234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27432" tIns="27432" rIns="27432" bIns="2743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484912" y="1918372"/>
              <a:ext cx="152400" cy="15234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27432" tIns="27432" rIns="27432" bIns="2743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 Box 225"/>
                <p:cNvSpPr txBox="1"/>
                <p:nvPr/>
              </p:nvSpPr>
              <p:spPr>
                <a:xfrm>
                  <a:off x="2612570" y="2872827"/>
                  <a:ext cx="267758" cy="304679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</a:rPr>
                          <m:t>−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  <m:t>𝟔</m:t>
                        </m:r>
                      </m:oMath>
                    </m:oMathPara>
                  </a14:m>
                  <a:endParaRPr lang="en-US" sz="16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0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12570" y="2872827"/>
                  <a:ext cx="267758" cy="30467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3953" r="-30233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Arrow Connector 10"/>
            <p:cNvCxnSpPr>
              <a:endCxn id="8" idx="3"/>
            </p:cNvCxnSpPr>
            <p:nvPr/>
          </p:nvCxnSpPr>
          <p:spPr>
            <a:xfrm flipV="1">
              <a:off x="2830286" y="2048887"/>
              <a:ext cx="459800" cy="78365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 Box 225"/>
                <p:cNvSpPr txBox="1"/>
                <p:nvPr/>
              </p:nvSpPr>
              <p:spPr>
                <a:xfrm>
                  <a:off x="5175100" y="2789645"/>
                  <a:ext cx="267758" cy="457019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</a:rPr>
                          <m:t>−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  <m:t>𝟒</m:t>
                        </m:r>
                      </m:oMath>
                    </m:oMathPara>
                  </a14:m>
                  <a:endParaRPr lang="en-US" sz="16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2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75100" y="2789645"/>
                  <a:ext cx="267758" cy="45701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3636" r="-27273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" name="Straight Arrow Connector 12"/>
            <p:cNvCxnSpPr/>
            <p:nvPr/>
          </p:nvCxnSpPr>
          <p:spPr>
            <a:xfrm flipH="1" flipV="1">
              <a:off x="4614994" y="2048402"/>
              <a:ext cx="650190" cy="6683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9695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Sample Problem 4</a:t>
                </a:r>
                <a:r>
                  <a:rPr lang="en-US" sz="2400" dirty="0"/>
                  <a:t>: Graph the numbers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−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𝟎</m:t>
                    </m:r>
                    <m:r>
                      <a:rPr lang="en-US" sz="2400" b="1" i="1">
                        <a:latin typeface="Cambria Math"/>
                      </a:rPr>
                      <m:t>,  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2400" b="1" i="1">
                        <a:latin typeface="Cambria Math"/>
                      </a:rPr>
                      <m:t>, −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.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US" sz="2400" dirty="0"/>
                  <a:t> on the number line and write the numbers in increasing order.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6654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914400" y="3453492"/>
            <a:ext cx="7315200" cy="9144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Sample Problem 4</a:t>
                </a:r>
                <a:r>
                  <a:rPr lang="en-US" sz="2400" dirty="0"/>
                  <a:t>: Graph the numbers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𝟎</m:t>
                    </m:r>
                    <m:r>
                      <a:rPr lang="en-US" sz="2400" b="1" i="1">
                        <a:latin typeface="Cambria Math"/>
                      </a:rPr>
                      <m:t>,  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2400" b="1" i="1">
                        <a:latin typeface="Cambria Math"/>
                      </a:rPr>
                      <m:t>, −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.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US" sz="2400" dirty="0"/>
                  <a:t> on the number line and write the numbers in increasing order.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𝟐</m:t>
                      </m:r>
                      <m:r>
                        <a:rPr lang="en-US" sz="2400" b="1" i="1"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400" b="1" i="1">
                          <a:latin typeface="Cambria Math"/>
                        </a:rPr>
                        <m:t>,  −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>
                          <a:latin typeface="Cambria Math"/>
                        </a:rPr>
                        <m:t>,  −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,  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 i="1">
                          <a:latin typeface="Cambria Math"/>
                        </a:rPr>
                        <m:t>, 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,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1" i="1">
                          <a:latin typeface="Cambria Math"/>
                        </a:rPr>
                        <m:t>,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371600" y="2113738"/>
            <a:ext cx="6400800" cy="1204772"/>
            <a:chOff x="1371600" y="2128978"/>
            <a:chExt cx="6400800" cy="1204772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1371600" y="2790078"/>
              <a:ext cx="6400800" cy="0"/>
            </a:xfrm>
            <a:prstGeom prst="line">
              <a:avLst/>
            </a:prstGeom>
            <a:ln w="38100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128270" y="2647743"/>
              <a:ext cx="0" cy="30466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735187" y="2647743"/>
              <a:ext cx="0" cy="30466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346903" y="2647743"/>
              <a:ext cx="0" cy="30466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955937" y="2647743"/>
              <a:ext cx="0" cy="30466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564970" y="2647743"/>
              <a:ext cx="0" cy="30466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173488" y="2647743"/>
              <a:ext cx="0" cy="30466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5783088" y="2647743"/>
              <a:ext cx="0" cy="30466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391630" y="2647743"/>
              <a:ext cx="0" cy="30466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004405" y="2647743"/>
              <a:ext cx="0" cy="30466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225"/>
            <p:cNvSpPr txBox="1"/>
            <p:nvPr/>
          </p:nvSpPr>
          <p:spPr>
            <a:xfrm>
              <a:off x="4518995" y="3026959"/>
              <a:ext cx="106892" cy="30466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" name="Text Box 225"/>
            <p:cNvSpPr txBox="1"/>
            <p:nvPr/>
          </p:nvSpPr>
          <p:spPr>
            <a:xfrm>
              <a:off x="5128273" y="3026742"/>
              <a:ext cx="106892" cy="30466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" name="Text Box 225"/>
            <p:cNvSpPr txBox="1"/>
            <p:nvPr/>
          </p:nvSpPr>
          <p:spPr>
            <a:xfrm>
              <a:off x="5737578" y="3026911"/>
              <a:ext cx="106892" cy="30466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" name="Text Box 225"/>
            <p:cNvSpPr txBox="1"/>
            <p:nvPr/>
          </p:nvSpPr>
          <p:spPr>
            <a:xfrm>
              <a:off x="6347270" y="3028322"/>
              <a:ext cx="106892" cy="30466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6" name="Text Box 225"/>
            <p:cNvSpPr txBox="1"/>
            <p:nvPr/>
          </p:nvSpPr>
          <p:spPr>
            <a:xfrm>
              <a:off x="6958132" y="3026852"/>
              <a:ext cx="106892" cy="30466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" name="Text Box 225"/>
            <p:cNvSpPr txBox="1"/>
            <p:nvPr/>
          </p:nvSpPr>
          <p:spPr>
            <a:xfrm>
              <a:off x="3875890" y="3028782"/>
              <a:ext cx="169333" cy="30466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-1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" name="Text Box 225"/>
            <p:cNvSpPr txBox="1"/>
            <p:nvPr/>
          </p:nvSpPr>
          <p:spPr>
            <a:xfrm>
              <a:off x="3266567" y="3029088"/>
              <a:ext cx="169333" cy="30466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9" name="Text Box 225"/>
            <p:cNvSpPr txBox="1"/>
            <p:nvPr/>
          </p:nvSpPr>
          <p:spPr>
            <a:xfrm>
              <a:off x="2657523" y="3027744"/>
              <a:ext cx="169333" cy="30466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0" name="Text Box 225"/>
            <p:cNvSpPr txBox="1"/>
            <p:nvPr/>
          </p:nvSpPr>
          <p:spPr>
            <a:xfrm>
              <a:off x="2049952" y="3027545"/>
              <a:ext cx="169333" cy="30466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875312" y="2726761"/>
              <a:ext cx="152400" cy="15233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27432" tIns="27432" rIns="27432" bIns="2743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600"/>
            </a:p>
          </p:txBody>
        </p:sp>
        <p:sp>
          <p:nvSpPr>
            <p:cNvPr id="9" name="Oval 8"/>
            <p:cNvSpPr/>
            <p:nvPr/>
          </p:nvSpPr>
          <p:spPr>
            <a:xfrm>
              <a:off x="4482760" y="2711549"/>
              <a:ext cx="152400" cy="15233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27432" tIns="27432" rIns="27432" bIns="2743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6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 Box 225"/>
                <p:cNvSpPr txBox="1"/>
                <p:nvPr/>
              </p:nvSpPr>
              <p:spPr>
                <a:xfrm>
                  <a:off x="3712028" y="2288653"/>
                  <a:ext cx="267758" cy="30466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</a:rPr>
                          <m:t>−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  <m:t>𝟏</m:t>
                        </m:r>
                      </m:oMath>
                    </m:oMathPara>
                  </a14:m>
                  <a:endParaRPr lang="en-US" sz="16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0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2028" y="2288653"/>
                  <a:ext cx="267758" cy="30466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3636" r="-27273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 Box 225"/>
                <p:cNvSpPr txBox="1"/>
                <p:nvPr/>
              </p:nvSpPr>
              <p:spPr>
                <a:xfrm>
                  <a:off x="4518995" y="2266881"/>
                  <a:ext cx="124883" cy="30466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</a:rPr>
                          <m:t>𝟎</m:t>
                        </m:r>
                      </m:oMath>
                    </m:oMathPara>
                  </a14:m>
                  <a:endParaRPr lang="en-US" sz="16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11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18995" y="2266881"/>
                  <a:ext cx="124883" cy="30466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52381" r="-52381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Oval 11"/>
            <p:cNvSpPr/>
            <p:nvPr/>
          </p:nvSpPr>
          <p:spPr>
            <a:xfrm>
              <a:off x="6324600" y="2711549"/>
              <a:ext cx="152400" cy="15233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27432" tIns="27432" rIns="27432" bIns="2743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6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 Box 225"/>
                <p:cNvSpPr txBox="1"/>
                <p:nvPr/>
              </p:nvSpPr>
              <p:spPr>
                <a:xfrm>
                  <a:off x="6327388" y="2314848"/>
                  <a:ext cx="124883" cy="30466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  <m:t>𝟑</m:t>
                        </m:r>
                      </m:oMath>
                    </m:oMathPara>
                  </a14:m>
                  <a:endParaRPr lang="en-US" sz="16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3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7388" y="2314848"/>
                  <a:ext cx="124883" cy="30466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60000" r="-55000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Oval 13"/>
            <p:cNvSpPr/>
            <p:nvPr/>
          </p:nvSpPr>
          <p:spPr>
            <a:xfrm>
              <a:off x="5704114" y="2704867"/>
              <a:ext cx="152400" cy="15233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27432" tIns="27432" rIns="27432" bIns="2743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6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 Box 225"/>
                <p:cNvSpPr txBox="1"/>
                <p:nvPr/>
              </p:nvSpPr>
              <p:spPr>
                <a:xfrm>
                  <a:off x="5633508" y="2299539"/>
                  <a:ext cx="310092" cy="30466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  <m:t>𝟐</m:t>
                        </m:r>
                      </m:oMath>
                    </m:oMathPara>
                  </a14:m>
                  <a:endParaRPr lang="en-US" sz="16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5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3508" y="2299539"/>
                  <a:ext cx="310092" cy="30466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Oval 15"/>
            <p:cNvSpPr/>
            <p:nvPr/>
          </p:nvSpPr>
          <p:spPr>
            <a:xfrm>
              <a:off x="4920344" y="2711549"/>
              <a:ext cx="152400" cy="15233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27432" tIns="27432" rIns="27432" bIns="2743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6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 Box 225"/>
                <p:cNvSpPr txBox="1"/>
                <p:nvPr/>
              </p:nvSpPr>
              <p:spPr>
                <a:xfrm>
                  <a:off x="4947859" y="2147208"/>
                  <a:ext cx="124883" cy="456993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n-US" sz="16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7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7859" y="2147208"/>
                  <a:ext cx="124883" cy="456993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5000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Oval 17"/>
            <p:cNvSpPr/>
            <p:nvPr/>
          </p:nvSpPr>
          <p:spPr>
            <a:xfrm>
              <a:off x="4180114" y="2718954"/>
              <a:ext cx="152400" cy="15233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27432" tIns="27432" rIns="27432" bIns="2743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6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25"/>
                <p:cNvSpPr txBox="1"/>
                <p:nvPr/>
              </p:nvSpPr>
              <p:spPr>
                <a:xfrm>
                  <a:off x="4136571" y="2128978"/>
                  <a:ext cx="267758" cy="456993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  <a:ea typeface="Calibri"/>
                              </a:rPr>
                              <m:t>−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  <a:ea typeface="Calibri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US" sz="16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19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6571" y="2128978"/>
                  <a:ext cx="267758" cy="456993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2326" r="-4651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Oval 19"/>
            <p:cNvSpPr/>
            <p:nvPr/>
          </p:nvSpPr>
          <p:spPr>
            <a:xfrm>
              <a:off x="2907416" y="2711549"/>
              <a:ext cx="152400" cy="15233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27432" tIns="27432" rIns="27432" bIns="2743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6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 Box 225"/>
                <p:cNvSpPr txBox="1"/>
                <p:nvPr/>
              </p:nvSpPr>
              <p:spPr>
                <a:xfrm>
                  <a:off x="2590800" y="2282629"/>
                  <a:ext cx="451908" cy="30466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</a:rPr>
                          <m:t>−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</a:rPr>
                          <m:t>𝟐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</a:rPr>
                          <m:t>.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  <m:t>𝟔</m:t>
                        </m:r>
                      </m:oMath>
                    </m:oMathPara>
                  </a14:m>
                  <a:endParaRPr lang="en-US" sz="16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21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0800" y="2282629"/>
                  <a:ext cx="451908" cy="30466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6757" r="-18919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602134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ABSOLUTE VALUE</a:t>
                </a:r>
                <a:r>
                  <a:rPr lang="en-US" sz="2400" dirty="0">
                    <a:solidFill>
                      <a:srgbClr val="0070C0"/>
                    </a:solidFill>
                  </a:rPr>
                  <a:t> </a:t>
                </a:r>
                <a:r>
                  <a:rPr lang="en-US" sz="2400" dirty="0"/>
                  <a:t>of a real number is the distance between the origin and the point representing the real number. The symbol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2400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/>
                  <a:t>represents the absolute value of a number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 </m:t>
                    </m:r>
                    <m:r>
                      <a:rPr lang="en-US" sz="2400" b="1" i="1">
                        <a:latin typeface="Cambria Math"/>
                      </a:rPr>
                      <m:t>𝒙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1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" name="Group 40"/>
          <p:cNvGrpSpPr/>
          <p:nvPr/>
        </p:nvGrpSpPr>
        <p:grpSpPr>
          <a:xfrm>
            <a:off x="1371600" y="2056187"/>
            <a:ext cx="6400800" cy="1097280"/>
            <a:chOff x="1676628" y="2056187"/>
            <a:chExt cx="6400800" cy="910914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676628" y="2683959"/>
              <a:ext cx="6400800" cy="0"/>
            </a:xfrm>
            <a:prstGeom prst="line">
              <a:avLst/>
            </a:prstGeom>
            <a:ln w="38100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88190" y="2598522"/>
              <a:ext cx="0" cy="18287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717874" y="2598522"/>
              <a:ext cx="0" cy="18287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144594" y="2598522"/>
              <a:ext cx="0" cy="18287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570520" y="2598522"/>
              <a:ext cx="0" cy="18287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997240" y="2598522"/>
              <a:ext cx="0" cy="18287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424649" y="2598522"/>
              <a:ext cx="0" cy="18287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849886" y="2598522"/>
              <a:ext cx="0" cy="18287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276606" y="2598522"/>
              <a:ext cx="0" cy="18287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701813" y="2598522"/>
              <a:ext cx="0" cy="18287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128533" y="2598522"/>
              <a:ext cx="0" cy="18287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555253" y="2598522"/>
              <a:ext cx="0" cy="18287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980490" y="2598522"/>
              <a:ext cx="0" cy="18287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407210" y="2598522"/>
              <a:ext cx="0" cy="18287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 Box 225"/>
            <p:cNvSpPr txBox="1"/>
            <p:nvPr/>
          </p:nvSpPr>
          <p:spPr>
            <a:xfrm>
              <a:off x="4834566" y="2782949"/>
              <a:ext cx="149649" cy="1828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4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 sz="24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5254530" y="2782920"/>
              <a:ext cx="149649" cy="1828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4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 sz="24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5687557" y="2782819"/>
              <a:ext cx="149649" cy="1828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4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 sz="24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6110991" y="2782819"/>
              <a:ext cx="149649" cy="1828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4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24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6540584" y="2782920"/>
              <a:ext cx="149649" cy="1828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4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24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6964340" y="2783301"/>
              <a:ext cx="149649" cy="1828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4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sz="24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7394151" y="2783767"/>
              <a:ext cx="149649" cy="1828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4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 sz="24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8" name="Text Box 225"/>
            <p:cNvSpPr txBox="1"/>
            <p:nvPr/>
          </p:nvSpPr>
          <p:spPr>
            <a:xfrm>
              <a:off x="4360841" y="2784043"/>
              <a:ext cx="237066" cy="1828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4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-1</a:t>
              </a:r>
              <a:endParaRPr lang="en-US" sz="24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" name="Text Box 225"/>
            <p:cNvSpPr txBox="1"/>
            <p:nvPr/>
          </p:nvSpPr>
          <p:spPr>
            <a:xfrm>
              <a:off x="3934219" y="2784043"/>
              <a:ext cx="237066" cy="1828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4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 sz="24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" name="Text Box 225"/>
            <p:cNvSpPr txBox="1"/>
            <p:nvPr/>
          </p:nvSpPr>
          <p:spPr>
            <a:xfrm>
              <a:off x="3510599" y="2783301"/>
              <a:ext cx="237066" cy="1828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4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 sz="24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3081167" y="2784227"/>
              <a:ext cx="237066" cy="1828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4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 sz="24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2" name="Text Box 225"/>
            <p:cNvSpPr txBox="1"/>
            <p:nvPr/>
          </p:nvSpPr>
          <p:spPr>
            <a:xfrm>
              <a:off x="2655928" y="2783301"/>
              <a:ext cx="237066" cy="1828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4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-5</a:t>
              </a:r>
              <a:endParaRPr lang="en-US" sz="24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" name="Text Box 225"/>
            <p:cNvSpPr txBox="1"/>
            <p:nvPr/>
          </p:nvSpPr>
          <p:spPr>
            <a:xfrm>
              <a:off x="2228507" y="2783420"/>
              <a:ext cx="237066" cy="1828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4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-6</a:t>
              </a:r>
              <a:endParaRPr lang="en-US" sz="24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4847908" y="2407628"/>
              <a:ext cx="2116432" cy="0"/>
            </a:xfrm>
            <a:prstGeom prst="line">
              <a:avLst/>
            </a:prstGeom>
            <a:ln w="38100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701722" y="2407628"/>
              <a:ext cx="2148178" cy="0"/>
            </a:xfrm>
            <a:prstGeom prst="line">
              <a:avLst/>
            </a:prstGeom>
            <a:ln w="38100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854073" y="2158074"/>
              <a:ext cx="0" cy="365748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 Box 225"/>
            <p:cNvSpPr txBox="1"/>
            <p:nvPr/>
          </p:nvSpPr>
          <p:spPr>
            <a:xfrm>
              <a:off x="3237382" y="2056187"/>
              <a:ext cx="1311479" cy="35144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400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 units</a:t>
              </a:r>
              <a:endParaRPr lang="en-US" sz="24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" name="Text Box 225"/>
            <p:cNvSpPr txBox="1"/>
            <p:nvPr/>
          </p:nvSpPr>
          <p:spPr>
            <a:xfrm>
              <a:off x="5280309" y="2056188"/>
              <a:ext cx="1211228" cy="35144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400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 units</a:t>
              </a:r>
              <a:endParaRPr lang="en-US" sz="24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2717874" y="2141239"/>
              <a:ext cx="0" cy="365125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980490" y="2158697"/>
              <a:ext cx="0" cy="365125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3" name="Table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2431976"/>
                  </p:ext>
                </p:extLst>
              </p:nvPr>
            </p:nvGraphicFramePr>
            <p:xfrm>
              <a:off x="457200" y="3257550"/>
              <a:ext cx="8229600" cy="13716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11480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411480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</a:rPr>
                                      <m:t>𝟓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Times New Roman"/>
                            </a:rPr>
                            <a:t>The distance of -5 to the origin is 5 units.</a:t>
                          </a: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</a:rPr>
                                      <m:t>𝟓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Times New Roman"/>
                            </a:rPr>
                            <a:t>The distance of 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Times New Roman"/>
                            </a:rPr>
                            <a:t>5 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Times New Roman"/>
                            </a:rPr>
                            <a:t>to the origin is 5 units.</a:t>
                          </a: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3" name="Table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2431976"/>
                  </p:ext>
                </p:extLst>
              </p:nvPr>
            </p:nvGraphicFramePr>
            <p:xfrm>
              <a:off x="457200" y="3257550"/>
              <a:ext cx="8229600" cy="13716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1148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0"/>
                        </a:ext>
                      </a:extLst>
                    </a:gridCol>
                    <a:gridCol w="41148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1"/>
                        </a:ext>
                      </a:extLst>
                    </a:gridCol>
                  </a:tblGrid>
                  <a:tr h="1371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r="-100000" b="-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100000" b="-8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70198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Sample Problem 5</a:t>
                </a:r>
                <a:r>
                  <a:rPr lang="en-US" sz="2400" dirty="0"/>
                  <a:t>: Evaluate and graph the numbers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  <m:r>
                          <a:rPr lang="en-US" sz="2400" b="1" i="1">
                            <a:latin typeface="Cambria Math"/>
                          </a:rPr>
                          <m:t>.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on the number line.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849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5257800" y="3531870"/>
            <a:ext cx="2286000" cy="64008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620647" y="3638550"/>
            <a:ext cx="2560320" cy="41148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Sample Problem 5</a:t>
                </a:r>
                <a:r>
                  <a:rPr lang="en-US" sz="2400" dirty="0"/>
                  <a:t>: Evaluate and graph the numbers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  <m:r>
                          <a:rPr lang="en-US" sz="2400" b="1" i="1">
                            <a:latin typeface="Cambria Math"/>
                          </a:rPr>
                          <m:t>.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on the number line.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  <m:r>
                          <a:rPr lang="en-US" sz="2400" b="1" i="1">
                            <a:latin typeface="Cambria Math"/>
                          </a:rPr>
                          <m:t>.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.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2400" b="1" i="1">
                        <a:latin typeface="Cambria Math"/>
                      </a:rPr>
                      <m:t> </m:t>
                    </m:r>
                    <m:r>
                      <a:rPr lang="en-US" sz="2400" b="1" i="1">
                        <a:latin typeface="Cambria Math"/>
                      </a:rPr>
                      <m:t>𝒖𝒏𝒊𝒕𝒔</m:t>
                    </m:r>
                  </m:oMath>
                </a14:m>
                <a:r>
                  <a:rPr lang="en-US" sz="2400" b="1" dirty="0"/>
                  <a:t>	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en-US" sz="24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400" b="1" i="1">
                        <a:latin typeface="Cambria Math"/>
                      </a:rPr>
                      <m:t>𝒖𝒏𝒊𝒕𝒔</m:t>
                    </m:r>
                  </m:oMath>
                </a14:m>
                <a:endParaRPr lang="en-US" sz="2400" dirty="0">
                  <a:effectLst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371600" y="1657350"/>
            <a:ext cx="6400800" cy="1371600"/>
            <a:chOff x="1371600" y="1657350"/>
            <a:chExt cx="6400800" cy="13716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1371600" y="2670308"/>
              <a:ext cx="6400800" cy="0"/>
            </a:xfrm>
            <a:prstGeom prst="line">
              <a:avLst/>
            </a:prstGeom>
            <a:ln w="38100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6026208" y="2630598"/>
              <a:ext cx="91440" cy="91415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27432" tIns="27432" rIns="27432" bIns="2743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 Box 225"/>
                <p:cNvSpPr txBox="1"/>
                <p:nvPr/>
              </p:nvSpPr>
              <p:spPr>
                <a:xfrm>
                  <a:off x="5862452" y="2325861"/>
                  <a:ext cx="310092" cy="18283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</a:rPr>
                          <m:t>.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  <m:t>𝟓</m:t>
                        </m:r>
                      </m:oMath>
                    </m:oMathPara>
                  </a14:m>
                  <a:endParaRPr lang="en-US" sz="3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>
            <p:sp>
              <p:nvSpPr>
                <p:cNvPr id="8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2452" y="2325861"/>
                  <a:ext cx="310092" cy="18283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7451" r="-43137" b="-66667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Oval 8"/>
            <p:cNvSpPr/>
            <p:nvPr/>
          </p:nvSpPr>
          <p:spPr>
            <a:xfrm>
              <a:off x="4212080" y="2630598"/>
              <a:ext cx="91440" cy="91415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27432" tIns="27432" rIns="27432" bIns="2743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 Box 225"/>
                <p:cNvSpPr txBox="1"/>
                <p:nvPr/>
              </p:nvSpPr>
              <p:spPr>
                <a:xfrm>
                  <a:off x="4193595" y="2114550"/>
                  <a:ext cx="124883" cy="27424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  <a:ea typeface="Calibri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  <a:ea typeface="Calibri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US" sz="28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10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93595" y="2114550"/>
                  <a:ext cx="124883" cy="27424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5000" b="-66667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Connector 10"/>
            <p:cNvCxnSpPr/>
            <p:nvPr/>
          </p:nvCxnSpPr>
          <p:spPr>
            <a:xfrm>
              <a:off x="4528664" y="2014148"/>
              <a:ext cx="1562143" cy="0"/>
            </a:xfrm>
            <a:prstGeom prst="line">
              <a:avLst/>
            </a:prstGeom>
            <a:ln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274637" y="2007795"/>
              <a:ext cx="300833" cy="6352"/>
            </a:xfrm>
            <a:prstGeom prst="line">
              <a:avLst/>
            </a:prstGeom>
            <a:ln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559593" y="1764662"/>
              <a:ext cx="5377" cy="731321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 Box 225"/>
                <p:cNvSpPr txBox="1"/>
                <p:nvPr/>
              </p:nvSpPr>
              <p:spPr>
                <a:xfrm>
                  <a:off x="3511967" y="1657350"/>
                  <a:ext cx="711200" cy="27424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effectLst/>
                              <a:latin typeface="Cambria Math"/>
                              <a:ea typeface="Calibri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effectLst/>
                              <a:latin typeface="Cambria Math"/>
                              <a:ea typeface="Calibri"/>
                            </a:rPr>
                            <m:t>𝟐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0070C0"/>
                          </a:solidFill>
                          <a:effectLst/>
                          <a:latin typeface="Cambria Math"/>
                          <a:ea typeface="Calibri"/>
                        </a:rPr>
                        <m:t> </m:t>
                      </m:r>
                    </m:oMath>
                  </a14:m>
                  <a:r>
                    <a:rPr lang="en-US" sz="2000" b="1">
                      <a:solidFill>
                        <a:srgbClr val="0070C0"/>
                      </a:solidFill>
                      <a:effectLst/>
                      <a:latin typeface="Times New Roman"/>
                      <a:ea typeface="Calibri"/>
                    </a:rPr>
                    <a:t>units</a:t>
                  </a:r>
                  <a:endParaRPr lang="en-US" sz="20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14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1967" y="1657350"/>
                  <a:ext cx="711200" cy="27424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4444" r="-19658" b="-91111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Text Box 225"/>
            <p:cNvSpPr txBox="1"/>
            <p:nvPr/>
          </p:nvSpPr>
          <p:spPr>
            <a:xfrm>
              <a:off x="4821367" y="1702765"/>
              <a:ext cx="928158" cy="18283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 dirty="0" smtClean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2.5 </a:t>
              </a:r>
              <a:r>
                <a:rPr lang="en-US" sz="2000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units</a:t>
              </a:r>
              <a:endParaRPr lang="en-US" sz="20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274637" y="1758145"/>
              <a:ext cx="0" cy="365760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070379" y="1764661"/>
              <a:ext cx="0" cy="548491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128270" y="2584891"/>
              <a:ext cx="0" cy="18283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735187" y="2584891"/>
              <a:ext cx="0" cy="18283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346903" y="2584891"/>
              <a:ext cx="0" cy="18283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955937" y="2584891"/>
              <a:ext cx="0" cy="18283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564970" y="2584891"/>
              <a:ext cx="0" cy="18283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173488" y="2584891"/>
              <a:ext cx="0" cy="18283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783088" y="2584891"/>
              <a:ext cx="0" cy="18283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391630" y="2584891"/>
              <a:ext cx="0" cy="18283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004405" y="2584891"/>
              <a:ext cx="0" cy="18283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 Box 225"/>
            <p:cNvSpPr txBox="1"/>
            <p:nvPr/>
          </p:nvSpPr>
          <p:spPr>
            <a:xfrm>
              <a:off x="4518995" y="2844842"/>
              <a:ext cx="106892" cy="18283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 sz="2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" name="Text Box 225"/>
            <p:cNvSpPr txBox="1"/>
            <p:nvPr/>
          </p:nvSpPr>
          <p:spPr>
            <a:xfrm>
              <a:off x="5128273" y="2844712"/>
              <a:ext cx="106892" cy="18283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 sz="2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" name="Text Box 225"/>
            <p:cNvSpPr txBox="1"/>
            <p:nvPr/>
          </p:nvSpPr>
          <p:spPr>
            <a:xfrm>
              <a:off x="5737578" y="2844813"/>
              <a:ext cx="106892" cy="18283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 sz="2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6347270" y="2845660"/>
              <a:ext cx="106892" cy="18283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2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2" name="Text Box 225"/>
            <p:cNvSpPr txBox="1"/>
            <p:nvPr/>
          </p:nvSpPr>
          <p:spPr>
            <a:xfrm>
              <a:off x="6958132" y="2844778"/>
              <a:ext cx="106892" cy="18283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2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" name="Text Box 225"/>
            <p:cNvSpPr txBox="1"/>
            <p:nvPr/>
          </p:nvSpPr>
          <p:spPr>
            <a:xfrm>
              <a:off x="3875890" y="2845936"/>
              <a:ext cx="169333" cy="18283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-1</a:t>
              </a:r>
              <a:endParaRPr lang="en-US" sz="2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" name="Text Box 225"/>
            <p:cNvSpPr txBox="1"/>
            <p:nvPr/>
          </p:nvSpPr>
          <p:spPr>
            <a:xfrm>
              <a:off x="3266567" y="2846120"/>
              <a:ext cx="169333" cy="18283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 sz="2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" name="Text Box 225"/>
            <p:cNvSpPr txBox="1"/>
            <p:nvPr/>
          </p:nvSpPr>
          <p:spPr>
            <a:xfrm>
              <a:off x="2657523" y="2845313"/>
              <a:ext cx="169333" cy="18283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 sz="28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6" name="Text Box 225"/>
            <p:cNvSpPr txBox="1"/>
            <p:nvPr/>
          </p:nvSpPr>
          <p:spPr>
            <a:xfrm>
              <a:off x="2049952" y="2845194"/>
              <a:ext cx="169333" cy="18283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 sz="280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230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Students will be able to:</a:t>
            </a:r>
          </a:p>
          <a:p>
            <a:pPr marL="0" indent="0" algn="ctr">
              <a:buNone/>
            </a:pPr>
            <a:r>
              <a:rPr lang="en-US" sz="2400" dirty="0"/>
              <a:t>graph and compare real numbers using the number line.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Key Vocabulary: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Real Number 	</a:t>
            </a:r>
            <a:r>
              <a:rPr lang="en-US" sz="2400" dirty="0">
                <a:sym typeface="Symbol"/>
              </a:rPr>
              <a:t>  R</a:t>
            </a:r>
            <a:r>
              <a:rPr lang="en-US" sz="2400" dirty="0"/>
              <a:t>ational  Number	</a:t>
            </a:r>
            <a:r>
              <a:rPr lang="en-US" sz="2400" dirty="0">
                <a:sym typeface="Symbol"/>
              </a:rPr>
              <a:t>  Irrational number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Non-Integers	</a:t>
            </a:r>
            <a:r>
              <a:rPr lang="en-US" sz="2400" dirty="0">
                <a:sym typeface="Symbol"/>
              </a:rPr>
              <a:t>  Integers		  Negative Numbers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>
                <a:sym typeface="Symbol"/>
              </a:rPr>
              <a:t>Numbers		  Whole Numbers	  Zero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>
                <a:sym typeface="Symbol"/>
              </a:rPr>
              <a:t>Natural Numbers	  Number line		 Graph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>
                <a:sym typeface="Symbol"/>
              </a:rPr>
              <a:t>Plot			  Absolute Value</a:t>
            </a:r>
            <a:endParaRPr lang="en-US" sz="2400" dirty="0"/>
          </a:p>
          <a:p>
            <a:pPr>
              <a:buFont typeface="Symbol" panose="05050102010706020507" pitchFamily="18" charset="2"/>
              <a:buChar char="·"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228600" y="754459"/>
            <a:ext cx="8686800" cy="3722291"/>
            <a:chOff x="124911" y="202631"/>
            <a:chExt cx="5660436" cy="4563730"/>
          </a:xfrm>
        </p:grpSpPr>
        <p:sp>
          <p:nvSpPr>
            <p:cNvPr id="7" name="Rectangle 6"/>
            <p:cNvSpPr/>
            <p:nvPr/>
          </p:nvSpPr>
          <p:spPr>
            <a:xfrm>
              <a:off x="525650" y="1336413"/>
              <a:ext cx="1377950" cy="7847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91440" rIns="91440" bIns="9144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600"/>
                </a:spcAft>
              </a:pPr>
              <a:r>
                <a:rPr lang="en-US" sz="1100" b="1" dirty="0">
                  <a:effectLst/>
                  <a:latin typeface="Times New Roman"/>
                  <a:ea typeface="Calibri"/>
                </a:rPr>
                <a:t>Irrational Numbers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158810" y="202631"/>
              <a:ext cx="1059698" cy="7847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91440" rIns="91440" bIns="9144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100" b="1" dirty="0">
                  <a:effectLst/>
                  <a:latin typeface="Times New Roman"/>
                  <a:ea typeface="Calibri"/>
                </a:rPr>
                <a:t>Real Numbers 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067060" y="1339580"/>
              <a:ext cx="1300449" cy="7847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91440" rIns="91440" bIns="9144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100" b="1" dirty="0">
                  <a:effectLst/>
                  <a:latin typeface="Times New Roman"/>
                  <a:ea typeface="Calibri"/>
                </a:rPr>
                <a:t>Rational Numbers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12204" y="2443072"/>
              <a:ext cx="986003" cy="7847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91440" rIns="91440" bIns="9144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600"/>
                </a:spcAft>
              </a:pPr>
              <a:r>
                <a:rPr lang="en-US" sz="1100" b="1" dirty="0">
                  <a:effectLst/>
                  <a:latin typeface="Times New Roman"/>
                  <a:ea typeface="Calibri"/>
                </a:rPr>
                <a:t>Non-Integers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91063" y="2444731"/>
              <a:ext cx="690774" cy="56055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91440" rIns="91440" bIns="9144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100" b="1" dirty="0">
                  <a:effectLst/>
                  <a:latin typeface="Times New Roman"/>
                  <a:ea typeface="Calibri"/>
                </a:rPr>
                <a:t>Integers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060950" y="3325271"/>
              <a:ext cx="1308100" cy="64008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91440" rIns="91440" bIns="9144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600"/>
                </a:spcAft>
              </a:pPr>
              <a:r>
                <a:rPr lang="en-US" sz="1100" b="1" dirty="0">
                  <a:effectLst/>
                  <a:latin typeface="Times New Roman"/>
                  <a:ea typeface="Calibri"/>
                </a:rPr>
                <a:t>Negative Numbers 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53286" y="3325271"/>
              <a:ext cx="1176020" cy="56055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91440" rIns="91440" bIns="9144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100" b="1" dirty="0">
                  <a:effectLst/>
                  <a:latin typeface="Times New Roman"/>
                  <a:ea typeface="Calibri"/>
                </a:rPr>
                <a:t>Whole Numbers 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271826" y="4205809"/>
              <a:ext cx="489585" cy="56055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91440" rIns="91440" bIns="9144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600"/>
                </a:spcAft>
              </a:pPr>
              <a:r>
                <a:rPr lang="en-US" sz="1100" b="1" dirty="0">
                  <a:effectLst/>
                  <a:latin typeface="Times New Roman"/>
                  <a:ea typeface="Calibri"/>
                </a:rPr>
                <a:t>Zero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082206" y="4205809"/>
              <a:ext cx="1254125" cy="56055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none" lIns="91440" tIns="91440" rIns="91440" bIns="9144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100" b="1" dirty="0">
                  <a:effectLst/>
                  <a:latin typeface="Times New Roman"/>
                  <a:ea typeface="Calibri"/>
                </a:rPr>
                <a:t>Natural Numbers 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6" name="Elbow Connector 15"/>
            <p:cNvCxnSpPr/>
            <p:nvPr/>
          </p:nvCxnSpPr>
          <p:spPr>
            <a:xfrm rot="5400000">
              <a:off x="1288864" y="927504"/>
              <a:ext cx="320815" cy="48088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/>
            <p:nvPr/>
          </p:nvCxnSpPr>
          <p:spPr>
            <a:xfrm rot="16200000" flipH="1">
              <a:off x="2040443" y="656809"/>
              <a:ext cx="320424" cy="1021884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/>
            <p:nvPr/>
          </p:nvCxnSpPr>
          <p:spPr>
            <a:xfrm rot="5400000">
              <a:off x="2146346" y="1872134"/>
              <a:ext cx="318720" cy="82315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/>
            <p:nvPr/>
          </p:nvCxnSpPr>
          <p:spPr>
            <a:xfrm rot="16200000" flipH="1">
              <a:off x="2966666" y="1874970"/>
              <a:ext cx="320378" cy="819143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/>
            <p:nvPr/>
          </p:nvCxnSpPr>
          <p:spPr>
            <a:xfrm rot="5400000">
              <a:off x="2950537" y="2755177"/>
              <a:ext cx="319985" cy="820201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/>
            <p:nvPr/>
          </p:nvCxnSpPr>
          <p:spPr>
            <a:xfrm rot="16200000" flipH="1">
              <a:off x="3770971" y="2754944"/>
              <a:ext cx="319985" cy="820666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/>
            <p:nvPr/>
          </p:nvCxnSpPr>
          <p:spPr>
            <a:xfrm rot="5400000">
              <a:off x="3768965" y="3633478"/>
              <a:ext cx="319985" cy="824676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/>
            <p:nvPr/>
          </p:nvCxnSpPr>
          <p:spPr>
            <a:xfrm rot="16200000" flipH="1">
              <a:off x="4361635" y="3865483"/>
              <a:ext cx="319985" cy="36066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 Box 33"/>
                <p:cNvSpPr txBox="1"/>
                <p:nvPr/>
              </p:nvSpPr>
              <p:spPr>
                <a:xfrm>
                  <a:off x="4883685" y="4317919"/>
                  <a:ext cx="901662" cy="336331"/>
                </a:xfrm>
                <a:prstGeom prst="rect">
                  <a:avLst/>
                </a:prstGeom>
                <a:solidFill>
                  <a:srgbClr val="CCFFFF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𝟐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𝟑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𝟓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𝟔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𝟕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𝟖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,…</m:t>
                        </m: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24" name="Text 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3685" y="4317919"/>
                  <a:ext cx="901662" cy="33633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 Box 33"/>
                <p:cNvSpPr txBox="1"/>
                <p:nvPr/>
              </p:nvSpPr>
              <p:spPr>
                <a:xfrm>
                  <a:off x="3190563" y="4317919"/>
                  <a:ext cx="240443" cy="336331"/>
                </a:xfrm>
                <a:prstGeom prst="rect">
                  <a:avLst/>
                </a:prstGeom>
                <a:solidFill>
                  <a:srgbClr val="CCFFFF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𝟎</m:t>
                        </m: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25" name="Text 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90563" y="4317919"/>
                  <a:ext cx="240443" cy="33633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 Box 33"/>
                <p:cNvSpPr txBox="1"/>
                <p:nvPr/>
              </p:nvSpPr>
              <p:spPr>
                <a:xfrm>
                  <a:off x="4492964" y="3437381"/>
                  <a:ext cx="841552" cy="336331"/>
                </a:xfrm>
                <a:prstGeom prst="rect">
                  <a:avLst/>
                </a:prstGeom>
                <a:solidFill>
                  <a:srgbClr val="CCFFFF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𝟎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𝟐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𝟑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𝟓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𝟔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,…</m:t>
                        </m: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26" name="Text 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2964" y="3437381"/>
                  <a:ext cx="841552" cy="33633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 Box 33"/>
                <p:cNvSpPr txBox="1"/>
                <p:nvPr/>
              </p:nvSpPr>
              <p:spPr>
                <a:xfrm>
                  <a:off x="1646283" y="3458472"/>
                  <a:ext cx="841552" cy="336331"/>
                </a:xfrm>
                <a:prstGeom prst="rect">
                  <a:avLst/>
                </a:prstGeom>
                <a:solidFill>
                  <a:srgbClr val="CCFFFF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…, 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𝟓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𝟑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𝟐</m:t>
                        </m: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27" name="Text 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6283" y="3458472"/>
                  <a:ext cx="841552" cy="33633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Box 33"/>
                <p:cNvSpPr txBox="1"/>
                <p:nvPr/>
              </p:nvSpPr>
              <p:spPr>
                <a:xfrm>
                  <a:off x="3631376" y="2575634"/>
                  <a:ext cx="1142106" cy="336331"/>
                </a:xfrm>
                <a:prstGeom prst="rect">
                  <a:avLst/>
                </a:prstGeom>
                <a:solidFill>
                  <a:srgbClr val="CCFFFF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…,−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𝟑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𝟐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𝟎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𝟐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𝟑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,…</m:t>
                        </m: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28" name="Text 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1376" y="2575634"/>
                  <a:ext cx="1142106" cy="33633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 Box 33"/>
                <p:cNvSpPr txBox="1"/>
                <p:nvPr/>
              </p:nvSpPr>
              <p:spPr>
                <a:xfrm>
                  <a:off x="1182125" y="2555182"/>
                  <a:ext cx="595835" cy="560552"/>
                </a:xfrm>
                <a:prstGeom prst="rect">
                  <a:avLst/>
                </a:prstGeom>
                <a:solidFill>
                  <a:srgbClr val="CCFFFF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1" smtClean="0">
                            <a:effectLst/>
                            <a:latin typeface="Cambria Math"/>
                            <a:ea typeface="Calibri"/>
                          </a:rPr>
                          <m:t>−</m:t>
                        </m:r>
                        <m:f>
                          <m:fPr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𝟒</m:t>
                            </m:r>
                          </m:den>
                        </m:f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</m:t>
                        </m:r>
                        <m:f>
                          <m:fPr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𝟐𝟕</m:t>
                            </m:r>
                          </m:num>
                          <m:den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𝟏𝟏</m:t>
                            </m:r>
                          </m:den>
                        </m:f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𝟗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𝒊</m:t>
                        </m: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29" name="Text 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2125" y="2555182"/>
                  <a:ext cx="595835" cy="56055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 Box 33"/>
                <p:cNvSpPr txBox="1"/>
                <p:nvPr/>
              </p:nvSpPr>
              <p:spPr>
                <a:xfrm>
                  <a:off x="2879990" y="1455020"/>
                  <a:ext cx="1202217" cy="560552"/>
                </a:xfrm>
                <a:prstGeom prst="rect">
                  <a:avLst/>
                </a:prstGeom>
                <a:solidFill>
                  <a:srgbClr val="CCFFFF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𝟒</m:t>
                            </m:r>
                          </m:den>
                        </m:f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</m:t>
                        </m:r>
                        <m:f>
                          <m:fPr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𝟐𝟕</m:t>
                            </m:r>
                          </m:num>
                          <m:den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𝟏𝟏</m:t>
                            </m:r>
                          </m:den>
                        </m:f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𝟗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𝒊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𝟐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𝟎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𝟐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𝟑</m:t>
                        </m: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30" name="Text 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9990" y="1455020"/>
                  <a:ext cx="1202217" cy="56055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 Box 33"/>
                <p:cNvSpPr txBox="1"/>
                <p:nvPr/>
              </p:nvSpPr>
              <p:spPr>
                <a:xfrm>
                  <a:off x="124911" y="1456531"/>
                  <a:ext cx="901662" cy="560552"/>
                </a:xfrm>
                <a:prstGeom prst="rect">
                  <a:avLst/>
                </a:prstGeom>
                <a:solidFill>
                  <a:srgbClr val="CCFFFF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𝝅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𝒆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f>
                          <m:fPr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𝟐𝟐</m:t>
                            </m:r>
                          </m:num>
                          <m:den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𝟕</m:t>
                            </m:r>
                          </m:den>
                        </m:f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ad>
                          <m:radPr>
                            <m:degHide m:val="on"/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radPr>
                          <m:deg/>
                          <m:e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𝟐</m:t>
                            </m:r>
                          </m:e>
                        </m:rad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ad>
                          <m:radPr>
                            <m:degHide m:val="on"/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radPr>
                          <m:deg/>
                          <m:e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𝟑</m:t>
                            </m:r>
                          </m:e>
                        </m:rad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 </m:t>
                        </m:r>
                        <m:rad>
                          <m:radPr>
                            <m:degHide m:val="on"/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Times New Roman"/>
                              </a:rPr>
                            </m:ctrlPr>
                          </m:radPr>
                          <m:deg/>
                          <m:e>
                            <m:r>
                              <a:rPr lang="en-US" sz="1100" b="1" i="1">
                                <a:effectLst/>
                                <a:latin typeface="Cambria Math"/>
                                <a:ea typeface="Times New Roman"/>
                              </a:rPr>
                              <m:t>𝟕</m:t>
                            </m:r>
                          </m:e>
                        </m:rad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31" name="Text 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911" y="1456531"/>
                  <a:ext cx="901662" cy="56055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33"/>
                <p:cNvSpPr txBox="1"/>
                <p:nvPr/>
              </p:nvSpPr>
              <p:spPr>
                <a:xfrm>
                  <a:off x="1777959" y="314741"/>
                  <a:ext cx="1923546" cy="560552"/>
                </a:xfrm>
                <a:prstGeom prst="rect">
                  <a:avLst/>
                </a:prstGeom>
                <a:solidFill>
                  <a:srgbClr val="CCFFFF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𝝅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𝒆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f>
                          <m:fPr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𝟐𝟐</m:t>
                            </m:r>
                          </m:num>
                          <m:den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𝟕</m:t>
                            </m:r>
                          </m:den>
                        </m:f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ad>
                          <m:radPr>
                            <m:degHide m:val="on"/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radPr>
                          <m:deg/>
                          <m:e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𝟐</m:t>
                            </m:r>
                          </m:e>
                        </m:rad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ad>
                          <m:radPr>
                            <m:degHide m:val="on"/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radPr>
                          <m:deg/>
                          <m:e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𝟑</m:t>
                            </m:r>
                          </m:e>
                        </m:rad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 </m:t>
                        </m:r>
                        <m:rad>
                          <m:radPr>
                            <m:degHide m:val="on"/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Times New Roman"/>
                              </a:rPr>
                            </m:ctrlPr>
                          </m:radPr>
                          <m:deg/>
                          <m:e>
                            <m:r>
                              <a:rPr lang="en-US" sz="1100" b="1" i="1">
                                <a:effectLst/>
                                <a:latin typeface="Cambria Math"/>
                                <a:ea typeface="Times New Roman"/>
                              </a:rPr>
                              <m:t>𝟕</m:t>
                            </m:r>
                          </m:e>
                        </m:rad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,</m:t>
                        </m:r>
                        <m:f>
                          <m:fPr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𝟒</m:t>
                            </m:r>
                          </m:den>
                        </m:f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</m:t>
                        </m:r>
                        <m:f>
                          <m:fPr>
                            <m:ctrlPr>
                              <a:rPr lang="en-US" sz="1100" b="1" i="1">
                                <a:effectLst/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𝟐𝟕</m:t>
                            </m:r>
                          </m:num>
                          <m:den>
                            <m:r>
                              <a:rPr lang="en-US" sz="1100" b="1" i="1">
                                <a:effectLst/>
                                <a:latin typeface="Cambria Math"/>
                                <a:ea typeface="Calibri"/>
                              </a:rPr>
                              <m:t>𝟏𝟏</m:t>
                            </m:r>
                          </m:den>
                        </m:f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𝟗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𝒊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𝟐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−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𝟎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𝟐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, 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Calibri"/>
                          </a:rPr>
                          <m:t>𝟑</m:t>
                        </m:r>
                        <m:r>
                          <a:rPr lang="en-US" sz="1100" b="1" i="1">
                            <a:effectLst/>
                            <a:latin typeface="Cambria Math"/>
                            <a:ea typeface="Times New Roman"/>
                          </a:rPr>
                          <m:t> </m:t>
                        </m:r>
                      </m:oMath>
                    </m:oMathPara>
                  </a14:m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32" name="Text 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7959" y="314741"/>
                  <a:ext cx="1923546" cy="56055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331706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REAL NUMBERS</a:t>
                </a:r>
                <a:r>
                  <a:rPr lang="en-US" sz="2400" dirty="0">
                    <a:solidFill>
                      <a:srgbClr val="0070C0"/>
                    </a:solidFill>
                  </a:rPr>
                  <a:t> </a:t>
                </a:r>
                <a:r>
                  <a:rPr lang="en-US" sz="2400" dirty="0"/>
                  <a:t>are the set of numbers that is formed by combining the rational numbers and the irrational numbers.</a:t>
                </a:r>
              </a:p>
              <a:p>
                <a:pPr marL="0" indent="0">
                  <a:buNone/>
                </a:pPr>
                <a:endParaRPr lang="en-US" sz="1600" b="1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IRRATIONAL NUMBERS</a:t>
                </a:r>
                <a:r>
                  <a:rPr lang="en-US" sz="2400" dirty="0">
                    <a:solidFill>
                      <a:srgbClr val="0070C0"/>
                    </a:solidFill>
                  </a:rPr>
                  <a:t> </a:t>
                </a:r>
                <a:r>
                  <a:rPr lang="en-US" sz="2400" dirty="0">
                    <a:effectLst/>
                  </a:rPr>
                  <a:t>are the set of all numbers whose decimal representation are neither terminating nor repeating. It cannot be expressed as a quotient of integers.</a:t>
                </a:r>
              </a:p>
              <a:p>
                <a:pPr marL="0" indent="0">
                  <a:buNone/>
                </a:pPr>
                <a:r>
                  <a:rPr lang="en-US" sz="1600" b="1" dirty="0"/>
                  <a:t> </a:t>
                </a:r>
                <a:endParaRPr lang="en-US" sz="1600" dirty="0">
                  <a:effectLst/>
                </a:endParaRPr>
              </a:p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RATIONAL NUMBERS</a:t>
                </a:r>
                <a:r>
                  <a:rPr lang="en-US" sz="2400" dirty="0">
                    <a:solidFill>
                      <a:srgbClr val="0070C0"/>
                    </a:solidFill>
                  </a:rPr>
                  <a:t> </a:t>
                </a:r>
                <a:r>
                  <a:rPr lang="en-US" sz="2400" dirty="0">
                    <a:effectLst/>
                  </a:rPr>
                  <a:t>are the set of all numbers which can be expressed in the form: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</a:rPr>
                          <m:t>𝒂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2400" dirty="0"/>
                  <a:t>, where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𝒂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𝒃</m:t>
                    </m:r>
                  </m:oMath>
                </a14:m>
                <a:r>
                  <a:rPr lang="en-US" sz="2400" dirty="0"/>
                  <a:t> are integers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𝒃</m:t>
                    </m:r>
                  </m:oMath>
                </a14:m>
                <a:r>
                  <a:rPr lang="en-US" sz="2400" dirty="0"/>
                  <a:t> is not equal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US" sz="2400" dirty="0"/>
                  <a:t>, written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𝑏</m:t>
                    </m:r>
                    <m:r>
                      <a:rPr lang="en-US" sz="2400" i="1">
                        <a:latin typeface="Cambria Math"/>
                      </a:rPr>
                      <m:t>≠0</m:t>
                    </m:r>
                  </m:oMath>
                </a14:m>
                <a:r>
                  <a:rPr lang="en-US" sz="2400" dirty="0"/>
                  <a:t>. It can be expressed as terminating or repeating decimals.</a:t>
                </a:r>
                <a:endParaRPr lang="en-US" sz="2400" dirty="0">
                  <a:effectLst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1">
                <a:blip r:embed="rId2"/>
                <a:stretch>
                  <a:fillRect l="-1123" t="-1185" r="-772" b="-6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477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NON-INTEGERS</a:t>
            </a:r>
            <a:r>
              <a:rPr lang="en-US" sz="2400" dirty="0"/>
              <a:t> </a:t>
            </a:r>
            <a:r>
              <a:rPr lang="en-US" sz="2400" dirty="0">
                <a:effectLst/>
              </a:rPr>
              <a:t>are the set of all numbers that is neither a positive whole number, nor a negative whole number, nor zero. These include decimals, fractions, and imaginary numbers.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US" sz="2400" dirty="0"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INTEGERS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>
                <a:effectLst/>
              </a:rPr>
              <a:t>are the set of numbers formed by positive whole numbers, negative whole numbers, and zero.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US" sz="2400" dirty="0"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NEGATIVE NUMBERS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>
                <a:effectLst/>
              </a:rPr>
              <a:t>are numbers less than zero and usually mean a value that is a deficit or shortage.</a:t>
            </a:r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262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WHOLE NUMBERS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>
                <a:effectLst/>
              </a:rPr>
              <a:t>are the set of numbers formed by adding 0 to the set of natural numbers.</a:t>
            </a:r>
          </a:p>
          <a:p>
            <a:pPr marL="0" indent="0">
              <a:buNone/>
            </a:pPr>
            <a:endParaRPr lang="en-US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ZERO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denotes the absence of all magnitude or quantity.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NATURAL NUMBERS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are used for counting.</a:t>
            </a:r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984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1581150"/>
            <a:ext cx="6858000" cy="100584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Sample Problem 1</a:t>
                </a:r>
                <a:r>
                  <a:rPr lang="en-US" sz="2400" dirty="0"/>
                  <a:t>: Determine which of the numbers given below are: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 i="1">
                          <a:latin typeface="Cambria Math"/>
                        </a:rPr>
                        <m:t>.</m:t>
                      </m:r>
                      <m:r>
                        <a:rPr lang="en-US" sz="2400" b="1" i="1">
                          <a:latin typeface="Cambria Math"/>
                        </a:rPr>
                        <m:t>𝟐</m:t>
                      </m:r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 i="1">
                          <a:latin typeface="Cambria Math"/>
                        </a:rPr>
                        <m:t>.</m:t>
                      </m:r>
                      <m:acc>
                        <m:accPr>
                          <m:chr m:val="̅"/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acc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 i="1">
                          <a:latin typeface="Cambria Math"/>
                        </a:rPr>
                        <m:t>.</m:t>
                      </m:r>
                      <m:r>
                        <a:rPr lang="en-US" sz="2400" b="1" i="1">
                          <a:latin typeface="Cambria Math"/>
                        </a:rPr>
                        <m:t>𝟕𝟏𝟕𝟕𝟏𝟕𝟕𝟕𝟏𝟕𝟕𝟕𝟕𝟏</m:t>
                      </m:r>
                      <m:r>
                        <a:rPr lang="en-US" sz="2400" b="1" i="1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2400" b="1" i="1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</a:rPr>
                        <m:t>𝝅</m:t>
                      </m:r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>
                          <a:latin typeface="Cambria Math"/>
                        </a:rPr>
                        <m:t>𝟕</m:t>
                      </m:r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>
                          <a:latin typeface="Cambria Math"/>
                        </a:rPr>
                        <m:t>𝟒𝟏</m:t>
                      </m:r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>
                          <a:latin typeface="Cambria Math"/>
                        </a:rPr>
                        <m:t>𝟓𝟔</m:t>
                      </m:r>
                    </m:oMath>
                  </m:oMathPara>
                </a14:m>
                <a:endParaRPr lang="en-US" sz="2400" dirty="0"/>
              </a:p>
              <a:p>
                <a:pPr marL="0" lvl="0" indent="0">
                  <a:buNone/>
                  <a:tabLst>
                    <a:tab pos="2743200" algn="l"/>
                    <a:tab pos="3200400" algn="l"/>
                  </a:tabLst>
                </a:pPr>
                <a:r>
                  <a:rPr lang="en-US" sz="2000" b="1" dirty="0"/>
                  <a:t>a.  Integers	</a:t>
                </a:r>
              </a:p>
              <a:p>
                <a:pPr marL="0" lvl="0" indent="0">
                  <a:buNone/>
                  <a:tabLst>
                    <a:tab pos="2743200" algn="l"/>
                    <a:tab pos="3200400" algn="l"/>
                  </a:tabLst>
                </a:pPr>
                <a:r>
                  <a:rPr lang="en-US" sz="2000" b="1" dirty="0"/>
                  <a:t>b.  Rational Numbers	</a:t>
                </a:r>
              </a:p>
              <a:p>
                <a:pPr marL="0" lvl="0" indent="0">
                  <a:buNone/>
                  <a:tabLst>
                    <a:tab pos="2743200" algn="l"/>
                    <a:tab pos="3200400" algn="l"/>
                  </a:tabLst>
                </a:pPr>
                <a:r>
                  <a:rPr lang="en-US" sz="2000" b="1" dirty="0"/>
                  <a:t>c.  Irrational Numbers	</a:t>
                </a:r>
                <a:endParaRPr lang="en-US" sz="1600" dirty="0"/>
              </a:p>
              <a:p>
                <a:pPr marL="0" lvl="0" indent="0">
                  <a:buNone/>
                  <a:tabLst>
                    <a:tab pos="2743200" algn="l"/>
                    <a:tab pos="3200400" algn="l"/>
                  </a:tabLst>
                </a:pPr>
                <a:r>
                  <a:rPr lang="en-US" sz="2000" b="1" dirty="0"/>
                  <a:t>d.  Real Numbers	</a:t>
                </a:r>
                <a:endParaRPr lang="en-US" sz="2000" dirty="0"/>
              </a:p>
              <a:p>
                <a:pPr marL="0" lvl="0" indent="0">
                  <a:buNone/>
                  <a:tabLst>
                    <a:tab pos="2743200" algn="l"/>
                    <a:tab pos="3200400" algn="l"/>
                  </a:tabLst>
                </a:pPr>
                <a:r>
                  <a:rPr lang="en-US" sz="2000" b="1" dirty="0"/>
                  <a:t>e.  Natural Numbers	</a:t>
                </a:r>
              </a:p>
              <a:p>
                <a:pPr marL="0" lvl="0" indent="0">
                  <a:buNone/>
                  <a:tabLst>
                    <a:tab pos="2743200" algn="l"/>
                    <a:tab pos="3200400" algn="l"/>
                  </a:tabLst>
                </a:pPr>
                <a:r>
                  <a:rPr lang="en-US" sz="2000" b="1" dirty="0"/>
                  <a:t>f.  Non-integers	</a:t>
                </a:r>
                <a:endParaRPr lang="en-US" sz="1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3"/>
                <a:stretch>
                  <a:fillRect l="-1123" t="-1185"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414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1581150"/>
            <a:ext cx="6858000" cy="100584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71800" y="2647950"/>
            <a:ext cx="1600200" cy="36576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71800" y="3379470"/>
            <a:ext cx="2743200" cy="36576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71800" y="3013710"/>
            <a:ext cx="2743200" cy="36576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71800" y="3745230"/>
            <a:ext cx="5394960" cy="36576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971800" y="4476750"/>
            <a:ext cx="1188720" cy="36576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71800" y="4110990"/>
            <a:ext cx="1371600" cy="36576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Sample Problem 1</a:t>
                </a:r>
                <a:r>
                  <a:rPr lang="en-US" sz="2400" dirty="0"/>
                  <a:t>: Determine which of the numbers given below are: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 i="1">
                          <a:latin typeface="Cambria Math"/>
                        </a:rPr>
                        <m:t>.</m:t>
                      </m:r>
                      <m:r>
                        <a:rPr lang="en-US" sz="2400" b="1" i="1">
                          <a:latin typeface="Cambria Math"/>
                        </a:rPr>
                        <m:t>𝟐</m:t>
                      </m:r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 i="1">
                          <a:latin typeface="Cambria Math"/>
                        </a:rPr>
                        <m:t>.</m:t>
                      </m:r>
                      <m:acc>
                        <m:accPr>
                          <m:chr m:val="̅"/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acc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 i="1">
                          <a:latin typeface="Cambria Math"/>
                        </a:rPr>
                        <m:t>.</m:t>
                      </m:r>
                      <m:r>
                        <a:rPr lang="en-US" sz="2400" b="1" i="1">
                          <a:latin typeface="Cambria Math"/>
                        </a:rPr>
                        <m:t>𝟕𝟏𝟕𝟕𝟏𝟕𝟕𝟕𝟏𝟕𝟕𝟕𝟕𝟏</m:t>
                      </m:r>
                      <m:r>
                        <a:rPr lang="en-US" sz="2400" b="1" i="1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2400" b="1" i="1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</a:rPr>
                        <m:t>𝝅</m:t>
                      </m:r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>
                          <a:latin typeface="Cambria Math"/>
                        </a:rPr>
                        <m:t>𝟕</m:t>
                      </m:r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>
                          <a:latin typeface="Cambria Math"/>
                        </a:rPr>
                        <m:t>𝟒𝟏</m:t>
                      </m:r>
                      <m:r>
                        <a:rPr lang="en-US" sz="2400" b="1" i="1">
                          <a:latin typeface="Cambria Math"/>
                        </a:rPr>
                        <m:t>          </m:t>
                      </m:r>
                      <m:r>
                        <a:rPr lang="en-US" sz="2400" b="1" i="1">
                          <a:latin typeface="Cambria Math"/>
                        </a:rPr>
                        <m:t>𝟓𝟔</m:t>
                      </m:r>
                    </m:oMath>
                  </m:oMathPara>
                </a14:m>
                <a:endParaRPr lang="en-US" sz="2400" dirty="0"/>
              </a:p>
              <a:p>
                <a:pPr marL="0" lvl="0" indent="0">
                  <a:buNone/>
                  <a:tabLst>
                    <a:tab pos="2743200" algn="l"/>
                    <a:tab pos="3200400" algn="l"/>
                  </a:tabLst>
                </a:pPr>
                <a:r>
                  <a:rPr lang="en-US" sz="2000" b="1" dirty="0"/>
                  <a:t>a.  Integers	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𝟕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𝟒𝟏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𝟓𝟔</m:t>
                    </m:r>
                  </m:oMath>
                </a14:m>
                <a:endParaRPr lang="en-US" sz="1600" dirty="0"/>
              </a:p>
              <a:p>
                <a:pPr marL="0" lvl="0" indent="0">
                  <a:buNone/>
                  <a:tabLst>
                    <a:tab pos="2743200" algn="l"/>
                    <a:tab pos="3200400" algn="l"/>
                  </a:tabLst>
                </a:pPr>
                <a:r>
                  <a:rPr lang="en-US" sz="2000" b="1" dirty="0"/>
                  <a:t>b.  Rational Numbers	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/>
                      </a:rPr>
                      <m:t>−</m:t>
                    </m:r>
                    <m:r>
                      <a:rPr lang="en-US" sz="1600" b="1" i="1">
                        <a:latin typeface="Cambria Math"/>
                      </a:rPr>
                      <m:t>𝟎</m:t>
                    </m:r>
                    <m:r>
                      <a:rPr lang="en-US" sz="1600" b="1" i="1">
                        <a:latin typeface="Cambria Math"/>
                      </a:rPr>
                      <m:t>.</m:t>
                    </m:r>
                    <m:r>
                      <a:rPr lang="en-US" sz="1600" b="1" i="1">
                        <a:latin typeface="Cambria Math"/>
                      </a:rPr>
                      <m:t>𝟐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𝟎</m:t>
                    </m:r>
                    <m:r>
                      <a:rPr lang="en-US" sz="1600" b="1" i="1">
                        <a:latin typeface="Cambria Math"/>
                      </a:rPr>
                      <m:t>.</m:t>
                    </m:r>
                    <m:acc>
                      <m:accPr>
                        <m:chr m:val="̅"/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acc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𝟕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𝟒𝟏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𝟓𝟔</m:t>
                    </m:r>
                  </m:oMath>
                </a14:m>
                <a:endParaRPr lang="en-US" sz="2000" dirty="0"/>
              </a:p>
              <a:p>
                <a:pPr marL="0" lvl="0" indent="0">
                  <a:buNone/>
                  <a:tabLst>
                    <a:tab pos="2743200" algn="l"/>
                    <a:tab pos="3200400" algn="l"/>
                  </a:tabLst>
                </a:pPr>
                <a:r>
                  <a:rPr lang="en-US" sz="2000" b="1" dirty="0"/>
                  <a:t>c.  Irrational Numbers	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/>
                      </a:rPr>
                      <m:t>𝟎</m:t>
                    </m:r>
                    <m:r>
                      <a:rPr lang="en-US" sz="1600" b="1" i="1">
                        <a:latin typeface="Cambria Math"/>
                      </a:rPr>
                      <m:t>.</m:t>
                    </m:r>
                    <m:r>
                      <a:rPr lang="en-US" sz="1600" b="1" i="1">
                        <a:latin typeface="Cambria Math"/>
                      </a:rPr>
                      <m:t>𝟕𝟏𝟕𝟕𝟏𝟕𝟕𝟕𝟏𝟕𝟕𝟕𝟕𝟏</m:t>
                    </m:r>
                    <m:r>
                      <a:rPr lang="en-US" sz="1600" b="1" i="1">
                        <a:latin typeface="Cambria Math"/>
                      </a:rPr>
                      <m:t>…,   </m:t>
                    </m:r>
                    <m:r>
                      <a:rPr lang="en-US" sz="1600" b="1" i="1">
                        <a:latin typeface="Cambria Math"/>
                      </a:rPr>
                      <m:t>𝝅</m:t>
                    </m:r>
                  </m:oMath>
                </a14:m>
                <a:endParaRPr lang="en-US" sz="1600" dirty="0"/>
              </a:p>
              <a:p>
                <a:pPr marL="0" lvl="0" indent="0">
                  <a:buNone/>
                  <a:tabLst>
                    <a:tab pos="2743200" algn="l"/>
                    <a:tab pos="3200400" algn="l"/>
                  </a:tabLst>
                </a:pPr>
                <a:r>
                  <a:rPr lang="en-US" sz="2000" b="1" dirty="0"/>
                  <a:t>d.  Real Numbers	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/>
                      </a:rPr>
                      <m:t>−</m:t>
                    </m:r>
                    <m:r>
                      <a:rPr lang="en-US" sz="1600" b="1" i="1">
                        <a:latin typeface="Cambria Math"/>
                      </a:rPr>
                      <m:t>𝟎</m:t>
                    </m:r>
                    <m:r>
                      <a:rPr lang="en-US" sz="1600" b="1" i="1">
                        <a:latin typeface="Cambria Math"/>
                      </a:rPr>
                      <m:t>.</m:t>
                    </m:r>
                    <m:r>
                      <a:rPr lang="en-US" sz="1600" b="1" i="1">
                        <a:latin typeface="Cambria Math"/>
                      </a:rPr>
                      <m:t>𝟐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600" b="1" i="1">
                        <a:latin typeface="Cambria Math"/>
                      </a:rPr>
                      <m:t>,</m:t>
                    </m:r>
                    <m:r>
                      <a:rPr lang="en-US" sz="1600" b="1" i="1">
                        <a:latin typeface="Cambria Math"/>
                      </a:rPr>
                      <m:t>𝟎</m:t>
                    </m:r>
                    <m:r>
                      <a:rPr lang="en-US" sz="1600" b="1" i="1">
                        <a:latin typeface="Cambria Math"/>
                      </a:rPr>
                      <m:t>.</m:t>
                    </m:r>
                    <m:acc>
                      <m:accPr>
                        <m:chr m:val="̅"/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acc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𝟕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𝟒𝟏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𝟓𝟔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𝟎</m:t>
                    </m:r>
                    <m:r>
                      <a:rPr lang="en-US" sz="1600" b="1" i="1">
                        <a:latin typeface="Cambria Math"/>
                      </a:rPr>
                      <m:t>.</m:t>
                    </m:r>
                    <m:r>
                      <a:rPr lang="en-US" sz="1600" b="1" i="1">
                        <a:latin typeface="Cambria Math"/>
                      </a:rPr>
                      <m:t>𝟕𝟏𝟕𝟕𝟏𝟕𝟕𝟕𝟏𝟕𝟕𝟕𝟕𝟏</m:t>
                    </m:r>
                    <m:r>
                      <a:rPr lang="en-US" sz="1600" b="1" i="1">
                        <a:latin typeface="Cambria Math"/>
                      </a:rPr>
                      <m:t>…,   </m:t>
                    </m:r>
                    <m:r>
                      <a:rPr lang="en-US" sz="1600" b="1" i="1">
                        <a:latin typeface="Cambria Math"/>
                      </a:rPr>
                      <m:t>𝝅</m:t>
                    </m:r>
                  </m:oMath>
                </a14:m>
                <a:endParaRPr lang="en-US" sz="2000" dirty="0"/>
              </a:p>
              <a:p>
                <a:pPr marL="0" lvl="0" indent="0">
                  <a:buNone/>
                  <a:tabLst>
                    <a:tab pos="2743200" algn="l"/>
                    <a:tab pos="3200400" algn="l"/>
                  </a:tabLst>
                </a:pPr>
                <a:r>
                  <a:rPr lang="en-US" sz="2000" b="1" dirty="0"/>
                  <a:t>e.  Natural Numbers	</a:t>
                </a:r>
                <a14:m>
                  <m:oMath xmlns:m="http://schemas.openxmlformats.org/officeDocument/2006/math"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𝟕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𝟒𝟏</m:t>
                    </m:r>
                    <m:r>
                      <a:rPr lang="en-US" sz="1600" b="1" i="1">
                        <a:latin typeface="Cambria Math"/>
                      </a:rPr>
                      <m:t>,  </m:t>
                    </m:r>
                    <m:r>
                      <a:rPr lang="en-US" sz="1600" b="1" i="1">
                        <a:latin typeface="Cambria Math"/>
                      </a:rPr>
                      <m:t>𝟓𝟔</m:t>
                    </m:r>
                  </m:oMath>
                </a14:m>
                <a:endParaRPr lang="en-US" sz="1600" dirty="0"/>
              </a:p>
              <a:p>
                <a:pPr marL="0" lvl="0" indent="0">
                  <a:buNone/>
                  <a:tabLst>
                    <a:tab pos="2743200" algn="l"/>
                    <a:tab pos="3200400" algn="l"/>
                  </a:tabLst>
                </a:pPr>
                <a:r>
                  <a:rPr lang="en-US" sz="2000" b="1" dirty="0"/>
                  <a:t>f.  Non-integers	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/>
                      </a:rPr>
                      <m:t>−</m:t>
                    </m:r>
                    <m:r>
                      <a:rPr lang="en-US" sz="1600" b="1" i="1">
                        <a:latin typeface="Cambria Math"/>
                      </a:rPr>
                      <m:t>𝟎</m:t>
                    </m:r>
                    <m:r>
                      <a:rPr lang="en-US" sz="1600" b="1" i="1">
                        <a:latin typeface="Cambria Math"/>
                      </a:rPr>
                      <m:t>.</m:t>
                    </m:r>
                    <m:r>
                      <a:rPr lang="en-US" sz="1600" b="1" i="1">
                        <a:latin typeface="Cambria Math"/>
                      </a:rPr>
                      <m:t>𝟐</m:t>
                    </m:r>
                    <m:r>
                      <a:rPr lang="en-US" sz="1600" b="1" i="1">
                        <a:latin typeface="Cambria Math"/>
                      </a:rPr>
                      <m:t>,</m:t>
                    </m:r>
                    <m:r>
                      <a:rPr lang="en-US" sz="1600" b="1" i="1">
                        <a:latin typeface="Cambria Math"/>
                      </a:rPr>
                      <m:t>𝟎</m:t>
                    </m:r>
                    <m:r>
                      <a:rPr lang="en-US" sz="1600" b="1" i="1">
                        <a:latin typeface="Cambria Math"/>
                      </a:rPr>
                      <m:t>.</m:t>
                    </m:r>
                    <m:acc>
                      <m:accPr>
                        <m:chr m:val="̅"/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acc>
                  </m:oMath>
                </a14:m>
                <a:endParaRPr lang="en-US" sz="1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3"/>
                <a:stretch>
                  <a:fillRect l="-1123" t="-1185"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002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REAL NUMBERS AND THE NUMBER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NUMBER LINE</a:t>
            </a:r>
            <a:r>
              <a:rPr lang="en-US" sz="2400" dirty="0"/>
              <a:t> is used to show the sets of natural numbers, whole numbers, and integers. Also, it can be used to show the set of rational numbers. The point that corresponds to a number is the </a:t>
            </a:r>
            <a:r>
              <a:rPr lang="en-US" sz="2400" b="1" dirty="0">
                <a:solidFill>
                  <a:srgbClr val="0070C0"/>
                </a:solidFill>
              </a:rPr>
              <a:t>graph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of the number, and drawing the point is called </a:t>
            </a:r>
            <a:r>
              <a:rPr lang="en-US" sz="2400" b="1" dirty="0">
                <a:solidFill>
                  <a:srgbClr val="0070C0"/>
                </a:solidFill>
              </a:rPr>
              <a:t>graphing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the number or </a:t>
            </a:r>
            <a:r>
              <a:rPr lang="en-US" sz="2400" b="1" dirty="0">
                <a:solidFill>
                  <a:srgbClr val="0070C0"/>
                </a:solidFill>
              </a:rPr>
              <a:t>plotting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the point.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371600" y="2644966"/>
            <a:ext cx="6400800" cy="2136585"/>
            <a:chOff x="1176183" y="415537"/>
            <a:chExt cx="4023360" cy="2136654"/>
          </a:xfrm>
        </p:grpSpPr>
        <p:grpSp>
          <p:nvGrpSpPr>
            <p:cNvPr id="7" name="Group 6"/>
            <p:cNvGrpSpPr/>
            <p:nvPr/>
          </p:nvGrpSpPr>
          <p:grpSpPr>
            <a:xfrm>
              <a:off x="1261709" y="1718231"/>
              <a:ext cx="3840480" cy="368591"/>
              <a:chOff x="1261709" y="1718231"/>
              <a:chExt cx="3840480" cy="368591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1261709" y="1803671"/>
                <a:ext cx="3840480" cy="0"/>
              </a:xfrm>
              <a:prstGeom prst="line">
                <a:avLst/>
              </a:prstGeom>
              <a:ln>
                <a:solidFill>
                  <a:srgbClr val="0070C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531266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715711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898591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079861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264011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2446891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2629431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812311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995486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177731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360611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542842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3725722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3908602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090847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4273727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4458512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641392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4822367" y="1718231"/>
                <a:ext cx="0" cy="182880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 Box 225"/>
              <p:cNvSpPr txBox="1"/>
              <p:nvPr/>
            </p:nvSpPr>
            <p:spPr>
              <a:xfrm>
                <a:off x="3150146" y="1902664"/>
                <a:ext cx="64135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0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0" name="Text Box 225"/>
              <p:cNvSpPr txBox="1"/>
              <p:nvPr/>
            </p:nvSpPr>
            <p:spPr>
              <a:xfrm>
                <a:off x="3330130" y="1902635"/>
                <a:ext cx="64135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7030A0"/>
                    </a:solidFill>
                    <a:effectLst/>
                    <a:latin typeface="Times New Roman"/>
                    <a:ea typeface="Calibri"/>
                  </a:rPr>
                  <a:t>1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1" name="Text Box 225"/>
              <p:cNvSpPr txBox="1"/>
              <p:nvPr/>
            </p:nvSpPr>
            <p:spPr>
              <a:xfrm>
                <a:off x="3515713" y="1902534"/>
                <a:ext cx="64135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7030A0"/>
                    </a:solidFill>
                    <a:effectLst/>
                    <a:latin typeface="Times New Roman"/>
                    <a:ea typeface="Calibri"/>
                  </a:rPr>
                  <a:t>2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2" name="Text Box 225"/>
              <p:cNvSpPr txBox="1"/>
              <p:nvPr/>
            </p:nvSpPr>
            <p:spPr>
              <a:xfrm>
                <a:off x="3697185" y="1902534"/>
                <a:ext cx="64135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 dirty="0">
                    <a:solidFill>
                      <a:srgbClr val="7030A0"/>
                    </a:solidFill>
                    <a:effectLst/>
                    <a:latin typeface="Times New Roman"/>
                    <a:ea typeface="Calibri"/>
                  </a:rPr>
                  <a:t>3</a:t>
                </a:r>
                <a:endParaRPr lang="en-US" sz="16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3" name="Text Box 225"/>
              <p:cNvSpPr txBox="1"/>
              <p:nvPr/>
            </p:nvSpPr>
            <p:spPr>
              <a:xfrm>
                <a:off x="3881296" y="1902635"/>
                <a:ext cx="64135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7030A0"/>
                    </a:solidFill>
                    <a:effectLst/>
                    <a:latin typeface="Times New Roman"/>
                    <a:ea typeface="Calibri"/>
                  </a:rPr>
                  <a:t>4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4" name="Text Box 225"/>
              <p:cNvSpPr txBox="1"/>
              <p:nvPr/>
            </p:nvSpPr>
            <p:spPr>
              <a:xfrm>
                <a:off x="4062906" y="1903016"/>
                <a:ext cx="64135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7030A0"/>
                    </a:solidFill>
                    <a:effectLst/>
                    <a:latin typeface="Times New Roman"/>
                    <a:ea typeface="Calibri"/>
                  </a:rPr>
                  <a:t>5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5" name="Text Box 225"/>
              <p:cNvSpPr txBox="1"/>
              <p:nvPr/>
            </p:nvSpPr>
            <p:spPr>
              <a:xfrm>
                <a:off x="4247111" y="1903482"/>
                <a:ext cx="64135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7030A0"/>
                    </a:solidFill>
                    <a:effectLst/>
                    <a:latin typeface="Times New Roman"/>
                    <a:ea typeface="Calibri"/>
                  </a:rPr>
                  <a:t>6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6" name="Text Box 225"/>
              <p:cNvSpPr txBox="1"/>
              <p:nvPr/>
            </p:nvSpPr>
            <p:spPr>
              <a:xfrm>
                <a:off x="4430173" y="1902879"/>
                <a:ext cx="64135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7030A0"/>
                    </a:solidFill>
                    <a:effectLst/>
                    <a:latin typeface="Times New Roman"/>
                    <a:ea typeface="Calibri"/>
                  </a:rPr>
                  <a:t>7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7" name="Text Box 225"/>
              <p:cNvSpPr txBox="1"/>
              <p:nvPr/>
            </p:nvSpPr>
            <p:spPr>
              <a:xfrm>
                <a:off x="4613628" y="1902600"/>
                <a:ext cx="64135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7030A0"/>
                    </a:solidFill>
                    <a:effectLst/>
                    <a:latin typeface="Times New Roman"/>
                    <a:ea typeface="Calibri"/>
                  </a:rPr>
                  <a:t>8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8" name="Text Box 225"/>
              <p:cNvSpPr txBox="1"/>
              <p:nvPr/>
            </p:nvSpPr>
            <p:spPr>
              <a:xfrm>
                <a:off x="4795918" y="1902952"/>
                <a:ext cx="64135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7030A0"/>
                    </a:solidFill>
                    <a:effectLst/>
                    <a:latin typeface="Times New Roman"/>
                    <a:ea typeface="Calibri"/>
                  </a:rPr>
                  <a:t>9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9" name="Text Box 225"/>
              <p:cNvSpPr txBox="1"/>
              <p:nvPr/>
            </p:nvSpPr>
            <p:spPr>
              <a:xfrm>
                <a:off x="2947121" y="1903758"/>
                <a:ext cx="101600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FF0000"/>
                    </a:solidFill>
                    <a:effectLst/>
                    <a:latin typeface="Times New Roman"/>
                    <a:ea typeface="Calibri"/>
                  </a:rPr>
                  <a:t>-1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0" name="Text Box 225"/>
              <p:cNvSpPr txBox="1"/>
              <p:nvPr/>
            </p:nvSpPr>
            <p:spPr>
              <a:xfrm>
                <a:off x="2764283" y="1903758"/>
                <a:ext cx="101600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FF0000"/>
                    </a:solidFill>
                    <a:effectLst/>
                    <a:latin typeface="Times New Roman"/>
                    <a:ea typeface="Calibri"/>
                  </a:rPr>
                  <a:t>-2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1" name="Text Box 225"/>
              <p:cNvSpPr txBox="1"/>
              <p:nvPr/>
            </p:nvSpPr>
            <p:spPr>
              <a:xfrm>
                <a:off x="2582731" y="1903016"/>
                <a:ext cx="101600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FF0000"/>
                    </a:solidFill>
                    <a:effectLst/>
                    <a:latin typeface="Times New Roman"/>
                    <a:ea typeface="Calibri"/>
                  </a:rPr>
                  <a:t>-3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2" name="Text Box 225"/>
              <p:cNvSpPr txBox="1"/>
              <p:nvPr/>
            </p:nvSpPr>
            <p:spPr>
              <a:xfrm>
                <a:off x="2398689" y="1903942"/>
                <a:ext cx="101600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FF0000"/>
                    </a:solidFill>
                    <a:effectLst/>
                    <a:latin typeface="Times New Roman"/>
                    <a:ea typeface="Calibri"/>
                  </a:rPr>
                  <a:t>-4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3" name="Text Box 225"/>
              <p:cNvSpPr txBox="1"/>
              <p:nvPr/>
            </p:nvSpPr>
            <p:spPr>
              <a:xfrm>
                <a:off x="2216444" y="1903016"/>
                <a:ext cx="101600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FF0000"/>
                    </a:solidFill>
                    <a:effectLst/>
                    <a:latin typeface="Times New Roman"/>
                    <a:ea typeface="Calibri"/>
                  </a:rPr>
                  <a:t>-5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4" name="Text Box 225"/>
              <p:cNvSpPr txBox="1"/>
              <p:nvPr/>
            </p:nvSpPr>
            <p:spPr>
              <a:xfrm>
                <a:off x="2033263" y="1903135"/>
                <a:ext cx="101600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FF0000"/>
                    </a:solidFill>
                    <a:effectLst/>
                    <a:latin typeface="Times New Roman"/>
                    <a:ea typeface="Calibri"/>
                  </a:rPr>
                  <a:t>-6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5" name="Text Box 225"/>
              <p:cNvSpPr txBox="1"/>
              <p:nvPr/>
            </p:nvSpPr>
            <p:spPr>
              <a:xfrm>
                <a:off x="1851240" y="1902424"/>
                <a:ext cx="101600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FF0000"/>
                    </a:solidFill>
                    <a:effectLst/>
                    <a:latin typeface="Times New Roman"/>
                    <a:ea typeface="Calibri"/>
                  </a:rPr>
                  <a:t>-7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6" name="Text Box 225"/>
              <p:cNvSpPr txBox="1"/>
              <p:nvPr/>
            </p:nvSpPr>
            <p:spPr>
              <a:xfrm>
                <a:off x="1668720" y="1903016"/>
                <a:ext cx="101600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FF0000"/>
                    </a:solidFill>
                    <a:effectLst/>
                    <a:latin typeface="Times New Roman"/>
                    <a:ea typeface="Calibri"/>
                  </a:rPr>
                  <a:t>-8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7" name="Text Box 225"/>
              <p:cNvSpPr txBox="1"/>
              <p:nvPr/>
            </p:nvSpPr>
            <p:spPr>
              <a:xfrm>
                <a:off x="1483640" y="1902902"/>
                <a:ext cx="101600" cy="18288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50" b="1">
                    <a:solidFill>
                      <a:srgbClr val="FF0000"/>
                    </a:solidFill>
                    <a:effectLst/>
                    <a:latin typeface="Times New Roman"/>
                    <a:ea typeface="Calibri"/>
                  </a:rPr>
                  <a:t>-9</a:t>
                </a:r>
                <a:endParaRPr lang="en-US" sz="1600">
                  <a:effectLst/>
                  <a:latin typeface="Times New Roman"/>
                  <a:ea typeface="Times New Roman"/>
                </a:endParaRPr>
              </a:p>
            </p:txBody>
          </p:sp>
        </p:grpSp>
        <p:cxnSp>
          <p:nvCxnSpPr>
            <p:cNvPr id="8" name="Straight Connector 7"/>
            <p:cNvCxnSpPr/>
            <p:nvPr/>
          </p:nvCxnSpPr>
          <p:spPr>
            <a:xfrm>
              <a:off x="3182951" y="2435993"/>
              <a:ext cx="1920240" cy="0"/>
            </a:xfrm>
            <a:prstGeom prst="line">
              <a:avLst/>
            </a:prstGeom>
            <a:ln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263565" y="2435993"/>
              <a:ext cx="1920240" cy="0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174279" y="2186431"/>
              <a:ext cx="0" cy="365760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ight Brace 10"/>
            <p:cNvSpPr/>
            <p:nvPr/>
          </p:nvSpPr>
          <p:spPr>
            <a:xfrm rot="16200000" flipV="1">
              <a:off x="4209289" y="643087"/>
              <a:ext cx="137164" cy="18288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400"/>
            </a:p>
          </p:txBody>
        </p:sp>
        <p:sp>
          <p:nvSpPr>
            <p:cNvPr id="12" name="Text Box 225"/>
            <p:cNvSpPr txBox="1"/>
            <p:nvPr/>
          </p:nvSpPr>
          <p:spPr>
            <a:xfrm>
              <a:off x="1789303" y="2171178"/>
              <a:ext cx="1212850" cy="18288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 dirty="0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Negative Numbers</a:t>
              </a:r>
              <a:endParaRPr lang="en-US" sz="16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Text Box 225"/>
            <p:cNvSpPr txBox="1"/>
            <p:nvPr/>
          </p:nvSpPr>
          <p:spPr>
            <a:xfrm>
              <a:off x="3363471" y="2171178"/>
              <a:ext cx="1153795" cy="18288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 dirty="0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Positive Numbers</a:t>
              </a:r>
              <a:endParaRPr lang="en-US" sz="16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" name="Text Box 225"/>
            <p:cNvSpPr txBox="1"/>
            <p:nvPr/>
          </p:nvSpPr>
          <p:spPr>
            <a:xfrm>
              <a:off x="3697185" y="1255521"/>
              <a:ext cx="1153795" cy="18288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 dirty="0">
                  <a:effectLst/>
                  <a:latin typeface="Times New Roman"/>
                  <a:ea typeface="Calibri"/>
                </a:rPr>
                <a:t>Natural Numbers</a:t>
              </a:r>
              <a:endParaRPr lang="en-US" sz="16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Right Brace 14"/>
            <p:cNvSpPr/>
            <p:nvPr/>
          </p:nvSpPr>
          <p:spPr>
            <a:xfrm rot="16200000" flipV="1">
              <a:off x="4118198" y="178880"/>
              <a:ext cx="137164" cy="201168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400"/>
            </a:p>
          </p:txBody>
        </p:sp>
        <p:sp>
          <p:nvSpPr>
            <p:cNvPr id="16" name="Text Box 225"/>
            <p:cNvSpPr txBox="1"/>
            <p:nvPr/>
          </p:nvSpPr>
          <p:spPr>
            <a:xfrm>
              <a:off x="3660115" y="877451"/>
              <a:ext cx="1069340" cy="18288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 dirty="0">
                  <a:effectLst/>
                  <a:latin typeface="Times New Roman"/>
                  <a:ea typeface="Calibri"/>
                </a:rPr>
                <a:t>Whole Numbers</a:t>
              </a:r>
              <a:endParaRPr lang="en-US" sz="16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Right Brace 16"/>
            <p:cNvSpPr/>
            <p:nvPr/>
          </p:nvSpPr>
          <p:spPr>
            <a:xfrm rot="16200000" flipV="1">
              <a:off x="3119281" y="-1201766"/>
              <a:ext cx="137164" cy="402336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400"/>
            </a:p>
          </p:txBody>
        </p:sp>
        <p:sp>
          <p:nvSpPr>
            <p:cNvPr id="18" name="Text Box 225"/>
            <p:cNvSpPr txBox="1"/>
            <p:nvPr/>
          </p:nvSpPr>
          <p:spPr>
            <a:xfrm>
              <a:off x="2923274" y="415537"/>
              <a:ext cx="539750" cy="18288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 dirty="0">
                  <a:effectLst/>
                  <a:latin typeface="Times New Roman"/>
                  <a:ea typeface="Calibri"/>
                </a:rPr>
                <a:t>Integers</a:t>
              </a:r>
              <a:endParaRPr lang="en-US" sz="1600" dirty="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9414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730</Words>
  <Application>Microsoft Office PowerPoint</Application>
  <PresentationFormat>On-screen Show (16:9)</PresentationFormat>
  <Paragraphs>201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</vt:lpstr>
      <vt:lpstr>Cambria Math</vt:lpstr>
      <vt:lpstr>Symbol</vt:lpstr>
      <vt:lpstr>Times New Roman</vt:lpstr>
      <vt:lpstr>Office Theme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  <vt:lpstr>REAL NUMBERS AND THE NUMBER LINE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NYL NICART</dc:creator>
  <cp:lastModifiedBy>Rafae Saleem</cp:lastModifiedBy>
  <cp:revision>81</cp:revision>
  <dcterms:created xsi:type="dcterms:W3CDTF">2016-12-20T05:05:08Z</dcterms:created>
  <dcterms:modified xsi:type="dcterms:W3CDTF">2018-01-26T18:53:40Z</dcterms:modified>
</cp:coreProperties>
</file>