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sldIdLst>
    <p:sldId id="257" r:id="rId2"/>
    <p:sldId id="258" r:id="rId3"/>
    <p:sldId id="298" r:id="rId4"/>
    <p:sldId id="299" r:id="rId5"/>
    <p:sldId id="300" r:id="rId6"/>
    <p:sldId id="301" r:id="rId7"/>
    <p:sldId id="302" r:id="rId8"/>
    <p:sldId id="303" r:id="rId9"/>
    <p:sldId id="304" r:id="rId10"/>
    <p:sldId id="306" r:id="rId11"/>
    <p:sldId id="305" r:id="rId12"/>
    <p:sldId id="307" r:id="rId13"/>
    <p:sldId id="308" r:id="rId14"/>
    <p:sldId id="309" r:id="rId15"/>
    <p:sldId id="310" r:id="rId16"/>
    <p:sldId id="311" r:id="rId17"/>
    <p:sldId id="312" r:id="rId18"/>
    <p:sldId id="313" r:id="rId19"/>
    <p:sldId id="314" r:id="rId20"/>
    <p:sldId id="315" r:id="rId21"/>
    <p:sldId id="316"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6"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8B84F-CCE2-4BD5-9657-E5D9A4C99348}" type="datetimeFigureOut">
              <a:rPr lang="en-US" smtClean="0"/>
              <a:t>8/17/2022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89706-1307-49D6-950D-082BBF2E6471}" type="slidenum">
              <a:rPr lang="en-US" smtClean="0"/>
              <a:t>‹#›</a:t>
            </a:fld>
            <a:endParaRPr lang="en-US"/>
          </a:p>
        </p:txBody>
      </p:sp>
    </p:spTree>
    <p:extLst>
      <p:ext uri="{BB962C8B-B14F-4D97-AF65-F5344CB8AC3E}">
        <p14:creationId xmlns:p14="http://schemas.microsoft.com/office/powerpoint/2010/main" val="365660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184931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833645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33735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107533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BBCC1D-6D34-4BB4-81AD-D94EC416E488}"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6095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380448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BBCC1D-6D34-4BB4-81AD-D94EC416E488}"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5691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BBCC1D-6D34-4BB4-81AD-D94EC416E488}"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4228010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BCC1D-6D34-4BB4-81AD-D94EC416E488}"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22773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62006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BBCC1D-6D34-4BB4-81AD-D94EC416E488}"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8A224-2CD8-4A9D-A892-02EFAF660AFD}" type="slidenum">
              <a:rPr lang="en-US" smtClean="0"/>
              <a:t>‹#›</a:t>
            </a:fld>
            <a:endParaRPr lang="en-US"/>
          </a:p>
        </p:txBody>
      </p:sp>
    </p:spTree>
    <p:extLst>
      <p:ext uri="{BB962C8B-B14F-4D97-AF65-F5344CB8AC3E}">
        <p14:creationId xmlns:p14="http://schemas.microsoft.com/office/powerpoint/2010/main" val="1068303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6BBCC1D-6D34-4BB4-81AD-D94EC416E488}" type="datetimeFigureOut">
              <a:rPr lang="en-US" smtClean="0"/>
              <a:t>8/17/2022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188A224-2CD8-4A9D-A892-02EFAF660AFD}" type="slidenum">
              <a:rPr lang="en-US" smtClean="0"/>
              <a:t>‹#›</a:t>
            </a:fld>
            <a:endParaRPr lang="en-US"/>
          </a:p>
        </p:txBody>
      </p:sp>
    </p:spTree>
    <p:extLst>
      <p:ext uri="{BB962C8B-B14F-4D97-AF65-F5344CB8AC3E}">
        <p14:creationId xmlns:p14="http://schemas.microsoft.com/office/powerpoint/2010/main" val="214997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451" y="2266950"/>
            <a:ext cx="8229600" cy="1102519"/>
          </a:xfrm>
        </p:spPr>
        <p:txBody>
          <a:bodyPr>
            <a:noAutofit/>
          </a:bodyPr>
          <a:lstStyle/>
          <a:p>
            <a:r>
              <a:rPr lang="en-US" dirty="0"/>
              <a:t>Comparing Ratios</a:t>
            </a:r>
          </a:p>
        </p:txBody>
      </p:sp>
      <p:sp>
        <p:nvSpPr>
          <p:cNvPr id="3" name="Subtitle 2"/>
          <p:cNvSpPr>
            <a:spLocks noGrp="1"/>
          </p:cNvSpPr>
          <p:nvPr>
            <p:ph type="subTitle" idx="1"/>
          </p:nvPr>
        </p:nvSpPr>
        <p:spPr>
          <a:xfrm>
            <a:off x="1371600" y="3409950"/>
            <a:ext cx="6400800" cy="1314450"/>
          </a:xfrm>
        </p:spPr>
        <p:txBody>
          <a:bodyPr/>
          <a:lstStyle/>
          <a:p>
            <a:r>
              <a:rPr lang="en-US" dirty="0"/>
              <a:t>Unit 1 Lesson 4</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19150"/>
            <a:ext cx="7859644"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7239000" y="4171950"/>
            <a:ext cx="1680332" cy="707886"/>
          </a:xfrm>
          <a:prstGeom prst="rect">
            <a:avLst/>
          </a:prstGeom>
        </p:spPr>
        <p:txBody>
          <a:bodyPr wrap="none">
            <a:spAutoFit/>
          </a:bodyPr>
          <a:lstStyle/>
          <a:p>
            <a:r>
              <a:rPr lang="en-US" sz="4000" dirty="0"/>
              <a:t>Math 6</a:t>
            </a:r>
          </a:p>
        </p:txBody>
      </p:sp>
    </p:spTree>
    <p:extLst>
      <p:ext uri="{BB962C8B-B14F-4D97-AF65-F5344CB8AC3E}">
        <p14:creationId xmlns:p14="http://schemas.microsoft.com/office/powerpoint/2010/main" val="280205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936625"/>
            <a:ext cx="8987155"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2301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4098430"/>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2: </a:t>
                </a:r>
              </a:p>
              <a:p>
                <a:pPr>
                  <a:spcAft>
                    <a:spcPts val="600"/>
                  </a:spcAft>
                </a:pPr>
                <a:r>
                  <a:rPr lang="en-US" sz="2800" b="1" dirty="0">
                    <a:solidFill>
                      <a:srgbClr val="C00000"/>
                    </a:solidFill>
                    <a:latin typeface="Comic Sans MS"/>
                    <a:ea typeface="Calibri"/>
                    <a:cs typeface="Times New Roman"/>
                  </a:rPr>
                  <a:t>COMPARING BY CHANGING THE RATIOS INTO SIMILAR FRACTIONS</a:t>
                </a:r>
                <a:endParaRPr lang="en-PH" sz="28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lgn="just">
                  <a:spcAft>
                    <a:spcPts val="600"/>
                  </a:spcAft>
                </a:pPr>
                <a:r>
                  <a:rPr lang="en-US" sz="2800" b="1" dirty="0">
                    <a:solidFill>
                      <a:srgbClr val="548DD4"/>
                    </a:solidFill>
                    <a:latin typeface="Comic Sans MS"/>
                    <a:ea typeface="Calibri"/>
                    <a:cs typeface="Times New Roman"/>
                  </a:rPr>
                  <a:t>Step 1:	</a:t>
                </a:r>
                <a:r>
                  <a:rPr lang="en-US" sz="2800" dirty="0">
                    <a:effectLst/>
                    <a:latin typeface="Comic Sans MS"/>
                    <a:ea typeface="Calibri"/>
                    <a:cs typeface="Times New Roman"/>
                  </a:rPr>
                  <a:t>Rewrite the ratios into fractions.</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Calibri"/>
                    <a:cs typeface="Times New Roman"/>
                  </a:rPr>
                  <a:t>				3:4 		</a:t>
                </a:r>
                <a14:m>
                  <m:oMath xmlns:m="http://schemas.openxmlformats.org/officeDocument/2006/math">
                    <m:f>
                      <m:fPr>
                        <m:ctrlPr>
                          <a:rPr lang="en-PH" sz="2800" i="1">
                            <a:effectLst/>
                            <a:latin typeface="Cambria Math" panose="02040503050406030204" pitchFamily="18" charset="0"/>
                            <a:ea typeface="Calibri"/>
                            <a:cs typeface="Times New Roman"/>
                          </a:rPr>
                        </m:ctrlPr>
                      </m:fPr>
                      <m:num>
                        <m:r>
                          <a:rPr lang="en-US" sz="2800" i="1">
                            <a:effectLst/>
                            <a:latin typeface="Cambria Math"/>
                            <a:ea typeface="Calibri"/>
                            <a:cs typeface="Times New Roman"/>
                          </a:rPr>
                          <m:t>3</m:t>
                        </m:r>
                      </m:num>
                      <m:den>
                        <m:r>
                          <a:rPr lang="en-US" sz="2800" i="1">
                            <a:effectLst/>
                            <a:latin typeface="Cambria Math"/>
                            <a:ea typeface="Calibri"/>
                            <a:cs typeface="Times New Roman"/>
                          </a:rPr>
                          <m:t>4</m:t>
                        </m:r>
                      </m:den>
                    </m:f>
                  </m:oMath>
                </a14:m>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Times New Roman"/>
                    <a:cs typeface="Times New Roman"/>
                  </a:rPr>
                  <a:t>				2:3		</a:t>
                </a:r>
                <a14:m>
                  <m:oMath xmlns:m="http://schemas.openxmlformats.org/officeDocument/2006/math">
                    <m:f>
                      <m:fPr>
                        <m:ctrlPr>
                          <a:rPr lang="en-PH" sz="2800" i="1">
                            <a:effectLst/>
                            <a:latin typeface="Cambria Math" panose="02040503050406030204" pitchFamily="18" charset="0"/>
                            <a:ea typeface="Calibri"/>
                            <a:cs typeface="Times New Roman"/>
                          </a:rPr>
                        </m:ctrlPr>
                      </m:fPr>
                      <m:num>
                        <m:r>
                          <a:rPr lang="en-US" sz="2800" i="1">
                            <a:effectLst/>
                            <a:latin typeface="Cambria Math"/>
                            <a:ea typeface="Calibri"/>
                            <a:cs typeface="Times New Roman"/>
                          </a:rPr>
                          <m:t>2</m:t>
                        </m:r>
                      </m:num>
                      <m:den>
                        <m:r>
                          <a:rPr lang="en-US" sz="2800" i="1">
                            <a:effectLst/>
                            <a:latin typeface="Cambria Math"/>
                            <a:ea typeface="Calibri"/>
                            <a:cs typeface="Times New Roman"/>
                          </a:rPr>
                          <m:t>3</m:t>
                        </m:r>
                      </m:den>
                    </m:f>
                  </m:oMath>
                </a14:m>
                <a:endParaRPr lang="en-PH" sz="2800" dirty="0">
                  <a:ea typeface="Calibri"/>
                  <a:cs typeface="Times New Roman"/>
                </a:endParaRPr>
              </a:p>
              <a:p>
                <a:pPr>
                  <a:spcAft>
                    <a:spcPts val="600"/>
                  </a:spcAft>
                </a:pPr>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4098430"/>
              </a:xfrm>
              <a:prstGeom prst="rect">
                <a:avLst/>
              </a:prstGeom>
              <a:blipFill rotWithShape="1">
                <a:blip r:embed="rId3"/>
                <a:stretch>
                  <a:fillRect l="-1521" t="-1486" b="-3120"/>
                </a:stretch>
              </a:blipFill>
            </p:spPr>
            <p:txBody>
              <a:bodyPr/>
              <a:lstStyle/>
              <a:p>
                <a:r>
                  <a:rPr lang="en-PH">
                    <a:noFill/>
                  </a:rPr>
                  <a:t> </a:t>
                </a:r>
              </a:p>
            </p:txBody>
          </p:sp>
        </mc:Fallback>
      </mc:AlternateContent>
      <p:cxnSp>
        <p:nvCxnSpPr>
          <p:cNvPr id="6" name="Straight Arrow Connector 5"/>
          <p:cNvCxnSpPr/>
          <p:nvPr/>
        </p:nvCxnSpPr>
        <p:spPr>
          <a:xfrm>
            <a:off x="3352800" y="302895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352800" y="371475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533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723823"/>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2: </a:t>
            </a:r>
          </a:p>
          <a:p>
            <a:pPr>
              <a:spcAft>
                <a:spcPts val="600"/>
              </a:spcAft>
            </a:pPr>
            <a:r>
              <a:rPr lang="en-US" sz="2800" b="1" dirty="0">
                <a:solidFill>
                  <a:srgbClr val="C00000"/>
                </a:solidFill>
                <a:latin typeface="Comic Sans MS"/>
                <a:ea typeface="Calibri"/>
                <a:cs typeface="Times New Roman"/>
              </a:rPr>
              <a:t>COMPARING BY CHANGING THE RATIOS INTO SIMILAR FRACTIONS</a:t>
            </a:r>
            <a:endParaRPr lang="en-PH" sz="28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lgn="just">
              <a:spcAft>
                <a:spcPts val="600"/>
              </a:spcAft>
            </a:pPr>
            <a:endParaRPr lang="en-PH" sz="2800" dirty="0">
              <a:ea typeface="Calibri"/>
              <a:cs typeface="Times New Roman"/>
            </a:endParaRPr>
          </a:p>
          <a:p>
            <a:pPr>
              <a:spcAft>
                <a:spcPts val="600"/>
              </a:spcAft>
            </a:pPr>
            <a:endParaRPr lang="en-PH" sz="2800" dirty="0">
              <a:ea typeface="Calibri"/>
              <a:cs typeface="Times New Roman"/>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49" y="1889166"/>
            <a:ext cx="882967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9959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523220"/>
          </a:xfrm>
          <a:prstGeom prst="rect">
            <a:avLst/>
          </a:prstGeom>
          <a:noFill/>
        </p:spPr>
        <p:txBody>
          <a:bodyPr wrap="square" rtlCol="0">
            <a:spAutoFit/>
          </a:bodyPr>
          <a:lstStyle/>
          <a:p>
            <a:pPr>
              <a:spcAft>
                <a:spcPts val="600"/>
              </a:spcAft>
            </a:pPr>
            <a:endParaRPr lang="en-PH" sz="2800" dirty="0">
              <a:ea typeface="Calibri"/>
              <a:cs typeface="Times New Roman"/>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74" y="666749"/>
            <a:ext cx="8417626" cy="4114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4325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723823"/>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2: </a:t>
            </a:r>
          </a:p>
          <a:p>
            <a:pPr>
              <a:spcAft>
                <a:spcPts val="600"/>
              </a:spcAft>
            </a:pPr>
            <a:r>
              <a:rPr lang="en-US" sz="2800" b="1" dirty="0">
                <a:solidFill>
                  <a:srgbClr val="C00000"/>
                </a:solidFill>
                <a:latin typeface="Comic Sans MS"/>
                <a:ea typeface="Calibri"/>
                <a:cs typeface="Times New Roman"/>
              </a:rPr>
              <a:t>COMPARING BY CHANGING THE RATIOS INTO SIMILAR FRACTIONS</a:t>
            </a:r>
            <a:endParaRPr lang="en-PH" sz="28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spcAft>
                <a:spcPts val="600"/>
              </a:spcAft>
              <a:tabLst>
                <a:tab pos="457200" algn="l"/>
                <a:tab pos="914400" algn="l"/>
                <a:tab pos="1371600" algn="l"/>
                <a:tab pos="1872615" algn="l"/>
              </a:tabLst>
            </a:pPr>
            <a:r>
              <a:rPr lang="en-US" sz="2800" dirty="0">
                <a:solidFill>
                  <a:srgbClr val="548DD4"/>
                </a:solidFill>
                <a:effectLst/>
                <a:latin typeface="Comic Sans MS"/>
                <a:ea typeface="Times New Roman"/>
                <a:cs typeface="Times New Roman"/>
              </a:rPr>
              <a:t> </a:t>
            </a:r>
            <a:endParaRPr lang="en-PH" sz="2800" dirty="0">
              <a:ea typeface="Calibri"/>
              <a:cs typeface="Times New Roman"/>
            </a:endParaRPr>
          </a:p>
          <a:p>
            <a:pPr>
              <a:spcAft>
                <a:spcPts val="600"/>
              </a:spcAft>
            </a:pPr>
            <a:endParaRPr lang="en-PH" sz="2800" dirty="0">
              <a:ea typeface="Calibri"/>
              <a:cs typeface="Times New Roman"/>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90750"/>
            <a:ext cx="9063355"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19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461939"/>
          </a:xfrm>
          <a:prstGeom prst="rect">
            <a:avLst/>
          </a:prstGeom>
          <a:noFill/>
        </p:spPr>
        <p:txBody>
          <a:bodyPr wrap="square" rtlCol="0">
            <a:spAutoFit/>
          </a:bodyPr>
          <a:lstStyle/>
          <a:p>
            <a:pPr>
              <a:spcAft>
                <a:spcPts val="600"/>
              </a:spcAft>
              <a:tabLst>
                <a:tab pos="457200" algn="l"/>
                <a:tab pos="914400" algn="l"/>
                <a:tab pos="1371600" algn="l"/>
                <a:tab pos="1872615" algn="l"/>
              </a:tabLst>
            </a:pPr>
            <a:r>
              <a:rPr lang="en-US" sz="2800" b="1" dirty="0">
                <a:solidFill>
                  <a:srgbClr val="548DD4"/>
                </a:solidFill>
                <a:latin typeface="Comic Sans MS"/>
                <a:ea typeface="Times New Roman"/>
                <a:cs typeface="Times New Roman"/>
              </a:rPr>
              <a:t>Sample Problem 2:</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solidFill>
                  <a:srgbClr val="000000"/>
                </a:solidFill>
                <a:latin typeface="Comic Sans MS"/>
                <a:ea typeface="Times New Roman"/>
                <a:cs typeface="Times New Roman"/>
              </a:rPr>
              <a:t>Compare the ratios 4:5 and 1:3 by changing them into similar fractions.</a:t>
            </a:r>
            <a:endParaRPr lang="en-PH" sz="2800" dirty="0">
              <a:ea typeface="Calibri"/>
              <a:cs typeface="Times New Roman"/>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5" y="2020570"/>
            <a:ext cx="9063355"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3460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936625"/>
            <a:ext cx="8987155"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656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4478149"/>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3: </a:t>
            </a:r>
          </a:p>
          <a:p>
            <a:pPr>
              <a:spcAft>
                <a:spcPts val="600"/>
              </a:spcAft>
            </a:pPr>
            <a:r>
              <a:rPr lang="en-US" sz="2600" b="1" dirty="0">
                <a:solidFill>
                  <a:srgbClr val="C00000"/>
                </a:solidFill>
                <a:latin typeface="Comic Sans MS"/>
                <a:ea typeface="Calibri"/>
                <a:cs typeface="Times New Roman"/>
              </a:rPr>
              <a:t>COMPARING BY DETERMINING THE UNIT RATE</a:t>
            </a:r>
            <a:endParaRPr lang="en-PH" sz="26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endParaRPr lang="en-PH" sz="2800" dirty="0">
              <a:ea typeface="Calibri"/>
              <a:cs typeface="Times New Roman"/>
            </a:endParaRPr>
          </a:p>
          <a:p>
            <a:pPr algn="just">
              <a:spcAft>
                <a:spcPts val="600"/>
              </a:spcAft>
            </a:pPr>
            <a:r>
              <a:rPr lang="en-US" sz="2800" dirty="0">
                <a:solidFill>
                  <a:srgbClr val="000000"/>
                </a:solidFill>
                <a:latin typeface="Comic Sans MS"/>
                <a:ea typeface="Calibri"/>
                <a:cs typeface="Times New Roman"/>
              </a:rPr>
              <a:t>Remember that unit rate</a:t>
            </a:r>
            <a:r>
              <a:rPr lang="en-US" sz="3200" dirty="0">
                <a:solidFill>
                  <a:srgbClr val="000000"/>
                </a:solidFill>
                <a:latin typeface="Comic Sans MS"/>
                <a:ea typeface="Calibri"/>
                <a:cs typeface="Times New Roman"/>
              </a:rPr>
              <a:t> </a:t>
            </a:r>
            <a:r>
              <a:rPr lang="en-US" sz="2800" dirty="0">
                <a:latin typeface="Comic Sans MS"/>
                <a:ea typeface="Calibri"/>
                <a:cs typeface="Times New Roman"/>
              </a:rPr>
              <a:t>is a rate where the second term of the ratio (or the denominator of a fraction) is equal to "1". Or to make it simpler, we get the quotient of the terms of a ratio (or the quotient of the numerator and denominator of a ratio expressed as a fraction).</a:t>
            </a:r>
            <a:endParaRPr lang="en-PH" sz="2800" dirty="0">
              <a:ea typeface="Calibri"/>
              <a:cs typeface="Times New Roman"/>
            </a:endParaRPr>
          </a:p>
          <a:p>
            <a:pPr>
              <a:spcAft>
                <a:spcPts val="600"/>
              </a:spcAft>
            </a:pPr>
            <a:endParaRPr lang="en-US" sz="2800" b="1" dirty="0">
              <a:latin typeface="Comic Sans MS"/>
              <a:ea typeface="Calibri"/>
              <a:cs typeface="Times New Roman"/>
            </a:endParaRPr>
          </a:p>
        </p:txBody>
      </p:sp>
    </p:spTree>
    <p:extLst>
      <p:ext uri="{BB962C8B-B14F-4D97-AF65-F5344CB8AC3E}">
        <p14:creationId xmlns:p14="http://schemas.microsoft.com/office/powerpoint/2010/main" val="796713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3698320"/>
              </a:xfrm>
              <a:prstGeom prst="rect">
                <a:avLst/>
              </a:prstGeom>
              <a:noFill/>
            </p:spPr>
            <p:txBody>
              <a:bodyPr wrap="square" rtlCol="0">
                <a:spAutoFit/>
              </a:bodyPr>
              <a:lstStyle/>
              <a:p>
                <a:pPr>
                  <a:spcAft>
                    <a:spcPts val="600"/>
                  </a:spcAft>
                </a:pPr>
                <a:r>
                  <a:rPr lang="en-US" sz="3200" b="1" dirty="0">
                    <a:latin typeface="Comic Sans MS"/>
                    <a:ea typeface="Calibri"/>
                    <a:cs typeface="Times New Roman"/>
                  </a:rPr>
                  <a:t>Method 3: </a:t>
                </a:r>
              </a:p>
              <a:p>
                <a:pPr>
                  <a:spcAft>
                    <a:spcPts val="600"/>
                  </a:spcAft>
                </a:pPr>
                <a:r>
                  <a:rPr lang="en-US" sz="2600" b="1" dirty="0">
                    <a:solidFill>
                      <a:srgbClr val="C00000"/>
                    </a:solidFill>
                    <a:latin typeface="Comic Sans MS"/>
                    <a:ea typeface="Calibri"/>
                    <a:cs typeface="Times New Roman"/>
                  </a:rPr>
                  <a:t>COMPARING BY DETERMINING THE UNIT RATE</a:t>
                </a:r>
                <a:endParaRPr lang="en-PH" sz="26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lgn="just">
                  <a:spcAft>
                    <a:spcPts val="600"/>
                  </a:spcAft>
                </a:pPr>
                <a:r>
                  <a:rPr lang="en-US" sz="2800" b="1" dirty="0">
                    <a:solidFill>
                      <a:srgbClr val="548DD4"/>
                    </a:solidFill>
                    <a:latin typeface="Comic Sans MS"/>
                    <a:ea typeface="Calibri"/>
                    <a:cs typeface="Times New Roman"/>
                  </a:rPr>
                  <a:t>Step 1:	</a:t>
                </a:r>
                <a:r>
                  <a:rPr lang="en-US" sz="2800" dirty="0">
                    <a:effectLst/>
                    <a:latin typeface="Comic Sans MS"/>
                    <a:ea typeface="Calibri"/>
                    <a:cs typeface="Times New Roman"/>
                  </a:rPr>
                  <a:t>Rewrite the ratios into fractions.</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Calibri"/>
                    <a:cs typeface="Times New Roman"/>
                  </a:rPr>
                  <a:t>				3:4 		</a:t>
                </a:r>
                <a14:m>
                  <m:oMath xmlns:m="http://schemas.openxmlformats.org/officeDocument/2006/math">
                    <m:f>
                      <m:fPr>
                        <m:ctrlPr>
                          <a:rPr lang="en-PH" sz="2800" i="1">
                            <a:effectLst/>
                            <a:latin typeface="Cambria Math" panose="02040503050406030204" pitchFamily="18" charset="0"/>
                            <a:ea typeface="Calibri"/>
                            <a:cs typeface="Times New Roman"/>
                          </a:rPr>
                        </m:ctrlPr>
                      </m:fPr>
                      <m:num>
                        <m:r>
                          <a:rPr lang="en-US" sz="2800" i="1">
                            <a:effectLst/>
                            <a:latin typeface="Cambria Math"/>
                            <a:ea typeface="Calibri"/>
                            <a:cs typeface="Times New Roman"/>
                          </a:rPr>
                          <m:t>3</m:t>
                        </m:r>
                      </m:num>
                      <m:den>
                        <m:r>
                          <a:rPr lang="en-US" sz="2800" i="1">
                            <a:effectLst/>
                            <a:latin typeface="Cambria Math"/>
                            <a:ea typeface="Calibri"/>
                            <a:cs typeface="Times New Roman"/>
                          </a:rPr>
                          <m:t>4</m:t>
                        </m:r>
                      </m:den>
                    </m:f>
                  </m:oMath>
                </a14:m>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Times New Roman"/>
                    <a:cs typeface="Times New Roman"/>
                  </a:rPr>
                  <a:t>				2:3		</a:t>
                </a:r>
                <a14:m>
                  <m:oMath xmlns:m="http://schemas.openxmlformats.org/officeDocument/2006/math">
                    <m:f>
                      <m:fPr>
                        <m:ctrlPr>
                          <a:rPr lang="en-PH" sz="2800" i="1">
                            <a:effectLst/>
                            <a:latin typeface="Cambria Math" panose="02040503050406030204" pitchFamily="18" charset="0"/>
                            <a:ea typeface="Calibri"/>
                            <a:cs typeface="Times New Roman"/>
                          </a:rPr>
                        </m:ctrlPr>
                      </m:fPr>
                      <m:num>
                        <m:r>
                          <a:rPr lang="en-US" sz="2800" i="1">
                            <a:effectLst/>
                            <a:latin typeface="Cambria Math"/>
                            <a:ea typeface="Calibri"/>
                            <a:cs typeface="Times New Roman"/>
                          </a:rPr>
                          <m:t>2</m:t>
                        </m:r>
                      </m:num>
                      <m:den>
                        <m:r>
                          <a:rPr lang="en-US" sz="2800" i="1">
                            <a:effectLst/>
                            <a:latin typeface="Cambria Math"/>
                            <a:ea typeface="Calibri"/>
                            <a:cs typeface="Times New Roman"/>
                          </a:rPr>
                          <m:t>3</m:t>
                        </m:r>
                      </m:den>
                    </m:f>
                  </m:oMath>
                </a14:m>
                <a:endParaRPr lang="en-PH" sz="2800" dirty="0">
                  <a:ea typeface="Calibri"/>
                  <a:cs typeface="Times New Roman"/>
                </a:endParaRPr>
              </a:p>
              <a:p>
                <a:pPr>
                  <a:spcAft>
                    <a:spcPts val="600"/>
                  </a:spcAft>
                </a:pPr>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3698320"/>
              </a:xfrm>
              <a:prstGeom prst="rect">
                <a:avLst/>
              </a:prstGeom>
              <a:blipFill rotWithShape="1">
                <a:blip r:embed="rId3"/>
                <a:stretch>
                  <a:fillRect l="-1883" t="-2142" r="-1810" b="-3624"/>
                </a:stretch>
              </a:blipFill>
            </p:spPr>
            <p:txBody>
              <a:bodyPr/>
              <a:lstStyle/>
              <a:p>
                <a:r>
                  <a:rPr lang="en-PH">
                    <a:noFill/>
                  </a:rPr>
                  <a:t> </a:t>
                </a:r>
              </a:p>
            </p:txBody>
          </p:sp>
        </mc:Fallback>
      </mc:AlternateContent>
      <p:cxnSp>
        <p:nvCxnSpPr>
          <p:cNvPr id="6" name="Straight Arrow Connector 5"/>
          <p:cNvCxnSpPr/>
          <p:nvPr/>
        </p:nvCxnSpPr>
        <p:spPr>
          <a:xfrm>
            <a:off x="3190504" y="264795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190504" y="3333750"/>
            <a:ext cx="6096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925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693319"/>
          </a:xfrm>
          <a:prstGeom prst="rect">
            <a:avLst/>
          </a:prstGeom>
          <a:noFill/>
        </p:spPr>
        <p:txBody>
          <a:bodyPr wrap="square" rtlCol="0">
            <a:spAutoFit/>
          </a:bodyPr>
          <a:lstStyle/>
          <a:p>
            <a:pPr>
              <a:spcAft>
                <a:spcPts val="600"/>
              </a:spcAft>
            </a:pPr>
            <a:r>
              <a:rPr lang="en-US" sz="3200" b="1" dirty="0">
                <a:latin typeface="Comic Sans MS"/>
                <a:ea typeface="Calibri"/>
                <a:cs typeface="Times New Roman"/>
              </a:rPr>
              <a:t>Method 3: </a:t>
            </a:r>
          </a:p>
          <a:p>
            <a:pPr>
              <a:spcAft>
                <a:spcPts val="600"/>
              </a:spcAft>
            </a:pPr>
            <a:r>
              <a:rPr lang="en-US" sz="2600" b="1" dirty="0">
                <a:solidFill>
                  <a:srgbClr val="C00000"/>
                </a:solidFill>
                <a:latin typeface="Comic Sans MS"/>
                <a:ea typeface="Calibri"/>
                <a:cs typeface="Times New Roman"/>
              </a:rPr>
              <a:t>COMPARING BY DETERMINING THE UNIT RATE</a:t>
            </a:r>
            <a:endParaRPr lang="en-PH" sz="26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lgn="just">
              <a:spcAft>
                <a:spcPts val="600"/>
              </a:spcAft>
            </a:pPr>
            <a:r>
              <a:rPr lang="en-US" sz="2800" b="1" dirty="0">
                <a:solidFill>
                  <a:srgbClr val="548DD4"/>
                </a:solidFill>
                <a:latin typeface="Comic Sans MS"/>
                <a:ea typeface="Calibri"/>
                <a:cs typeface="Times New Roman"/>
              </a:rPr>
              <a:t>Step 2:	</a:t>
            </a:r>
            <a:r>
              <a:rPr lang="en-US" sz="2800" dirty="0">
                <a:latin typeface="Comic Sans MS"/>
                <a:ea typeface="Calibri"/>
                <a:cs typeface="Times New Roman"/>
              </a:rPr>
              <a:t>Find the unit rate of each ratio. (Divide the numerator and the denominator of the fractions to make the denominator equal to 1.</a:t>
            </a:r>
            <a:endParaRPr lang="en-PH" sz="2800" dirty="0">
              <a:ea typeface="Calibri"/>
              <a:cs typeface="Times New Roman"/>
            </a:endParaRPr>
          </a:p>
          <a:p>
            <a:pPr algn="just">
              <a:spcAft>
                <a:spcPts val="600"/>
              </a:spcAft>
            </a:pPr>
            <a:endParaRPr lang="en-PH" sz="2800" dirty="0">
              <a:ea typeface="Calibri"/>
              <a:cs typeface="Times New Roman"/>
            </a:endParaRPr>
          </a:p>
          <a:p>
            <a:pPr>
              <a:spcAft>
                <a:spcPts val="600"/>
              </a:spcAft>
            </a:pPr>
            <a:endParaRPr lang="en-PH" sz="2800" dirty="0">
              <a:ea typeface="Calibri"/>
              <a:cs typeface="Times New Roman"/>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458194"/>
            <a:ext cx="6076950"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8136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sp>
        <p:nvSpPr>
          <p:cNvPr id="3" name="Content Placeholder 2"/>
          <p:cNvSpPr>
            <a:spLocks noGrp="1"/>
          </p:cNvSpPr>
          <p:nvPr>
            <p:ph idx="1"/>
          </p:nvPr>
        </p:nvSpPr>
        <p:spPr>
          <a:xfrm>
            <a:off x="228600" y="666750"/>
            <a:ext cx="8382000" cy="4114800"/>
          </a:xfrm>
        </p:spPr>
        <p:txBody>
          <a:bodyPr>
            <a:normAutofit/>
          </a:bodyPr>
          <a:lstStyle/>
          <a:p>
            <a:pPr marL="0" indent="0" algn="ctr">
              <a:buNone/>
            </a:pPr>
            <a:r>
              <a:rPr lang="en-US" b="1" dirty="0">
                <a:solidFill>
                  <a:srgbClr val="0070C0"/>
                </a:solidFill>
              </a:rPr>
              <a:t>Students will be able to:</a:t>
            </a:r>
          </a:p>
          <a:p>
            <a:pPr marL="0" indent="0">
              <a:buNone/>
            </a:pPr>
            <a:endParaRPr lang="en-US" dirty="0"/>
          </a:p>
          <a:p>
            <a:pPr marL="0" indent="0" algn="ctr">
              <a:buNone/>
            </a:pPr>
            <a:r>
              <a:rPr lang="en-US" sz="2800" dirty="0"/>
              <a:t>Compare ratios using different methods. </a:t>
            </a:r>
          </a:p>
          <a:p>
            <a:pPr marL="0" indent="0" algn="ctr">
              <a:buNone/>
            </a:pPr>
            <a:r>
              <a:rPr lang="en-US" sz="2800" dirty="0"/>
              <a:t>Make decisions by 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8951" y="4815522"/>
            <a:ext cx="2052955" cy="220345"/>
          </a:xfrm>
          <a:prstGeom prst="rect">
            <a:avLst/>
          </a:prstGeom>
          <a:noFill/>
          <a:ln>
            <a:noFill/>
          </a:ln>
        </p:spPr>
      </p:pic>
    </p:spTree>
    <p:extLst>
      <p:ext uri="{BB962C8B-B14F-4D97-AF65-F5344CB8AC3E}">
        <p14:creationId xmlns:p14="http://schemas.microsoft.com/office/powerpoint/2010/main" val="62706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5801588"/>
              </a:xfrm>
              <a:prstGeom prst="rect">
                <a:avLst/>
              </a:prstGeom>
              <a:noFill/>
            </p:spPr>
            <p:txBody>
              <a:bodyPr wrap="square" rtlCol="0">
                <a:spAutoFit/>
              </a:bodyPr>
              <a:lstStyle/>
              <a:p>
                <a:pPr>
                  <a:spcAft>
                    <a:spcPts val="600"/>
                  </a:spcAft>
                </a:pPr>
                <a:r>
                  <a:rPr lang="en-US" sz="3200" b="1" dirty="0">
                    <a:latin typeface="Comic Sans MS"/>
                    <a:ea typeface="Calibri"/>
                    <a:cs typeface="Times New Roman"/>
                  </a:rPr>
                  <a:t>Method 3: </a:t>
                </a:r>
              </a:p>
              <a:p>
                <a:pPr>
                  <a:spcAft>
                    <a:spcPts val="600"/>
                  </a:spcAft>
                </a:pPr>
                <a:r>
                  <a:rPr lang="en-US" sz="2600" b="1" dirty="0">
                    <a:solidFill>
                      <a:srgbClr val="C00000"/>
                    </a:solidFill>
                    <a:latin typeface="Comic Sans MS"/>
                    <a:ea typeface="Calibri"/>
                    <a:cs typeface="Times New Roman"/>
                  </a:rPr>
                  <a:t>COMPARING BY DETERMINING THE UNIT RATE</a:t>
                </a:r>
                <a:endParaRPr lang="en-PH" sz="26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spcAft>
                    <a:spcPts val="600"/>
                  </a:spcAft>
                  <a:tabLst>
                    <a:tab pos="457200" algn="l"/>
                    <a:tab pos="914400" algn="l"/>
                    <a:tab pos="1371600" algn="l"/>
                    <a:tab pos="1872615" algn="l"/>
                  </a:tabLst>
                </a:pPr>
                <a:r>
                  <a:rPr lang="en-US" sz="2800" dirty="0">
                    <a:latin typeface="Comic Sans MS"/>
                    <a:ea typeface="Times New Roman"/>
                    <a:cs typeface="Times New Roman"/>
                  </a:rPr>
                  <a:t>Or… we can just divide the terms directly.</a:t>
                </a:r>
                <a:endParaRPr lang="en-PH" sz="2800" dirty="0">
                  <a:ea typeface="Calibri"/>
                  <a:cs typeface="Times New Roman"/>
                </a:endParaRPr>
              </a:p>
              <a:p>
                <a:pPr algn="ctr">
                  <a:spcAft>
                    <a:spcPts val="600"/>
                  </a:spcAft>
                  <a:tabLst>
                    <a:tab pos="457200" algn="l"/>
                    <a:tab pos="914400" algn="l"/>
                    <a:tab pos="1371600" algn="l"/>
                    <a:tab pos="1872615" algn="l"/>
                  </a:tabLst>
                </a:pPr>
                <a:r>
                  <a:rPr lang="en-US" sz="2800" dirty="0">
                    <a:effectLst/>
                    <a:latin typeface="Comic Sans MS"/>
                    <a:ea typeface="Times New Roman"/>
                    <a:cs typeface="Times New Roman"/>
                  </a:rPr>
                  <a:t>3:4 		 3 </a:t>
                </a:r>
                <a14:m>
                  <m:oMath xmlns:m="http://schemas.openxmlformats.org/officeDocument/2006/math">
                    <m:r>
                      <a:rPr lang="en-US" sz="2800" i="1">
                        <a:effectLst/>
                        <a:latin typeface="Cambria Math"/>
                        <a:ea typeface="Times New Roman"/>
                        <a:cs typeface="Times New Roman"/>
                      </a:rPr>
                      <m:t>÷</m:t>
                    </m:r>
                  </m:oMath>
                </a14:m>
                <a:r>
                  <a:rPr lang="en-US" sz="2800" dirty="0">
                    <a:effectLst/>
                    <a:latin typeface="Comic Sans MS"/>
                    <a:ea typeface="Times New Roman"/>
                    <a:cs typeface="Times New Roman"/>
                  </a:rPr>
                  <a:t> 4 = </a:t>
                </a:r>
                <a:r>
                  <a:rPr lang="en-US" sz="2800" dirty="0">
                    <a:solidFill>
                      <a:srgbClr val="FF0000"/>
                    </a:solidFill>
                    <a:effectLst/>
                    <a:latin typeface="Comic Sans MS"/>
                    <a:ea typeface="Times New Roman"/>
                    <a:cs typeface="Times New Roman"/>
                  </a:rPr>
                  <a:t>0.75</a:t>
                </a:r>
                <a:endParaRPr lang="en-PH" sz="2800" dirty="0">
                  <a:ea typeface="Calibri"/>
                  <a:cs typeface="Times New Roman"/>
                </a:endParaRPr>
              </a:p>
              <a:p>
                <a:pPr algn="ctr">
                  <a:spcAft>
                    <a:spcPts val="600"/>
                  </a:spcAft>
                  <a:tabLst>
                    <a:tab pos="457200" algn="l"/>
                    <a:tab pos="914400" algn="l"/>
                    <a:tab pos="1371600" algn="l"/>
                    <a:tab pos="1872615" algn="l"/>
                  </a:tabLst>
                </a:pPr>
                <a:r>
                  <a:rPr lang="en-US" sz="2800" dirty="0">
                    <a:effectLst/>
                    <a:latin typeface="Comic Sans MS"/>
                    <a:ea typeface="Times New Roman"/>
                    <a:cs typeface="Times New Roman"/>
                  </a:rPr>
                  <a:t>2:3 		 2 </a:t>
                </a:r>
                <a14:m>
                  <m:oMath xmlns:m="http://schemas.openxmlformats.org/officeDocument/2006/math">
                    <m:r>
                      <a:rPr lang="en-US" sz="2800" i="1">
                        <a:effectLst/>
                        <a:latin typeface="Cambria Math"/>
                        <a:ea typeface="Times New Roman"/>
                        <a:cs typeface="Times New Roman"/>
                      </a:rPr>
                      <m:t>÷</m:t>
                    </m:r>
                  </m:oMath>
                </a14:m>
                <a:r>
                  <a:rPr lang="en-US" sz="2800" dirty="0">
                    <a:effectLst/>
                    <a:latin typeface="Comic Sans MS"/>
                    <a:ea typeface="Times New Roman"/>
                    <a:cs typeface="Times New Roman"/>
                  </a:rPr>
                  <a:t> 3 = </a:t>
                </a:r>
                <a:r>
                  <a:rPr lang="en-US" sz="2800" dirty="0">
                    <a:solidFill>
                      <a:srgbClr val="FF0000"/>
                    </a:solidFill>
                    <a:effectLst/>
                    <a:latin typeface="Comic Sans MS"/>
                    <a:ea typeface="Times New Roman"/>
                    <a:cs typeface="Times New Roman"/>
                  </a:rPr>
                  <a:t>0.67</a:t>
                </a:r>
                <a:endParaRPr lang="en-PH" sz="2800" dirty="0">
                  <a:ea typeface="Calibri"/>
                  <a:cs typeface="Times New Roman"/>
                </a:endParaRPr>
              </a:p>
              <a:p>
                <a:pPr algn="ctr">
                  <a:spcAft>
                    <a:spcPts val="600"/>
                  </a:spcAft>
                  <a:tabLst>
                    <a:tab pos="457200" algn="l"/>
                    <a:tab pos="914400" algn="l"/>
                    <a:tab pos="1371600" algn="l"/>
                    <a:tab pos="1872615" algn="l"/>
                  </a:tabLst>
                </a:pPr>
                <a:endParaRPr lang="en-US" sz="2800" b="1" dirty="0">
                  <a:effectLst/>
                  <a:latin typeface="Comic Sans MS"/>
                  <a:ea typeface="Times New Roman"/>
                  <a:cs typeface="Times New Roman"/>
                </a:endParaRPr>
              </a:p>
              <a:p>
                <a:pPr algn="ctr">
                  <a:spcAft>
                    <a:spcPts val="600"/>
                  </a:spcAft>
                  <a:tabLst>
                    <a:tab pos="457200" algn="l"/>
                    <a:tab pos="914400" algn="l"/>
                    <a:tab pos="1371600" algn="l"/>
                    <a:tab pos="1872615" algn="l"/>
                  </a:tabLst>
                </a:pPr>
                <a:r>
                  <a:rPr lang="en-US" sz="2800" b="1" dirty="0">
                    <a:effectLst/>
                    <a:latin typeface="Comic Sans MS"/>
                    <a:ea typeface="Times New Roman"/>
                    <a:cs typeface="Times New Roman"/>
                  </a:rPr>
                  <a:t>0.75 is greater than 0.67, therefore 3:4 is greater than 2:3.</a:t>
                </a:r>
                <a:endParaRPr lang="en-PH" sz="2800" dirty="0">
                  <a:ea typeface="Calibri"/>
                  <a:cs typeface="Times New Roman"/>
                </a:endParaRPr>
              </a:p>
              <a:p>
                <a:pPr>
                  <a:spcAft>
                    <a:spcPts val="600"/>
                  </a:spcAft>
                  <a:tabLst>
                    <a:tab pos="457200" algn="l"/>
                    <a:tab pos="914400" algn="l"/>
                    <a:tab pos="1371600" algn="l"/>
                    <a:tab pos="1872615" algn="l"/>
                  </a:tabLst>
                </a:pPr>
                <a:r>
                  <a:rPr lang="en-US" sz="2800" b="1" dirty="0">
                    <a:solidFill>
                      <a:srgbClr val="548DD4"/>
                    </a:solidFill>
                    <a:effectLst/>
                    <a:latin typeface="Comic Sans MS"/>
                    <a:ea typeface="Times New Roman"/>
                    <a:cs typeface="Times New Roman"/>
                  </a:rPr>
                  <a:t> </a:t>
                </a:r>
                <a:endParaRPr lang="en-PH" sz="2800" dirty="0">
                  <a:ea typeface="Calibri"/>
                  <a:cs typeface="Times New Roman"/>
                </a:endParaRPr>
              </a:p>
              <a:p>
                <a:pPr algn="just">
                  <a:spcAft>
                    <a:spcPts val="600"/>
                  </a:spcAft>
                </a:pPr>
                <a:endParaRPr lang="en-PH" sz="2800" dirty="0">
                  <a:ea typeface="Calibri"/>
                  <a:cs typeface="Times New Roman"/>
                </a:endParaRPr>
              </a:p>
              <a:p>
                <a:pPr>
                  <a:spcAft>
                    <a:spcPts val="600"/>
                  </a:spcAft>
                </a:pPr>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5801588"/>
              </a:xfrm>
              <a:prstGeom prst="rect">
                <a:avLst/>
              </a:prstGeom>
              <a:blipFill rotWithShape="1">
                <a:blip r:embed="rId3"/>
                <a:stretch>
                  <a:fillRect l="-1883" t="-1366" r="-1810" b="-1996"/>
                </a:stretch>
              </a:blipFill>
            </p:spPr>
            <p:txBody>
              <a:bodyPr/>
              <a:lstStyle/>
              <a:p>
                <a:r>
                  <a:rPr lang="en-PH">
                    <a:noFill/>
                  </a:rPr>
                  <a:t> </a:t>
                </a:r>
              </a:p>
            </p:txBody>
          </p:sp>
        </mc:Fallback>
      </mc:AlternateContent>
    </p:spTree>
    <p:extLst>
      <p:ext uri="{BB962C8B-B14F-4D97-AF65-F5344CB8AC3E}">
        <p14:creationId xmlns:p14="http://schemas.microsoft.com/office/powerpoint/2010/main" val="288314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20040"/>
            <a:ext cx="8417626" cy="1461939"/>
          </a:xfrm>
          <a:prstGeom prst="rect">
            <a:avLst/>
          </a:prstGeom>
          <a:noFill/>
        </p:spPr>
        <p:txBody>
          <a:bodyPr wrap="square" rtlCol="0">
            <a:spAutoFit/>
          </a:bodyPr>
          <a:lstStyle/>
          <a:p>
            <a:pPr>
              <a:spcAft>
                <a:spcPts val="600"/>
              </a:spcAft>
              <a:tabLst>
                <a:tab pos="457200" algn="l"/>
                <a:tab pos="914400" algn="l"/>
                <a:tab pos="1371600" algn="l"/>
                <a:tab pos="1872615" algn="l"/>
              </a:tabLst>
            </a:pPr>
            <a:r>
              <a:rPr lang="en-US" sz="2800" b="1" dirty="0">
                <a:solidFill>
                  <a:srgbClr val="548DD4"/>
                </a:solidFill>
                <a:latin typeface="Comic Sans MS"/>
                <a:ea typeface="Times New Roman"/>
                <a:cs typeface="Times New Roman"/>
              </a:rPr>
              <a:t>Sample Problem 3:</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Times New Roman"/>
                <a:cs typeface="Times New Roman"/>
              </a:rPr>
              <a:t>Compare the ratios 4:3 and 7:5 by determining the unit rate.</a:t>
            </a:r>
            <a:endParaRPr lang="en-PH" sz="2800" dirty="0">
              <a:ea typeface="Calibri"/>
              <a:cs typeface="Times New Roman"/>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374" y="1993607"/>
            <a:ext cx="8686800"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260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sp>
        <p:nvSpPr>
          <p:cNvPr id="3" name="Content Placeholder 2"/>
          <p:cNvSpPr>
            <a:spLocks noGrp="1"/>
          </p:cNvSpPr>
          <p:nvPr>
            <p:ph idx="1"/>
          </p:nvPr>
        </p:nvSpPr>
        <p:spPr>
          <a:xfrm>
            <a:off x="228600" y="666750"/>
            <a:ext cx="8915400" cy="4114800"/>
          </a:xfrm>
        </p:spPr>
        <p:txBody>
          <a:bodyPr>
            <a:normAutofit/>
          </a:bodyPr>
          <a:lstStyle/>
          <a:p>
            <a:pPr marL="0" indent="0">
              <a:buNone/>
            </a:pPr>
            <a:endParaRPr lang="en-US" sz="2400" dirty="0"/>
          </a:p>
          <a:p>
            <a:pPr marL="0" indent="0" algn="ctr">
              <a:buNone/>
            </a:pPr>
            <a:r>
              <a:rPr lang="en-US" sz="2400" b="1" dirty="0">
                <a:solidFill>
                  <a:srgbClr val="0070C0"/>
                </a:solidFill>
              </a:rPr>
              <a:t>Key Vocabulary:</a:t>
            </a:r>
          </a:p>
          <a:p>
            <a:pPr marL="0" indent="0" algn="ctr">
              <a:buNone/>
            </a:pPr>
            <a:r>
              <a:rPr lang="en-US" sz="2400" dirty="0"/>
              <a:t>Ratio</a:t>
            </a:r>
          </a:p>
          <a:p>
            <a:pPr marL="0" indent="0" algn="ctr">
              <a:buNone/>
            </a:pPr>
            <a:r>
              <a:rPr lang="en-US" sz="2400" dirty="0"/>
              <a:t>Cross Multiply</a:t>
            </a:r>
          </a:p>
          <a:p>
            <a:pPr marL="0" indent="0" algn="ctr">
              <a:buNone/>
            </a:pPr>
            <a:r>
              <a:rPr lang="en-US" sz="2400" dirty="0"/>
              <a:t>Similar Fractions</a:t>
            </a:r>
          </a:p>
          <a:p>
            <a:pPr marL="0" indent="0" algn="ctr">
              <a:buNone/>
            </a:pPr>
            <a:r>
              <a:rPr lang="en-US" sz="2400" dirty="0"/>
              <a:t>Unit Rate </a:t>
            </a:r>
          </a:p>
          <a:p>
            <a:pPr marL="0" indent="0" algn="ctr">
              <a:buNone/>
            </a:pPr>
            <a:r>
              <a:rPr lang="en-US" sz="2400" dirty="0"/>
              <a:t>LCM</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Tree>
    <p:extLst>
      <p:ext uri="{BB962C8B-B14F-4D97-AF65-F5344CB8AC3E}">
        <p14:creationId xmlns:p14="http://schemas.microsoft.com/office/powerpoint/2010/main" val="78329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3616375"/>
          </a:xfrm>
          <a:prstGeom prst="rect">
            <a:avLst/>
          </a:prstGeom>
          <a:noFill/>
        </p:spPr>
        <p:txBody>
          <a:bodyPr wrap="square" rtlCol="0">
            <a:spAutoFit/>
          </a:bodyPr>
          <a:lstStyle/>
          <a:p>
            <a:pPr>
              <a:spcAft>
                <a:spcPts val="600"/>
              </a:spcAft>
            </a:pPr>
            <a:r>
              <a:rPr lang="en-US" sz="2800" b="1" dirty="0">
                <a:solidFill>
                  <a:srgbClr val="548DD4"/>
                </a:solidFill>
                <a:latin typeface="Comic Sans MS"/>
                <a:ea typeface="Calibri"/>
                <a:cs typeface="Times New Roman"/>
              </a:rPr>
              <a:t>Comparison of Ratios</a:t>
            </a:r>
            <a:endParaRPr lang="en-PH" sz="2800" dirty="0">
              <a:ea typeface="Calibri"/>
              <a:cs typeface="Times New Roman"/>
            </a:endParaRPr>
          </a:p>
          <a:p>
            <a:pPr algn="just">
              <a:spcAft>
                <a:spcPts val="600"/>
              </a:spcAft>
            </a:pPr>
            <a:r>
              <a:rPr lang="en-US" sz="2800" dirty="0">
                <a:latin typeface="Comic Sans MS"/>
                <a:ea typeface="Calibri"/>
                <a:cs typeface="Times New Roman"/>
              </a:rPr>
              <a:t>A ratio is a comparison of two quantities. To compare ratios is to determine whether the two given ratios are equal or not, and if one is greater or lesser than the other. This is very helpful in making decisions in real life situations. These comparisons can be obtained using different methods.</a:t>
            </a:r>
            <a:endParaRPr lang="en-PH" sz="2800" dirty="0">
              <a:ea typeface="Calibri"/>
              <a:cs typeface="Times New Roman"/>
            </a:endParaRPr>
          </a:p>
        </p:txBody>
      </p:sp>
    </p:spTree>
    <p:extLst>
      <p:ext uri="{BB962C8B-B14F-4D97-AF65-F5344CB8AC3E}">
        <p14:creationId xmlns:p14="http://schemas.microsoft.com/office/powerpoint/2010/main" val="275094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936625"/>
            <a:ext cx="8987155"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5795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2646878"/>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1: </a:t>
            </a:r>
          </a:p>
          <a:p>
            <a:pPr>
              <a:spcAft>
                <a:spcPts val="600"/>
              </a:spcAft>
            </a:pPr>
            <a:r>
              <a:rPr lang="en-US" sz="2800" b="1" dirty="0">
                <a:solidFill>
                  <a:srgbClr val="C00000"/>
                </a:solidFill>
                <a:latin typeface="Comic Sans MS"/>
                <a:ea typeface="Calibri"/>
                <a:cs typeface="Times New Roman"/>
              </a:rPr>
              <a:t>COMPARING BY CROSS MULTIPLICATION</a:t>
            </a:r>
            <a:endParaRPr lang="en-PH" sz="28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endParaRPr lang="en-PH" sz="2800" dirty="0">
              <a:ea typeface="Calibri"/>
              <a:cs typeface="Times New Roman"/>
            </a:endParaRPr>
          </a:p>
          <a:p>
            <a:pPr algn="just">
              <a:spcAft>
                <a:spcPts val="600"/>
              </a:spcAft>
            </a:pPr>
            <a:r>
              <a:rPr lang="en-US" sz="2800" dirty="0">
                <a:latin typeface="Comic Sans MS"/>
                <a:ea typeface="Calibri"/>
                <a:cs typeface="Times New Roman"/>
              </a:rPr>
              <a:t>Remember that ratios can be written as fractions, so one way to compare them is through the process of cross multiplying.</a:t>
            </a:r>
            <a:endParaRPr lang="en-PH" sz="2800" dirty="0">
              <a:ea typeface="Calibri"/>
              <a:cs typeface="Times New Roman"/>
            </a:endParaRPr>
          </a:p>
        </p:txBody>
      </p:sp>
    </p:spTree>
    <p:extLst>
      <p:ext uri="{BB962C8B-B14F-4D97-AF65-F5344CB8AC3E}">
        <p14:creationId xmlns:p14="http://schemas.microsoft.com/office/powerpoint/2010/main" val="214523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3667542"/>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1: </a:t>
                </a:r>
              </a:p>
              <a:p>
                <a:pPr>
                  <a:spcAft>
                    <a:spcPts val="600"/>
                  </a:spcAft>
                </a:pPr>
                <a:r>
                  <a:rPr lang="en-US" sz="2800" b="1" dirty="0">
                    <a:solidFill>
                      <a:srgbClr val="C00000"/>
                    </a:solidFill>
                    <a:latin typeface="Comic Sans MS"/>
                    <a:ea typeface="Calibri"/>
                    <a:cs typeface="Times New Roman"/>
                  </a:rPr>
                  <a:t>COMPARING BY CROSS MULTIPLICATION</a:t>
                </a:r>
                <a:endParaRPr lang="en-PH" sz="28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spcAft>
                    <a:spcPts val="600"/>
                  </a:spcAft>
                </a:pPr>
                <a:r>
                  <a:rPr lang="en-US" sz="2800" b="1" dirty="0">
                    <a:solidFill>
                      <a:srgbClr val="4F81BD"/>
                    </a:solidFill>
                    <a:latin typeface="Comic Sans MS"/>
                    <a:ea typeface="Calibri"/>
                    <a:cs typeface="Times New Roman"/>
                  </a:rPr>
                  <a:t>Step 1:</a:t>
                </a:r>
                <a:r>
                  <a:rPr lang="en-US" sz="2800" dirty="0">
                    <a:effectLst/>
                    <a:latin typeface="Comic Sans MS"/>
                    <a:ea typeface="Calibri"/>
                    <a:cs typeface="Times New Roman"/>
                  </a:rPr>
                  <a:t>	Rewrite the ratios into fractions.</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Calibri"/>
                    <a:cs typeface="Times New Roman"/>
                  </a:rPr>
                  <a:t>				3:4 		</a:t>
                </a:r>
                <a14:m>
                  <m:oMath xmlns:m="http://schemas.openxmlformats.org/officeDocument/2006/math">
                    <m:f>
                      <m:fPr>
                        <m:ctrlPr>
                          <a:rPr lang="en-PH" sz="2800" i="1">
                            <a:effectLst/>
                            <a:latin typeface="Cambria Math" panose="02040503050406030204" pitchFamily="18" charset="0"/>
                            <a:ea typeface="Calibri"/>
                            <a:cs typeface="Times New Roman"/>
                          </a:rPr>
                        </m:ctrlPr>
                      </m:fPr>
                      <m:num>
                        <m:r>
                          <a:rPr lang="en-US" sz="2800" i="1">
                            <a:effectLst/>
                            <a:latin typeface="Cambria Math"/>
                            <a:ea typeface="Calibri"/>
                            <a:cs typeface="Times New Roman"/>
                          </a:rPr>
                          <m:t>3</m:t>
                        </m:r>
                      </m:num>
                      <m:den>
                        <m:r>
                          <a:rPr lang="en-US" sz="2800" i="1">
                            <a:effectLst/>
                            <a:latin typeface="Cambria Math"/>
                            <a:ea typeface="Calibri"/>
                            <a:cs typeface="Times New Roman"/>
                          </a:rPr>
                          <m:t>4</m:t>
                        </m:r>
                      </m:den>
                    </m:f>
                  </m:oMath>
                </a14:m>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Times New Roman"/>
                    <a:cs typeface="Times New Roman"/>
                  </a:rPr>
                  <a:t>				2:3		</a:t>
                </a:r>
                <a14:m>
                  <m:oMath xmlns:m="http://schemas.openxmlformats.org/officeDocument/2006/math">
                    <m:f>
                      <m:fPr>
                        <m:ctrlPr>
                          <a:rPr lang="en-PH" sz="2800" i="1">
                            <a:effectLst/>
                            <a:latin typeface="Cambria Math" panose="02040503050406030204" pitchFamily="18" charset="0"/>
                            <a:ea typeface="Calibri"/>
                            <a:cs typeface="Times New Roman"/>
                          </a:rPr>
                        </m:ctrlPr>
                      </m:fPr>
                      <m:num>
                        <m:r>
                          <a:rPr lang="en-US" sz="2800" i="1">
                            <a:effectLst/>
                            <a:latin typeface="Cambria Math"/>
                            <a:ea typeface="Calibri"/>
                            <a:cs typeface="Times New Roman"/>
                          </a:rPr>
                          <m:t>2</m:t>
                        </m:r>
                      </m:num>
                      <m:den>
                        <m:r>
                          <a:rPr lang="en-US" sz="2800" i="1">
                            <a:effectLst/>
                            <a:latin typeface="Cambria Math"/>
                            <a:ea typeface="Calibri"/>
                            <a:cs typeface="Times New Roman"/>
                          </a:rPr>
                          <m:t>3</m:t>
                        </m:r>
                      </m:den>
                    </m:f>
                  </m:oMath>
                </a14:m>
                <a:endParaRPr lang="en-PH" sz="2800" dirty="0">
                  <a:ea typeface="Calibri"/>
                  <a:cs typeface="Times New Roman"/>
                </a:endParaRPr>
              </a:p>
              <a:p>
                <a:pPr>
                  <a:spcAft>
                    <a:spcPts val="600"/>
                  </a:spcAft>
                </a:pPr>
                <a:endParaRPr lang="en-PH" sz="28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3667542"/>
              </a:xfrm>
              <a:prstGeom prst="rect">
                <a:avLst/>
              </a:prstGeom>
              <a:blipFill rotWithShape="1">
                <a:blip r:embed="rId3"/>
                <a:stretch>
                  <a:fillRect l="-1521" t="-1661" b="-3654"/>
                </a:stretch>
              </a:blipFill>
            </p:spPr>
            <p:txBody>
              <a:bodyPr/>
              <a:lstStyle/>
              <a:p>
                <a:r>
                  <a:rPr lang="en-PH">
                    <a:noFill/>
                  </a:rPr>
                  <a:t> </a:t>
                </a:r>
              </a:p>
            </p:txBody>
          </p:sp>
        </mc:Fallback>
      </mc:AlternateContent>
      <p:cxnSp>
        <p:nvCxnSpPr>
          <p:cNvPr id="6" name="Straight Arrow Connector 5"/>
          <p:cNvCxnSpPr/>
          <p:nvPr/>
        </p:nvCxnSpPr>
        <p:spPr>
          <a:xfrm>
            <a:off x="2971800" y="2571750"/>
            <a:ext cx="762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971800" y="3257550"/>
            <a:ext cx="762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6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p:sp>
        <p:nvSpPr>
          <p:cNvPr id="4" name="TextBox 3"/>
          <p:cNvSpPr txBox="1"/>
          <p:nvPr/>
        </p:nvSpPr>
        <p:spPr>
          <a:xfrm>
            <a:off x="345374" y="514350"/>
            <a:ext cx="8417626" cy="1785104"/>
          </a:xfrm>
          <a:prstGeom prst="rect">
            <a:avLst/>
          </a:prstGeom>
          <a:noFill/>
        </p:spPr>
        <p:txBody>
          <a:bodyPr wrap="square" rtlCol="0">
            <a:spAutoFit/>
          </a:bodyPr>
          <a:lstStyle/>
          <a:p>
            <a:pPr>
              <a:spcAft>
                <a:spcPts val="600"/>
              </a:spcAft>
            </a:pPr>
            <a:r>
              <a:rPr lang="en-US" sz="2800" b="1" dirty="0">
                <a:latin typeface="Comic Sans MS"/>
                <a:ea typeface="Calibri"/>
                <a:cs typeface="Times New Roman"/>
              </a:rPr>
              <a:t>Method 1: </a:t>
            </a:r>
          </a:p>
          <a:p>
            <a:pPr>
              <a:spcAft>
                <a:spcPts val="600"/>
              </a:spcAft>
            </a:pPr>
            <a:r>
              <a:rPr lang="en-US" sz="2800" b="1" dirty="0">
                <a:solidFill>
                  <a:srgbClr val="C00000"/>
                </a:solidFill>
                <a:latin typeface="Comic Sans MS"/>
                <a:ea typeface="Calibri"/>
                <a:cs typeface="Times New Roman"/>
              </a:rPr>
              <a:t>COMPARING BY CROSS MULTIPLICATION</a:t>
            </a:r>
            <a:endParaRPr lang="en-PH" sz="2800" dirty="0">
              <a:ea typeface="Calibri"/>
              <a:cs typeface="Times New Roman"/>
            </a:endParaRPr>
          </a:p>
          <a:p>
            <a:pPr>
              <a:spcAft>
                <a:spcPts val="600"/>
              </a:spcAft>
            </a:pPr>
            <a:r>
              <a:rPr lang="en-US" sz="1100" b="1" dirty="0">
                <a:solidFill>
                  <a:srgbClr val="C00000"/>
                </a:solidFill>
                <a:latin typeface="Comic Sans MS"/>
                <a:ea typeface="Calibri"/>
                <a:cs typeface="Times New Roman"/>
              </a:rPr>
              <a:t> </a:t>
            </a:r>
          </a:p>
          <a:p>
            <a:pPr>
              <a:spcAft>
                <a:spcPts val="600"/>
              </a:spcAft>
            </a:pPr>
            <a:endParaRPr lang="en-PH" sz="2800" dirty="0">
              <a:ea typeface="Calibri"/>
              <a:cs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08" y="1657350"/>
            <a:ext cx="8153401"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2514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365760"/>
          </a:xfrm>
        </p:spPr>
        <p:txBody>
          <a:bodyPr>
            <a:normAutofit/>
          </a:bodyPr>
          <a:lstStyle/>
          <a:p>
            <a:pPr algn="l"/>
            <a:r>
              <a:rPr lang="en-US" sz="1700" b="1" dirty="0">
                <a:latin typeface="Cambria" panose="02040503050406030204" pitchFamily="18" charset="0"/>
              </a:rPr>
              <a:t>Comparing Ratios</a:t>
            </a:r>
          </a:p>
        </p:txBody>
      </p:sp>
      <p:pic>
        <p:nvPicPr>
          <p:cNvPr id="5" name="Picture 4" descr="C:\Users\Snezana Calovska\Desktop\MathTeacherCoach (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4781550"/>
            <a:ext cx="2052955" cy="220345"/>
          </a:xfrm>
          <a:prstGeom prst="rect">
            <a:avLst/>
          </a:prstGeom>
          <a:noFill/>
          <a:ln>
            <a:noFill/>
          </a:ln>
        </p:spPr>
      </p:pic>
      <mc:AlternateContent xmlns:mc="http://schemas.openxmlformats.org/markup-compatibility/2006" xmlns:a14="http://schemas.microsoft.com/office/drawing/2010/main">
        <mc:Choice Requires="a14">
          <p:sp>
            <p:nvSpPr>
              <p:cNvPr id="4" name="TextBox 3"/>
              <p:cNvSpPr txBox="1"/>
              <p:nvPr/>
            </p:nvSpPr>
            <p:spPr>
              <a:xfrm>
                <a:off x="345374" y="514350"/>
                <a:ext cx="8417626" cy="3919086"/>
              </a:xfrm>
              <a:prstGeom prst="rect">
                <a:avLst/>
              </a:prstGeom>
              <a:noFill/>
            </p:spPr>
            <p:txBody>
              <a:bodyPr wrap="square" rtlCol="0">
                <a:spAutoFit/>
              </a:bodyPr>
              <a:lstStyle/>
              <a:p>
                <a:pPr>
                  <a:spcAft>
                    <a:spcPts val="600"/>
                  </a:spcAft>
                  <a:tabLst>
                    <a:tab pos="457200" algn="l"/>
                    <a:tab pos="914400" algn="l"/>
                    <a:tab pos="1371600" algn="l"/>
                    <a:tab pos="1872615" algn="l"/>
                  </a:tabLst>
                </a:pPr>
                <a:r>
                  <a:rPr lang="en-US" sz="2800" b="1" dirty="0">
                    <a:solidFill>
                      <a:srgbClr val="548DD4"/>
                    </a:solidFill>
                    <a:latin typeface="Comic Sans MS"/>
                    <a:ea typeface="Times New Roman"/>
                    <a:cs typeface="Times New Roman"/>
                  </a:rPr>
                  <a:t>Sample Problem 1:</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Times New Roman"/>
                    <a:cs typeface="Times New Roman"/>
                  </a:rPr>
                  <a:t>Compare the ratios 11:15 and 12:13 by cross multiplying.</a:t>
                </a:r>
                <a:endParaRPr lang="en-PH" sz="2800" dirty="0">
                  <a:ea typeface="Calibri"/>
                  <a:cs typeface="Times New Roman"/>
                </a:endParaRPr>
              </a:p>
              <a:p>
                <a:pPr>
                  <a:spcAft>
                    <a:spcPts val="600"/>
                  </a:spcAft>
                  <a:tabLst>
                    <a:tab pos="457200" algn="l"/>
                    <a:tab pos="914400" algn="l"/>
                    <a:tab pos="1371600" algn="l"/>
                    <a:tab pos="1872615" algn="l"/>
                  </a:tabLst>
                </a:pPr>
                <a:r>
                  <a:rPr lang="en-US" sz="2800" dirty="0">
                    <a:effectLst/>
                    <a:latin typeface="Comic Sans MS"/>
                    <a:ea typeface="Times New Roman"/>
                    <a:cs typeface="Times New Roman"/>
                  </a:rPr>
                  <a:t> </a:t>
                </a:r>
                <a:endParaRPr lang="en-PH" sz="2800" dirty="0">
                  <a:ea typeface="Calibri"/>
                  <a:cs typeface="Times New Roman"/>
                </a:endParaRPr>
              </a:p>
              <a:p>
                <a:pPr>
                  <a:spcAft>
                    <a:spcPts val="600"/>
                  </a:spcAft>
                  <a:tabLst>
                    <a:tab pos="457200" algn="l"/>
                    <a:tab pos="914400" algn="l"/>
                    <a:tab pos="1371600" algn="l"/>
                    <a:tab pos="1872615" algn="l"/>
                  </a:tabLst>
                </a:pPr>
                <a:r>
                  <a:rPr lang="en-US" sz="2400" dirty="0">
                    <a:effectLst/>
                    <a:highlight>
                      <a:srgbClr val="FFFF00"/>
                    </a:highlight>
                    <a:latin typeface="Comic Sans MS"/>
                    <a:ea typeface="Times New Roman"/>
                    <a:cs typeface="Times New Roman"/>
                  </a:rPr>
                  <a:t>Solution:</a:t>
                </a:r>
                <a:r>
                  <a:rPr lang="en-US" sz="2400" dirty="0">
                    <a:effectLst/>
                    <a:latin typeface="Comic Sans MS"/>
                    <a:ea typeface="Times New Roman"/>
                    <a:cs typeface="Times New Roman"/>
                  </a:rPr>
                  <a:t>		</a:t>
                </a:r>
                <a14:m>
                  <m:oMath xmlns:m="http://schemas.openxmlformats.org/officeDocument/2006/math">
                    <m:f>
                      <m:fPr>
                        <m:ctrlPr>
                          <a:rPr lang="en-PH" sz="2400" b="1" i="1">
                            <a:effectLst/>
                            <a:latin typeface="Cambria Math" panose="02040503050406030204" pitchFamily="18" charset="0"/>
                            <a:ea typeface="Calibri"/>
                            <a:cs typeface="Times New Roman"/>
                          </a:rPr>
                        </m:ctrlPr>
                      </m:fPr>
                      <m:num>
                        <m:r>
                          <a:rPr lang="en-US" sz="2400" b="1" i="1">
                            <a:effectLst/>
                            <a:latin typeface="Cambria Math"/>
                            <a:ea typeface="Calibri"/>
                            <a:cs typeface="Times New Roman"/>
                          </a:rPr>
                          <m:t>𝟏𝟏</m:t>
                        </m:r>
                      </m:num>
                      <m:den>
                        <m:r>
                          <a:rPr lang="en-US" sz="2400" b="1" i="1">
                            <a:effectLst/>
                            <a:latin typeface="Cambria Math"/>
                            <a:ea typeface="Calibri"/>
                            <a:cs typeface="Times New Roman"/>
                          </a:rPr>
                          <m:t>𝟏𝟓</m:t>
                        </m:r>
                      </m:den>
                    </m:f>
                  </m:oMath>
                </a14:m>
                <a:r>
                  <a:rPr lang="en-US" sz="2400" b="1" dirty="0">
                    <a:effectLst/>
                    <a:latin typeface="Comic Sans MS"/>
                    <a:ea typeface="Times New Roman"/>
                    <a:cs typeface="Times New Roman"/>
                  </a:rPr>
                  <a:t>    </a:t>
                </a:r>
                <a14:m>
                  <m:oMath xmlns:m="http://schemas.openxmlformats.org/officeDocument/2006/math">
                    <m:f>
                      <m:fPr>
                        <m:ctrlPr>
                          <a:rPr lang="en-PH" sz="2400" b="1" i="1">
                            <a:effectLst/>
                            <a:latin typeface="Cambria Math" panose="02040503050406030204" pitchFamily="18" charset="0"/>
                            <a:ea typeface="Calibri"/>
                            <a:cs typeface="Times New Roman"/>
                          </a:rPr>
                        </m:ctrlPr>
                      </m:fPr>
                      <m:num>
                        <m:r>
                          <a:rPr lang="en-US" sz="2400" b="1" i="1">
                            <a:effectLst/>
                            <a:latin typeface="Cambria Math"/>
                            <a:ea typeface="Calibri"/>
                            <a:cs typeface="Times New Roman"/>
                          </a:rPr>
                          <m:t>𝟏𝟐</m:t>
                        </m:r>
                      </m:num>
                      <m:den>
                        <m:r>
                          <a:rPr lang="en-US" sz="2400" b="1" i="1">
                            <a:effectLst/>
                            <a:latin typeface="Cambria Math"/>
                            <a:ea typeface="Calibri"/>
                            <a:cs typeface="Times New Roman"/>
                          </a:rPr>
                          <m:t>𝟏𝟑</m:t>
                        </m:r>
                      </m:den>
                    </m:f>
                  </m:oMath>
                </a14:m>
                <a:endParaRPr lang="en-PH" sz="2400" dirty="0">
                  <a:ea typeface="Calibri"/>
                  <a:cs typeface="Times New Roman"/>
                </a:endParaRPr>
              </a:p>
              <a:p>
                <a:pPr>
                  <a:spcAft>
                    <a:spcPts val="600"/>
                  </a:spcAft>
                  <a:tabLst>
                    <a:tab pos="457200" algn="l"/>
                    <a:tab pos="914400" algn="l"/>
                    <a:tab pos="1371600" algn="l"/>
                    <a:tab pos="1872615" algn="l"/>
                  </a:tabLst>
                </a:pPr>
                <a:r>
                  <a:rPr lang="en-US" sz="2400" dirty="0">
                    <a:effectLst/>
                    <a:latin typeface="Comic Sans MS"/>
                    <a:ea typeface="Times New Roman"/>
                    <a:cs typeface="Times New Roman"/>
                  </a:rPr>
                  <a:t>		(11)(13)	(15)(12)</a:t>
                </a:r>
                <a:endParaRPr lang="en-PH" sz="2400" dirty="0">
                  <a:ea typeface="Calibri"/>
                  <a:cs typeface="Times New Roman"/>
                </a:endParaRPr>
              </a:p>
              <a:p>
                <a:pPr>
                  <a:spcAft>
                    <a:spcPts val="600"/>
                  </a:spcAft>
                  <a:tabLst>
                    <a:tab pos="457200" algn="l"/>
                    <a:tab pos="914400" algn="l"/>
                    <a:tab pos="1371600" algn="l"/>
                    <a:tab pos="1872615" algn="l"/>
                  </a:tabLst>
                </a:pPr>
                <a:r>
                  <a:rPr lang="en-US" sz="2400" dirty="0">
                    <a:effectLst/>
                    <a:latin typeface="Comic Sans MS"/>
                    <a:ea typeface="Times New Roman"/>
                    <a:cs typeface="Times New Roman"/>
                  </a:rPr>
                  <a:t>		   143    &lt;	  180</a:t>
                </a:r>
              </a:p>
              <a:p>
                <a:pPr>
                  <a:spcAft>
                    <a:spcPts val="600"/>
                  </a:spcAft>
                  <a:tabLst>
                    <a:tab pos="457200" algn="l"/>
                    <a:tab pos="914400" algn="l"/>
                    <a:tab pos="1371600" algn="l"/>
                    <a:tab pos="1872615" algn="l"/>
                  </a:tabLst>
                </a:pPr>
                <a:r>
                  <a:rPr lang="en-US" sz="2400" dirty="0">
                    <a:effectLst/>
                    <a:highlight>
                      <a:srgbClr val="FFFF00"/>
                    </a:highlight>
                    <a:latin typeface="Comic Sans MS"/>
                    <a:ea typeface="Times New Roman"/>
                    <a:cs typeface="Times New Roman"/>
                  </a:rPr>
                  <a:t>143 is less than 180, therefore 11:15 is less than 12:13</a:t>
                </a:r>
                <a:endParaRPr lang="en-PH" sz="2400" dirty="0">
                  <a:ea typeface="Calibri"/>
                  <a:cs typeface="Times New Roman"/>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345374" y="514350"/>
                <a:ext cx="8417626" cy="3919086"/>
              </a:xfrm>
              <a:prstGeom prst="rect">
                <a:avLst/>
              </a:prstGeom>
              <a:blipFill rotWithShape="1">
                <a:blip r:embed="rId3"/>
                <a:stretch>
                  <a:fillRect l="-1521" t="-1555" b="-2644"/>
                </a:stretch>
              </a:blipFill>
            </p:spPr>
            <p:txBody>
              <a:bodyPr/>
              <a:lstStyle/>
              <a:p>
                <a:r>
                  <a:rPr lang="en-PH">
                    <a:noFill/>
                  </a:rPr>
                  <a:t> </a:t>
                </a:r>
              </a:p>
            </p:txBody>
          </p:sp>
        </mc:Fallback>
      </mc:AlternateContent>
    </p:spTree>
    <p:extLst>
      <p:ext uri="{BB962C8B-B14F-4D97-AF65-F5344CB8AC3E}">
        <p14:creationId xmlns:p14="http://schemas.microsoft.com/office/powerpoint/2010/main" val="1050417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559</Words>
  <Application>Microsoft Office PowerPoint</Application>
  <PresentationFormat>On-screen Show (16:9)</PresentationFormat>
  <Paragraphs>96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Cambria</vt:lpstr>
      <vt:lpstr>Cambria Math</vt:lpstr>
      <vt:lpstr>Comic Sans MS</vt:lpstr>
      <vt:lpstr>Office Theme</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lpstr>Comparing Ratios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2022-08-17T08:45:44Z</dcterms:created>
  <dcterms:modified xsi:type="dcterms:W3CDTF">2022-08-17T08:46:17Z</dcterms:modified>
</cp:coreProperties>
</file>