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sldIdLst>
    <p:sldId id="256" r:id="rId2"/>
    <p:sldId id="257" r:id="rId3"/>
    <p:sldId id="446" r:id="rId4"/>
    <p:sldId id="258" r:id="rId5"/>
    <p:sldId id="387" r:id="rId6"/>
    <p:sldId id="264" r:id="rId7"/>
    <p:sldId id="422" r:id="rId8"/>
    <p:sldId id="423" r:id="rId9"/>
    <p:sldId id="424" r:id="rId10"/>
    <p:sldId id="425" r:id="rId11"/>
    <p:sldId id="426" r:id="rId12"/>
    <p:sldId id="427" r:id="rId13"/>
    <p:sldId id="428" r:id="rId14"/>
    <p:sldId id="296" r:id="rId15"/>
    <p:sldId id="411" r:id="rId16"/>
    <p:sldId id="429" r:id="rId17"/>
    <p:sldId id="297" r:id="rId18"/>
    <p:sldId id="430" r:id="rId19"/>
    <p:sldId id="431" r:id="rId20"/>
    <p:sldId id="432" r:id="rId21"/>
    <p:sldId id="433" r:id="rId22"/>
    <p:sldId id="434" r:id="rId23"/>
    <p:sldId id="435" r:id="rId24"/>
    <p:sldId id="436" r:id="rId25"/>
    <p:sldId id="437" r:id="rId26"/>
    <p:sldId id="438" r:id="rId27"/>
    <p:sldId id="441" r:id="rId28"/>
    <p:sldId id="439" r:id="rId29"/>
    <p:sldId id="440" r:id="rId30"/>
    <p:sldId id="298" r:id="rId31"/>
    <p:sldId id="413" r:id="rId32"/>
    <p:sldId id="300" r:id="rId33"/>
    <p:sldId id="442" r:id="rId34"/>
    <p:sldId id="443" r:id="rId35"/>
    <p:sldId id="444" r:id="rId36"/>
    <p:sldId id="445" r:id="rId37"/>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513" autoAdjust="0"/>
    <p:restoredTop sz="94660"/>
  </p:normalViewPr>
  <p:slideViewPr>
    <p:cSldViewPr>
      <p:cViewPr varScale="1">
        <p:scale>
          <a:sx n="90" d="100"/>
          <a:sy n="90" d="100"/>
        </p:scale>
        <p:origin x="1062" y="7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22"/>
            <a:ext cx="7772400" cy="1102518"/>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82"/>
            <a:ext cx="2057400" cy="438864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82"/>
            <a:ext cx="6019800" cy="438864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1"/>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3/30/2022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3"/>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D8BD707-D9CF-40AE-B4C6-C98DA3205C09}"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1" y="1151335"/>
            <a:ext cx="4040188" cy="47982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1" y="1631156"/>
            <a:ext cx="4040188" cy="29634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D8BD707-D9CF-40AE-B4C6-C98DA3205C09}" type="datetimeFigureOut">
              <a:rPr lang="en-US" smtClean="0"/>
              <a:pPr/>
              <a:t>3/30/2022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3/30/2022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3/30/2022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5" y="204788"/>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5"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3/30/2022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0" y="0"/>
            <a:ext cx="8229600" cy="85725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457200" y="1200153"/>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6"/>
            <a:ext cx="2133600" cy="273843"/>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3/30/2022</a:t>
            </a:fld>
            <a:endParaRPr lang="en-US"/>
          </a:p>
        </p:txBody>
      </p:sp>
      <p:sp>
        <p:nvSpPr>
          <p:cNvPr id="5" name="Footer Placeholder 4"/>
          <p:cNvSpPr>
            <a:spLocks noGrp="1"/>
          </p:cNvSpPr>
          <p:nvPr>
            <p:ph type="ftr" sz="quarter" idx="3"/>
          </p:nvPr>
        </p:nvSpPr>
        <p:spPr>
          <a:xfrm>
            <a:off x="3124200" y="4767266"/>
            <a:ext cx="2895600" cy="27384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6"/>
            <a:ext cx="2133600" cy="273843"/>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7.emf"/><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image" Target="../media/image7.emf"/></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7.emf"/></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18.png"/><Relationship Id="rId5" Type="http://schemas.openxmlformats.org/officeDocument/2006/relationships/image" Target="../media/image17.png"/><Relationship Id="rId4" Type="http://schemas.openxmlformats.org/officeDocument/2006/relationships/image" Target="../media/image7.emf"/></Relationships>
</file>

<file path=ppt/slides/_rels/slide1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8.emf"/></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110.png"/><Relationship Id="rId4" Type="http://schemas.openxmlformats.org/officeDocument/2006/relationships/image" Target="../media/image8.emf"/></Relationships>
</file>

<file path=ppt/slides/_rels/slide19.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1.png"/><Relationship Id="rId5" Type="http://schemas.openxmlformats.org/officeDocument/2006/relationships/image" Target="../media/image19.png"/><Relationship Id="rId4" Type="http://schemas.openxmlformats.org/officeDocument/2006/relationships/image" Target="../media/image8.emf"/></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2.png"/><Relationship Id="rId5" Type="http://schemas.openxmlformats.org/officeDocument/2006/relationships/image" Target="../media/image25.png"/><Relationship Id="rId4" Type="http://schemas.openxmlformats.org/officeDocument/2006/relationships/image" Target="../media/image8.emf"/></Relationships>
</file>

<file path=ppt/slides/_rels/slide21.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8.png"/><Relationship Id="rId5" Type="http://schemas.openxmlformats.org/officeDocument/2006/relationships/image" Target="../media/image27.png"/><Relationship Id="rId4" Type="http://schemas.openxmlformats.org/officeDocument/2006/relationships/image" Target="../media/image8.emf"/></Relationships>
</file>

<file path=ppt/slides/_rels/slide22.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29.png"/><Relationship Id="rId4" Type="http://schemas.openxmlformats.org/officeDocument/2006/relationships/image" Target="../media/image8.emf"/></Relationships>
</file>

<file path=ppt/slides/_rels/slide23.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9.emf"/></Relationships>
</file>

<file path=ppt/slides/_rels/slide24.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210.png"/></Relationships>
</file>

<file path=ppt/slides/_rels/slide25.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24.png"/><Relationship Id="rId5" Type="http://schemas.openxmlformats.org/officeDocument/2006/relationships/image" Target="../media/image9.emf"/><Relationship Id="rId4" Type="http://schemas.openxmlformats.org/officeDocument/2006/relationships/image" Target="../media/image33.png"/></Relationships>
</file>

<file path=ppt/slides/_rels/slide26.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7.png"/><Relationship Id="rId5" Type="http://schemas.openxmlformats.org/officeDocument/2006/relationships/image" Target="../media/image9.emf"/><Relationship Id="rId4" Type="http://schemas.openxmlformats.org/officeDocument/2006/relationships/image" Target="../media/image36.png"/></Relationships>
</file>

<file path=ppt/slides/_rels/slide27.xml.rels><?xml version="1.0" encoding="UTF-8" standalone="yes"?>
<Relationships xmlns="http://schemas.openxmlformats.org/package/2006/relationships"><Relationship Id="rId3" Type="http://schemas.openxmlformats.org/officeDocument/2006/relationships/image" Target="../media/image35.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39.png"/><Relationship Id="rId5" Type="http://schemas.openxmlformats.org/officeDocument/2006/relationships/image" Target="../media/image9.emf"/><Relationship Id="rId4" Type="http://schemas.openxmlformats.org/officeDocument/2006/relationships/image" Target="../media/image38.png"/></Relationships>
</file>

<file path=ppt/slides/_rels/slide28.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41.png"/><Relationship Id="rId5" Type="http://schemas.openxmlformats.org/officeDocument/2006/relationships/image" Target="../media/image9.emf"/><Relationship Id="rId4" Type="http://schemas.openxmlformats.org/officeDocument/2006/relationships/image" Target="../media/image40.png"/></Relationships>
</file>

<file path=ppt/slides/_rels/slide29.xml.rels><?xml version="1.0" encoding="UTF-8" standalone="yes"?>
<Relationships xmlns="http://schemas.openxmlformats.org/package/2006/relationships"><Relationship Id="rId3" Type="http://schemas.openxmlformats.org/officeDocument/2006/relationships/image" Target="../media/image30.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9.emf"/><Relationship Id="rId4" Type="http://schemas.openxmlformats.org/officeDocument/2006/relationships/image" Target="../media/image42.png"/></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8" Type="http://schemas.openxmlformats.org/officeDocument/2006/relationships/image" Target="../media/image50.png"/><Relationship Id="rId3" Type="http://schemas.openxmlformats.org/officeDocument/2006/relationships/image" Target="../media/image5.png"/><Relationship Id="rId7" Type="http://schemas.openxmlformats.org/officeDocument/2006/relationships/image" Target="../media/image49.png"/><Relationship Id="rId2" Type="http://schemas.openxmlformats.org/officeDocument/2006/relationships/image" Target="../media/image45.png"/><Relationship Id="rId1" Type="http://schemas.openxmlformats.org/officeDocument/2006/relationships/slideLayout" Target="../slideLayouts/slideLayout2.xml"/><Relationship Id="rId6" Type="http://schemas.openxmlformats.org/officeDocument/2006/relationships/image" Target="../media/image48.png"/><Relationship Id="rId5" Type="http://schemas.openxmlformats.org/officeDocument/2006/relationships/image" Target="../media/image47.png"/><Relationship Id="rId4" Type="http://schemas.openxmlformats.org/officeDocument/2006/relationships/image" Target="../media/image46.png"/></Relationships>
</file>

<file path=ppt/slides/_rels/slide34.xml.rels><?xml version="1.0" encoding="UTF-8" standalone="yes"?>
<Relationships xmlns="http://schemas.openxmlformats.org/package/2006/relationships"><Relationship Id="rId8" Type="http://schemas.openxmlformats.org/officeDocument/2006/relationships/image" Target="../media/image56.png"/><Relationship Id="rId3" Type="http://schemas.openxmlformats.org/officeDocument/2006/relationships/image" Target="../media/image5.png"/><Relationship Id="rId7" Type="http://schemas.openxmlformats.org/officeDocument/2006/relationships/image" Target="../media/image55.png"/><Relationship Id="rId2" Type="http://schemas.openxmlformats.org/officeDocument/2006/relationships/image" Target="../media/image51.png"/><Relationship Id="rId1" Type="http://schemas.openxmlformats.org/officeDocument/2006/relationships/slideLayout" Target="../slideLayouts/slideLayout2.xml"/><Relationship Id="rId6" Type="http://schemas.openxmlformats.org/officeDocument/2006/relationships/image" Target="../media/image54.png"/><Relationship Id="rId5" Type="http://schemas.openxmlformats.org/officeDocument/2006/relationships/image" Target="../media/image53.png"/><Relationship Id="rId4" Type="http://schemas.openxmlformats.org/officeDocument/2006/relationships/image" Target="../media/image52.png"/></Relationships>
</file>

<file path=ppt/slides/_rels/slide35.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10.emf"/></Relationships>
</file>

<file path=ppt/slides/_rels/slide36.xml.rels><?xml version="1.0" encoding="UTF-8" standalone="yes"?>
<Relationships xmlns="http://schemas.openxmlformats.org/package/2006/relationships"><Relationship Id="rId3" Type="http://schemas.openxmlformats.org/officeDocument/2006/relationships/image" Target="../media/image57.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60.png"/><Relationship Id="rId4" Type="http://schemas.openxmlformats.org/officeDocument/2006/relationships/image" Target="../media/image11.emf"/></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6.emf"/></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8.png"/><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6.emf"/></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343150"/>
            <a:ext cx="8305800" cy="1981200"/>
          </a:xfrm>
        </p:spPr>
        <p:txBody>
          <a:bodyPr>
            <a:normAutofit lnSpcReduction="10000"/>
          </a:bodyPr>
          <a:lstStyle/>
          <a:p>
            <a:r>
              <a:rPr lang="en-US" sz="4400" dirty="0" err="1">
                <a:solidFill>
                  <a:schemeClr val="tx1"/>
                </a:solidFill>
              </a:rPr>
              <a:t>Extrema</a:t>
            </a:r>
            <a:r>
              <a:rPr lang="en-US" sz="4400" dirty="0">
                <a:solidFill>
                  <a:schemeClr val="tx1"/>
                </a:solidFill>
              </a:rPr>
              <a:t> and Average Rates of Change</a:t>
            </a:r>
          </a:p>
          <a:p>
            <a:r>
              <a:rPr lang="en-US" sz="3500" dirty="0"/>
              <a:t>Unit 1 Lesson 4 </a:t>
            </a:r>
          </a:p>
        </p:txBody>
      </p:sp>
      <p:pic>
        <p:nvPicPr>
          <p:cNvPr id="4" name="Picture 3"/>
          <p:cNvPicPr/>
          <p:nvPr/>
        </p:nvPicPr>
        <p:blipFill>
          <a:blip r:embed="rId2">
            <a:extLst>
              <a:ext uri="{28A0092B-C50C-407E-A947-70E740481C1C}">
                <a14:useLocalDpi xmlns:a14="http://schemas.microsoft.com/office/drawing/2010/main" val="0"/>
              </a:ext>
            </a:extLst>
          </a:blip>
          <a:stretch>
            <a:fillRect/>
          </a:stretch>
        </p:blipFill>
        <p:spPr>
          <a:xfrm>
            <a:off x="762000" y="1123950"/>
            <a:ext cx="7543800" cy="822960"/>
          </a:xfrm>
          <a:prstGeom prst="rect">
            <a:avLst/>
          </a:prstGeom>
        </p:spPr>
      </p:pic>
    </p:spTree>
    <p:extLst>
      <p:ext uri="{BB962C8B-B14F-4D97-AF65-F5344CB8AC3E}">
        <p14:creationId xmlns:p14="http://schemas.microsoft.com/office/powerpoint/2010/main" val="15489475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76199" y="351235"/>
            <a:ext cx="8980487" cy="1366528"/>
          </a:xfrm>
          <a:prstGeom prst="rect">
            <a:avLst/>
          </a:prstGeom>
        </p:spPr>
        <p:txBody>
          <a:bodyPr wrap="square">
            <a:spAutoFit/>
          </a:bodyPr>
          <a:lstStyle/>
          <a:p>
            <a:pPr>
              <a:lnSpc>
                <a:spcPct val="115000"/>
              </a:lnSpc>
              <a:spcAft>
                <a:spcPts val="600"/>
              </a:spcAft>
              <a:tabLst>
                <a:tab pos="1605915" algn="l"/>
              </a:tabLst>
            </a:pPr>
            <a:r>
              <a:rPr lang="en-US" sz="2400" b="1" dirty="0">
                <a:solidFill>
                  <a:schemeClr val="accent1"/>
                </a:solidFill>
              </a:rPr>
              <a:t>Sample Problem 1</a:t>
            </a:r>
            <a:r>
              <a:rPr lang="en-US" sz="2400" dirty="0">
                <a:solidFill>
                  <a:schemeClr val="accent1"/>
                </a:solidFill>
              </a:rPr>
              <a:t>:  </a:t>
            </a:r>
            <a:r>
              <a:rPr lang="en-US" sz="2400" b="1" dirty="0">
                <a:ea typeface="MS Mincho"/>
                <a:cs typeface="Times New Roman"/>
              </a:rPr>
              <a:t>Use the graph of each function to estimate intervals on which the function is increasing, decreasing, or constant. Support the answer numerically.</a:t>
            </a:r>
            <a:endParaRPr lang="en-US" sz="2400" dirty="0">
              <a:ea typeface="MS Mincho"/>
              <a:cs typeface="Times New Roman"/>
            </a:endParaRPr>
          </a:p>
        </p:txBody>
      </p:sp>
      <p:sp>
        <p:nvSpPr>
          <p:cNvPr id="3" name="Rectangle 2"/>
          <p:cNvSpPr/>
          <p:nvPr/>
        </p:nvSpPr>
        <p:spPr>
          <a:xfrm>
            <a:off x="184543" y="1563982"/>
            <a:ext cx="431528" cy="461665"/>
          </a:xfrm>
          <a:prstGeom prst="rect">
            <a:avLst/>
          </a:prstGeom>
        </p:spPr>
        <p:txBody>
          <a:bodyPr wrap="none">
            <a:spAutoFit/>
          </a:bodyPr>
          <a:lstStyle/>
          <a:p>
            <a:r>
              <a:rPr lang="en-US" sz="2400" b="1" dirty="0"/>
              <a:t>b.</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Rectangle 3"/>
              <p:cNvSpPr/>
              <p:nvPr/>
            </p:nvSpPr>
            <p:spPr>
              <a:xfrm>
                <a:off x="685800" y="1563982"/>
                <a:ext cx="2864374"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r>
                        <a:rPr lang="en-US" sz="2400" b="1" i="1">
                          <a:latin typeface="Cambria Math"/>
                        </a:rPr>
                        <m:t>𝒙</m:t>
                      </m:r>
                      <m:r>
                        <a:rPr lang="en-US" sz="2400" b="1" i="1">
                          <a:latin typeface="Cambria Math"/>
                        </a:rPr>
                        <m:t>−</m:t>
                      </m:r>
                      <m:r>
                        <a:rPr lang="en-US" sz="2400" b="1" i="1">
                          <a:latin typeface="Cambria Math"/>
                        </a:rPr>
                        <m:t>𝟏</m:t>
                      </m:r>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85800" y="1563982"/>
                <a:ext cx="2864374" cy="470000"/>
              </a:xfrm>
              <a:prstGeom prst="rect">
                <a:avLst/>
              </a:prstGeom>
              <a:blipFill rotWithShape="1">
                <a:blip r:embed="rId3"/>
                <a:stretch>
                  <a:fillRect l="-213" t="-7792" r="-4051" b="-298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3886200" y="1962149"/>
                <a:ext cx="5170486" cy="2694327"/>
              </a:xfrm>
              <a:prstGeom prst="rect">
                <a:avLst/>
              </a:prstGeom>
            </p:spPr>
            <p:txBody>
              <a:bodyPr wrap="square">
                <a:spAutoFit/>
              </a:bodyPr>
              <a:lstStyle/>
              <a:p>
                <a:r>
                  <a:rPr lang="en-US" sz="2400" dirty="0"/>
                  <a:t>From the graph, it appears that:</a:t>
                </a:r>
              </a:p>
              <a:p>
                <a:pPr marL="342900" indent="-342900">
                  <a:buFont typeface="Arial" pitchFamily="34" charset="0"/>
                  <a:buChar char="•"/>
                </a:pPr>
                <a:r>
                  <a:rPr lang="en-US" sz="2400" dirty="0"/>
                  <a:t>A function </a:t>
                </a:r>
                <a:r>
                  <a:rPr lang="en-US" sz="2400" dirty="0">
                    <a:ea typeface="Times New Roman"/>
                  </a:rPr>
                  <a:t> </a:t>
                </a:r>
                <a14:m>
                  <m:oMath xmlns:m="http://schemas.openxmlformats.org/officeDocument/2006/math">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r>
                      <a:rPr lang="en-US" sz="2400" b="1" i="1">
                        <a:latin typeface="Cambria Math"/>
                      </a:rPr>
                      <m:t>𝒙</m:t>
                    </m:r>
                    <m:r>
                      <a:rPr lang="en-US" sz="2400" b="1" i="1">
                        <a:latin typeface="Cambria Math"/>
                      </a:rPr>
                      <m:t>−</m:t>
                    </m:r>
                    <m:r>
                      <a:rPr lang="en-US" sz="2400" b="1" i="1">
                        <a:latin typeface="Cambria Math"/>
                      </a:rPr>
                      <m:t>𝟏</m:t>
                    </m:r>
                  </m:oMath>
                </a14:m>
                <a:r>
                  <a:rPr lang="en-US" sz="2400" dirty="0"/>
                  <a:t> is increasing for</a:t>
                </a:r>
                <a14:m>
                  <m:oMath xmlns:m="http://schemas.openxmlformats.org/officeDocument/2006/math">
                    <m:r>
                      <a:rPr lang="en-US" sz="2400" b="0" i="0" smtClean="0">
                        <a:latin typeface="Cambria Math"/>
                      </a:rPr>
                      <m:t>   </m:t>
                    </m:r>
                    <m:r>
                      <a:rPr lang="en-US" sz="2400" b="1" i="1">
                        <a:latin typeface="Cambria Math"/>
                      </a:rPr>
                      <m:t>𝒙</m:t>
                    </m:r>
                    <m:r>
                      <a:rPr lang="en-US" sz="2400" b="1" i="1">
                        <a:latin typeface="Cambria Math"/>
                      </a:rPr>
                      <m:t>&lt;−</m:t>
                    </m:r>
                    <m:r>
                      <a:rPr lang="en-US" sz="2400" b="1" i="1">
                        <a:latin typeface="Cambria Math"/>
                      </a:rPr>
                      <m:t>𝟏</m:t>
                    </m:r>
                    <m:r>
                      <a:rPr lang="en-US" sz="2400" b="1" i="1">
                        <a:latin typeface="Cambria Math"/>
                      </a:rPr>
                      <m:t>  </m:t>
                    </m:r>
                    <m:r>
                      <a:rPr lang="en-US" sz="2400" b="1" i="1">
                        <a:latin typeface="Cambria Math"/>
                      </a:rPr>
                      <m:t>𝒂𝒏𝒅</m:t>
                    </m:r>
                    <m:r>
                      <a:rPr lang="en-US" sz="2400" b="1" i="1">
                        <a:latin typeface="Cambria Math"/>
                      </a:rPr>
                      <m:t>  </m:t>
                    </m:r>
                    <m:r>
                      <a:rPr lang="en-US" sz="2400" b="1" i="1">
                        <a:latin typeface="Cambria Math"/>
                      </a:rPr>
                      <m:t>𝒙</m:t>
                    </m:r>
                    <m:r>
                      <a:rPr lang="en-US" sz="2400" b="1" i="1">
                        <a:latin typeface="Cambria Math"/>
                      </a:rPr>
                      <m:t>&gt;</m:t>
                    </m:r>
                    <m:r>
                      <a:rPr lang="en-US" sz="2400" b="1" i="1">
                        <a:latin typeface="Cambria Math"/>
                      </a:rPr>
                      <m:t>𝟏</m:t>
                    </m:r>
                    <m:r>
                      <a:rPr lang="en-US" sz="2400" b="1" i="1" smtClean="0">
                        <a:latin typeface="Cambria Math"/>
                      </a:rPr>
                      <m:t>.</m:t>
                    </m:r>
                  </m:oMath>
                </a14:m>
                <a:endParaRPr lang="en-US" sz="2400" dirty="0"/>
              </a:p>
              <a:p>
                <a:pPr marL="342900" indent="-342900">
                  <a:buFont typeface="Arial" pitchFamily="34" charset="0"/>
                  <a:buChar char="•"/>
                </a:pPr>
                <a:r>
                  <a:rPr lang="en-US" sz="2400" dirty="0"/>
                  <a:t>A function  </a:t>
                </a:r>
                <a14:m>
                  <m:oMath xmlns:m="http://schemas.openxmlformats.org/officeDocument/2006/math">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r>
                      <a:rPr lang="en-US" sz="2400" b="1" i="1">
                        <a:latin typeface="Cambria Math"/>
                      </a:rPr>
                      <m:t>𝒙</m:t>
                    </m:r>
                    <m:r>
                      <a:rPr lang="en-US" sz="2400" b="1" i="1">
                        <a:latin typeface="Cambria Math"/>
                      </a:rPr>
                      <m:t>−</m:t>
                    </m:r>
                    <m:r>
                      <a:rPr lang="en-US" sz="2400" b="1" i="1">
                        <a:latin typeface="Cambria Math"/>
                      </a:rPr>
                      <m:t>𝟏</m:t>
                    </m:r>
                  </m:oMath>
                </a14:m>
                <a:r>
                  <a:rPr lang="en-US" sz="2400" dirty="0"/>
                  <a:t> is decreasing for</a:t>
                </a:r>
                <a14:m>
                  <m:oMath xmlns:m="http://schemas.openxmlformats.org/officeDocument/2006/math">
                    <m:r>
                      <a:rPr lang="en-US" sz="2400" b="0" i="0" smtClean="0">
                        <a:latin typeface="Cambria Math"/>
                      </a:rPr>
                      <m:t>   </m:t>
                    </m:r>
                    <m:r>
                      <a:rPr lang="en-US" sz="2400" b="1" i="1">
                        <a:latin typeface="Cambria Math"/>
                      </a:rPr>
                      <m:t>−</m:t>
                    </m:r>
                    <m:r>
                      <a:rPr lang="en-US" sz="2400" b="1" i="1">
                        <a:latin typeface="Cambria Math"/>
                      </a:rPr>
                      <m:t>𝟏</m:t>
                    </m:r>
                    <m:r>
                      <a:rPr lang="en-US" sz="2400" b="1" i="1">
                        <a:latin typeface="Cambria Math"/>
                      </a:rPr>
                      <m:t>&lt;</m:t>
                    </m:r>
                    <m:r>
                      <a:rPr lang="en-US" sz="2400" b="1" i="1">
                        <a:latin typeface="Cambria Math"/>
                      </a:rPr>
                      <m:t>𝒙</m:t>
                    </m:r>
                    <m:r>
                      <a:rPr lang="en-US" sz="2400" b="1" i="1">
                        <a:latin typeface="Cambria Math"/>
                      </a:rPr>
                      <m:t>&lt;</m:t>
                    </m:r>
                    <m:r>
                      <a:rPr lang="en-US" sz="2400" b="1" i="1">
                        <a:latin typeface="Cambria Math"/>
                      </a:rPr>
                      <m:t>𝟏</m:t>
                    </m:r>
                  </m:oMath>
                </a14:m>
                <a:r>
                  <a:rPr lang="en-US" sz="2400" dirty="0"/>
                  <a:t>.</a:t>
                </a:r>
              </a:p>
              <a:p>
                <a:pPr marL="342900" indent="-342900">
                  <a:buFont typeface="Arial" pitchFamily="34" charset="0"/>
                  <a:buChar char="•"/>
                </a:pPr>
                <a:r>
                  <a:rPr lang="en-US" sz="2400" dirty="0"/>
                  <a:t>The critical points are: </a:t>
                </a:r>
                <a14:m>
                  <m:oMath xmlns:m="http://schemas.openxmlformats.org/officeDocument/2006/math">
                    <m:d>
                      <m:dPr>
                        <m:ctrlPr>
                          <a:rPr lang="en-US" sz="2400" b="1" i="1">
                            <a:latin typeface="Cambria Math" panose="02040503050406030204" pitchFamily="18" charset="0"/>
                          </a:rPr>
                        </m:ctrlPr>
                      </m:dPr>
                      <m:e>
                        <m:r>
                          <a:rPr lang="en-US" sz="2400" b="1" i="1">
                            <a:latin typeface="Cambria Math"/>
                          </a:rPr>
                          <m:t>−</m:t>
                        </m:r>
                        <m:r>
                          <a:rPr lang="en-US" sz="2400" b="1" i="1">
                            <a:latin typeface="Cambria Math"/>
                          </a:rPr>
                          <m:t>𝟏</m:t>
                        </m:r>
                        <m:r>
                          <a:rPr lang="en-US" sz="2400" b="1" i="1">
                            <a:latin typeface="Cambria Math"/>
                          </a:rPr>
                          <m:t>,</m:t>
                        </m:r>
                        <m:r>
                          <a:rPr lang="en-US" sz="2400" b="1" i="1">
                            <a:latin typeface="Cambria Math"/>
                          </a:rPr>
                          <m:t>𝟏</m:t>
                        </m:r>
                      </m:e>
                    </m:d>
                    <m:r>
                      <a:rPr lang="en-US" sz="2400" b="1" i="1">
                        <a:latin typeface="Cambria Math"/>
                      </a:rPr>
                      <m:t> </m:t>
                    </m:r>
                    <m:r>
                      <a:rPr lang="en-US" sz="2400" b="1" i="1">
                        <a:latin typeface="Cambria Math"/>
                      </a:rPr>
                      <m:t>𝒂𝒏𝒅</m:t>
                    </m:r>
                    <m:r>
                      <a:rPr lang="en-US" sz="2400" b="1" i="1">
                        <a:latin typeface="Cambria Math"/>
                      </a:rPr>
                      <m:t> </m:t>
                    </m:r>
                    <m:d>
                      <m:dPr>
                        <m:ctrlPr>
                          <a:rPr lang="en-US" sz="2400" b="1" i="1">
                            <a:latin typeface="Cambria Math" panose="02040503050406030204" pitchFamily="18" charset="0"/>
                          </a:rPr>
                        </m:ctrlPr>
                      </m:dPr>
                      <m:e>
                        <m:r>
                          <a:rPr lang="en-US" sz="2400" b="1" i="1">
                            <a:latin typeface="Cambria Math"/>
                          </a:rPr>
                          <m:t>𝟏</m:t>
                        </m:r>
                        <m:r>
                          <a:rPr lang="en-US" sz="2400" b="1" i="1">
                            <a:latin typeface="Cambria Math"/>
                          </a:rPr>
                          <m:t>,</m:t>
                        </m:r>
                        <m:r>
                          <a:rPr lang="en-US" sz="2400" b="1" i="1">
                            <a:latin typeface="Cambria Math"/>
                          </a:rPr>
                          <m:t>𝟑</m:t>
                        </m:r>
                      </m:e>
                    </m:d>
                  </m:oMath>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3886200" y="1962149"/>
                <a:ext cx="5170486" cy="2694327"/>
              </a:xfrm>
              <a:prstGeom prst="rect">
                <a:avLst/>
              </a:prstGeom>
              <a:blipFill rotWithShape="1">
                <a:blip r:embed="rId4"/>
                <a:stretch>
                  <a:fillRect l="-1887" t="-1810" r="-1887" b="-4299"/>
                </a:stretch>
              </a:blipFill>
            </p:spPr>
            <p:txBody>
              <a:bodyPr/>
              <a:lstStyle/>
              <a:p>
                <a:r>
                  <a:rPr lang="en-US">
                    <a:noFill/>
                  </a:rPr>
                  <a:t> </a:t>
                </a:r>
              </a:p>
            </p:txBody>
          </p:sp>
        </mc:Fallback>
      </mc:AlternateContent>
      <p:pic>
        <p:nvPicPr>
          <p:cNvPr id="10" name="Picture 9"/>
          <p:cNvPicPr/>
          <p:nvPr/>
        </p:nvPicPr>
        <p:blipFill>
          <a:blip r:embed="rId5">
            <a:extLst>
              <a:ext uri="{28A0092B-C50C-407E-A947-70E740481C1C}">
                <a14:useLocalDpi xmlns:a14="http://schemas.microsoft.com/office/drawing/2010/main" val="0"/>
              </a:ext>
            </a:extLst>
          </a:blip>
          <a:stretch>
            <a:fillRect/>
          </a:stretch>
        </p:blipFill>
        <p:spPr>
          <a:xfrm>
            <a:off x="616070" y="2021216"/>
            <a:ext cx="3041529" cy="2912733"/>
          </a:xfrm>
          <a:prstGeom prst="rect">
            <a:avLst/>
          </a:prstGeom>
        </p:spPr>
      </p:pic>
    </p:spTree>
    <p:extLst>
      <p:ext uri="{BB962C8B-B14F-4D97-AF65-F5344CB8AC3E}">
        <p14:creationId xmlns:p14="http://schemas.microsoft.com/office/powerpoint/2010/main" val="32577925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76199" y="351235"/>
            <a:ext cx="8980487" cy="1366528"/>
          </a:xfrm>
          <a:prstGeom prst="rect">
            <a:avLst/>
          </a:prstGeom>
        </p:spPr>
        <p:txBody>
          <a:bodyPr wrap="square">
            <a:spAutoFit/>
          </a:bodyPr>
          <a:lstStyle/>
          <a:p>
            <a:pPr>
              <a:lnSpc>
                <a:spcPct val="115000"/>
              </a:lnSpc>
              <a:spcAft>
                <a:spcPts val="600"/>
              </a:spcAft>
              <a:tabLst>
                <a:tab pos="1605915" algn="l"/>
              </a:tabLst>
            </a:pPr>
            <a:r>
              <a:rPr lang="en-US" sz="2400" b="1" dirty="0">
                <a:solidFill>
                  <a:schemeClr val="accent1"/>
                </a:solidFill>
              </a:rPr>
              <a:t>Sample Problem 1</a:t>
            </a:r>
            <a:r>
              <a:rPr lang="en-US" sz="2400" dirty="0">
                <a:solidFill>
                  <a:schemeClr val="accent1"/>
                </a:solidFill>
              </a:rPr>
              <a:t>:  </a:t>
            </a:r>
            <a:r>
              <a:rPr lang="en-US" sz="2400" b="1" dirty="0">
                <a:ea typeface="MS Mincho"/>
                <a:cs typeface="Times New Roman"/>
              </a:rPr>
              <a:t>Use the graph of each function to estimate intervals on which the function is increasing, decreasing, or constant. Support the answer numerically.</a:t>
            </a:r>
            <a:endParaRPr lang="en-US" sz="2400" dirty="0">
              <a:ea typeface="MS Mincho"/>
              <a:cs typeface="Times New Roman"/>
            </a:endParaRPr>
          </a:p>
        </p:txBody>
      </p:sp>
      <p:sp>
        <p:nvSpPr>
          <p:cNvPr id="3" name="Rectangle 2"/>
          <p:cNvSpPr/>
          <p:nvPr/>
        </p:nvSpPr>
        <p:spPr>
          <a:xfrm>
            <a:off x="184543" y="1563982"/>
            <a:ext cx="431528" cy="461665"/>
          </a:xfrm>
          <a:prstGeom prst="rect">
            <a:avLst/>
          </a:prstGeom>
        </p:spPr>
        <p:txBody>
          <a:bodyPr wrap="none">
            <a:spAutoFit/>
          </a:bodyPr>
          <a:lstStyle/>
          <a:p>
            <a:r>
              <a:rPr lang="en-US" sz="2400" b="1" dirty="0"/>
              <a:t>b.</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Rectangle 3"/>
              <p:cNvSpPr/>
              <p:nvPr/>
            </p:nvSpPr>
            <p:spPr>
              <a:xfrm>
                <a:off x="685800" y="1563982"/>
                <a:ext cx="2864374"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r>
                        <a:rPr lang="en-US" sz="2400" b="1" i="1">
                          <a:latin typeface="Cambria Math"/>
                        </a:rPr>
                        <m:t>𝒙</m:t>
                      </m:r>
                      <m:r>
                        <a:rPr lang="en-US" sz="2400" b="1" i="1">
                          <a:latin typeface="Cambria Math"/>
                        </a:rPr>
                        <m:t>−</m:t>
                      </m:r>
                      <m:r>
                        <a:rPr lang="en-US" sz="2400" b="1" i="1">
                          <a:latin typeface="Cambria Math"/>
                        </a:rPr>
                        <m:t>𝟏</m:t>
                      </m:r>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85800" y="1563982"/>
                <a:ext cx="2864374" cy="470000"/>
              </a:xfrm>
              <a:prstGeom prst="rect">
                <a:avLst/>
              </a:prstGeom>
              <a:blipFill rotWithShape="1">
                <a:blip r:embed="rId3"/>
                <a:stretch>
                  <a:fillRect l="-213" t="-7792" r="-4051" b="-29870"/>
                </a:stretch>
              </a:blipFill>
            </p:spPr>
            <p:txBody>
              <a:bodyPr/>
              <a:lstStyle/>
              <a:p>
                <a:r>
                  <a:rPr lang="en-US">
                    <a:noFill/>
                  </a:rPr>
                  <a:t> </a:t>
                </a:r>
              </a:p>
            </p:txBody>
          </p:sp>
        </mc:Fallback>
      </mc:AlternateContent>
      <p:pic>
        <p:nvPicPr>
          <p:cNvPr id="10" name="Picture 9"/>
          <p:cNvPicPr/>
          <p:nvPr/>
        </p:nvPicPr>
        <p:blipFill>
          <a:blip r:embed="rId4">
            <a:extLst>
              <a:ext uri="{28A0092B-C50C-407E-A947-70E740481C1C}">
                <a14:useLocalDpi xmlns:a14="http://schemas.microsoft.com/office/drawing/2010/main" val="0"/>
              </a:ext>
            </a:extLst>
          </a:blip>
          <a:stretch>
            <a:fillRect/>
          </a:stretch>
        </p:blipFill>
        <p:spPr>
          <a:xfrm>
            <a:off x="616070" y="2021216"/>
            <a:ext cx="3041529" cy="2912733"/>
          </a:xfrm>
          <a:prstGeom prst="rect">
            <a:avLst/>
          </a:prstGeom>
        </p:spPr>
      </p:pic>
      <mc:AlternateContent xmlns:mc="http://schemas.openxmlformats.org/markup-compatibility/2006" xmlns:a14="http://schemas.microsoft.com/office/drawing/2010/main">
        <mc:Choice Requires="a14">
          <p:sp>
            <p:nvSpPr>
              <p:cNvPr id="6" name="Rectangle 5"/>
              <p:cNvSpPr/>
              <p:nvPr/>
            </p:nvSpPr>
            <p:spPr>
              <a:xfrm>
                <a:off x="4105328" y="2017752"/>
                <a:ext cx="1246880"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𝒙</m:t>
                      </m:r>
                      <m:r>
                        <a:rPr lang="en-US" sz="2400" b="1" i="1">
                          <a:latin typeface="Cambria Math"/>
                        </a:rPr>
                        <m:t>&lt;−</m:t>
                      </m:r>
                      <m:r>
                        <a:rPr lang="en-US" sz="2400" b="1" i="1">
                          <a:latin typeface="Cambria Math"/>
                        </a:rPr>
                        <m:t>𝟏</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4105328" y="2017752"/>
                <a:ext cx="1246880" cy="461665"/>
              </a:xfrm>
              <a:prstGeom prst="rect">
                <a:avLst/>
              </a:prstGeom>
              <a:blipFill rotWithShape="1">
                <a:blip r:embed="rId5"/>
                <a:stretch>
                  <a:fillRect t="-10526" r="-9756"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2611124803"/>
                  </p:ext>
                </p:extLst>
              </p:nvPr>
            </p:nvGraphicFramePr>
            <p:xfrm>
              <a:off x="3962399" y="2502895"/>
              <a:ext cx="4876800" cy="1288054"/>
            </p:xfrm>
            <a:graphic>
              <a:graphicData uri="http://schemas.openxmlformats.org/drawingml/2006/table">
                <a:tbl>
                  <a:tblPr firstRow="1" firstCol="1" bandRow="1"/>
                  <a:tblGrid>
                    <a:gridCol w="457201">
                      <a:extLst>
                        <a:ext uri="{9D8B030D-6E8A-4147-A177-3AD203B41FA5}">
                          <a16:colId xmlns:a16="http://schemas.microsoft.com/office/drawing/2014/main" val="20000"/>
                        </a:ext>
                      </a:extLst>
                    </a:gridCol>
                    <a:gridCol w="761999">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914400">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tblGrid>
                  <a:tr h="644027">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𝒙</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𝟒</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𝟑</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𝟐</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𝟏</m:t>
                                </m:r>
                                <m:r>
                                  <a:rPr lang="en-US" sz="1800" b="1" i="1">
                                    <a:effectLst/>
                                    <a:latin typeface="Cambria Math"/>
                                    <a:ea typeface="Calibri"/>
                                    <a:cs typeface="Times New Roman"/>
                                  </a:rPr>
                                  <m:t>.</m:t>
                                </m:r>
                                <m:r>
                                  <a:rPr lang="en-US" sz="1800" b="1" i="1">
                                    <a:effectLst/>
                                    <a:latin typeface="Cambria Math"/>
                                    <a:ea typeface="Calibri"/>
                                    <a:cs typeface="Times New Roman"/>
                                  </a:rPr>
                                  <m:t>𝟓</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44027">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𝒚</m:t>
                                </m:r>
                              </m:oMath>
                            </m:oMathPara>
                          </a14:m>
                          <a:endParaRPr lang="en-US" sz="180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𝟏𝟏𝟏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𝟓𝟑</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𝟏𝟗</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𝟑</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𝟎</m:t>
                                </m:r>
                                <m:r>
                                  <a:rPr lang="en-US" sz="1800" b="1" i="1">
                                    <a:effectLst/>
                                    <a:latin typeface="Cambria Math"/>
                                    <a:ea typeface="Calibri"/>
                                    <a:cs typeface="Times New Roman"/>
                                  </a:rPr>
                                  <m:t>.</m:t>
                                </m:r>
                                <m:r>
                                  <a:rPr lang="en-US" sz="1800" b="1" i="1">
                                    <a:effectLst/>
                                    <a:latin typeface="Cambria Math"/>
                                    <a:ea typeface="Calibri"/>
                                    <a:cs typeface="Times New Roman"/>
                                  </a:rPr>
                                  <m:t>𝟏𝟐𝟓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2611124803"/>
                  </p:ext>
                </p:extLst>
              </p:nvPr>
            </p:nvGraphicFramePr>
            <p:xfrm>
              <a:off x="3962399" y="2502895"/>
              <a:ext cx="4876800" cy="1288054"/>
            </p:xfrm>
            <a:graphic>
              <a:graphicData uri="http://schemas.openxmlformats.org/drawingml/2006/table">
                <a:tbl>
                  <a:tblPr firstRow="1" firstCol="1" bandRow="1"/>
                  <a:tblGrid>
                    <a:gridCol w="457201"/>
                    <a:gridCol w="761999"/>
                    <a:gridCol w="914400"/>
                    <a:gridCol w="914400"/>
                    <a:gridCol w="914400"/>
                    <a:gridCol w="914400"/>
                  </a:tblGrid>
                  <a:tr h="644027">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t="-8491" r="-966667" b="-9905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60000" t="-8491" r="-480000" b="-9905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33333" t="-8491" r="-300000" b="-9905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3333" t="-8491" r="-200000" b="-9905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3333" t="-8491" r="-100000" b="-9905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433333" t="-8491" b="-99057"/>
                          </a:stretch>
                        </a:blipFill>
                      </a:tcPr>
                    </a:tc>
                  </a:tr>
                  <a:tr h="644027">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t="-109524" r="-96666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60000" t="-109524" r="-48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33333" t="-109524" r="-3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3333" t="-109524" r="-2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3333" t="-109524" r="-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433333" t="-109524"/>
                          </a:stretch>
                        </a:blipFill>
                      </a:tcPr>
                    </a:tc>
                  </a:tr>
                </a:tbl>
              </a:graphicData>
            </a:graphic>
          </p:graphicFrame>
        </mc:Fallback>
      </mc:AlternateContent>
    </p:spTree>
    <p:extLst>
      <p:ext uri="{BB962C8B-B14F-4D97-AF65-F5344CB8AC3E}">
        <p14:creationId xmlns:p14="http://schemas.microsoft.com/office/powerpoint/2010/main" val="34664636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76199" y="351235"/>
            <a:ext cx="8980487" cy="1366528"/>
          </a:xfrm>
          <a:prstGeom prst="rect">
            <a:avLst/>
          </a:prstGeom>
        </p:spPr>
        <p:txBody>
          <a:bodyPr wrap="square">
            <a:spAutoFit/>
          </a:bodyPr>
          <a:lstStyle/>
          <a:p>
            <a:pPr>
              <a:lnSpc>
                <a:spcPct val="115000"/>
              </a:lnSpc>
              <a:spcAft>
                <a:spcPts val="600"/>
              </a:spcAft>
              <a:tabLst>
                <a:tab pos="1605915" algn="l"/>
              </a:tabLst>
            </a:pPr>
            <a:r>
              <a:rPr lang="en-US" sz="2400" b="1" dirty="0">
                <a:solidFill>
                  <a:schemeClr val="accent1"/>
                </a:solidFill>
              </a:rPr>
              <a:t>Sample Problem 1</a:t>
            </a:r>
            <a:r>
              <a:rPr lang="en-US" sz="2400" dirty="0">
                <a:solidFill>
                  <a:schemeClr val="accent1"/>
                </a:solidFill>
              </a:rPr>
              <a:t>:  </a:t>
            </a:r>
            <a:r>
              <a:rPr lang="en-US" sz="2400" b="1" dirty="0">
                <a:ea typeface="MS Mincho"/>
                <a:cs typeface="Times New Roman"/>
              </a:rPr>
              <a:t>Use the graph of each function to estimate intervals on which the function is increasing, decreasing, or constant. Support the answer numerically.</a:t>
            </a:r>
            <a:endParaRPr lang="en-US" sz="2400" dirty="0">
              <a:ea typeface="MS Mincho"/>
              <a:cs typeface="Times New Roman"/>
            </a:endParaRPr>
          </a:p>
        </p:txBody>
      </p:sp>
      <p:sp>
        <p:nvSpPr>
          <p:cNvPr id="3" name="Rectangle 2"/>
          <p:cNvSpPr/>
          <p:nvPr/>
        </p:nvSpPr>
        <p:spPr>
          <a:xfrm>
            <a:off x="184543" y="1563982"/>
            <a:ext cx="431528" cy="461665"/>
          </a:xfrm>
          <a:prstGeom prst="rect">
            <a:avLst/>
          </a:prstGeom>
        </p:spPr>
        <p:txBody>
          <a:bodyPr wrap="none">
            <a:spAutoFit/>
          </a:bodyPr>
          <a:lstStyle/>
          <a:p>
            <a:r>
              <a:rPr lang="en-US" sz="2400" b="1" dirty="0"/>
              <a:t>b.</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Rectangle 3"/>
              <p:cNvSpPr/>
              <p:nvPr/>
            </p:nvSpPr>
            <p:spPr>
              <a:xfrm>
                <a:off x="685800" y="1563982"/>
                <a:ext cx="2864374"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r>
                        <a:rPr lang="en-US" sz="2400" b="1" i="1">
                          <a:latin typeface="Cambria Math"/>
                        </a:rPr>
                        <m:t>𝒙</m:t>
                      </m:r>
                      <m:r>
                        <a:rPr lang="en-US" sz="2400" b="1" i="1">
                          <a:latin typeface="Cambria Math"/>
                        </a:rPr>
                        <m:t>−</m:t>
                      </m:r>
                      <m:r>
                        <a:rPr lang="en-US" sz="2400" b="1" i="1">
                          <a:latin typeface="Cambria Math"/>
                        </a:rPr>
                        <m:t>𝟏</m:t>
                      </m:r>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85800" y="1563982"/>
                <a:ext cx="2864374" cy="470000"/>
              </a:xfrm>
              <a:prstGeom prst="rect">
                <a:avLst/>
              </a:prstGeom>
              <a:blipFill rotWithShape="1">
                <a:blip r:embed="rId3"/>
                <a:stretch>
                  <a:fillRect l="-213" t="-7792" r="-4051" b="-29870"/>
                </a:stretch>
              </a:blipFill>
            </p:spPr>
            <p:txBody>
              <a:bodyPr/>
              <a:lstStyle/>
              <a:p>
                <a:r>
                  <a:rPr lang="en-US">
                    <a:noFill/>
                  </a:rPr>
                  <a:t> </a:t>
                </a:r>
              </a:p>
            </p:txBody>
          </p:sp>
        </mc:Fallback>
      </mc:AlternateContent>
      <p:pic>
        <p:nvPicPr>
          <p:cNvPr id="10" name="Picture 9"/>
          <p:cNvPicPr/>
          <p:nvPr/>
        </p:nvPicPr>
        <p:blipFill>
          <a:blip r:embed="rId4">
            <a:extLst>
              <a:ext uri="{28A0092B-C50C-407E-A947-70E740481C1C}">
                <a14:useLocalDpi xmlns:a14="http://schemas.microsoft.com/office/drawing/2010/main" val="0"/>
              </a:ext>
            </a:extLst>
          </a:blip>
          <a:stretch>
            <a:fillRect/>
          </a:stretch>
        </p:blipFill>
        <p:spPr>
          <a:xfrm>
            <a:off x="616070" y="2021216"/>
            <a:ext cx="3041529" cy="2912733"/>
          </a:xfrm>
          <a:prstGeom prst="rect">
            <a:avLst/>
          </a:prstGeom>
        </p:spPr>
      </p:pic>
      <mc:AlternateContent xmlns:mc="http://schemas.openxmlformats.org/markup-compatibility/2006" xmlns:a14="http://schemas.microsoft.com/office/drawing/2010/main">
        <mc:Choice Requires="a14">
          <p:sp>
            <p:nvSpPr>
              <p:cNvPr id="6" name="Rectangle 5"/>
              <p:cNvSpPr/>
              <p:nvPr/>
            </p:nvSpPr>
            <p:spPr>
              <a:xfrm>
                <a:off x="4105328" y="2017752"/>
                <a:ext cx="1833002"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m:t>
                      </m:r>
                      <m:r>
                        <a:rPr lang="en-US" sz="2400" b="1" i="1">
                          <a:latin typeface="Cambria Math"/>
                        </a:rPr>
                        <m:t>𝟏</m:t>
                      </m:r>
                      <m:r>
                        <a:rPr lang="en-US" sz="2400" b="1" i="1">
                          <a:latin typeface="Cambria Math"/>
                        </a:rPr>
                        <m:t>&lt;</m:t>
                      </m:r>
                      <m:r>
                        <a:rPr lang="en-US" sz="2400" b="1" i="1">
                          <a:latin typeface="Cambria Math"/>
                        </a:rPr>
                        <m:t>𝒙</m:t>
                      </m:r>
                      <m:r>
                        <a:rPr lang="en-US" sz="2400" b="1" i="1">
                          <a:latin typeface="Cambria Math"/>
                        </a:rPr>
                        <m:t>&lt;</m:t>
                      </m:r>
                      <m:r>
                        <a:rPr lang="en-US" sz="2400" b="1" i="1">
                          <a:latin typeface="Cambria Math"/>
                        </a:rPr>
                        <m:t>𝟏</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4105328" y="2017752"/>
                <a:ext cx="1833002" cy="461665"/>
              </a:xfrm>
              <a:prstGeom prst="rect">
                <a:avLst/>
              </a:prstGeom>
              <a:blipFill rotWithShape="1">
                <a:blip r:embed="rId5"/>
                <a:stretch>
                  <a:fillRect t="-10526" r="-6645"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7" name="Table 6"/>
              <p:cNvGraphicFramePr>
                <a:graphicFrameLocks noGrp="1"/>
              </p:cNvGraphicFramePr>
              <p:nvPr>
                <p:extLst>
                  <p:ext uri="{D42A27DB-BD31-4B8C-83A1-F6EECF244321}">
                    <p14:modId xmlns:p14="http://schemas.microsoft.com/office/powerpoint/2010/main" val="2586485281"/>
                  </p:ext>
                </p:extLst>
              </p:nvPr>
            </p:nvGraphicFramePr>
            <p:xfrm>
              <a:off x="4027486" y="2479417"/>
              <a:ext cx="5029200" cy="1387734"/>
            </p:xfrm>
            <a:graphic>
              <a:graphicData uri="http://schemas.openxmlformats.org/drawingml/2006/table">
                <a:tbl>
                  <a:tblPr firstRow="1" firstCol="1" bandRow="1"/>
                  <a:tblGrid>
                    <a:gridCol w="495786">
                      <a:extLst>
                        <a:ext uri="{9D8B030D-6E8A-4147-A177-3AD203B41FA5}">
                          <a16:colId xmlns:a16="http://schemas.microsoft.com/office/drawing/2014/main" val="20000"/>
                        </a:ext>
                      </a:extLst>
                    </a:gridCol>
                    <a:gridCol w="799614">
                      <a:extLst>
                        <a:ext uri="{9D8B030D-6E8A-4147-A177-3AD203B41FA5}">
                          <a16:colId xmlns:a16="http://schemas.microsoft.com/office/drawing/2014/main" val="20001"/>
                        </a:ext>
                      </a:extLst>
                    </a:gridCol>
                    <a:gridCol w="904875">
                      <a:extLst>
                        <a:ext uri="{9D8B030D-6E8A-4147-A177-3AD203B41FA5}">
                          <a16:colId xmlns:a16="http://schemas.microsoft.com/office/drawing/2014/main" val="20002"/>
                        </a:ext>
                      </a:extLst>
                    </a:gridCol>
                    <a:gridCol w="942975">
                      <a:extLst>
                        <a:ext uri="{9D8B030D-6E8A-4147-A177-3AD203B41FA5}">
                          <a16:colId xmlns:a16="http://schemas.microsoft.com/office/drawing/2014/main" val="20003"/>
                        </a:ext>
                      </a:extLst>
                    </a:gridCol>
                    <a:gridCol w="942975">
                      <a:extLst>
                        <a:ext uri="{9D8B030D-6E8A-4147-A177-3AD203B41FA5}">
                          <a16:colId xmlns:a16="http://schemas.microsoft.com/office/drawing/2014/main" val="20004"/>
                        </a:ext>
                      </a:extLst>
                    </a:gridCol>
                    <a:gridCol w="942975">
                      <a:extLst>
                        <a:ext uri="{9D8B030D-6E8A-4147-A177-3AD203B41FA5}">
                          <a16:colId xmlns:a16="http://schemas.microsoft.com/office/drawing/2014/main" val="20005"/>
                        </a:ext>
                      </a:extLst>
                    </a:gridCol>
                  </a:tblGrid>
                  <a:tr h="693867">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𝒙</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𝟗</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Calibri"/>
                                  </a:rPr>
                                  <m:t>−</m:t>
                                </m:r>
                                <m:r>
                                  <a:rPr lang="en-US" sz="1800" b="1" i="1">
                                    <a:effectLst/>
                                    <a:latin typeface="Cambria Math"/>
                                    <a:ea typeface="MS Mincho"/>
                                    <a:cs typeface="Calibri"/>
                                  </a:rPr>
                                  <m:t>𝟎</m:t>
                                </m:r>
                                <m:r>
                                  <a:rPr lang="en-US" sz="1800" b="1" i="1">
                                    <a:effectLst/>
                                    <a:latin typeface="Cambria Math"/>
                                    <a:ea typeface="MS Mincho"/>
                                    <a:cs typeface="Calibri"/>
                                  </a:rPr>
                                  <m:t>.</m:t>
                                </m:r>
                                <m:r>
                                  <a:rPr lang="en-US" sz="1800" b="1" i="1">
                                    <a:effectLst/>
                                    <a:latin typeface="Cambria Math"/>
                                    <a:ea typeface="MS Mincho"/>
                                    <a:cs typeface="Calibri"/>
                                  </a:rPr>
                                  <m:t>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𝟎</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𝟓</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𝟗</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93867">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𝒚</m:t>
                                </m:r>
                              </m:oMath>
                            </m:oMathPara>
                          </a14:m>
                          <a:endParaRPr lang="en-US" sz="180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𝟗𝟕𝟏</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𝟑𝟕𝟓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𝟐</m:t>
                                </m:r>
                                <m:r>
                                  <a:rPr lang="en-US" sz="1800" b="1" i="1">
                                    <a:effectLst/>
                                    <a:latin typeface="Cambria Math"/>
                                    <a:ea typeface="MS Mincho"/>
                                    <a:cs typeface="Times New Roman"/>
                                  </a:rPr>
                                  <m:t>.</m:t>
                                </m:r>
                                <m:r>
                                  <a:rPr lang="en-US" sz="1800" b="1" i="1">
                                    <a:effectLst/>
                                    <a:latin typeface="Cambria Math"/>
                                    <a:ea typeface="MS Mincho"/>
                                    <a:cs typeface="Times New Roman"/>
                                  </a:rPr>
                                  <m:t>𝟑𝟕𝟓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𝟐</m:t>
                                </m:r>
                                <m:r>
                                  <a:rPr lang="en-US" sz="1800" b="1" i="1">
                                    <a:effectLst/>
                                    <a:latin typeface="Cambria Math"/>
                                    <a:ea typeface="MS Mincho"/>
                                    <a:cs typeface="Times New Roman"/>
                                  </a:rPr>
                                  <m:t>.</m:t>
                                </m:r>
                                <m:r>
                                  <a:rPr lang="en-US" sz="1800" b="1" i="1">
                                    <a:effectLst/>
                                    <a:latin typeface="Cambria Math"/>
                                    <a:ea typeface="MS Mincho"/>
                                    <a:cs typeface="Times New Roman"/>
                                  </a:rPr>
                                  <m:t>𝟗𝟕𝟏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7" name="Table 6"/>
              <p:cNvGraphicFramePr>
                <a:graphicFrameLocks noGrp="1"/>
              </p:cNvGraphicFramePr>
              <p:nvPr>
                <p:extLst>
                  <p:ext uri="{D42A27DB-BD31-4B8C-83A1-F6EECF244321}">
                    <p14:modId xmlns:p14="http://schemas.microsoft.com/office/powerpoint/2010/main" val="2586485281"/>
                  </p:ext>
                </p:extLst>
              </p:nvPr>
            </p:nvGraphicFramePr>
            <p:xfrm>
              <a:off x="4027486" y="2479417"/>
              <a:ext cx="5029200" cy="1387734"/>
            </p:xfrm>
            <a:graphic>
              <a:graphicData uri="http://schemas.openxmlformats.org/drawingml/2006/table">
                <a:tbl>
                  <a:tblPr firstRow="1" firstCol="1" bandRow="1"/>
                  <a:tblGrid>
                    <a:gridCol w="495786"/>
                    <a:gridCol w="799614"/>
                    <a:gridCol w="904875"/>
                    <a:gridCol w="942975"/>
                    <a:gridCol w="942975"/>
                    <a:gridCol w="942975"/>
                  </a:tblGrid>
                  <a:tr h="693867">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235" t="-7895" r="-918519"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62121" t="-7895" r="-463636"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44595" t="-7895" r="-313514"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3548" t="-7895" r="-199355"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5714" t="-7895" r="-100649"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432903" t="-7895" b="-100000"/>
                          </a:stretch>
                        </a:blipFill>
                      </a:tcPr>
                    </a:tc>
                  </a:tr>
                  <a:tr h="693867">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235" t="-108850" r="-918519" b="-88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62121" t="-108850" r="-463636" b="-88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44595" t="-108850" r="-313514" b="-88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3548" t="-108850" r="-199355" b="-88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5714" t="-108850" r="-100649" b="-88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432903" t="-108850" b="-885"/>
                          </a:stretch>
                        </a:blipFill>
                      </a:tcPr>
                    </a:tc>
                  </a:tr>
                </a:tbl>
              </a:graphicData>
            </a:graphic>
          </p:graphicFrame>
        </mc:Fallback>
      </mc:AlternateContent>
    </p:spTree>
    <p:extLst>
      <p:ext uri="{BB962C8B-B14F-4D97-AF65-F5344CB8AC3E}">
        <p14:creationId xmlns:p14="http://schemas.microsoft.com/office/powerpoint/2010/main" val="37280258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76199" y="351235"/>
            <a:ext cx="8980487" cy="1366528"/>
          </a:xfrm>
          <a:prstGeom prst="rect">
            <a:avLst/>
          </a:prstGeom>
        </p:spPr>
        <p:txBody>
          <a:bodyPr wrap="square">
            <a:spAutoFit/>
          </a:bodyPr>
          <a:lstStyle/>
          <a:p>
            <a:pPr>
              <a:lnSpc>
                <a:spcPct val="115000"/>
              </a:lnSpc>
              <a:spcAft>
                <a:spcPts val="600"/>
              </a:spcAft>
              <a:tabLst>
                <a:tab pos="1605915" algn="l"/>
              </a:tabLst>
            </a:pPr>
            <a:r>
              <a:rPr lang="en-US" sz="2400" b="1" dirty="0">
                <a:solidFill>
                  <a:schemeClr val="accent1"/>
                </a:solidFill>
              </a:rPr>
              <a:t>Sample Problem 1</a:t>
            </a:r>
            <a:r>
              <a:rPr lang="en-US" sz="2400" dirty="0">
                <a:solidFill>
                  <a:schemeClr val="accent1"/>
                </a:solidFill>
              </a:rPr>
              <a:t>:  </a:t>
            </a:r>
            <a:r>
              <a:rPr lang="en-US" sz="2400" b="1" dirty="0">
                <a:ea typeface="MS Mincho"/>
                <a:cs typeface="Times New Roman"/>
              </a:rPr>
              <a:t>Use the graph of each function to estimate intervals on which the function is increasing, decreasing, or constant. Support the answer numerically.</a:t>
            </a:r>
            <a:endParaRPr lang="en-US" sz="2400" dirty="0">
              <a:ea typeface="MS Mincho"/>
              <a:cs typeface="Times New Roman"/>
            </a:endParaRPr>
          </a:p>
        </p:txBody>
      </p:sp>
      <p:sp>
        <p:nvSpPr>
          <p:cNvPr id="3" name="Rectangle 2"/>
          <p:cNvSpPr/>
          <p:nvPr/>
        </p:nvSpPr>
        <p:spPr>
          <a:xfrm>
            <a:off x="184543" y="1563982"/>
            <a:ext cx="431528" cy="461665"/>
          </a:xfrm>
          <a:prstGeom prst="rect">
            <a:avLst/>
          </a:prstGeom>
        </p:spPr>
        <p:txBody>
          <a:bodyPr wrap="none">
            <a:spAutoFit/>
          </a:bodyPr>
          <a:lstStyle/>
          <a:p>
            <a:r>
              <a:rPr lang="en-US" sz="2400" b="1" dirty="0"/>
              <a:t>b.</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Rectangle 3"/>
              <p:cNvSpPr/>
              <p:nvPr/>
            </p:nvSpPr>
            <p:spPr>
              <a:xfrm>
                <a:off x="685800" y="1563982"/>
                <a:ext cx="2864374"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r>
                        <a:rPr lang="en-US" sz="2400" b="1" i="1">
                          <a:latin typeface="Cambria Math"/>
                        </a:rPr>
                        <m:t>𝒙</m:t>
                      </m:r>
                      <m:r>
                        <a:rPr lang="en-US" sz="2400" b="1" i="1">
                          <a:latin typeface="Cambria Math"/>
                        </a:rPr>
                        <m:t>−</m:t>
                      </m:r>
                      <m:r>
                        <a:rPr lang="en-US" sz="2400" b="1" i="1">
                          <a:latin typeface="Cambria Math"/>
                        </a:rPr>
                        <m:t>𝟏</m:t>
                      </m:r>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85800" y="1563982"/>
                <a:ext cx="2864374" cy="470000"/>
              </a:xfrm>
              <a:prstGeom prst="rect">
                <a:avLst/>
              </a:prstGeom>
              <a:blipFill rotWithShape="1">
                <a:blip r:embed="rId3"/>
                <a:stretch>
                  <a:fillRect l="-213" t="-7792" r="-4051" b="-29870"/>
                </a:stretch>
              </a:blipFill>
            </p:spPr>
            <p:txBody>
              <a:bodyPr/>
              <a:lstStyle/>
              <a:p>
                <a:r>
                  <a:rPr lang="en-US">
                    <a:noFill/>
                  </a:rPr>
                  <a:t> </a:t>
                </a:r>
              </a:p>
            </p:txBody>
          </p:sp>
        </mc:Fallback>
      </mc:AlternateContent>
      <p:pic>
        <p:nvPicPr>
          <p:cNvPr id="10" name="Picture 9"/>
          <p:cNvPicPr/>
          <p:nvPr/>
        </p:nvPicPr>
        <p:blipFill>
          <a:blip r:embed="rId4">
            <a:extLst>
              <a:ext uri="{28A0092B-C50C-407E-A947-70E740481C1C}">
                <a14:useLocalDpi xmlns:a14="http://schemas.microsoft.com/office/drawing/2010/main" val="0"/>
              </a:ext>
            </a:extLst>
          </a:blip>
          <a:stretch>
            <a:fillRect/>
          </a:stretch>
        </p:blipFill>
        <p:spPr>
          <a:xfrm>
            <a:off x="616070" y="2021216"/>
            <a:ext cx="3041529" cy="2912733"/>
          </a:xfrm>
          <a:prstGeom prst="rect">
            <a:avLst/>
          </a:prstGeom>
        </p:spPr>
      </p:pic>
      <mc:AlternateContent xmlns:mc="http://schemas.openxmlformats.org/markup-compatibility/2006" xmlns:a14="http://schemas.microsoft.com/office/drawing/2010/main">
        <mc:Choice Requires="a14">
          <p:sp>
            <p:nvSpPr>
              <p:cNvPr id="6" name="Rectangle 5"/>
              <p:cNvSpPr/>
              <p:nvPr/>
            </p:nvSpPr>
            <p:spPr>
              <a:xfrm>
                <a:off x="4105328" y="2017752"/>
                <a:ext cx="101765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𝒙</m:t>
                      </m:r>
                      <m:r>
                        <a:rPr lang="en-US" sz="2400" b="1" i="1">
                          <a:latin typeface="Cambria Math"/>
                        </a:rPr>
                        <m:t>&gt;</m:t>
                      </m:r>
                      <m:r>
                        <a:rPr lang="en-US" sz="2400" b="1" i="1">
                          <a:latin typeface="Cambria Math"/>
                        </a:rPr>
                        <m:t>𝟏</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4105328" y="2017752"/>
                <a:ext cx="1017651" cy="461665"/>
              </a:xfrm>
              <a:prstGeom prst="rect">
                <a:avLst/>
              </a:prstGeom>
              <a:blipFill rotWithShape="1">
                <a:blip r:embed="rId5"/>
                <a:stretch>
                  <a:fillRect t="-10526" r="-11976"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2274516597"/>
                  </p:ext>
                </p:extLst>
              </p:nvPr>
            </p:nvGraphicFramePr>
            <p:xfrm>
              <a:off x="3886202" y="2481448"/>
              <a:ext cx="5166699" cy="1277420"/>
            </p:xfrm>
            <a:graphic>
              <a:graphicData uri="http://schemas.openxmlformats.org/drawingml/2006/table">
                <a:tbl>
                  <a:tblPr firstRow="1" firstCol="1" bandRow="1"/>
                  <a:tblGrid>
                    <a:gridCol w="457198">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914400">
                      <a:extLst>
                        <a:ext uri="{9D8B030D-6E8A-4147-A177-3AD203B41FA5}">
                          <a16:colId xmlns:a16="http://schemas.microsoft.com/office/drawing/2014/main" val="20002"/>
                        </a:ext>
                      </a:extLst>
                    </a:gridCol>
                    <a:gridCol w="866989">
                      <a:extLst>
                        <a:ext uri="{9D8B030D-6E8A-4147-A177-3AD203B41FA5}">
                          <a16:colId xmlns:a16="http://schemas.microsoft.com/office/drawing/2014/main" val="20003"/>
                        </a:ext>
                      </a:extLst>
                    </a:gridCol>
                    <a:gridCol w="968756">
                      <a:extLst>
                        <a:ext uri="{9D8B030D-6E8A-4147-A177-3AD203B41FA5}">
                          <a16:colId xmlns:a16="http://schemas.microsoft.com/office/drawing/2014/main" val="20004"/>
                        </a:ext>
                      </a:extLst>
                    </a:gridCol>
                    <a:gridCol w="968756">
                      <a:extLst>
                        <a:ext uri="{9D8B030D-6E8A-4147-A177-3AD203B41FA5}">
                          <a16:colId xmlns:a16="http://schemas.microsoft.com/office/drawing/2014/main" val="20005"/>
                        </a:ext>
                      </a:extLst>
                    </a:gridCol>
                  </a:tblGrid>
                  <a:tr h="63871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𝒙</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𝟐</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𝟑</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Calibri"/>
                                  </a:rPr>
                                  <m:t>𝟒</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3871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𝒚</m:t>
                                </m:r>
                              </m:oMath>
                            </m:oMathPara>
                          </a14:m>
                          <a:endParaRPr lang="en-US" sz="180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𝟐</m:t>
                                </m:r>
                                <m:r>
                                  <a:rPr lang="en-US" sz="1800" b="1" i="1">
                                    <a:effectLst/>
                                    <a:latin typeface="Cambria Math"/>
                                    <a:ea typeface="MS Mincho"/>
                                    <a:cs typeface="Times New Roman"/>
                                  </a:rPr>
                                  <m:t>.</m:t>
                                </m:r>
                                <m:r>
                                  <a:rPr lang="en-US" sz="1800" b="1" i="1">
                                    <a:effectLst/>
                                    <a:latin typeface="Cambria Math"/>
                                    <a:ea typeface="MS Mincho"/>
                                    <a:cs typeface="Times New Roman"/>
                                  </a:rPr>
                                  <m:t>𝟗𝟔𝟗</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𝟐</m:t>
                                </m:r>
                                <m:r>
                                  <a:rPr lang="en-US" sz="1800" b="1" i="1">
                                    <a:effectLst/>
                                    <a:latin typeface="Cambria Math"/>
                                    <a:ea typeface="MS Mincho"/>
                                    <a:cs typeface="Times New Roman"/>
                                  </a:rPr>
                                  <m:t>.</m:t>
                                </m:r>
                                <m:r>
                                  <a:rPr lang="en-US" sz="1800" b="1" i="1">
                                    <a:effectLst/>
                                    <a:latin typeface="Cambria Math"/>
                                    <a:ea typeface="MS Mincho"/>
                                    <a:cs typeface="Times New Roman"/>
                                  </a:rPr>
                                  <m:t>𝟏𝟐𝟓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𝟏𝟕</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𝟓𝟏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2274516597"/>
                  </p:ext>
                </p:extLst>
              </p:nvPr>
            </p:nvGraphicFramePr>
            <p:xfrm>
              <a:off x="3886202" y="2481448"/>
              <a:ext cx="5166699" cy="1277420"/>
            </p:xfrm>
            <a:graphic>
              <a:graphicData uri="http://schemas.openxmlformats.org/drawingml/2006/table">
                <a:tbl>
                  <a:tblPr firstRow="1" firstCol="1" bandRow="1"/>
                  <a:tblGrid>
                    <a:gridCol w="457198"/>
                    <a:gridCol w="990600"/>
                    <a:gridCol w="914400"/>
                    <a:gridCol w="866989"/>
                    <a:gridCol w="968756"/>
                    <a:gridCol w="968756"/>
                  </a:tblGrid>
                  <a:tr h="63871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333" t="-7619" r="-1030667"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46914" t="-7619" r="-377160"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58667" t="-7619" r="-307333"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73239" t="-7619" r="-224648"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3333" t="-7619" r="-100629"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433333" t="-7619" r="-629" b="-100000"/>
                          </a:stretch>
                        </a:blipFill>
                      </a:tcPr>
                    </a:tc>
                  </a:tr>
                  <a:tr h="63871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333" t="-107619" r="-103066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46914" t="-107619" r="-37716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58667" t="-107619" r="-307333"/>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73239" t="-107619" r="-224648"/>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3333" t="-107619" r="-100629"/>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433333" t="-107619" r="-629"/>
                          </a:stretch>
                        </a:blipFill>
                      </a:tcPr>
                    </a:tc>
                  </a:tr>
                </a:tbl>
              </a:graphicData>
            </a:graphic>
          </p:graphicFrame>
        </mc:Fallback>
      </mc:AlternateContent>
      <p:sp>
        <p:nvSpPr>
          <p:cNvPr id="9" name="Rectangle 8"/>
          <p:cNvSpPr/>
          <p:nvPr/>
        </p:nvSpPr>
        <p:spPr>
          <a:xfrm>
            <a:off x="3900549" y="4019550"/>
            <a:ext cx="4640245" cy="461665"/>
          </a:xfrm>
          <a:prstGeom prst="rect">
            <a:avLst/>
          </a:prstGeom>
        </p:spPr>
        <p:txBody>
          <a:bodyPr wrap="none">
            <a:spAutoFit/>
          </a:bodyPr>
          <a:lstStyle/>
          <a:p>
            <a:r>
              <a:rPr lang="en-US" sz="2400" dirty="0">
                <a:ea typeface="MS Mincho"/>
                <a:cs typeface="Times New Roman"/>
              </a:rPr>
              <a:t>The tables support this conjecture.</a:t>
            </a:r>
            <a:endParaRPr lang="en-US" sz="2400" dirty="0"/>
          </a:p>
        </p:txBody>
      </p:sp>
    </p:spTree>
    <p:extLst>
      <p:ext uri="{BB962C8B-B14F-4D97-AF65-F5344CB8AC3E}">
        <p14:creationId xmlns:p14="http://schemas.microsoft.com/office/powerpoint/2010/main" val="26514762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err="1">
                <a:solidFill>
                  <a:prstClr val="black"/>
                </a:solidFill>
                <a:latin typeface="Cambria" panose="02040503050406030204" pitchFamily="18" charset="0"/>
              </a:rPr>
              <a:t>Extrema</a:t>
            </a:r>
            <a:r>
              <a:rPr lang="en-US" sz="1700" b="1" dirty="0">
                <a:solidFill>
                  <a:prstClr val="black"/>
                </a:solidFill>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533400" y="666750"/>
            <a:ext cx="8048847" cy="3539430"/>
          </a:xfrm>
          <a:prstGeom prst="rect">
            <a:avLst/>
          </a:prstGeom>
        </p:spPr>
        <p:txBody>
          <a:bodyPr wrap="square">
            <a:spAutoFit/>
          </a:bodyPr>
          <a:lstStyle/>
          <a:p>
            <a:pPr marL="457200" indent="-457200">
              <a:buFont typeface="Arial" pitchFamily="34" charset="0"/>
              <a:buChar char="•"/>
            </a:pPr>
            <a:r>
              <a:rPr lang="en-US" sz="2800" b="1" dirty="0" err="1"/>
              <a:t>Extrema</a:t>
            </a:r>
            <a:r>
              <a:rPr lang="en-US" sz="2800" dirty="0"/>
              <a:t> are critical points at which a function changes its increasing or decreasing behavior. At these points, the function has a maximum or a minimum value, either relative or absolute. </a:t>
            </a:r>
          </a:p>
          <a:p>
            <a:pPr marL="457200" indent="-457200">
              <a:buFont typeface="Arial" pitchFamily="34" charset="0"/>
              <a:buChar char="•"/>
            </a:pPr>
            <a:r>
              <a:rPr lang="en-US" sz="2800" dirty="0"/>
              <a:t>The greatest value that a function assumes over its domain is called the </a:t>
            </a:r>
            <a:r>
              <a:rPr lang="en-US" sz="2800" b="1" dirty="0"/>
              <a:t>absolute maximum</a:t>
            </a:r>
            <a:r>
              <a:rPr lang="en-US" sz="2800" dirty="0"/>
              <a:t>. </a:t>
            </a:r>
          </a:p>
          <a:p>
            <a:pPr marL="457200" indent="-457200">
              <a:buFont typeface="Arial" pitchFamily="34" charset="0"/>
              <a:buChar char="•"/>
            </a:pPr>
            <a:r>
              <a:rPr lang="en-US" sz="2800" dirty="0"/>
              <a:t>The least value that a function assumes over its domain is called the </a:t>
            </a:r>
            <a:r>
              <a:rPr lang="en-US" sz="2800" b="1" dirty="0"/>
              <a:t>absolute minimum</a:t>
            </a:r>
            <a:r>
              <a:rPr lang="en-US" sz="2800" dirty="0"/>
              <a:t>.</a:t>
            </a: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75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5" name="Rectangle 4"/>
              <p:cNvSpPr/>
              <p:nvPr/>
            </p:nvSpPr>
            <p:spPr>
              <a:xfrm>
                <a:off x="533400" y="666750"/>
                <a:ext cx="8048847" cy="4210383"/>
              </a:xfrm>
              <a:prstGeom prst="rect">
                <a:avLst/>
              </a:prstGeom>
            </p:spPr>
            <p:txBody>
              <a:bodyPr wrap="square">
                <a:spAutoFit/>
              </a:bodyPr>
              <a:lstStyle/>
              <a:p>
                <a:pPr>
                  <a:lnSpc>
                    <a:spcPct val="115000"/>
                  </a:lnSpc>
                  <a:spcAft>
                    <a:spcPts val="600"/>
                  </a:spcAft>
                  <a:tabLst>
                    <a:tab pos="1605915" algn="l"/>
                  </a:tabLst>
                </a:pPr>
                <a:r>
                  <a:rPr lang="en-US" sz="3200" b="1" dirty="0">
                    <a:solidFill>
                      <a:srgbClr val="000000"/>
                    </a:solidFill>
                    <a:ea typeface="MS Mincho"/>
                    <a:cs typeface="Calibri"/>
                  </a:rPr>
                  <a:t>A relative maximum value</a:t>
                </a:r>
                <a:r>
                  <a:rPr lang="en-US" sz="3200" dirty="0">
                    <a:solidFill>
                      <a:srgbClr val="000000"/>
                    </a:solidFill>
                    <a:ea typeface="MS Mincho"/>
                    <a:cs typeface="Calibri"/>
                  </a:rPr>
                  <a:t> of a function may not be the greatest value of</a:t>
                </a:r>
                <a14:m>
                  <m:oMath xmlns:m="http://schemas.openxmlformats.org/officeDocument/2006/math">
                    <m:r>
                      <a:rPr lang="en-US" sz="3200" b="1" i="1">
                        <a:effectLst/>
                        <a:latin typeface="Cambria Math"/>
                        <a:ea typeface="MS Mincho"/>
                        <a:cs typeface="Times New Roman"/>
                      </a:rPr>
                      <m:t> </m:t>
                    </m:r>
                    <m:r>
                      <a:rPr lang="en-US" sz="3200" b="1" i="1">
                        <a:effectLst/>
                        <a:latin typeface="Cambria Math"/>
                        <a:ea typeface="MS Mincho"/>
                        <a:cs typeface="Times New Roman"/>
                      </a:rPr>
                      <m:t>𝒇</m:t>
                    </m:r>
                  </m:oMath>
                </a14:m>
                <a:r>
                  <a:rPr lang="en-US" sz="3200" dirty="0">
                    <a:solidFill>
                      <a:srgbClr val="000000"/>
                    </a:solidFill>
                    <a:ea typeface="MS Mincho"/>
                    <a:cs typeface="Calibri"/>
                  </a:rPr>
                  <a:t> on the domain, but it is the greatest value on some interval of the domain.</a:t>
                </a:r>
                <a:endParaRPr lang="en-US" sz="3200" dirty="0">
                  <a:ea typeface="MS Mincho"/>
                  <a:cs typeface="Times New Roman"/>
                </a:endParaRPr>
              </a:p>
              <a:p>
                <a:pPr>
                  <a:lnSpc>
                    <a:spcPct val="115000"/>
                  </a:lnSpc>
                  <a:spcAft>
                    <a:spcPts val="600"/>
                  </a:spcAft>
                  <a:tabLst>
                    <a:tab pos="1605915" algn="l"/>
                  </a:tabLst>
                </a:pPr>
                <a:r>
                  <a:rPr lang="en-US" sz="3200" b="1" dirty="0">
                    <a:solidFill>
                      <a:srgbClr val="000000"/>
                    </a:solidFill>
                    <a:ea typeface="MS Mincho"/>
                    <a:cs typeface="Calibri"/>
                  </a:rPr>
                  <a:t>A relative minimum</a:t>
                </a:r>
                <a:r>
                  <a:rPr lang="en-US" sz="3200" dirty="0">
                    <a:solidFill>
                      <a:srgbClr val="000000"/>
                    </a:solidFill>
                    <a:ea typeface="MS Mincho"/>
                    <a:cs typeface="Calibri"/>
                  </a:rPr>
                  <a:t> </a:t>
                </a:r>
                <a:r>
                  <a:rPr lang="en-US" sz="3200" b="1" dirty="0">
                    <a:solidFill>
                      <a:srgbClr val="000000"/>
                    </a:solidFill>
                    <a:ea typeface="MS Mincho"/>
                    <a:cs typeface="Calibri"/>
                  </a:rPr>
                  <a:t>value</a:t>
                </a:r>
                <a:r>
                  <a:rPr lang="en-US" sz="3200" dirty="0">
                    <a:solidFill>
                      <a:srgbClr val="000000"/>
                    </a:solidFill>
                    <a:ea typeface="MS Mincho"/>
                    <a:cs typeface="Calibri"/>
                  </a:rPr>
                  <a:t> of a function is the least value on some interval of the domain. </a:t>
                </a:r>
                <a:endParaRPr lang="en-US" sz="3200" dirty="0">
                  <a:ea typeface="MS Mincho"/>
                  <a:cs typeface="Times New Roman"/>
                </a:endParaRPr>
              </a:p>
              <a:p>
                <a:pPr>
                  <a:lnSpc>
                    <a:spcPct val="115000"/>
                  </a:lnSpc>
                  <a:spcAft>
                    <a:spcPts val="600"/>
                  </a:spcAft>
                  <a:tabLst>
                    <a:tab pos="1605915" algn="l"/>
                  </a:tabLst>
                </a:pPr>
                <a:endParaRPr lang="en-US" sz="3200" dirty="0">
                  <a:ea typeface="MS Mincho"/>
                  <a:cs typeface="Times New Roman"/>
                </a:endParaRPr>
              </a:p>
            </p:txBody>
          </p:sp>
        </mc:Choice>
        <mc:Fallback xmlns="">
          <p:sp>
            <p:nvSpPr>
              <p:cNvPr id="5" name="Rectangle 4"/>
              <p:cNvSpPr>
                <a:spLocks noRot="1" noChangeAspect="1" noMove="1" noResize="1" noEditPoints="1" noAdjustHandles="1" noChangeArrowheads="1" noChangeShapeType="1" noTextEdit="1"/>
              </p:cNvSpPr>
              <p:nvPr/>
            </p:nvSpPr>
            <p:spPr>
              <a:xfrm>
                <a:off x="533400" y="666750"/>
                <a:ext cx="8048847" cy="4210383"/>
              </a:xfrm>
              <a:prstGeom prst="rect">
                <a:avLst/>
              </a:prstGeom>
              <a:blipFill rotWithShape="1">
                <a:blip r:embed="rId2"/>
                <a:stretch>
                  <a:fillRect l="-1970" t="-868" b="-3039"/>
                </a:stretch>
              </a:blipFill>
            </p:spPr>
            <p:txBody>
              <a:bodyPr/>
              <a:lstStyle/>
              <a:p>
                <a:r>
                  <a:rPr lang="en-US">
                    <a:noFill/>
                  </a:rPr>
                  <a:t> </a:t>
                </a:r>
              </a:p>
            </p:txBody>
          </p:sp>
        </mc:Fallback>
      </mc:AlternateContent>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64802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533400" y="666750"/>
            <a:ext cx="8048847" cy="3533916"/>
          </a:xfrm>
          <a:prstGeom prst="rect">
            <a:avLst/>
          </a:prstGeom>
        </p:spPr>
        <p:txBody>
          <a:bodyPr wrap="square">
            <a:spAutoFit/>
          </a:bodyPr>
          <a:lstStyle/>
          <a:p>
            <a:pPr>
              <a:lnSpc>
                <a:spcPct val="115000"/>
              </a:lnSpc>
              <a:spcAft>
                <a:spcPts val="600"/>
              </a:spcAft>
              <a:tabLst>
                <a:tab pos="1605915" algn="l"/>
              </a:tabLst>
            </a:pPr>
            <a:r>
              <a:rPr lang="en-US" sz="3200" b="1" dirty="0">
                <a:solidFill>
                  <a:srgbClr val="000000"/>
                </a:solidFill>
                <a:ea typeface="MS Mincho"/>
                <a:cs typeface="Calibri"/>
              </a:rPr>
              <a:t>A point of inflection</a:t>
            </a:r>
            <a:r>
              <a:rPr lang="en-US" sz="3200" dirty="0">
                <a:solidFill>
                  <a:srgbClr val="000000"/>
                </a:solidFill>
                <a:ea typeface="MS Mincho"/>
                <a:cs typeface="Calibri"/>
              </a:rPr>
              <a:t> can also be a critical point. At these points, the graph changes its shape, but not it’s increasing or decreasing behavior. Instead, the curve changes from being bent upward to being bent downward, or vice versa.</a:t>
            </a:r>
            <a:endParaRPr lang="en-US" sz="3200" dirty="0">
              <a:ea typeface="MS Mincho"/>
              <a:cs typeface="Times New Roman"/>
            </a:endParaRPr>
          </a:p>
          <a:p>
            <a:pPr>
              <a:lnSpc>
                <a:spcPct val="115000"/>
              </a:lnSpc>
              <a:spcAft>
                <a:spcPts val="600"/>
              </a:spcAft>
              <a:tabLst>
                <a:tab pos="1605915" algn="l"/>
              </a:tabLst>
            </a:pPr>
            <a:endParaRPr lang="en-US" sz="3200" dirty="0">
              <a:ea typeface="MS Mincho"/>
              <a:cs typeface="Times New Roman"/>
            </a:endParaRPr>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0940158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18704" cy="461665"/>
          </a:xfrm>
          <a:prstGeom prst="rect">
            <a:avLst/>
          </a:prstGeom>
        </p:spPr>
        <p:txBody>
          <a:bodyPr wrap="none">
            <a:spAutoFit/>
          </a:bodyPr>
          <a:lstStyle/>
          <a:p>
            <a:r>
              <a:rPr lang="en-US" sz="2400" b="1" dirty="0"/>
              <a:t>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3785011"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r>
                        <a:rPr lang="en-US" sz="2400" b="1" i="1">
                          <a:latin typeface="Cambria Math"/>
                        </a:rPr>
                        <m:t>+</m:t>
                      </m:r>
                      <m:r>
                        <a:rPr lang="en-US" sz="2400" b="1" i="1">
                          <a:latin typeface="Cambria Math"/>
                        </a:rPr>
                        <m:t>𝒙</m:t>
                      </m:r>
                      <m:r>
                        <a:rPr lang="en-US" sz="2400" b="1" i="1">
                          <a:latin typeface="Cambria Math"/>
                        </a:rPr>
                        <m:t>−</m:t>
                      </m:r>
                      <m:r>
                        <a:rPr lang="en-US" sz="2400" b="1" i="1">
                          <a:latin typeface="Cambria Math"/>
                        </a:rPr>
                        <m:t>𝟒</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3785011" cy="470000"/>
              </a:xfrm>
              <a:prstGeom prst="rect">
                <a:avLst/>
              </a:prstGeom>
              <a:blipFill rotWithShape="1">
                <a:blip r:embed="rId3"/>
                <a:stretch>
                  <a:fillRect t="-7792" r="-3065" b="-29870"/>
                </a:stretch>
              </a:blipFill>
            </p:spPr>
            <p:txBody>
              <a:bodyPr/>
              <a:lstStyle/>
              <a:p>
                <a:r>
                  <a:rPr lang="en-US">
                    <a:noFill/>
                  </a:rPr>
                  <a:t> </a:t>
                </a:r>
              </a:p>
            </p:txBody>
          </p:sp>
        </mc:Fallback>
      </mc:AlternateContent>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571104" y="1772584"/>
            <a:ext cx="3543696" cy="3039128"/>
          </a:xfrm>
          <a:prstGeom prst="rect">
            <a:avLst/>
          </a:prstGeom>
        </p:spPr>
      </p:pic>
    </p:spTree>
    <p:extLst>
      <p:ext uri="{BB962C8B-B14F-4D97-AF65-F5344CB8AC3E}">
        <p14:creationId xmlns:p14="http://schemas.microsoft.com/office/powerpoint/2010/main" val="7618204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18704" cy="461665"/>
          </a:xfrm>
          <a:prstGeom prst="rect">
            <a:avLst/>
          </a:prstGeom>
        </p:spPr>
        <p:txBody>
          <a:bodyPr wrap="none">
            <a:spAutoFit/>
          </a:bodyPr>
          <a:lstStyle/>
          <a:p>
            <a:r>
              <a:rPr lang="en-US" sz="2400" b="1" dirty="0"/>
              <a:t>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3785011"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r>
                        <a:rPr lang="en-US" sz="2400" b="1" i="1">
                          <a:latin typeface="Cambria Math"/>
                        </a:rPr>
                        <m:t>+</m:t>
                      </m:r>
                      <m:r>
                        <a:rPr lang="en-US" sz="2400" b="1" i="1">
                          <a:latin typeface="Cambria Math"/>
                        </a:rPr>
                        <m:t>𝒙</m:t>
                      </m:r>
                      <m:r>
                        <a:rPr lang="en-US" sz="2400" b="1" i="1">
                          <a:latin typeface="Cambria Math"/>
                        </a:rPr>
                        <m:t>−</m:t>
                      </m:r>
                      <m:r>
                        <a:rPr lang="en-US" sz="2400" b="1" i="1">
                          <a:latin typeface="Cambria Math"/>
                        </a:rPr>
                        <m:t>𝟒</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3785011" cy="470000"/>
              </a:xfrm>
              <a:prstGeom prst="rect">
                <a:avLst/>
              </a:prstGeom>
              <a:blipFill rotWithShape="1">
                <a:blip r:embed="rId3"/>
                <a:stretch>
                  <a:fillRect t="-7792" r="-3065" b="-29870"/>
                </a:stretch>
              </a:blipFill>
            </p:spPr>
            <p:txBody>
              <a:bodyPr/>
              <a:lstStyle/>
              <a:p>
                <a:r>
                  <a:rPr lang="en-US">
                    <a:noFill/>
                  </a:rPr>
                  <a:t> </a:t>
                </a:r>
              </a:p>
            </p:txBody>
          </p:sp>
        </mc:Fallback>
      </mc:AlternateContent>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571104" y="1772584"/>
            <a:ext cx="3543696" cy="3039128"/>
          </a:xfrm>
          <a:prstGeom prst="rect">
            <a:avLst/>
          </a:prstGeom>
        </p:spPr>
      </p:pic>
      <mc:AlternateContent xmlns:mc="http://schemas.openxmlformats.org/markup-compatibility/2006" xmlns:a14="http://schemas.microsoft.com/office/drawing/2010/main">
        <mc:Choice Requires="a14">
          <p:sp>
            <p:nvSpPr>
              <p:cNvPr id="4" name="Rectangle 3"/>
              <p:cNvSpPr/>
              <p:nvPr/>
            </p:nvSpPr>
            <p:spPr>
              <a:xfrm>
                <a:off x="4341628" y="1649403"/>
                <a:ext cx="4876800" cy="3158172"/>
              </a:xfrm>
              <a:prstGeom prst="rect">
                <a:avLst/>
              </a:prstGeom>
            </p:spPr>
            <p:txBody>
              <a:bodyPr wrap="square">
                <a:spAutoFit/>
              </a:bodyPr>
              <a:lstStyle/>
              <a:p>
                <a:r>
                  <a:rPr lang="en-US" sz="2400" dirty="0"/>
                  <a:t>From the graph, it appears that:</a:t>
                </a:r>
              </a:p>
              <a:p>
                <a14:m>
                  <m:oMath xmlns:m="http://schemas.openxmlformats.org/officeDocument/2006/math">
                    <m:r>
                      <a:rPr lang="en-US" sz="2400" b="1" i="1">
                        <a:solidFill>
                          <a:prstClr val="black"/>
                        </a:solidFill>
                        <a:latin typeface="Cambria Math"/>
                      </a:rPr>
                      <m:t>𝒇</m:t>
                    </m:r>
                    <m:d>
                      <m:dPr>
                        <m:ctrlPr>
                          <a:rPr lang="en-US" sz="2400" b="1" i="1">
                            <a:solidFill>
                              <a:prstClr val="black"/>
                            </a:solidFill>
                            <a:latin typeface="Cambria Math" panose="02040503050406030204" pitchFamily="18" charset="0"/>
                          </a:rPr>
                        </m:ctrlPr>
                      </m:dPr>
                      <m:e>
                        <m:r>
                          <a:rPr lang="en-US" sz="2400" b="1" i="1">
                            <a:solidFill>
                              <a:prstClr val="black"/>
                            </a:solidFill>
                            <a:latin typeface="Cambria Math"/>
                          </a:rPr>
                          <m:t>𝒙</m:t>
                        </m:r>
                      </m:e>
                    </m:d>
                  </m:oMath>
                </a14:m>
                <a:r>
                  <a:rPr lang="en-US" sz="2400" dirty="0"/>
                  <a:t> has relative minimum in </a:t>
                </a:r>
                <a14:m>
                  <m:oMath xmlns:m="http://schemas.openxmlformats.org/officeDocument/2006/math">
                    <m:r>
                      <a:rPr lang="en-US" sz="2400" b="1" i="1">
                        <a:latin typeface="Cambria Math"/>
                        <a:ea typeface="MS Mincho"/>
                        <a:cs typeface="Times New Roman"/>
                      </a:rPr>
                      <m:t>𝒙</m:t>
                    </m:r>
                    <m:r>
                      <a:rPr lang="en-US" sz="2400" b="1" i="1">
                        <a:latin typeface="Cambria Math"/>
                        <a:ea typeface="MS Mincho"/>
                        <a:cs typeface="Times New Roman"/>
                      </a:rPr>
                      <m:t>=−</m:t>
                    </m:r>
                    <m:r>
                      <a:rPr lang="en-US" sz="2400" b="1" i="1">
                        <a:latin typeface="Cambria Math"/>
                        <a:ea typeface="MS Mincho"/>
                        <a:cs typeface="Times New Roman"/>
                      </a:rPr>
                      <m:t>𝟎</m:t>
                    </m:r>
                    <m:r>
                      <a:rPr lang="en-US" sz="2400" b="1" i="1">
                        <a:latin typeface="Cambria Math"/>
                        <a:ea typeface="MS Mincho"/>
                        <a:cs typeface="Times New Roman"/>
                      </a:rPr>
                      <m:t>.</m:t>
                    </m:r>
                    <m:r>
                      <a:rPr lang="en-US" sz="2400" b="1" i="1">
                        <a:latin typeface="Cambria Math"/>
                        <a:ea typeface="MS Mincho"/>
                        <a:cs typeface="Times New Roman"/>
                      </a:rPr>
                      <m:t>𝟏𝟓</m:t>
                    </m:r>
                  </m:oMath>
                </a14:m>
                <a:endParaRPr lang="en-US" sz="2400" dirty="0"/>
              </a:p>
              <a:p>
                <a14:m>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oMath>
                </a14:m>
                <a:r>
                  <a:rPr lang="en-US" sz="2400" dirty="0"/>
                  <a:t> has relative maximum in </a:t>
                </a:r>
                <a14:m>
                  <m:oMath xmlns:m="http://schemas.openxmlformats.org/officeDocument/2006/math">
                    <m:r>
                      <a:rPr lang="en-US" sz="2400" b="1" i="1">
                        <a:latin typeface="Cambria Math"/>
                      </a:rPr>
                      <m:t>𝒙</m:t>
                    </m:r>
                    <m:r>
                      <a:rPr lang="en-US" sz="2400" b="1" i="1">
                        <a:latin typeface="Cambria Math"/>
                      </a:rPr>
                      <m:t>=</m:t>
                    </m:r>
                    <m:r>
                      <a:rPr lang="en-US" sz="2400" b="1" i="1">
                        <a:latin typeface="Cambria Math"/>
                      </a:rPr>
                      <m:t>𝟐</m:t>
                    </m:r>
                    <m:r>
                      <a:rPr lang="en-US" sz="2400" b="1" i="1">
                        <a:latin typeface="Cambria Math"/>
                      </a:rPr>
                      <m:t>.</m:t>
                    </m:r>
                    <m:r>
                      <a:rPr lang="en-US" sz="2400" b="1" i="1">
                        <a:latin typeface="Cambria Math"/>
                      </a:rPr>
                      <m:t>𝟏𝟓</m:t>
                    </m:r>
                  </m:oMath>
                </a14:m>
                <a:endParaRPr lang="en-US" sz="2400" dirty="0"/>
              </a:p>
              <a:p>
                <a14:m>
                  <m:oMath xmlns:m="http://schemas.openxmlformats.org/officeDocument/2006/math">
                    <m:func>
                      <m:funcPr>
                        <m:ctrlPr>
                          <a:rPr lang="en-US" sz="2400" b="1" i="1">
                            <a:latin typeface="Cambria Math" panose="02040503050406030204" pitchFamily="18" charset="0"/>
                          </a:rPr>
                        </m:ctrlPr>
                      </m:funcPr>
                      <m:fName>
                        <m:limLow>
                          <m:limLowPr>
                            <m:ctrlPr>
                              <a:rPr lang="en-US" sz="2400" b="1" i="1">
                                <a:effectLst/>
                                <a:latin typeface="Cambria Math" panose="02040503050406030204" pitchFamily="18" charset="0"/>
                              </a:rPr>
                            </m:ctrlPr>
                          </m:limLowPr>
                          <m:e>
                            <m:r>
                              <a:rPr lang="en-US" sz="2400" b="1" i="1">
                                <a:effectLst/>
                                <a:latin typeface="Cambria Math"/>
                                <a:ea typeface="MS Mincho"/>
                                <a:cs typeface="Times New Roman"/>
                              </a:rPr>
                              <m:t>𝐥𝐢𝐦</m:t>
                            </m:r>
                          </m:e>
                          <m:lim>
                            <m:r>
                              <a:rPr lang="en-US" sz="2400" b="1" i="1">
                                <a:effectLst/>
                                <a:latin typeface="Cambria Math"/>
                                <a:ea typeface="MS Mincho"/>
                                <a:cs typeface="Times New Roman"/>
                              </a:rPr>
                              <m:t>𝒙</m:t>
                            </m:r>
                            <m:r>
                              <a:rPr lang="en-US" sz="2400" b="1" i="1">
                                <a:effectLst/>
                                <a:latin typeface="Cambria Math"/>
                                <a:ea typeface="MS Mincho"/>
                                <a:cs typeface="Times New Roman"/>
                              </a:rPr>
                              <m:t>→−∞</m:t>
                            </m:r>
                          </m:lim>
                        </m:limLow>
                      </m:fName>
                      <m:e>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e>
                    </m:func>
                    <m:r>
                      <a:rPr lang="en-US" sz="2400" b="1" i="1">
                        <a:effectLst/>
                        <a:latin typeface="Cambria Math"/>
                        <a:ea typeface="MS Mincho"/>
                        <a:cs typeface="Times New Roman"/>
                      </a:rPr>
                      <m:t> </m:t>
                    </m:r>
                  </m:oMath>
                </a14:m>
                <a:r>
                  <a:rPr lang="en-US" sz="2400" dirty="0"/>
                  <a:t>and </a:t>
                </a:r>
                <a14:m>
                  <m:oMath xmlns:m="http://schemas.openxmlformats.org/officeDocument/2006/math">
                    <m:func>
                      <m:funcPr>
                        <m:ctrlPr>
                          <a:rPr lang="en-US" sz="2400" b="1" i="1">
                            <a:latin typeface="Cambria Math" panose="02040503050406030204" pitchFamily="18" charset="0"/>
                          </a:rPr>
                        </m:ctrlPr>
                      </m:funcPr>
                      <m:fName>
                        <m:limLow>
                          <m:limLowPr>
                            <m:ctrlPr>
                              <a:rPr lang="en-US" sz="2400" b="1" i="1">
                                <a:effectLst/>
                                <a:latin typeface="Cambria Math" panose="02040503050406030204" pitchFamily="18" charset="0"/>
                              </a:rPr>
                            </m:ctrlPr>
                          </m:limLowPr>
                          <m:e>
                            <m:r>
                              <a:rPr lang="en-US" sz="2400" b="1" i="1">
                                <a:effectLst/>
                                <a:latin typeface="Cambria Math"/>
                                <a:ea typeface="MS Mincho"/>
                                <a:cs typeface="Times New Roman"/>
                              </a:rPr>
                              <m:t>𝐥𝐢𝐦</m:t>
                            </m:r>
                          </m:e>
                          <m:lim>
                            <m:r>
                              <a:rPr lang="en-US" sz="2400" b="1" i="1">
                                <a:effectLst/>
                                <a:latin typeface="Cambria Math"/>
                                <a:ea typeface="MS Mincho"/>
                                <a:cs typeface="Times New Roman"/>
                              </a:rPr>
                              <m:t>𝒙</m:t>
                            </m:r>
                            <m:r>
                              <a:rPr lang="en-US" sz="2400" b="1" i="1">
                                <a:effectLst/>
                                <a:latin typeface="Cambria Math"/>
                                <a:ea typeface="MS Mincho"/>
                                <a:cs typeface="Times New Roman"/>
                              </a:rPr>
                              <m:t>→∞</m:t>
                            </m:r>
                          </m:lim>
                        </m:limLow>
                      </m:fName>
                      <m:e>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e>
                    </m:func>
                  </m:oMath>
                </a14:m>
                <a:endParaRPr lang="en-US" sz="2400" dirty="0"/>
              </a:p>
              <a:p>
                <a14:m>
                  <m:oMath xmlns:m="http://schemas.openxmlformats.org/officeDocument/2006/math">
                    <m:r>
                      <a:rPr lang="en-US" sz="2400" b="1" i="1">
                        <a:solidFill>
                          <a:prstClr val="black"/>
                        </a:solidFill>
                        <a:latin typeface="Cambria Math"/>
                      </a:rPr>
                      <m:t>𝒇</m:t>
                    </m:r>
                    <m:d>
                      <m:dPr>
                        <m:ctrlPr>
                          <a:rPr lang="en-US" sz="2400" b="1" i="1">
                            <a:solidFill>
                              <a:prstClr val="black"/>
                            </a:solidFill>
                            <a:latin typeface="Cambria Math" panose="02040503050406030204" pitchFamily="18" charset="0"/>
                          </a:rPr>
                        </m:ctrlPr>
                      </m:dPr>
                      <m:e>
                        <m:r>
                          <a:rPr lang="en-US" sz="2400" b="1" i="1">
                            <a:solidFill>
                              <a:prstClr val="black"/>
                            </a:solidFill>
                            <a:latin typeface="Cambria Math"/>
                          </a:rPr>
                          <m:t>𝒙</m:t>
                        </m:r>
                      </m:e>
                    </m:d>
                  </m:oMath>
                </a14:m>
                <a:r>
                  <a:rPr lang="en-US" sz="2400" dirty="0"/>
                  <a:t> has no absolute maxima and absolute minima.</a:t>
                </a:r>
              </a:p>
            </p:txBody>
          </p:sp>
        </mc:Choice>
        <mc:Fallback xmlns="">
          <p:sp>
            <p:nvSpPr>
              <p:cNvPr id="4" name="Rectangle 3"/>
              <p:cNvSpPr>
                <a:spLocks noRot="1" noChangeAspect="1" noMove="1" noResize="1" noEditPoints="1" noAdjustHandles="1" noChangeArrowheads="1" noChangeShapeType="1" noTextEdit="1"/>
              </p:cNvSpPr>
              <p:nvPr/>
            </p:nvSpPr>
            <p:spPr>
              <a:xfrm>
                <a:off x="4341628" y="1649403"/>
                <a:ext cx="4876800" cy="3158172"/>
              </a:xfrm>
              <a:prstGeom prst="rect">
                <a:avLst/>
              </a:prstGeom>
              <a:blipFill rotWithShape="1">
                <a:blip r:embed="rId5"/>
                <a:stretch>
                  <a:fillRect l="-1875" t="-1544" r="-2375" b="-3475"/>
                </a:stretch>
              </a:blipFill>
            </p:spPr>
            <p:txBody>
              <a:bodyPr/>
              <a:lstStyle/>
              <a:p>
                <a:r>
                  <a:rPr lang="en-US">
                    <a:noFill/>
                  </a:rPr>
                  <a:t> </a:t>
                </a:r>
              </a:p>
            </p:txBody>
          </p:sp>
        </mc:Fallback>
      </mc:AlternateContent>
    </p:spTree>
    <p:extLst>
      <p:ext uri="{BB962C8B-B14F-4D97-AF65-F5344CB8AC3E}">
        <p14:creationId xmlns:p14="http://schemas.microsoft.com/office/powerpoint/2010/main" val="1099840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18704" cy="461665"/>
          </a:xfrm>
          <a:prstGeom prst="rect">
            <a:avLst/>
          </a:prstGeom>
        </p:spPr>
        <p:txBody>
          <a:bodyPr wrap="none">
            <a:spAutoFit/>
          </a:bodyPr>
          <a:lstStyle/>
          <a:p>
            <a:r>
              <a:rPr lang="en-US" sz="2400" b="1" dirty="0"/>
              <a:t>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3785011"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r>
                        <a:rPr lang="en-US" sz="2400" b="1" i="1">
                          <a:latin typeface="Cambria Math"/>
                        </a:rPr>
                        <m:t>+</m:t>
                      </m:r>
                      <m:r>
                        <a:rPr lang="en-US" sz="2400" b="1" i="1">
                          <a:latin typeface="Cambria Math"/>
                        </a:rPr>
                        <m:t>𝒙</m:t>
                      </m:r>
                      <m:r>
                        <a:rPr lang="en-US" sz="2400" b="1" i="1">
                          <a:latin typeface="Cambria Math"/>
                        </a:rPr>
                        <m:t>−</m:t>
                      </m:r>
                      <m:r>
                        <a:rPr lang="en-US" sz="2400" b="1" i="1">
                          <a:latin typeface="Cambria Math"/>
                        </a:rPr>
                        <m:t>𝟒</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3785011" cy="470000"/>
              </a:xfrm>
              <a:prstGeom prst="rect">
                <a:avLst/>
              </a:prstGeom>
              <a:blipFill rotWithShape="1">
                <a:blip r:embed="rId3"/>
                <a:stretch>
                  <a:fillRect t="-7792" r="-3065" b="-29870"/>
                </a:stretch>
              </a:blipFill>
            </p:spPr>
            <p:txBody>
              <a:bodyPr/>
              <a:lstStyle/>
              <a:p>
                <a:r>
                  <a:rPr lang="en-US">
                    <a:noFill/>
                  </a:rPr>
                  <a:t> </a:t>
                </a:r>
              </a:p>
            </p:txBody>
          </p:sp>
        </mc:Fallback>
      </mc:AlternateContent>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571104" y="1772584"/>
            <a:ext cx="3543696" cy="3039128"/>
          </a:xfrm>
          <a:prstGeom prst="rect">
            <a:avLst/>
          </a:prstGeom>
        </p:spPr>
      </p:pic>
      <mc:AlternateContent xmlns:mc="http://schemas.openxmlformats.org/markup-compatibility/2006" xmlns:a14="http://schemas.microsoft.com/office/drawing/2010/main">
        <mc:Choice Requires="a14">
          <p:sp>
            <p:nvSpPr>
              <p:cNvPr id="7" name="Rectangle 6"/>
              <p:cNvSpPr/>
              <p:nvPr/>
            </p:nvSpPr>
            <p:spPr>
              <a:xfrm>
                <a:off x="4504481" y="1763495"/>
                <a:ext cx="4097597"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ea typeface="MS Mincho"/>
                          <a:cs typeface="Times New Roman"/>
                        </a:rPr>
                        <m:t>𝒙</m:t>
                      </m:r>
                      <m:r>
                        <a:rPr lang="en-US" sz="2400" b="1" i="1" smtClean="0">
                          <a:latin typeface="Cambria Math"/>
                          <a:ea typeface="MS Mincho"/>
                          <a:cs typeface="Times New Roman"/>
                        </a:rPr>
                        <m:t>&lt;−</m:t>
                      </m:r>
                      <m:r>
                        <a:rPr lang="en-US" sz="2400" b="1" i="1" smtClean="0">
                          <a:latin typeface="Cambria Math"/>
                          <a:ea typeface="MS Mincho"/>
                          <a:cs typeface="Times New Roman"/>
                        </a:rPr>
                        <m:t>𝟎</m:t>
                      </m:r>
                      <m:r>
                        <a:rPr lang="en-US" sz="2400" b="1" i="1" smtClean="0">
                          <a:latin typeface="Cambria Math"/>
                          <a:ea typeface="MS Mincho"/>
                          <a:cs typeface="Times New Roman"/>
                        </a:rPr>
                        <m:t>.</m:t>
                      </m:r>
                      <m:r>
                        <a:rPr lang="en-US" sz="2400" b="1" i="1" smtClean="0">
                          <a:latin typeface="Cambria Math"/>
                          <a:ea typeface="MS Mincho"/>
                          <a:cs typeface="Times New Roman"/>
                        </a:rPr>
                        <m:t>𝟏𝟓</m:t>
                      </m:r>
                      <m:r>
                        <a:rPr lang="en-US" sz="2400" b="1" i="1" smtClean="0">
                          <a:latin typeface="Cambria Math"/>
                          <a:ea typeface="MS Mincho"/>
                          <a:cs typeface="Times New Roman"/>
                        </a:rPr>
                        <m:t>  </m:t>
                      </m:r>
                      <m:r>
                        <a:rPr lang="en-US" sz="2400" b="1" i="1" smtClean="0">
                          <a:latin typeface="Cambria Math"/>
                          <a:ea typeface="MS Mincho"/>
                          <a:cs typeface="Times New Roman"/>
                        </a:rPr>
                        <m:t>𝒐𝒓</m:t>
                      </m:r>
                      <m:r>
                        <a:rPr lang="en-US" sz="2400" b="1" i="1" smtClean="0">
                          <a:latin typeface="Cambria Math"/>
                          <a:ea typeface="MS Mincho"/>
                          <a:cs typeface="Times New Roman"/>
                        </a:rPr>
                        <m:t>  </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m:t>
                          </m:r>
                          <m:r>
                            <a:rPr lang="en-US" sz="2400" b="1" i="1" smtClean="0">
                              <a:effectLst/>
                              <a:latin typeface="Cambria Math"/>
                              <a:ea typeface="MS Mincho"/>
                              <a:cs typeface="Times New Roman"/>
                            </a:rPr>
                            <m:t>−</m:t>
                          </m:r>
                          <m:r>
                            <a:rPr lang="en-US" sz="2400" b="1" i="1">
                              <a:effectLst/>
                              <a:latin typeface="Cambria Math"/>
                              <a:ea typeface="MS Mincho"/>
                              <a:cs typeface="Times New Roman"/>
                            </a:rPr>
                            <m:t>𝟎</m:t>
                          </m:r>
                          <m:r>
                            <a:rPr lang="en-US" sz="2400" b="1" i="1">
                              <a:effectLst/>
                              <a:latin typeface="Cambria Math"/>
                              <a:ea typeface="MS Mincho"/>
                              <a:cs typeface="Times New Roman"/>
                            </a:rPr>
                            <m:t>.</m:t>
                          </m:r>
                          <m:r>
                            <a:rPr lang="en-US" sz="2400" b="1" i="1">
                              <a:effectLst/>
                              <a:latin typeface="Cambria Math"/>
                              <a:ea typeface="MS Mincho"/>
                              <a:cs typeface="Times New Roman"/>
                            </a:rPr>
                            <m:t>𝟏𝟓</m:t>
                          </m:r>
                        </m:e>
                      </m:d>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4504481" y="1763495"/>
                <a:ext cx="4097597" cy="461665"/>
              </a:xfrm>
              <a:prstGeom prst="rect">
                <a:avLst/>
              </a:prstGeom>
              <a:blipFill rotWithShape="1">
                <a:blip r:embed="rId5"/>
                <a:stretch>
                  <a:fillRect t="-10526" r="-2530"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3866790086"/>
                  </p:ext>
                </p:extLst>
              </p:nvPr>
            </p:nvGraphicFramePr>
            <p:xfrm>
              <a:off x="4449130" y="2343150"/>
              <a:ext cx="4466270" cy="1600200"/>
            </p:xfrm>
            <a:graphic>
              <a:graphicData uri="http://schemas.openxmlformats.org/drawingml/2006/table">
                <a:tbl>
                  <a:tblPr firstRow="1" firstCol="1" bandRow="1"/>
                  <a:tblGrid>
                    <a:gridCol w="264854">
                      <a:extLst>
                        <a:ext uri="{9D8B030D-6E8A-4147-A177-3AD203B41FA5}">
                          <a16:colId xmlns:a16="http://schemas.microsoft.com/office/drawing/2014/main" val="20000"/>
                        </a:ext>
                      </a:extLst>
                    </a:gridCol>
                    <a:gridCol w="794563">
                      <a:extLst>
                        <a:ext uri="{9D8B030D-6E8A-4147-A177-3AD203B41FA5}">
                          <a16:colId xmlns:a16="http://schemas.microsoft.com/office/drawing/2014/main" val="20001"/>
                        </a:ext>
                      </a:extLst>
                    </a:gridCol>
                    <a:gridCol w="794563">
                      <a:extLst>
                        <a:ext uri="{9D8B030D-6E8A-4147-A177-3AD203B41FA5}">
                          <a16:colId xmlns:a16="http://schemas.microsoft.com/office/drawing/2014/main" val="20002"/>
                        </a:ext>
                      </a:extLst>
                    </a:gridCol>
                    <a:gridCol w="794563">
                      <a:extLst>
                        <a:ext uri="{9D8B030D-6E8A-4147-A177-3AD203B41FA5}">
                          <a16:colId xmlns:a16="http://schemas.microsoft.com/office/drawing/2014/main" val="20003"/>
                        </a:ext>
                      </a:extLst>
                    </a:gridCol>
                    <a:gridCol w="903327">
                      <a:extLst>
                        <a:ext uri="{9D8B030D-6E8A-4147-A177-3AD203B41FA5}">
                          <a16:colId xmlns:a16="http://schemas.microsoft.com/office/drawing/2014/main" val="20004"/>
                        </a:ext>
                      </a:extLst>
                    </a:gridCol>
                    <a:gridCol w="914400">
                      <a:extLst>
                        <a:ext uri="{9D8B030D-6E8A-4147-A177-3AD203B41FA5}">
                          <a16:colId xmlns:a16="http://schemas.microsoft.com/office/drawing/2014/main" val="20005"/>
                        </a:ext>
                      </a:extLst>
                    </a:gridCol>
                  </a:tblGrid>
                  <a:tr h="8001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𝒙</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𝟐</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𝟒𝟒</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𝟓</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𝟎</m:t>
                                </m:r>
                                <m:r>
                                  <a:rPr lang="en-US" sz="1800" b="1" i="1">
                                    <a:effectLst/>
                                    <a:latin typeface="Cambria Math"/>
                                    <a:ea typeface="Calibri"/>
                                    <a:cs typeface="Times New Roman"/>
                                  </a:rPr>
                                  <m:t>.</m:t>
                                </m:r>
                                <m:r>
                                  <a:rPr lang="en-US" sz="1800" b="1" i="1">
                                    <a:effectLst/>
                                    <a:latin typeface="Cambria Math"/>
                                    <a:ea typeface="Calibri"/>
                                    <a:cs typeface="Times New Roman"/>
                                  </a:rPr>
                                  <m:t>𝟐𝟓</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8001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𝒚</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𝟏𝟒</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𝟑</m:t>
                                </m:r>
                                <m:r>
                                  <a:rPr lang="en-US" sz="1800" b="1" i="1">
                                    <a:effectLst/>
                                    <a:latin typeface="Cambria Math"/>
                                    <a:ea typeface="Calibri"/>
                                    <a:cs typeface="Times New Roman"/>
                                  </a:rPr>
                                  <m:t>.</m:t>
                                </m:r>
                                <m:r>
                                  <a:rPr lang="en-US" sz="1800" b="1" i="1">
                                    <a:effectLst/>
                                    <a:latin typeface="Cambria Math"/>
                                    <a:ea typeface="Calibri"/>
                                    <a:cs typeface="Times New Roman"/>
                                  </a:rPr>
                                  <m:t>𝟕𝟔𝟔</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𝟑</m:t>
                                </m:r>
                                <m:r>
                                  <a:rPr lang="en-US" sz="1800" b="1" i="1">
                                    <a:effectLst/>
                                    <a:latin typeface="Cambria Math"/>
                                    <a:ea typeface="Calibri"/>
                                    <a:cs typeface="Times New Roman"/>
                                  </a:rPr>
                                  <m:t>.</m:t>
                                </m:r>
                                <m:r>
                                  <a:rPr lang="en-US" sz="1800" b="1" i="1">
                                    <a:effectLst/>
                                    <a:latin typeface="Cambria Math"/>
                                    <a:ea typeface="Calibri"/>
                                    <a:cs typeface="Times New Roman"/>
                                  </a:rPr>
                                  <m:t>𝟔𝟐𝟓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smtClean="0">
                                    <a:effectLst/>
                                    <a:latin typeface="Cambria Math"/>
                                    <a:ea typeface="Calibri"/>
                                    <a:cs typeface="Times New Roman"/>
                                  </a:rPr>
                                  <m:t>−</m:t>
                                </m:r>
                                <m:r>
                                  <a:rPr lang="en-US" sz="1800" b="1" i="1" smtClean="0">
                                    <a:effectLst/>
                                    <a:latin typeface="Cambria Math"/>
                                    <a:ea typeface="Calibri"/>
                                    <a:cs typeface="Times New Roman"/>
                                  </a:rPr>
                                  <m:t>𝟒</m:t>
                                </m:r>
                                <m:r>
                                  <a:rPr lang="en-US" sz="1800" b="1" i="1" smtClean="0">
                                    <a:effectLst/>
                                    <a:latin typeface="Cambria Math"/>
                                    <a:ea typeface="Calibri"/>
                                    <a:cs typeface="Times New Roman"/>
                                  </a:rPr>
                                  <m:t>.</m:t>
                                </m:r>
                                <m:r>
                                  <a:rPr lang="en-US" sz="1800" b="1" i="1" smtClean="0">
                                    <a:effectLst/>
                                    <a:latin typeface="Cambria Math"/>
                                    <a:ea typeface="Calibri"/>
                                    <a:cs typeface="Times New Roman"/>
                                  </a:rPr>
                                  <m:t>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3866790086"/>
                  </p:ext>
                </p:extLst>
              </p:nvPr>
            </p:nvGraphicFramePr>
            <p:xfrm>
              <a:off x="4449130" y="2343150"/>
              <a:ext cx="4466270" cy="1600200"/>
            </p:xfrm>
            <a:graphic>
              <a:graphicData uri="http://schemas.openxmlformats.org/drawingml/2006/table">
                <a:tbl>
                  <a:tblPr firstRow="1" firstCol="1" bandRow="1"/>
                  <a:tblGrid>
                    <a:gridCol w="264854"/>
                    <a:gridCol w="794563"/>
                    <a:gridCol w="794563"/>
                    <a:gridCol w="794563"/>
                    <a:gridCol w="903327"/>
                    <a:gridCol w="914400"/>
                  </a:tblGrid>
                  <a:tr h="8001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26" t="-6061" r="-1604651" b="-99242"/>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588" t="-6061" r="-426718" b="-99242"/>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34615" t="-6061" r="-330000" b="-99242"/>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2824" t="-6061" r="-227481" b="-99242"/>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94595" t="-6061" r="-101351" b="-99242"/>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89333" t="-6061" b="-99242"/>
                          </a:stretch>
                        </a:blipFill>
                      </a:tcPr>
                    </a:tc>
                  </a:tr>
                  <a:tr h="8001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26" t="-106870" r="-1604651"/>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588" t="-106870" r="-426718"/>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34615" t="-106870" r="-33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2824" t="-106870" r="-227481"/>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94595" t="-106870" r="-101351"/>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89333" t="-106870"/>
                          </a:stretch>
                        </a:blipFill>
                      </a:tcPr>
                    </a:tc>
                  </a:tr>
                </a:tbl>
              </a:graphicData>
            </a:graphic>
          </p:graphicFrame>
        </mc:Fallback>
      </mc:AlternateContent>
    </p:spTree>
    <p:extLst>
      <p:ext uri="{BB962C8B-B14F-4D97-AF65-F5344CB8AC3E}">
        <p14:creationId xmlns:p14="http://schemas.microsoft.com/office/powerpoint/2010/main" val="3215504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74"/>
            <a:ext cx="8077200" cy="407437"/>
          </a:xfrm>
        </p:spPr>
        <p:txBody>
          <a:bodyPr>
            <a:normAutofit/>
          </a:bodyPr>
          <a:lstStyle/>
          <a:p>
            <a:pPr algn="l"/>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p>
        </p:txBody>
      </p:sp>
      <p:sp>
        <p:nvSpPr>
          <p:cNvPr id="3" name="Content Placeholder 2"/>
          <p:cNvSpPr>
            <a:spLocks noGrp="1"/>
          </p:cNvSpPr>
          <p:nvPr>
            <p:ph idx="1"/>
          </p:nvPr>
        </p:nvSpPr>
        <p:spPr>
          <a:xfrm>
            <a:off x="457200" y="666750"/>
            <a:ext cx="8229600" cy="4112079"/>
          </a:xfrm>
        </p:spPr>
        <p:txBody>
          <a:bodyPr>
            <a:normAutofit fontScale="92500" lnSpcReduction="10000"/>
          </a:bodyPr>
          <a:lstStyle/>
          <a:p>
            <a:pPr marL="0" indent="0" algn="ctr">
              <a:buNone/>
            </a:pPr>
            <a:r>
              <a:rPr lang="en-US" sz="2600" b="1" dirty="0">
                <a:solidFill>
                  <a:srgbClr val="0070C0"/>
                </a:solidFill>
              </a:rPr>
              <a:t>Students will be able to:</a:t>
            </a:r>
          </a:p>
          <a:p>
            <a:pPr marL="0" indent="0" algn="ctr">
              <a:buNone/>
            </a:pPr>
            <a:r>
              <a:rPr lang="en-US" sz="2600" dirty="0"/>
              <a:t>Interpret key features of graphs and tables in terms of the quantities, and sketch graphs showing key features given a verbal description of the relationship. Key features include:  intervals where the function is increasing, decreasing, positive, or negative; relative maximums and minimums.</a:t>
            </a:r>
          </a:p>
          <a:p>
            <a:pPr marL="0" indent="0" algn="ctr">
              <a:buNone/>
            </a:pPr>
            <a:r>
              <a:rPr lang="en-US" sz="2600" dirty="0"/>
              <a:t>Calculate and interpret the average rate of change of a function (presented symbolically or as a table) over a specified interval. Estimate the rate of change from a graph.</a:t>
            </a:r>
          </a:p>
          <a:p>
            <a:pPr marL="0" indent="0" algn="ctr">
              <a:buNone/>
            </a:pPr>
            <a:endParaRPr lang="en-US" sz="2600" b="1" dirty="0">
              <a:solidFill>
                <a:srgbClr val="0070C0"/>
              </a:solidFill>
            </a:endParaRPr>
          </a:p>
          <a:p>
            <a:pPr marL="0" indent="0" algn="ctr">
              <a:buNone/>
            </a:pPr>
            <a:r>
              <a:rPr lang="en-US" sz="2600" dirty="0"/>
              <a:t> </a:t>
            </a:r>
          </a:p>
          <a:p>
            <a:pPr marL="0" indent="0" algn="ctr">
              <a:buNone/>
            </a:pPr>
            <a:endParaRPr lang="en-US" sz="2600" dirty="0"/>
          </a:p>
          <a:p>
            <a:pPr marL="0" indent="0" algn="ctr">
              <a:buNone/>
            </a:pPr>
            <a:endParaRPr lang="en-US" sz="2600" dirty="0"/>
          </a:p>
          <a:p>
            <a:pPr marL="0" indent="0" algn="ctr">
              <a:buNone/>
            </a:pPr>
            <a:endParaRPr lang="en-US" sz="2600" b="1" dirty="0">
              <a:solidFill>
                <a:srgbClr val="0070C0"/>
              </a:solidFill>
            </a:endParaRPr>
          </a:p>
          <a:p>
            <a:pPr marL="0" indent="0" algn="ctr">
              <a:buNone/>
            </a:pPr>
            <a:endParaRPr lang="en-US" sz="2600" b="1" dirty="0">
              <a:solidFill>
                <a:srgbClr val="0070C0"/>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05350"/>
            <a:ext cx="3344064" cy="369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7344451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18704" cy="461665"/>
          </a:xfrm>
          <a:prstGeom prst="rect">
            <a:avLst/>
          </a:prstGeom>
        </p:spPr>
        <p:txBody>
          <a:bodyPr wrap="none">
            <a:spAutoFit/>
          </a:bodyPr>
          <a:lstStyle/>
          <a:p>
            <a:r>
              <a:rPr lang="en-US" sz="2400" b="1" dirty="0"/>
              <a:t>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3785011"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r>
                        <a:rPr lang="en-US" sz="2400" b="1" i="1">
                          <a:latin typeface="Cambria Math"/>
                        </a:rPr>
                        <m:t>+</m:t>
                      </m:r>
                      <m:r>
                        <a:rPr lang="en-US" sz="2400" b="1" i="1">
                          <a:latin typeface="Cambria Math"/>
                        </a:rPr>
                        <m:t>𝒙</m:t>
                      </m:r>
                      <m:r>
                        <a:rPr lang="en-US" sz="2400" b="1" i="1">
                          <a:latin typeface="Cambria Math"/>
                        </a:rPr>
                        <m:t>−</m:t>
                      </m:r>
                      <m:r>
                        <a:rPr lang="en-US" sz="2400" b="1" i="1">
                          <a:latin typeface="Cambria Math"/>
                        </a:rPr>
                        <m:t>𝟒</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3785011" cy="470000"/>
              </a:xfrm>
              <a:prstGeom prst="rect">
                <a:avLst/>
              </a:prstGeom>
              <a:blipFill rotWithShape="1">
                <a:blip r:embed="rId3"/>
                <a:stretch>
                  <a:fillRect t="-7792" r="-3065" b="-29870"/>
                </a:stretch>
              </a:blipFill>
            </p:spPr>
            <p:txBody>
              <a:bodyPr/>
              <a:lstStyle/>
              <a:p>
                <a:r>
                  <a:rPr lang="en-US">
                    <a:noFill/>
                  </a:rPr>
                  <a:t> </a:t>
                </a:r>
              </a:p>
            </p:txBody>
          </p:sp>
        </mc:Fallback>
      </mc:AlternateContent>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571104" y="1772584"/>
            <a:ext cx="3543696" cy="3039128"/>
          </a:xfrm>
          <a:prstGeom prst="rect">
            <a:avLst/>
          </a:prstGeom>
        </p:spPr>
      </p:pic>
      <mc:AlternateContent xmlns:mc="http://schemas.openxmlformats.org/markup-compatibility/2006" xmlns:a14="http://schemas.microsoft.com/office/drawing/2010/main">
        <mc:Choice Requires="a14">
          <p:sp>
            <p:nvSpPr>
              <p:cNvPr id="7" name="Rectangle 6"/>
              <p:cNvSpPr/>
              <p:nvPr/>
            </p:nvSpPr>
            <p:spPr>
              <a:xfrm>
                <a:off x="4800600" y="1761984"/>
                <a:ext cx="2998385" cy="830997"/>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ea typeface="MS Mincho"/>
                          <a:cs typeface="Times New Roman"/>
                        </a:rPr>
                        <m:t>−</m:t>
                      </m:r>
                      <m:r>
                        <a:rPr lang="en-US" sz="2400" b="1" i="1" smtClean="0">
                          <a:latin typeface="Cambria Math"/>
                          <a:ea typeface="MS Mincho"/>
                          <a:cs typeface="Times New Roman"/>
                        </a:rPr>
                        <m:t>𝟎</m:t>
                      </m:r>
                      <m:r>
                        <a:rPr lang="en-US" sz="2400" b="1" i="1" smtClean="0">
                          <a:latin typeface="Cambria Math"/>
                          <a:ea typeface="MS Mincho"/>
                          <a:cs typeface="Times New Roman"/>
                        </a:rPr>
                        <m:t>.</m:t>
                      </m:r>
                      <m:r>
                        <a:rPr lang="en-US" sz="2400" b="1" i="1" smtClean="0">
                          <a:latin typeface="Cambria Math"/>
                          <a:ea typeface="MS Mincho"/>
                          <a:cs typeface="Times New Roman"/>
                        </a:rPr>
                        <m:t>𝟏𝟓</m:t>
                      </m:r>
                      <m:r>
                        <a:rPr lang="en-US" sz="2400" b="1" i="1" smtClean="0">
                          <a:latin typeface="Cambria Math"/>
                          <a:ea typeface="MS Mincho"/>
                          <a:cs typeface="Times New Roman"/>
                        </a:rPr>
                        <m:t>&lt;</m:t>
                      </m:r>
                      <m:r>
                        <a:rPr lang="en-US" sz="2400" b="1" i="1" smtClean="0">
                          <a:latin typeface="Cambria Math"/>
                          <a:ea typeface="MS Mincho"/>
                          <a:cs typeface="Times New Roman"/>
                        </a:rPr>
                        <m:t>𝒙</m:t>
                      </m:r>
                      <m:r>
                        <a:rPr lang="en-US" sz="2400" b="1" i="1" smtClean="0">
                          <a:latin typeface="Cambria Math"/>
                          <a:ea typeface="MS Mincho"/>
                          <a:cs typeface="Times New Roman"/>
                        </a:rPr>
                        <m:t>&lt;</m:t>
                      </m:r>
                      <m:r>
                        <a:rPr lang="en-US" sz="2400" b="1" i="1" smtClean="0">
                          <a:latin typeface="Cambria Math"/>
                          <a:ea typeface="MS Mincho"/>
                          <a:cs typeface="Times New Roman"/>
                        </a:rPr>
                        <m:t>𝟐</m:t>
                      </m:r>
                      <m:r>
                        <a:rPr lang="en-US" sz="2400" b="1" i="1" smtClean="0">
                          <a:latin typeface="Cambria Math"/>
                          <a:ea typeface="MS Mincho"/>
                          <a:cs typeface="Times New Roman"/>
                        </a:rPr>
                        <m:t>.</m:t>
                      </m:r>
                      <m:r>
                        <a:rPr lang="en-US" sz="2400" b="1" i="1" smtClean="0">
                          <a:latin typeface="Cambria Math"/>
                          <a:ea typeface="MS Mincho"/>
                          <a:cs typeface="Times New Roman"/>
                        </a:rPr>
                        <m:t>𝟏𝟓</m:t>
                      </m:r>
                      <m:r>
                        <a:rPr lang="en-US" sz="2400" b="1" i="1" smtClean="0">
                          <a:latin typeface="Cambria Math"/>
                          <a:ea typeface="MS Mincho"/>
                          <a:cs typeface="Times New Roman"/>
                        </a:rPr>
                        <m:t>   </m:t>
                      </m:r>
                    </m:oMath>
                  </m:oMathPara>
                </a14:m>
                <a:endParaRPr lang="en-US" sz="2400" b="1" i="1" dirty="0">
                  <a:latin typeface="Cambria Math"/>
                  <a:ea typeface="MS Mincho"/>
                  <a:cs typeface="Times New Roman"/>
                </a:endParaRPr>
              </a:p>
              <a:p>
                <a:pPr/>
                <a14:m>
                  <m:oMathPara xmlns:m="http://schemas.openxmlformats.org/officeDocument/2006/math">
                    <m:oMathParaPr>
                      <m:jc m:val="centerGroup"/>
                    </m:oMathParaPr>
                    <m:oMath xmlns:m="http://schemas.openxmlformats.org/officeDocument/2006/math">
                      <m:r>
                        <a:rPr lang="en-US" sz="2400" b="1" i="1">
                          <a:latin typeface="Cambria Math"/>
                          <a:ea typeface="MS Mincho"/>
                          <a:cs typeface="Times New Roman"/>
                        </a:rPr>
                        <m:t>𝒐𝒓</m:t>
                      </m:r>
                      <m:r>
                        <a:rPr lang="en-US" sz="2400" b="1" i="1">
                          <a:latin typeface="Cambria Math"/>
                          <a:ea typeface="MS Mincho"/>
                          <a:cs typeface="Times New Roman"/>
                        </a:rPr>
                        <m:t> </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m:t>
                          </m:r>
                          <m:r>
                            <a:rPr lang="en-US" sz="2400" b="1" i="1">
                              <a:effectLst/>
                              <a:latin typeface="Cambria Math"/>
                              <a:ea typeface="MS Mincho"/>
                              <a:cs typeface="Times New Roman"/>
                            </a:rPr>
                            <m:t>𝟎</m:t>
                          </m:r>
                          <m:r>
                            <a:rPr lang="en-US" sz="2400" b="1" i="1">
                              <a:effectLst/>
                              <a:latin typeface="Cambria Math"/>
                              <a:ea typeface="MS Mincho"/>
                              <a:cs typeface="Times New Roman"/>
                            </a:rPr>
                            <m:t>.</m:t>
                          </m:r>
                          <m:r>
                            <a:rPr lang="en-US" sz="2400" b="1" i="1">
                              <a:effectLst/>
                              <a:latin typeface="Cambria Math"/>
                              <a:ea typeface="MS Mincho"/>
                              <a:cs typeface="Times New Roman"/>
                            </a:rPr>
                            <m:t>𝟏𝟓</m:t>
                          </m:r>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𝟏𝟓</m:t>
                          </m:r>
                        </m:e>
                      </m:d>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4800600" y="1761984"/>
                <a:ext cx="2998385" cy="830997"/>
              </a:xfrm>
              <a:prstGeom prst="rect">
                <a:avLst/>
              </a:prstGeom>
              <a:blipFill rotWithShape="1">
                <a:blip r:embed="rId5"/>
                <a:stretch>
                  <a:fillRect t="-5882" r="-4073" b="-1617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2977191959"/>
                  </p:ext>
                </p:extLst>
              </p:nvPr>
            </p:nvGraphicFramePr>
            <p:xfrm>
              <a:off x="4343402" y="2800350"/>
              <a:ext cx="4495797" cy="1219200"/>
            </p:xfrm>
            <a:graphic>
              <a:graphicData uri="http://schemas.openxmlformats.org/drawingml/2006/table">
                <a:tbl>
                  <a:tblPr firstRow="1" firstCol="1" bandRow="1"/>
                  <a:tblGrid>
                    <a:gridCol w="280987">
                      <a:extLst>
                        <a:ext uri="{9D8B030D-6E8A-4147-A177-3AD203B41FA5}">
                          <a16:colId xmlns:a16="http://schemas.microsoft.com/office/drawing/2014/main" val="20000"/>
                        </a:ext>
                      </a:extLst>
                    </a:gridCol>
                    <a:gridCol w="1014411">
                      <a:extLst>
                        <a:ext uri="{9D8B030D-6E8A-4147-A177-3AD203B41FA5}">
                          <a16:colId xmlns:a16="http://schemas.microsoft.com/office/drawing/2014/main" val="20001"/>
                        </a:ext>
                      </a:extLst>
                    </a:gridCol>
                    <a:gridCol w="671513">
                      <a:extLst>
                        <a:ext uri="{9D8B030D-6E8A-4147-A177-3AD203B41FA5}">
                          <a16:colId xmlns:a16="http://schemas.microsoft.com/office/drawing/2014/main" val="20002"/>
                        </a:ext>
                      </a:extLst>
                    </a:gridCol>
                    <a:gridCol w="842962">
                      <a:extLst>
                        <a:ext uri="{9D8B030D-6E8A-4147-A177-3AD203B41FA5}">
                          <a16:colId xmlns:a16="http://schemas.microsoft.com/office/drawing/2014/main" val="20003"/>
                        </a:ext>
                      </a:extLst>
                    </a:gridCol>
                    <a:gridCol w="842962">
                      <a:extLst>
                        <a:ext uri="{9D8B030D-6E8A-4147-A177-3AD203B41FA5}">
                          <a16:colId xmlns:a16="http://schemas.microsoft.com/office/drawing/2014/main" val="20004"/>
                        </a:ext>
                      </a:extLst>
                    </a:gridCol>
                    <a:gridCol w="842962">
                      <a:extLst>
                        <a:ext uri="{9D8B030D-6E8A-4147-A177-3AD203B41FA5}">
                          <a16:colId xmlns:a16="http://schemas.microsoft.com/office/drawing/2014/main" val="20005"/>
                        </a:ext>
                      </a:extLst>
                    </a:gridCol>
                  </a:tblGrid>
                  <a:tr h="6096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𝒙</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𝟏</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Calibri"/>
                                  </a:rPr>
                                  <m:t>𝟎</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𝟓</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𝟏</m:t>
                                </m:r>
                                <m:r>
                                  <a:rPr lang="en-US" sz="1800" b="1" i="1">
                                    <a:effectLst/>
                                    <a:latin typeface="Cambria Math"/>
                                    <a:ea typeface="Calibri"/>
                                    <a:cs typeface="Times New Roman"/>
                                  </a:rPr>
                                  <m:t>.</m:t>
                                </m:r>
                                <m:r>
                                  <a:rPr lang="en-US" sz="1800" b="1" i="1">
                                    <a:effectLst/>
                                    <a:latin typeface="Cambria Math"/>
                                    <a:ea typeface="Calibri"/>
                                    <a:cs typeface="Times New Roman"/>
                                  </a:rPr>
                                  <m:t>𝟒𝟒</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smtClean="0">
                                    <a:effectLst/>
                                    <a:latin typeface="Cambria Math"/>
                                    <a:ea typeface="MS Mincho"/>
                                    <a:cs typeface="Times New Roman"/>
                                  </a:rPr>
                                  <m:t>𝟏</m:t>
                                </m:r>
                                <m:r>
                                  <a:rPr lang="en-US" sz="1800" b="1" i="1" smtClean="0">
                                    <a:effectLst/>
                                    <a:latin typeface="Cambria Math"/>
                                    <a:ea typeface="MS Mincho"/>
                                    <a:cs typeface="Times New Roman"/>
                                  </a:rPr>
                                  <m:t>.</m:t>
                                </m:r>
                                <m:r>
                                  <a:rPr lang="en-US" sz="1800" b="1" i="1" smtClean="0">
                                    <a:effectLst/>
                                    <a:latin typeface="Cambria Math"/>
                                    <a:ea typeface="MS Mincho"/>
                                    <a:cs typeface="Times New Roman"/>
                                  </a:rPr>
                                  <m:t>𝟗𝟐</m:t>
                                </m:r>
                              </m:oMath>
                            </m:oMathPara>
                          </a14:m>
                          <a:endParaRPr lang="en-US" sz="1800" b="1"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096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𝒚</m:t>
                                </m:r>
                              </m:oMath>
                            </m:oMathPara>
                          </a14:m>
                          <a:endParaRPr lang="en-US" sz="180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𝟒</m:t>
                                </m:r>
                                <m:r>
                                  <a:rPr lang="en-US" sz="1800" b="1" i="1">
                                    <a:effectLst/>
                                    <a:latin typeface="Cambria Math"/>
                                    <a:ea typeface="Calibri"/>
                                    <a:cs typeface="Times New Roman"/>
                                  </a:rPr>
                                  <m:t>.</m:t>
                                </m:r>
                                <m:r>
                                  <a:rPr lang="en-US" sz="1800" b="1" i="1">
                                    <a:effectLst/>
                                    <a:latin typeface="Cambria Math"/>
                                    <a:ea typeface="Calibri"/>
                                    <a:cs typeface="Times New Roman"/>
                                  </a:rPr>
                                  <m:t>𝟎𝟔𝟗</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𝟒</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𝟐</m:t>
                                </m:r>
                                <m:r>
                                  <a:rPr lang="en-US" sz="1800" b="1" i="1">
                                    <a:effectLst/>
                                    <a:latin typeface="Cambria Math"/>
                                    <a:ea typeface="Calibri"/>
                                    <a:cs typeface="Times New Roman"/>
                                  </a:rPr>
                                  <m:t>.</m:t>
                                </m:r>
                                <m:r>
                                  <a:rPr lang="en-US" sz="1800" b="1" i="1">
                                    <a:effectLst/>
                                    <a:latin typeface="Cambria Math"/>
                                    <a:ea typeface="Calibri"/>
                                    <a:cs typeface="Times New Roman"/>
                                  </a:rPr>
                                  <m:t>𝟗𝟒</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𝟎</m:t>
                                </m:r>
                                <m:r>
                                  <a:rPr lang="en-US" sz="1800" b="1" i="1">
                                    <a:effectLst/>
                                    <a:latin typeface="Cambria Math"/>
                                    <a:ea typeface="Calibri"/>
                                    <a:cs typeface="Times New Roman"/>
                                  </a:rPr>
                                  <m:t>.</m:t>
                                </m:r>
                                <m:r>
                                  <a:rPr lang="en-US" sz="1800" b="1" i="1">
                                    <a:effectLst/>
                                    <a:latin typeface="Cambria Math"/>
                                    <a:ea typeface="Calibri"/>
                                    <a:cs typeface="Times New Roman"/>
                                  </a:rPr>
                                  <m:t>𝟔𝟕𝟓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Calibri"/>
                                  </a:rPr>
                                  <m:t>𝟏</m:t>
                                </m:r>
                                <m:r>
                                  <a:rPr lang="en-US" sz="1800" b="1" i="1">
                                    <a:effectLst/>
                                    <a:latin typeface="Cambria Math"/>
                                    <a:ea typeface="MS Mincho"/>
                                    <a:cs typeface="Calibri"/>
                                  </a:rPr>
                                  <m:t>.</m:t>
                                </m:r>
                                <m:r>
                                  <a:rPr lang="en-US" sz="1800" b="1" i="1">
                                    <a:effectLst/>
                                    <a:latin typeface="Cambria Math"/>
                                    <a:ea typeface="MS Mincho"/>
                                    <a:cs typeface="Calibri"/>
                                  </a:rPr>
                                  <m:t>𝟗</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2977191959"/>
                  </p:ext>
                </p:extLst>
              </p:nvPr>
            </p:nvGraphicFramePr>
            <p:xfrm>
              <a:off x="4343402" y="2800350"/>
              <a:ext cx="4495797" cy="1219200"/>
            </p:xfrm>
            <a:graphic>
              <a:graphicData uri="http://schemas.openxmlformats.org/drawingml/2006/table">
                <a:tbl>
                  <a:tblPr firstRow="1" firstCol="1" bandRow="1"/>
                  <a:tblGrid>
                    <a:gridCol w="280987"/>
                    <a:gridCol w="1014411"/>
                    <a:gridCol w="671513"/>
                    <a:gridCol w="842962"/>
                    <a:gridCol w="842962"/>
                    <a:gridCol w="842962"/>
                  </a:tblGrid>
                  <a:tr h="6096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174" t="-8000" r="-1502174" b="-10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8313" t="-8000" r="-316265" b="-10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93636" t="-8000" r="-377273" b="-10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2374" t="-8000" r="-198561" b="-10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4783" t="-8000" r="-100000" b="-10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434783" t="-8000" b="-101000"/>
                          </a:stretch>
                        </a:blipFill>
                      </a:tcPr>
                    </a:tc>
                  </a:tr>
                  <a:tr h="6096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174" t="-108000" r="-1502174" b="-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8313" t="-108000" r="-316265" b="-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93636" t="-108000" r="-377273" b="-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2374" t="-108000" r="-198561" b="-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4783" t="-108000" r="-100000" b="-1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434783" t="-108000" b="-1000"/>
                          </a:stretch>
                        </a:blipFill>
                      </a:tcPr>
                    </a:tc>
                  </a:tr>
                </a:tbl>
              </a:graphicData>
            </a:graphic>
          </p:graphicFrame>
        </mc:Fallback>
      </mc:AlternateContent>
    </p:spTree>
    <p:extLst>
      <p:ext uri="{BB962C8B-B14F-4D97-AF65-F5344CB8AC3E}">
        <p14:creationId xmlns:p14="http://schemas.microsoft.com/office/powerpoint/2010/main" val="376355487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18704" cy="461665"/>
          </a:xfrm>
          <a:prstGeom prst="rect">
            <a:avLst/>
          </a:prstGeom>
        </p:spPr>
        <p:txBody>
          <a:bodyPr wrap="none">
            <a:spAutoFit/>
          </a:bodyPr>
          <a:lstStyle/>
          <a:p>
            <a:r>
              <a:rPr lang="en-US" sz="2400" b="1" dirty="0"/>
              <a:t>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3785011"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r>
                        <a:rPr lang="en-US" sz="2400" b="1" i="1">
                          <a:latin typeface="Cambria Math"/>
                        </a:rPr>
                        <m:t>+</m:t>
                      </m:r>
                      <m:r>
                        <a:rPr lang="en-US" sz="2400" b="1" i="1">
                          <a:latin typeface="Cambria Math"/>
                        </a:rPr>
                        <m:t>𝒙</m:t>
                      </m:r>
                      <m:r>
                        <a:rPr lang="en-US" sz="2400" b="1" i="1">
                          <a:latin typeface="Cambria Math"/>
                        </a:rPr>
                        <m:t>−</m:t>
                      </m:r>
                      <m:r>
                        <a:rPr lang="en-US" sz="2400" b="1" i="1">
                          <a:latin typeface="Cambria Math"/>
                        </a:rPr>
                        <m:t>𝟒</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3785011" cy="470000"/>
              </a:xfrm>
              <a:prstGeom prst="rect">
                <a:avLst/>
              </a:prstGeom>
              <a:blipFill rotWithShape="1">
                <a:blip r:embed="rId3"/>
                <a:stretch>
                  <a:fillRect t="-7792" r="-3065" b="-29870"/>
                </a:stretch>
              </a:blipFill>
            </p:spPr>
            <p:txBody>
              <a:bodyPr/>
              <a:lstStyle/>
              <a:p>
                <a:r>
                  <a:rPr lang="en-US">
                    <a:noFill/>
                  </a:rPr>
                  <a:t> </a:t>
                </a:r>
              </a:p>
            </p:txBody>
          </p:sp>
        </mc:Fallback>
      </mc:AlternateContent>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571104" y="1772584"/>
            <a:ext cx="3543696" cy="3039128"/>
          </a:xfrm>
          <a:prstGeom prst="rect">
            <a:avLst/>
          </a:prstGeom>
        </p:spPr>
      </p:pic>
      <mc:AlternateContent xmlns:mc="http://schemas.openxmlformats.org/markup-compatibility/2006" xmlns:a14="http://schemas.microsoft.com/office/drawing/2010/main">
        <mc:Choice Requires="a14">
          <p:sp>
            <p:nvSpPr>
              <p:cNvPr id="7" name="Rectangle 6"/>
              <p:cNvSpPr/>
              <p:nvPr/>
            </p:nvSpPr>
            <p:spPr>
              <a:xfrm>
                <a:off x="4800600" y="1761984"/>
                <a:ext cx="3496470"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ea typeface="MS Mincho"/>
                          <a:cs typeface="Times New Roman"/>
                        </a:rPr>
                        <m:t>𝒙</m:t>
                      </m:r>
                      <m:r>
                        <a:rPr lang="en-US" sz="2400" b="1" i="1">
                          <a:latin typeface="Cambria Math"/>
                          <a:ea typeface="MS Mincho"/>
                          <a:cs typeface="Times New Roman"/>
                        </a:rPr>
                        <m:t>&gt;</m:t>
                      </m:r>
                      <m:r>
                        <a:rPr lang="en-US" sz="2400" b="1" i="1">
                          <a:latin typeface="Cambria Math"/>
                          <a:ea typeface="MS Mincho"/>
                          <a:cs typeface="Times New Roman"/>
                        </a:rPr>
                        <m:t>𝟐</m:t>
                      </m:r>
                      <m:r>
                        <a:rPr lang="en-US" sz="2400" b="1" i="1">
                          <a:latin typeface="Cambria Math"/>
                          <a:ea typeface="MS Mincho"/>
                          <a:cs typeface="Times New Roman"/>
                        </a:rPr>
                        <m:t>.</m:t>
                      </m:r>
                      <m:r>
                        <a:rPr lang="en-US" sz="2400" b="1" i="1">
                          <a:latin typeface="Cambria Math"/>
                          <a:ea typeface="MS Mincho"/>
                          <a:cs typeface="Times New Roman"/>
                        </a:rPr>
                        <m:t>𝟏𝟓</m:t>
                      </m:r>
                      <m:r>
                        <a:rPr lang="en-US" sz="2400" b="1" i="1">
                          <a:latin typeface="Cambria Math"/>
                          <a:ea typeface="MS Mincho"/>
                          <a:cs typeface="Times New Roman"/>
                        </a:rPr>
                        <m:t>   </m:t>
                      </m:r>
                      <m:r>
                        <a:rPr lang="en-US" sz="2400" b="1" i="1">
                          <a:latin typeface="Cambria Math"/>
                          <a:ea typeface="MS Mincho"/>
                          <a:cs typeface="Times New Roman"/>
                        </a:rPr>
                        <m:t>𝒐𝒓</m:t>
                      </m:r>
                      <m:r>
                        <a:rPr lang="en-US" sz="2400" b="1" i="1">
                          <a:latin typeface="Cambria Math"/>
                          <a:ea typeface="MS Mincho"/>
                          <a:cs typeface="Times New Roman"/>
                        </a:rPr>
                        <m:t>  </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𝟏𝟓</m:t>
                          </m:r>
                          <m:r>
                            <a:rPr lang="en-US" sz="2400" b="1" i="1">
                              <a:effectLst/>
                              <a:latin typeface="Cambria Math"/>
                              <a:ea typeface="MS Mincho"/>
                              <a:cs typeface="Times New Roman"/>
                            </a:rPr>
                            <m:t>;∞</m:t>
                          </m:r>
                        </m:e>
                      </m:d>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4800600" y="1761984"/>
                <a:ext cx="3496470" cy="461665"/>
              </a:xfrm>
              <a:prstGeom prst="rect">
                <a:avLst/>
              </a:prstGeom>
              <a:blipFill rotWithShape="1">
                <a:blip r:embed="rId5"/>
                <a:stretch>
                  <a:fillRect t="-10526" r="-3141" b="-28947"/>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3306373956"/>
                  </p:ext>
                </p:extLst>
              </p:nvPr>
            </p:nvGraphicFramePr>
            <p:xfrm>
              <a:off x="4618076" y="2419350"/>
              <a:ext cx="4144923" cy="1447800"/>
            </p:xfrm>
            <a:graphic>
              <a:graphicData uri="http://schemas.openxmlformats.org/drawingml/2006/table">
                <a:tbl>
                  <a:tblPr firstRow="1" firstCol="1" bandRow="1"/>
                  <a:tblGrid>
                    <a:gridCol w="259058">
                      <a:extLst>
                        <a:ext uri="{9D8B030D-6E8A-4147-A177-3AD203B41FA5}">
                          <a16:colId xmlns:a16="http://schemas.microsoft.com/office/drawing/2014/main" val="20000"/>
                        </a:ext>
                      </a:extLst>
                    </a:gridCol>
                    <a:gridCol w="777173">
                      <a:extLst>
                        <a:ext uri="{9D8B030D-6E8A-4147-A177-3AD203B41FA5}">
                          <a16:colId xmlns:a16="http://schemas.microsoft.com/office/drawing/2014/main" val="20001"/>
                        </a:ext>
                      </a:extLst>
                    </a:gridCol>
                    <a:gridCol w="777173">
                      <a:extLst>
                        <a:ext uri="{9D8B030D-6E8A-4147-A177-3AD203B41FA5}">
                          <a16:colId xmlns:a16="http://schemas.microsoft.com/office/drawing/2014/main" val="20002"/>
                        </a:ext>
                      </a:extLst>
                    </a:gridCol>
                    <a:gridCol w="777173">
                      <a:extLst>
                        <a:ext uri="{9D8B030D-6E8A-4147-A177-3AD203B41FA5}">
                          <a16:colId xmlns:a16="http://schemas.microsoft.com/office/drawing/2014/main" val="20003"/>
                        </a:ext>
                      </a:extLst>
                    </a:gridCol>
                    <a:gridCol w="777173">
                      <a:extLst>
                        <a:ext uri="{9D8B030D-6E8A-4147-A177-3AD203B41FA5}">
                          <a16:colId xmlns:a16="http://schemas.microsoft.com/office/drawing/2014/main" val="20004"/>
                        </a:ext>
                      </a:extLst>
                    </a:gridCol>
                    <a:gridCol w="777173">
                      <a:extLst>
                        <a:ext uri="{9D8B030D-6E8A-4147-A177-3AD203B41FA5}">
                          <a16:colId xmlns:a16="http://schemas.microsoft.com/office/drawing/2014/main" val="20005"/>
                        </a:ext>
                      </a:extLst>
                    </a:gridCol>
                  </a:tblGrid>
                  <a:tr h="7239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solidFill>
                                      <a:srgbClr val="1F497D"/>
                                    </a:solidFill>
                                    <a:effectLst/>
                                    <a:latin typeface="Cambria Math"/>
                                    <a:ea typeface="Calibri"/>
                                    <a:cs typeface="Times New Roman"/>
                                  </a:rPr>
                                  <m:t>𝒙</m:t>
                                </m:r>
                              </m:oMath>
                            </m:oMathPara>
                          </a14:m>
                          <a:endParaRPr lang="en-US" sz="16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MS Mincho"/>
                                    <a:cs typeface="Times New Roman"/>
                                  </a:rPr>
                                  <m:t>𝟐</m:t>
                                </m:r>
                                <m:r>
                                  <a:rPr lang="en-US" sz="1600" b="1" i="1">
                                    <a:effectLst/>
                                    <a:latin typeface="Cambria Math"/>
                                    <a:ea typeface="MS Mincho"/>
                                    <a:cs typeface="Times New Roman"/>
                                  </a:rPr>
                                  <m:t>.</m:t>
                                </m:r>
                                <m:r>
                                  <a:rPr lang="en-US" sz="1600" b="1" i="1">
                                    <a:effectLst/>
                                    <a:latin typeface="Cambria Math"/>
                                    <a:ea typeface="MS Mincho"/>
                                    <a:cs typeface="Times New Roman"/>
                                  </a:rPr>
                                  <m:t>𝟓</m:t>
                                </m:r>
                              </m:oMath>
                            </m:oMathPara>
                          </a14:m>
                          <a:endParaRPr lang="en-US" sz="16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MS Mincho"/>
                                    <a:cs typeface="Calibri"/>
                                  </a:rPr>
                                  <m:t>𝟑</m:t>
                                </m:r>
                              </m:oMath>
                            </m:oMathPara>
                          </a14:m>
                          <a:endParaRPr lang="en-US" sz="16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Calibri"/>
                                    <a:cs typeface="Times New Roman"/>
                                  </a:rPr>
                                  <m:t>𝟑</m:t>
                                </m:r>
                                <m:r>
                                  <a:rPr lang="en-US" sz="1600" b="1" i="1">
                                    <a:effectLst/>
                                    <a:latin typeface="Cambria Math"/>
                                    <a:ea typeface="Calibri"/>
                                    <a:cs typeface="Times New Roman"/>
                                  </a:rPr>
                                  <m:t>.</m:t>
                                </m:r>
                                <m:r>
                                  <a:rPr lang="en-US" sz="1600" b="1" i="1">
                                    <a:effectLst/>
                                    <a:latin typeface="Cambria Math"/>
                                    <a:ea typeface="Calibri"/>
                                    <a:cs typeface="Times New Roman"/>
                                  </a:rPr>
                                  <m:t>𝟓</m:t>
                                </m:r>
                              </m:oMath>
                            </m:oMathPara>
                          </a14:m>
                          <a:endParaRPr lang="en-US" sz="16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Calibri"/>
                                    <a:cs typeface="Times New Roman"/>
                                  </a:rPr>
                                  <m:t>𝟒</m:t>
                                </m:r>
                              </m:oMath>
                            </m:oMathPara>
                          </a14:m>
                          <a:endParaRPr lang="en-US" sz="16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MS Mincho"/>
                                    <a:cs typeface="Calibri"/>
                                  </a:rPr>
                                  <m:t>𝟒</m:t>
                                </m:r>
                                <m:r>
                                  <a:rPr lang="en-US" sz="1600" b="1" i="1">
                                    <a:effectLst/>
                                    <a:latin typeface="Cambria Math"/>
                                    <a:ea typeface="MS Mincho"/>
                                    <a:cs typeface="Calibri"/>
                                  </a:rPr>
                                  <m:t>.</m:t>
                                </m:r>
                                <m:r>
                                  <a:rPr lang="en-US" sz="1600" b="1" i="1">
                                    <a:effectLst/>
                                    <a:latin typeface="Cambria Math"/>
                                    <a:ea typeface="MS Mincho"/>
                                    <a:cs typeface="Calibri"/>
                                  </a:rPr>
                                  <m:t>𝟓</m:t>
                                </m:r>
                              </m:oMath>
                            </m:oMathPara>
                          </a14:m>
                          <a:endParaRPr lang="en-US" sz="16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39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solidFill>
                                      <a:srgbClr val="1F497D"/>
                                    </a:solidFill>
                                    <a:effectLst/>
                                    <a:latin typeface="Cambria Math"/>
                                    <a:ea typeface="Calibri"/>
                                    <a:cs typeface="Times New Roman"/>
                                  </a:rPr>
                                  <m:t>𝒚</m:t>
                                </m:r>
                              </m:oMath>
                            </m:oMathPara>
                          </a14:m>
                          <a:endParaRPr lang="en-US" sz="160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Calibri"/>
                                    <a:cs typeface="Times New Roman"/>
                                  </a:rPr>
                                  <m:t>𝟏</m:t>
                                </m:r>
                                <m:r>
                                  <a:rPr lang="en-US" sz="1600" b="1" i="1">
                                    <a:effectLst/>
                                    <a:latin typeface="Cambria Math"/>
                                    <a:ea typeface="Calibri"/>
                                    <a:cs typeface="Times New Roman"/>
                                  </a:rPr>
                                  <m:t>.</m:t>
                                </m:r>
                                <m:r>
                                  <a:rPr lang="en-US" sz="1600" b="1" i="1">
                                    <a:effectLst/>
                                    <a:latin typeface="Cambria Math"/>
                                    <a:ea typeface="Calibri"/>
                                    <a:cs typeface="Times New Roman"/>
                                  </a:rPr>
                                  <m:t>𝟔𝟐𝟓</m:t>
                                </m:r>
                              </m:oMath>
                            </m:oMathPara>
                          </a14:m>
                          <a:endParaRPr lang="en-US" sz="16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MS Mincho"/>
                                    <a:cs typeface="Times New Roman"/>
                                  </a:rPr>
                                  <m:t>−</m:t>
                                </m:r>
                                <m:r>
                                  <a:rPr lang="en-US" sz="1600" b="1" i="1">
                                    <a:effectLst/>
                                    <a:latin typeface="Cambria Math"/>
                                    <a:ea typeface="MS Mincho"/>
                                    <a:cs typeface="Times New Roman"/>
                                  </a:rPr>
                                  <m:t>𝟏</m:t>
                                </m:r>
                              </m:oMath>
                            </m:oMathPara>
                          </a14:m>
                          <a:endParaRPr lang="en-US" sz="16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Calibri"/>
                                    <a:cs typeface="Times New Roman"/>
                                  </a:rPr>
                                  <m:t>−</m:t>
                                </m:r>
                                <m:r>
                                  <a:rPr lang="en-US" sz="1600" b="1" i="1">
                                    <a:effectLst/>
                                    <a:latin typeface="Cambria Math"/>
                                    <a:ea typeface="Calibri"/>
                                    <a:cs typeface="Times New Roman"/>
                                  </a:rPr>
                                  <m:t>𝟔</m:t>
                                </m:r>
                                <m:r>
                                  <a:rPr lang="en-US" sz="1600" b="1" i="1">
                                    <a:effectLst/>
                                    <a:latin typeface="Cambria Math"/>
                                    <a:ea typeface="Calibri"/>
                                    <a:cs typeface="Times New Roman"/>
                                  </a:rPr>
                                  <m:t>.</m:t>
                                </m:r>
                                <m:r>
                                  <a:rPr lang="en-US" sz="1600" b="1" i="1">
                                    <a:effectLst/>
                                    <a:latin typeface="Cambria Math"/>
                                    <a:ea typeface="Calibri"/>
                                    <a:cs typeface="Times New Roman"/>
                                  </a:rPr>
                                  <m:t>𝟔𝟐𝟓</m:t>
                                </m:r>
                              </m:oMath>
                            </m:oMathPara>
                          </a14:m>
                          <a:endParaRPr lang="en-US" sz="16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MS Mincho"/>
                                    <a:cs typeface="Times New Roman"/>
                                  </a:rPr>
                                  <m:t>−</m:t>
                                </m:r>
                                <m:r>
                                  <a:rPr lang="en-US" sz="1600" b="1" i="1">
                                    <a:effectLst/>
                                    <a:latin typeface="Cambria Math"/>
                                    <a:ea typeface="MS Mincho"/>
                                    <a:cs typeface="Times New Roman"/>
                                  </a:rPr>
                                  <m:t>𝟏𝟔</m:t>
                                </m:r>
                              </m:oMath>
                            </m:oMathPara>
                          </a14:m>
                          <a:endParaRPr lang="en-US" sz="16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600" b="1" i="1">
                                    <a:effectLst/>
                                    <a:latin typeface="Cambria Math"/>
                                    <a:ea typeface="Calibri"/>
                                    <a:cs typeface="Times New Roman"/>
                                  </a:rPr>
                                  <m:t>−</m:t>
                                </m:r>
                                <m:r>
                                  <a:rPr lang="en-US" sz="1600" b="1" i="1">
                                    <a:effectLst/>
                                    <a:latin typeface="Cambria Math"/>
                                    <a:ea typeface="Calibri"/>
                                    <a:cs typeface="Times New Roman"/>
                                  </a:rPr>
                                  <m:t>𝟐𝟗</m:t>
                                </m:r>
                                <m:r>
                                  <a:rPr lang="en-US" sz="1600" b="1" i="1">
                                    <a:effectLst/>
                                    <a:latin typeface="Cambria Math"/>
                                    <a:ea typeface="Calibri"/>
                                    <a:cs typeface="Times New Roman"/>
                                  </a:rPr>
                                  <m:t>.</m:t>
                                </m:r>
                                <m:r>
                                  <a:rPr lang="en-US" sz="1600" b="1" i="1">
                                    <a:effectLst/>
                                    <a:latin typeface="Cambria Math"/>
                                    <a:ea typeface="Calibri"/>
                                    <a:cs typeface="Times New Roman"/>
                                  </a:rPr>
                                  <m:t>𝟖𝟖</m:t>
                                </m:r>
                              </m:oMath>
                            </m:oMathPara>
                          </a14:m>
                          <a:endParaRPr lang="en-US" sz="16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3306373956"/>
                  </p:ext>
                </p:extLst>
              </p:nvPr>
            </p:nvGraphicFramePr>
            <p:xfrm>
              <a:off x="4618076" y="2419350"/>
              <a:ext cx="4144923" cy="1447800"/>
            </p:xfrm>
            <a:graphic>
              <a:graphicData uri="http://schemas.openxmlformats.org/drawingml/2006/table">
                <a:tbl>
                  <a:tblPr firstRow="1" firstCol="1" bandRow="1"/>
                  <a:tblGrid>
                    <a:gridCol w="259058"/>
                    <a:gridCol w="777173"/>
                    <a:gridCol w="777173"/>
                    <a:gridCol w="777173"/>
                    <a:gridCol w="777173"/>
                    <a:gridCol w="777173"/>
                  </a:tblGrid>
                  <a:tr h="7239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81" t="-5882" r="-1519048"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594" t="-5882" r="-398438"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34646" t="-5882" r="-301575"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4646" t="-5882" r="-201575"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2031" t="-5882" r="-100000"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435433" t="-5882" r="-787" b="-100000"/>
                          </a:stretch>
                        </a:blipFill>
                      </a:tcPr>
                    </a:tc>
                  </a:tr>
                  <a:tr h="7239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81" t="-106780" r="-1519048" b="-84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594" t="-106780" r="-398438" b="-84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34646" t="-106780" r="-301575" b="-84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4646" t="-106780" r="-201575" b="-84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2031" t="-106780" r="-100000" b="-847"/>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435433" t="-106780" r="-787" b="-847"/>
                          </a:stretch>
                        </a:blipFill>
                      </a:tcPr>
                    </a:tc>
                  </a:tr>
                </a:tbl>
              </a:graphicData>
            </a:graphic>
          </p:graphicFrame>
        </mc:Fallback>
      </mc:AlternateContent>
      <p:sp>
        <p:nvSpPr>
          <p:cNvPr id="10" name="Rectangle 9"/>
          <p:cNvSpPr/>
          <p:nvPr/>
        </p:nvSpPr>
        <p:spPr>
          <a:xfrm>
            <a:off x="4536667" y="4095750"/>
            <a:ext cx="4520020" cy="461665"/>
          </a:xfrm>
          <a:prstGeom prst="rect">
            <a:avLst/>
          </a:prstGeom>
        </p:spPr>
        <p:txBody>
          <a:bodyPr wrap="none">
            <a:spAutoFit/>
          </a:bodyPr>
          <a:lstStyle/>
          <a:p>
            <a:r>
              <a:rPr lang="en-US" sz="2400" dirty="0"/>
              <a:t>The tables support this conjecture.</a:t>
            </a:r>
          </a:p>
        </p:txBody>
      </p:sp>
    </p:spTree>
    <p:extLst>
      <p:ext uri="{BB962C8B-B14F-4D97-AF65-F5344CB8AC3E}">
        <p14:creationId xmlns:p14="http://schemas.microsoft.com/office/powerpoint/2010/main" val="39209061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18704" cy="461665"/>
          </a:xfrm>
          <a:prstGeom prst="rect">
            <a:avLst/>
          </a:prstGeom>
        </p:spPr>
        <p:txBody>
          <a:bodyPr wrap="none">
            <a:spAutoFit/>
          </a:bodyPr>
          <a:lstStyle/>
          <a:p>
            <a:r>
              <a:rPr lang="en-US" sz="2400" b="1" dirty="0"/>
              <a:t>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3785011"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r>
                        <a:rPr lang="en-US" sz="2400" b="1" i="1">
                          <a:latin typeface="Cambria Math"/>
                        </a:rPr>
                        <m:t>+</m:t>
                      </m:r>
                      <m:r>
                        <a:rPr lang="en-US" sz="2400" b="1" i="1">
                          <a:latin typeface="Cambria Math"/>
                        </a:rPr>
                        <m:t>𝒙</m:t>
                      </m:r>
                      <m:r>
                        <a:rPr lang="en-US" sz="2400" b="1" i="1">
                          <a:latin typeface="Cambria Math"/>
                        </a:rPr>
                        <m:t>−</m:t>
                      </m:r>
                      <m:r>
                        <a:rPr lang="en-US" sz="2400" b="1" i="1">
                          <a:latin typeface="Cambria Math"/>
                        </a:rPr>
                        <m:t>𝟒</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3785011" cy="470000"/>
              </a:xfrm>
              <a:prstGeom prst="rect">
                <a:avLst/>
              </a:prstGeom>
              <a:blipFill rotWithShape="1">
                <a:blip r:embed="rId3"/>
                <a:stretch>
                  <a:fillRect t="-7792" r="-3065" b="-29870"/>
                </a:stretch>
              </a:blipFill>
            </p:spPr>
            <p:txBody>
              <a:bodyPr/>
              <a:lstStyle/>
              <a:p>
                <a:r>
                  <a:rPr lang="en-US">
                    <a:noFill/>
                  </a:rPr>
                  <a:t> </a:t>
                </a:r>
              </a:p>
            </p:txBody>
          </p:sp>
        </mc:Fallback>
      </mc:AlternateContent>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571104" y="1772584"/>
            <a:ext cx="3543696" cy="3039128"/>
          </a:xfrm>
          <a:prstGeom prst="rect">
            <a:avLst/>
          </a:prstGeom>
        </p:spPr>
      </p:pic>
      <mc:AlternateContent xmlns:mc="http://schemas.openxmlformats.org/markup-compatibility/2006" xmlns:a14="http://schemas.microsoft.com/office/drawing/2010/main">
        <mc:Choice Requires="a14">
          <p:sp>
            <p:nvSpPr>
              <p:cNvPr id="4" name="Rectangle 3"/>
              <p:cNvSpPr/>
              <p:nvPr/>
            </p:nvSpPr>
            <p:spPr>
              <a:xfrm>
                <a:off x="4345172" y="1545406"/>
                <a:ext cx="4876800" cy="3508653"/>
              </a:xfrm>
              <a:prstGeom prst="rect">
                <a:avLst/>
              </a:prstGeom>
            </p:spPr>
            <p:txBody>
              <a:bodyPr wrap="square">
                <a:spAutoFit/>
              </a:bodyPr>
              <a:lstStyle/>
              <a:p>
                <a:r>
                  <a:rPr lang="en-US" sz="2200" dirty="0"/>
                  <a:t>For interval </a:t>
                </a:r>
                <a14:m>
                  <m:oMath xmlns:m="http://schemas.openxmlformats.org/officeDocument/2006/math">
                    <m:d>
                      <m:dPr>
                        <m:ctrlPr>
                          <a:rPr lang="en-US" sz="2200" b="1" i="1">
                            <a:latin typeface="Cambria Math" panose="02040503050406030204" pitchFamily="18" charset="0"/>
                          </a:rPr>
                        </m:ctrlPr>
                      </m:dPr>
                      <m:e>
                        <m:r>
                          <a:rPr lang="en-US" sz="2200" b="1" i="1">
                            <a:latin typeface="Cambria Math"/>
                          </a:rPr>
                          <m:t>−∞,</m:t>
                        </m:r>
                        <m:r>
                          <a:rPr lang="en-US" sz="2200" b="1" i="1">
                            <a:latin typeface="Cambria Math"/>
                          </a:rPr>
                          <m:t>𝟎</m:t>
                        </m:r>
                        <m:r>
                          <a:rPr lang="en-US" sz="2200" b="1" i="1">
                            <a:latin typeface="Cambria Math"/>
                          </a:rPr>
                          <m:t>.</m:t>
                        </m:r>
                        <m:r>
                          <a:rPr lang="en-US" sz="2200" b="1" i="1">
                            <a:latin typeface="Cambria Math"/>
                          </a:rPr>
                          <m:t>𝟏𝟓</m:t>
                        </m:r>
                      </m:e>
                    </m:d>
                  </m:oMath>
                </a14:m>
                <a:r>
                  <a:rPr lang="en-US" sz="2200" dirty="0"/>
                  <a:t>the function is decreasing.</a:t>
                </a:r>
              </a:p>
              <a:p>
                <a:r>
                  <a:rPr lang="en-US" sz="2200" dirty="0"/>
                  <a:t>In   </a:t>
                </a:r>
                <a14:m>
                  <m:oMath xmlns:m="http://schemas.openxmlformats.org/officeDocument/2006/math">
                    <m:r>
                      <a:rPr lang="en-US" sz="2200" b="1" i="1">
                        <a:latin typeface="Cambria Math"/>
                        <a:ea typeface="MS Mincho"/>
                        <a:cs typeface="Times New Roman"/>
                      </a:rPr>
                      <m:t>𝒙</m:t>
                    </m:r>
                    <m:r>
                      <a:rPr lang="en-US" sz="2200" b="1" i="1">
                        <a:latin typeface="Cambria Math"/>
                        <a:ea typeface="MS Mincho"/>
                        <a:cs typeface="Times New Roman"/>
                      </a:rPr>
                      <m:t>=−</m:t>
                    </m:r>
                    <m:r>
                      <a:rPr lang="en-US" sz="2200" b="1" i="1">
                        <a:latin typeface="Cambria Math"/>
                        <a:ea typeface="MS Mincho"/>
                        <a:cs typeface="Times New Roman"/>
                      </a:rPr>
                      <m:t>𝟎</m:t>
                    </m:r>
                    <m:r>
                      <a:rPr lang="en-US" sz="2200" b="1" i="1">
                        <a:latin typeface="Cambria Math"/>
                        <a:ea typeface="MS Mincho"/>
                        <a:cs typeface="Times New Roman"/>
                      </a:rPr>
                      <m:t>.</m:t>
                    </m:r>
                    <m:r>
                      <a:rPr lang="en-US" sz="2200" b="1" i="1">
                        <a:latin typeface="Cambria Math"/>
                        <a:ea typeface="MS Mincho"/>
                        <a:cs typeface="Times New Roman"/>
                      </a:rPr>
                      <m:t>𝟏𝟓</m:t>
                    </m:r>
                  </m:oMath>
                </a14:m>
                <a:r>
                  <a:rPr lang="en-US" sz="2200" dirty="0"/>
                  <a:t>, </a:t>
                </a:r>
                <a14:m>
                  <m:oMath xmlns:m="http://schemas.openxmlformats.org/officeDocument/2006/math">
                    <m:r>
                      <a:rPr lang="en-US" sz="2200" b="1" i="1">
                        <a:solidFill>
                          <a:prstClr val="black"/>
                        </a:solidFill>
                        <a:latin typeface="Cambria Math"/>
                      </a:rPr>
                      <m:t>𝒇</m:t>
                    </m:r>
                    <m:d>
                      <m:dPr>
                        <m:ctrlPr>
                          <a:rPr lang="en-US" sz="2200" b="1" i="1">
                            <a:solidFill>
                              <a:prstClr val="black"/>
                            </a:solidFill>
                            <a:latin typeface="Cambria Math" panose="02040503050406030204" pitchFamily="18" charset="0"/>
                          </a:rPr>
                        </m:ctrlPr>
                      </m:dPr>
                      <m:e>
                        <m:r>
                          <a:rPr lang="en-US" sz="2200" b="1" i="1">
                            <a:solidFill>
                              <a:prstClr val="black"/>
                            </a:solidFill>
                            <a:latin typeface="Cambria Math"/>
                          </a:rPr>
                          <m:t>𝒙</m:t>
                        </m:r>
                      </m:e>
                    </m:d>
                  </m:oMath>
                </a14:m>
                <a:r>
                  <a:rPr lang="en-US" sz="2200" dirty="0"/>
                  <a:t> has relative minimum.</a:t>
                </a:r>
              </a:p>
              <a:p>
                <a:r>
                  <a:rPr lang="en-US" sz="2200" dirty="0"/>
                  <a:t>For interval </a:t>
                </a:r>
                <a14:m>
                  <m:oMath xmlns:m="http://schemas.openxmlformats.org/officeDocument/2006/math">
                    <m:d>
                      <m:dPr>
                        <m:ctrlPr>
                          <a:rPr lang="en-US" sz="2200" b="1" i="1">
                            <a:latin typeface="Cambria Math" panose="02040503050406030204" pitchFamily="18" charset="0"/>
                          </a:rPr>
                        </m:ctrlPr>
                      </m:dPr>
                      <m:e>
                        <m:r>
                          <a:rPr lang="en-US" sz="2200" b="1" i="1">
                            <a:effectLst/>
                            <a:latin typeface="Cambria Math"/>
                            <a:ea typeface="MS Mincho"/>
                            <a:cs typeface="Times New Roman"/>
                          </a:rPr>
                          <m:t>−</m:t>
                        </m:r>
                        <m:r>
                          <a:rPr lang="en-US" sz="2200" b="1" i="1">
                            <a:effectLst/>
                            <a:latin typeface="Cambria Math"/>
                            <a:ea typeface="MS Mincho"/>
                            <a:cs typeface="Times New Roman"/>
                          </a:rPr>
                          <m:t>𝟎</m:t>
                        </m:r>
                        <m:r>
                          <a:rPr lang="en-US" sz="2200" b="1" i="1">
                            <a:effectLst/>
                            <a:latin typeface="Cambria Math"/>
                            <a:ea typeface="MS Mincho"/>
                            <a:cs typeface="Times New Roman"/>
                          </a:rPr>
                          <m:t>.</m:t>
                        </m:r>
                        <m:r>
                          <a:rPr lang="en-US" sz="2200" b="1" i="1">
                            <a:effectLst/>
                            <a:latin typeface="Cambria Math"/>
                            <a:ea typeface="MS Mincho"/>
                            <a:cs typeface="Times New Roman"/>
                          </a:rPr>
                          <m:t>𝟏𝟓</m:t>
                        </m:r>
                        <m:r>
                          <a:rPr lang="en-US" sz="2200" b="1" i="1">
                            <a:effectLst/>
                            <a:latin typeface="Cambria Math"/>
                            <a:ea typeface="MS Mincho"/>
                            <a:cs typeface="Times New Roman"/>
                          </a:rPr>
                          <m:t>;</m:t>
                        </m:r>
                        <m:r>
                          <a:rPr lang="en-US" sz="2200" b="1" i="1">
                            <a:effectLst/>
                            <a:latin typeface="Cambria Math"/>
                            <a:ea typeface="MS Mincho"/>
                            <a:cs typeface="Times New Roman"/>
                          </a:rPr>
                          <m:t>𝟐</m:t>
                        </m:r>
                        <m:r>
                          <a:rPr lang="en-US" sz="2200" b="1" i="1">
                            <a:effectLst/>
                            <a:latin typeface="Cambria Math"/>
                            <a:ea typeface="MS Mincho"/>
                            <a:cs typeface="Times New Roman"/>
                          </a:rPr>
                          <m:t>.</m:t>
                        </m:r>
                        <m:r>
                          <a:rPr lang="en-US" sz="2200" b="1" i="1">
                            <a:effectLst/>
                            <a:latin typeface="Cambria Math"/>
                            <a:ea typeface="MS Mincho"/>
                            <a:cs typeface="Times New Roman"/>
                          </a:rPr>
                          <m:t>𝟏𝟓</m:t>
                        </m:r>
                      </m:e>
                    </m:d>
                    <m:r>
                      <a:rPr lang="en-US" sz="2200" b="1" i="1">
                        <a:effectLst/>
                        <a:latin typeface="Cambria Math"/>
                        <a:ea typeface="MS Mincho"/>
                        <a:cs typeface="Times New Roman"/>
                      </a:rPr>
                      <m:t> </m:t>
                    </m:r>
                  </m:oMath>
                </a14:m>
                <a:r>
                  <a:rPr lang="en-US" sz="2200" dirty="0"/>
                  <a:t>the function is increasing.</a:t>
                </a:r>
              </a:p>
              <a:p>
                <a:r>
                  <a:rPr lang="en-US" sz="2200" dirty="0"/>
                  <a:t>In </a:t>
                </a:r>
                <a14:m>
                  <m:oMath xmlns:m="http://schemas.openxmlformats.org/officeDocument/2006/math">
                    <m:r>
                      <a:rPr lang="en-US" sz="2200" b="1" i="1">
                        <a:latin typeface="Cambria Math"/>
                      </a:rPr>
                      <m:t>𝒙</m:t>
                    </m:r>
                    <m:r>
                      <a:rPr lang="en-US" sz="2200" b="1" i="1">
                        <a:latin typeface="Cambria Math"/>
                      </a:rPr>
                      <m:t>=</m:t>
                    </m:r>
                    <m:r>
                      <a:rPr lang="en-US" sz="2200" b="1" i="1">
                        <a:latin typeface="Cambria Math"/>
                      </a:rPr>
                      <m:t>𝟐</m:t>
                    </m:r>
                    <m:r>
                      <a:rPr lang="en-US" sz="2200" b="1" i="1">
                        <a:latin typeface="Cambria Math"/>
                      </a:rPr>
                      <m:t>.</m:t>
                    </m:r>
                    <m:r>
                      <a:rPr lang="en-US" sz="2200" b="1" i="1">
                        <a:latin typeface="Cambria Math"/>
                      </a:rPr>
                      <m:t>𝟏𝟓</m:t>
                    </m:r>
                  </m:oMath>
                </a14:m>
                <a:r>
                  <a:rPr lang="en-US" sz="2200" dirty="0"/>
                  <a:t>, </a:t>
                </a:r>
                <a14:m>
                  <m:oMath xmlns:m="http://schemas.openxmlformats.org/officeDocument/2006/math">
                    <m:r>
                      <a:rPr lang="en-US" sz="2200" b="1" i="1">
                        <a:solidFill>
                          <a:prstClr val="black"/>
                        </a:solidFill>
                        <a:latin typeface="Cambria Math"/>
                      </a:rPr>
                      <m:t>𝒇</m:t>
                    </m:r>
                    <m:d>
                      <m:dPr>
                        <m:ctrlPr>
                          <a:rPr lang="en-US" sz="2200" b="1" i="1">
                            <a:solidFill>
                              <a:prstClr val="black"/>
                            </a:solidFill>
                            <a:latin typeface="Cambria Math" panose="02040503050406030204" pitchFamily="18" charset="0"/>
                          </a:rPr>
                        </m:ctrlPr>
                      </m:dPr>
                      <m:e>
                        <m:r>
                          <a:rPr lang="en-US" sz="2200" b="1" i="1">
                            <a:solidFill>
                              <a:prstClr val="black"/>
                            </a:solidFill>
                            <a:latin typeface="Cambria Math"/>
                          </a:rPr>
                          <m:t>𝒙</m:t>
                        </m:r>
                      </m:e>
                    </m:d>
                  </m:oMath>
                </a14:m>
                <a:r>
                  <a:rPr lang="en-US" sz="2200" dirty="0"/>
                  <a:t> has relative maximum.</a:t>
                </a:r>
              </a:p>
              <a:p>
                <a:r>
                  <a:rPr lang="en-US" sz="2200" dirty="0"/>
                  <a:t>For interval </a:t>
                </a:r>
                <a14:m>
                  <m:oMath xmlns:m="http://schemas.openxmlformats.org/officeDocument/2006/math">
                    <m:d>
                      <m:dPr>
                        <m:ctrlPr>
                          <a:rPr lang="en-US" sz="2200" b="1" i="1">
                            <a:latin typeface="Cambria Math" panose="02040503050406030204" pitchFamily="18" charset="0"/>
                          </a:rPr>
                        </m:ctrlPr>
                      </m:dPr>
                      <m:e>
                        <m:r>
                          <a:rPr lang="en-US" sz="2200" b="1" i="1">
                            <a:effectLst/>
                            <a:latin typeface="Cambria Math"/>
                            <a:ea typeface="MS Mincho"/>
                            <a:cs typeface="Times New Roman"/>
                          </a:rPr>
                          <m:t>𝟐</m:t>
                        </m:r>
                        <m:r>
                          <a:rPr lang="en-US" sz="2200" b="1" i="1">
                            <a:effectLst/>
                            <a:latin typeface="Cambria Math"/>
                            <a:ea typeface="MS Mincho"/>
                            <a:cs typeface="Times New Roman"/>
                          </a:rPr>
                          <m:t>.</m:t>
                        </m:r>
                        <m:r>
                          <a:rPr lang="en-US" sz="2200" b="1" i="1">
                            <a:effectLst/>
                            <a:latin typeface="Cambria Math"/>
                            <a:ea typeface="MS Mincho"/>
                            <a:cs typeface="Times New Roman"/>
                          </a:rPr>
                          <m:t>𝟏𝟓</m:t>
                        </m:r>
                        <m:r>
                          <a:rPr lang="en-US" sz="2200" b="1" i="1">
                            <a:effectLst/>
                            <a:latin typeface="Cambria Math"/>
                            <a:ea typeface="MS Mincho"/>
                            <a:cs typeface="Times New Roman"/>
                          </a:rPr>
                          <m:t>;∞</m:t>
                        </m:r>
                      </m:e>
                    </m:d>
                    <m:r>
                      <a:rPr lang="en-US" sz="2200" b="1" i="1">
                        <a:effectLst/>
                        <a:latin typeface="Cambria Math"/>
                        <a:ea typeface="MS Mincho"/>
                        <a:cs typeface="Times New Roman"/>
                      </a:rPr>
                      <m:t> </m:t>
                    </m:r>
                  </m:oMath>
                </a14:m>
                <a:r>
                  <a:rPr lang="en-US" sz="2200" dirty="0"/>
                  <a:t>the function is decreasing</a:t>
                </a:r>
                <a:r>
                  <a:rPr lang="en-US" sz="2400" dirty="0"/>
                  <a:t>.</a:t>
                </a:r>
              </a:p>
            </p:txBody>
          </p:sp>
        </mc:Choice>
        <mc:Fallback xmlns="">
          <p:sp>
            <p:nvSpPr>
              <p:cNvPr id="4" name="Rectangle 3"/>
              <p:cNvSpPr>
                <a:spLocks noRot="1" noChangeAspect="1" noMove="1" noResize="1" noEditPoints="1" noAdjustHandles="1" noChangeArrowheads="1" noChangeShapeType="1" noTextEdit="1"/>
              </p:cNvSpPr>
              <p:nvPr/>
            </p:nvSpPr>
            <p:spPr>
              <a:xfrm>
                <a:off x="4345172" y="1545406"/>
                <a:ext cx="4876800" cy="3508653"/>
              </a:xfrm>
              <a:prstGeom prst="rect">
                <a:avLst/>
              </a:prstGeom>
              <a:blipFill rotWithShape="1">
                <a:blip r:embed="rId5"/>
                <a:stretch>
                  <a:fillRect l="-1625" t="-1043" r="-375" b="-3130"/>
                </a:stretch>
              </a:blipFill>
            </p:spPr>
            <p:txBody>
              <a:bodyPr/>
              <a:lstStyle/>
              <a:p>
                <a:r>
                  <a:rPr lang="en-US">
                    <a:noFill/>
                  </a:rPr>
                  <a:t> </a:t>
                </a:r>
              </a:p>
            </p:txBody>
          </p:sp>
        </mc:Fallback>
      </mc:AlternateContent>
    </p:spTree>
    <p:extLst>
      <p:ext uri="{BB962C8B-B14F-4D97-AF65-F5344CB8AC3E}">
        <p14:creationId xmlns:p14="http://schemas.microsoft.com/office/powerpoint/2010/main" val="17347905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31528" cy="461665"/>
          </a:xfrm>
          <a:prstGeom prst="rect">
            <a:avLst/>
          </a:prstGeom>
        </p:spPr>
        <p:txBody>
          <a:bodyPr wrap="none">
            <a:spAutoFit/>
          </a:bodyPr>
          <a:lstStyle/>
          <a:p>
            <a:r>
              <a:rPr lang="en-US" sz="2400" b="1" dirty="0"/>
              <a:t>b.</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2690608"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𝟒</m:t>
                          </m:r>
                        </m:sup>
                      </m:sSup>
                      <m:r>
                        <a:rPr lang="en-US" sz="2400" b="1" i="1">
                          <a:latin typeface="Cambria Math"/>
                        </a:rPr>
                        <m:t>+</m:t>
                      </m:r>
                      <m:r>
                        <a:rPr lang="en-US" sz="2400" b="1" i="1">
                          <a:latin typeface="Cambria Math"/>
                        </a:rPr>
                        <m:t>𝟒</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2690608" cy="470000"/>
              </a:xfrm>
              <a:prstGeom prst="rect">
                <a:avLst/>
              </a:prstGeom>
              <a:blipFill rotWithShape="1">
                <a:blip r:embed="rId3"/>
                <a:stretch>
                  <a:fillRect l="-227" t="-7792" r="-4308" b="-29870"/>
                </a:stretch>
              </a:blipFill>
            </p:spPr>
            <p:txBody>
              <a:bodyPr/>
              <a:lstStyle/>
              <a:p>
                <a:r>
                  <a:rPr lang="en-US">
                    <a:noFill/>
                  </a:rPr>
                  <a:t> </a:t>
                </a:r>
              </a:p>
            </p:txBody>
          </p:sp>
        </mc:Fallback>
      </mc:AlternateContent>
      <p:pic>
        <p:nvPicPr>
          <p:cNvPr id="8" name="Picture 7"/>
          <p:cNvPicPr/>
          <p:nvPr/>
        </p:nvPicPr>
        <p:blipFill>
          <a:blip r:embed="rId4">
            <a:extLst>
              <a:ext uri="{28A0092B-C50C-407E-A947-70E740481C1C}">
                <a14:useLocalDpi xmlns:a14="http://schemas.microsoft.com/office/drawing/2010/main" val="0"/>
              </a:ext>
            </a:extLst>
          </a:blip>
          <a:stretch>
            <a:fillRect/>
          </a:stretch>
        </p:blipFill>
        <p:spPr>
          <a:xfrm>
            <a:off x="373480" y="1749334"/>
            <a:ext cx="3436520" cy="3062377"/>
          </a:xfrm>
          <a:prstGeom prst="rect">
            <a:avLst/>
          </a:prstGeom>
        </p:spPr>
      </p:pic>
    </p:spTree>
    <p:extLst>
      <p:ext uri="{BB962C8B-B14F-4D97-AF65-F5344CB8AC3E}">
        <p14:creationId xmlns:p14="http://schemas.microsoft.com/office/powerpoint/2010/main" val="14744866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31528" cy="461665"/>
          </a:xfrm>
          <a:prstGeom prst="rect">
            <a:avLst/>
          </a:prstGeom>
        </p:spPr>
        <p:txBody>
          <a:bodyPr wrap="none">
            <a:spAutoFit/>
          </a:bodyPr>
          <a:lstStyle/>
          <a:p>
            <a:r>
              <a:rPr lang="en-US" sz="2400" b="1" dirty="0"/>
              <a:t>b.</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2690608"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𝟒</m:t>
                          </m:r>
                        </m:sup>
                      </m:sSup>
                      <m:r>
                        <a:rPr lang="en-US" sz="2400" b="1" i="1">
                          <a:latin typeface="Cambria Math"/>
                        </a:rPr>
                        <m:t>+</m:t>
                      </m:r>
                      <m:r>
                        <a:rPr lang="en-US" sz="2400" b="1" i="1">
                          <a:latin typeface="Cambria Math"/>
                        </a:rPr>
                        <m:t>𝟒</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2690608" cy="470000"/>
              </a:xfrm>
              <a:prstGeom prst="rect">
                <a:avLst/>
              </a:prstGeom>
              <a:blipFill rotWithShape="1">
                <a:blip r:embed="rId3"/>
                <a:stretch>
                  <a:fillRect l="-227" t="-7792" r="-4308" b="-298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4038600" y="1649403"/>
                <a:ext cx="5179828" cy="2419509"/>
              </a:xfrm>
              <a:prstGeom prst="rect">
                <a:avLst/>
              </a:prstGeom>
            </p:spPr>
            <p:txBody>
              <a:bodyPr wrap="square">
                <a:spAutoFit/>
              </a:bodyPr>
              <a:lstStyle/>
              <a:p>
                <a:r>
                  <a:rPr lang="en-US" sz="2400" dirty="0"/>
                  <a:t>From the graph, it appears that:</a:t>
                </a:r>
              </a:p>
              <a:p>
                <a14:m>
                  <m:oMath xmlns:m="http://schemas.openxmlformats.org/officeDocument/2006/math">
                    <m:r>
                      <a:rPr lang="en-US" sz="2400" b="1" i="1">
                        <a:solidFill>
                          <a:prstClr val="black"/>
                        </a:solidFill>
                        <a:latin typeface="Cambria Math"/>
                      </a:rPr>
                      <m:t>𝒇</m:t>
                    </m:r>
                    <m:d>
                      <m:dPr>
                        <m:ctrlPr>
                          <a:rPr lang="en-US" sz="2400" b="1" i="1">
                            <a:solidFill>
                              <a:prstClr val="black"/>
                            </a:solidFill>
                            <a:latin typeface="Cambria Math" panose="02040503050406030204" pitchFamily="18" charset="0"/>
                          </a:rPr>
                        </m:ctrlPr>
                      </m:dPr>
                      <m:e>
                        <m:r>
                          <a:rPr lang="en-US" sz="2400" b="1" i="1">
                            <a:solidFill>
                              <a:prstClr val="black"/>
                            </a:solidFill>
                            <a:latin typeface="Cambria Math"/>
                          </a:rPr>
                          <m:t>𝒙</m:t>
                        </m:r>
                      </m:e>
                    </m:d>
                  </m:oMath>
                </a14:m>
                <a:r>
                  <a:rPr lang="en-US" sz="2400" dirty="0"/>
                  <a:t> has relative minimum in </a:t>
                </a:r>
                <a14:m>
                  <m:oMath xmlns:m="http://schemas.openxmlformats.org/officeDocument/2006/math">
                    <m:r>
                      <a:rPr lang="en-US" sz="2400" b="1" i="1">
                        <a:latin typeface="Cambria Math"/>
                        <a:ea typeface="MS Mincho"/>
                        <a:cs typeface="Times New Roman"/>
                      </a:rPr>
                      <m:t>𝒙</m:t>
                    </m:r>
                    <m:r>
                      <a:rPr lang="en-US" sz="2400" b="1" i="1">
                        <a:latin typeface="Cambria Math"/>
                        <a:ea typeface="MS Mincho"/>
                        <a:cs typeface="Times New Roman"/>
                      </a:rPr>
                      <m:t>=</m:t>
                    </m:r>
                    <m:r>
                      <a:rPr lang="en-US" sz="2400" b="1" i="1">
                        <a:latin typeface="Cambria Math"/>
                        <a:ea typeface="MS Mincho"/>
                        <a:cs typeface="Times New Roman"/>
                      </a:rPr>
                      <m:t>𝟎</m:t>
                    </m:r>
                  </m:oMath>
                </a14:m>
                <a:endParaRPr lang="en-US" sz="2400" dirty="0"/>
              </a:p>
              <a:p>
                <a14:m>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oMath>
                </a14:m>
                <a:r>
                  <a:rPr lang="en-US" sz="2400" dirty="0"/>
                  <a:t> </a:t>
                </a:r>
                <a:r>
                  <a:rPr lang="en-US" sz="2400" dirty="0">
                    <a:ea typeface="MS Mincho"/>
                    <a:cs typeface="Times New Roman"/>
                  </a:rPr>
                  <a:t>has absolute maximum in</a:t>
                </a:r>
                <a14:m>
                  <m:oMath xmlns:m="http://schemas.openxmlformats.org/officeDocument/2006/math">
                    <m:r>
                      <a:rPr lang="en-US" sz="2400" b="0" i="0" smtClean="0">
                        <a:latin typeface="Cambria Math"/>
                        <a:ea typeface="MS Mincho"/>
                        <a:cs typeface="Times New Roman"/>
                      </a:rPr>
                      <m:t> </m:t>
                    </m:r>
                  </m:oMath>
                </a14:m>
                <a:endParaRPr lang="en-US" sz="2400" b="0" i="0" dirty="0">
                  <a:latin typeface="Cambria Math"/>
                  <a:ea typeface="MS Mincho"/>
                  <a:cs typeface="Times New Roman"/>
                </a:endParaRPr>
              </a:p>
              <a:p>
                <a14:m>
                  <m:oMath xmlns:m="http://schemas.openxmlformats.org/officeDocument/2006/math">
                    <m:r>
                      <a:rPr lang="en-US" sz="2400" b="1" i="1">
                        <a:latin typeface="Cambria Math"/>
                        <a:ea typeface="MS Mincho"/>
                        <a:cs typeface="Times New Roman"/>
                      </a:rPr>
                      <m:t>𝒙</m:t>
                    </m:r>
                    <m:r>
                      <a:rPr lang="en-US" sz="2400" b="1" i="1">
                        <a:latin typeface="Cambria Math"/>
                        <a:ea typeface="MS Mincho"/>
                        <a:cs typeface="Times New Roman"/>
                      </a:rPr>
                      <m:t>=−</m:t>
                    </m:r>
                    <m:r>
                      <a:rPr lang="en-US" sz="2400" b="1" i="1">
                        <a:latin typeface="Cambria Math"/>
                        <a:ea typeface="MS Mincho"/>
                        <a:cs typeface="Times New Roman"/>
                      </a:rPr>
                      <m:t>𝟏</m:t>
                    </m:r>
                    <m:r>
                      <a:rPr lang="en-US" sz="2400" b="1" i="1">
                        <a:latin typeface="Cambria Math"/>
                        <a:ea typeface="MS Mincho"/>
                        <a:cs typeface="Times New Roman"/>
                      </a:rPr>
                      <m:t>.</m:t>
                    </m:r>
                    <m:r>
                      <a:rPr lang="en-US" sz="2400" b="1" i="1">
                        <a:latin typeface="Cambria Math"/>
                        <a:ea typeface="MS Mincho"/>
                        <a:cs typeface="Times New Roman"/>
                      </a:rPr>
                      <m:t>𝟒𝟏</m:t>
                    </m:r>
                  </m:oMath>
                </a14:m>
                <a:r>
                  <a:rPr lang="en-US" sz="2400" dirty="0"/>
                  <a:t>  and </a:t>
                </a:r>
                <a14:m>
                  <m:oMath xmlns:m="http://schemas.openxmlformats.org/officeDocument/2006/math">
                    <m:r>
                      <a:rPr lang="en-US" sz="2400" b="1" i="1">
                        <a:solidFill>
                          <a:prstClr val="black"/>
                        </a:solidFill>
                        <a:latin typeface="Cambria Math"/>
                        <a:ea typeface="MS Mincho"/>
                        <a:cs typeface="Times New Roman"/>
                      </a:rPr>
                      <m:t>𝒙</m:t>
                    </m:r>
                    <m:r>
                      <a:rPr lang="en-US" sz="2400" b="1" i="1">
                        <a:solidFill>
                          <a:prstClr val="black"/>
                        </a:solidFill>
                        <a:latin typeface="Cambria Math"/>
                        <a:ea typeface="MS Mincho"/>
                        <a:cs typeface="Times New Roman"/>
                      </a:rPr>
                      <m:t>=</m:t>
                    </m:r>
                    <m:r>
                      <a:rPr lang="en-US" sz="2400" b="1" i="1">
                        <a:solidFill>
                          <a:prstClr val="black"/>
                        </a:solidFill>
                        <a:latin typeface="Cambria Math"/>
                        <a:ea typeface="MS Mincho"/>
                        <a:cs typeface="Times New Roman"/>
                      </a:rPr>
                      <m:t>𝟏</m:t>
                    </m:r>
                    <m:r>
                      <a:rPr lang="en-US" sz="2400" b="1" i="1">
                        <a:solidFill>
                          <a:prstClr val="black"/>
                        </a:solidFill>
                        <a:latin typeface="Cambria Math"/>
                        <a:ea typeface="MS Mincho"/>
                        <a:cs typeface="Times New Roman"/>
                      </a:rPr>
                      <m:t>.</m:t>
                    </m:r>
                    <m:r>
                      <a:rPr lang="en-US" sz="2400" b="1" i="1">
                        <a:solidFill>
                          <a:prstClr val="black"/>
                        </a:solidFill>
                        <a:latin typeface="Cambria Math"/>
                        <a:ea typeface="MS Mincho"/>
                        <a:cs typeface="Times New Roman"/>
                      </a:rPr>
                      <m:t>𝟒𝟏</m:t>
                    </m:r>
                  </m:oMath>
                </a14:m>
                <a:r>
                  <a:rPr lang="en-US" sz="2400" dirty="0">
                    <a:solidFill>
                      <a:prstClr val="black"/>
                    </a:solidFill>
                  </a:rPr>
                  <a:t> </a:t>
                </a:r>
                <a:endParaRPr lang="en-US" sz="2400" dirty="0"/>
              </a:p>
              <a:p>
                <a14:m>
                  <m:oMath xmlns:m="http://schemas.openxmlformats.org/officeDocument/2006/math">
                    <m:func>
                      <m:funcPr>
                        <m:ctrlPr>
                          <a:rPr lang="en-US" sz="2400" b="1" i="1">
                            <a:latin typeface="Cambria Math" panose="02040503050406030204" pitchFamily="18" charset="0"/>
                          </a:rPr>
                        </m:ctrlPr>
                      </m:funcPr>
                      <m:fName>
                        <m:limLow>
                          <m:limLowPr>
                            <m:ctrlPr>
                              <a:rPr lang="en-US" sz="2400" b="1" i="1">
                                <a:effectLst/>
                                <a:latin typeface="Cambria Math" panose="02040503050406030204" pitchFamily="18" charset="0"/>
                              </a:rPr>
                            </m:ctrlPr>
                          </m:limLowPr>
                          <m:e>
                            <m:r>
                              <a:rPr lang="en-US" sz="2400" b="1" i="1">
                                <a:effectLst/>
                                <a:latin typeface="Cambria Math"/>
                                <a:ea typeface="MS Mincho"/>
                                <a:cs typeface="Times New Roman"/>
                              </a:rPr>
                              <m:t>𝐥𝐢𝐦</m:t>
                            </m:r>
                          </m:e>
                          <m:lim>
                            <m:r>
                              <a:rPr lang="en-US" sz="2400" b="1" i="1">
                                <a:effectLst/>
                                <a:latin typeface="Cambria Math"/>
                                <a:ea typeface="MS Mincho"/>
                                <a:cs typeface="Times New Roman"/>
                              </a:rPr>
                              <m:t>𝒙</m:t>
                            </m:r>
                            <m:r>
                              <a:rPr lang="en-US" sz="2400" b="1" i="1">
                                <a:effectLst/>
                                <a:latin typeface="Cambria Math"/>
                                <a:ea typeface="MS Mincho"/>
                                <a:cs typeface="Times New Roman"/>
                              </a:rPr>
                              <m:t>→−∞</m:t>
                            </m:r>
                          </m:lim>
                        </m:limLow>
                      </m:fName>
                      <m:e>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r>
                          <a:rPr lang="en-US" sz="2400" b="1" i="1" smtClean="0">
                            <a:effectLst/>
                            <a:latin typeface="Cambria Math"/>
                            <a:ea typeface="MS Mincho"/>
                            <a:cs typeface="Times New Roman"/>
                          </a:rPr>
                          <m:t>−</m:t>
                        </m:r>
                        <m:r>
                          <a:rPr lang="en-US" sz="2400" b="1" i="1">
                            <a:effectLst/>
                            <a:latin typeface="Cambria Math"/>
                            <a:ea typeface="MS Mincho"/>
                            <a:cs typeface="Times New Roman"/>
                          </a:rPr>
                          <m:t>∞</m:t>
                        </m:r>
                      </m:e>
                    </m:func>
                    <m:r>
                      <a:rPr lang="en-US" sz="2400" b="1" i="1">
                        <a:effectLst/>
                        <a:latin typeface="Cambria Math"/>
                        <a:ea typeface="MS Mincho"/>
                        <a:cs typeface="Times New Roman"/>
                      </a:rPr>
                      <m:t> </m:t>
                    </m:r>
                  </m:oMath>
                </a14:m>
                <a:r>
                  <a:rPr lang="en-US" sz="2400" dirty="0"/>
                  <a:t>and </a:t>
                </a:r>
                <a14:m>
                  <m:oMath xmlns:m="http://schemas.openxmlformats.org/officeDocument/2006/math">
                    <m:func>
                      <m:funcPr>
                        <m:ctrlPr>
                          <a:rPr lang="en-US" sz="2400" b="1" i="1">
                            <a:latin typeface="Cambria Math" panose="02040503050406030204" pitchFamily="18" charset="0"/>
                          </a:rPr>
                        </m:ctrlPr>
                      </m:funcPr>
                      <m:fName>
                        <m:limLow>
                          <m:limLowPr>
                            <m:ctrlPr>
                              <a:rPr lang="en-US" sz="2400" b="1" i="1">
                                <a:effectLst/>
                                <a:latin typeface="Cambria Math" panose="02040503050406030204" pitchFamily="18" charset="0"/>
                              </a:rPr>
                            </m:ctrlPr>
                          </m:limLowPr>
                          <m:e>
                            <m:r>
                              <a:rPr lang="en-US" sz="2400" b="1" i="1">
                                <a:effectLst/>
                                <a:latin typeface="Cambria Math"/>
                                <a:ea typeface="MS Mincho"/>
                                <a:cs typeface="Times New Roman"/>
                              </a:rPr>
                              <m:t>𝐥𝐢𝐦</m:t>
                            </m:r>
                          </m:e>
                          <m:lim>
                            <m:r>
                              <a:rPr lang="en-US" sz="2400" b="1" i="1">
                                <a:effectLst/>
                                <a:latin typeface="Cambria Math"/>
                                <a:ea typeface="MS Mincho"/>
                                <a:cs typeface="Times New Roman"/>
                              </a:rPr>
                              <m:t>𝒙</m:t>
                            </m:r>
                            <m:r>
                              <a:rPr lang="en-US" sz="2400" b="1" i="1">
                                <a:effectLst/>
                                <a:latin typeface="Cambria Math"/>
                                <a:ea typeface="MS Mincho"/>
                                <a:cs typeface="Times New Roman"/>
                              </a:rPr>
                              <m:t>→∞</m:t>
                            </m:r>
                          </m:lim>
                        </m:limLow>
                      </m:fName>
                      <m:e>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e>
                    </m:func>
                  </m:oMath>
                </a14:m>
                <a:endParaRPr lang="en-US" sz="2400" dirty="0"/>
              </a:p>
              <a:p>
                <a14:m>
                  <m:oMath xmlns:m="http://schemas.openxmlformats.org/officeDocument/2006/math">
                    <m:r>
                      <a:rPr lang="en-US" sz="2400" b="1" i="1">
                        <a:solidFill>
                          <a:prstClr val="black"/>
                        </a:solidFill>
                        <a:latin typeface="Cambria Math"/>
                      </a:rPr>
                      <m:t>𝒇</m:t>
                    </m:r>
                    <m:d>
                      <m:dPr>
                        <m:ctrlPr>
                          <a:rPr lang="en-US" sz="2400" b="1" i="1">
                            <a:solidFill>
                              <a:prstClr val="black"/>
                            </a:solidFill>
                            <a:latin typeface="Cambria Math" panose="02040503050406030204" pitchFamily="18" charset="0"/>
                          </a:rPr>
                        </m:ctrlPr>
                      </m:dPr>
                      <m:e>
                        <m:r>
                          <a:rPr lang="en-US" sz="2400" b="1" i="1">
                            <a:solidFill>
                              <a:prstClr val="black"/>
                            </a:solidFill>
                            <a:latin typeface="Cambria Math"/>
                          </a:rPr>
                          <m:t>𝒙</m:t>
                        </m:r>
                      </m:e>
                    </m:d>
                  </m:oMath>
                </a14:m>
                <a:r>
                  <a:rPr lang="en-US" sz="2400" dirty="0"/>
                  <a:t> has no absolute minima.</a:t>
                </a:r>
              </a:p>
            </p:txBody>
          </p:sp>
        </mc:Choice>
        <mc:Fallback xmlns="">
          <p:sp>
            <p:nvSpPr>
              <p:cNvPr id="4" name="Rectangle 3"/>
              <p:cNvSpPr>
                <a:spLocks noRot="1" noChangeAspect="1" noMove="1" noResize="1" noEditPoints="1" noAdjustHandles="1" noChangeArrowheads="1" noChangeShapeType="1" noTextEdit="1"/>
              </p:cNvSpPr>
              <p:nvPr/>
            </p:nvSpPr>
            <p:spPr>
              <a:xfrm>
                <a:off x="4038600" y="1649403"/>
                <a:ext cx="5179828" cy="2419509"/>
              </a:xfrm>
              <a:prstGeom prst="rect">
                <a:avLst/>
              </a:prstGeom>
              <a:blipFill rotWithShape="1">
                <a:blip r:embed="rId4"/>
                <a:stretch>
                  <a:fillRect l="-1885" t="-2020" r="-707" b="-5051"/>
                </a:stretch>
              </a:blipFill>
            </p:spPr>
            <p:txBody>
              <a:bodyPr/>
              <a:lstStyle/>
              <a:p>
                <a:r>
                  <a:rPr lang="en-US">
                    <a:noFill/>
                  </a:rPr>
                  <a:t> </a:t>
                </a:r>
              </a:p>
            </p:txBody>
          </p:sp>
        </mc:Fallback>
      </mc:AlternateContent>
      <p:pic>
        <p:nvPicPr>
          <p:cNvPr id="10" name="Picture 9"/>
          <p:cNvPicPr/>
          <p:nvPr/>
        </p:nvPicPr>
        <p:blipFill>
          <a:blip r:embed="rId5">
            <a:extLst>
              <a:ext uri="{28A0092B-C50C-407E-A947-70E740481C1C}">
                <a14:useLocalDpi xmlns:a14="http://schemas.microsoft.com/office/drawing/2010/main" val="0"/>
              </a:ext>
            </a:extLst>
          </a:blip>
          <a:stretch>
            <a:fillRect/>
          </a:stretch>
        </p:blipFill>
        <p:spPr>
          <a:xfrm>
            <a:off x="373480" y="1749334"/>
            <a:ext cx="3436520" cy="3062377"/>
          </a:xfrm>
          <a:prstGeom prst="rect">
            <a:avLst/>
          </a:prstGeom>
        </p:spPr>
      </p:pic>
    </p:spTree>
    <p:extLst>
      <p:ext uri="{BB962C8B-B14F-4D97-AF65-F5344CB8AC3E}">
        <p14:creationId xmlns:p14="http://schemas.microsoft.com/office/powerpoint/2010/main" val="3642613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31528" cy="461665"/>
          </a:xfrm>
          <a:prstGeom prst="rect">
            <a:avLst/>
          </a:prstGeom>
        </p:spPr>
        <p:txBody>
          <a:bodyPr wrap="none">
            <a:spAutoFit/>
          </a:bodyPr>
          <a:lstStyle/>
          <a:p>
            <a:r>
              <a:rPr lang="en-US" sz="2400" b="1" dirty="0"/>
              <a:t>b.</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2690608"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𝟒</m:t>
                          </m:r>
                        </m:sup>
                      </m:sSup>
                      <m:r>
                        <a:rPr lang="en-US" sz="2400" b="1" i="1">
                          <a:latin typeface="Cambria Math"/>
                        </a:rPr>
                        <m:t>+</m:t>
                      </m:r>
                      <m:r>
                        <a:rPr lang="en-US" sz="2400" b="1" i="1">
                          <a:latin typeface="Cambria Math"/>
                        </a:rPr>
                        <m:t>𝟒</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2690608" cy="470000"/>
              </a:xfrm>
              <a:prstGeom prst="rect">
                <a:avLst/>
              </a:prstGeom>
              <a:blipFill rotWithShape="1">
                <a:blip r:embed="rId3"/>
                <a:stretch>
                  <a:fillRect l="-227" t="-7792" r="-4308" b="-298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504481" y="1763495"/>
                <a:ext cx="404950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ea typeface="MS Mincho"/>
                          <a:cs typeface="Times New Roman"/>
                        </a:rPr>
                        <m:t>𝒙</m:t>
                      </m:r>
                      <m:r>
                        <a:rPr lang="en-US" sz="2400" b="1" i="1">
                          <a:latin typeface="Cambria Math"/>
                          <a:ea typeface="MS Mincho"/>
                          <a:cs typeface="Times New Roman"/>
                        </a:rPr>
                        <m:t>&lt;−</m:t>
                      </m:r>
                      <m:r>
                        <a:rPr lang="en-US" sz="2400" b="1" i="1">
                          <a:latin typeface="Cambria Math"/>
                          <a:ea typeface="MS Mincho"/>
                          <a:cs typeface="Times New Roman"/>
                        </a:rPr>
                        <m:t>𝟏</m:t>
                      </m:r>
                      <m:r>
                        <a:rPr lang="en-US" sz="2400" b="1" i="1">
                          <a:latin typeface="Cambria Math"/>
                          <a:ea typeface="MS Mincho"/>
                          <a:cs typeface="Times New Roman"/>
                        </a:rPr>
                        <m:t>.</m:t>
                      </m:r>
                      <m:r>
                        <a:rPr lang="en-US" sz="2400" b="1" i="1">
                          <a:latin typeface="Cambria Math"/>
                          <a:ea typeface="MS Mincho"/>
                          <a:cs typeface="Times New Roman"/>
                        </a:rPr>
                        <m:t>𝟒𝟏</m:t>
                      </m:r>
                      <m:r>
                        <a:rPr lang="en-US" sz="2400" b="1" i="1">
                          <a:latin typeface="Cambria Math"/>
                          <a:ea typeface="MS Mincho"/>
                          <a:cs typeface="Times New Roman"/>
                        </a:rPr>
                        <m:t> </m:t>
                      </m:r>
                      <m:r>
                        <a:rPr lang="en-US" sz="2400" b="1" i="1">
                          <a:latin typeface="Cambria Math"/>
                          <a:ea typeface="MS Mincho"/>
                          <a:cs typeface="Times New Roman"/>
                        </a:rPr>
                        <m:t>𝒐𝒓</m:t>
                      </m:r>
                      <m:r>
                        <a:rPr lang="en-US" sz="2400" b="1" i="1">
                          <a:latin typeface="Cambria Math"/>
                          <a:ea typeface="MS Mincho"/>
                          <a:cs typeface="Times New Roman"/>
                        </a:rPr>
                        <m:t>  </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m:t>
                          </m:r>
                          <m:r>
                            <a:rPr lang="en-US" sz="2400" b="1" i="1">
                              <a:effectLst/>
                              <a:latin typeface="Cambria Math"/>
                              <a:ea typeface="MS Mincho"/>
                              <a:cs typeface="Times New Roman"/>
                            </a:rPr>
                            <m:t>𝟏</m:t>
                          </m:r>
                          <m:r>
                            <a:rPr lang="en-US" sz="2400" b="1" i="1">
                              <a:effectLst/>
                              <a:latin typeface="Cambria Math"/>
                              <a:ea typeface="MS Mincho"/>
                              <a:cs typeface="Times New Roman"/>
                            </a:rPr>
                            <m:t>.</m:t>
                          </m:r>
                          <m:r>
                            <a:rPr lang="en-US" sz="2400" b="1" i="1">
                              <a:effectLst/>
                              <a:latin typeface="Cambria Math"/>
                              <a:ea typeface="MS Mincho"/>
                              <a:cs typeface="Times New Roman"/>
                            </a:rPr>
                            <m:t>𝟒𝟏</m:t>
                          </m:r>
                        </m:e>
                      </m:d>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4504481" y="1763495"/>
                <a:ext cx="4049505" cy="461665"/>
              </a:xfrm>
              <a:prstGeom prst="rect">
                <a:avLst/>
              </a:prstGeom>
              <a:blipFill rotWithShape="1">
                <a:blip r:embed="rId4"/>
                <a:stretch>
                  <a:fillRect t="-10526" r="-2711" b="-28947"/>
                </a:stretch>
              </a:blipFill>
            </p:spPr>
            <p:txBody>
              <a:bodyPr/>
              <a:lstStyle/>
              <a:p>
                <a:r>
                  <a:rPr lang="en-US">
                    <a:noFill/>
                  </a:rPr>
                  <a:t> </a:t>
                </a:r>
              </a:p>
            </p:txBody>
          </p:sp>
        </mc:Fallback>
      </mc:AlternateContent>
      <p:pic>
        <p:nvPicPr>
          <p:cNvPr id="10" name="Picture 9"/>
          <p:cNvPicPr/>
          <p:nvPr/>
        </p:nvPicPr>
        <p:blipFill>
          <a:blip r:embed="rId5">
            <a:extLst>
              <a:ext uri="{28A0092B-C50C-407E-A947-70E740481C1C}">
                <a14:useLocalDpi xmlns:a14="http://schemas.microsoft.com/office/drawing/2010/main" val="0"/>
              </a:ext>
            </a:extLst>
          </a:blip>
          <a:stretch>
            <a:fillRect/>
          </a:stretch>
        </p:blipFill>
        <p:spPr>
          <a:xfrm>
            <a:off x="373480" y="1749334"/>
            <a:ext cx="3436520" cy="3062377"/>
          </a:xfrm>
          <a:prstGeom prst="rect">
            <a:avLst/>
          </a:prstGeom>
        </p:spPr>
      </p:pic>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2883643480"/>
                  </p:ext>
                </p:extLst>
              </p:nvPr>
            </p:nvGraphicFramePr>
            <p:xfrm>
              <a:off x="4343400" y="2419350"/>
              <a:ext cx="4648202" cy="1371600"/>
            </p:xfrm>
            <a:graphic>
              <a:graphicData uri="http://schemas.openxmlformats.org/drawingml/2006/table">
                <a:tbl>
                  <a:tblPr firstRow="1" firstCol="1" bandRow="1"/>
                  <a:tblGrid>
                    <a:gridCol w="357554">
                      <a:extLst>
                        <a:ext uri="{9D8B030D-6E8A-4147-A177-3AD203B41FA5}">
                          <a16:colId xmlns:a16="http://schemas.microsoft.com/office/drawing/2014/main" val="20000"/>
                        </a:ext>
                      </a:extLst>
                    </a:gridCol>
                    <a:gridCol w="1072662">
                      <a:extLst>
                        <a:ext uri="{9D8B030D-6E8A-4147-A177-3AD203B41FA5}">
                          <a16:colId xmlns:a16="http://schemas.microsoft.com/office/drawing/2014/main" val="20001"/>
                        </a:ext>
                      </a:extLst>
                    </a:gridCol>
                    <a:gridCol w="1072662">
                      <a:extLst>
                        <a:ext uri="{9D8B030D-6E8A-4147-A177-3AD203B41FA5}">
                          <a16:colId xmlns:a16="http://schemas.microsoft.com/office/drawing/2014/main" val="20002"/>
                        </a:ext>
                      </a:extLst>
                    </a:gridCol>
                    <a:gridCol w="1072662">
                      <a:extLst>
                        <a:ext uri="{9D8B030D-6E8A-4147-A177-3AD203B41FA5}">
                          <a16:colId xmlns:a16="http://schemas.microsoft.com/office/drawing/2014/main" val="20003"/>
                        </a:ext>
                      </a:extLst>
                    </a:gridCol>
                    <a:gridCol w="1072662">
                      <a:extLst>
                        <a:ext uri="{9D8B030D-6E8A-4147-A177-3AD203B41FA5}">
                          <a16:colId xmlns:a16="http://schemas.microsoft.com/office/drawing/2014/main" val="20004"/>
                        </a:ext>
                      </a:extLst>
                    </a:gridCol>
                  </a:tblGrid>
                  <a:tr h="6858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𝒙</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𝟑</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𝟐</m:t>
                                </m:r>
                                <m:r>
                                  <a:rPr lang="en-US" sz="1800" b="1" i="1">
                                    <a:effectLst/>
                                    <a:latin typeface="Cambria Math"/>
                                    <a:ea typeface="MS Mincho"/>
                                    <a:cs typeface="Times New Roman"/>
                                  </a:rPr>
                                  <m:t>.</m:t>
                                </m:r>
                                <m:r>
                                  <a:rPr lang="en-US" sz="1800" b="1" i="1">
                                    <a:effectLst/>
                                    <a:latin typeface="Cambria Math"/>
                                    <a:ea typeface="MS Mincho"/>
                                    <a:cs typeface="Times New Roman"/>
                                  </a:rPr>
                                  <m:t>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smtClean="0">
                                    <a:effectLst/>
                                    <a:latin typeface="Cambria Math"/>
                                    <a:ea typeface="MS Mincho"/>
                                    <a:cs typeface="Times New Roman"/>
                                  </a:rPr>
                                  <m:t>−</m:t>
                                </m:r>
                                <m:r>
                                  <a:rPr lang="en-US" sz="1800" b="1" i="1" smtClean="0">
                                    <a:effectLst/>
                                    <a:latin typeface="Cambria Math"/>
                                    <a:ea typeface="MS Mincho"/>
                                    <a:cs typeface="Times New Roman"/>
                                  </a:rPr>
                                  <m:t>𝟐</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𝟓</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858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𝒚</m:t>
                                </m:r>
                              </m:oMath>
                            </m:oMathPara>
                          </a14:m>
                          <a:endParaRPr lang="en-US" sz="180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𝟒𝟓</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𝟏𝟒</m:t>
                                </m:r>
                                <m:r>
                                  <a:rPr lang="en-US" sz="1800" b="1" i="1">
                                    <a:effectLst/>
                                    <a:latin typeface="Cambria Math"/>
                                    <a:ea typeface="MS Mincho"/>
                                    <a:cs typeface="Times New Roman"/>
                                  </a:rPr>
                                  <m:t>.</m:t>
                                </m:r>
                                <m:r>
                                  <a:rPr lang="en-US" sz="1800" b="1" i="1">
                                    <a:effectLst/>
                                    <a:latin typeface="Cambria Math"/>
                                    <a:ea typeface="MS Mincho"/>
                                    <a:cs typeface="Times New Roman"/>
                                  </a:rPr>
                                  <m:t>𝟎𝟔</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smtClean="0">
                                    <a:effectLst/>
                                    <a:latin typeface="Cambria Math"/>
                                    <a:ea typeface="MS Mincho"/>
                                    <a:cs typeface="Times New Roman"/>
                                  </a:rPr>
                                  <m:t>𝟎</m:t>
                                </m:r>
                              </m:oMath>
                            </m:oMathPara>
                          </a14:m>
                          <a:endParaRPr lang="en-US" sz="1800" b="1"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𝟑</m:t>
                                </m:r>
                                <m:r>
                                  <a:rPr lang="en-US" sz="1800" b="1" i="1">
                                    <a:effectLst/>
                                    <a:latin typeface="Cambria Math"/>
                                    <a:ea typeface="MS Mincho"/>
                                    <a:cs typeface="Times New Roman"/>
                                  </a:rPr>
                                  <m:t>.</m:t>
                                </m:r>
                                <m:r>
                                  <a:rPr lang="en-US" sz="1800" b="1" i="1">
                                    <a:effectLst/>
                                    <a:latin typeface="Cambria Math"/>
                                    <a:ea typeface="MS Mincho"/>
                                    <a:cs typeface="Times New Roman"/>
                                  </a:rPr>
                                  <m:t>𝟗𝟑</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2883643480"/>
                  </p:ext>
                </p:extLst>
              </p:nvPr>
            </p:nvGraphicFramePr>
            <p:xfrm>
              <a:off x="4343400" y="2419350"/>
              <a:ext cx="4648202" cy="1371600"/>
            </p:xfrm>
            <a:graphic>
              <a:graphicData uri="http://schemas.openxmlformats.org/drawingml/2006/table">
                <a:tbl>
                  <a:tblPr firstRow="1" firstCol="1" bandRow="1"/>
                  <a:tblGrid>
                    <a:gridCol w="357554"/>
                    <a:gridCol w="1072662"/>
                    <a:gridCol w="1072662"/>
                    <a:gridCol w="1072662"/>
                    <a:gridCol w="1072662"/>
                  </a:tblGrid>
                  <a:tr h="6858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695" t="-7965" r="-1191525" b="-9911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4286" t="-7965" r="-301714" b="-9911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33523" t="-7965" r="-200000" b="-9911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3523" t="-7965" r="-100000" b="-9911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3523" t="-7965" b="-99115"/>
                          </a:stretch>
                        </a:blipFill>
                      </a:tcPr>
                    </a:tc>
                  </a:tr>
                  <a:tr h="6858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695" t="-108929" r="-119152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4286" t="-108929" r="-301714"/>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33523" t="-108929" r="-2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3523" t="-108929" r="-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3523" t="-108929"/>
                          </a:stretch>
                        </a:blipFill>
                      </a:tcPr>
                    </a:tc>
                  </a:tr>
                </a:tbl>
              </a:graphicData>
            </a:graphic>
          </p:graphicFrame>
        </mc:Fallback>
      </mc:AlternateContent>
    </p:spTree>
    <p:extLst>
      <p:ext uri="{BB962C8B-B14F-4D97-AF65-F5344CB8AC3E}">
        <p14:creationId xmlns:p14="http://schemas.microsoft.com/office/powerpoint/2010/main" val="373361186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31528" cy="461665"/>
          </a:xfrm>
          <a:prstGeom prst="rect">
            <a:avLst/>
          </a:prstGeom>
        </p:spPr>
        <p:txBody>
          <a:bodyPr wrap="none">
            <a:spAutoFit/>
          </a:bodyPr>
          <a:lstStyle/>
          <a:p>
            <a:r>
              <a:rPr lang="en-US" sz="2400" b="1" dirty="0"/>
              <a:t>b.</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2673488"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sSup>
                        <m:sSupPr>
                          <m:ctrlPr>
                            <a:rPr lang="en-US" sz="2400" b="1" i="1">
                              <a:effectLst/>
                              <a:latin typeface="Cambria Math" panose="02040503050406030204" pitchFamily="18" charset="0"/>
                            </a:rPr>
                          </m:ctrlPr>
                        </m:sSupPr>
                        <m:e>
                          <m:r>
                            <a:rPr lang="en-US" sz="2400" b="1" i="1">
                              <a:effectLst/>
                              <a:latin typeface="Cambria Math"/>
                              <a:ea typeface="MS Mincho"/>
                              <a:cs typeface="Times New Roman"/>
                            </a:rPr>
                            <m:t>𝒙</m:t>
                          </m:r>
                        </m:e>
                        <m:sup>
                          <m:r>
                            <a:rPr lang="en-US" sz="2400" b="1" i="1">
                              <a:effectLst/>
                              <a:latin typeface="Cambria Math"/>
                              <a:ea typeface="MS Mincho"/>
                              <a:cs typeface="Times New Roman"/>
                            </a:rPr>
                            <m:t>𝟒</m:t>
                          </m:r>
                        </m:sup>
                      </m:sSup>
                      <m:r>
                        <a:rPr lang="en-US" sz="2400" b="1" i="1">
                          <a:effectLst/>
                          <a:latin typeface="Cambria Math"/>
                          <a:ea typeface="MS Mincho"/>
                          <a:cs typeface="Times New Roman"/>
                        </a:rPr>
                        <m:t>+</m:t>
                      </m:r>
                      <m:r>
                        <a:rPr lang="en-US" sz="2400" b="1" i="1">
                          <a:effectLst/>
                          <a:latin typeface="Cambria Math"/>
                          <a:ea typeface="MS Mincho"/>
                          <a:cs typeface="Times New Roman"/>
                        </a:rPr>
                        <m:t>𝟒</m:t>
                      </m:r>
                      <m:sSup>
                        <m:sSupPr>
                          <m:ctrlPr>
                            <a:rPr lang="en-US" sz="2400" b="1" i="1">
                              <a:effectLst/>
                              <a:latin typeface="Cambria Math" panose="02040503050406030204" pitchFamily="18" charset="0"/>
                            </a:rPr>
                          </m:ctrlPr>
                        </m:sSupPr>
                        <m:e>
                          <m:r>
                            <a:rPr lang="en-US" sz="2400" b="1" i="1">
                              <a:effectLst/>
                              <a:latin typeface="Cambria Math"/>
                              <a:ea typeface="MS Mincho"/>
                              <a:cs typeface="Times New Roman"/>
                            </a:rPr>
                            <m:t>𝒙</m:t>
                          </m:r>
                        </m:e>
                        <m:sup>
                          <m:r>
                            <a:rPr lang="en-US" sz="2400" b="1" i="1">
                              <a:effectLst/>
                              <a:latin typeface="Cambria Math"/>
                              <a:ea typeface="MS Mincho"/>
                              <a:cs typeface="Times New Roman"/>
                            </a:rPr>
                            <m:t>𝟐</m:t>
                          </m:r>
                        </m:sup>
                      </m:sSup>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2673488" cy="470000"/>
              </a:xfrm>
              <a:prstGeom prst="rect">
                <a:avLst/>
              </a:prstGeom>
              <a:blipFill rotWithShape="1">
                <a:blip r:embed="rId3"/>
                <a:stretch>
                  <a:fillRect l="-685" t="-7792" r="-4566" b="-298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586177" y="1748579"/>
                <a:ext cx="4396781"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ea typeface="MS Mincho"/>
                          <a:cs typeface="Times New Roman"/>
                        </a:rPr>
                        <m:t>−</m:t>
                      </m:r>
                      <m:r>
                        <a:rPr lang="en-US" sz="2400" b="1" i="1" smtClean="0">
                          <a:latin typeface="Cambria Math"/>
                          <a:ea typeface="MS Mincho"/>
                          <a:cs typeface="Times New Roman"/>
                        </a:rPr>
                        <m:t>𝟏</m:t>
                      </m:r>
                      <m:r>
                        <a:rPr lang="en-US" sz="2400" b="1" i="1" smtClean="0">
                          <a:latin typeface="Cambria Math"/>
                          <a:ea typeface="MS Mincho"/>
                          <a:cs typeface="Times New Roman"/>
                        </a:rPr>
                        <m:t>.</m:t>
                      </m:r>
                      <m:r>
                        <a:rPr lang="en-US" sz="2400" b="1" i="1" smtClean="0">
                          <a:latin typeface="Cambria Math"/>
                          <a:ea typeface="MS Mincho"/>
                          <a:cs typeface="Times New Roman"/>
                        </a:rPr>
                        <m:t>𝟒𝟏</m:t>
                      </m:r>
                      <m:r>
                        <a:rPr lang="en-US" sz="2400" b="1" i="1" smtClean="0">
                          <a:latin typeface="Cambria Math"/>
                          <a:ea typeface="MS Mincho"/>
                          <a:cs typeface="Times New Roman"/>
                        </a:rPr>
                        <m:t>&lt;</m:t>
                      </m:r>
                      <m:r>
                        <a:rPr lang="en-US" sz="2400" b="1" i="1" smtClean="0">
                          <a:latin typeface="Cambria Math"/>
                          <a:ea typeface="MS Mincho"/>
                          <a:cs typeface="Times New Roman"/>
                        </a:rPr>
                        <m:t>𝒙</m:t>
                      </m:r>
                      <m:r>
                        <a:rPr lang="en-US" sz="2400" b="1" i="1" smtClean="0">
                          <a:latin typeface="Cambria Math"/>
                          <a:ea typeface="MS Mincho"/>
                          <a:cs typeface="Times New Roman"/>
                        </a:rPr>
                        <m:t>&lt;</m:t>
                      </m:r>
                      <m:r>
                        <a:rPr lang="en-US" sz="2400" b="1" i="1" smtClean="0">
                          <a:latin typeface="Cambria Math"/>
                          <a:ea typeface="MS Mincho"/>
                          <a:cs typeface="Times New Roman"/>
                        </a:rPr>
                        <m:t>𝟎</m:t>
                      </m:r>
                      <m:r>
                        <a:rPr lang="en-US" sz="2400" b="1" i="1" smtClean="0">
                          <a:latin typeface="Cambria Math"/>
                          <a:ea typeface="MS Mincho"/>
                          <a:cs typeface="Times New Roman"/>
                        </a:rPr>
                        <m:t>   </m:t>
                      </m:r>
                      <m:r>
                        <a:rPr lang="en-US" sz="2400" b="1" i="1">
                          <a:latin typeface="Cambria Math"/>
                          <a:ea typeface="MS Mincho"/>
                          <a:cs typeface="Times New Roman"/>
                        </a:rPr>
                        <m:t>𝒐𝒓</m:t>
                      </m:r>
                      <m:r>
                        <a:rPr lang="en-US" sz="2400" b="1" i="1">
                          <a:latin typeface="Cambria Math"/>
                          <a:ea typeface="MS Mincho"/>
                          <a:cs typeface="Times New Roman"/>
                        </a:rPr>
                        <m:t> </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m:t>
                          </m:r>
                          <m:r>
                            <a:rPr lang="en-US" sz="2400" b="1" i="1">
                              <a:effectLst/>
                              <a:latin typeface="Cambria Math"/>
                              <a:ea typeface="MS Mincho"/>
                              <a:cs typeface="Times New Roman"/>
                            </a:rPr>
                            <m:t>𝟏</m:t>
                          </m:r>
                          <m:r>
                            <a:rPr lang="en-US" sz="2400" b="1" i="1">
                              <a:effectLst/>
                              <a:latin typeface="Cambria Math"/>
                              <a:ea typeface="MS Mincho"/>
                              <a:cs typeface="Times New Roman"/>
                            </a:rPr>
                            <m:t>.</m:t>
                          </m:r>
                          <m:r>
                            <a:rPr lang="en-US" sz="2400" b="1" i="1">
                              <a:effectLst/>
                              <a:latin typeface="Cambria Math"/>
                              <a:ea typeface="MS Mincho"/>
                              <a:cs typeface="Times New Roman"/>
                            </a:rPr>
                            <m:t>𝟒𝟏</m:t>
                          </m:r>
                          <m:r>
                            <a:rPr lang="en-US" sz="2400" b="1" i="1">
                              <a:effectLst/>
                              <a:latin typeface="Cambria Math"/>
                              <a:ea typeface="MS Mincho"/>
                              <a:cs typeface="Times New Roman"/>
                            </a:rPr>
                            <m:t>;</m:t>
                          </m:r>
                          <m:r>
                            <a:rPr lang="en-US" sz="2400" b="1" i="1">
                              <a:effectLst/>
                              <a:latin typeface="Cambria Math"/>
                              <a:ea typeface="MS Mincho"/>
                              <a:cs typeface="Times New Roman"/>
                            </a:rPr>
                            <m:t>𝟎</m:t>
                          </m:r>
                        </m:e>
                      </m:d>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4586177" y="1748579"/>
                <a:ext cx="4396781" cy="461665"/>
              </a:xfrm>
              <a:prstGeom prst="rect">
                <a:avLst/>
              </a:prstGeom>
              <a:blipFill rotWithShape="1">
                <a:blip r:embed="rId4"/>
                <a:stretch>
                  <a:fillRect t="-10526" r="-2355" b="-28947"/>
                </a:stretch>
              </a:blipFill>
            </p:spPr>
            <p:txBody>
              <a:bodyPr/>
              <a:lstStyle/>
              <a:p>
                <a:r>
                  <a:rPr lang="en-US">
                    <a:noFill/>
                  </a:rPr>
                  <a:t> </a:t>
                </a:r>
              </a:p>
            </p:txBody>
          </p:sp>
        </mc:Fallback>
      </mc:AlternateContent>
      <p:pic>
        <p:nvPicPr>
          <p:cNvPr id="10" name="Picture 9"/>
          <p:cNvPicPr/>
          <p:nvPr/>
        </p:nvPicPr>
        <p:blipFill>
          <a:blip r:embed="rId5">
            <a:extLst>
              <a:ext uri="{28A0092B-C50C-407E-A947-70E740481C1C}">
                <a14:useLocalDpi xmlns:a14="http://schemas.microsoft.com/office/drawing/2010/main" val="0"/>
              </a:ext>
            </a:extLst>
          </a:blip>
          <a:stretch>
            <a:fillRect/>
          </a:stretch>
        </p:blipFill>
        <p:spPr>
          <a:xfrm>
            <a:off x="373480" y="1749334"/>
            <a:ext cx="3436520" cy="3062377"/>
          </a:xfrm>
          <a:prstGeom prst="rect">
            <a:avLst/>
          </a:prstGeom>
        </p:spPr>
      </p:pic>
      <mc:AlternateContent xmlns:mc="http://schemas.openxmlformats.org/markup-compatibility/2006" xmlns:a14="http://schemas.microsoft.com/office/drawing/2010/main">
        <mc:Choice Requires="a14">
          <p:graphicFrame>
            <p:nvGraphicFramePr>
              <p:cNvPr id="8" name="Table 7"/>
              <p:cNvGraphicFramePr>
                <a:graphicFrameLocks noGrp="1"/>
              </p:cNvGraphicFramePr>
              <p:nvPr>
                <p:extLst>
                  <p:ext uri="{D42A27DB-BD31-4B8C-83A1-F6EECF244321}">
                    <p14:modId xmlns:p14="http://schemas.microsoft.com/office/powerpoint/2010/main" val="3539874603"/>
                  </p:ext>
                </p:extLst>
              </p:nvPr>
            </p:nvGraphicFramePr>
            <p:xfrm>
              <a:off x="4345118" y="2419350"/>
              <a:ext cx="4503187" cy="1371600"/>
            </p:xfrm>
            <a:graphic>
              <a:graphicData uri="http://schemas.openxmlformats.org/drawingml/2006/table">
                <a:tbl>
                  <a:tblPr firstRow="1" firstCol="1" bandRow="1"/>
                  <a:tblGrid>
                    <a:gridCol w="346399">
                      <a:extLst>
                        <a:ext uri="{9D8B030D-6E8A-4147-A177-3AD203B41FA5}">
                          <a16:colId xmlns:a16="http://schemas.microsoft.com/office/drawing/2014/main" val="20000"/>
                        </a:ext>
                      </a:extLst>
                    </a:gridCol>
                    <a:gridCol w="1039197">
                      <a:extLst>
                        <a:ext uri="{9D8B030D-6E8A-4147-A177-3AD203B41FA5}">
                          <a16:colId xmlns:a16="http://schemas.microsoft.com/office/drawing/2014/main" val="20001"/>
                        </a:ext>
                      </a:extLst>
                    </a:gridCol>
                    <a:gridCol w="1039197">
                      <a:extLst>
                        <a:ext uri="{9D8B030D-6E8A-4147-A177-3AD203B41FA5}">
                          <a16:colId xmlns:a16="http://schemas.microsoft.com/office/drawing/2014/main" val="20002"/>
                        </a:ext>
                      </a:extLst>
                    </a:gridCol>
                    <a:gridCol w="1039197">
                      <a:extLst>
                        <a:ext uri="{9D8B030D-6E8A-4147-A177-3AD203B41FA5}">
                          <a16:colId xmlns:a16="http://schemas.microsoft.com/office/drawing/2014/main" val="20003"/>
                        </a:ext>
                      </a:extLst>
                    </a:gridCol>
                    <a:gridCol w="1039197">
                      <a:extLst>
                        <a:ext uri="{9D8B030D-6E8A-4147-A177-3AD203B41FA5}">
                          <a16:colId xmlns:a16="http://schemas.microsoft.com/office/drawing/2014/main" val="20004"/>
                        </a:ext>
                      </a:extLst>
                    </a:gridCol>
                  </a:tblGrid>
                  <a:tr h="6858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𝒙</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𝟑𝟎</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Calibri"/>
                                  </a:rPr>
                                  <m:t>−</m:t>
                                </m:r>
                                <m:r>
                                  <a:rPr lang="en-US" sz="1800" b="1" i="1">
                                    <a:effectLst/>
                                    <a:latin typeface="Cambria Math"/>
                                    <a:ea typeface="MS Mincho"/>
                                    <a:cs typeface="Calibri"/>
                                  </a:rPr>
                                  <m:t>𝟏</m:t>
                                </m:r>
                                <m:r>
                                  <a:rPr lang="en-US" sz="1800" b="1" i="1">
                                    <a:effectLst/>
                                    <a:latin typeface="Cambria Math"/>
                                    <a:ea typeface="MS Mincho"/>
                                    <a:cs typeface="Calibri"/>
                                  </a:rPr>
                                  <m:t>.</m:t>
                                </m:r>
                                <m:r>
                                  <a:rPr lang="en-US" sz="1800" b="1" i="1">
                                    <a:effectLst/>
                                    <a:latin typeface="Cambria Math"/>
                                    <a:ea typeface="MS Mincho"/>
                                    <a:cs typeface="Calibri"/>
                                  </a:rPr>
                                  <m:t>𝟐𝟎</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𝟏𝟎</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m:t>
                                </m:r>
                                <m:r>
                                  <a:rPr lang="en-US" sz="1800" b="1" i="1">
                                    <a:effectLst/>
                                    <a:latin typeface="Cambria Math"/>
                                    <a:ea typeface="Calibri"/>
                                    <a:cs typeface="Times New Roman"/>
                                  </a:rPr>
                                  <m:t>𝟏</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685800">
                    <a:tc>
                      <a:txBody>
                        <a:bodyPr/>
                        <a:lstStyle/>
                        <a:p>
                          <a:pPr marL="0" marR="0" lvl="0" indent="0" algn="l" defTabSz="914400" rtl="0" eaLnBrk="1" fontAlgn="auto" latinLnBrk="0" hangingPunct="1">
                            <a:lnSpc>
                              <a:spcPct val="115000"/>
                            </a:lnSpc>
                            <a:spcBef>
                              <a:spcPts val="0"/>
                            </a:spcBef>
                            <a:spcAft>
                              <a:spcPts val="0"/>
                            </a:spcAft>
                            <a:buClrTx/>
                            <a:buSzTx/>
                            <a:buFontTx/>
                            <a:buNone/>
                            <a:tabLst/>
                            <a:defRPr/>
                          </a:pPr>
                          <a:r>
                            <a:rPr lang="en-US" sz="1800" b="1" dirty="0">
                              <a:solidFill>
                                <a:srgbClr val="1F497D"/>
                              </a:solidFill>
                              <a:effectLst/>
                              <a:latin typeface="Calibri"/>
                              <a:ea typeface="Calibri"/>
                              <a:cs typeface="Times New Roman"/>
                            </a:rPr>
                            <a:t> </a:t>
                          </a:r>
                          <a14:m>
                            <m:oMath xmlns:m="http://schemas.openxmlformats.org/officeDocument/2006/math">
                              <m:r>
                                <a:rPr lang="en-US" sz="1800" b="1" i="1" smtClean="0">
                                  <a:solidFill>
                                    <a:srgbClr val="1F497D"/>
                                  </a:solidFill>
                                  <a:effectLst/>
                                  <a:latin typeface="Cambria Math"/>
                                  <a:ea typeface="Calibri"/>
                                  <a:cs typeface="Times New Roman"/>
                                </a:rPr>
                                <m:t>𝒚</m:t>
                              </m:r>
                            </m:oMath>
                          </a14:m>
                          <a:endParaRPr kumimoji="0" lang="en-US" sz="1800" b="0" i="0" u="none" strike="noStrike" kern="1200" cap="none" spc="0" normalizeH="0" baseline="0" noProof="0" dirty="0">
                            <a:ln>
                              <a:noFill/>
                            </a:ln>
                            <a:solidFill>
                              <a:prstClr val="black"/>
                            </a:solidFill>
                            <a:effectLst/>
                            <a:uLnTx/>
                            <a:uFillTx/>
                            <a:latin typeface="+mn-lt"/>
                            <a:ea typeface="MS Mincho"/>
                            <a:cs typeface="Times New Roman"/>
                          </a:endParaRPr>
                        </a:p>
                        <a:p>
                          <a:pPr marL="0" marR="0">
                            <a:lnSpc>
                              <a:spcPct val="115000"/>
                            </a:lnSpc>
                            <a:spcBef>
                              <a:spcPts val="0"/>
                            </a:spcBef>
                            <a:spcAft>
                              <a:spcPts val="0"/>
                            </a:spcAft>
                          </a:pPr>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𝟑</m:t>
                                </m:r>
                                <m:r>
                                  <a:rPr lang="en-US" sz="1800" b="1" i="1">
                                    <a:effectLst/>
                                    <a:latin typeface="Cambria Math"/>
                                    <a:ea typeface="MS Mincho"/>
                                    <a:cs typeface="Times New Roman"/>
                                  </a:rPr>
                                  <m:t>.</m:t>
                                </m:r>
                                <m:r>
                                  <a:rPr lang="en-US" sz="1800" b="1" i="1">
                                    <a:effectLst/>
                                    <a:latin typeface="Cambria Math"/>
                                    <a:ea typeface="MS Mincho"/>
                                    <a:cs typeface="Times New Roman"/>
                                  </a:rPr>
                                  <m:t>𝟗𝟎</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𝟑</m:t>
                                </m:r>
                                <m:r>
                                  <a:rPr lang="en-US" sz="1800" b="1" i="1">
                                    <a:effectLst/>
                                    <a:latin typeface="Cambria Math"/>
                                    <a:ea typeface="MS Mincho"/>
                                    <a:cs typeface="Times New Roman"/>
                                  </a:rPr>
                                  <m:t>.</m:t>
                                </m:r>
                                <m:r>
                                  <a:rPr lang="en-US" sz="1800" b="1" i="1">
                                    <a:effectLst/>
                                    <a:latin typeface="Cambria Math"/>
                                    <a:ea typeface="MS Mincho"/>
                                    <a:cs typeface="Times New Roman"/>
                                  </a:rPr>
                                  <m:t>𝟔𝟕</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𝟑</m:t>
                                </m:r>
                                <m:r>
                                  <a:rPr lang="en-US" sz="1800" b="1" i="1">
                                    <a:effectLst/>
                                    <a:latin typeface="Cambria Math"/>
                                    <a:ea typeface="MS Mincho"/>
                                    <a:cs typeface="Times New Roman"/>
                                  </a:rPr>
                                  <m:t>.</m:t>
                                </m:r>
                                <m:r>
                                  <a:rPr lang="en-US" sz="1800" b="1" i="1">
                                    <a:effectLst/>
                                    <a:latin typeface="Cambria Math"/>
                                    <a:ea typeface="MS Mincho"/>
                                    <a:cs typeface="Times New Roman"/>
                                  </a:rPr>
                                  <m:t>𝟑𝟓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𝟑</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8" name="Table 7"/>
              <p:cNvGraphicFramePr>
                <a:graphicFrameLocks noGrp="1"/>
              </p:cNvGraphicFramePr>
              <p:nvPr>
                <p:extLst>
                  <p:ext uri="{D42A27DB-BD31-4B8C-83A1-F6EECF244321}">
                    <p14:modId xmlns:p14="http://schemas.microsoft.com/office/powerpoint/2010/main" val="3539874603"/>
                  </p:ext>
                </p:extLst>
              </p:nvPr>
            </p:nvGraphicFramePr>
            <p:xfrm>
              <a:off x="4345118" y="2419350"/>
              <a:ext cx="4503187" cy="1371600"/>
            </p:xfrm>
            <a:graphic>
              <a:graphicData uri="http://schemas.openxmlformats.org/drawingml/2006/table">
                <a:tbl>
                  <a:tblPr firstRow="1" firstCol="1" bandRow="1"/>
                  <a:tblGrid>
                    <a:gridCol w="346399"/>
                    <a:gridCol w="1039197"/>
                    <a:gridCol w="1039197"/>
                    <a:gridCol w="1039197"/>
                    <a:gridCol w="1039197"/>
                  </a:tblGrid>
                  <a:tr h="6858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754" t="-7965" r="-1196491" b="-10973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4118" t="-7965" r="-301176" b="-10973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34118" t="-7965" r="-201176" b="-10973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2749" t="-7965" r="-100000" b="-109735"/>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4706" t="-7965" r="-588" b="-109735"/>
                          </a:stretch>
                        </a:blipFill>
                      </a:tcPr>
                    </a:tc>
                  </a:tr>
                  <a:tr h="6858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754" t="-108929" r="-1196491" b="-10714"/>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4118" t="-108929" r="-301176" b="-10714"/>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34118" t="-108929" r="-201176" b="-10714"/>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2749" t="-108929" r="-100000" b="-10714"/>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4706" t="-108929" r="-588" b="-10714"/>
                          </a:stretch>
                        </a:blipFill>
                      </a:tcPr>
                    </a:tc>
                  </a:tr>
                </a:tbl>
              </a:graphicData>
            </a:graphic>
          </p:graphicFrame>
        </mc:Fallback>
      </mc:AlternateContent>
    </p:spTree>
    <p:extLst>
      <p:ext uri="{BB962C8B-B14F-4D97-AF65-F5344CB8AC3E}">
        <p14:creationId xmlns:p14="http://schemas.microsoft.com/office/powerpoint/2010/main" val="3060882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31528" cy="461665"/>
          </a:xfrm>
          <a:prstGeom prst="rect">
            <a:avLst/>
          </a:prstGeom>
        </p:spPr>
        <p:txBody>
          <a:bodyPr wrap="none">
            <a:spAutoFit/>
          </a:bodyPr>
          <a:lstStyle/>
          <a:p>
            <a:r>
              <a:rPr lang="en-US" sz="2400" b="1" dirty="0"/>
              <a:t>b.</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2673488"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sSup>
                        <m:sSupPr>
                          <m:ctrlPr>
                            <a:rPr lang="en-US" sz="2400" b="1" i="1">
                              <a:effectLst/>
                              <a:latin typeface="Cambria Math" panose="02040503050406030204" pitchFamily="18" charset="0"/>
                            </a:rPr>
                          </m:ctrlPr>
                        </m:sSupPr>
                        <m:e>
                          <m:r>
                            <a:rPr lang="en-US" sz="2400" b="1" i="1">
                              <a:effectLst/>
                              <a:latin typeface="Cambria Math"/>
                              <a:ea typeface="MS Mincho"/>
                              <a:cs typeface="Times New Roman"/>
                            </a:rPr>
                            <m:t>𝒙</m:t>
                          </m:r>
                        </m:e>
                        <m:sup>
                          <m:r>
                            <a:rPr lang="en-US" sz="2400" b="1" i="1">
                              <a:effectLst/>
                              <a:latin typeface="Cambria Math"/>
                              <a:ea typeface="MS Mincho"/>
                              <a:cs typeface="Times New Roman"/>
                            </a:rPr>
                            <m:t>𝟒</m:t>
                          </m:r>
                        </m:sup>
                      </m:sSup>
                      <m:r>
                        <a:rPr lang="en-US" sz="2400" b="1" i="1">
                          <a:effectLst/>
                          <a:latin typeface="Cambria Math"/>
                          <a:ea typeface="MS Mincho"/>
                          <a:cs typeface="Times New Roman"/>
                        </a:rPr>
                        <m:t>+</m:t>
                      </m:r>
                      <m:r>
                        <a:rPr lang="en-US" sz="2400" b="1" i="1">
                          <a:effectLst/>
                          <a:latin typeface="Cambria Math"/>
                          <a:ea typeface="MS Mincho"/>
                          <a:cs typeface="Times New Roman"/>
                        </a:rPr>
                        <m:t>𝟒</m:t>
                      </m:r>
                      <m:sSup>
                        <m:sSupPr>
                          <m:ctrlPr>
                            <a:rPr lang="en-US" sz="2400" b="1" i="1">
                              <a:effectLst/>
                              <a:latin typeface="Cambria Math" panose="02040503050406030204" pitchFamily="18" charset="0"/>
                            </a:rPr>
                          </m:ctrlPr>
                        </m:sSupPr>
                        <m:e>
                          <m:r>
                            <a:rPr lang="en-US" sz="2400" b="1" i="1">
                              <a:effectLst/>
                              <a:latin typeface="Cambria Math"/>
                              <a:ea typeface="MS Mincho"/>
                              <a:cs typeface="Times New Roman"/>
                            </a:rPr>
                            <m:t>𝒙</m:t>
                          </m:r>
                        </m:e>
                        <m:sup>
                          <m:r>
                            <a:rPr lang="en-US" sz="2400" b="1" i="1">
                              <a:effectLst/>
                              <a:latin typeface="Cambria Math"/>
                              <a:ea typeface="MS Mincho"/>
                              <a:cs typeface="Times New Roman"/>
                            </a:rPr>
                            <m:t>𝟐</m:t>
                          </m:r>
                        </m:sup>
                      </m:sSup>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2673488" cy="470000"/>
              </a:xfrm>
              <a:prstGeom prst="rect">
                <a:avLst/>
              </a:prstGeom>
              <a:blipFill rotWithShape="1">
                <a:blip r:embed="rId3"/>
                <a:stretch>
                  <a:fillRect l="-685" t="-7792" r="-4566" b="-298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586177" y="1748579"/>
                <a:ext cx="3938322"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ea typeface="MS Mincho"/>
                          <a:cs typeface="Times New Roman"/>
                        </a:rPr>
                        <m:t>𝟎</m:t>
                      </m:r>
                      <m:r>
                        <a:rPr lang="en-US" sz="2400" b="1" i="1" smtClean="0">
                          <a:latin typeface="Cambria Math"/>
                          <a:ea typeface="MS Mincho"/>
                          <a:cs typeface="Times New Roman"/>
                        </a:rPr>
                        <m:t>&lt;</m:t>
                      </m:r>
                      <m:r>
                        <a:rPr lang="en-US" sz="2400" b="1" i="1" smtClean="0">
                          <a:latin typeface="Cambria Math"/>
                          <a:ea typeface="MS Mincho"/>
                          <a:cs typeface="Times New Roman"/>
                        </a:rPr>
                        <m:t>𝒙</m:t>
                      </m:r>
                      <m:r>
                        <a:rPr lang="en-US" sz="2400" b="1" i="1" smtClean="0">
                          <a:latin typeface="Cambria Math"/>
                          <a:ea typeface="MS Mincho"/>
                          <a:cs typeface="Times New Roman"/>
                        </a:rPr>
                        <m:t>&lt;</m:t>
                      </m:r>
                      <m:r>
                        <a:rPr lang="en-US" sz="2400" b="1" i="1" smtClean="0">
                          <a:latin typeface="Cambria Math"/>
                          <a:ea typeface="MS Mincho"/>
                          <a:cs typeface="Times New Roman"/>
                        </a:rPr>
                        <m:t>𝟏</m:t>
                      </m:r>
                      <m:r>
                        <a:rPr lang="en-US" sz="2400" b="1" i="1" smtClean="0">
                          <a:latin typeface="Cambria Math"/>
                          <a:ea typeface="MS Mincho"/>
                          <a:cs typeface="Times New Roman"/>
                        </a:rPr>
                        <m:t>.</m:t>
                      </m:r>
                      <m:r>
                        <a:rPr lang="en-US" sz="2400" b="1" i="1" smtClean="0">
                          <a:latin typeface="Cambria Math"/>
                          <a:ea typeface="MS Mincho"/>
                          <a:cs typeface="Times New Roman"/>
                        </a:rPr>
                        <m:t>𝟒𝟏</m:t>
                      </m:r>
                      <m:r>
                        <a:rPr lang="en-US" sz="2400" b="1" i="1" smtClean="0">
                          <a:latin typeface="Cambria Math"/>
                          <a:ea typeface="MS Mincho"/>
                          <a:cs typeface="Times New Roman"/>
                        </a:rPr>
                        <m:t>   </m:t>
                      </m:r>
                      <m:r>
                        <a:rPr lang="en-US" sz="2400" b="1" i="1">
                          <a:latin typeface="Cambria Math"/>
                          <a:ea typeface="MS Mincho"/>
                          <a:cs typeface="Times New Roman"/>
                        </a:rPr>
                        <m:t>𝒐𝒓</m:t>
                      </m:r>
                      <m:r>
                        <a:rPr lang="en-US" sz="2400" b="1" i="1">
                          <a:latin typeface="Cambria Math"/>
                          <a:ea typeface="MS Mincho"/>
                          <a:cs typeface="Times New Roman"/>
                        </a:rPr>
                        <m:t> </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𝟎</m:t>
                          </m:r>
                          <m:r>
                            <a:rPr lang="en-US" sz="2400" b="1" i="1">
                              <a:effectLst/>
                              <a:latin typeface="Cambria Math"/>
                              <a:ea typeface="MS Mincho"/>
                              <a:cs typeface="Times New Roman"/>
                            </a:rPr>
                            <m:t>;</m:t>
                          </m:r>
                          <m:r>
                            <a:rPr lang="en-US" sz="2400" b="1" i="1">
                              <a:effectLst/>
                              <a:latin typeface="Cambria Math"/>
                              <a:ea typeface="MS Mincho"/>
                              <a:cs typeface="Times New Roman"/>
                            </a:rPr>
                            <m:t>𝟏</m:t>
                          </m:r>
                          <m:r>
                            <a:rPr lang="en-US" sz="2400" b="1" i="1">
                              <a:effectLst/>
                              <a:latin typeface="Cambria Math"/>
                              <a:ea typeface="MS Mincho"/>
                              <a:cs typeface="Times New Roman"/>
                            </a:rPr>
                            <m:t>.</m:t>
                          </m:r>
                          <m:r>
                            <a:rPr lang="en-US" sz="2400" b="1" i="1">
                              <a:effectLst/>
                              <a:latin typeface="Cambria Math"/>
                              <a:ea typeface="MS Mincho"/>
                              <a:cs typeface="Times New Roman"/>
                            </a:rPr>
                            <m:t>𝟒𝟏</m:t>
                          </m:r>
                        </m:e>
                      </m:d>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4586177" y="1748579"/>
                <a:ext cx="3938322" cy="461665"/>
              </a:xfrm>
              <a:prstGeom prst="rect">
                <a:avLst/>
              </a:prstGeom>
              <a:blipFill rotWithShape="1">
                <a:blip r:embed="rId4"/>
                <a:stretch>
                  <a:fillRect t="-10526" r="-2941" b="-28947"/>
                </a:stretch>
              </a:blipFill>
            </p:spPr>
            <p:txBody>
              <a:bodyPr/>
              <a:lstStyle/>
              <a:p>
                <a:r>
                  <a:rPr lang="en-US">
                    <a:noFill/>
                  </a:rPr>
                  <a:t> </a:t>
                </a:r>
              </a:p>
            </p:txBody>
          </p:sp>
        </mc:Fallback>
      </mc:AlternateContent>
      <p:pic>
        <p:nvPicPr>
          <p:cNvPr id="10" name="Picture 9"/>
          <p:cNvPicPr/>
          <p:nvPr/>
        </p:nvPicPr>
        <p:blipFill>
          <a:blip r:embed="rId5">
            <a:extLst>
              <a:ext uri="{28A0092B-C50C-407E-A947-70E740481C1C}">
                <a14:useLocalDpi xmlns:a14="http://schemas.microsoft.com/office/drawing/2010/main" val="0"/>
              </a:ext>
            </a:extLst>
          </a:blip>
          <a:stretch>
            <a:fillRect/>
          </a:stretch>
        </p:blipFill>
        <p:spPr>
          <a:xfrm>
            <a:off x="373480" y="1749334"/>
            <a:ext cx="3436520" cy="3062377"/>
          </a:xfrm>
          <a:prstGeom prst="rect">
            <a:avLst/>
          </a:prstGeom>
        </p:spPr>
      </p:pic>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1270561917"/>
                  </p:ext>
                </p:extLst>
              </p:nvPr>
            </p:nvGraphicFramePr>
            <p:xfrm>
              <a:off x="4153086" y="2343150"/>
              <a:ext cx="4609913" cy="1524000"/>
            </p:xfrm>
            <a:graphic>
              <a:graphicData uri="http://schemas.openxmlformats.org/drawingml/2006/table">
                <a:tbl>
                  <a:tblPr firstRow="1" firstCol="1" bandRow="1"/>
                  <a:tblGrid>
                    <a:gridCol w="354609">
                      <a:extLst>
                        <a:ext uri="{9D8B030D-6E8A-4147-A177-3AD203B41FA5}">
                          <a16:colId xmlns:a16="http://schemas.microsoft.com/office/drawing/2014/main" val="20000"/>
                        </a:ext>
                      </a:extLst>
                    </a:gridCol>
                    <a:gridCol w="1063826">
                      <a:extLst>
                        <a:ext uri="{9D8B030D-6E8A-4147-A177-3AD203B41FA5}">
                          <a16:colId xmlns:a16="http://schemas.microsoft.com/office/drawing/2014/main" val="20001"/>
                        </a:ext>
                      </a:extLst>
                    </a:gridCol>
                    <a:gridCol w="1063826">
                      <a:extLst>
                        <a:ext uri="{9D8B030D-6E8A-4147-A177-3AD203B41FA5}">
                          <a16:colId xmlns:a16="http://schemas.microsoft.com/office/drawing/2014/main" val="20002"/>
                        </a:ext>
                      </a:extLst>
                    </a:gridCol>
                    <a:gridCol w="1063826">
                      <a:extLst>
                        <a:ext uri="{9D8B030D-6E8A-4147-A177-3AD203B41FA5}">
                          <a16:colId xmlns:a16="http://schemas.microsoft.com/office/drawing/2014/main" val="20003"/>
                        </a:ext>
                      </a:extLst>
                    </a:gridCol>
                    <a:gridCol w="1063826">
                      <a:extLst>
                        <a:ext uri="{9D8B030D-6E8A-4147-A177-3AD203B41FA5}">
                          <a16:colId xmlns:a16="http://schemas.microsoft.com/office/drawing/2014/main" val="20004"/>
                        </a:ext>
                      </a:extLst>
                    </a:gridCol>
                  </a:tblGrid>
                  <a:tr h="7620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𝒙</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𝟓𝟎</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Calibri"/>
                                  </a:rPr>
                                  <m:t>𝟎</m:t>
                                </m:r>
                                <m:r>
                                  <a:rPr lang="en-US" sz="1800" b="1" i="1">
                                    <a:effectLst/>
                                    <a:latin typeface="Cambria Math"/>
                                    <a:ea typeface="MS Mincho"/>
                                    <a:cs typeface="Calibri"/>
                                  </a:rPr>
                                  <m:t>.</m:t>
                                </m:r>
                                <m:r>
                                  <a:rPr lang="en-US" sz="1800" b="1" i="1">
                                    <a:effectLst/>
                                    <a:latin typeface="Cambria Math"/>
                                    <a:ea typeface="MS Mincho"/>
                                    <a:cs typeface="Calibri"/>
                                  </a:rPr>
                                  <m:t>𝟕𝟎</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𝟎</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𝟏</m:t>
                                </m:r>
                                <m:r>
                                  <a:rPr lang="en-US" sz="1800" b="1" i="1">
                                    <a:effectLst/>
                                    <a:latin typeface="Cambria Math"/>
                                    <a:ea typeface="Calibri"/>
                                    <a:cs typeface="Times New Roman"/>
                                  </a:rPr>
                                  <m:t>.</m:t>
                                </m:r>
                                <m:r>
                                  <a:rPr lang="en-US" sz="1800" b="1" i="1">
                                    <a:effectLst/>
                                    <a:latin typeface="Cambria Math"/>
                                    <a:ea typeface="Calibri"/>
                                    <a:cs typeface="Times New Roman"/>
                                  </a:rPr>
                                  <m:t>𝟐𝟎</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620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𝒚</m:t>
                                </m:r>
                              </m:oMath>
                            </m:oMathPara>
                          </a14:m>
                          <a:endParaRPr lang="en-US" sz="180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𝟎</m:t>
                                </m:r>
                                <m:r>
                                  <a:rPr lang="en-US" sz="1800" b="1" i="1">
                                    <a:effectLst/>
                                    <a:latin typeface="Cambria Math"/>
                                    <a:ea typeface="MS Mincho"/>
                                    <a:cs typeface="Times New Roman"/>
                                  </a:rPr>
                                  <m:t>.</m:t>
                                </m:r>
                                <m:r>
                                  <a:rPr lang="en-US" sz="1800" b="1" i="1">
                                    <a:effectLst/>
                                    <a:latin typeface="Cambria Math"/>
                                    <a:ea typeface="MS Mincho"/>
                                    <a:cs typeface="Times New Roman"/>
                                  </a:rPr>
                                  <m:t>𝟗𝟒</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𝟕𝟐</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𝟑</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𝟑</m:t>
                                </m:r>
                                <m:r>
                                  <a:rPr lang="en-US" sz="1800" b="1" i="1">
                                    <a:effectLst/>
                                    <a:latin typeface="Cambria Math"/>
                                    <a:ea typeface="MS Mincho"/>
                                    <a:cs typeface="Times New Roman"/>
                                  </a:rPr>
                                  <m:t>.</m:t>
                                </m:r>
                                <m:r>
                                  <a:rPr lang="en-US" sz="1800" b="1" i="1">
                                    <a:effectLst/>
                                    <a:latin typeface="Cambria Math"/>
                                    <a:ea typeface="MS Mincho"/>
                                    <a:cs typeface="Times New Roman"/>
                                  </a:rPr>
                                  <m:t>𝟔𝟕</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1270561917"/>
                  </p:ext>
                </p:extLst>
              </p:nvPr>
            </p:nvGraphicFramePr>
            <p:xfrm>
              <a:off x="4153086" y="2343150"/>
              <a:ext cx="4609913" cy="1524000"/>
            </p:xfrm>
            <a:graphic>
              <a:graphicData uri="http://schemas.openxmlformats.org/drawingml/2006/table">
                <a:tbl>
                  <a:tblPr firstRow="1" firstCol="1" bandRow="1"/>
                  <a:tblGrid>
                    <a:gridCol w="354609"/>
                    <a:gridCol w="1063826"/>
                    <a:gridCol w="1063826"/>
                    <a:gridCol w="1063826"/>
                    <a:gridCol w="1063826"/>
                  </a:tblGrid>
                  <a:tr h="7620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t="-6400" r="-1205172"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143" t="-6400" r="-299429"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33908" t="-6400" r="-201149"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2571" t="-6400" r="-100000"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4483" t="-6400" r="-575" b="-100800"/>
                          </a:stretch>
                        </a:blipFill>
                      </a:tcPr>
                    </a:tc>
                  </a:tr>
                  <a:tr h="7620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t="-106400" r="-1205172"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143" t="-106400" r="-299429"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33908" t="-106400" r="-201149"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2571" t="-106400" r="-100000"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4483" t="-106400" r="-575" b="-800"/>
                          </a:stretch>
                        </a:blipFill>
                      </a:tcPr>
                    </a:tc>
                  </a:tr>
                </a:tbl>
              </a:graphicData>
            </a:graphic>
          </p:graphicFrame>
        </mc:Fallback>
      </mc:AlternateContent>
    </p:spTree>
    <p:extLst>
      <p:ext uri="{BB962C8B-B14F-4D97-AF65-F5344CB8AC3E}">
        <p14:creationId xmlns:p14="http://schemas.microsoft.com/office/powerpoint/2010/main" val="1693039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31528" cy="461665"/>
          </a:xfrm>
          <a:prstGeom prst="rect">
            <a:avLst/>
          </a:prstGeom>
        </p:spPr>
        <p:txBody>
          <a:bodyPr wrap="none">
            <a:spAutoFit/>
          </a:bodyPr>
          <a:lstStyle/>
          <a:p>
            <a:r>
              <a:rPr lang="en-US" sz="2400" b="1" dirty="0"/>
              <a:t>b.</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2690608"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𝟒</m:t>
                          </m:r>
                        </m:sup>
                      </m:sSup>
                      <m:r>
                        <a:rPr lang="en-US" sz="2400" b="1" i="1">
                          <a:latin typeface="Cambria Math"/>
                        </a:rPr>
                        <m:t>+</m:t>
                      </m:r>
                      <m:r>
                        <a:rPr lang="en-US" sz="2400" b="1" i="1">
                          <a:latin typeface="Cambria Math"/>
                        </a:rPr>
                        <m:t>𝟒</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2690608" cy="470000"/>
              </a:xfrm>
              <a:prstGeom prst="rect">
                <a:avLst/>
              </a:prstGeom>
              <a:blipFill rotWithShape="1">
                <a:blip r:embed="rId3"/>
                <a:stretch>
                  <a:fillRect l="-227" t="-7792" r="-4308" b="-298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800600" y="1761984"/>
                <a:ext cx="3227165" cy="461665"/>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ea typeface="MS Mincho"/>
                          <a:cs typeface="Times New Roman"/>
                        </a:rPr>
                        <m:t>𝒙</m:t>
                      </m:r>
                      <m:r>
                        <a:rPr lang="en-US" sz="2400" b="1" i="1">
                          <a:latin typeface="Cambria Math"/>
                          <a:ea typeface="MS Mincho"/>
                          <a:cs typeface="Times New Roman"/>
                        </a:rPr>
                        <m:t>&gt;</m:t>
                      </m:r>
                      <m:r>
                        <a:rPr lang="en-US" sz="2400" b="1" i="1">
                          <a:latin typeface="Cambria Math"/>
                          <a:ea typeface="MS Mincho"/>
                          <a:cs typeface="Times New Roman"/>
                        </a:rPr>
                        <m:t>𝟏</m:t>
                      </m:r>
                      <m:r>
                        <a:rPr lang="en-US" sz="2400" b="1" i="1">
                          <a:latin typeface="Cambria Math"/>
                          <a:ea typeface="MS Mincho"/>
                          <a:cs typeface="Times New Roman"/>
                        </a:rPr>
                        <m:t>.</m:t>
                      </m:r>
                      <m:r>
                        <a:rPr lang="en-US" sz="2400" b="1" i="1">
                          <a:latin typeface="Cambria Math"/>
                          <a:ea typeface="MS Mincho"/>
                          <a:cs typeface="Times New Roman"/>
                        </a:rPr>
                        <m:t>𝟒𝟏</m:t>
                      </m:r>
                      <m:r>
                        <a:rPr lang="en-US" sz="2400" b="1" i="1">
                          <a:latin typeface="Cambria Math"/>
                          <a:ea typeface="MS Mincho"/>
                          <a:cs typeface="Times New Roman"/>
                        </a:rPr>
                        <m:t> </m:t>
                      </m:r>
                      <m:r>
                        <a:rPr lang="en-US" sz="2400" b="1" i="1">
                          <a:latin typeface="Cambria Math"/>
                          <a:ea typeface="MS Mincho"/>
                          <a:cs typeface="Times New Roman"/>
                        </a:rPr>
                        <m:t>𝒐𝒓</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𝟏</m:t>
                          </m:r>
                          <m:r>
                            <a:rPr lang="en-US" sz="2400" b="1" i="1">
                              <a:effectLst/>
                              <a:latin typeface="Cambria Math"/>
                              <a:ea typeface="MS Mincho"/>
                              <a:cs typeface="Times New Roman"/>
                            </a:rPr>
                            <m:t>.</m:t>
                          </m:r>
                          <m:r>
                            <a:rPr lang="en-US" sz="2400" b="1" i="1">
                              <a:effectLst/>
                              <a:latin typeface="Cambria Math"/>
                              <a:ea typeface="MS Mincho"/>
                              <a:cs typeface="Times New Roman"/>
                            </a:rPr>
                            <m:t>𝟒𝟏</m:t>
                          </m:r>
                          <m:r>
                            <a:rPr lang="en-US" sz="2400" b="1" i="1">
                              <a:effectLst/>
                              <a:latin typeface="Cambria Math"/>
                              <a:ea typeface="MS Mincho"/>
                              <a:cs typeface="Times New Roman"/>
                            </a:rPr>
                            <m:t>;∞</m:t>
                          </m:r>
                        </m:e>
                      </m:d>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4800600" y="1761984"/>
                <a:ext cx="3227165" cy="461665"/>
              </a:xfrm>
              <a:prstGeom prst="rect">
                <a:avLst/>
              </a:prstGeom>
              <a:blipFill rotWithShape="1">
                <a:blip r:embed="rId4"/>
                <a:stretch>
                  <a:fillRect t="-10526" r="-3403" b="-28947"/>
                </a:stretch>
              </a:blipFill>
            </p:spPr>
            <p:txBody>
              <a:bodyPr/>
              <a:lstStyle/>
              <a:p>
                <a:r>
                  <a:rPr lang="en-US">
                    <a:noFill/>
                  </a:rPr>
                  <a:t> </a:t>
                </a:r>
              </a:p>
            </p:txBody>
          </p:sp>
        </mc:Fallback>
      </mc:AlternateContent>
      <p:sp>
        <p:nvSpPr>
          <p:cNvPr id="10" name="Rectangle 9"/>
          <p:cNvSpPr/>
          <p:nvPr/>
        </p:nvSpPr>
        <p:spPr>
          <a:xfrm>
            <a:off x="4536667" y="4095750"/>
            <a:ext cx="4520020" cy="461665"/>
          </a:xfrm>
          <a:prstGeom prst="rect">
            <a:avLst/>
          </a:prstGeom>
        </p:spPr>
        <p:txBody>
          <a:bodyPr wrap="none">
            <a:spAutoFit/>
          </a:bodyPr>
          <a:lstStyle/>
          <a:p>
            <a:r>
              <a:rPr lang="en-US" sz="2400" dirty="0"/>
              <a:t>The tables support this conjecture.</a:t>
            </a:r>
          </a:p>
        </p:txBody>
      </p:sp>
      <p:pic>
        <p:nvPicPr>
          <p:cNvPr id="12" name="Picture 11"/>
          <p:cNvPicPr/>
          <p:nvPr/>
        </p:nvPicPr>
        <p:blipFill>
          <a:blip r:embed="rId5">
            <a:extLst>
              <a:ext uri="{28A0092B-C50C-407E-A947-70E740481C1C}">
                <a14:useLocalDpi xmlns:a14="http://schemas.microsoft.com/office/drawing/2010/main" val="0"/>
              </a:ext>
            </a:extLst>
          </a:blip>
          <a:stretch>
            <a:fillRect/>
          </a:stretch>
        </p:blipFill>
        <p:spPr>
          <a:xfrm>
            <a:off x="373480" y="1749334"/>
            <a:ext cx="3436520" cy="3062377"/>
          </a:xfrm>
          <a:prstGeom prst="rect">
            <a:avLst/>
          </a:prstGeom>
        </p:spPr>
      </p:pic>
      <mc:AlternateContent xmlns:mc="http://schemas.openxmlformats.org/markup-compatibility/2006" xmlns:a14="http://schemas.microsoft.com/office/drawing/2010/main">
        <mc:Choice Requires="a14">
          <p:graphicFrame>
            <p:nvGraphicFramePr>
              <p:cNvPr id="4" name="Table 3"/>
              <p:cNvGraphicFramePr>
                <a:graphicFrameLocks noGrp="1"/>
              </p:cNvGraphicFramePr>
              <p:nvPr>
                <p:extLst>
                  <p:ext uri="{D42A27DB-BD31-4B8C-83A1-F6EECF244321}">
                    <p14:modId xmlns:p14="http://schemas.microsoft.com/office/powerpoint/2010/main" val="2211194402"/>
                  </p:ext>
                </p:extLst>
              </p:nvPr>
            </p:nvGraphicFramePr>
            <p:xfrm>
              <a:off x="4419237" y="2343150"/>
              <a:ext cx="4267562" cy="1447800"/>
            </p:xfrm>
            <a:graphic>
              <a:graphicData uri="http://schemas.openxmlformats.org/drawingml/2006/table">
                <a:tbl>
                  <a:tblPr firstRow="1" firstCol="1" bandRow="1"/>
                  <a:tblGrid>
                    <a:gridCol w="328274">
                      <a:extLst>
                        <a:ext uri="{9D8B030D-6E8A-4147-A177-3AD203B41FA5}">
                          <a16:colId xmlns:a16="http://schemas.microsoft.com/office/drawing/2014/main" val="20000"/>
                        </a:ext>
                      </a:extLst>
                    </a:gridCol>
                    <a:gridCol w="984822">
                      <a:extLst>
                        <a:ext uri="{9D8B030D-6E8A-4147-A177-3AD203B41FA5}">
                          <a16:colId xmlns:a16="http://schemas.microsoft.com/office/drawing/2014/main" val="20001"/>
                        </a:ext>
                      </a:extLst>
                    </a:gridCol>
                    <a:gridCol w="984822">
                      <a:extLst>
                        <a:ext uri="{9D8B030D-6E8A-4147-A177-3AD203B41FA5}">
                          <a16:colId xmlns:a16="http://schemas.microsoft.com/office/drawing/2014/main" val="20002"/>
                        </a:ext>
                      </a:extLst>
                    </a:gridCol>
                    <a:gridCol w="984822">
                      <a:extLst>
                        <a:ext uri="{9D8B030D-6E8A-4147-A177-3AD203B41FA5}">
                          <a16:colId xmlns:a16="http://schemas.microsoft.com/office/drawing/2014/main" val="20003"/>
                        </a:ext>
                      </a:extLst>
                    </a:gridCol>
                    <a:gridCol w="984822">
                      <a:extLst>
                        <a:ext uri="{9D8B030D-6E8A-4147-A177-3AD203B41FA5}">
                          <a16:colId xmlns:a16="http://schemas.microsoft.com/office/drawing/2014/main" val="20004"/>
                        </a:ext>
                      </a:extLst>
                    </a:gridCol>
                  </a:tblGrid>
                  <a:tr h="7239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𝒙</m:t>
                                </m:r>
                              </m:oMath>
                            </m:oMathPara>
                          </a14:m>
                          <a:endParaRPr lang="en-US" sz="18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𝟏</m:t>
                                </m:r>
                                <m:r>
                                  <a:rPr lang="en-US" sz="1800" b="1" i="1">
                                    <a:effectLst/>
                                    <a:latin typeface="Cambria Math"/>
                                    <a:ea typeface="MS Mincho"/>
                                    <a:cs typeface="Times New Roman"/>
                                  </a:rPr>
                                  <m:t>.</m:t>
                                </m:r>
                                <m:r>
                                  <a:rPr lang="en-US" sz="1800" b="1" i="1">
                                    <a:effectLst/>
                                    <a:latin typeface="Cambria Math"/>
                                    <a:ea typeface="MS Mincho"/>
                                    <a:cs typeface="Times New Roman"/>
                                  </a:rPr>
                                  <m:t>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Calibri"/>
                                  </a:rPr>
                                  <m:t>𝟐</m:t>
                                </m:r>
                                <m:r>
                                  <a:rPr lang="en-US" sz="1800" b="1" i="1">
                                    <a:effectLst/>
                                    <a:latin typeface="Cambria Math"/>
                                    <a:ea typeface="MS Mincho"/>
                                    <a:cs typeface="Calibri"/>
                                  </a:rPr>
                                  <m:t>.</m:t>
                                </m:r>
                                <m:r>
                                  <a:rPr lang="en-US" sz="1800" b="1" i="1">
                                    <a:effectLst/>
                                    <a:latin typeface="Cambria Math"/>
                                    <a:ea typeface="MS Mincho"/>
                                    <a:cs typeface="Calibri"/>
                                  </a:rPr>
                                  <m:t>𝟎</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𝟐</m:t>
                                </m:r>
                                <m:r>
                                  <a:rPr lang="en-US" sz="1800" b="1" i="1">
                                    <a:effectLst/>
                                    <a:latin typeface="Cambria Math"/>
                                    <a:ea typeface="Calibri"/>
                                    <a:cs typeface="Times New Roman"/>
                                  </a:rPr>
                                  <m:t>.</m:t>
                                </m:r>
                                <m:r>
                                  <a:rPr lang="en-US" sz="1800" b="1" i="1">
                                    <a:effectLst/>
                                    <a:latin typeface="Cambria Math"/>
                                    <a:ea typeface="Calibri"/>
                                    <a:cs typeface="Times New Roman"/>
                                  </a:rPr>
                                  <m:t>𝟓</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Calibri"/>
                                    <a:cs typeface="Times New Roman"/>
                                  </a:rPr>
                                  <m:t>𝟑</m:t>
                                </m:r>
                                <m:r>
                                  <a:rPr lang="en-US" sz="1800" b="1" i="1">
                                    <a:effectLst/>
                                    <a:latin typeface="Cambria Math"/>
                                    <a:ea typeface="Calibri"/>
                                    <a:cs typeface="Times New Roman"/>
                                  </a:rPr>
                                  <m:t>.</m:t>
                                </m:r>
                                <m:r>
                                  <a:rPr lang="en-US" sz="1800" b="1" i="1">
                                    <a:effectLst/>
                                    <a:latin typeface="Cambria Math"/>
                                    <a:ea typeface="Calibri"/>
                                    <a:cs typeface="Times New Roman"/>
                                  </a:rPr>
                                  <m:t>𝟎</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23900">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solidFill>
                                      <a:srgbClr val="1F497D"/>
                                    </a:solidFill>
                                    <a:effectLst/>
                                    <a:latin typeface="Cambria Math"/>
                                    <a:ea typeface="Calibri"/>
                                    <a:cs typeface="Times New Roman"/>
                                  </a:rPr>
                                  <m:t>𝒚</m:t>
                                </m:r>
                              </m:oMath>
                            </m:oMathPara>
                          </a14:m>
                          <a:endParaRPr lang="en-US" sz="180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𝟑</m:t>
                                </m:r>
                                <m:r>
                                  <a:rPr lang="en-US" sz="1800" b="1" i="1">
                                    <a:effectLst/>
                                    <a:latin typeface="Cambria Math"/>
                                    <a:ea typeface="MS Mincho"/>
                                    <a:cs typeface="Times New Roman"/>
                                  </a:rPr>
                                  <m:t>.</m:t>
                                </m:r>
                                <m:r>
                                  <a:rPr lang="en-US" sz="1800" b="1" i="1">
                                    <a:effectLst/>
                                    <a:latin typeface="Cambria Math"/>
                                    <a:ea typeface="MS Mincho"/>
                                    <a:cs typeface="Times New Roman"/>
                                  </a:rPr>
                                  <m:t>𝟗𝟑</m:t>
                                </m:r>
                              </m:oMath>
                            </m:oMathPara>
                          </a14:m>
                          <a:endParaRPr lang="en-US" sz="18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Calibri"/>
                                  </a:rPr>
                                  <m:t>𝟎</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𝟏𝟒</m:t>
                                </m:r>
                                <m:r>
                                  <a:rPr lang="en-US" sz="1800" b="1" i="1">
                                    <a:effectLst/>
                                    <a:latin typeface="Cambria Math"/>
                                    <a:ea typeface="MS Mincho"/>
                                    <a:cs typeface="Times New Roman"/>
                                  </a:rPr>
                                  <m:t>.</m:t>
                                </m:r>
                                <m:r>
                                  <a:rPr lang="en-US" sz="1800" b="1" i="1">
                                    <a:effectLst/>
                                    <a:latin typeface="Cambria Math"/>
                                    <a:ea typeface="MS Mincho"/>
                                    <a:cs typeface="Times New Roman"/>
                                  </a:rPr>
                                  <m:t>𝟎𝟔</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1800" b="1" i="1">
                                    <a:effectLst/>
                                    <a:latin typeface="Cambria Math"/>
                                    <a:ea typeface="MS Mincho"/>
                                    <a:cs typeface="Times New Roman"/>
                                  </a:rPr>
                                  <m:t>−</m:t>
                                </m:r>
                                <m:r>
                                  <a:rPr lang="en-US" sz="1800" b="1" i="1">
                                    <a:effectLst/>
                                    <a:latin typeface="Cambria Math"/>
                                    <a:ea typeface="MS Mincho"/>
                                    <a:cs typeface="Times New Roman"/>
                                  </a:rPr>
                                  <m:t>𝟒𝟓</m:t>
                                </m:r>
                              </m:oMath>
                            </m:oMathPara>
                          </a14:m>
                          <a:endParaRPr lang="en-US" sz="18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4" name="Table 3"/>
              <p:cNvGraphicFramePr>
                <a:graphicFrameLocks noGrp="1"/>
              </p:cNvGraphicFramePr>
              <p:nvPr>
                <p:extLst>
                  <p:ext uri="{D42A27DB-BD31-4B8C-83A1-F6EECF244321}">
                    <p14:modId xmlns:p14="http://schemas.microsoft.com/office/powerpoint/2010/main" val="2211194402"/>
                  </p:ext>
                </p:extLst>
              </p:nvPr>
            </p:nvGraphicFramePr>
            <p:xfrm>
              <a:off x="4419237" y="2343150"/>
              <a:ext cx="4267562" cy="1447800"/>
            </p:xfrm>
            <a:graphic>
              <a:graphicData uri="http://schemas.openxmlformats.org/drawingml/2006/table">
                <a:tbl>
                  <a:tblPr firstRow="1" firstCol="1" bandRow="1"/>
                  <a:tblGrid>
                    <a:gridCol w="328274"/>
                    <a:gridCol w="984822"/>
                    <a:gridCol w="984822"/>
                    <a:gridCol w="984822"/>
                    <a:gridCol w="984822"/>
                  </a:tblGrid>
                  <a:tr h="7239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852" t="-6723" r="-1196296"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4161" t="-6723" r="-301242"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133333" t="-6723" r="-199383"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234783" t="-6723" r="-100621" b="-1000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6"/>
                          <a:stretch>
                            <a:fillRect l="-332716" t="-6723" b="-100000"/>
                          </a:stretch>
                        </a:blipFill>
                      </a:tcPr>
                    </a:tc>
                  </a:tr>
                  <a:tr h="723900">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852" t="-106723" r="-1196296"/>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4161" t="-106723" r="-301242"/>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133333" t="-106723" r="-199383"/>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234783" t="-106723" r="-100621"/>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6"/>
                          <a:stretch>
                            <a:fillRect l="-332716" t="-106723"/>
                          </a:stretch>
                        </a:blipFill>
                      </a:tcPr>
                    </a:tc>
                  </a:tr>
                </a:tbl>
              </a:graphicData>
            </a:graphic>
          </p:graphicFrame>
        </mc:Fallback>
      </mc:AlternateContent>
    </p:spTree>
    <p:extLst>
      <p:ext uri="{BB962C8B-B14F-4D97-AF65-F5344CB8AC3E}">
        <p14:creationId xmlns:p14="http://schemas.microsoft.com/office/powerpoint/2010/main" val="49359833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10633" y="328220"/>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2</a:t>
            </a:r>
            <a:r>
              <a:rPr lang="en-US" sz="2400" dirty="0">
                <a:solidFill>
                  <a:schemeClr val="accent1"/>
                </a:solidFill>
              </a:rPr>
              <a:t>: </a:t>
            </a:r>
            <a:r>
              <a:rPr lang="en-US" sz="2400" b="1" dirty="0">
                <a:ea typeface="MS Mincho"/>
                <a:cs typeface="Times New Roman"/>
              </a:rPr>
              <a:t>Estimate and classify the </a:t>
            </a:r>
            <a:r>
              <a:rPr lang="en-US" sz="2400" b="1" dirty="0" err="1">
                <a:ea typeface="MS Mincho"/>
                <a:cs typeface="Times New Roman"/>
              </a:rPr>
              <a:t>extrema</a:t>
            </a:r>
            <a:r>
              <a:rPr lang="en-US" sz="2400" b="1" dirty="0">
                <a:ea typeface="MS Mincho"/>
                <a:cs typeface="Times New Roman"/>
              </a:rPr>
              <a:t> for the graph of each function. Support the answers numerically.</a:t>
            </a:r>
            <a:endParaRPr lang="en-US" sz="2800" b="1" dirty="0">
              <a:ea typeface="MS Mincho"/>
              <a:cs typeface="Times New Roman"/>
            </a:endParaRPr>
          </a:p>
        </p:txBody>
      </p:sp>
      <p:sp>
        <p:nvSpPr>
          <p:cNvPr id="3" name="Rectangle 2"/>
          <p:cNvSpPr/>
          <p:nvPr/>
        </p:nvSpPr>
        <p:spPr>
          <a:xfrm>
            <a:off x="152400" y="1302585"/>
            <a:ext cx="431528" cy="461665"/>
          </a:xfrm>
          <a:prstGeom prst="rect">
            <a:avLst/>
          </a:prstGeom>
        </p:spPr>
        <p:txBody>
          <a:bodyPr wrap="none">
            <a:spAutoFit/>
          </a:bodyPr>
          <a:lstStyle/>
          <a:p>
            <a:r>
              <a:rPr lang="en-US" sz="2400" b="1" dirty="0"/>
              <a:t>b.</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85800" y="1302584"/>
                <a:ext cx="2690608"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𝟒</m:t>
                          </m:r>
                        </m:sup>
                      </m:sSup>
                      <m:r>
                        <a:rPr lang="en-US" sz="2400" b="1" i="1">
                          <a:latin typeface="Cambria Math"/>
                        </a:rPr>
                        <m:t>+</m:t>
                      </m:r>
                      <m:r>
                        <a:rPr lang="en-US" sz="2400" b="1" i="1">
                          <a:latin typeface="Cambria Math"/>
                        </a:rPr>
                        <m:t>𝟒</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85800" y="1302584"/>
                <a:ext cx="2690608" cy="470000"/>
              </a:xfrm>
              <a:prstGeom prst="rect">
                <a:avLst/>
              </a:prstGeom>
              <a:blipFill rotWithShape="1">
                <a:blip r:embed="rId3"/>
                <a:stretch>
                  <a:fillRect l="-227" t="-7792" r="-4308" b="-29870"/>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4" name="Rectangle 3"/>
              <p:cNvSpPr/>
              <p:nvPr/>
            </p:nvSpPr>
            <p:spPr>
              <a:xfrm>
                <a:off x="3886200" y="1593867"/>
                <a:ext cx="5335772" cy="3693319"/>
              </a:xfrm>
              <a:prstGeom prst="rect">
                <a:avLst/>
              </a:prstGeom>
            </p:spPr>
            <p:txBody>
              <a:bodyPr wrap="square">
                <a:spAutoFit/>
              </a:bodyPr>
              <a:lstStyle/>
              <a:p>
                <a:r>
                  <a:rPr lang="en-US" sz="2100" dirty="0"/>
                  <a:t>For interval</a:t>
                </a:r>
                <a14:m>
                  <m:oMath xmlns:m="http://schemas.openxmlformats.org/officeDocument/2006/math">
                    <m:d>
                      <m:dPr>
                        <m:ctrlPr>
                          <a:rPr lang="en-US" sz="2100" b="1" i="1">
                            <a:latin typeface="Cambria Math" panose="02040503050406030204" pitchFamily="18" charset="0"/>
                          </a:rPr>
                        </m:ctrlPr>
                      </m:dPr>
                      <m:e>
                        <m:r>
                          <a:rPr lang="en-US" sz="2100" b="1" i="1">
                            <a:effectLst/>
                            <a:latin typeface="Cambria Math"/>
                            <a:ea typeface="MS Mincho"/>
                            <a:cs typeface="Times New Roman"/>
                          </a:rPr>
                          <m:t>−∞;−</m:t>
                        </m:r>
                        <m:r>
                          <a:rPr lang="en-US" sz="2100" b="1" i="1">
                            <a:effectLst/>
                            <a:latin typeface="Cambria Math"/>
                            <a:ea typeface="MS Mincho"/>
                            <a:cs typeface="Times New Roman"/>
                          </a:rPr>
                          <m:t>𝟏</m:t>
                        </m:r>
                        <m:r>
                          <a:rPr lang="en-US" sz="2100" b="1" i="1">
                            <a:effectLst/>
                            <a:latin typeface="Cambria Math"/>
                            <a:ea typeface="MS Mincho"/>
                            <a:cs typeface="Times New Roman"/>
                          </a:rPr>
                          <m:t>.</m:t>
                        </m:r>
                        <m:r>
                          <a:rPr lang="en-US" sz="2100" b="1" i="1">
                            <a:effectLst/>
                            <a:latin typeface="Cambria Math"/>
                            <a:ea typeface="MS Mincho"/>
                            <a:cs typeface="Times New Roman"/>
                          </a:rPr>
                          <m:t>𝟒𝟏</m:t>
                        </m:r>
                      </m:e>
                    </m:d>
                  </m:oMath>
                </a14:m>
                <a:r>
                  <a:rPr lang="en-US" sz="2100" dirty="0"/>
                  <a:t>the function is increasing.</a:t>
                </a:r>
              </a:p>
              <a:p>
                <a:r>
                  <a:rPr lang="en-US" sz="2100" dirty="0"/>
                  <a:t>In </a:t>
                </a:r>
                <a14:m>
                  <m:oMath xmlns:m="http://schemas.openxmlformats.org/officeDocument/2006/math">
                    <m:r>
                      <a:rPr lang="en-US" sz="2100" b="1" i="1">
                        <a:latin typeface="Cambria Math"/>
                        <a:ea typeface="MS Mincho"/>
                        <a:cs typeface="Times New Roman"/>
                      </a:rPr>
                      <m:t>𝒙</m:t>
                    </m:r>
                    <m:r>
                      <a:rPr lang="en-US" sz="2100" b="1" i="1">
                        <a:latin typeface="Cambria Math"/>
                        <a:ea typeface="MS Mincho"/>
                        <a:cs typeface="Times New Roman"/>
                      </a:rPr>
                      <m:t>=−</m:t>
                    </m:r>
                    <m:r>
                      <a:rPr lang="en-US" sz="2100" b="1" i="1">
                        <a:latin typeface="Cambria Math"/>
                        <a:ea typeface="MS Mincho"/>
                        <a:cs typeface="Times New Roman"/>
                      </a:rPr>
                      <m:t>𝟏</m:t>
                    </m:r>
                    <m:r>
                      <a:rPr lang="en-US" sz="2100" b="1" i="1">
                        <a:latin typeface="Cambria Math"/>
                        <a:ea typeface="MS Mincho"/>
                        <a:cs typeface="Times New Roman"/>
                      </a:rPr>
                      <m:t>.</m:t>
                    </m:r>
                    <m:r>
                      <a:rPr lang="en-US" sz="2100" b="1" i="1">
                        <a:latin typeface="Cambria Math"/>
                        <a:ea typeface="MS Mincho"/>
                        <a:cs typeface="Times New Roman"/>
                      </a:rPr>
                      <m:t>𝟒𝟏</m:t>
                    </m:r>
                  </m:oMath>
                </a14:m>
                <a:r>
                  <a:rPr lang="en-US" sz="2100" dirty="0"/>
                  <a:t>, </a:t>
                </a:r>
                <a14:m>
                  <m:oMath xmlns:m="http://schemas.openxmlformats.org/officeDocument/2006/math">
                    <m:r>
                      <a:rPr lang="en-US" sz="2100" b="1" i="1">
                        <a:solidFill>
                          <a:prstClr val="black"/>
                        </a:solidFill>
                        <a:latin typeface="Cambria Math"/>
                      </a:rPr>
                      <m:t>𝒇</m:t>
                    </m:r>
                    <m:d>
                      <m:dPr>
                        <m:ctrlPr>
                          <a:rPr lang="en-US" sz="2100" b="1" i="1">
                            <a:solidFill>
                              <a:prstClr val="black"/>
                            </a:solidFill>
                            <a:latin typeface="Cambria Math" panose="02040503050406030204" pitchFamily="18" charset="0"/>
                          </a:rPr>
                        </m:ctrlPr>
                      </m:dPr>
                      <m:e>
                        <m:r>
                          <a:rPr lang="en-US" sz="2100" b="1" i="1">
                            <a:solidFill>
                              <a:prstClr val="black"/>
                            </a:solidFill>
                            <a:latin typeface="Cambria Math"/>
                          </a:rPr>
                          <m:t>𝒙</m:t>
                        </m:r>
                      </m:e>
                    </m:d>
                  </m:oMath>
                </a14:m>
                <a:r>
                  <a:rPr lang="en-US" sz="2100" dirty="0"/>
                  <a:t> has absolute maximum.</a:t>
                </a:r>
              </a:p>
              <a:p>
                <a:r>
                  <a:rPr lang="en-US" sz="2100" dirty="0"/>
                  <a:t>For interval </a:t>
                </a:r>
                <a14:m>
                  <m:oMath xmlns:m="http://schemas.openxmlformats.org/officeDocument/2006/math">
                    <m:d>
                      <m:dPr>
                        <m:ctrlPr>
                          <a:rPr lang="en-US" sz="2100" b="1" i="1">
                            <a:latin typeface="Cambria Math" panose="02040503050406030204" pitchFamily="18" charset="0"/>
                          </a:rPr>
                        </m:ctrlPr>
                      </m:dPr>
                      <m:e>
                        <m:r>
                          <a:rPr lang="en-US" sz="2100" b="1" i="1">
                            <a:effectLst/>
                            <a:latin typeface="Cambria Math"/>
                            <a:ea typeface="MS Mincho"/>
                            <a:cs typeface="Times New Roman"/>
                          </a:rPr>
                          <m:t>−</m:t>
                        </m:r>
                        <m:r>
                          <a:rPr lang="en-US" sz="2100" b="1" i="1">
                            <a:effectLst/>
                            <a:latin typeface="Cambria Math"/>
                            <a:ea typeface="MS Mincho"/>
                            <a:cs typeface="Times New Roman"/>
                          </a:rPr>
                          <m:t>𝟏</m:t>
                        </m:r>
                        <m:r>
                          <a:rPr lang="en-US" sz="2100" b="1" i="1">
                            <a:effectLst/>
                            <a:latin typeface="Cambria Math"/>
                            <a:ea typeface="MS Mincho"/>
                            <a:cs typeface="Times New Roman"/>
                          </a:rPr>
                          <m:t>.</m:t>
                        </m:r>
                        <m:r>
                          <a:rPr lang="en-US" sz="2100" b="1" i="1">
                            <a:effectLst/>
                            <a:latin typeface="Cambria Math"/>
                            <a:ea typeface="MS Mincho"/>
                            <a:cs typeface="Times New Roman"/>
                          </a:rPr>
                          <m:t>𝟒𝟏</m:t>
                        </m:r>
                        <m:r>
                          <a:rPr lang="en-US" sz="2100" b="1" i="1">
                            <a:effectLst/>
                            <a:latin typeface="Cambria Math"/>
                            <a:ea typeface="MS Mincho"/>
                            <a:cs typeface="Times New Roman"/>
                          </a:rPr>
                          <m:t>;</m:t>
                        </m:r>
                        <m:r>
                          <a:rPr lang="en-US" sz="2100" b="1" i="1">
                            <a:effectLst/>
                            <a:latin typeface="Cambria Math"/>
                            <a:ea typeface="MS Mincho"/>
                            <a:cs typeface="Times New Roman"/>
                          </a:rPr>
                          <m:t>𝟎</m:t>
                        </m:r>
                      </m:e>
                    </m:d>
                  </m:oMath>
                </a14:m>
                <a:r>
                  <a:rPr lang="en-US" sz="2100" dirty="0"/>
                  <a:t> the function is decreasing.</a:t>
                </a:r>
              </a:p>
              <a:p>
                <a:r>
                  <a:rPr lang="en-US" sz="2100" dirty="0"/>
                  <a:t>In</a:t>
                </a:r>
                <a14:m>
                  <m:oMath xmlns:m="http://schemas.openxmlformats.org/officeDocument/2006/math">
                    <m:r>
                      <a:rPr lang="en-US" sz="2100" b="0" i="0" smtClean="0">
                        <a:latin typeface="Cambria Math"/>
                      </a:rPr>
                      <m:t> </m:t>
                    </m:r>
                    <m:r>
                      <a:rPr lang="en-US" sz="2100" b="1" i="1">
                        <a:latin typeface="Cambria Math"/>
                      </a:rPr>
                      <m:t>𝒙</m:t>
                    </m:r>
                    <m:r>
                      <a:rPr lang="en-US" sz="2100" b="1" i="1">
                        <a:latin typeface="Cambria Math"/>
                      </a:rPr>
                      <m:t>=</m:t>
                    </m:r>
                    <m:r>
                      <a:rPr lang="en-US" sz="2100" b="1" i="1">
                        <a:latin typeface="Cambria Math"/>
                      </a:rPr>
                      <m:t>𝟎</m:t>
                    </m:r>
                  </m:oMath>
                </a14:m>
                <a:r>
                  <a:rPr lang="en-US" sz="2100" dirty="0"/>
                  <a:t>, </a:t>
                </a:r>
                <a14:m>
                  <m:oMath xmlns:m="http://schemas.openxmlformats.org/officeDocument/2006/math">
                    <m:r>
                      <a:rPr lang="en-US" sz="2100" b="1" i="1">
                        <a:solidFill>
                          <a:prstClr val="black"/>
                        </a:solidFill>
                        <a:latin typeface="Cambria Math"/>
                      </a:rPr>
                      <m:t>𝒇</m:t>
                    </m:r>
                    <m:d>
                      <m:dPr>
                        <m:ctrlPr>
                          <a:rPr lang="en-US" sz="2100" b="1" i="1">
                            <a:solidFill>
                              <a:prstClr val="black"/>
                            </a:solidFill>
                            <a:latin typeface="Cambria Math" panose="02040503050406030204" pitchFamily="18" charset="0"/>
                          </a:rPr>
                        </m:ctrlPr>
                      </m:dPr>
                      <m:e>
                        <m:r>
                          <a:rPr lang="en-US" sz="2100" b="1" i="1">
                            <a:solidFill>
                              <a:prstClr val="black"/>
                            </a:solidFill>
                            <a:latin typeface="Cambria Math"/>
                          </a:rPr>
                          <m:t>𝒙</m:t>
                        </m:r>
                      </m:e>
                    </m:d>
                  </m:oMath>
                </a14:m>
                <a:r>
                  <a:rPr lang="en-US" sz="2100" dirty="0"/>
                  <a:t> </a:t>
                </a:r>
                <a:r>
                  <a:rPr lang="en-US" sz="2100" dirty="0">
                    <a:ea typeface="MS Mincho"/>
                    <a:cs typeface="Times New Roman"/>
                  </a:rPr>
                  <a:t>has relative minimum.</a:t>
                </a:r>
              </a:p>
              <a:p>
                <a:r>
                  <a:rPr lang="en-US" sz="2100" dirty="0"/>
                  <a:t>For interval</a:t>
                </a:r>
                <a14:m>
                  <m:oMath xmlns:m="http://schemas.openxmlformats.org/officeDocument/2006/math">
                    <m:d>
                      <m:dPr>
                        <m:ctrlPr>
                          <a:rPr lang="en-US" sz="2100" b="1" i="1">
                            <a:latin typeface="Cambria Math" panose="02040503050406030204" pitchFamily="18" charset="0"/>
                          </a:rPr>
                        </m:ctrlPr>
                      </m:dPr>
                      <m:e>
                        <m:r>
                          <a:rPr lang="en-US" sz="2100" b="1" i="1">
                            <a:effectLst/>
                            <a:latin typeface="Cambria Math"/>
                            <a:ea typeface="MS Mincho"/>
                            <a:cs typeface="Times New Roman"/>
                          </a:rPr>
                          <m:t>𝟎</m:t>
                        </m:r>
                        <m:r>
                          <a:rPr lang="en-US" sz="2100" b="1" i="1">
                            <a:effectLst/>
                            <a:latin typeface="Cambria Math"/>
                            <a:ea typeface="MS Mincho"/>
                            <a:cs typeface="Times New Roman"/>
                          </a:rPr>
                          <m:t>;</m:t>
                        </m:r>
                        <m:r>
                          <a:rPr lang="en-US" sz="2100" b="1" i="1">
                            <a:effectLst/>
                            <a:latin typeface="Cambria Math"/>
                            <a:ea typeface="MS Mincho"/>
                            <a:cs typeface="Times New Roman"/>
                          </a:rPr>
                          <m:t>𝟏</m:t>
                        </m:r>
                        <m:r>
                          <a:rPr lang="en-US" sz="2100" b="1" i="1">
                            <a:effectLst/>
                            <a:latin typeface="Cambria Math"/>
                            <a:ea typeface="MS Mincho"/>
                            <a:cs typeface="Times New Roman"/>
                          </a:rPr>
                          <m:t>.</m:t>
                        </m:r>
                        <m:r>
                          <a:rPr lang="en-US" sz="2100" b="1" i="1">
                            <a:effectLst/>
                            <a:latin typeface="Cambria Math"/>
                            <a:ea typeface="MS Mincho"/>
                            <a:cs typeface="Times New Roman"/>
                          </a:rPr>
                          <m:t>𝟒𝟏</m:t>
                        </m:r>
                      </m:e>
                    </m:d>
                  </m:oMath>
                </a14:m>
                <a:r>
                  <a:rPr lang="en-US" sz="2100" dirty="0"/>
                  <a:t>the function is increasing.</a:t>
                </a:r>
              </a:p>
              <a:p>
                <a:pPr lvl="0"/>
                <a:r>
                  <a:rPr lang="en-US" sz="2100" dirty="0">
                    <a:solidFill>
                      <a:prstClr val="black"/>
                    </a:solidFill>
                  </a:rPr>
                  <a:t>In </a:t>
                </a:r>
                <a14:m>
                  <m:oMath xmlns:m="http://schemas.openxmlformats.org/officeDocument/2006/math">
                    <m:r>
                      <a:rPr lang="en-US" sz="2100" b="1" i="1">
                        <a:solidFill>
                          <a:prstClr val="black"/>
                        </a:solidFill>
                        <a:latin typeface="Cambria Math"/>
                        <a:ea typeface="MS Mincho"/>
                        <a:cs typeface="Times New Roman"/>
                      </a:rPr>
                      <m:t>𝒙</m:t>
                    </m:r>
                    <m:r>
                      <a:rPr lang="en-US" sz="2100" b="1" i="1">
                        <a:solidFill>
                          <a:prstClr val="black"/>
                        </a:solidFill>
                        <a:latin typeface="Cambria Math"/>
                        <a:ea typeface="MS Mincho"/>
                        <a:cs typeface="Times New Roman"/>
                      </a:rPr>
                      <m:t>=</m:t>
                    </m:r>
                    <m:r>
                      <a:rPr lang="en-US" sz="2100" b="1" i="1">
                        <a:solidFill>
                          <a:prstClr val="black"/>
                        </a:solidFill>
                        <a:latin typeface="Cambria Math"/>
                        <a:ea typeface="MS Mincho"/>
                        <a:cs typeface="Times New Roman"/>
                      </a:rPr>
                      <m:t>𝟏</m:t>
                    </m:r>
                    <m:r>
                      <a:rPr lang="en-US" sz="2100" b="1" i="1">
                        <a:solidFill>
                          <a:prstClr val="black"/>
                        </a:solidFill>
                        <a:latin typeface="Cambria Math"/>
                        <a:ea typeface="MS Mincho"/>
                        <a:cs typeface="Times New Roman"/>
                      </a:rPr>
                      <m:t>.</m:t>
                    </m:r>
                    <m:r>
                      <a:rPr lang="en-US" sz="2100" b="1" i="1">
                        <a:solidFill>
                          <a:prstClr val="black"/>
                        </a:solidFill>
                        <a:latin typeface="Cambria Math"/>
                        <a:ea typeface="MS Mincho"/>
                        <a:cs typeface="Times New Roman"/>
                      </a:rPr>
                      <m:t>𝟒𝟏</m:t>
                    </m:r>
                  </m:oMath>
                </a14:m>
                <a:r>
                  <a:rPr lang="en-US" sz="2100" dirty="0">
                    <a:solidFill>
                      <a:prstClr val="black"/>
                    </a:solidFill>
                  </a:rPr>
                  <a:t>, </a:t>
                </a:r>
                <a14:m>
                  <m:oMath xmlns:m="http://schemas.openxmlformats.org/officeDocument/2006/math">
                    <m:r>
                      <a:rPr lang="en-US" sz="2100" b="1" i="1">
                        <a:solidFill>
                          <a:prstClr val="black"/>
                        </a:solidFill>
                        <a:latin typeface="Cambria Math"/>
                      </a:rPr>
                      <m:t>𝒇</m:t>
                    </m:r>
                    <m:d>
                      <m:dPr>
                        <m:ctrlPr>
                          <a:rPr lang="en-US" sz="2100" b="1" i="1">
                            <a:solidFill>
                              <a:prstClr val="black"/>
                            </a:solidFill>
                            <a:latin typeface="Cambria Math" panose="02040503050406030204" pitchFamily="18" charset="0"/>
                          </a:rPr>
                        </m:ctrlPr>
                      </m:dPr>
                      <m:e>
                        <m:r>
                          <a:rPr lang="en-US" sz="2100" b="1" i="1">
                            <a:solidFill>
                              <a:prstClr val="black"/>
                            </a:solidFill>
                            <a:latin typeface="Cambria Math"/>
                          </a:rPr>
                          <m:t>𝒙</m:t>
                        </m:r>
                      </m:e>
                    </m:d>
                  </m:oMath>
                </a14:m>
                <a:r>
                  <a:rPr lang="en-US" sz="2100" dirty="0">
                    <a:solidFill>
                      <a:prstClr val="black"/>
                    </a:solidFill>
                  </a:rPr>
                  <a:t> has absolute maximum.</a:t>
                </a:r>
              </a:p>
              <a:p>
                <a:pPr lvl="0"/>
                <a:r>
                  <a:rPr lang="en-US" sz="2100" dirty="0">
                    <a:solidFill>
                      <a:prstClr val="black"/>
                    </a:solidFill>
                  </a:rPr>
                  <a:t>For interval</a:t>
                </a:r>
                <a14:m>
                  <m:oMath xmlns:m="http://schemas.openxmlformats.org/officeDocument/2006/math">
                    <m:d>
                      <m:dPr>
                        <m:ctrlPr>
                          <a:rPr lang="en-US" sz="2100" b="1" i="1">
                            <a:solidFill>
                              <a:prstClr val="black"/>
                            </a:solidFill>
                            <a:latin typeface="Cambria Math" panose="02040503050406030204" pitchFamily="18" charset="0"/>
                          </a:rPr>
                        </m:ctrlPr>
                      </m:dPr>
                      <m:e>
                        <m:r>
                          <a:rPr lang="en-US" sz="2100" b="1" i="1">
                            <a:solidFill>
                              <a:prstClr val="black"/>
                            </a:solidFill>
                            <a:latin typeface="Cambria Math"/>
                            <a:ea typeface="MS Mincho"/>
                            <a:cs typeface="Times New Roman"/>
                          </a:rPr>
                          <m:t>𝟏</m:t>
                        </m:r>
                        <m:r>
                          <a:rPr lang="en-US" sz="2100" b="1" i="1">
                            <a:solidFill>
                              <a:prstClr val="black"/>
                            </a:solidFill>
                            <a:latin typeface="Cambria Math"/>
                            <a:ea typeface="MS Mincho"/>
                            <a:cs typeface="Times New Roman"/>
                          </a:rPr>
                          <m:t>.</m:t>
                        </m:r>
                        <m:r>
                          <a:rPr lang="en-US" sz="2100" b="1" i="1">
                            <a:solidFill>
                              <a:prstClr val="black"/>
                            </a:solidFill>
                            <a:latin typeface="Cambria Math"/>
                            <a:ea typeface="MS Mincho"/>
                            <a:cs typeface="Times New Roman"/>
                          </a:rPr>
                          <m:t>𝟒𝟏</m:t>
                        </m:r>
                        <m:r>
                          <a:rPr lang="en-US" sz="2100" b="1" i="1">
                            <a:solidFill>
                              <a:prstClr val="black"/>
                            </a:solidFill>
                            <a:latin typeface="Cambria Math"/>
                            <a:ea typeface="MS Mincho"/>
                            <a:cs typeface="Times New Roman"/>
                          </a:rPr>
                          <m:t>;∞</m:t>
                        </m:r>
                      </m:e>
                    </m:d>
                  </m:oMath>
                </a14:m>
                <a:r>
                  <a:rPr lang="en-US" sz="2100" dirty="0">
                    <a:solidFill>
                      <a:prstClr val="black"/>
                    </a:solidFill>
                  </a:rPr>
                  <a:t> the function is decreasing.</a:t>
                </a:r>
              </a:p>
              <a:p>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3886200" y="1593867"/>
                <a:ext cx="5335772" cy="3693319"/>
              </a:xfrm>
              <a:prstGeom prst="rect">
                <a:avLst/>
              </a:prstGeom>
              <a:blipFill rotWithShape="1">
                <a:blip r:embed="rId4"/>
                <a:stretch>
                  <a:fillRect l="-1829" t="-990" r="-1143" b="-2805"/>
                </a:stretch>
              </a:blipFill>
            </p:spPr>
            <p:txBody>
              <a:bodyPr/>
              <a:lstStyle/>
              <a:p>
                <a:r>
                  <a:rPr lang="en-US">
                    <a:noFill/>
                  </a:rPr>
                  <a:t> </a:t>
                </a:r>
              </a:p>
            </p:txBody>
          </p:sp>
        </mc:Fallback>
      </mc:AlternateContent>
      <p:pic>
        <p:nvPicPr>
          <p:cNvPr id="10" name="Picture 9"/>
          <p:cNvPicPr/>
          <p:nvPr/>
        </p:nvPicPr>
        <p:blipFill>
          <a:blip r:embed="rId5">
            <a:extLst>
              <a:ext uri="{28A0092B-C50C-407E-A947-70E740481C1C}">
                <a14:useLocalDpi xmlns:a14="http://schemas.microsoft.com/office/drawing/2010/main" val="0"/>
              </a:ext>
            </a:extLst>
          </a:blip>
          <a:stretch>
            <a:fillRect/>
          </a:stretch>
        </p:blipFill>
        <p:spPr>
          <a:xfrm>
            <a:off x="373480" y="1749334"/>
            <a:ext cx="3436520" cy="3062377"/>
          </a:xfrm>
          <a:prstGeom prst="rect">
            <a:avLst/>
          </a:prstGeom>
        </p:spPr>
      </p:pic>
    </p:spTree>
    <p:extLst>
      <p:ext uri="{BB962C8B-B14F-4D97-AF65-F5344CB8AC3E}">
        <p14:creationId xmlns:p14="http://schemas.microsoft.com/office/powerpoint/2010/main" val="17513212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1274"/>
            <a:ext cx="8077200" cy="407437"/>
          </a:xfrm>
        </p:spPr>
        <p:txBody>
          <a:bodyPr>
            <a:normAutofit/>
          </a:bodyPr>
          <a:lstStyle/>
          <a:p>
            <a:pPr algn="l"/>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p>
        </p:txBody>
      </p:sp>
      <p:sp>
        <p:nvSpPr>
          <p:cNvPr id="3" name="Content Placeholder 2"/>
          <p:cNvSpPr>
            <a:spLocks noGrp="1"/>
          </p:cNvSpPr>
          <p:nvPr>
            <p:ph idx="1"/>
          </p:nvPr>
        </p:nvSpPr>
        <p:spPr>
          <a:xfrm>
            <a:off x="457200" y="666750"/>
            <a:ext cx="8229600" cy="4112079"/>
          </a:xfrm>
        </p:spPr>
        <p:txBody>
          <a:bodyPr>
            <a:normAutofit fontScale="92500" lnSpcReduction="10000"/>
          </a:bodyPr>
          <a:lstStyle/>
          <a:p>
            <a:pPr marL="0" indent="0" algn="ctr">
              <a:buNone/>
            </a:pPr>
            <a:r>
              <a:rPr lang="en-US" sz="2600" b="1" dirty="0">
                <a:solidFill>
                  <a:srgbClr val="0070C0"/>
                </a:solidFill>
              </a:rPr>
              <a:t>Key Vocabulary:</a:t>
            </a:r>
          </a:p>
          <a:p>
            <a:pPr marL="0" indent="0" algn="ctr">
              <a:buNone/>
            </a:pPr>
            <a:r>
              <a:rPr lang="en-US" sz="2600" dirty="0"/>
              <a:t>Critical points,</a:t>
            </a:r>
          </a:p>
          <a:p>
            <a:pPr marL="0" indent="0" algn="ctr">
              <a:buNone/>
            </a:pPr>
            <a:r>
              <a:rPr lang="en-US" sz="2600" dirty="0"/>
              <a:t>Absolute maximum and minimum,</a:t>
            </a:r>
          </a:p>
          <a:p>
            <a:pPr marL="0" indent="0" algn="ctr">
              <a:buNone/>
            </a:pPr>
            <a:r>
              <a:rPr lang="en-US" sz="2600" dirty="0"/>
              <a:t>Relative maximum and minimum,</a:t>
            </a:r>
          </a:p>
          <a:p>
            <a:pPr marL="0" indent="0" algn="ctr">
              <a:buNone/>
            </a:pPr>
            <a:r>
              <a:rPr lang="en-US" sz="2600" dirty="0"/>
              <a:t>A point of inflection,</a:t>
            </a:r>
          </a:p>
          <a:p>
            <a:pPr marL="0" indent="0" algn="ctr">
              <a:buNone/>
            </a:pPr>
            <a:r>
              <a:rPr lang="en-US" sz="2600" dirty="0"/>
              <a:t>Average rates of change. </a:t>
            </a:r>
          </a:p>
          <a:p>
            <a:pPr marL="0" indent="0" algn="ctr">
              <a:buNone/>
            </a:pPr>
            <a:endParaRPr lang="en-US" sz="2600" dirty="0"/>
          </a:p>
          <a:p>
            <a:pPr marL="0" indent="0" algn="ctr">
              <a:buNone/>
            </a:pPr>
            <a:endParaRPr lang="en-US" sz="2600" b="1" dirty="0">
              <a:solidFill>
                <a:srgbClr val="0070C0"/>
              </a:solidFill>
            </a:endParaRPr>
          </a:p>
          <a:p>
            <a:pPr marL="0" indent="0" algn="ctr">
              <a:buNone/>
            </a:pPr>
            <a:endParaRPr lang="en-US" sz="2600" b="1" dirty="0">
              <a:solidFill>
                <a:srgbClr val="0070C0"/>
              </a:solidFill>
            </a:endParaRPr>
          </a:p>
          <a:p>
            <a:pPr marL="0" indent="0" algn="ctr">
              <a:buNone/>
            </a:pPr>
            <a:r>
              <a:rPr lang="en-US" sz="2600" dirty="0"/>
              <a:t> </a:t>
            </a:r>
          </a:p>
          <a:p>
            <a:pPr marL="0" indent="0" algn="ctr">
              <a:buNone/>
            </a:pPr>
            <a:endParaRPr lang="en-US" sz="2600" dirty="0"/>
          </a:p>
          <a:p>
            <a:pPr marL="0" indent="0" algn="ctr">
              <a:buNone/>
            </a:pPr>
            <a:endParaRPr lang="en-US" sz="2600" dirty="0"/>
          </a:p>
          <a:p>
            <a:pPr marL="0" indent="0" algn="ctr">
              <a:buNone/>
            </a:pPr>
            <a:endParaRPr lang="en-US" sz="2600" b="1" dirty="0">
              <a:solidFill>
                <a:srgbClr val="0070C0"/>
              </a:solidFill>
            </a:endParaRPr>
          </a:p>
          <a:p>
            <a:pPr marL="0" indent="0" algn="ctr">
              <a:buNone/>
            </a:pPr>
            <a:endParaRPr lang="en-US" sz="2600" b="1" dirty="0">
              <a:solidFill>
                <a:srgbClr val="0070C0"/>
              </a:solidFill>
            </a:endParaRPr>
          </a:p>
        </p:txBody>
      </p:sp>
      <p:pic>
        <p:nvPicPr>
          <p:cNvPr id="1026" name="Picture 2"/>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5000" y="4705350"/>
            <a:ext cx="3344064" cy="36910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1978678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err="1">
                <a:solidFill>
                  <a:prstClr val="black"/>
                </a:solidFill>
                <a:latin typeface="Cambria" panose="02040503050406030204" pitchFamily="18" charset="0"/>
              </a:rPr>
              <a:t>Extrema</a:t>
            </a:r>
            <a:r>
              <a:rPr lang="en-US" sz="1700" b="1" dirty="0">
                <a:solidFill>
                  <a:prstClr val="black"/>
                </a:solidFill>
                <a:latin typeface="Cambria" panose="02040503050406030204" pitchFamily="18" charset="0"/>
              </a:rPr>
              <a:t> and Average Rates of Change</a:t>
            </a:r>
            <a:endParaRPr lang="en-US" sz="1700"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5" name="Rectangle 4"/>
              <p:cNvSpPr/>
              <p:nvPr/>
            </p:nvSpPr>
            <p:spPr>
              <a:xfrm>
                <a:off x="458972" y="438150"/>
                <a:ext cx="8048847" cy="3787255"/>
              </a:xfrm>
              <a:prstGeom prst="rect">
                <a:avLst/>
              </a:prstGeom>
            </p:spPr>
            <p:txBody>
              <a:bodyPr wrap="square">
                <a:spAutoFit/>
              </a:bodyPr>
              <a:lstStyle/>
              <a:p>
                <a:pPr algn="ctr">
                  <a:lnSpc>
                    <a:spcPct val="115000"/>
                  </a:lnSpc>
                  <a:spcAft>
                    <a:spcPts val="1000"/>
                  </a:spcAft>
                </a:pPr>
                <a:r>
                  <a:rPr lang="en-US" sz="2800" b="1" dirty="0">
                    <a:solidFill>
                      <a:srgbClr val="4F81BD"/>
                    </a:solidFill>
                    <a:ea typeface="MS Mincho"/>
                    <a:cs typeface="Times New Roman"/>
                  </a:rPr>
                  <a:t>Average Rate of Change </a:t>
                </a:r>
                <a:endParaRPr lang="en-US" sz="2800" dirty="0">
                  <a:ea typeface="MS Mincho"/>
                  <a:cs typeface="Times New Roman"/>
                </a:endParaRPr>
              </a:p>
              <a:p>
                <a:pPr>
                  <a:lnSpc>
                    <a:spcPct val="115000"/>
                  </a:lnSpc>
                  <a:spcAft>
                    <a:spcPts val="1000"/>
                  </a:spcAft>
                </a:pPr>
                <a:r>
                  <a:rPr lang="en-US" sz="2800" dirty="0">
                    <a:ea typeface="MS Mincho"/>
                    <a:cs typeface="Times New Roman"/>
                  </a:rPr>
                  <a:t>The average rate of change between any two points on the graph of</a:t>
                </a:r>
                <a14:m>
                  <m:oMath xmlns:m="http://schemas.openxmlformats.org/officeDocument/2006/math">
                    <m:r>
                      <a:rPr lang="en-US" sz="2800" b="1" i="1">
                        <a:effectLst/>
                        <a:latin typeface="Cambria Math"/>
                        <a:ea typeface="MS Mincho"/>
                        <a:cs typeface="Times New Roman"/>
                      </a:rPr>
                      <m:t> </m:t>
                    </m:r>
                    <m:r>
                      <a:rPr lang="en-US" sz="2800" b="1" i="1">
                        <a:effectLst/>
                        <a:latin typeface="Cambria Math"/>
                        <a:ea typeface="MS Mincho"/>
                        <a:cs typeface="Times New Roman"/>
                      </a:rPr>
                      <m:t>𝒇</m:t>
                    </m:r>
                  </m:oMath>
                </a14:m>
                <a:r>
                  <a:rPr lang="en-US" sz="2800" dirty="0">
                    <a:ea typeface="MS Mincho"/>
                    <a:cs typeface="Times New Roman"/>
                  </a:rPr>
                  <a:t> is the slope of the line through those points. </a:t>
                </a:r>
              </a:p>
              <a:p>
                <a:pPr>
                  <a:lnSpc>
                    <a:spcPct val="115000"/>
                  </a:lnSpc>
                  <a:spcAft>
                    <a:spcPts val="1000"/>
                  </a:spcAft>
                </a:pPr>
                <a:r>
                  <a:rPr lang="en-US" sz="2800" dirty="0">
                    <a:ea typeface="MS Mincho"/>
                    <a:cs typeface="Times New Roman"/>
                  </a:rPr>
                  <a:t>The line through two points on a curve is called a secant line. The slope of the secant line is denoted </a:t>
                </a:r>
                <a14:m>
                  <m:oMath xmlns:m="http://schemas.openxmlformats.org/officeDocument/2006/math">
                    <m:sSub>
                      <m:sSubPr>
                        <m:ctrlPr>
                          <a:rPr lang="en-US" sz="2800" b="1" i="1">
                            <a:effectLst/>
                            <a:latin typeface="Cambria Math" panose="02040503050406030204" pitchFamily="18" charset="0"/>
                            <a:ea typeface="MS Mincho"/>
                            <a:cs typeface="Times New Roman"/>
                          </a:rPr>
                        </m:ctrlPr>
                      </m:sSubPr>
                      <m:e>
                        <m:r>
                          <a:rPr lang="en-US" sz="2800" b="1" i="1">
                            <a:effectLst/>
                            <a:latin typeface="Cambria Math"/>
                            <a:ea typeface="MS Mincho"/>
                            <a:cs typeface="Times New Roman"/>
                          </a:rPr>
                          <m:t>𝒎</m:t>
                        </m:r>
                      </m:e>
                      <m:sub>
                        <m:r>
                          <a:rPr lang="en-US" sz="2800" b="1" i="1">
                            <a:effectLst/>
                            <a:latin typeface="Cambria Math"/>
                            <a:ea typeface="MS Mincho"/>
                            <a:cs typeface="Times New Roman"/>
                          </a:rPr>
                          <m:t>𝒔𝒆𝒄</m:t>
                        </m:r>
                      </m:sub>
                    </m:sSub>
                  </m:oMath>
                </a14:m>
                <a:r>
                  <a:rPr lang="en-US" sz="2800" b="1" dirty="0">
                    <a:ea typeface="MS Mincho"/>
                    <a:cs typeface="Times New Roman"/>
                  </a:rPr>
                  <a:t>.</a:t>
                </a:r>
                <a:endParaRPr lang="en-US" sz="2800" dirty="0">
                  <a:ea typeface="MS Mincho"/>
                  <a:cs typeface="Times New Roman"/>
                </a:endParaRPr>
              </a:p>
            </p:txBody>
          </p:sp>
        </mc:Choice>
        <mc:Fallback xmlns="">
          <p:sp>
            <p:nvSpPr>
              <p:cNvPr id="5" name="Rectangle 4"/>
              <p:cNvSpPr>
                <a:spLocks noRot="1" noChangeAspect="1" noMove="1" noResize="1" noEditPoints="1" noAdjustHandles="1" noChangeArrowheads="1" noChangeShapeType="1" noTextEdit="1"/>
              </p:cNvSpPr>
              <p:nvPr/>
            </p:nvSpPr>
            <p:spPr>
              <a:xfrm>
                <a:off x="458972" y="438150"/>
                <a:ext cx="8048847" cy="3787255"/>
              </a:xfrm>
              <a:prstGeom prst="rect">
                <a:avLst/>
              </a:prstGeom>
              <a:blipFill rotWithShape="1">
                <a:blip r:embed="rId2"/>
                <a:stretch>
                  <a:fillRect l="-1514" t="-644" b="-3704"/>
                </a:stretch>
              </a:blipFill>
            </p:spPr>
            <p:txBody>
              <a:bodyPr/>
              <a:lstStyle/>
              <a:p>
                <a:r>
                  <a:rPr lang="en-US">
                    <a:noFill/>
                  </a:rPr>
                  <a:t> </a:t>
                </a:r>
              </a:p>
            </p:txBody>
          </p:sp>
        </mc:Fallback>
      </mc:AlternateContent>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922645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mc:AlternateContent xmlns:mc="http://schemas.openxmlformats.org/markup-compatibility/2006" xmlns:a14="http://schemas.microsoft.com/office/drawing/2010/main">
        <mc:Choice Requires="a14">
          <p:sp>
            <p:nvSpPr>
              <p:cNvPr id="5" name="Rectangle 4"/>
              <p:cNvSpPr/>
              <p:nvPr/>
            </p:nvSpPr>
            <p:spPr>
              <a:xfrm>
                <a:off x="458972" y="438150"/>
                <a:ext cx="8048847" cy="3989618"/>
              </a:xfrm>
              <a:prstGeom prst="rect">
                <a:avLst/>
              </a:prstGeom>
            </p:spPr>
            <p:txBody>
              <a:bodyPr wrap="square">
                <a:spAutoFit/>
              </a:bodyPr>
              <a:lstStyle/>
              <a:p>
                <a:pPr algn="ctr">
                  <a:lnSpc>
                    <a:spcPct val="115000"/>
                  </a:lnSpc>
                  <a:spcAft>
                    <a:spcPts val="1000"/>
                  </a:spcAft>
                </a:pPr>
                <a:r>
                  <a:rPr lang="en-US" sz="2800" dirty="0">
                    <a:ea typeface="MS Mincho"/>
                    <a:cs typeface="Times New Roman"/>
                  </a:rPr>
                  <a:t>The average rate of change on the interval </a:t>
                </a:r>
                <a14:m>
                  <m:oMath xmlns:m="http://schemas.openxmlformats.org/officeDocument/2006/math">
                    <m:r>
                      <a:rPr lang="en-US" sz="2800" b="1" i="1">
                        <a:effectLst/>
                        <a:latin typeface="Cambria Math"/>
                        <a:ea typeface="MS Mincho"/>
                        <a:cs typeface="Times New Roman"/>
                      </a:rPr>
                      <m:t>[</m:t>
                    </m:r>
                    <m:sSub>
                      <m:sSubPr>
                        <m:ctrlPr>
                          <a:rPr lang="en-US" sz="2800" b="1" i="1">
                            <a:effectLst/>
                            <a:latin typeface="Cambria Math" panose="02040503050406030204" pitchFamily="18" charset="0"/>
                            <a:ea typeface="MS Mincho"/>
                            <a:cs typeface="Times New Roman"/>
                          </a:rPr>
                        </m:ctrlPr>
                      </m:sSubPr>
                      <m:e>
                        <m:r>
                          <a:rPr lang="en-US" sz="2800" b="1" i="1">
                            <a:effectLst/>
                            <a:latin typeface="Cambria Math"/>
                            <a:ea typeface="MS Mincho"/>
                            <a:cs typeface="Times New Roman"/>
                          </a:rPr>
                          <m:t>𝒙</m:t>
                        </m:r>
                      </m:e>
                      <m:sub>
                        <m:r>
                          <a:rPr lang="en-US" sz="2800" b="1" i="1">
                            <a:effectLst/>
                            <a:latin typeface="Cambria Math"/>
                            <a:ea typeface="MS Mincho"/>
                            <a:cs typeface="Times New Roman"/>
                          </a:rPr>
                          <m:t>𝟏</m:t>
                        </m:r>
                      </m:sub>
                    </m:sSub>
                    <m:r>
                      <a:rPr lang="en-US" sz="2800" b="1" i="1">
                        <a:effectLst/>
                        <a:latin typeface="Cambria Math"/>
                        <a:ea typeface="MS Mincho"/>
                        <a:cs typeface="Times New Roman"/>
                      </a:rPr>
                      <m:t>;</m:t>
                    </m:r>
                    <m:sSub>
                      <m:sSubPr>
                        <m:ctrlPr>
                          <a:rPr lang="en-US" sz="2800" b="1" i="1">
                            <a:effectLst/>
                            <a:latin typeface="Cambria Math" panose="02040503050406030204" pitchFamily="18" charset="0"/>
                            <a:ea typeface="MS Mincho"/>
                            <a:cs typeface="Times New Roman"/>
                          </a:rPr>
                        </m:ctrlPr>
                      </m:sSubPr>
                      <m:e>
                        <m:r>
                          <a:rPr lang="en-US" sz="2800" b="1" i="1">
                            <a:effectLst/>
                            <a:latin typeface="Cambria Math"/>
                            <a:ea typeface="MS Mincho"/>
                            <a:cs typeface="Times New Roman"/>
                          </a:rPr>
                          <m:t>𝒙</m:t>
                        </m:r>
                      </m:e>
                      <m:sub>
                        <m:r>
                          <a:rPr lang="en-US" sz="2800" b="1" i="1">
                            <a:effectLst/>
                            <a:latin typeface="Cambria Math"/>
                            <a:ea typeface="MS Mincho"/>
                            <a:cs typeface="Times New Roman"/>
                          </a:rPr>
                          <m:t>𝟐</m:t>
                        </m:r>
                      </m:sub>
                    </m:sSub>
                    <m:r>
                      <a:rPr lang="en-US" sz="2800" b="1" i="1">
                        <a:effectLst/>
                        <a:latin typeface="Cambria Math"/>
                        <a:ea typeface="MS Mincho"/>
                        <a:cs typeface="Times New Roman"/>
                      </a:rPr>
                      <m:t>]</m:t>
                    </m:r>
                  </m:oMath>
                </a14:m>
                <a:r>
                  <a:rPr lang="en-US" sz="2800" b="1" dirty="0">
                    <a:ea typeface="MS Mincho"/>
                    <a:cs typeface="Times New Roman"/>
                  </a:rPr>
                  <a:t> </a:t>
                </a:r>
                <a:r>
                  <a:rPr lang="en-US" sz="2800" dirty="0">
                    <a:ea typeface="MS Mincho"/>
                    <a:cs typeface="Times New Roman"/>
                  </a:rPr>
                  <a:t>is:  </a:t>
                </a:r>
                <a14:m>
                  <m:oMath xmlns:m="http://schemas.openxmlformats.org/officeDocument/2006/math">
                    <m:sSub>
                      <m:sSubPr>
                        <m:ctrlPr>
                          <a:rPr lang="en-US" sz="2800" b="1" i="1">
                            <a:effectLst/>
                            <a:latin typeface="Cambria Math" panose="02040503050406030204" pitchFamily="18" charset="0"/>
                            <a:ea typeface="MS Mincho"/>
                            <a:cs typeface="Times New Roman"/>
                          </a:rPr>
                        </m:ctrlPr>
                      </m:sSubPr>
                      <m:e>
                        <m:r>
                          <a:rPr lang="en-US" sz="2800" b="1" i="1">
                            <a:effectLst/>
                            <a:latin typeface="Cambria Math"/>
                            <a:ea typeface="MS Mincho"/>
                            <a:cs typeface="Times New Roman"/>
                          </a:rPr>
                          <m:t>𝒎</m:t>
                        </m:r>
                      </m:e>
                      <m:sub>
                        <m:r>
                          <a:rPr lang="en-US" sz="2800" b="1" i="1">
                            <a:effectLst/>
                            <a:latin typeface="Cambria Math"/>
                            <a:ea typeface="MS Mincho"/>
                            <a:cs typeface="Times New Roman"/>
                          </a:rPr>
                          <m:t>𝒔𝒆𝒄</m:t>
                        </m:r>
                      </m:sub>
                    </m:sSub>
                    <m:r>
                      <a:rPr lang="en-US" sz="2800" b="1" i="1">
                        <a:effectLst/>
                        <a:latin typeface="Cambria Math"/>
                        <a:ea typeface="MS Mincho"/>
                        <a:cs typeface="Times New Roman"/>
                      </a:rPr>
                      <m:t>=</m:t>
                    </m:r>
                    <m:f>
                      <m:fPr>
                        <m:ctrlPr>
                          <a:rPr lang="en-US" sz="2800" b="1" i="1">
                            <a:effectLst/>
                            <a:latin typeface="Cambria Math" panose="02040503050406030204" pitchFamily="18" charset="0"/>
                            <a:ea typeface="MS Mincho"/>
                            <a:cs typeface="Times New Roman"/>
                          </a:rPr>
                        </m:ctrlPr>
                      </m:fPr>
                      <m:num>
                        <m:r>
                          <a:rPr lang="en-US" sz="2800" b="1" i="1">
                            <a:effectLst/>
                            <a:latin typeface="Cambria Math"/>
                            <a:ea typeface="MS Mincho"/>
                            <a:cs typeface="Times New Roman"/>
                          </a:rPr>
                          <m:t>𝒇</m:t>
                        </m:r>
                        <m:d>
                          <m:dPr>
                            <m:ctrlPr>
                              <a:rPr lang="en-US" sz="2800" b="1" i="1">
                                <a:effectLst/>
                                <a:latin typeface="Cambria Math" panose="02040503050406030204" pitchFamily="18" charset="0"/>
                                <a:ea typeface="MS Mincho"/>
                                <a:cs typeface="Times New Roman"/>
                              </a:rPr>
                            </m:ctrlPr>
                          </m:dPr>
                          <m:e>
                            <m:sSub>
                              <m:sSubPr>
                                <m:ctrlPr>
                                  <a:rPr lang="en-US" sz="2800" b="1" i="1">
                                    <a:effectLst/>
                                    <a:latin typeface="Cambria Math" panose="02040503050406030204" pitchFamily="18" charset="0"/>
                                    <a:ea typeface="MS Mincho"/>
                                    <a:cs typeface="Times New Roman"/>
                                  </a:rPr>
                                </m:ctrlPr>
                              </m:sSubPr>
                              <m:e>
                                <m:r>
                                  <a:rPr lang="en-US" sz="2800" b="1" i="1">
                                    <a:effectLst/>
                                    <a:latin typeface="Cambria Math"/>
                                    <a:ea typeface="MS Mincho"/>
                                    <a:cs typeface="Times New Roman"/>
                                  </a:rPr>
                                  <m:t>𝒙</m:t>
                                </m:r>
                              </m:e>
                              <m:sub>
                                <m:r>
                                  <a:rPr lang="en-US" sz="2800" b="1" i="1">
                                    <a:effectLst/>
                                    <a:latin typeface="Cambria Math"/>
                                    <a:ea typeface="MS Mincho"/>
                                    <a:cs typeface="Times New Roman"/>
                                  </a:rPr>
                                  <m:t>𝟐</m:t>
                                </m:r>
                              </m:sub>
                            </m:sSub>
                          </m:e>
                        </m:d>
                        <m:r>
                          <a:rPr lang="en-US" sz="2800" b="1" i="1">
                            <a:effectLst/>
                            <a:latin typeface="Cambria Math"/>
                            <a:ea typeface="MS Mincho"/>
                            <a:cs typeface="Times New Roman"/>
                          </a:rPr>
                          <m:t>−</m:t>
                        </m:r>
                        <m:r>
                          <a:rPr lang="en-US" sz="2800" b="1" i="1">
                            <a:effectLst/>
                            <a:latin typeface="Cambria Math"/>
                            <a:ea typeface="MS Mincho"/>
                            <a:cs typeface="Times New Roman"/>
                          </a:rPr>
                          <m:t>𝒇</m:t>
                        </m:r>
                        <m:d>
                          <m:dPr>
                            <m:ctrlPr>
                              <a:rPr lang="en-US" sz="2800" b="1" i="1">
                                <a:effectLst/>
                                <a:latin typeface="Cambria Math" panose="02040503050406030204" pitchFamily="18" charset="0"/>
                                <a:ea typeface="MS Mincho"/>
                                <a:cs typeface="Times New Roman"/>
                              </a:rPr>
                            </m:ctrlPr>
                          </m:dPr>
                          <m:e>
                            <m:sSub>
                              <m:sSubPr>
                                <m:ctrlPr>
                                  <a:rPr lang="en-US" sz="2800" b="1" i="1">
                                    <a:effectLst/>
                                    <a:latin typeface="Cambria Math" panose="02040503050406030204" pitchFamily="18" charset="0"/>
                                    <a:ea typeface="MS Mincho"/>
                                    <a:cs typeface="Times New Roman"/>
                                  </a:rPr>
                                </m:ctrlPr>
                              </m:sSubPr>
                              <m:e>
                                <m:r>
                                  <a:rPr lang="en-US" sz="2800" b="1" i="1">
                                    <a:effectLst/>
                                    <a:latin typeface="Cambria Math"/>
                                    <a:ea typeface="MS Mincho"/>
                                    <a:cs typeface="Times New Roman"/>
                                  </a:rPr>
                                  <m:t>𝒙</m:t>
                                </m:r>
                              </m:e>
                              <m:sub>
                                <m:r>
                                  <a:rPr lang="en-US" sz="2800" b="1" i="1">
                                    <a:effectLst/>
                                    <a:latin typeface="Cambria Math"/>
                                    <a:ea typeface="MS Mincho"/>
                                    <a:cs typeface="Times New Roman"/>
                                  </a:rPr>
                                  <m:t>𝟏</m:t>
                                </m:r>
                              </m:sub>
                            </m:sSub>
                          </m:e>
                        </m:d>
                      </m:num>
                      <m:den>
                        <m:sSub>
                          <m:sSubPr>
                            <m:ctrlPr>
                              <a:rPr lang="en-US" sz="2800" b="1" i="1">
                                <a:effectLst/>
                                <a:latin typeface="Cambria Math" panose="02040503050406030204" pitchFamily="18" charset="0"/>
                                <a:ea typeface="MS Mincho"/>
                                <a:cs typeface="Times New Roman"/>
                              </a:rPr>
                            </m:ctrlPr>
                          </m:sSubPr>
                          <m:e>
                            <m:r>
                              <a:rPr lang="en-US" sz="2800" b="1" i="1">
                                <a:effectLst/>
                                <a:latin typeface="Cambria Math"/>
                                <a:ea typeface="MS Mincho"/>
                                <a:cs typeface="Times New Roman"/>
                              </a:rPr>
                              <m:t>𝒙</m:t>
                            </m:r>
                          </m:e>
                          <m:sub>
                            <m:r>
                              <a:rPr lang="en-US" sz="2800" b="1" i="1">
                                <a:effectLst/>
                                <a:latin typeface="Cambria Math"/>
                                <a:ea typeface="MS Mincho"/>
                                <a:cs typeface="Times New Roman"/>
                              </a:rPr>
                              <m:t>𝟐</m:t>
                            </m:r>
                          </m:sub>
                        </m:sSub>
                        <m:r>
                          <a:rPr lang="en-US" sz="2800" b="1" i="1">
                            <a:effectLst/>
                            <a:latin typeface="Cambria Math"/>
                            <a:ea typeface="MS Mincho"/>
                            <a:cs typeface="Times New Roman"/>
                          </a:rPr>
                          <m:t>−</m:t>
                        </m:r>
                        <m:sSub>
                          <m:sSubPr>
                            <m:ctrlPr>
                              <a:rPr lang="en-US" sz="2800" b="1" i="1">
                                <a:effectLst/>
                                <a:latin typeface="Cambria Math" panose="02040503050406030204" pitchFamily="18" charset="0"/>
                                <a:ea typeface="MS Mincho"/>
                                <a:cs typeface="Times New Roman"/>
                              </a:rPr>
                            </m:ctrlPr>
                          </m:sSubPr>
                          <m:e>
                            <m:r>
                              <a:rPr lang="en-US" sz="2800" b="1" i="1">
                                <a:effectLst/>
                                <a:latin typeface="Cambria Math"/>
                                <a:ea typeface="MS Mincho"/>
                                <a:cs typeface="Times New Roman"/>
                              </a:rPr>
                              <m:t>𝒙</m:t>
                            </m:r>
                          </m:e>
                          <m:sub>
                            <m:r>
                              <a:rPr lang="en-US" sz="2800" b="1" i="1">
                                <a:effectLst/>
                                <a:latin typeface="Cambria Math"/>
                                <a:ea typeface="MS Mincho"/>
                                <a:cs typeface="Times New Roman"/>
                              </a:rPr>
                              <m:t>𝟏</m:t>
                            </m:r>
                          </m:sub>
                        </m:sSub>
                      </m:den>
                    </m:f>
                  </m:oMath>
                </a14:m>
                <a:endParaRPr lang="en-US" sz="2800" dirty="0">
                  <a:ea typeface="MS Mincho"/>
                  <a:cs typeface="Times New Roman"/>
                </a:endParaRPr>
              </a:p>
              <a:p>
                <a:pPr>
                  <a:lnSpc>
                    <a:spcPct val="115000"/>
                  </a:lnSpc>
                  <a:spcAft>
                    <a:spcPts val="1000"/>
                  </a:spcAft>
                </a:pPr>
                <a:r>
                  <a:rPr lang="en-US" sz="2800" dirty="0">
                    <a:ea typeface="MS Mincho"/>
                    <a:cs typeface="Times New Roman"/>
                  </a:rPr>
                  <a:t>When the average rate of change over an interval is positive, the function increases on average over that interval. </a:t>
                </a:r>
              </a:p>
              <a:p>
                <a:r>
                  <a:rPr lang="en-US" sz="2800" dirty="0">
                    <a:ea typeface="MS Mincho"/>
                    <a:cs typeface="Times New Roman"/>
                  </a:rPr>
                  <a:t>When the average rate of change is negative, the function decreases on average over that interval.</a:t>
                </a:r>
              </a:p>
            </p:txBody>
          </p:sp>
        </mc:Choice>
        <mc:Fallback xmlns="">
          <p:sp>
            <p:nvSpPr>
              <p:cNvPr id="5" name="Rectangle 4"/>
              <p:cNvSpPr>
                <a:spLocks noRot="1" noChangeAspect="1" noMove="1" noResize="1" noEditPoints="1" noAdjustHandles="1" noChangeArrowheads="1" noChangeShapeType="1" noTextEdit="1"/>
              </p:cNvSpPr>
              <p:nvPr/>
            </p:nvSpPr>
            <p:spPr>
              <a:xfrm>
                <a:off x="458972" y="438150"/>
                <a:ext cx="8048847" cy="3989618"/>
              </a:xfrm>
              <a:prstGeom prst="rect">
                <a:avLst/>
              </a:prstGeom>
              <a:blipFill rotWithShape="1">
                <a:blip r:embed="rId2"/>
                <a:stretch>
                  <a:fillRect l="-1514" t="-612" r="-2498" b="-3517"/>
                </a:stretch>
              </a:blipFill>
            </p:spPr>
            <p:txBody>
              <a:bodyPr/>
              <a:lstStyle/>
              <a:p>
                <a:r>
                  <a:rPr lang="en-US">
                    <a:noFill/>
                  </a:rPr>
                  <a:t> </a:t>
                </a:r>
              </a:p>
            </p:txBody>
          </p:sp>
        </mc:Fallback>
      </mc:AlternateContent>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388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445797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0" y="361950"/>
            <a:ext cx="9372599" cy="941796"/>
          </a:xfrm>
          <a:prstGeom prst="rect">
            <a:avLst/>
          </a:prstGeom>
        </p:spPr>
        <p:txBody>
          <a:bodyPr wrap="square">
            <a:spAutoFit/>
          </a:bodyPr>
          <a:lstStyle/>
          <a:p>
            <a:pPr>
              <a:lnSpc>
                <a:spcPct val="115000"/>
              </a:lnSpc>
              <a:spcAft>
                <a:spcPts val="1000"/>
              </a:spcAft>
            </a:pPr>
            <a:r>
              <a:rPr lang="en-US" sz="2400" b="1" dirty="0">
                <a:solidFill>
                  <a:srgbClr val="4F81BD"/>
                </a:solidFill>
                <a:ea typeface="MS Mincho"/>
                <a:cs typeface="Times New Roman"/>
              </a:rPr>
              <a:t>Sample Problem 3</a:t>
            </a:r>
            <a:r>
              <a:rPr lang="en-US" sz="2400" dirty="0">
                <a:solidFill>
                  <a:srgbClr val="4F81BD"/>
                </a:solidFill>
                <a:ea typeface="MS Mincho"/>
                <a:cs typeface="Times New Roman"/>
              </a:rPr>
              <a:t>:</a:t>
            </a:r>
            <a:r>
              <a:rPr lang="en-US" sz="2400" dirty="0">
                <a:ea typeface="MS Mincho"/>
                <a:cs typeface="Times New Roman"/>
              </a:rPr>
              <a:t> </a:t>
            </a:r>
            <a:r>
              <a:rPr lang="en-US" sz="2400" b="1" dirty="0">
                <a:ea typeface="MS Mincho"/>
                <a:cs typeface="Times New Roman"/>
              </a:rPr>
              <a:t>Find the average rate of change of each function on the given interval.</a:t>
            </a:r>
            <a:endParaRPr lang="en-US" sz="2400" dirty="0">
              <a:ea typeface="MS Mincho"/>
              <a:cs typeface="Times New Roman"/>
            </a:endParaRPr>
          </a:p>
        </p:txBody>
      </p:sp>
      <p:sp>
        <p:nvSpPr>
          <p:cNvPr id="3" name="Rectangle 2"/>
          <p:cNvSpPr/>
          <p:nvPr/>
        </p:nvSpPr>
        <p:spPr>
          <a:xfrm>
            <a:off x="152400" y="1279649"/>
            <a:ext cx="418704" cy="461665"/>
          </a:xfrm>
          <a:prstGeom prst="rect">
            <a:avLst/>
          </a:prstGeom>
        </p:spPr>
        <p:txBody>
          <a:bodyPr wrap="none">
            <a:spAutoFit/>
          </a:bodyPr>
          <a:lstStyle/>
          <a:p>
            <a:r>
              <a:rPr lang="en-US" sz="2400" b="1" dirty="0"/>
              <a:t>a.</a:t>
            </a:r>
          </a:p>
        </p:txBody>
      </p:sp>
      <mc:AlternateContent xmlns:mc="http://schemas.openxmlformats.org/markup-compatibility/2006" xmlns:a14="http://schemas.microsoft.com/office/drawing/2010/main">
        <mc:Choice Requires="a14">
          <p:sp>
            <p:nvSpPr>
              <p:cNvPr id="4" name="Rectangle 3"/>
              <p:cNvSpPr/>
              <p:nvPr/>
            </p:nvSpPr>
            <p:spPr>
              <a:xfrm>
                <a:off x="645198" y="1279649"/>
                <a:ext cx="4102533" cy="49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𝟐</m:t>
                          </m:r>
                          <m:r>
                            <a:rPr lang="en-US" sz="2400" b="1" i="1">
                              <a:latin typeface="Cambria Math"/>
                            </a:rPr>
                            <m:t>𝒙</m:t>
                          </m:r>
                        </m:e>
                        <m:sup>
                          <m:r>
                            <a:rPr lang="en-US" sz="2400" b="1" i="1">
                              <a:latin typeface="Cambria Math"/>
                            </a:rPr>
                            <m:t>𝟐</m:t>
                          </m:r>
                        </m:sup>
                      </m:sSup>
                      <m:r>
                        <a:rPr lang="en-US" sz="2400" b="1" i="1">
                          <a:latin typeface="Cambria Math"/>
                        </a:rPr>
                        <m:t>+</m:t>
                      </m:r>
                      <m:r>
                        <a:rPr lang="en-US" sz="2400" b="1" i="1">
                          <a:latin typeface="Cambria Math"/>
                        </a:rPr>
                        <m:t>𝟐</m:t>
                      </m:r>
                      <m:r>
                        <a:rPr lang="en-US" sz="2400" b="1" i="1">
                          <a:latin typeface="Cambria Math"/>
                        </a:rPr>
                        <m:t>𝒙</m:t>
                      </m:r>
                      <m:r>
                        <a:rPr lang="en-US" sz="2400" b="1" i="1">
                          <a:latin typeface="Cambria Math"/>
                        </a:rPr>
                        <m:t>−</m:t>
                      </m:r>
                      <m:r>
                        <a:rPr lang="en-US" sz="2400" b="1" i="1">
                          <a:latin typeface="Cambria Math"/>
                        </a:rPr>
                        <m:t>𝟏</m:t>
                      </m:r>
                      <m:r>
                        <a:rPr lang="en-US" sz="2400" b="1" i="1">
                          <a:latin typeface="Cambria Math"/>
                        </a:rPr>
                        <m:t>     </m:t>
                      </m:r>
                      <m:d>
                        <m:dPr>
                          <m:begChr m:val="["/>
                          <m:endChr m:val="]"/>
                          <m:ctrlPr>
                            <a:rPr lang="en-US" sz="2400" b="1" i="1">
                              <a:latin typeface="Cambria Math" panose="02040503050406030204" pitchFamily="18" charset="0"/>
                            </a:rPr>
                          </m:ctrlPr>
                        </m:dPr>
                        <m:e>
                          <m:r>
                            <a:rPr lang="en-US" sz="2400" b="1" i="1">
                              <a:latin typeface="Cambria Math"/>
                            </a:rPr>
                            <m:t>𝟏</m:t>
                          </m:r>
                          <m:r>
                            <a:rPr lang="en-US" sz="2400" b="1" i="1">
                              <a:latin typeface="Cambria Math"/>
                            </a:rPr>
                            <m:t>;</m:t>
                          </m:r>
                          <m:r>
                            <a:rPr lang="en-US" sz="2400" b="1" i="1">
                              <a:latin typeface="Cambria Math"/>
                            </a:rPr>
                            <m:t>𝟑</m:t>
                          </m:r>
                        </m:e>
                      </m:d>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45198" y="1279649"/>
                <a:ext cx="4102533" cy="495713"/>
              </a:xfrm>
              <a:prstGeom prst="rect">
                <a:avLst/>
              </a:prstGeom>
              <a:blipFill rotWithShape="1">
                <a:blip r:embed="rId2"/>
                <a:stretch>
                  <a:fillRect t="-2469" r="-2526" b="-28395"/>
                </a:stretch>
              </a:blipFill>
            </p:spPr>
            <p:txBody>
              <a:bodyPr/>
              <a:lstStyle/>
              <a:p>
                <a:r>
                  <a:rPr lang="en-US">
                    <a:noFill/>
                  </a:rPr>
                  <a:t> </a:t>
                </a:r>
              </a:p>
            </p:txBody>
          </p:sp>
        </mc:Fallback>
      </mc:AlternateContent>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2867"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796171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0" y="361950"/>
            <a:ext cx="9372599" cy="941796"/>
          </a:xfrm>
          <a:prstGeom prst="rect">
            <a:avLst/>
          </a:prstGeom>
        </p:spPr>
        <p:txBody>
          <a:bodyPr wrap="square">
            <a:spAutoFit/>
          </a:bodyPr>
          <a:lstStyle/>
          <a:p>
            <a:pPr>
              <a:lnSpc>
                <a:spcPct val="115000"/>
              </a:lnSpc>
              <a:spcAft>
                <a:spcPts val="1000"/>
              </a:spcAft>
            </a:pPr>
            <a:r>
              <a:rPr lang="en-US" sz="2400" b="1" dirty="0">
                <a:solidFill>
                  <a:srgbClr val="4F81BD"/>
                </a:solidFill>
                <a:ea typeface="MS Mincho"/>
                <a:cs typeface="Times New Roman"/>
              </a:rPr>
              <a:t>Sample Problem 3</a:t>
            </a:r>
            <a:r>
              <a:rPr lang="en-US" sz="2400" dirty="0">
                <a:solidFill>
                  <a:srgbClr val="4F81BD"/>
                </a:solidFill>
                <a:ea typeface="MS Mincho"/>
                <a:cs typeface="Times New Roman"/>
              </a:rPr>
              <a:t>:</a:t>
            </a:r>
            <a:r>
              <a:rPr lang="en-US" sz="2400" dirty="0">
                <a:ea typeface="MS Mincho"/>
                <a:cs typeface="Times New Roman"/>
              </a:rPr>
              <a:t> </a:t>
            </a:r>
            <a:r>
              <a:rPr lang="en-US" sz="2400" b="1" dirty="0">
                <a:ea typeface="MS Mincho"/>
                <a:cs typeface="Times New Roman"/>
              </a:rPr>
              <a:t>Find the average rate of change of each function on the given interval.</a:t>
            </a:r>
            <a:endParaRPr lang="en-US" sz="2400" dirty="0">
              <a:ea typeface="MS Mincho"/>
              <a:cs typeface="Times New Roman"/>
            </a:endParaRPr>
          </a:p>
        </p:txBody>
      </p:sp>
      <p:sp>
        <p:nvSpPr>
          <p:cNvPr id="3" name="Rectangle 2"/>
          <p:cNvSpPr/>
          <p:nvPr/>
        </p:nvSpPr>
        <p:spPr>
          <a:xfrm>
            <a:off x="152400" y="1279649"/>
            <a:ext cx="418704" cy="461665"/>
          </a:xfrm>
          <a:prstGeom prst="rect">
            <a:avLst/>
          </a:prstGeom>
        </p:spPr>
        <p:txBody>
          <a:bodyPr wrap="none">
            <a:spAutoFit/>
          </a:bodyPr>
          <a:lstStyle/>
          <a:p>
            <a:r>
              <a:rPr lang="en-US" sz="2400" b="1" dirty="0"/>
              <a:t>a.</a:t>
            </a:r>
          </a:p>
        </p:txBody>
      </p:sp>
      <mc:AlternateContent xmlns:mc="http://schemas.openxmlformats.org/markup-compatibility/2006" xmlns:a14="http://schemas.microsoft.com/office/drawing/2010/main">
        <mc:Choice Requires="a14">
          <p:sp>
            <p:nvSpPr>
              <p:cNvPr id="4" name="Rectangle 3"/>
              <p:cNvSpPr/>
              <p:nvPr/>
            </p:nvSpPr>
            <p:spPr>
              <a:xfrm>
                <a:off x="645198" y="1279649"/>
                <a:ext cx="4102533" cy="49571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𝟐</m:t>
                          </m:r>
                          <m:r>
                            <a:rPr lang="en-US" sz="2400" b="1" i="1">
                              <a:latin typeface="Cambria Math"/>
                            </a:rPr>
                            <m:t>𝒙</m:t>
                          </m:r>
                        </m:e>
                        <m:sup>
                          <m:r>
                            <a:rPr lang="en-US" sz="2400" b="1" i="1">
                              <a:latin typeface="Cambria Math"/>
                            </a:rPr>
                            <m:t>𝟐</m:t>
                          </m:r>
                        </m:sup>
                      </m:sSup>
                      <m:r>
                        <a:rPr lang="en-US" sz="2400" b="1" i="1">
                          <a:latin typeface="Cambria Math"/>
                        </a:rPr>
                        <m:t>+</m:t>
                      </m:r>
                      <m:r>
                        <a:rPr lang="en-US" sz="2400" b="1" i="1">
                          <a:latin typeface="Cambria Math"/>
                        </a:rPr>
                        <m:t>𝟐</m:t>
                      </m:r>
                      <m:r>
                        <a:rPr lang="en-US" sz="2400" b="1" i="1">
                          <a:latin typeface="Cambria Math"/>
                        </a:rPr>
                        <m:t>𝒙</m:t>
                      </m:r>
                      <m:r>
                        <a:rPr lang="en-US" sz="2400" b="1" i="1">
                          <a:latin typeface="Cambria Math"/>
                        </a:rPr>
                        <m:t>−</m:t>
                      </m:r>
                      <m:r>
                        <a:rPr lang="en-US" sz="2400" b="1" i="1">
                          <a:latin typeface="Cambria Math"/>
                        </a:rPr>
                        <m:t>𝟏</m:t>
                      </m:r>
                      <m:r>
                        <a:rPr lang="en-US" sz="2400" b="1" i="1">
                          <a:latin typeface="Cambria Math"/>
                        </a:rPr>
                        <m:t>     </m:t>
                      </m:r>
                      <m:d>
                        <m:dPr>
                          <m:begChr m:val="["/>
                          <m:endChr m:val="]"/>
                          <m:ctrlPr>
                            <a:rPr lang="en-US" sz="2400" b="1" i="1">
                              <a:latin typeface="Cambria Math" panose="02040503050406030204" pitchFamily="18" charset="0"/>
                            </a:rPr>
                          </m:ctrlPr>
                        </m:dPr>
                        <m:e>
                          <m:r>
                            <a:rPr lang="en-US" sz="2400" b="1" i="1">
                              <a:latin typeface="Cambria Math"/>
                            </a:rPr>
                            <m:t>𝟏</m:t>
                          </m:r>
                          <m:r>
                            <a:rPr lang="en-US" sz="2400" b="1" i="1">
                              <a:latin typeface="Cambria Math"/>
                            </a:rPr>
                            <m:t>;</m:t>
                          </m:r>
                          <m:r>
                            <a:rPr lang="en-US" sz="2400" b="1" i="1">
                              <a:latin typeface="Cambria Math"/>
                            </a:rPr>
                            <m:t>𝟑</m:t>
                          </m:r>
                        </m:e>
                      </m:d>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45198" y="1279649"/>
                <a:ext cx="4102533" cy="495713"/>
              </a:xfrm>
              <a:prstGeom prst="rect">
                <a:avLst/>
              </a:prstGeom>
              <a:blipFill rotWithShape="1">
                <a:blip r:embed="rId2"/>
                <a:stretch>
                  <a:fillRect t="-2469" r="-2526" b="-28395"/>
                </a:stretch>
              </a:blipFill>
            </p:spPr>
            <p:txBody>
              <a:bodyPr/>
              <a:lstStyle/>
              <a:p>
                <a:r>
                  <a:rPr lang="en-US">
                    <a:noFill/>
                  </a:rPr>
                  <a:t> </a:t>
                </a:r>
              </a:p>
            </p:txBody>
          </p:sp>
        </mc:Fallback>
      </mc:AlternateContent>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2867"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571104" y="1738888"/>
                <a:ext cx="4434291" cy="869533"/>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b="1" i="1" smtClean="0">
                              <a:latin typeface="Cambria Math" panose="02040503050406030204" pitchFamily="18" charset="0"/>
                            </a:rPr>
                          </m:ctrlPr>
                        </m:fPr>
                        <m:num>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𝟐</m:t>
                                  </m:r>
                                </m:sub>
                              </m:sSub>
                            </m:e>
                          </m:d>
                          <m:r>
                            <a:rPr lang="en-US" sz="2400" b="1" i="1">
                              <a:effectLst/>
                              <a:latin typeface="Cambria Math"/>
                              <a:ea typeface="MS Mincho"/>
                              <a:cs typeface="Times New Roman"/>
                            </a:rPr>
                            <m:t>−</m:t>
                          </m:r>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𝟏</m:t>
                                  </m:r>
                                </m:sub>
                              </m:sSub>
                            </m:e>
                          </m:d>
                        </m:num>
                        <m:den>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𝟐</m:t>
                              </m:r>
                            </m:sub>
                          </m:sSub>
                          <m:r>
                            <a:rPr lang="en-US" sz="2400" b="1" i="1">
                              <a:effectLst/>
                              <a:latin typeface="Cambria Math"/>
                              <a:ea typeface="MS Mincho"/>
                              <a:cs typeface="Times New Roman"/>
                            </a:rPr>
                            <m:t>−</m:t>
                          </m:r>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𝟏</m:t>
                              </m:r>
                            </m:sub>
                          </m:sSub>
                        </m:den>
                      </m:f>
                      <m:r>
                        <a:rPr lang="en-US" sz="2400" b="1" i="1">
                          <a:effectLst/>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𝟑</m:t>
                              </m:r>
                            </m:e>
                          </m:d>
                          <m:r>
                            <a:rPr lang="en-US" sz="2400" b="1" i="1">
                              <a:effectLst/>
                              <a:latin typeface="Cambria Math"/>
                              <a:ea typeface="MS Mincho"/>
                              <a:cs typeface="Times New Roman"/>
                            </a:rPr>
                            <m:t>−</m:t>
                          </m:r>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𝟏</m:t>
                              </m:r>
                            </m:e>
                          </m:d>
                        </m:num>
                        <m:den>
                          <m:r>
                            <a:rPr lang="en-US" sz="2400" b="1" i="1">
                              <a:effectLst/>
                              <a:latin typeface="Cambria Math"/>
                              <a:ea typeface="MS Mincho"/>
                              <a:cs typeface="Times New Roman"/>
                            </a:rPr>
                            <m:t>𝟑</m:t>
                          </m:r>
                          <m:r>
                            <a:rPr lang="en-US" sz="2400" b="1" i="1">
                              <a:effectLst/>
                              <a:latin typeface="Cambria Math"/>
                              <a:ea typeface="MS Mincho"/>
                              <a:cs typeface="Times New Roman"/>
                            </a:rPr>
                            <m:t>−</m:t>
                          </m:r>
                          <m:r>
                            <a:rPr lang="en-US" sz="2400" b="1" i="1">
                              <a:effectLst/>
                              <a:latin typeface="Cambria Math"/>
                              <a:ea typeface="MS Mincho"/>
                              <a:cs typeface="Times New Roman"/>
                            </a:rPr>
                            <m:t>𝟏</m:t>
                          </m:r>
                        </m:den>
                      </m:f>
                      <m:r>
                        <a:rPr lang="en-US" sz="2400" b="1" i="1" smtClean="0">
                          <a:effectLst/>
                          <a:latin typeface="Cambria Math"/>
                          <a:ea typeface="MS Mincho"/>
                          <a:cs typeface="Times New Roman"/>
                        </a:rPr>
                        <m:t>=</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571104" y="1738888"/>
                <a:ext cx="4434291" cy="869533"/>
              </a:xfrm>
              <a:prstGeom prst="rect">
                <a:avLst/>
              </a:prstGeom>
              <a:blipFill rotWithShape="1">
                <a:blip r:embed="rId4"/>
                <a:stretch>
                  <a:fillRect r="-23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177209" y="2495550"/>
                <a:ext cx="6319038" cy="84048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ea typeface="MS Mincho"/>
                          <a:cs typeface="Times New Roman"/>
                        </a:rPr>
                        <m:t>=</m:t>
                      </m:r>
                      <m:f>
                        <m:fPr>
                          <m:ctrlPr>
                            <a:rPr lang="en-US" sz="2400" b="1" i="1">
                              <a:effectLst/>
                              <a:latin typeface="Cambria Math" panose="02040503050406030204" pitchFamily="18" charset="0"/>
                            </a:rPr>
                          </m:ctrlPr>
                        </m:fPr>
                        <m:num>
                          <m:sSup>
                            <m:sSupPr>
                              <m:ctrlPr>
                                <a:rPr lang="en-US" sz="2400" b="1" i="1">
                                  <a:effectLst/>
                                  <a:latin typeface="Cambria Math" panose="02040503050406030204" pitchFamily="18" charset="0"/>
                                </a:rPr>
                              </m:ctrlPr>
                            </m:sSupPr>
                            <m:e>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𝟑</m:t>
                              </m:r>
                            </m:e>
                            <m:sup>
                              <m:r>
                                <a:rPr lang="en-US" sz="2400" b="1" i="1">
                                  <a:effectLst/>
                                  <a:latin typeface="Cambria Math"/>
                                  <a:ea typeface="MS Mincho"/>
                                  <a:cs typeface="Times New Roman"/>
                                </a:rPr>
                                <m:t>𝟐</m:t>
                              </m:r>
                            </m:sup>
                          </m:sSup>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𝟑</m:t>
                          </m:r>
                          <m:r>
                            <a:rPr lang="en-US" sz="2400" b="1" i="1">
                              <a:effectLst/>
                              <a:latin typeface="Cambria Math"/>
                              <a:ea typeface="MS Mincho"/>
                              <a:cs typeface="Times New Roman"/>
                            </a:rPr>
                            <m:t>−</m:t>
                          </m:r>
                          <m:r>
                            <a:rPr lang="en-US" sz="2400" b="1" i="1">
                              <a:effectLst/>
                              <a:latin typeface="Cambria Math"/>
                              <a:ea typeface="MS Mincho"/>
                              <a:cs typeface="Times New Roman"/>
                            </a:rPr>
                            <m:t>𝟏</m:t>
                          </m:r>
                          <m:r>
                            <a:rPr lang="en-US" sz="2400" b="1" i="1">
                              <a:effectLst/>
                              <a:latin typeface="Cambria Math"/>
                              <a:ea typeface="MS Mincho"/>
                              <a:cs typeface="Times New Roman"/>
                            </a:rPr>
                            <m:t> −(</m:t>
                          </m:r>
                          <m:sSup>
                            <m:sSupPr>
                              <m:ctrlPr>
                                <a:rPr lang="en-US" sz="2400" b="1" i="1">
                                  <a:effectLst/>
                                  <a:latin typeface="Cambria Math" panose="02040503050406030204" pitchFamily="18" charset="0"/>
                                </a:rPr>
                              </m:ctrlPr>
                            </m:sSupPr>
                            <m:e>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𝟏</m:t>
                              </m:r>
                            </m:e>
                            <m:sup>
                              <m:r>
                                <a:rPr lang="en-US" sz="2400" b="1" i="1">
                                  <a:effectLst/>
                                  <a:latin typeface="Cambria Math"/>
                                  <a:ea typeface="MS Mincho"/>
                                  <a:cs typeface="Times New Roman"/>
                                </a:rPr>
                                <m:t>𝟐</m:t>
                              </m:r>
                            </m:sup>
                          </m:sSup>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𝟏</m:t>
                          </m:r>
                          <m:r>
                            <a:rPr lang="en-US" sz="2400" b="1" i="1">
                              <a:effectLst/>
                              <a:latin typeface="Cambria Math"/>
                              <a:ea typeface="MS Mincho"/>
                              <a:cs typeface="Times New Roman"/>
                            </a:rPr>
                            <m:t>−</m:t>
                          </m:r>
                          <m:r>
                            <a:rPr lang="en-US" sz="2400" b="1" i="1">
                              <a:effectLst/>
                              <a:latin typeface="Cambria Math"/>
                              <a:ea typeface="MS Mincho"/>
                              <a:cs typeface="Times New Roman"/>
                            </a:rPr>
                            <m:t>𝟏</m:t>
                          </m:r>
                          <m:r>
                            <a:rPr lang="en-US" sz="2400" b="1" i="1">
                              <a:effectLst/>
                              <a:latin typeface="Cambria Math"/>
                              <a:ea typeface="MS Mincho"/>
                              <a:cs typeface="Times New Roman"/>
                            </a:rPr>
                            <m:t>)</m:t>
                          </m:r>
                        </m:num>
                        <m:den>
                          <m:r>
                            <a:rPr lang="en-US" sz="2400" b="1" i="1">
                              <a:effectLst/>
                              <a:latin typeface="Cambria Math"/>
                              <a:ea typeface="MS Mincho"/>
                              <a:cs typeface="Times New Roman"/>
                            </a:rPr>
                            <m:t>𝟐</m:t>
                          </m:r>
                        </m:den>
                      </m:f>
                      <m:r>
                        <a:rPr lang="en-US" sz="2400" b="1" i="1" smtClean="0">
                          <a:effectLst/>
                          <a:latin typeface="Cambria Math"/>
                          <a:ea typeface="MS Mincho"/>
                          <a:cs typeface="Times New Roman"/>
                        </a:rPr>
                        <m:t>=</m:t>
                      </m:r>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177209" y="2495550"/>
                <a:ext cx="6319038" cy="840486"/>
              </a:xfrm>
              <a:prstGeom prst="rect">
                <a:avLst/>
              </a:prstGeom>
              <a:blipFill rotWithShape="1">
                <a:blip r:embed="rId5"/>
                <a:stretch>
                  <a:fillRect r="-1543" b="-72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Rectangle 7"/>
              <p:cNvSpPr/>
              <p:nvPr/>
            </p:nvSpPr>
            <p:spPr>
              <a:xfrm>
                <a:off x="152400" y="3313906"/>
                <a:ext cx="4327531" cy="79342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𝟏𝟖</m:t>
                          </m:r>
                          <m:r>
                            <a:rPr lang="en-US" sz="2400" b="1" i="1">
                              <a:effectLst/>
                              <a:latin typeface="Cambria Math"/>
                              <a:ea typeface="MS Mincho"/>
                              <a:cs typeface="Times New Roman"/>
                            </a:rPr>
                            <m:t>+</m:t>
                          </m:r>
                          <m:r>
                            <a:rPr lang="en-US" sz="2400" b="1" i="1">
                              <a:effectLst/>
                              <a:latin typeface="Cambria Math"/>
                              <a:ea typeface="MS Mincho"/>
                              <a:cs typeface="Times New Roman"/>
                            </a:rPr>
                            <m:t>𝟔</m:t>
                          </m:r>
                          <m:r>
                            <a:rPr lang="en-US" sz="2400" b="1" i="1">
                              <a:effectLst/>
                              <a:latin typeface="Cambria Math"/>
                              <a:ea typeface="MS Mincho"/>
                              <a:cs typeface="Times New Roman"/>
                            </a:rPr>
                            <m:t>−</m:t>
                          </m:r>
                          <m:r>
                            <a:rPr lang="en-US" sz="2400" b="1" i="1">
                              <a:effectLst/>
                              <a:latin typeface="Cambria Math"/>
                              <a:ea typeface="MS Mincho"/>
                              <a:cs typeface="Times New Roman"/>
                            </a:rPr>
                            <m:t>𝟏</m:t>
                          </m:r>
                          <m:r>
                            <a:rPr lang="en-US" sz="2400" b="1" i="1">
                              <a:effectLst/>
                              <a:latin typeface="Cambria Math"/>
                              <a:ea typeface="MS Mincho"/>
                              <a:cs typeface="Times New Roman"/>
                            </a:rPr>
                            <m:t> −(</m:t>
                          </m:r>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𝟏</m:t>
                          </m:r>
                          <m:r>
                            <a:rPr lang="en-US" sz="2400" b="1" i="1">
                              <a:effectLst/>
                              <a:latin typeface="Cambria Math"/>
                              <a:ea typeface="MS Mincho"/>
                              <a:cs typeface="Times New Roman"/>
                            </a:rPr>
                            <m:t>)</m:t>
                          </m:r>
                        </m:num>
                        <m:den>
                          <m:r>
                            <a:rPr lang="en-US" sz="2400" b="1" i="1">
                              <a:effectLst/>
                              <a:latin typeface="Cambria Math"/>
                              <a:ea typeface="MS Mincho"/>
                              <a:cs typeface="Times New Roman"/>
                            </a:rPr>
                            <m:t>𝟐</m:t>
                          </m:r>
                        </m:den>
                      </m:f>
                      <m:r>
                        <a:rPr lang="en-US" sz="2400" b="1" i="1" smtClean="0">
                          <a:effectLst/>
                          <a:latin typeface="Cambria Math"/>
                          <a:ea typeface="MS Mincho"/>
                          <a:cs typeface="Times New Roman"/>
                        </a:rPr>
                        <m:t>=</m:t>
                      </m:r>
                    </m:oMath>
                  </m:oMathPara>
                </a14:m>
                <a:endParaRPr lang="en-US" sz="2400" dirty="0"/>
              </a:p>
            </p:txBody>
          </p:sp>
        </mc:Choice>
        <mc:Fallback xmlns="">
          <p:sp>
            <p:nvSpPr>
              <p:cNvPr id="8" name="Rectangle 7"/>
              <p:cNvSpPr>
                <a:spLocks noRot="1" noChangeAspect="1" noMove="1" noResize="1" noEditPoints="1" noAdjustHandles="1" noChangeArrowheads="1" noChangeShapeType="1" noTextEdit="1"/>
              </p:cNvSpPr>
              <p:nvPr/>
            </p:nvSpPr>
            <p:spPr>
              <a:xfrm>
                <a:off x="152400" y="3313906"/>
                <a:ext cx="4327531" cy="793422"/>
              </a:xfrm>
              <a:prstGeom prst="rect">
                <a:avLst/>
              </a:prstGeom>
              <a:blipFill rotWithShape="1">
                <a:blip r:embed="rId6"/>
                <a:stretch>
                  <a:fillRect r="-2394" b="-769"/>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212651" y="4018214"/>
                <a:ext cx="3092450"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𝟐</m:t>
                          </m:r>
                          <m:r>
                            <a:rPr lang="en-US" sz="2400" b="1" i="1" smtClean="0">
                              <a:effectLst/>
                              <a:latin typeface="Cambria Math"/>
                              <a:ea typeface="MS Mincho"/>
                              <a:cs typeface="Times New Roman"/>
                            </a:rPr>
                            <m:t>𝟒</m:t>
                          </m:r>
                          <m:r>
                            <a:rPr lang="en-US" sz="2400" b="1" i="1">
                              <a:effectLst/>
                              <a:latin typeface="Cambria Math"/>
                              <a:ea typeface="MS Mincho"/>
                              <a:cs typeface="Times New Roman"/>
                            </a:rPr>
                            <m:t> −</m:t>
                          </m:r>
                          <m:r>
                            <a:rPr lang="en-US" sz="2400" b="1" i="1" smtClean="0">
                              <a:effectLst/>
                              <a:latin typeface="Cambria Math"/>
                              <a:ea typeface="MS Mincho"/>
                              <a:cs typeface="Times New Roman"/>
                            </a:rPr>
                            <m:t>𝟒</m:t>
                          </m:r>
                        </m:num>
                        <m:den>
                          <m:r>
                            <a:rPr lang="en-US" sz="2400" b="1" i="1">
                              <a:effectLst/>
                              <a:latin typeface="Cambria Math"/>
                              <a:ea typeface="MS Mincho"/>
                              <a:cs typeface="Times New Roman"/>
                            </a:rPr>
                            <m:t>𝟐</m:t>
                          </m:r>
                        </m:den>
                      </m:f>
                      <m:r>
                        <a:rPr lang="en-US" sz="2400" b="1" i="1">
                          <a:effectLst/>
                          <a:latin typeface="Cambria Math"/>
                          <a:ea typeface="MS Mincho"/>
                          <a:cs typeface="Times New Roman"/>
                        </a:rPr>
                        <m:t>=</m:t>
                      </m:r>
                      <m:f>
                        <m:fPr>
                          <m:ctrlPr>
                            <a:rPr lang="en-US" sz="2400" b="1" i="1" smtClean="0">
                              <a:effectLst/>
                              <a:latin typeface="Cambria Math" panose="02040503050406030204" pitchFamily="18" charset="0"/>
                              <a:cs typeface="Times New Roman"/>
                            </a:rPr>
                          </m:ctrlPr>
                        </m:fPr>
                        <m:num>
                          <m:r>
                            <a:rPr lang="en-US" sz="2400" b="1" i="1" smtClean="0">
                              <a:effectLst/>
                              <a:latin typeface="Cambria Math"/>
                              <a:cs typeface="Times New Roman"/>
                            </a:rPr>
                            <m:t>𝟐𝟎</m:t>
                          </m:r>
                        </m:num>
                        <m:den>
                          <m:r>
                            <a:rPr lang="en-US" sz="2400" b="1" i="1" smtClean="0">
                              <a:effectLst/>
                              <a:latin typeface="Cambria Math"/>
                              <a:cs typeface="Times New Roman"/>
                            </a:rPr>
                            <m:t>𝟐</m:t>
                          </m:r>
                        </m:den>
                      </m:f>
                      <m:r>
                        <a:rPr lang="en-US" sz="2400" b="1" i="1" smtClean="0">
                          <a:effectLst/>
                          <a:latin typeface="Cambria Math"/>
                          <a:cs typeface="Times New Roman"/>
                        </a:rPr>
                        <m:t>=</m:t>
                      </m:r>
                      <m:r>
                        <a:rPr lang="en-US" sz="2400" b="1" i="1" smtClean="0">
                          <a:effectLst/>
                          <a:latin typeface="Cambria Math"/>
                          <a:cs typeface="Times New Roman"/>
                        </a:rPr>
                        <m:t>𝟏𝟎</m:t>
                      </m:r>
                    </m:oMath>
                  </m:oMathPara>
                </a14:m>
                <a:endParaRPr lang="en-US" sz="2400" dirty="0"/>
              </a:p>
            </p:txBody>
          </p:sp>
        </mc:Choice>
        <mc:Fallback xmlns="">
          <p:sp>
            <p:nvSpPr>
              <p:cNvPr id="9" name="Rectangle 8"/>
              <p:cNvSpPr>
                <a:spLocks noRot="1" noChangeAspect="1" noMove="1" noResize="1" noEditPoints="1" noAdjustHandles="1" noChangeArrowheads="1" noChangeShapeType="1" noTextEdit="1"/>
              </p:cNvSpPr>
              <p:nvPr/>
            </p:nvSpPr>
            <p:spPr>
              <a:xfrm>
                <a:off x="212651" y="4018214"/>
                <a:ext cx="3092450" cy="783804"/>
              </a:xfrm>
              <a:prstGeom prst="rect">
                <a:avLst/>
              </a:prstGeom>
              <a:blipFill rotWithShape="1">
                <a:blip r:embed="rId7"/>
                <a:stretch>
                  <a:fillRect r="-3550" b="-77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577316" y="3738124"/>
                <a:ext cx="4572000" cy="1107996"/>
              </a:xfrm>
              <a:prstGeom prst="rect">
                <a:avLst/>
              </a:prstGeom>
            </p:spPr>
            <p:txBody>
              <a:bodyPr>
                <a:spAutoFit/>
              </a:bodyPr>
              <a:lstStyle/>
              <a:p>
                <a:pPr lvl="0"/>
                <a:r>
                  <a:rPr lang="en-US" sz="2400" dirty="0"/>
                  <a:t>The average rate of change on the interval </a:t>
                </a:r>
                <a14:m>
                  <m:oMath xmlns:m="http://schemas.openxmlformats.org/officeDocument/2006/math">
                    <m:d>
                      <m:dPr>
                        <m:begChr m:val="["/>
                        <m:endChr m:val="]"/>
                        <m:ctrlPr>
                          <a:rPr lang="en-US" sz="2400" b="1" i="1">
                            <a:solidFill>
                              <a:prstClr val="black"/>
                            </a:solidFill>
                            <a:latin typeface="Cambria Math" panose="02040503050406030204" pitchFamily="18" charset="0"/>
                          </a:rPr>
                        </m:ctrlPr>
                      </m:dPr>
                      <m:e>
                        <m:r>
                          <a:rPr lang="en-US" sz="2400" b="1" i="1">
                            <a:solidFill>
                              <a:prstClr val="black"/>
                            </a:solidFill>
                            <a:latin typeface="Cambria Math"/>
                          </a:rPr>
                          <m:t>𝟏</m:t>
                        </m:r>
                        <m:r>
                          <a:rPr lang="en-US" sz="2400" b="1" i="1">
                            <a:solidFill>
                              <a:prstClr val="black"/>
                            </a:solidFill>
                            <a:latin typeface="Cambria Math"/>
                          </a:rPr>
                          <m:t>;</m:t>
                        </m:r>
                        <m:r>
                          <a:rPr lang="en-US" sz="2400" b="1" i="1">
                            <a:solidFill>
                              <a:prstClr val="black"/>
                            </a:solidFill>
                            <a:latin typeface="Cambria Math"/>
                          </a:rPr>
                          <m:t>𝟑</m:t>
                        </m:r>
                      </m:e>
                    </m:d>
                    <m:r>
                      <a:rPr lang="en-US" sz="2400" b="1" i="1">
                        <a:solidFill>
                          <a:prstClr val="black"/>
                        </a:solidFill>
                        <a:latin typeface="Cambria Math"/>
                      </a:rPr>
                      <m:t> </m:t>
                    </m:r>
                  </m:oMath>
                </a14:m>
                <a:r>
                  <a:rPr lang="en-US" sz="2400" dirty="0"/>
                  <a:t>is </a:t>
                </a:r>
                <a14:m>
                  <m:oMath xmlns:m="http://schemas.openxmlformats.org/officeDocument/2006/math">
                    <m:r>
                      <a:rPr lang="en-US" sz="2400" b="1" i="1">
                        <a:solidFill>
                          <a:prstClr val="black"/>
                        </a:solidFill>
                        <a:latin typeface="Cambria Math"/>
                        <a:cs typeface="Times New Roman"/>
                      </a:rPr>
                      <m:t>𝟏𝟎</m:t>
                    </m:r>
                    <m:r>
                      <a:rPr lang="en-US" sz="2400" b="1" i="1" smtClean="0">
                        <a:solidFill>
                          <a:prstClr val="black"/>
                        </a:solidFill>
                        <a:latin typeface="Cambria Math"/>
                        <a:cs typeface="Times New Roman"/>
                      </a:rPr>
                      <m:t>.</m:t>
                    </m:r>
                  </m:oMath>
                </a14:m>
                <a:endParaRPr lang="en-US" sz="2400" dirty="0">
                  <a:solidFill>
                    <a:prstClr val="black"/>
                  </a:solidFill>
                </a:endParaRPr>
              </a:p>
              <a:p>
                <a:r>
                  <a:rPr lang="en-US" dirty="0"/>
                  <a:t> .</a:t>
                </a:r>
              </a:p>
            </p:txBody>
          </p:sp>
        </mc:Choice>
        <mc:Fallback xmlns="">
          <p:sp>
            <p:nvSpPr>
              <p:cNvPr id="10" name="Rectangle 9"/>
              <p:cNvSpPr>
                <a:spLocks noRot="1" noChangeAspect="1" noMove="1" noResize="1" noEditPoints="1" noAdjustHandles="1" noChangeArrowheads="1" noChangeShapeType="1" noTextEdit="1"/>
              </p:cNvSpPr>
              <p:nvPr/>
            </p:nvSpPr>
            <p:spPr>
              <a:xfrm>
                <a:off x="4577316" y="3738124"/>
                <a:ext cx="4572000" cy="1107996"/>
              </a:xfrm>
              <a:prstGeom prst="rect">
                <a:avLst/>
              </a:prstGeom>
              <a:blipFill rotWithShape="1">
                <a:blip r:embed="rId8"/>
                <a:stretch>
                  <a:fillRect l="-2133" t="-4396" b="-7692"/>
                </a:stretch>
              </a:blipFill>
            </p:spPr>
            <p:txBody>
              <a:bodyPr/>
              <a:lstStyle/>
              <a:p>
                <a:r>
                  <a:rPr lang="en-US">
                    <a:noFill/>
                  </a:rPr>
                  <a:t> </a:t>
                </a:r>
              </a:p>
            </p:txBody>
          </p:sp>
        </mc:Fallback>
      </mc:AlternateContent>
    </p:spTree>
    <p:extLst>
      <p:ext uri="{BB962C8B-B14F-4D97-AF65-F5344CB8AC3E}">
        <p14:creationId xmlns:p14="http://schemas.microsoft.com/office/powerpoint/2010/main" val="228971219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0" y="361950"/>
            <a:ext cx="9372599" cy="941796"/>
          </a:xfrm>
          <a:prstGeom prst="rect">
            <a:avLst/>
          </a:prstGeom>
        </p:spPr>
        <p:txBody>
          <a:bodyPr wrap="square">
            <a:spAutoFit/>
          </a:bodyPr>
          <a:lstStyle/>
          <a:p>
            <a:pPr>
              <a:lnSpc>
                <a:spcPct val="115000"/>
              </a:lnSpc>
              <a:spcAft>
                <a:spcPts val="1000"/>
              </a:spcAft>
            </a:pPr>
            <a:r>
              <a:rPr lang="en-US" sz="2400" b="1" dirty="0">
                <a:solidFill>
                  <a:srgbClr val="4F81BD"/>
                </a:solidFill>
                <a:ea typeface="MS Mincho"/>
                <a:cs typeface="Times New Roman"/>
              </a:rPr>
              <a:t>Sample Problem 3</a:t>
            </a:r>
            <a:r>
              <a:rPr lang="en-US" sz="2400" dirty="0">
                <a:solidFill>
                  <a:srgbClr val="4F81BD"/>
                </a:solidFill>
                <a:ea typeface="MS Mincho"/>
                <a:cs typeface="Times New Roman"/>
              </a:rPr>
              <a:t>:</a:t>
            </a:r>
            <a:r>
              <a:rPr lang="en-US" sz="2400" dirty="0">
                <a:ea typeface="MS Mincho"/>
                <a:cs typeface="Times New Roman"/>
              </a:rPr>
              <a:t> </a:t>
            </a:r>
            <a:r>
              <a:rPr lang="en-US" sz="2400" b="1" dirty="0">
                <a:ea typeface="MS Mincho"/>
                <a:cs typeface="Times New Roman"/>
              </a:rPr>
              <a:t>Find the average rate of change of each function on the given interval.</a:t>
            </a:r>
            <a:endParaRPr lang="en-US" sz="2400" dirty="0">
              <a:ea typeface="MS Mincho"/>
              <a:cs typeface="Times New Roman"/>
            </a:endParaRPr>
          </a:p>
        </p:txBody>
      </p:sp>
      <p:sp>
        <p:nvSpPr>
          <p:cNvPr id="3" name="Rectangle 2"/>
          <p:cNvSpPr/>
          <p:nvPr/>
        </p:nvSpPr>
        <p:spPr>
          <a:xfrm>
            <a:off x="213670" y="1318121"/>
            <a:ext cx="431528" cy="461665"/>
          </a:xfrm>
          <a:prstGeom prst="rect">
            <a:avLst/>
          </a:prstGeom>
        </p:spPr>
        <p:txBody>
          <a:bodyPr wrap="none">
            <a:spAutoFit/>
          </a:bodyPr>
          <a:lstStyle/>
          <a:p>
            <a:r>
              <a:rPr lang="en-US" sz="2400" b="1" dirty="0"/>
              <a:t>b.</a:t>
            </a:r>
          </a:p>
        </p:txBody>
      </p:sp>
      <mc:AlternateContent xmlns:mc="http://schemas.openxmlformats.org/markup-compatibility/2006" xmlns:a14="http://schemas.microsoft.com/office/drawing/2010/main">
        <mc:Choice Requires="a14">
          <p:sp>
            <p:nvSpPr>
              <p:cNvPr id="4" name="Rectangle 3"/>
              <p:cNvSpPr/>
              <p:nvPr/>
            </p:nvSpPr>
            <p:spPr>
              <a:xfrm>
                <a:off x="645198" y="1113641"/>
                <a:ext cx="3592265" cy="7936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𝒙</m:t>
                          </m:r>
                          <m:r>
                            <a:rPr lang="en-US" sz="2400" b="1" i="1">
                              <a:effectLst/>
                              <a:latin typeface="Cambria Math"/>
                              <a:ea typeface="MS Mincho"/>
                              <a:cs typeface="Times New Roman"/>
                            </a:rPr>
                            <m:t>−</m:t>
                          </m:r>
                          <m:r>
                            <a:rPr lang="en-US" sz="2400" b="1" i="1">
                              <a:effectLst/>
                              <a:latin typeface="Cambria Math"/>
                              <a:ea typeface="MS Mincho"/>
                              <a:cs typeface="Times New Roman"/>
                            </a:rPr>
                            <m:t>𝟓</m:t>
                          </m:r>
                        </m:num>
                        <m:den>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𝒙</m:t>
                          </m:r>
                        </m:den>
                      </m:f>
                      <m:r>
                        <a:rPr lang="en-US" sz="2400" b="1" i="1">
                          <a:effectLst/>
                          <a:latin typeface="Cambria Math"/>
                          <a:ea typeface="MS Mincho"/>
                          <a:cs typeface="Times New Roman"/>
                        </a:rPr>
                        <m:t>         </m:t>
                      </m:r>
                      <m:d>
                        <m:dPr>
                          <m:begChr m:val="["/>
                          <m:endChr m:val="]"/>
                          <m:ctrlPr>
                            <a:rPr lang="en-US" sz="2400" b="1" i="1">
                              <a:effectLst/>
                              <a:latin typeface="Cambria Math" panose="02040503050406030204" pitchFamily="18" charset="0"/>
                            </a:rPr>
                          </m:ctrlPr>
                        </m:dPr>
                        <m:e>
                          <m:r>
                            <a:rPr lang="en-US" sz="2400" b="1" i="1" smtClean="0">
                              <a:effectLst/>
                              <a:latin typeface="Cambria Math"/>
                            </a:rPr>
                            <m:t>𝟎</m:t>
                          </m:r>
                          <m:r>
                            <a:rPr lang="en-US" sz="2400" b="1" i="1">
                              <a:effectLst/>
                              <a:latin typeface="Cambria Math"/>
                              <a:ea typeface="MS Mincho"/>
                              <a:cs typeface="Times New Roman"/>
                            </a:rPr>
                            <m:t>;</m:t>
                          </m:r>
                          <m:r>
                            <a:rPr lang="en-US" sz="2400" b="1" i="1" smtClean="0">
                              <a:effectLst/>
                              <a:latin typeface="Cambria Math"/>
                              <a:ea typeface="MS Mincho"/>
                              <a:cs typeface="Times New Roman"/>
                            </a:rPr>
                            <m:t>−</m:t>
                          </m:r>
                          <m:r>
                            <a:rPr lang="en-US" sz="2400" b="1" i="1" smtClean="0">
                              <a:effectLst/>
                              <a:latin typeface="Cambria Math"/>
                              <a:ea typeface="MS Mincho"/>
                              <a:cs typeface="Times New Roman"/>
                            </a:rPr>
                            <m:t>𝟏</m:t>
                          </m:r>
                        </m:e>
                      </m:d>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45198" y="1113641"/>
                <a:ext cx="3592265" cy="793679"/>
              </a:xfrm>
              <a:prstGeom prst="rect">
                <a:avLst/>
              </a:prstGeom>
              <a:blipFill rotWithShape="1">
                <a:blip r:embed="rId2"/>
                <a:stretch>
                  <a:fillRect r="-2886" b="-769"/>
                </a:stretch>
              </a:blipFill>
            </p:spPr>
            <p:txBody>
              <a:bodyPr/>
              <a:lstStyle/>
              <a:p>
                <a:r>
                  <a:rPr lang="en-US">
                    <a:noFill/>
                  </a:rPr>
                  <a:t> </a:t>
                </a:r>
              </a:p>
            </p:txBody>
          </p:sp>
        </mc:Fallback>
      </mc:AlternateContent>
      <p:pic>
        <p:nvPicPr>
          <p:cNvPr id="717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02867"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645198" y="1779786"/>
                <a:ext cx="4663521" cy="874598"/>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f>
                        <m:fPr>
                          <m:ctrlPr>
                            <a:rPr lang="en-US" sz="2400" b="1" i="1" smtClean="0">
                              <a:latin typeface="Cambria Math" panose="02040503050406030204" pitchFamily="18" charset="0"/>
                            </a:rPr>
                          </m:ctrlPr>
                        </m:fPr>
                        <m:num>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𝟐</m:t>
                                  </m:r>
                                </m:sub>
                              </m:sSub>
                            </m:e>
                          </m:d>
                          <m:r>
                            <a:rPr lang="en-US" sz="2400" b="1" i="1">
                              <a:effectLst/>
                              <a:latin typeface="Cambria Math"/>
                              <a:ea typeface="MS Mincho"/>
                              <a:cs typeface="Times New Roman"/>
                            </a:rPr>
                            <m:t>−</m:t>
                          </m:r>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𝟏</m:t>
                                  </m:r>
                                </m:sub>
                              </m:sSub>
                            </m:e>
                          </m:d>
                        </m:num>
                        <m:den>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𝟐</m:t>
                              </m:r>
                            </m:sub>
                          </m:sSub>
                          <m:r>
                            <a:rPr lang="en-US" sz="2400" b="1" i="1">
                              <a:effectLst/>
                              <a:latin typeface="Cambria Math"/>
                              <a:ea typeface="MS Mincho"/>
                              <a:cs typeface="Times New Roman"/>
                            </a:rPr>
                            <m:t>−</m:t>
                          </m:r>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𝟏</m:t>
                              </m:r>
                            </m:sub>
                          </m:sSub>
                        </m:den>
                      </m:f>
                      <m:r>
                        <a:rPr lang="en-US" sz="2400" b="1" i="1">
                          <a:effectLst/>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m:t>
                              </m:r>
                              <m:r>
                                <a:rPr lang="en-US" sz="2400" b="1" i="1">
                                  <a:effectLst/>
                                  <a:latin typeface="Cambria Math"/>
                                  <a:ea typeface="MS Mincho"/>
                                  <a:cs typeface="Times New Roman"/>
                                </a:rPr>
                                <m:t>𝟏</m:t>
                              </m:r>
                            </m:e>
                          </m:d>
                          <m:r>
                            <a:rPr lang="en-US" sz="2400" b="1" i="1">
                              <a:effectLst/>
                              <a:latin typeface="Cambria Math"/>
                              <a:ea typeface="MS Mincho"/>
                              <a:cs typeface="Times New Roman"/>
                            </a:rPr>
                            <m:t>−</m:t>
                          </m:r>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𝟎</m:t>
                              </m:r>
                            </m:e>
                          </m:d>
                        </m:num>
                        <m:den>
                          <m:r>
                            <a:rPr lang="en-US" sz="2400" b="1" i="1" smtClean="0">
                              <a:effectLst/>
                              <a:latin typeface="Cambria Math"/>
                              <a:ea typeface="MS Mincho"/>
                              <a:cs typeface="Times New Roman"/>
                            </a:rPr>
                            <m:t>−</m:t>
                          </m:r>
                          <m:r>
                            <a:rPr lang="en-US" sz="2400" b="1" i="1" smtClean="0">
                              <a:effectLst/>
                              <a:latin typeface="Cambria Math"/>
                              <a:ea typeface="MS Mincho"/>
                              <a:cs typeface="Times New Roman"/>
                            </a:rPr>
                            <m:t>𝟏</m:t>
                          </m:r>
                          <m:r>
                            <a:rPr lang="en-US" sz="2400" b="1" i="1">
                              <a:effectLst/>
                              <a:latin typeface="Cambria Math"/>
                              <a:ea typeface="MS Mincho"/>
                              <a:cs typeface="Times New Roman"/>
                            </a:rPr>
                            <m:t>−</m:t>
                          </m:r>
                          <m:r>
                            <a:rPr lang="en-US" sz="2400" b="1" i="1" smtClean="0">
                              <a:effectLst/>
                              <a:latin typeface="Cambria Math"/>
                              <a:ea typeface="MS Mincho"/>
                              <a:cs typeface="Times New Roman"/>
                            </a:rPr>
                            <m:t>𝟎</m:t>
                          </m:r>
                        </m:den>
                      </m:f>
                      <m:r>
                        <a:rPr lang="en-US" sz="2400" b="1" i="1" smtClean="0">
                          <a:effectLst/>
                          <a:latin typeface="Cambria Math"/>
                          <a:ea typeface="MS Mincho"/>
                          <a:cs typeface="Times New Roman"/>
                        </a:rPr>
                        <m:t>=</m:t>
                      </m:r>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645198" y="1779786"/>
                <a:ext cx="4663521" cy="874598"/>
              </a:xfrm>
              <a:prstGeom prst="rect">
                <a:avLst/>
              </a:prstGeom>
              <a:blipFill rotWithShape="1">
                <a:blip r:embed="rId4"/>
                <a:stretch>
                  <a:fillRect r="-209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7" name="Rectangle 6"/>
              <p:cNvSpPr/>
              <p:nvPr/>
            </p:nvSpPr>
            <p:spPr>
              <a:xfrm>
                <a:off x="429434" y="2654384"/>
                <a:ext cx="3203249" cy="1102866"/>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latin typeface="Cambria Math"/>
                          <a:ea typeface="MS Mincho"/>
                          <a:cs typeface="Times New Roman"/>
                        </a:rPr>
                        <m:t>=</m:t>
                      </m:r>
                      <m:f>
                        <m:fPr>
                          <m:ctrlPr>
                            <a:rPr lang="en-US" sz="2400" b="1" i="1">
                              <a:effectLst/>
                              <a:latin typeface="Cambria Math" panose="02040503050406030204" pitchFamily="18" charset="0"/>
                            </a:rPr>
                          </m:ctrlPr>
                        </m:fPr>
                        <m:num>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m:t>
                              </m:r>
                              <m:r>
                                <a:rPr lang="en-US" sz="2400" b="1" i="1">
                                  <a:effectLst/>
                                  <a:latin typeface="Cambria Math"/>
                                  <a:ea typeface="MS Mincho"/>
                                  <a:cs typeface="Times New Roman"/>
                                </a:rPr>
                                <m:t>𝟏</m:t>
                              </m:r>
                              <m:r>
                                <a:rPr lang="en-US" sz="2400" b="1" i="1">
                                  <a:effectLst/>
                                  <a:latin typeface="Cambria Math"/>
                                  <a:ea typeface="MS Mincho"/>
                                  <a:cs typeface="Times New Roman"/>
                                </a:rPr>
                                <m:t>−</m:t>
                              </m:r>
                              <m:r>
                                <a:rPr lang="en-US" sz="2400" b="1" i="1">
                                  <a:effectLst/>
                                  <a:latin typeface="Cambria Math"/>
                                  <a:ea typeface="MS Mincho"/>
                                  <a:cs typeface="Times New Roman"/>
                                </a:rPr>
                                <m:t>𝟓</m:t>
                              </m:r>
                            </m:num>
                            <m:den>
                              <m:r>
                                <a:rPr lang="en-US" sz="2400" b="1" i="1">
                                  <a:effectLst/>
                                  <a:latin typeface="Cambria Math"/>
                                  <a:ea typeface="MS Mincho"/>
                                  <a:cs typeface="Times New Roman"/>
                                </a:rPr>
                                <m:t>𝟐</m:t>
                              </m:r>
                              <m:r>
                                <a:rPr lang="en-US" sz="2400" b="1" i="1">
                                  <a:effectLst/>
                                  <a:latin typeface="Cambria Math"/>
                                  <a:ea typeface="MS Mincho"/>
                                  <a:cs typeface="Times New Roman"/>
                                </a:rPr>
                                <m:t>−</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m:t>
                                  </m:r>
                                  <m:r>
                                    <a:rPr lang="en-US" sz="2400" b="1" i="1">
                                      <a:effectLst/>
                                      <a:latin typeface="Cambria Math"/>
                                      <a:ea typeface="MS Mincho"/>
                                      <a:cs typeface="Times New Roman"/>
                                    </a:rPr>
                                    <m:t>𝟏</m:t>
                                  </m:r>
                                </m:e>
                              </m:d>
                            </m:den>
                          </m:f>
                          <m:r>
                            <a:rPr lang="en-US" sz="2400" b="1" i="1">
                              <a:effectLst/>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𝟎</m:t>
                              </m:r>
                              <m:r>
                                <a:rPr lang="en-US" sz="2400" b="1" i="1">
                                  <a:effectLst/>
                                  <a:latin typeface="Cambria Math"/>
                                  <a:ea typeface="MS Mincho"/>
                                  <a:cs typeface="Times New Roman"/>
                                </a:rPr>
                                <m:t>−</m:t>
                              </m:r>
                              <m:r>
                                <a:rPr lang="en-US" sz="2400" b="1" i="1">
                                  <a:effectLst/>
                                  <a:latin typeface="Cambria Math"/>
                                  <a:ea typeface="MS Mincho"/>
                                  <a:cs typeface="Times New Roman"/>
                                </a:rPr>
                                <m:t>𝟓</m:t>
                              </m:r>
                            </m:num>
                            <m:den>
                              <m:r>
                                <a:rPr lang="en-US" sz="2400" b="1" i="1">
                                  <a:effectLst/>
                                  <a:latin typeface="Cambria Math"/>
                                  <a:ea typeface="MS Mincho"/>
                                  <a:cs typeface="Times New Roman"/>
                                </a:rPr>
                                <m:t>𝟐</m:t>
                              </m:r>
                              <m:r>
                                <a:rPr lang="en-US" sz="2400" b="1" i="1">
                                  <a:effectLst/>
                                  <a:latin typeface="Cambria Math"/>
                                  <a:ea typeface="MS Mincho"/>
                                  <a:cs typeface="Times New Roman"/>
                                </a:rPr>
                                <m:t>−</m:t>
                              </m:r>
                              <m:r>
                                <a:rPr lang="en-US" sz="2400" b="1" i="1">
                                  <a:effectLst/>
                                  <a:latin typeface="Cambria Math"/>
                                  <a:ea typeface="MS Mincho"/>
                                  <a:cs typeface="Times New Roman"/>
                                </a:rPr>
                                <m:t>𝟎</m:t>
                              </m:r>
                            </m:den>
                          </m:f>
                        </m:num>
                        <m:den>
                          <m:r>
                            <a:rPr lang="en-US" sz="2400" b="1" i="1" smtClean="0">
                              <a:effectLst/>
                              <a:latin typeface="Cambria Math"/>
                              <a:ea typeface="MS Mincho"/>
                              <a:cs typeface="Times New Roman"/>
                            </a:rPr>
                            <m:t>−</m:t>
                          </m:r>
                          <m:r>
                            <a:rPr lang="en-US" sz="2400" b="1" i="1">
                              <a:effectLst/>
                              <a:latin typeface="Cambria Math"/>
                              <a:ea typeface="MS Mincho"/>
                              <a:cs typeface="Times New Roman"/>
                            </a:rPr>
                            <m:t>𝟏</m:t>
                          </m:r>
                        </m:den>
                      </m:f>
                      <m:r>
                        <a:rPr lang="en-US" sz="2400" b="1" i="1">
                          <a:effectLst/>
                          <a:latin typeface="Cambria Math"/>
                          <a:ea typeface="MS Mincho"/>
                          <a:cs typeface="Times New Roman"/>
                        </a:rPr>
                        <m:t>=</m:t>
                      </m:r>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429434" y="2654384"/>
                <a:ext cx="3203249" cy="1102866"/>
              </a:xfrm>
              <a:prstGeom prst="rect">
                <a:avLst/>
              </a:prstGeom>
              <a:blipFill rotWithShape="1">
                <a:blip r:embed="rId5"/>
                <a:stretch>
                  <a:fillRect r="-3422" b="-5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Rectangle 8"/>
              <p:cNvSpPr/>
              <p:nvPr/>
            </p:nvSpPr>
            <p:spPr>
              <a:xfrm>
                <a:off x="485211" y="4357323"/>
                <a:ext cx="1033168" cy="783804"/>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smtClean="0">
                          <a:solidFill>
                            <a:prstClr val="black"/>
                          </a:solidFill>
                          <a:latin typeface="Cambria Math"/>
                          <a:ea typeface="MS Mincho"/>
                          <a:cs typeface="Times New Roman"/>
                        </a:rPr>
                        <m:t>=−</m:t>
                      </m:r>
                      <m:f>
                        <m:fPr>
                          <m:ctrlPr>
                            <a:rPr lang="en-US" sz="2400" b="1" i="1">
                              <a:solidFill>
                                <a:prstClr val="black"/>
                              </a:solidFill>
                              <a:latin typeface="Cambria Math" panose="02040503050406030204" pitchFamily="18" charset="0"/>
                            </a:rPr>
                          </m:ctrlPr>
                        </m:fPr>
                        <m:num>
                          <m:r>
                            <a:rPr lang="en-US" sz="2400" b="1" i="1" smtClean="0">
                              <a:solidFill>
                                <a:prstClr val="black"/>
                              </a:solidFill>
                              <a:latin typeface="Cambria Math"/>
                            </a:rPr>
                            <m:t>𝟏</m:t>
                          </m:r>
                        </m:num>
                        <m:den>
                          <m:r>
                            <a:rPr lang="en-US" sz="2400" b="1" i="1" smtClean="0">
                              <a:solidFill>
                                <a:prstClr val="black"/>
                              </a:solidFill>
                              <a:latin typeface="Cambria Math"/>
                              <a:ea typeface="MS Mincho"/>
                              <a:cs typeface="Times New Roman"/>
                            </a:rPr>
                            <m:t>𝟐</m:t>
                          </m:r>
                        </m:den>
                      </m:f>
                    </m:oMath>
                  </m:oMathPara>
                </a14:m>
                <a:endParaRPr lang="en-US" dirty="0"/>
              </a:p>
            </p:txBody>
          </p:sp>
        </mc:Choice>
        <mc:Fallback xmlns="">
          <p:sp>
            <p:nvSpPr>
              <p:cNvPr id="9" name="Rectangle 8"/>
              <p:cNvSpPr>
                <a:spLocks noRot="1" noChangeAspect="1" noMove="1" noResize="1" noEditPoints="1" noAdjustHandles="1" noChangeArrowheads="1" noChangeShapeType="1" noTextEdit="1"/>
              </p:cNvSpPr>
              <p:nvPr/>
            </p:nvSpPr>
            <p:spPr>
              <a:xfrm>
                <a:off x="485211" y="4357323"/>
                <a:ext cx="1033168" cy="783804"/>
              </a:xfrm>
              <a:prstGeom prst="rect">
                <a:avLst/>
              </a:prstGeom>
              <a:blipFill rotWithShape="1">
                <a:blip r:embed="rId6"/>
                <a:stretch>
                  <a:fillRect r="-11834" b="-156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0" name="Rectangle 9"/>
              <p:cNvSpPr/>
              <p:nvPr/>
            </p:nvSpPr>
            <p:spPr>
              <a:xfrm>
                <a:off x="4472554" y="3486150"/>
                <a:ext cx="4572000" cy="993413"/>
              </a:xfrm>
              <a:prstGeom prst="rect">
                <a:avLst/>
              </a:prstGeom>
            </p:spPr>
            <p:txBody>
              <a:bodyPr>
                <a:spAutoFit/>
              </a:bodyPr>
              <a:lstStyle/>
              <a:p>
                <a:r>
                  <a:rPr lang="en-US" sz="2400" dirty="0">
                    <a:ea typeface="MS Mincho"/>
                    <a:cs typeface="Times New Roman"/>
                  </a:rPr>
                  <a:t>The average rate of change on the interval</a:t>
                </a:r>
                <a14:m>
                  <m:oMath xmlns:m="http://schemas.openxmlformats.org/officeDocument/2006/math">
                    <m:r>
                      <a:rPr lang="en-US" sz="2400" i="1">
                        <a:effectLst/>
                        <a:latin typeface="Cambria Math"/>
                        <a:ea typeface="MS Mincho"/>
                        <a:cs typeface="Times New Roman"/>
                      </a:rPr>
                      <m:t> </m:t>
                    </m:r>
                    <m:d>
                      <m:dPr>
                        <m:begChr m:val="["/>
                        <m:endChr m:val="]"/>
                        <m:ctrlPr>
                          <a:rPr lang="en-US" sz="2400" b="1" i="1">
                            <a:effectLst/>
                            <a:latin typeface="Cambria Math" panose="02040503050406030204" pitchFamily="18" charset="0"/>
                          </a:rPr>
                        </m:ctrlPr>
                      </m:dPr>
                      <m:e>
                        <m:r>
                          <a:rPr lang="en-US" sz="2400" b="1" i="1" smtClean="0">
                            <a:effectLst/>
                            <a:latin typeface="Cambria Math"/>
                          </a:rPr>
                          <m:t>𝟎</m:t>
                        </m:r>
                        <m:r>
                          <a:rPr lang="en-US" sz="2400" b="1" i="1">
                            <a:effectLst/>
                            <a:latin typeface="Cambria Math"/>
                            <a:ea typeface="MS Mincho"/>
                            <a:cs typeface="Times New Roman"/>
                          </a:rPr>
                          <m:t>;</m:t>
                        </m:r>
                        <m:r>
                          <a:rPr lang="en-US" sz="2400" b="1" i="1" smtClean="0">
                            <a:effectLst/>
                            <a:latin typeface="Cambria Math"/>
                            <a:ea typeface="MS Mincho"/>
                            <a:cs typeface="Times New Roman"/>
                          </a:rPr>
                          <m:t>−</m:t>
                        </m:r>
                        <m:r>
                          <a:rPr lang="en-US" sz="2400" b="1" i="1" smtClean="0">
                            <a:effectLst/>
                            <a:latin typeface="Cambria Math"/>
                            <a:ea typeface="MS Mincho"/>
                            <a:cs typeface="Times New Roman"/>
                          </a:rPr>
                          <m:t>𝟏</m:t>
                        </m:r>
                      </m:e>
                    </m:d>
                  </m:oMath>
                </a14:m>
                <a:r>
                  <a:rPr lang="en-US" sz="2400" b="1" dirty="0">
                    <a:ea typeface="MS Mincho"/>
                    <a:cs typeface="Times New Roman"/>
                  </a:rPr>
                  <a:t>  </a:t>
                </a:r>
                <a:r>
                  <a:rPr lang="en-US" sz="2400" dirty="0">
                    <a:ea typeface="MS Mincho"/>
                    <a:cs typeface="Times New Roman"/>
                  </a:rPr>
                  <a:t>is</a:t>
                </a:r>
                <a14:m>
                  <m:oMath xmlns:m="http://schemas.openxmlformats.org/officeDocument/2006/math">
                    <m:r>
                      <a:rPr lang="en-US" sz="2400" i="1">
                        <a:effectLst/>
                        <a:latin typeface="Cambria Math"/>
                        <a:ea typeface="MS Mincho"/>
                        <a:cs typeface="Times New Roman"/>
                      </a:rPr>
                      <m:t> </m:t>
                    </m:r>
                    <m:r>
                      <a:rPr lang="en-US" sz="2400" b="0" i="1" smtClean="0">
                        <a:effectLst/>
                        <a:latin typeface="Cambria Math"/>
                        <a:ea typeface="MS Mincho"/>
                        <a:cs typeface="Times New Roman"/>
                      </a:rPr>
                      <m:t> −</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𝟏</m:t>
                        </m:r>
                      </m:num>
                      <m:den>
                        <m:r>
                          <a:rPr lang="en-US" sz="2400" b="1" i="1">
                            <a:effectLst/>
                            <a:latin typeface="Cambria Math"/>
                            <a:ea typeface="MS Mincho"/>
                            <a:cs typeface="Times New Roman"/>
                          </a:rPr>
                          <m:t>𝟐</m:t>
                        </m:r>
                      </m:den>
                    </m:f>
                  </m:oMath>
                </a14:m>
                <a:r>
                  <a:rPr lang="en-US" sz="2400" b="1" dirty="0">
                    <a:ea typeface="MS Mincho"/>
                    <a:cs typeface="Times New Roman"/>
                  </a:rPr>
                  <a:t>.</a:t>
                </a:r>
                <a:endParaRPr lang="en-US" sz="2400" dirty="0"/>
              </a:p>
            </p:txBody>
          </p:sp>
        </mc:Choice>
        <mc:Fallback xmlns="">
          <p:sp>
            <p:nvSpPr>
              <p:cNvPr id="10" name="Rectangle 9"/>
              <p:cNvSpPr>
                <a:spLocks noRot="1" noChangeAspect="1" noMove="1" noResize="1" noEditPoints="1" noAdjustHandles="1" noChangeArrowheads="1" noChangeShapeType="1" noTextEdit="1"/>
              </p:cNvSpPr>
              <p:nvPr/>
            </p:nvSpPr>
            <p:spPr>
              <a:xfrm>
                <a:off x="4472554" y="3486150"/>
                <a:ext cx="4572000" cy="993413"/>
              </a:xfrm>
              <a:prstGeom prst="rect">
                <a:avLst/>
              </a:prstGeom>
              <a:blipFill rotWithShape="1">
                <a:blip r:embed="rId7"/>
                <a:stretch>
                  <a:fillRect l="-2133" t="-4908" b="-552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1" name="Rectangle 10"/>
              <p:cNvSpPr/>
              <p:nvPr/>
            </p:nvSpPr>
            <p:spPr>
              <a:xfrm>
                <a:off x="472806" y="3673699"/>
                <a:ext cx="1303049" cy="793679"/>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𝟔</m:t>
                          </m:r>
                        </m:num>
                        <m:den>
                          <m:r>
                            <a:rPr lang="en-US" sz="2400" b="1" i="1">
                              <a:effectLst/>
                              <a:latin typeface="Cambria Math"/>
                              <a:ea typeface="MS Mincho"/>
                              <a:cs typeface="Times New Roman"/>
                            </a:rPr>
                            <m:t>𝟑</m:t>
                          </m:r>
                        </m:den>
                      </m:f>
                      <m:r>
                        <a:rPr lang="en-US" sz="2400" b="1" i="1">
                          <a:effectLst/>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𝟓</m:t>
                          </m:r>
                        </m:num>
                        <m:den>
                          <m:r>
                            <a:rPr lang="en-US" sz="2400" b="1" i="1">
                              <a:effectLst/>
                              <a:latin typeface="Cambria Math"/>
                              <a:ea typeface="MS Mincho"/>
                              <a:cs typeface="Times New Roman"/>
                            </a:rPr>
                            <m:t>𝟐</m:t>
                          </m:r>
                        </m:den>
                      </m:f>
                    </m:oMath>
                  </m:oMathPara>
                </a14:m>
                <a:endParaRPr lang="en-US" sz="2400" dirty="0"/>
              </a:p>
            </p:txBody>
          </p:sp>
        </mc:Choice>
        <mc:Fallback xmlns="">
          <p:sp>
            <p:nvSpPr>
              <p:cNvPr id="11" name="Rectangle 10"/>
              <p:cNvSpPr>
                <a:spLocks noRot="1" noChangeAspect="1" noMove="1" noResize="1" noEditPoints="1" noAdjustHandles="1" noChangeArrowheads="1" noChangeShapeType="1" noTextEdit="1"/>
              </p:cNvSpPr>
              <p:nvPr/>
            </p:nvSpPr>
            <p:spPr>
              <a:xfrm>
                <a:off x="472806" y="3673699"/>
                <a:ext cx="1303049" cy="793679"/>
              </a:xfrm>
              <a:prstGeom prst="rect">
                <a:avLst/>
              </a:prstGeom>
              <a:blipFill rotWithShape="1">
                <a:blip r:embed="rId8"/>
                <a:stretch>
                  <a:fillRect r="-9390" b="-769"/>
                </a:stretch>
              </a:blipFill>
            </p:spPr>
            <p:txBody>
              <a:bodyPr/>
              <a:lstStyle/>
              <a:p>
                <a:r>
                  <a:rPr lang="en-US">
                    <a:noFill/>
                  </a:rPr>
                  <a:t> </a:t>
                </a:r>
              </a:p>
            </p:txBody>
          </p:sp>
        </mc:Fallback>
      </mc:AlternateContent>
    </p:spTree>
    <p:extLst>
      <p:ext uri="{BB962C8B-B14F-4D97-AF65-F5344CB8AC3E}">
        <p14:creationId xmlns:p14="http://schemas.microsoft.com/office/powerpoint/2010/main" val="3963291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0" y="720279"/>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4</a:t>
            </a:r>
            <a:r>
              <a:rPr lang="en-US" sz="2400" dirty="0">
                <a:solidFill>
                  <a:schemeClr val="accent1"/>
                </a:solidFill>
              </a:rPr>
              <a:t>: </a:t>
            </a:r>
            <a:r>
              <a:rPr lang="en-US" sz="2400" b="1" dirty="0">
                <a:ea typeface="MS Mincho"/>
                <a:cs typeface="Times New Roman"/>
              </a:rPr>
              <a:t>Find the average rate of change of a function on the given interval.</a:t>
            </a:r>
          </a:p>
        </p:txBody>
      </p:sp>
      <p:sp>
        <p:nvSpPr>
          <p:cNvPr id="3" name="Rectangle 2"/>
          <p:cNvSpPr/>
          <p:nvPr/>
        </p:nvSpPr>
        <p:spPr>
          <a:xfrm>
            <a:off x="152400" y="1568461"/>
            <a:ext cx="418704" cy="461665"/>
          </a:xfrm>
          <a:prstGeom prst="rect">
            <a:avLst/>
          </a:prstGeom>
        </p:spPr>
        <p:txBody>
          <a:bodyPr wrap="none">
            <a:spAutoFit/>
          </a:bodyPr>
          <a:lstStyle/>
          <a:p>
            <a:r>
              <a:rPr lang="en-US" sz="2400" b="1" dirty="0"/>
              <a:t>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571104" y="1571905"/>
                <a:ext cx="4147417"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sSup>
                        <m:sSupPr>
                          <m:ctrlPr>
                            <a:rPr lang="en-US" sz="2400" b="1" i="1">
                              <a:effectLst/>
                              <a:latin typeface="Cambria Math" panose="02040503050406030204" pitchFamily="18" charset="0"/>
                            </a:rPr>
                          </m:ctrlPr>
                        </m:sSupPr>
                        <m:e>
                          <m:r>
                            <a:rPr lang="en-US" sz="2400" b="1" i="1">
                              <a:effectLst/>
                              <a:latin typeface="Cambria Math"/>
                              <a:ea typeface="MS Mincho"/>
                              <a:cs typeface="Times New Roman"/>
                            </a:rPr>
                            <m:t>𝒙</m:t>
                          </m:r>
                        </m:e>
                        <m:sup>
                          <m:r>
                            <a:rPr lang="en-US" sz="2400" b="1" i="1">
                              <a:effectLst/>
                              <a:latin typeface="Cambria Math"/>
                              <a:ea typeface="MS Mincho"/>
                              <a:cs typeface="Times New Roman"/>
                            </a:rPr>
                            <m:t>𝟐</m:t>
                          </m:r>
                        </m:sup>
                      </m:sSup>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𝒙</m:t>
                      </m:r>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     </m:t>
                      </m:r>
                      <m:d>
                        <m:dPr>
                          <m:begChr m:val="["/>
                          <m:endChr m:val="]"/>
                          <m:ctrlPr>
                            <a:rPr lang="en-US" sz="2400" b="1" i="1">
                              <a:effectLst/>
                              <a:latin typeface="Cambria Math" panose="02040503050406030204" pitchFamily="18" charset="0"/>
                            </a:rPr>
                          </m:ctrlPr>
                        </m:dPr>
                        <m:e>
                          <m:r>
                            <a:rPr lang="en-US" sz="2400" b="1" i="1">
                              <a:effectLst/>
                              <a:latin typeface="Cambria Math"/>
                              <a:ea typeface="MS Mincho"/>
                              <a:cs typeface="Times New Roman"/>
                            </a:rPr>
                            <m:t>−</m:t>
                          </m:r>
                          <m:r>
                            <a:rPr lang="en-US" sz="2400" b="1" i="1">
                              <a:effectLst/>
                              <a:latin typeface="Cambria Math"/>
                              <a:ea typeface="MS Mincho"/>
                              <a:cs typeface="Times New Roman"/>
                            </a:rPr>
                            <m:t>𝟒</m:t>
                          </m:r>
                          <m:r>
                            <a:rPr lang="en-US" sz="2400" b="1" i="1">
                              <a:effectLst/>
                              <a:latin typeface="Cambria Math"/>
                              <a:ea typeface="MS Mincho"/>
                              <a:cs typeface="Times New Roman"/>
                            </a:rPr>
                            <m:t>;</m:t>
                          </m:r>
                          <m:r>
                            <a:rPr lang="en-US" sz="2400" b="1" i="1">
                              <a:effectLst/>
                              <a:latin typeface="Cambria Math"/>
                              <a:ea typeface="MS Mincho"/>
                              <a:cs typeface="Times New Roman"/>
                            </a:rPr>
                            <m:t>𝟏</m:t>
                          </m:r>
                        </m:e>
                      </m:d>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571104" y="1571905"/>
                <a:ext cx="4147417" cy="470000"/>
              </a:xfrm>
              <a:prstGeom prst="rect">
                <a:avLst/>
              </a:prstGeom>
              <a:blipFill rotWithShape="1">
                <a:blip r:embed="rId3"/>
                <a:stretch>
                  <a:fillRect t="-7792" r="-2647" b="-29870"/>
                </a:stretch>
              </a:blipFill>
            </p:spPr>
            <p:txBody>
              <a:bodyPr/>
              <a:lstStyle/>
              <a:p>
                <a:r>
                  <a:rPr lang="en-US">
                    <a:noFill/>
                  </a:rPr>
                  <a:t> </a:t>
                </a:r>
              </a:p>
            </p:txBody>
          </p:sp>
        </mc:Fallback>
      </mc:AlternateContent>
      <p:sp>
        <p:nvSpPr>
          <p:cNvPr id="8" name="Rectangle 7"/>
          <p:cNvSpPr/>
          <p:nvPr/>
        </p:nvSpPr>
        <p:spPr>
          <a:xfrm>
            <a:off x="685801" y="285750"/>
            <a:ext cx="8370886" cy="517065"/>
          </a:xfrm>
          <a:prstGeom prst="rect">
            <a:avLst/>
          </a:prstGeom>
        </p:spPr>
        <p:txBody>
          <a:bodyPr wrap="square">
            <a:spAutoFit/>
          </a:bodyPr>
          <a:lstStyle/>
          <a:p>
            <a:pPr>
              <a:lnSpc>
                <a:spcPct val="115000"/>
              </a:lnSpc>
              <a:spcAft>
                <a:spcPts val="1000"/>
              </a:spcAft>
            </a:pPr>
            <a:r>
              <a:rPr lang="en-US" sz="2400" b="1" dirty="0">
                <a:solidFill>
                  <a:srgbClr val="4F81BD"/>
                </a:solidFill>
                <a:ea typeface="MS Mincho"/>
                <a:cs typeface="Times New Roman"/>
              </a:rPr>
              <a:t>Computing Average Rate of Change from a Graph</a:t>
            </a:r>
            <a:endParaRPr lang="en-US" sz="2400" dirty="0">
              <a:ea typeface="MS Mincho"/>
              <a:cs typeface="Times New Roman"/>
            </a:endParaRPr>
          </a:p>
        </p:txBody>
      </p:sp>
      <p:pic>
        <p:nvPicPr>
          <p:cNvPr id="13" name="Picture 12"/>
          <p:cNvPicPr/>
          <p:nvPr/>
        </p:nvPicPr>
        <p:blipFill>
          <a:blip r:embed="rId4">
            <a:extLst>
              <a:ext uri="{28A0092B-C50C-407E-A947-70E740481C1C}">
                <a14:useLocalDpi xmlns:a14="http://schemas.microsoft.com/office/drawing/2010/main" val="0"/>
              </a:ext>
            </a:extLst>
          </a:blip>
          <a:stretch>
            <a:fillRect/>
          </a:stretch>
        </p:blipFill>
        <p:spPr>
          <a:xfrm>
            <a:off x="593901" y="2043284"/>
            <a:ext cx="2987499" cy="2768428"/>
          </a:xfrm>
          <a:prstGeom prst="rect">
            <a:avLst/>
          </a:prstGeom>
        </p:spPr>
      </p:pic>
    </p:spTree>
    <p:extLst>
      <p:ext uri="{BB962C8B-B14F-4D97-AF65-F5344CB8AC3E}">
        <p14:creationId xmlns:p14="http://schemas.microsoft.com/office/powerpoint/2010/main" val="67038576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0" y="720279"/>
            <a:ext cx="9144000" cy="941796"/>
          </a:xfrm>
          <a:prstGeom prst="rect">
            <a:avLst/>
          </a:prstGeom>
        </p:spPr>
        <p:txBody>
          <a:bodyPr wrap="square">
            <a:spAutoFit/>
          </a:bodyPr>
          <a:lstStyle/>
          <a:p>
            <a:pPr>
              <a:lnSpc>
                <a:spcPct val="115000"/>
              </a:lnSpc>
              <a:spcAft>
                <a:spcPts val="1000"/>
              </a:spcAft>
            </a:pPr>
            <a:r>
              <a:rPr lang="en-US" sz="2400" b="1" dirty="0">
                <a:solidFill>
                  <a:schemeClr val="accent1"/>
                </a:solidFill>
              </a:rPr>
              <a:t>Sample Problem 4</a:t>
            </a:r>
            <a:r>
              <a:rPr lang="en-US" sz="2400" dirty="0">
                <a:solidFill>
                  <a:schemeClr val="accent1"/>
                </a:solidFill>
              </a:rPr>
              <a:t>: </a:t>
            </a:r>
            <a:r>
              <a:rPr lang="en-US" sz="2400" b="1" dirty="0">
                <a:ea typeface="MS Mincho"/>
                <a:cs typeface="Times New Roman"/>
              </a:rPr>
              <a:t>Find the average rate of change of a function on the given interval.</a:t>
            </a:r>
          </a:p>
        </p:txBody>
      </p:sp>
      <p:sp>
        <p:nvSpPr>
          <p:cNvPr id="3" name="Rectangle 2"/>
          <p:cNvSpPr/>
          <p:nvPr/>
        </p:nvSpPr>
        <p:spPr>
          <a:xfrm>
            <a:off x="152400" y="1568461"/>
            <a:ext cx="418704" cy="461665"/>
          </a:xfrm>
          <a:prstGeom prst="rect">
            <a:avLst/>
          </a:prstGeom>
        </p:spPr>
        <p:txBody>
          <a:bodyPr wrap="none">
            <a:spAutoFit/>
          </a:bodyPr>
          <a:lstStyle/>
          <a:p>
            <a:r>
              <a:rPr lang="en-US" sz="2400" b="1" dirty="0"/>
              <a:t>a.</a:t>
            </a:r>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6" name="Rectangle 5"/>
              <p:cNvSpPr/>
              <p:nvPr/>
            </p:nvSpPr>
            <p:spPr>
              <a:xfrm>
                <a:off x="571104" y="1571905"/>
                <a:ext cx="4147417"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sSup>
                        <m:sSupPr>
                          <m:ctrlPr>
                            <a:rPr lang="en-US" sz="2400" b="1" i="1">
                              <a:effectLst/>
                              <a:latin typeface="Cambria Math" panose="02040503050406030204" pitchFamily="18" charset="0"/>
                            </a:rPr>
                          </m:ctrlPr>
                        </m:sSupPr>
                        <m:e>
                          <m:r>
                            <a:rPr lang="en-US" sz="2400" b="1" i="1">
                              <a:effectLst/>
                              <a:latin typeface="Cambria Math"/>
                              <a:ea typeface="MS Mincho"/>
                              <a:cs typeface="Times New Roman"/>
                            </a:rPr>
                            <m:t>𝒙</m:t>
                          </m:r>
                        </m:e>
                        <m:sup>
                          <m:r>
                            <a:rPr lang="en-US" sz="2400" b="1" i="1">
                              <a:effectLst/>
                              <a:latin typeface="Cambria Math"/>
                              <a:ea typeface="MS Mincho"/>
                              <a:cs typeface="Times New Roman"/>
                            </a:rPr>
                            <m:t>𝟐</m:t>
                          </m:r>
                        </m:sup>
                      </m:sSup>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𝒙</m:t>
                      </m:r>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     </m:t>
                      </m:r>
                      <m:d>
                        <m:dPr>
                          <m:begChr m:val="["/>
                          <m:endChr m:val="]"/>
                          <m:ctrlPr>
                            <a:rPr lang="en-US" sz="2400" b="1" i="1">
                              <a:effectLst/>
                              <a:latin typeface="Cambria Math" panose="02040503050406030204" pitchFamily="18" charset="0"/>
                            </a:rPr>
                          </m:ctrlPr>
                        </m:dPr>
                        <m:e>
                          <m:r>
                            <a:rPr lang="en-US" sz="2400" b="1" i="1">
                              <a:effectLst/>
                              <a:latin typeface="Cambria Math"/>
                              <a:ea typeface="MS Mincho"/>
                              <a:cs typeface="Times New Roman"/>
                            </a:rPr>
                            <m:t>−</m:t>
                          </m:r>
                          <m:r>
                            <a:rPr lang="en-US" sz="2400" b="1" i="1">
                              <a:effectLst/>
                              <a:latin typeface="Cambria Math"/>
                              <a:ea typeface="MS Mincho"/>
                              <a:cs typeface="Times New Roman"/>
                            </a:rPr>
                            <m:t>𝟒</m:t>
                          </m:r>
                          <m:r>
                            <a:rPr lang="en-US" sz="2400" b="1" i="1">
                              <a:effectLst/>
                              <a:latin typeface="Cambria Math"/>
                              <a:ea typeface="MS Mincho"/>
                              <a:cs typeface="Times New Roman"/>
                            </a:rPr>
                            <m:t>;</m:t>
                          </m:r>
                          <m:r>
                            <a:rPr lang="en-US" sz="2400" b="1" i="1">
                              <a:effectLst/>
                              <a:latin typeface="Cambria Math"/>
                              <a:ea typeface="MS Mincho"/>
                              <a:cs typeface="Times New Roman"/>
                            </a:rPr>
                            <m:t>𝟏</m:t>
                          </m:r>
                        </m:e>
                      </m:d>
                    </m:oMath>
                  </m:oMathPara>
                </a14:m>
                <a:endParaRPr lang="en-US" sz="2400" dirty="0"/>
              </a:p>
            </p:txBody>
          </p:sp>
        </mc:Choice>
        <mc:Fallback xmlns="">
          <p:sp>
            <p:nvSpPr>
              <p:cNvPr id="6" name="Rectangle 5"/>
              <p:cNvSpPr>
                <a:spLocks noRot="1" noChangeAspect="1" noMove="1" noResize="1" noEditPoints="1" noAdjustHandles="1" noChangeArrowheads="1" noChangeShapeType="1" noTextEdit="1"/>
              </p:cNvSpPr>
              <p:nvPr/>
            </p:nvSpPr>
            <p:spPr>
              <a:xfrm>
                <a:off x="571104" y="1571905"/>
                <a:ext cx="4147417" cy="470000"/>
              </a:xfrm>
              <a:prstGeom prst="rect">
                <a:avLst/>
              </a:prstGeom>
              <a:blipFill rotWithShape="1">
                <a:blip r:embed="rId3"/>
                <a:stretch>
                  <a:fillRect t="-7792" r="-2647" b="-29870"/>
                </a:stretch>
              </a:blipFill>
            </p:spPr>
            <p:txBody>
              <a:bodyPr/>
              <a:lstStyle/>
              <a:p>
                <a:r>
                  <a:rPr lang="en-US">
                    <a:noFill/>
                  </a:rPr>
                  <a:t> </a:t>
                </a:r>
              </a:p>
            </p:txBody>
          </p:sp>
        </mc:Fallback>
      </mc:AlternateContent>
      <p:sp>
        <p:nvSpPr>
          <p:cNvPr id="8" name="Rectangle 7"/>
          <p:cNvSpPr/>
          <p:nvPr/>
        </p:nvSpPr>
        <p:spPr>
          <a:xfrm>
            <a:off x="685801" y="285750"/>
            <a:ext cx="8370886" cy="517065"/>
          </a:xfrm>
          <a:prstGeom prst="rect">
            <a:avLst/>
          </a:prstGeom>
        </p:spPr>
        <p:txBody>
          <a:bodyPr wrap="square">
            <a:spAutoFit/>
          </a:bodyPr>
          <a:lstStyle/>
          <a:p>
            <a:pPr>
              <a:lnSpc>
                <a:spcPct val="115000"/>
              </a:lnSpc>
              <a:spcAft>
                <a:spcPts val="1000"/>
              </a:spcAft>
            </a:pPr>
            <a:r>
              <a:rPr lang="en-US" sz="2400" b="1" dirty="0">
                <a:solidFill>
                  <a:srgbClr val="4F81BD"/>
                </a:solidFill>
                <a:ea typeface="MS Mincho"/>
                <a:cs typeface="Times New Roman"/>
              </a:rPr>
              <a:t>Computing Average Rate of Change from a Graph</a:t>
            </a:r>
            <a:endParaRPr lang="en-US" sz="2400" dirty="0">
              <a:ea typeface="MS Mincho"/>
              <a:cs typeface="Times New Roman"/>
            </a:endParaRPr>
          </a:p>
        </p:txBody>
      </p:sp>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595912" y="2052981"/>
            <a:ext cx="3366487" cy="2941294"/>
          </a:xfrm>
          <a:prstGeom prst="rect">
            <a:avLst/>
          </a:prstGeom>
        </p:spPr>
      </p:pic>
      <p:cxnSp>
        <p:nvCxnSpPr>
          <p:cNvPr id="10" name="Straight Arrow Connector 9"/>
          <p:cNvCxnSpPr/>
          <p:nvPr/>
        </p:nvCxnSpPr>
        <p:spPr>
          <a:xfrm>
            <a:off x="1123507" y="2210680"/>
            <a:ext cx="0" cy="1312948"/>
          </a:xfrm>
          <a:prstGeom prst="straightConnector1">
            <a:avLst/>
          </a:prstGeom>
          <a:noFill/>
          <a:ln w="19050" cap="flat" cmpd="sng" algn="ctr">
            <a:solidFill>
              <a:srgbClr val="00B050"/>
            </a:solidFill>
            <a:prstDash val="solid"/>
            <a:headEnd type="stealth"/>
            <a:tailEnd type="stealth"/>
          </a:ln>
          <a:effectLst/>
        </p:spPr>
      </p:cxnSp>
      <p:cxnSp>
        <p:nvCxnSpPr>
          <p:cNvPr id="12" name="Straight Arrow Connector 11"/>
          <p:cNvCxnSpPr/>
          <p:nvPr/>
        </p:nvCxnSpPr>
        <p:spPr>
          <a:xfrm>
            <a:off x="2590800" y="3301378"/>
            <a:ext cx="0" cy="222250"/>
          </a:xfrm>
          <a:prstGeom prst="straightConnector1">
            <a:avLst/>
          </a:prstGeom>
          <a:noFill/>
          <a:ln w="19050" cap="flat" cmpd="sng" algn="ctr">
            <a:solidFill>
              <a:srgbClr val="00B050"/>
            </a:solidFill>
            <a:prstDash val="solid"/>
            <a:headEnd type="stealth"/>
            <a:tailEnd type="stealth"/>
          </a:ln>
          <a:effectLst/>
        </p:spPr>
      </p:cxnSp>
      <mc:AlternateContent xmlns:mc="http://schemas.openxmlformats.org/markup-compatibility/2006" xmlns:a14="http://schemas.microsoft.com/office/drawing/2010/main">
        <mc:Choice Requires="a14">
          <p:sp>
            <p:nvSpPr>
              <p:cNvPr id="7" name="Rectangle 6"/>
              <p:cNvSpPr/>
              <p:nvPr/>
            </p:nvSpPr>
            <p:spPr>
              <a:xfrm>
                <a:off x="3962400" y="2030126"/>
                <a:ext cx="4572000" cy="1641475"/>
              </a:xfrm>
              <a:prstGeom prst="rect">
                <a:avLst/>
              </a:prstGeom>
            </p:spPr>
            <p:txBody>
              <a:bodyPr>
                <a:spAutoFit/>
              </a:bodyPr>
              <a:lstStyle/>
              <a:p>
                <a:pPr/>
                <a14:m>
                  <m:oMathPara xmlns:m="http://schemas.openxmlformats.org/officeDocument/2006/math">
                    <m:oMathParaPr>
                      <m:jc m:val="left"/>
                    </m:oMathParaPr>
                    <m:oMath xmlns:m="http://schemas.openxmlformats.org/officeDocument/2006/math">
                      <m:f>
                        <m:fPr>
                          <m:ctrlPr>
                            <a:rPr lang="en-US" sz="2400" b="1" i="1" smtClean="0">
                              <a:latin typeface="Cambria Math" panose="02040503050406030204" pitchFamily="18" charset="0"/>
                            </a:rPr>
                          </m:ctrlPr>
                        </m:fPr>
                        <m:num>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𝟐</m:t>
                                  </m:r>
                                </m:sub>
                              </m:sSub>
                            </m:e>
                          </m:d>
                          <m:r>
                            <a:rPr lang="en-US" sz="2400" b="1" i="1">
                              <a:effectLst/>
                              <a:latin typeface="Cambria Math"/>
                              <a:ea typeface="MS Mincho"/>
                              <a:cs typeface="Times New Roman"/>
                            </a:rPr>
                            <m:t>−</m:t>
                          </m:r>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𝟏</m:t>
                                  </m:r>
                                </m:sub>
                              </m:sSub>
                            </m:e>
                          </m:d>
                        </m:num>
                        <m:den>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𝟐</m:t>
                              </m:r>
                            </m:sub>
                          </m:sSub>
                          <m:r>
                            <a:rPr lang="en-US" sz="2400" b="1" i="1">
                              <a:effectLst/>
                              <a:latin typeface="Cambria Math"/>
                              <a:ea typeface="MS Mincho"/>
                              <a:cs typeface="Times New Roman"/>
                            </a:rPr>
                            <m:t>−</m:t>
                          </m:r>
                          <m:sSub>
                            <m:sSubPr>
                              <m:ctrlPr>
                                <a:rPr lang="en-US" sz="2400" b="1" i="1">
                                  <a:effectLst/>
                                  <a:latin typeface="Cambria Math" panose="02040503050406030204" pitchFamily="18" charset="0"/>
                                </a:rPr>
                              </m:ctrlPr>
                            </m:sSubPr>
                            <m:e>
                              <m:r>
                                <a:rPr lang="en-US" sz="2400" b="1" i="1">
                                  <a:effectLst/>
                                  <a:latin typeface="Cambria Math"/>
                                  <a:ea typeface="MS Mincho"/>
                                  <a:cs typeface="Times New Roman"/>
                                </a:rPr>
                                <m:t>𝒙</m:t>
                              </m:r>
                            </m:e>
                            <m:sub>
                              <m:r>
                                <a:rPr lang="en-US" sz="2400" b="1" i="1">
                                  <a:effectLst/>
                                  <a:latin typeface="Cambria Math"/>
                                  <a:ea typeface="MS Mincho"/>
                                  <a:cs typeface="Times New Roman"/>
                                </a:rPr>
                                <m:t>𝟏</m:t>
                              </m:r>
                            </m:sub>
                          </m:sSub>
                        </m:den>
                      </m:f>
                      <m:r>
                        <a:rPr lang="en-US" sz="2400" b="1" i="1">
                          <a:effectLst/>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𝟏</m:t>
                              </m:r>
                            </m:e>
                          </m:d>
                          <m:r>
                            <a:rPr lang="en-US" sz="2400" b="1" i="1">
                              <a:effectLst/>
                              <a:latin typeface="Cambria Math"/>
                              <a:ea typeface="MS Mincho"/>
                              <a:cs typeface="Times New Roman"/>
                            </a:rPr>
                            <m:t>−</m:t>
                          </m:r>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m:t>
                              </m:r>
                              <m:r>
                                <a:rPr lang="en-US" sz="2400" b="1" i="1">
                                  <a:effectLst/>
                                  <a:latin typeface="Cambria Math"/>
                                  <a:ea typeface="MS Mincho"/>
                                  <a:cs typeface="Times New Roman"/>
                                </a:rPr>
                                <m:t>𝟒</m:t>
                              </m:r>
                            </m:e>
                          </m:d>
                        </m:num>
                        <m:den>
                          <m:r>
                            <a:rPr lang="en-US" sz="2400" b="1" i="1">
                              <a:effectLst/>
                              <a:latin typeface="Cambria Math"/>
                              <a:ea typeface="MS Mincho"/>
                              <a:cs typeface="Times New Roman"/>
                            </a:rPr>
                            <m:t>𝟏</m:t>
                          </m:r>
                          <m:r>
                            <a:rPr lang="en-US" sz="2400" b="1" i="1">
                              <a:effectLst/>
                              <a:latin typeface="Cambria Math"/>
                              <a:ea typeface="MS Mincho"/>
                              <a:cs typeface="Times New Roman"/>
                            </a:rPr>
                            <m:t>−(−</m:t>
                          </m:r>
                          <m:r>
                            <a:rPr lang="en-US" sz="2400" b="1" i="1">
                              <a:effectLst/>
                              <a:latin typeface="Cambria Math"/>
                              <a:ea typeface="MS Mincho"/>
                              <a:cs typeface="Times New Roman"/>
                            </a:rPr>
                            <m:t>𝟒</m:t>
                          </m:r>
                          <m:r>
                            <a:rPr lang="en-US" sz="2400" b="1" i="1">
                              <a:effectLst/>
                              <a:latin typeface="Cambria Math"/>
                              <a:ea typeface="MS Mincho"/>
                              <a:cs typeface="Times New Roman"/>
                            </a:rPr>
                            <m:t>)</m:t>
                          </m:r>
                        </m:den>
                      </m:f>
                      <m:r>
                        <a:rPr lang="en-US" sz="2400" b="1" i="1" smtClean="0">
                          <a:effectLst/>
                          <a:latin typeface="Cambria Math"/>
                          <a:ea typeface="MS Mincho"/>
                          <a:cs typeface="Times New Roman"/>
                        </a:rPr>
                        <m:t>=</m:t>
                      </m:r>
                      <m:r>
                        <a:rPr lang="en-US" sz="2400" b="1" i="1">
                          <a:effectLst/>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𝟏</m:t>
                          </m:r>
                          <m:r>
                            <a:rPr lang="en-US" sz="2400" b="1" i="1">
                              <a:effectLst/>
                              <a:latin typeface="Cambria Math"/>
                              <a:ea typeface="MS Mincho"/>
                              <a:cs typeface="Times New Roman"/>
                            </a:rPr>
                            <m:t>−</m:t>
                          </m:r>
                          <m:r>
                            <a:rPr lang="en-US" sz="2400" b="1" i="1">
                              <a:effectLst/>
                              <a:latin typeface="Cambria Math"/>
                              <a:ea typeface="MS Mincho"/>
                              <a:cs typeface="Times New Roman"/>
                            </a:rPr>
                            <m:t>𝟔</m:t>
                          </m:r>
                        </m:num>
                        <m:den>
                          <m:r>
                            <a:rPr lang="en-US" sz="2400" b="1" i="1">
                              <a:effectLst/>
                              <a:latin typeface="Cambria Math"/>
                              <a:ea typeface="MS Mincho"/>
                              <a:cs typeface="Times New Roman"/>
                            </a:rPr>
                            <m:t>𝟏</m:t>
                          </m:r>
                          <m:r>
                            <a:rPr lang="en-US" sz="2400" b="1" i="1">
                              <a:effectLst/>
                              <a:latin typeface="Cambria Math"/>
                              <a:ea typeface="MS Mincho"/>
                              <a:cs typeface="Times New Roman"/>
                            </a:rPr>
                            <m:t>−(−</m:t>
                          </m:r>
                          <m:r>
                            <a:rPr lang="en-US" sz="2400" b="1" i="1">
                              <a:effectLst/>
                              <a:latin typeface="Cambria Math"/>
                              <a:ea typeface="MS Mincho"/>
                              <a:cs typeface="Times New Roman"/>
                            </a:rPr>
                            <m:t>𝟒</m:t>
                          </m:r>
                          <m:r>
                            <a:rPr lang="en-US" sz="2400" b="1" i="1">
                              <a:effectLst/>
                              <a:latin typeface="Cambria Math"/>
                              <a:ea typeface="MS Mincho"/>
                              <a:cs typeface="Times New Roman"/>
                            </a:rPr>
                            <m:t>)</m:t>
                          </m:r>
                        </m:den>
                      </m:f>
                      <m:r>
                        <a:rPr lang="en-US" sz="2400" b="1" i="1">
                          <a:effectLst/>
                          <a:latin typeface="Cambria Math"/>
                          <a:ea typeface="MS Mincho"/>
                          <a:cs typeface="Times New Roman"/>
                        </a:rPr>
                        <m:t>=</m:t>
                      </m:r>
                      <m:f>
                        <m:fPr>
                          <m:ctrlPr>
                            <a:rPr lang="en-US" sz="2400" b="1" i="1">
                              <a:effectLst/>
                              <a:latin typeface="Cambria Math" panose="02040503050406030204" pitchFamily="18" charset="0"/>
                            </a:rPr>
                          </m:ctrlPr>
                        </m:fPr>
                        <m:num>
                          <m:r>
                            <a:rPr lang="en-US" sz="2400" b="1" i="1">
                              <a:effectLst/>
                              <a:latin typeface="Cambria Math"/>
                              <a:ea typeface="MS Mincho"/>
                              <a:cs typeface="Times New Roman"/>
                            </a:rPr>
                            <m:t>−</m:t>
                          </m:r>
                          <m:r>
                            <a:rPr lang="en-US" sz="2400" b="1" i="1">
                              <a:effectLst/>
                              <a:latin typeface="Cambria Math"/>
                              <a:ea typeface="MS Mincho"/>
                              <a:cs typeface="Times New Roman"/>
                            </a:rPr>
                            <m:t>𝟓</m:t>
                          </m:r>
                        </m:num>
                        <m:den>
                          <m:r>
                            <a:rPr lang="en-US" sz="2400" b="1" i="1">
                              <a:effectLst/>
                              <a:latin typeface="Cambria Math"/>
                              <a:ea typeface="MS Mincho"/>
                              <a:cs typeface="Times New Roman"/>
                            </a:rPr>
                            <m:t>𝟓</m:t>
                          </m:r>
                        </m:den>
                      </m:f>
                      <m:r>
                        <a:rPr lang="en-US" sz="2400" b="1" i="1">
                          <a:effectLst/>
                          <a:latin typeface="Cambria Math"/>
                          <a:ea typeface="MS Mincho"/>
                          <a:cs typeface="Times New Roman"/>
                        </a:rPr>
                        <m:t>=</m:t>
                      </m:r>
                      <m:r>
                        <a:rPr lang="en-US" sz="2400" b="1" i="1" smtClean="0">
                          <a:effectLst/>
                          <a:latin typeface="Cambria Math"/>
                          <a:ea typeface="MS Mincho"/>
                          <a:cs typeface="Times New Roman"/>
                        </a:rPr>
                        <m:t>−</m:t>
                      </m:r>
                      <m:r>
                        <a:rPr lang="en-US" sz="2400" b="1" i="1" smtClean="0">
                          <a:effectLst/>
                          <a:latin typeface="Cambria Math"/>
                          <a:ea typeface="MS Mincho"/>
                          <a:cs typeface="Times New Roman"/>
                        </a:rPr>
                        <m:t>𝟏</m:t>
                      </m:r>
                    </m:oMath>
                  </m:oMathPara>
                </a14:m>
                <a:endParaRPr lang="en-US" sz="2400" dirty="0"/>
              </a:p>
            </p:txBody>
          </p:sp>
        </mc:Choice>
        <mc:Fallback xmlns="">
          <p:sp>
            <p:nvSpPr>
              <p:cNvPr id="7" name="Rectangle 6"/>
              <p:cNvSpPr>
                <a:spLocks noRot="1" noChangeAspect="1" noMove="1" noResize="1" noEditPoints="1" noAdjustHandles="1" noChangeArrowheads="1" noChangeShapeType="1" noTextEdit="1"/>
              </p:cNvSpPr>
              <p:nvPr/>
            </p:nvSpPr>
            <p:spPr>
              <a:xfrm>
                <a:off x="3962400" y="2030126"/>
                <a:ext cx="4572000" cy="1641475"/>
              </a:xfrm>
              <a:prstGeom prst="rect">
                <a:avLst/>
              </a:prstGeom>
              <a:blipFill rotWithShape="1">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144408219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8654" y="466269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286000" y="1556088"/>
            <a:ext cx="4572000" cy="369332"/>
          </a:xfrm>
          <a:prstGeom prst="rect">
            <a:avLst/>
          </a:prstGeom>
        </p:spPr>
        <p:txBody>
          <a:bodyPr>
            <a:spAutoFit/>
          </a:bodyPr>
          <a:lstStyle/>
          <a:p>
            <a:endParaRPr lang="en-US" dirty="0"/>
          </a:p>
        </p:txBody>
      </p:sp>
      <mc:AlternateContent xmlns:mc="http://schemas.openxmlformats.org/markup-compatibility/2006" xmlns:a14="http://schemas.microsoft.com/office/drawing/2010/main">
        <mc:Choice Requires="a14">
          <p:sp>
            <p:nvSpPr>
              <p:cNvPr id="3" name="Rectangle 2"/>
              <p:cNvSpPr/>
              <p:nvPr/>
            </p:nvSpPr>
            <p:spPr>
              <a:xfrm>
                <a:off x="457200" y="354846"/>
                <a:ext cx="8382000" cy="4796185"/>
              </a:xfrm>
              <a:prstGeom prst="rect">
                <a:avLst/>
              </a:prstGeom>
            </p:spPr>
            <p:txBody>
              <a:bodyPr wrap="square">
                <a:spAutoFit/>
              </a:bodyPr>
              <a:lstStyle/>
              <a:p>
                <a:pPr>
                  <a:spcAft>
                    <a:spcPts val="600"/>
                  </a:spcAft>
                  <a:tabLst>
                    <a:tab pos="1605915" algn="l"/>
                  </a:tabLst>
                </a:pPr>
                <a:r>
                  <a:rPr lang="en-US" sz="3200" b="1" u="sng" dirty="0">
                    <a:solidFill>
                      <a:srgbClr val="4F81BD"/>
                    </a:solidFill>
                    <a:ea typeface="MS Mincho"/>
                    <a:cs typeface="Calibri"/>
                  </a:rPr>
                  <a:t>Increasing and Decreasing Behavior </a:t>
                </a:r>
                <a:endParaRPr lang="en-US" sz="2800" dirty="0">
                  <a:ea typeface="MS Mincho"/>
                  <a:cs typeface="Times New Roman"/>
                </a:endParaRPr>
              </a:p>
              <a:p>
                <a:pPr>
                  <a:spcAft>
                    <a:spcPts val="1000"/>
                  </a:spcAft>
                </a:pPr>
                <a:r>
                  <a:rPr lang="en-US" sz="2800" dirty="0">
                    <a:ea typeface="Times New Roman"/>
                    <a:cs typeface="Calibri"/>
                  </a:rPr>
                  <a:t>A function </a:t>
                </a:r>
                <a14:m>
                  <m:oMath xmlns:m="http://schemas.openxmlformats.org/officeDocument/2006/math">
                    <m:r>
                      <a:rPr lang="en-US" sz="2800" b="1" i="1">
                        <a:effectLst/>
                        <a:latin typeface="Cambria Math"/>
                        <a:ea typeface="MS Mincho"/>
                        <a:cs typeface="Times New Roman"/>
                      </a:rPr>
                      <m:t>𝒇</m:t>
                    </m:r>
                  </m:oMath>
                </a14:m>
                <a:r>
                  <a:rPr lang="en-US" sz="2800" dirty="0">
                    <a:ea typeface="Times New Roman"/>
                    <a:cs typeface="Calibri"/>
                  </a:rPr>
                  <a:t> is increasing on an interval </a:t>
                </a:r>
                <a14:m>
                  <m:oMath xmlns:m="http://schemas.openxmlformats.org/officeDocument/2006/math">
                    <m:r>
                      <a:rPr lang="en-US" sz="2800" b="1" i="1">
                        <a:effectLst/>
                        <a:latin typeface="Cambria Math"/>
                        <a:ea typeface="Times New Roman"/>
                        <a:cs typeface="Calibri"/>
                      </a:rPr>
                      <m:t>𝑰</m:t>
                    </m:r>
                  </m:oMath>
                </a14:m>
                <a:r>
                  <a:rPr lang="en-US" sz="2800" dirty="0">
                    <a:ea typeface="Times New Roman"/>
                    <a:cs typeface="Calibri"/>
                  </a:rPr>
                  <a:t> if and only if for every </a:t>
                </a:r>
                <a14:m>
                  <m:oMath xmlns:m="http://schemas.openxmlformats.org/officeDocument/2006/math">
                    <m:r>
                      <a:rPr lang="en-US" sz="2800" b="1" i="1">
                        <a:effectLst/>
                        <a:latin typeface="Cambria Math"/>
                        <a:ea typeface="MS Mincho"/>
                        <a:cs typeface="Times New Roman"/>
                      </a:rPr>
                      <m:t>𝒂</m:t>
                    </m:r>
                  </m:oMath>
                </a14:m>
                <a:r>
                  <a:rPr lang="en-US" sz="2800" dirty="0">
                    <a:ea typeface="Times New Roman"/>
                    <a:cs typeface="Calibri"/>
                  </a:rPr>
                  <a:t> and </a:t>
                </a:r>
                <a14:m>
                  <m:oMath xmlns:m="http://schemas.openxmlformats.org/officeDocument/2006/math">
                    <m:r>
                      <a:rPr lang="en-US" sz="2800" b="1" i="1">
                        <a:effectLst/>
                        <a:latin typeface="Cambria Math"/>
                        <a:ea typeface="MS Mincho"/>
                        <a:cs typeface="Times New Roman"/>
                      </a:rPr>
                      <m:t>𝒃</m:t>
                    </m:r>
                  </m:oMath>
                </a14:m>
                <a:r>
                  <a:rPr lang="en-US" sz="2800" dirty="0">
                    <a:ea typeface="Times New Roman"/>
                    <a:cs typeface="Calibri"/>
                  </a:rPr>
                  <a:t> contained in </a:t>
                </a:r>
                <a14:m>
                  <m:oMath xmlns:m="http://schemas.openxmlformats.org/officeDocument/2006/math">
                    <m:r>
                      <a:rPr lang="en-US" sz="2800" b="1" i="1">
                        <a:effectLst/>
                        <a:latin typeface="Cambria Math"/>
                        <a:ea typeface="Times New Roman"/>
                        <a:cs typeface="Calibri"/>
                      </a:rPr>
                      <m:t>𝑰</m:t>
                    </m:r>
                  </m:oMath>
                </a14:m>
                <a:r>
                  <a:rPr lang="en-US" sz="2800" dirty="0">
                    <a:ea typeface="Times New Roman"/>
                    <a:cs typeface="Calibri"/>
                  </a:rPr>
                  <a:t>, </a:t>
                </a:r>
                <a14:m>
                  <m:oMath xmlns:m="http://schemas.openxmlformats.org/officeDocument/2006/math">
                    <m:d>
                      <m:dPr>
                        <m:ctrlPr>
                          <a:rPr lang="en-US" sz="2800" b="1" i="1">
                            <a:effectLst/>
                            <a:latin typeface="Cambria Math" panose="02040503050406030204" pitchFamily="18" charset="0"/>
                            <a:ea typeface="MS Mincho"/>
                            <a:cs typeface="Times New Roman"/>
                          </a:rPr>
                        </m:ctrlPr>
                      </m:dPr>
                      <m:e>
                        <m:r>
                          <a:rPr lang="en-US" sz="2800" b="1" i="1">
                            <a:effectLst/>
                            <a:latin typeface="Cambria Math"/>
                            <a:ea typeface="MS Mincho"/>
                            <a:cs typeface="Times New Roman"/>
                          </a:rPr>
                          <m:t>𝒂</m:t>
                        </m:r>
                      </m:e>
                    </m:d>
                    <m:r>
                      <a:rPr lang="en-US" sz="2800" b="1" i="1">
                        <a:effectLst/>
                        <a:latin typeface="Cambria Math"/>
                        <a:ea typeface="MS Mincho"/>
                        <a:cs typeface="Times New Roman"/>
                      </a:rPr>
                      <m:t>&lt;</m:t>
                    </m:r>
                    <m:r>
                      <a:rPr lang="en-US" sz="2800" b="1" i="1">
                        <a:effectLst/>
                        <a:latin typeface="Cambria Math"/>
                        <a:ea typeface="MS Mincho"/>
                        <a:cs typeface="Times New Roman"/>
                      </a:rPr>
                      <m:t>𝒇</m:t>
                    </m:r>
                    <m:d>
                      <m:dPr>
                        <m:ctrlPr>
                          <a:rPr lang="en-US" sz="2800" b="1" i="1">
                            <a:effectLst/>
                            <a:latin typeface="Cambria Math" panose="02040503050406030204" pitchFamily="18" charset="0"/>
                            <a:ea typeface="MS Mincho"/>
                            <a:cs typeface="Times New Roman"/>
                          </a:rPr>
                        </m:ctrlPr>
                      </m:dPr>
                      <m:e>
                        <m:r>
                          <a:rPr lang="en-US" sz="2800" b="1" i="1">
                            <a:effectLst/>
                            <a:latin typeface="Cambria Math"/>
                            <a:ea typeface="MS Mincho"/>
                            <a:cs typeface="Times New Roman"/>
                          </a:rPr>
                          <m:t>𝒃</m:t>
                        </m:r>
                      </m:e>
                    </m:d>
                  </m:oMath>
                </a14:m>
                <a:r>
                  <a:rPr lang="en-US" sz="2800" dirty="0">
                    <a:ea typeface="Times New Roman"/>
                    <a:cs typeface="Calibri"/>
                  </a:rPr>
                  <a:t> , whenever </a:t>
                </a:r>
                <a14:m>
                  <m:oMath xmlns:m="http://schemas.openxmlformats.org/officeDocument/2006/math">
                    <m:r>
                      <a:rPr lang="en-US" sz="2800" b="1" i="1">
                        <a:effectLst/>
                        <a:latin typeface="Cambria Math"/>
                        <a:ea typeface="MS Mincho"/>
                        <a:cs typeface="Times New Roman"/>
                      </a:rPr>
                      <m:t>𝒂</m:t>
                    </m:r>
                    <m:r>
                      <a:rPr lang="en-US" sz="2800" b="1" i="1">
                        <a:effectLst/>
                        <a:latin typeface="Cambria Math"/>
                        <a:ea typeface="MS Mincho"/>
                        <a:cs typeface="Times New Roman"/>
                      </a:rPr>
                      <m:t>&lt;</m:t>
                    </m:r>
                    <m:r>
                      <a:rPr lang="en-US" sz="2800" b="1" i="1">
                        <a:effectLst/>
                        <a:latin typeface="Cambria Math"/>
                        <a:ea typeface="MS Mincho"/>
                        <a:cs typeface="Times New Roman"/>
                      </a:rPr>
                      <m:t>𝒃</m:t>
                    </m:r>
                  </m:oMath>
                </a14:m>
                <a:r>
                  <a:rPr lang="en-US" sz="2800" dirty="0">
                    <a:ea typeface="Times New Roman"/>
                    <a:cs typeface="Calibri"/>
                  </a:rPr>
                  <a:t>.</a:t>
                </a:r>
                <a:endParaRPr lang="en-US" sz="2800" dirty="0">
                  <a:ea typeface="MS Mincho"/>
                  <a:cs typeface="Times New Roman"/>
                </a:endParaRPr>
              </a:p>
              <a:p>
                <a:pPr algn="just">
                  <a:spcAft>
                    <a:spcPts val="1000"/>
                  </a:spcAft>
                </a:pPr>
                <a:r>
                  <a:rPr lang="en-US" sz="2800" dirty="0">
                    <a:ea typeface="Times New Roman"/>
                    <a:cs typeface="Calibri"/>
                  </a:rPr>
                  <a:t>A function </a:t>
                </a:r>
                <a14:m>
                  <m:oMath xmlns:m="http://schemas.openxmlformats.org/officeDocument/2006/math">
                    <m:r>
                      <a:rPr lang="en-US" sz="2800" b="1" i="1">
                        <a:effectLst/>
                        <a:latin typeface="Cambria Math"/>
                        <a:ea typeface="MS Mincho"/>
                        <a:cs typeface="Times New Roman"/>
                      </a:rPr>
                      <m:t>𝒇</m:t>
                    </m:r>
                  </m:oMath>
                </a14:m>
                <a:r>
                  <a:rPr lang="en-US" sz="2800" dirty="0">
                    <a:ea typeface="Times New Roman"/>
                    <a:cs typeface="Calibri"/>
                  </a:rPr>
                  <a:t> is decreasing on an interval </a:t>
                </a:r>
                <a14:m>
                  <m:oMath xmlns:m="http://schemas.openxmlformats.org/officeDocument/2006/math">
                    <m:r>
                      <a:rPr lang="en-US" sz="2800" b="1" i="1">
                        <a:effectLst/>
                        <a:latin typeface="Cambria Math"/>
                        <a:ea typeface="Times New Roman"/>
                        <a:cs typeface="Calibri"/>
                      </a:rPr>
                      <m:t>𝑰</m:t>
                    </m:r>
                  </m:oMath>
                </a14:m>
                <a:r>
                  <a:rPr lang="en-US" sz="2800" dirty="0">
                    <a:ea typeface="Times New Roman"/>
                    <a:cs typeface="Calibri"/>
                  </a:rPr>
                  <a:t> if and only if for every </a:t>
                </a:r>
                <a14:m>
                  <m:oMath xmlns:m="http://schemas.openxmlformats.org/officeDocument/2006/math">
                    <m:r>
                      <a:rPr lang="en-US" sz="2800" b="1" i="1">
                        <a:effectLst/>
                        <a:latin typeface="Cambria Math"/>
                        <a:ea typeface="MS Mincho"/>
                        <a:cs typeface="Times New Roman"/>
                      </a:rPr>
                      <m:t>𝒂</m:t>
                    </m:r>
                  </m:oMath>
                </a14:m>
                <a:r>
                  <a:rPr lang="en-US" sz="2800" dirty="0">
                    <a:ea typeface="Times New Roman"/>
                    <a:cs typeface="Calibri"/>
                  </a:rPr>
                  <a:t> and </a:t>
                </a:r>
                <a14:m>
                  <m:oMath xmlns:m="http://schemas.openxmlformats.org/officeDocument/2006/math">
                    <m:r>
                      <a:rPr lang="en-US" sz="2800" b="1" i="1">
                        <a:effectLst/>
                        <a:latin typeface="Cambria Math"/>
                        <a:ea typeface="MS Mincho"/>
                        <a:cs typeface="Times New Roman"/>
                      </a:rPr>
                      <m:t>𝒃</m:t>
                    </m:r>
                  </m:oMath>
                </a14:m>
                <a:r>
                  <a:rPr lang="en-US" sz="2800" dirty="0">
                    <a:ea typeface="Times New Roman"/>
                    <a:cs typeface="Calibri"/>
                  </a:rPr>
                  <a:t> contained in </a:t>
                </a:r>
                <a14:m>
                  <m:oMath xmlns:m="http://schemas.openxmlformats.org/officeDocument/2006/math">
                    <m:r>
                      <a:rPr lang="en-US" sz="2800" b="1" i="1">
                        <a:effectLst/>
                        <a:latin typeface="Cambria Math"/>
                        <a:ea typeface="Times New Roman"/>
                        <a:cs typeface="Calibri"/>
                      </a:rPr>
                      <m:t>𝑰</m:t>
                    </m:r>
                  </m:oMath>
                </a14:m>
                <a:r>
                  <a:rPr lang="en-US" sz="2800" dirty="0">
                    <a:ea typeface="Times New Roman"/>
                    <a:cs typeface="Calibri"/>
                  </a:rPr>
                  <a:t>, </a:t>
                </a:r>
                <a14:m>
                  <m:oMath xmlns:m="http://schemas.openxmlformats.org/officeDocument/2006/math">
                    <m:r>
                      <a:rPr lang="en-US" sz="2800" b="1" i="1">
                        <a:effectLst/>
                        <a:latin typeface="Cambria Math"/>
                        <a:ea typeface="MS Mincho"/>
                        <a:cs typeface="Times New Roman"/>
                      </a:rPr>
                      <m:t>𝒇</m:t>
                    </m:r>
                    <m:d>
                      <m:dPr>
                        <m:ctrlPr>
                          <a:rPr lang="en-US" sz="2800" b="1" i="1">
                            <a:effectLst/>
                            <a:latin typeface="Cambria Math" panose="02040503050406030204" pitchFamily="18" charset="0"/>
                            <a:ea typeface="MS Mincho"/>
                            <a:cs typeface="Times New Roman"/>
                          </a:rPr>
                        </m:ctrlPr>
                      </m:dPr>
                      <m:e>
                        <m:r>
                          <a:rPr lang="en-US" sz="2800" b="1" i="1">
                            <a:effectLst/>
                            <a:latin typeface="Cambria Math"/>
                            <a:ea typeface="MS Mincho"/>
                            <a:cs typeface="Times New Roman"/>
                          </a:rPr>
                          <m:t>𝒂</m:t>
                        </m:r>
                      </m:e>
                    </m:d>
                    <m:r>
                      <a:rPr lang="en-US" sz="2800" b="1" i="1">
                        <a:effectLst/>
                        <a:latin typeface="Cambria Math"/>
                        <a:ea typeface="MS Mincho"/>
                        <a:cs typeface="Times New Roman"/>
                      </a:rPr>
                      <m:t>&gt;</m:t>
                    </m:r>
                    <m:r>
                      <a:rPr lang="en-US" sz="2800" b="1" i="1">
                        <a:effectLst/>
                        <a:latin typeface="Cambria Math"/>
                        <a:ea typeface="MS Mincho"/>
                        <a:cs typeface="Times New Roman"/>
                      </a:rPr>
                      <m:t>𝒇</m:t>
                    </m:r>
                    <m:d>
                      <m:dPr>
                        <m:ctrlPr>
                          <a:rPr lang="en-US" sz="2800" b="1" i="1">
                            <a:effectLst/>
                            <a:latin typeface="Cambria Math" panose="02040503050406030204" pitchFamily="18" charset="0"/>
                            <a:ea typeface="MS Mincho"/>
                            <a:cs typeface="Times New Roman"/>
                          </a:rPr>
                        </m:ctrlPr>
                      </m:dPr>
                      <m:e>
                        <m:r>
                          <a:rPr lang="en-US" sz="2800" b="1" i="1">
                            <a:effectLst/>
                            <a:latin typeface="Cambria Math"/>
                            <a:ea typeface="MS Mincho"/>
                            <a:cs typeface="Times New Roman"/>
                          </a:rPr>
                          <m:t>𝒃</m:t>
                        </m:r>
                      </m:e>
                    </m:d>
                  </m:oMath>
                </a14:m>
                <a:r>
                  <a:rPr lang="en-US" sz="2800" dirty="0">
                    <a:ea typeface="Times New Roman"/>
                    <a:cs typeface="Calibri"/>
                  </a:rPr>
                  <a:t>  whenever </a:t>
                </a:r>
                <a14:m>
                  <m:oMath xmlns:m="http://schemas.openxmlformats.org/officeDocument/2006/math">
                    <m:r>
                      <a:rPr lang="en-US" sz="2800" b="1" i="1">
                        <a:effectLst/>
                        <a:latin typeface="Cambria Math"/>
                        <a:ea typeface="Times New Roman"/>
                        <a:cs typeface="Calibri"/>
                      </a:rPr>
                      <m:t>𝒂</m:t>
                    </m:r>
                    <m:r>
                      <a:rPr lang="en-US" sz="2800" b="1" i="1">
                        <a:effectLst/>
                        <a:latin typeface="Cambria Math"/>
                        <a:ea typeface="MS Mincho"/>
                        <a:cs typeface="Times New Roman"/>
                      </a:rPr>
                      <m:t>&lt;</m:t>
                    </m:r>
                    <m:r>
                      <a:rPr lang="en-US" sz="2800" b="1" i="1">
                        <a:effectLst/>
                        <a:latin typeface="Cambria Math"/>
                        <a:ea typeface="MS Mincho"/>
                        <a:cs typeface="Times New Roman"/>
                      </a:rPr>
                      <m:t>𝒃</m:t>
                    </m:r>
                  </m:oMath>
                </a14:m>
                <a:r>
                  <a:rPr lang="en-US" sz="2800" dirty="0">
                    <a:ea typeface="Times New Roman"/>
                    <a:cs typeface="Calibri"/>
                  </a:rPr>
                  <a:t>.</a:t>
                </a:r>
                <a:endParaRPr lang="en-US" sz="2800" dirty="0">
                  <a:ea typeface="MS Mincho"/>
                  <a:cs typeface="Times New Roman"/>
                </a:endParaRPr>
              </a:p>
              <a:p>
                <a:pPr algn="just">
                  <a:spcAft>
                    <a:spcPts val="1000"/>
                  </a:spcAft>
                </a:pPr>
                <a:r>
                  <a:rPr lang="en-US" sz="2800" dirty="0">
                    <a:ea typeface="Times New Roman"/>
                    <a:cs typeface="Calibri"/>
                  </a:rPr>
                  <a:t>A function </a:t>
                </a:r>
                <a14:m>
                  <m:oMath xmlns:m="http://schemas.openxmlformats.org/officeDocument/2006/math">
                    <m:r>
                      <a:rPr lang="en-US" sz="2800" b="1" i="1">
                        <a:effectLst/>
                        <a:latin typeface="Cambria Math"/>
                        <a:ea typeface="MS Mincho"/>
                        <a:cs typeface="Times New Roman"/>
                      </a:rPr>
                      <m:t>𝒇</m:t>
                    </m:r>
                  </m:oMath>
                </a14:m>
                <a:r>
                  <a:rPr lang="en-US" sz="2800" dirty="0">
                    <a:ea typeface="Times New Roman"/>
                    <a:cs typeface="Calibri"/>
                  </a:rPr>
                  <a:t> remains constant on an interval </a:t>
                </a:r>
                <a14:m>
                  <m:oMath xmlns:m="http://schemas.openxmlformats.org/officeDocument/2006/math">
                    <m:r>
                      <a:rPr lang="en-US" sz="2800" b="1" i="1">
                        <a:effectLst/>
                        <a:latin typeface="Cambria Math"/>
                        <a:ea typeface="Times New Roman"/>
                        <a:cs typeface="Calibri"/>
                      </a:rPr>
                      <m:t>𝑰</m:t>
                    </m:r>
                  </m:oMath>
                </a14:m>
                <a:r>
                  <a:rPr lang="en-US" sz="2800" dirty="0">
                    <a:ea typeface="Times New Roman"/>
                    <a:cs typeface="Calibri"/>
                  </a:rPr>
                  <a:t> if and only if for every </a:t>
                </a:r>
                <a14:m>
                  <m:oMath xmlns:m="http://schemas.openxmlformats.org/officeDocument/2006/math">
                    <m:r>
                      <a:rPr lang="en-US" sz="2800" b="1" i="1">
                        <a:effectLst/>
                        <a:latin typeface="Cambria Math"/>
                        <a:ea typeface="MS Mincho"/>
                        <a:cs typeface="Times New Roman"/>
                      </a:rPr>
                      <m:t>𝒂</m:t>
                    </m:r>
                  </m:oMath>
                </a14:m>
                <a:r>
                  <a:rPr lang="en-US" sz="2800" dirty="0">
                    <a:ea typeface="Times New Roman"/>
                    <a:cs typeface="Calibri"/>
                  </a:rPr>
                  <a:t> and </a:t>
                </a:r>
                <a14:m>
                  <m:oMath xmlns:m="http://schemas.openxmlformats.org/officeDocument/2006/math">
                    <m:r>
                      <a:rPr lang="en-US" sz="2800" b="1" i="1">
                        <a:effectLst/>
                        <a:latin typeface="Cambria Math"/>
                        <a:ea typeface="MS Mincho"/>
                        <a:cs typeface="Times New Roman"/>
                      </a:rPr>
                      <m:t>𝒃</m:t>
                    </m:r>
                  </m:oMath>
                </a14:m>
                <a:r>
                  <a:rPr lang="en-US" sz="2800" dirty="0">
                    <a:ea typeface="Times New Roman"/>
                    <a:cs typeface="Calibri"/>
                  </a:rPr>
                  <a:t> contained in </a:t>
                </a:r>
                <a14:m>
                  <m:oMath xmlns:m="http://schemas.openxmlformats.org/officeDocument/2006/math">
                    <m:r>
                      <a:rPr lang="en-US" sz="2800" b="1" i="1">
                        <a:effectLst/>
                        <a:latin typeface="Cambria Math"/>
                        <a:ea typeface="Times New Roman"/>
                        <a:cs typeface="Calibri"/>
                      </a:rPr>
                      <m:t>𝑰</m:t>
                    </m:r>
                  </m:oMath>
                </a14:m>
                <a:r>
                  <a:rPr lang="en-US" sz="2800" dirty="0">
                    <a:ea typeface="Times New Roman"/>
                    <a:cs typeface="Calibri"/>
                  </a:rPr>
                  <a:t>, </a:t>
                </a:r>
                <a14:m>
                  <m:oMath xmlns:m="http://schemas.openxmlformats.org/officeDocument/2006/math">
                    <m:r>
                      <a:rPr lang="en-US" sz="2800" b="1" i="1">
                        <a:effectLst/>
                        <a:latin typeface="Cambria Math"/>
                        <a:ea typeface="MS Mincho"/>
                        <a:cs typeface="Times New Roman"/>
                      </a:rPr>
                      <m:t>𝒇</m:t>
                    </m:r>
                    <m:d>
                      <m:dPr>
                        <m:ctrlPr>
                          <a:rPr lang="en-US" sz="2800" b="1" i="1">
                            <a:effectLst/>
                            <a:latin typeface="Cambria Math" panose="02040503050406030204" pitchFamily="18" charset="0"/>
                            <a:ea typeface="MS Mincho"/>
                            <a:cs typeface="Times New Roman"/>
                          </a:rPr>
                        </m:ctrlPr>
                      </m:dPr>
                      <m:e>
                        <m:r>
                          <a:rPr lang="en-US" sz="2800" b="1" i="1">
                            <a:effectLst/>
                            <a:latin typeface="Cambria Math"/>
                            <a:ea typeface="MS Mincho"/>
                            <a:cs typeface="Times New Roman"/>
                          </a:rPr>
                          <m:t>𝒂</m:t>
                        </m:r>
                      </m:e>
                    </m:d>
                    <m:r>
                      <a:rPr lang="en-US" sz="2800" b="1" i="1">
                        <a:effectLst/>
                        <a:latin typeface="Cambria Math"/>
                        <a:ea typeface="MS Mincho"/>
                        <a:cs typeface="Times New Roman"/>
                      </a:rPr>
                      <m:t>=</m:t>
                    </m:r>
                    <m:r>
                      <a:rPr lang="en-US" sz="2800" b="1" i="1">
                        <a:effectLst/>
                        <a:latin typeface="Cambria Math"/>
                        <a:ea typeface="MS Mincho"/>
                        <a:cs typeface="Times New Roman"/>
                      </a:rPr>
                      <m:t>𝒇</m:t>
                    </m:r>
                    <m:d>
                      <m:dPr>
                        <m:ctrlPr>
                          <a:rPr lang="en-US" sz="2800" b="1" i="1">
                            <a:effectLst/>
                            <a:latin typeface="Cambria Math" panose="02040503050406030204" pitchFamily="18" charset="0"/>
                            <a:ea typeface="MS Mincho"/>
                            <a:cs typeface="Times New Roman"/>
                          </a:rPr>
                        </m:ctrlPr>
                      </m:dPr>
                      <m:e>
                        <m:r>
                          <a:rPr lang="en-US" sz="2800" b="1" i="1">
                            <a:effectLst/>
                            <a:latin typeface="Cambria Math"/>
                            <a:ea typeface="MS Mincho"/>
                            <a:cs typeface="Times New Roman"/>
                          </a:rPr>
                          <m:t>𝒃</m:t>
                        </m:r>
                      </m:e>
                    </m:d>
                  </m:oMath>
                </a14:m>
                <a:r>
                  <a:rPr lang="en-US" sz="2800" dirty="0">
                    <a:ea typeface="Times New Roman"/>
                    <a:cs typeface="Calibri"/>
                  </a:rPr>
                  <a:t> whenever </a:t>
                </a:r>
                <a14:m>
                  <m:oMath xmlns:m="http://schemas.openxmlformats.org/officeDocument/2006/math">
                    <m:r>
                      <a:rPr lang="en-US" sz="2800" b="1" i="1">
                        <a:effectLst/>
                        <a:latin typeface="Cambria Math"/>
                        <a:ea typeface="MS Mincho"/>
                        <a:cs typeface="Times New Roman"/>
                      </a:rPr>
                      <m:t>𝒂</m:t>
                    </m:r>
                    <m:r>
                      <a:rPr lang="en-US" sz="2800" b="1" i="1">
                        <a:effectLst/>
                        <a:latin typeface="Cambria Math"/>
                        <a:ea typeface="MS Mincho"/>
                        <a:cs typeface="Times New Roman"/>
                      </a:rPr>
                      <m:t>&lt;</m:t>
                    </m:r>
                    <m:r>
                      <a:rPr lang="en-US" sz="2800" b="1" i="1">
                        <a:effectLst/>
                        <a:latin typeface="Cambria Math"/>
                        <a:ea typeface="MS Mincho"/>
                        <a:cs typeface="Times New Roman"/>
                      </a:rPr>
                      <m:t>𝒃</m:t>
                    </m:r>
                  </m:oMath>
                </a14:m>
                <a:r>
                  <a:rPr lang="en-US" sz="2800" dirty="0">
                    <a:ea typeface="Times New Roman"/>
                    <a:cs typeface="Calibri"/>
                  </a:rPr>
                  <a:t>.</a:t>
                </a:r>
                <a:endParaRPr lang="en-US" sz="2800" dirty="0">
                  <a:ea typeface="MS Mincho"/>
                  <a:cs typeface="Times New Roman"/>
                </a:endParaRPr>
              </a:p>
            </p:txBody>
          </p:sp>
        </mc:Choice>
        <mc:Fallback xmlns="">
          <p:sp>
            <p:nvSpPr>
              <p:cNvPr id="3" name="Rectangle 2"/>
              <p:cNvSpPr>
                <a:spLocks noRot="1" noChangeAspect="1" noMove="1" noResize="1" noEditPoints="1" noAdjustHandles="1" noChangeArrowheads="1" noChangeShapeType="1" noTextEdit="1"/>
              </p:cNvSpPr>
              <p:nvPr/>
            </p:nvSpPr>
            <p:spPr>
              <a:xfrm>
                <a:off x="457200" y="354846"/>
                <a:ext cx="8382000" cy="4796185"/>
              </a:xfrm>
              <a:prstGeom prst="rect">
                <a:avLst/>
              </a:prstGeom>
              <a:blipFill rotWithShape="1">
                <a:blip r:embed="rId3"/>
                <a:stretch>
                  <a:fillRect l="-1818" t="-1652" r="-3345" b="-2668"/>
                </a:stretch>
              </a:blipFill>
            </p:spPr>
            <p:txBody>
              <a:bodyPr/>
              <a:lstStyle/>
              <a:p>
                <a:r>
                  <a:rPr lang="en-US">
                    <a:noFill/>
                  </a:rPr>
                  <a:t> </a:t>
                </a:r>
              </a:p>
            </p:txBody>
          </p:sp>
        </mc:Fallback>
      </mc:AlternateContent>
    </p:spTree>
    <p:extLst>
      <p:ext uri="{BB962C8B-B14F-4D97-AF65-F5344CB8AC3E}">
        <p14:creationId xmlns:p14="http://schemas.microsoft.com/office/powerpoint/2010/main" val="194307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58654" y="466269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Rectangle 3"/>
          <p:cNvSpPr/>
          <p:nvPr/>
        </p:nvSpPr>
        <p:spPr>
          <a:xfrm>
            <a:off x="2286000" y="1556088"/>
            <a:ext cx="4572000" cy="369332"/>
          </a:xfrm>
          <a:prstGeom prst="rect">
            <a:avLst/>
          </a:prstGeom>
        </p:spPr>
        <p:txBody>
          <a:bodyPr>
            <a:spAutoFit/>
          </a:bodyPr>
          <a:lstStyle/>
          <a:p>
            <a:endParaRPr lang="en-US" dirty="0"/>
          </a:p>
        </p:txBody>
      </p:sp>
      <p:sp>
        <p:nvSpPr>
          <p:cNvPr id="3" name="Rectangle 2"/>
          <p:cNvSpPr/>
          <p:nvPr/>
        </p:nvSpPr>
        <p:spPr>
          <a:xfrm>
            <a:off x="457200" y="666750"/>
            <a:ext cx="8382000" cy="3894399"/>
          </a:xfrm>
          <a:prstGeom prst="rect">
            <a:avLst/>
          </a:prstGeom>
        </p:spPr>
        <p:txBody>
          <a:bodyPr wrap="square">
            <a:spAutoFit/>
          </a:bodyPr>
          <a:lstStyle/>
          <a:p>
            <a:pPr algn="just">
              <a:lnSpc>
                <a:spcPct val="115000"/>
              </a:lnSpc>
              <a:spcAft>
                <a:spcPts val="1000"/>
              </a:spcAft>
            </a:pPr>
            <a:r>
              <a:rPr lang="en-US" sz="2800" dirty="0">
                <a:ea typeface="Times New Roman"/>
                <a:cs typeface="Calibri"/>
              </a:rPr>
              <a:t>Points in the domain of a function where the function changes from increasing to decreasing or from decreasing to increasing are called </a:t>
            </a:r>
            <a:r>
              <a:rPr lang="en-US" sz="2800" b="1" dirty="0">
                <a:ea typeface="Times New Roman"/>
                <a:cs typeface="Calibri"/>
              </a:rPr>
              <a:t>critical points. </a:t>
            </a:r>
          </a:p>
          <a:p>
            <a:pPr algn="just">
              <a:lnSpc>
                <a:spcPct val="115000"/>
              </a:lnSpc>
              <a:spcAft>
                <a:spcPts val="1000"/>
              </a:spcAft>
            </a:pPr>
            <a:r>
              <a:rPr lang="en-US" sz="2800" dirty="0">
                <a:ea typeface="Times New Roman"/>
                <a:cs typeface="Calibri"/>
              </a:rPr>
              <a:t>At these points, a line drawn tangent to the curve is horizontal or vertical.</a:t>
            </a:r>
            <a:endParaRPr lang="en-US" sz="2800" dirty="0">
              <a:ea typeface="MS Mincho"/>
              <a:cs typeface="Times New Roman"/>
            </a:endParaRPr>
          </a:p>
          <a:p>
            <a:pPr>
              <a:lnSpc>
                <a:spcPct val="115000"/>
              </a:lnSpc>
              <a:spcAft>
                <a:spcPts val="600"/>
              </a:spcAft>
              <a:tabLst>
                <a:tab pos="1605915" algn="l"/>
              </a:tabLst>
            </a:pPr>
            <a:endParaRPr lang="en-US" sz="2800" b="1" dirty="0">
              <a:solidFill>
                <a:srgbClr val="000000"/>
              </a:solidFill>
              <a:ea typeface="MS Mincho"/>
              <a:cs typeface="Calibri"/>
            </a:endParaRPr>
          </a:p>
          <a:p>
            <a:pPr>
              <a:lnSpc>
                <a:spcPct val="115000"/>
              </a:lnSpc>
              <a:spcAft>
                <a:spcPts val="600"/>
              </a:spcAft>
              <a:tabLst>
                <a:tab pos="1605915" algn="l"/>
              </a:tabLst>
            </a:pPr>
            <a:endParaRPr lang="en-US" sz="2800" dirty="0">
              <a:ea typeface="MS Mincho"/>
              <a:cs typeface="Times New Roman"/>
            </a:endParaRPr>
          </a:p>
        </p:txBody>
      </p:sp>
    </p:spTree>
    <p:extLst>
      <p:ext uri="{BB962C8B-B14F-4D97-AF65-F5344CB8AC3E}">
        <p14:creationId xmlns:p14="http://schemas.microsoft.com/office/powerpoint/2010/main" val="25662337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76199" y="351235"/>
            <a:ext cx="8980487" cy="1366528"/>
          </a:xfrm>
          <a:prstGeom prst="rect">
            <a:avLst/>
          </a:prstGeom>
        </p:spPr>
        <p:txBody>
          <a:bodyPr wrap="square">
            <a:spAutoFit/>
          </a:bodyPr>
          <a:lstStyle/>
          <a:p>
            <a:pPr>
              <a:lnSpc>
                <a:spcPct val="115000"/>
              </a:lnSpc>
              <a:spcAft>
                <a:spcPts val="600"/>
              </a:spcAft>
              <a:tabLst>
                <a:tab pos="1605915" algn="l"/>
              </a:tabLst>
            </a:pPr>
            <a:r>
              <a:rPr lang="en-US" sz="2400" b="1" dirty="0">
                <a:solidFill>
                  <a:schemeClr val="accent1"/>
                </a:solidFill>
              </a:rPr>
              <a:t>Sample Problem 1</a:t>
            </a:r>
            <a:r>
              <a:rPr lang="en-US" sz="2400" dirty="0">
                <a:solidFill>
                  <a:schemeClr val="accent1"/>
                </a:solidFill>
              </a:rPr>
              <a:t>:  </a:t>
            </a:r>
            <a:r>
              <a:rPr lang="en-US" sz="2400" b="1" dirty="0">
                <a:ea typeface="MS Mincho"/>
                <a:cs typeface="Times New Roman"/>
              </a:rPr>
              <a:t>Use the graph of each function to estimate intervals on which the function is increasing, decreasing, or constant. Support the answer numerically.</a:t>
            </a:r>
            <a:endParaRPr lang="en-US" sz="2400" dirty="0">
              <a:ea typeface="MS Mincho"/>
              <a:cs typeface="Times New Roman"/>
            </a:endParaRPr>
          </a:p>
        </p:txBody>
      </p:sp>
      <p:sp>
        <p:nvSpPr>
          <p:cNvPr id="3" name="Rectangle 2"/>
          <p:cNvSpPr/>
          <p:nvPr/>
        </p:nvSpPr>
        <p:spPr>
          <a:xfrm>
            <a:off x="184543" y="1563982"/>
            <a:ext cx="418704" cy="461665"/>
          </a:xfrm>
          <a:prstGeom prst="rect">
            <a:avLst/>
          </a:prstGeom>
        </p:spPr>
        <p:txBody>
          <a:bodyPr wrap="none">
            <a:spAutoFit/>
          </a:bodyPr>
          <a:lstStyle/>
          <a:p>
            <a:r>
              <a:rPr lang="en-US" sz="2400" b="1" dirty="0"/>
              <a:t>a.</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Rectangle 3"/>
              <p:cNvSpPr/>
              <p:nvPr/>
            </p:nvSpPr>
            <p:spPr>
              <a:xfrm>
                <a:off x="685800" y="1563982"/>
                <a:ext cx="2864374"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2400" b="1" i="1">
                              <a:latin typeface="Cambria Math" panose="02040503050406030204" pitchFamily="18" charset="0"/>
                            </a:rPr>
                          </m:ctrlPr>
                        </m:sSupPr>
                        <m:e>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r>
                            <a:rPr lang="en-US" sz="2400" b="1" i="1">
                              <a:effectLst/>
                              <a:latin typeface="Cambria Math"/>
                              <a:ea typeface="MS Mincho"/>
                              <a:cs typeface="Times New Roman"/>
                            </a:rPr>
                            <m:t>𝒙</m:t>
                          </m:r>
                        </m:e>
                        <m:sup>
                          <m:r>
                            <a:rPr lang="en-US" sz="2400" b="1" i="1">
                              <a:effectLst/>
                              <a:latin typeface="Cambria Math"/>
                              <a:ea typeface="MS Mincho"/>
                              <a:cs typeface="Times New Roman"/>
                            </a:rPr>
                            <m:t>𝟐</m:t>
                          </m:r>
                        </m:sup>
                      </m:sSup>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𝒙</m:t>
                      </m:r>
                      <m:r>
                        <a:rPr lang="en-US" sz="2400" b="1" i="1">
                          <a:effectLst/>
                          <a:latin typeface="Cambria Math"/>
                          <a:ea typeface="MS Mincho"/>
                          <a:cs typeface="Times New Roman"/>
                        </a:rPr>
                        <m:t>+</m:t>
                      </m:r>
                      <m:r>
                        <a:rPr lang="en-US" sz="2400" b="1" i="1">
                          <a:effectLst/>
                          <a:latin typeface="Cambria Math"/>
                          <a:ea typeface="MS Mincho"/>
                          <a:cs typeface="Times New Roman"/>
                        </a:rPr>
                        <m:t>𝟑</m:t>
                      </m:r>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85800" y="1563982"/>
                <a:ext cx="2864374" cy="470000"/>
              </a:xfrm>
              <a:prstGeom prst="rect">
                <a:avLst/>
              </a:prstGeom>
              <a:blipFill rotWithShape="1">
                <a:blip r:embed="rId3"/>
                <a:stretch>
                  <a:fillRect l="-213" t="-7792" r="-4051" b="-29870"/>
                </a:stretch>
              </a:blipFill>
            </p:spPr>
            <p:txBody>
              <a:bodyPr/>
              <a:lstStyle/>
              <a:p>
                <a:r>
                  <a:rPr lang="en-US">
                    <a:noFill/>
                  </a:rPr>
                  <a:t> </a:t>
                </a:r>
              </a:p>
            </p:txBody>
          </p:sp>
        </mc:Fallback>
      </mc:AlternateContent>
      <p:pic>
        <p:nvPicPr>
          <p:cNvPr id="8" name="Picture 7"/>
          <p:cNvPicPr/>
          <p:nvPr/>
        </p:nvPicPr>
        <p:blipFill>
          <a:blip r:embed="rId4">
            <a:extLst>
              <a:ext uri="{28A0092B-C50C-407E-A947-70E740481C1C}">
                <a14:useLocalDpi xmlns:a14="http://schemas.microsoft.com/office/drawing/2010/main" val="0"/>
              </a:ext>
            </a:extLst>
          </a:blip>
          <a:stretch>
            <a:fillRect/>
          </a:stretch>
        </p:blipFill>
        <p:spPr>
          <a:xfrm>
            <a:off x="752054" y="1962149"/>
            <a:ext cx="3210346" cy="3032125"/>
          </a:xfrm>
          <a:prstGeom prst="rect">
            <a:avLst/>
          </a:prstGeom>
        </p:spPr>
      </p:pic>
    </p:spTree>
    <p:extLst>
      <p:ext uri="{BB962C8B-B14F-4D97-AF65-F5344CB8AC3E}">
        <p14:creationId xmlns:p14="http://schemas.microsoft.com/office/powerpoint/2010/main" val="39422336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76199" y="351235"/>
            <a:ext cx="8980487" cy="1366528"/>
          </a:xfrm>
          <a:prstGeom prst="rect">
            <a:avLst/>
          </a:prstGeom>
        </p:spPr>
        <p:txBody>
          <a:bodyPr wrap="square">
            <a:spAutoFit/>
          </a:bodyPr>
          <a:lstStyle/>
          <a:p>
            <a:pPr>
              <a:lnSpc>
                <a:spcPct val="115000"/>
              </a:lnSpc>
              <a:spcAft>
                <a:spcPts val="600"/>
              </a:spcAft>
              <a:tabLst>
                <a:tab pos="1605915" algn="l"/>
              </a:tabLst>
            </a:pPr>
            <a:r>
              <a:rPr lang="en-US" sz="2400" b="1" dirty="0">
                <a:solidFill>
                  <a:schemeClr val="accent1"/>
                </a:solidFill>
              </a:rPr>
              <a:t>Sample Problem 1</a:t>
            </a:r>
            <a:r>
              <a:rPr lang="en-US" sz="2400" dirty="0">
                <a:solidFill>
                  <a:schemeClr val="accent1"/>
                </a:solidFill>
              </a:rPr>
              <a:t>:  </a:t>
            </a:r>
            <a:r>
              <a:rPr lang="en-US" sz="2400" b="1" dirty="0">
                <a:ea typeface="MS Mincho"/>
                <a:cs typeface="Times New Roman"/>
              </a:rPr>
              <a:t>Use the graph of each function to estimate intervals on which the function is increasing, decreasing, or constant. Support the answer numerically.</a:t>
            </a:r>
            <a:endParaRPr lang="en-US" sz="2400" dirty="0">
              <a:ea typeface="MS Mincho"/>
              <a:cs typeface="Times New Roman"/>
            </a:endParaRPr>
          </a:p>
        </p:txBody>
      </p:sp>
      <p:sp>
        <p:nvSpPr>
          <p:cNvPr id="3" name="Rectangle 2"/>
          <p:cNvSpPr/>
          <p:nvPr/>
        </p:nvSpPr>
        <p:spPr>
          <a:xfrm>
            <a:off x="184543" y="1563982"/>
            <a:ext cx="418704" cy="461665"/>
          </a:xfrm>
          <a:prstGeom prst="rect">
            <a:avLst/>
          </a:prstGeom>
        </p:spPr>
        <p:txBody>
          <a:bodyPr wrap="none">
            <a:spAutoFit/>
          </a:bodyPr>
          <a:lstStyle/>
          <a:p>
            <a:r>
              <a:rPr lang="en-US" sz="2400" b="1" dirty="0"/>
              <a:t>a.</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Rectangle 3"/>
              <p:cNvSpPr/>
              <p:nvPr/>
            </p:nvSpPr>
            <p:spPr>
              <a:xfrm>
                <a:off x="685800" y="1563982"/>
                <a:ext cx="2864374"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2400" b="1" i="1">
                              <a:latin typeface="Cambria Math" panose="02040503050406030204" pitchFamily="18" charset="0"/>
                            </a:rPr>
                          </m:ctrlPr>
                        </m:sSupPr>
                        <m:e>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r>
                            <a:rPr lang="en-US" sz="2400" b="1" i="1">
                              <a:effectLst/>
                              <a:latin typeface="Cambria Math"/>
                              <a:ea typeface="MS Mincho"/>
                              <a:cs typeface="Times New Roman"/>
                            </a:rPr>
                            <m:t>𝒙</m:t>
                          </m:r>
                        </m:e>
                        <m:sup>
                          <m:r>
                            <a:rPr lang="en-US" sz="2400" b="1" i="1">
                              <a:effectLst/>
                              <a:latin typeface="Cambria Math"/>
                              <a:ea typeface="MS Mincho"/>
                              <a:cs typeface="Times New Roman"/>
                            </a:rPr>
                            <m:t>𝟐</m:t>
                          </m:r>
                        </m:sup>
                      </m:sSup>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𝒙</m:t>
                      </m:r>
                      <m:r>
                        <a:rPr lang="en-US" sz="2400" b="1" i="1">
                          <a:effectLst/>
                          <a:latin typeface="Cambria Math"/>
                          <a:ea typeface="MS Mincho"/>
                          <a:cs typeface="Times New Roman"/>
                        </a:rPr>
                        <m:t>+</m:t>
                      </m:r>
                      <m:r>
                        <a:rPr lang="en-US" sz="2400" b="1" i="1">
                          <a:effectLst/>
                          <a:latin typeface="Cambria Math"/>
                          <a:ea typeface="MS Mincho"/>
                          <a:cs typeface="Times New Roman"/>
                        </a:rPr>
                        <m:t>𝟑</m:t>
                      </m:r>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85800" y="1563982"/>
                <a:ext cx="2864374" cy="470000"/>
              </a:xfrm>
              <a:prstGeom prst="rect">
                <a:avLst/>
              </a:prstGeom>
              <a:blipFill rotWithShape="1">
                <a:blip r:embed="rId3"/>
                <a:stretch>
                  <a:fillRect l="-213" t="-7792" r="-4051" b="-29870"/>
                </a:stretch>
              </a:blipFill>
            </p:spPr>
            <p:txBody>
              <a:bodyPr/>
              <a:lstStyle/>
              <a:p>
                <a:r>
                  <a:rPr lang="en-US">
                    <a:noFill/>
                  </a:rPr>
                  <a:t> </a:t>
                </a:r>
              </a:p>
            </p:txBody>
          </p:sp>
        </mc:Fallback>
      </mc:AlternateContent>
      <p:pic>
        <p:nvPicPr>
          <p:cNvPr id="8" name="Picture 7"/>
          <p:cNvPicPr/>
          <p:nvPr/>
        </p:nvPicPr>
        <p:blipFill>
          <a:blip r:embed="rId4">
            <a:extLst>
              <a:ext uri="{28A0092B-C50C-407E-A947-70E740481C1C}">
                <a14:useLocalDpi xmlns:a14="http://schemas.microsoft.com/office/drawing/2010/main" val="0"/>
              </a:ext>
            </a:extLst>
          </a:blip>
          <a:stretch>
            <a:fillRect/>
          </a:stretch>
        </p:blipFill>
        <p:spPr>
          <a:xfrm>
            <a:off x="752054" y="1962149"/>
            <a:ext cx="3210346" cy="3032125"/>
          </a:xfrm>
          <a:prstGeom prst="rect">
            <a:avLst/>
          </a:prstGeom>
        </p:spPr>
      </p:pic>
      <mc:AlternateContent xmlns:mc="http://schemas.openxmlformats.org/markup-compatibility/2006" xmlns:a14="http://schemas.microsoft.com/office/drawing/2010/main">
        <mc:Choice Requires="a14">
          <p:sp>
            <p:nvSpPr>
              <p:cNvPr id="7" name="Rectangle 6"/>
              <p:cNvSpPr/>
              <p:nvPr/>
            </p:nvSpPr>
            <p:spPr>
              <a:xfrm>
                <a:off x="4267200" y="1962149"/>
                <a:ext cx="4572000" cy="2324995"/>
              </a:xfrm>
              <a:prstGeom prst="rect">
                <a:avLst/>
              </a:prstGeom>
            </p:spPr>
            <p:txBody>
              <a:bodyPr>
                <a:spAutoFit/>
              </a:bodyPr>
              <a:lstStyle/>
              <a:p>
                <a:r>
                  <a:rPr lang="en-US" sz="2400" dirty="0"/>
                  <a:t>From the graph, it appears that:</a:t>
                </a:r>
              </a:p>
              <a:p>
                <a:pPr marL="342900" indent="-342900">
                  <a:buFont typeface="Arial" pitchFamily="34" charset="0"/>
                  <a:buChar char="•"/>
                </a:pPr>
                <a:r>
                  <a:rPr lang="en-US" sz="2400" dirty="0"/>
                  <a:t>A function </a:t>
                </a:r>
                <a:r>
                  <a:rPr lang="en-US" sz="2400" dirty="0">
                    <a:ea typeface="Times New Roman"/>
                  </a:rPr>
                  <a:t> </a:t>
                </a:r>
                <a14:m>
                  <m:oMath xmlns:m="http://schemas.openxmlformats.org/officeDocument/2006/math">
                    <m:sSup>
                      <m:sSupPr>
                        <m:ctrlPr>
                          <a:rPr lang="en-US" sz="2400" b="1" i="1">
                            <a:effectLst/>
                            <a:latin typeface="Cambria Math" panose="02040503050406030204" pitchFamily="18" charset="0"/>
                          </a:rPr>
                        </m:ctrlPr>
                      </m:sSupPr>
                      <m:e>
                        <m:r>
                          <a:rPr lang="en-US" sz="2400" b="1" i="1">
                            <a:effectLst/>
                            <a:latin typeface="Cambria Math"/>
                            <a:ea typeface="MS Mincho"/>
                            <a:cs typeface="Times New Roman"/>
                          </a:rPr>
                          <m:t>𝒙</m:t>
                        </m:r>
                      </m:e>
                      <m:sup>
                        <m:r>
                          <a:rPr lang="en-US" sz="2400" b="1" i="1">
                            <a:effectLst/>
                            <a:latin typeface="Cambria Math"/>
                            <a:ea typeface="MS Mincho"/>
                            <a:cs typeface="Times New Roman"/>
                          </a:rPr>
                          <m:t>𝟐</m:t>
                        </m:r>
                      </m:sup>
                    </m:sSup>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𝒙</m:t>
                    </m:r>
                    <m:r>
                      <a:rPr lang="en-US" sz="2400" b="1" i="1">
                        <a:effectLst/>
                        <a:latin typeface="Cambria Math"/>
                        <a:ea typeface="MS Mincho"/>
                        <a:cs typeface="Times New Roman"/>
                      </a:rPr>
                      <m:t>+</m:t>
                    </m:r>
                    <m:r>
                      <a:rPr lang="en-US" sz="2400" b="1" i="1">
                        <a:effectLst/>
                        <a:latin typeface="Cambria Math"/>
                        <a:ea typeface="MS Mincho"/>
                        <a:cs typeface="Times New Roman"/>
                      </a:rPr>
                      <m:t>𝟑</m:t>
                    </m:r>
                  </m:oMath>
                </a14:m>
                <a:r>
                  <a:rPr lang="en-US" sz="2400" dirty="0"/>
                  <a:t>   is decreasing for </a:t>
                </a:r>
                <a14:m>
                  <m:oMath xmlns:m="http://schemas.openxmlformats.org/officeDocument/2006/math">
                    <m:r>
                      <a:rPr lang="en-US" sz="2400" b="1" i="1">
                        <a:latin typeface="Cambria Math"/>
                      </a:rPr>
                      <m:t>𝒙</m:t>
                    </m:r>
                    <m:r>
                      <a:rPr lang="en-US" sz="2400" b="1" i="1">
                        <a:latin typeface="Cambria Math"/>
                      </a:rPr>
                      <m:t>&lt;−</m:t>
                    </m:r>
                    <m:r>
                      <a:rPr lang="en-US" sz="2400" b="1" i="1">
                        <a:latin typeface="Cambria Math"/>
                      </a:rPr>
                      <m:t>𝟏</m:t>
                    </m:r>
                    <m:r>
                      <a:rPr lang="en-US" sz="2400" b="1" i="1" smtClean="0">
                        <a:latin typeface="Cambria Math"/>
                      </a:rPr>
                      <m:t>.</m:t>
                    </m:r>
                  </m:oMath>
                </a14:m>
                <a:endParaRPr lang="en-US" sz="2400" dirty="0"/>
              </a:p>
              <a:p>
                <a:pPr marL="342900" indent="-342900">
                  <a:buFont typeface="Arial" pitchFamily="34" charset="0"/>
                  <a:buChar char="•"/>
                </a:pPr>
                <a:r>
                  <a:rPr lang="en-US" sz="2400" dirty="0"/>
                  <a:t>A function  </a:t>
                </a:r>
                <a14:m>
                  <m:oMath xmlns:m="http://schemas.openxmlformats.org/officeDocument/2006/math">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𝟐</m:t>
                        </m:r>
                      </m:sup>
                    </m:sSup>
                    <m:r>
                      <a:rPr lang="en-US" sz="2400" b="1" i="1">
                        <a:latin typeface="Cambria Math"/>
                      </a:rPr>
                      <m:t>+</m:t>
                    </m:r>
                    <m:r>
                      <a:rPr lang="en-US" sz="2400" b="1" i="1">
                        <a:latin typeface="Cambria Math"/>
                      </a:rPr>
                      <m:t>𝟐</m:t>
                    </m:r>
                    <m:r>
                      <a:rPr lang="en-US" sz="2400" b="1" i="1">
                        <a:latin typeface="Cambria Math"/>
                      </a:rPr>
                      <m:t>𝒙</m:t>
                    </m:r>
                    <m:r>
                      <a:rPr lang="en-US" sz="2400" b="1" i="1">
                        <a:latin typeface="Cambria Math"/>
                      </a:rPr>
                      <m:t>+</m:t>
                    </m:r>
                    <m:r>
                      <a:rPr lang="en-US" sz="2400" b="1" i="1">
                        <a:latin typeface="Cambria Math"/>
                      </a:rPr>
                      <m:t>𝟑</m:t>
                    </m:r>
                  </m:oMath>
                </a14:m>
                <a:r>
                  <a:rPr lang="en-US" sz="2400" dirty="0"/>
                  <a:t>   is increasing for </a:t>
                </a:r>
                <a14:m>
                  <m:oMath xmlns:m="http://schemas.openxmlformats.org/officeDocument/2006/math">
                    <m:r>
                      <a:rPr lang="en-US" sz="2400" b="1" i="1">
                        <a:latin typeface="Cambria Math"/>
                      </a:rPr>
                      <m:t>𝒙</m:t>
                    </m:r>
                    <m:r>
                      <a:rPr lang="en-US" sz="2400" b="1" i="1">
                        <a:latin typeface="Cambria Math"/>
                      </a:rPr>
                      <m:t>&gt;−</m:t>
                    </m:r>
                    <m:r>
                      <a:rPr lang="en-US" sz="2400" b="1" i="1">
                        <a:latin typeface="Cambria Math"/>
                      </a:rPr>
                      <m:t>𝟏</m:t>
                    </m:r>
                  </m:oMath>
                </a14:m>
                <a:r>
                  <a:rPr lang="en-US" sz="2400" dirty="0"/>
                  <a:t>.</a:t>
                </a:r>
              </a:p>
              <a:p>
                <a:pPr marL="342900" indent="-342900">
                  <a:buFont typeface="Arial" pitchFamily="34" charset="0"/>
                  <a:buChar char="•"/>
                </a:pPr>
                <a:r>
                  <a:rPr lang="en-US" sz="2400" dirty="0"/>
                  <a:t>The critical point is </a:t>
                </a:r>
                <a14:m>
                  <m:oMath xmlns:m="http://schemas.openxmlformats.org/officeDocument/2006/math">
                    <m:r>
                      <a:rPr lang="en-US" sz="2400" b="1" i="1">
                        <a:latin typeface="Cambria Math"/>
                      </a:rPr>
                      <m:t>(−</m:t>
                    </m:r>
                    <m:r>
                      <a:rPr lang="en-US" sz="2400" b="1" i="1">
                        <a:latin typeface="Cambria Math"/>
                      </a:rPr>
                      <m:t>𝟏</m:t>
                    </m:r>
                    <m:r>
                      <a:rPr lang="en-US" sz="2400" b="1" i="1">
                        <a:latin typeface="Cambria Math"/>
                      </a:rPr>
                      <m:t>,</m:t>
                    </m:r>
                    <m:r>
                      <a:rPr lang="en-US" sz="2400" b="1" i="1">
                        <a:latin typeface="Cambria Math"/>
                      </a:rPr>
                      <m:t>𝟐</m:t>
                    </m:r>
                    <m:r>
                      <a:rPr lang="en-US" sz="2400" b="1" i="1">
                        <a:latin typeface="Cambria Math"/>
                      </a:rPr>
                      <m:t>)</m:t>
                    </m:r>
                  </m:oMath>
                </a14:m>
                <a:r>
                  <a:rPr lang="en-US" sz="2400" dirty="0"/>
                  <a:t>.</a:t>
                </a:r>
              </a:p>
            </p:txBody>
          </p:sp>
        </mc:Choice>
        <mc:Fallback xmlns="">
          <p:sp>
            <p:nvSpPr>
              <p:cNvPr id="7" name="Rectangle 6"/>
              <p:cNvSpPr>
                <a:spLocks noRot="1" noChangeAspect="1" noMove="1" noResize="1" noEditPoints="1" noAdjustHandles="1" noChangeArrowheads="1" noChangeShapeType="1" noTextEdit="1"/>
              </p:cNvSpPr>
              <p:nvPr/>
            </p:nvSpPr>
            <p:spPr>
              <a:xfrm>
                <a:off x="4267200" y="1962149"/>
                <a:ext cx="4572000" cy="2324995"/>
              </a:xfrm>
              <a:prstGeom prst="rect">
                <a:avLst/>
              </a:prstGeom>
              <a:blipFill rotWithShape="1">
                <a:blip r:embed="rId5"/>
                <a:stretch>
                  <a:fillRect l="-2000" t="-2100" b="-5249"/>
                </a:stretch>
              </a:blipFill>
            </p:spPr>
            <p:txBody>
              <a:bodyPr/>
              <a:lstStyle/>
              <a:p>
                <a:r>
                  <a:rPr lang="en-US">
                    <a:noFill/>
                  </a:rPr>
                  <a:t> </a:t>
                </a:r>
              </a:p>
            </p:txBody>
          </p:sp>
        </mc:Fallback>
      </mc:AlternateContent>
    </p:spTree>
    <p:extLst>
      <p:ext uri="{BB962C8B-B14F-4D97-AF65-F5344CB8AC3E}">
        <p14:creationId xmlns:p14="http://schemas.microsoft.com/office/powerpoint/2010/main" val="36295393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76199" y="351235"/>
            <a:ext cx="8980487" cy="1366528"/>
          </a:xfrm>
          <a:prstGeom prst="rect">
            <a:avLst/>
          </a:prstGeom>
        </p:spPr>
        <p:txBody>
          <a:bodyPr wrap="square">
            <a:spAutoFit/>
          </a:bodyPr>
          <a:lstStyle/>
          <a:p>
            <a:pPr>
              <a:lnSpc>
                <a:spcPct val="115000"/>
              </a:lnSpc>
              <a:spcAft>
                <a:spcPts val="600"/>
              </a:spcAft>
              <a:tabLst>
                <a:tab pos="1605915" algn="l"/>
              </a:tabLst>
            </a:pPr>
            <a:r>
              <a:rPr lang="en-US" sz="2400" b="1" dirty="0">
                <a:solidFill>
                  <a:schemeClr val="accent1"/>
                </a:solidFill>
              </a:rPr>
              <a:t>Sample Problem 1</a:t>
            </a:r>
            <a:r>
              <a:rPr lang="en-US" sz="2400" dirty="0">
                <a:solidFill>
                  <a:schemeClr val="accent1"/>
                </a:solidFill>
              </a:rPr>
              <a:t>:  </a:t>
            </a:r>
            <a:r>
              <a:rPr lang="en-US" sz="2400" b="1" dirty="0">
                <a:ea typeface="MS Mincho"/>
                <a:cs typeface="Times New Roman"/>
              </a:rPr>
              <a:t>Use the graph of each function to estimate intervals on which the function is increasing, decreasing, or constant. Support the answer numerically.</a:t>
            </a:r>
            <a:endParaRPr lang="en-US" sz="2400" dirty="0">
              <a:ea typeface="MS Mincho"/>
              <a:cs typeface="Times New Roman"/>
            </a:endParaRPr>
          </a:p>
        </p:txBody>
      </p:sp>
      <p:sp>
        <p:nvSpPr>
          <p:cNvPr id="3" name="Rectangle 2"/>
          <p:cNvSpPr/>
          <p:nvPr/>
        </p:nvSpPr>
        <p:spPr>
          <a:xfrm>
            <a:off x="184543" y="1563982"/>
            <a:ext cx="418704" cy="461665"/>
          </a:xfrm>
          <a:prstGeom prst="rect">
            <a:avLst/>
          </a:prstGeom>
        </p:spPr>
        <p:txBody>
          <a:bodyPr wrap="none">
            <a:spAutoFit/>
          </a:bodyPr>
          <a:lstStyle/>
          <a:p>
            <a:r>
              <a:rPr lang="en-US" sz="2400" b="1" dirty="0"/>
              <a:t>a.</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Rectangle 3"/>
              <p:cNvSpPr/>
              <p:nvPr/>
            </p:nvSpPr>
            <p:spPr>
              <a:xfrm>
                <a:off x="685800" y="1563982"/>
                <a:ext cx="2864374"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p>
                        <m:sSupPr>
                          <m:ctrlPr>
                            <a:rPr lang="en-US" sz="2400" b="1" i="1">
                              <a:latin typeface="Cambria Math" panose="02040503050406030204" pitchFamily="18" charset="0"/>
                            </a:rPr>
                          </m:ctrlPr>
                        </m:sSupPr>
                        <m:e>
                          <m:r>
                            <a:rPr lang="en-US" sz="2400" b="1" i="1">
                              <a:effectLst/>
                              <a:latin typeface="Cambria Math"/>
                              <a:ea typeface="MS Mincho"/>
                              <a:cs typeface="Times New Roman"/>
                            </a:rPr>
                            <m:t>𝒇</m:t>
                          </m:r>
                          <m:d>
                            <m:dPr>
                              <m:ctrlPr>
                                <a:rPr lang="en-US" sz="2400" b="1" i="1">
                                  <a:effectLst/>
                                  <a:latin typeface="Cambria Math" panose="02040503050406030204" pitchFamily="18" charset="0"/>
                                </a:rPr>
                              </m:ctrlPr>
                            </m:dPr>
                            <m:e>
                              <m:r>
                                <a:rPr lang="en-US" sz="2400" b="1" i="1">
                                  <a:effectLst/>
                                  <a:latin typeface="Cambria Math"/>
                                  <a:ea typeface="MS Mincho"/>
                                  <a:cs typeface="Times New Roman"/>
                                </a:rPr>
                                <m:t>𝒙</m:t>
                              </m:r>
                            </m:e>
                          </m:d>
                          <m:r>
                            <a:rPr lang="en-US" sz="2400" b="1" i="1">
                              <a:effectLst/>
                              <a:latin typeface="Cambria Math"/>
                              <a:ea typeface="MS Mincho"/>
                              <a:cs typeface="Times New Roman"/>
                            </a:rPr>
                            <m:t>=</m:t>
                          </m:r>
                          <m:r>
                            <a:rPr lang="en-US" sz="2400" b="1" i="1">
                              <a:effectLst/>
                              <a:latin typeface="Cambria Math"/>
                              <a:ea typeface="MS Mincho"/>
                              <a:cs typeface="Times New Roman"/>
                            </a:rPr>
                            <m:t>𝒙</m:t>
                          </m:r>
                        </m:e>
                        <m:sup>
                          <m:r>
                            <a:rPr lang="en-US" sz="2400" b="1" i="1">
                              <a:effectLst/>
                              <a:latin typeface="Cambria Math"/>
                              <a:ea typeface="MS Mincho"/>
                              <a:cs typeface="Times New Roman"/>
                            </a:rPr>
                            <m:t>𝟐</m:t>
                          </m:r>
                        </m:sup>
                      </m:sSup>
                      <m:r>
                        <a:rPr lang="en-US" sz="2400" b="1" i="1">
                          <a:effectLst/>
                          <a:latin typeface="Cambria Math"/>
                          <a:ea typeface="MS Mincho"/>
                          <a:cs typeface="Times New Roman"/>
                        </a:rPr>
                        <m:t>+</m:t>
                      </m:r>
                      <m:r>
                        <a:rPr lang="en-US" sz="2400" b="1" i="1">
                          <a:effectLst/>
                          <a:latin typeface="Cambria Math"/>
                          <a:ea typeface="MS Mincho"/>
                          <a:cs typeface="Times New Roman"/>
                        </a:rPr>
                        <m:t>𝟐</m:t>
                      </m:r>
                      <m:r>
                        <a:rPr lang="en-US" sz="2400" b="1" i="1">
                          <a:effectLst/>
                          <a:latin typeface="Cambria Math"/>
                          <a:ea typeface="MS Mincho"/>
                          <a:cs typeface="Times New Roman"/>
                        </a:rPr>
                        <m:t>𝒙</m:t>
                      </m:r>
                      <m:r>
                        <a:rPr lang="en-US" sz="2400" b="1" i="1">
                          <a:effectLst/>
                          <a:latin typeface="Cambria Math"/>
                          <a:ea typeface="MS Mincho"/>
                          <a:cs typeface="Times New Roman"/>
                        </a:rPr>
                        <m:t>+</m:t>
                      </m:r>
                      <m:r>
                        <a:rPr lang="en-US" sz="2400" b="1" i="1">
                          <a:effectLst/>
                          <a:latin typeface="Cambria Math"/>
                          <a:ea typeface="MS Mincho"/>
                          <a:cs typeface="Times New Roman"/>
                        </a:rPr>
                        <m:t>𝟑</m:t>
                      </m:r>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85800" y="1563982"/>
                <a:ext cx="2864374" cy="470000"/>
              </a:xfrm>
              <a:prstGeom prst="rect">
                <a:avLst/>
              </a:prstGeom>
              <a:blipFill rotWithShape="1">
                <a:blip r:embed="rId3"/>
                <a:stretch>
                  <a:fillRect l="-213" t="-7792" r="-4051" b="-29870"/>
                </a:stretch>
              </a:blipFill>
            </p:spPr>
            <p:txBody>
              <a:bodyPr/>
              <a:lstStyle/>
              <a:p>
                <a:r>
                  <a:rPr lang="en-US">
                    <a:noFill/>
                  </a:rPr>
                  <a:t> </a:t>
                </a:r>
              </a:p>
            </p:txBody>
          </p:sp>
        </mc:Fallback>
      </mc:AlternateContent>
      <p:pic>
        <p:nvPicPr>
          <p:cNvPr id="8" name="Picture 7"/>
          <p:cNvPicPr/>
          <p:nvPr/>
        </p:nvPicPr>
        <p:blipFill>
          <a:blip r:embed="rId4">
            <a:extLst>
              <a:ext uri="{28A0092B-C50C-407E-A947-70E740481C1C}">
                <a14:useLocalDpi xmlns:a14="http://schemas.microsoft.com/office/drawing/2010/main" val="0"/>
              </a:ext>
            </a:extLst>
          </a:blip>
          <a:stretch>
            <a:fillRect/>
          </a:stretch>
        </p:blipFill>
        <p:spPr>
          <a:xfrm>
            <a:off x="752054" y="1962149"/>
            <a:ext cx="3210346" cy="3032125"/>
          </a:xfrm>
          <a:prstGeom prst="rect">
            <a:avLst/>
          </a:prstGeom>
        </p:spPr>
      </p:pic>
      <mc:AlternateContent xmlns:mc="http://schemas.openxmlformats.org/markup-compatibility/2006" xmlns:a14="http://schemas.microsoft.com/office/drawing/2010/main">
        <mc:Choice Requires="a14">
          <p:graphicFrame>
            <p:nvGraphicFramePr>
              <p:cNvPr id="6" name="Table 5"/>
              <p:cNvGraphicFramePr>
                <a:graphicFrameLocks noGrp="1"/>
              </p:cNvGraphicFramePr>
              <p:nvPr>
                <p:extLst>
                  <p:ext uri="{D42A27DB-BD31-4B8C-83A1-F6EECF244321}">
                    <p14:modId xmlns:p14="http://schemas.microsoft.com/office/powerpoint/2010/main" val="3937249897"/>
                  </p:ext>
                </p:extLst>
              </p:nvPr>
            </p:nvGraphicFramePr>
            <p:xfrm>
              <a:off x="4191000" y="2033982"/>
              <a:ext cx="4648199" cy="1528368"/>
            </p:xfrm>
            <a:graphic>
              <a:graphicData uri="http://schemas.openxmlformats.org/drawingml/2006/table">
                <a:tbl>
                  <a:tblPr firstRow="1" firstCol="1" bandRow="1"/>
                  <a:tblGrid>
                    <a:gridCol w="542477">
                      <a:extLst>
                        <a:ext uri="{9D8B030D-6E8A-4147-A177-3AD203B41FA5}">
                          <a16:colId xmlns:a16="http://schemas.microsoft.com/office/drawing/2014/main" val="20000"/>
                        </a:ext>
                      </a:extLst>
                    </a:gridCol>
                    <a:gridCol w="684287">
                      <a:extLst>
                        <a:ext uri="{9D8B030D-6E8A-4147-A177-3AD203B41FA5}">
                          <a16:colId xmlns:a16="http://schemas.microsoft.com/office/drawing/2014/main" val="20001"/>
                        </a:ext>
                      </a:extLst>
                    </a:gridCol>
                    <a:gridCol w="684287">
                      <a:extLst>
                        <a:ext uri="{9D8B030D-6E8A-4147-A177-3AD203B41FA5}">
                          <a16:colId xmlns:a16="http://schemas.microsoft.com/office/drawing/2014/main" val="20002"/>
                        </a:ext>
                      </a:extLst>
                    </a:gridCol>
                    <a:gridCol w="684287">
                      <a:extLst>
                        <a:ext uri="{9D8B030D-6E8A-4147-A177-3AD203B41FA5}">
                          <a16:colId xmlns:a16="http://schemas.microsoft.com/office/drawing/2014/main" val="20003"/>
                        </a:ext>
                      </a:extLst>
                    </a:gridCol>
                    <a:gridCol w="684287">
                      <a:extLst>
                        <a:ext uri="{9D8B030D-6E8A-4147-A177-3AD203B41FA5}">
                          <a16:colId xmlns:a16="http://schemas.microsoft.com/office/drawing/2014/main" val="20004"/>
                        </a:ext>
                      </a:extLst>
                    </a:gridCol>
                    <a:gridCol w="684287">
                      <a:extLst>
                        <a:ext uri="{9D8B030D-6E8A-4147-A177-3AD203B41FA5}">
                          <a16:colId xmlns:a16="http://schemas.microsoft.com/office/drawing/2014/main" val="20005"/>
                        </a:ext>
                      </a:extLst>
                    </a:gridCol>
                    <a:gridCol w="684287">
                      <a:extLst>
                        <a:ext uri="{9D8B030D-6E8A-4147-A177-3AD203B41FA5}">
                          <a16:colId xmlns:a16="http://schemas.microsoft.com/office/drawing/2014/main" val="20006"/>
                        </a:ext>
                      </a:extLst>
                    </a:gridCol>
                  </a:tblGrid>
                  <a:tr h="764184">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solidFill>
                                      <a:srgbClr val="1F497D"/>
                                    </a:solidFill>
                                    <a:effectLst/>
                                    <a:latin typeface="Cambria Math"/>
                                    <a:ea typeface="Calibri"/>
                                    <a:cs typeface="Times New Roman"/>
                                  </a:rPr>
                                  <m:t>𝒙</m:t>
                                </m:r>
                              </m:oMath>
                            </m:oMathPara>
                          </a14:m>
                          <a:endParaRPr lang="en-US" sz="20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MS Mincho"/>
                                    <a:cs typeface="Times New Roman"/>
                                  </a:rPr>
                                  <m:t>−</m:t>
                                </m:r>
                                <m:r>
                                  <a:rPr lang="en-US" sz="2000" b="1" i="1">
                                    <a:effectLst/>
                                    <a:latin typeface="Cambria Math"/>
                                    <a:ea typeface="MS Mincho"/>
                                    <a:cs typeface="Times New Roman"/>
                                  </a:rPr>
                                  <m:t>𝟒</m:t>
                                </m:r>
                              </m:oMath>
                            </m:oMathPara>
                          </a14:m>
                          <a:endParaRPr lang="en-US" sz="20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Calibri"/>
                                    <a:cs typeface="Times New Roman"/>
                                  </a:rPr>
                                  <m:t>−</m:t>
                                </m:r>
                                <m:r>
                                  <a:rPr lang="en-US" sz="2000" b="1" i="1">
                                    <a:effectLst/>
                                    <a:latin typeface="Cambria Math"/>
                                    <a:ea typeface="Calibri"/>
                                    <a:cs typeface="Times New Roman"/>
                                  </a:rPr>
                                  <m:t>𝟐</m:t>
                                </m:r>
                              </m:oMath>
                            </m:oMathPara>
                          </a14:m>
                          <a:endParaRPr lang="en-US" sz="20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Calibri"/>
                                    <a:cs typeface="Times New Roman"/>
                                  </a:rPr>
                                  <m:t>−</m:t>
                                </m:r>
                                <m:r>
                                  <a:rPr lang="en-US" sz="2000" b="1" i="1">
                                    <a:effectLst/>
                                    <a:latin typeface="Cambria Math"/>
                                    <a:ea typeface="Calibri"/>
                                    <a:cs typeface="Times New Roman"/>
                                  </a:rPr>
                                  <m:t>𝟏</m:t>
                                </m:r>
                              </m:oMath>
                            </m:oMathPara>
                          </a14:m>
                          <a:endParaRPr lang="en-US" sz="20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MS Mincho"/>
                                    <a:cs typeface="Calibri"/>
                                  </a:rPr>
                                  <m:t>𝟎</m:t>
                                </m:r>
                              </m:oMath>
                            </m:oMathPara>
                          </a14:m>
                          <a:endParaRPr lang="en-US" sz="20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MS Mincho"/>
                                    <a:cs typeface="Calibri"/>
                                  </a:rPr>
                                  <m:t>𝟏</m:t>
                                </m:r>
                              </m:oMath>
                            </m:oMathPara>
                          </a14:m>
                          <a:endParaRPr lang="en-US" sz="20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MS Mincho"/>
                                    <a:cs typeface="Calibri"/>
                                  </a:rPr>
                                  <m:t>𝟐</m:t>
                                </m:r>
                              </m:oMath>
                            </m:oMathPara>
                          </a14:m>
                          <a:endParaRPr lang="en-US" sz="20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764184">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solidFill>
                                      <a:srgbClr val="1F497D"/>
                                    </a:solidFill>
                                    <a:effectLst/>
                                    <a:latin typeface="Cambria Math"/>
                                    <a:ea typeface="Calibri"/>
                                    <a:cs typeface="Times New Roman"/>
                                  </a:rPr>
                                  <m:t>𝒚</m:t>
                                </m:r>
                              </m:oMath>
                            </m:oMathPara>
                          </a14:m>
                          <a:endParaRPr lang="en-US" sz="2000" dirty="0">
                            <a:effectLst/>
                            <a:latin typeface="Calibri"/>
                            <a:ea typeface="MS Mincho"/>
                            <a:cs typeface="Times New Roman"/>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MS Mincho"/>
                                    <a:cs typeface="Times New Roman"/>
                                  </a:rPr>
                                  <m:t>𝟏𝟏</m:t>
                                </m:r>
                              </m:oMath>
                            </m:oMathPara>
                          </a14:m>
                          <a:endParaRPr lang="en-US" sz="200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Calibri"/>
                                    <a:cs typeface="Times New Roman"/>
                                  </a:rPr>
                                  <m:t>𝟑</m:t>
                                </m:r>
                              </m:oMath>
                            </m:oMathPara>
                          </a14:m>
                          <a:endParaRPr lang="en-US" sz="20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MS Mincho"/>
                                    <a:cs typeface="Times New Roman"/>
                                  </a:rPr>
                                  <m:t>𝟐</m:t>
                                </m:r>
                              </m:oMath>
                            </m:oMathPara>
                          </a14:m>
                          <a:endParaRPr lang="en-US" sz="20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MS Mincho"/>
                                    <a:cs typeface="Calibri"/>
                                  </a:rPr>
                                  <m:t>𝟑</m:t>
                                </m:r>
                              </m:oMath>
                            </m:oMathPara>
                          </a14:m>
                          <a:endParaRPr lang="en-US" sz="20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MS Mincho"/>
                                    <a:cs typeface="Calibri"/>
                                  </a:rPr>
                                  <m:t>𝟔</m:t>
                                </m:r>
                              </m:oMath>
                            </m:oMathPara>
                          </a14:m>
                          <a:endParaRPr lang="en-US" sz="20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14:m>
                            <m:oMathPara xmlns:m="http://schemas.openxmlformats.org/officeDocument/2006/math">
                              <m:oMathParaPr>
                                <m:jc m:val="centerGroup"/>
                              </m:oMathParaPr>
                              <m:oMath xmlns:m="http://schemas.openxmlformats.org/officeDocument/2006/math">
                                <m:r>
                                  <a:rPr lang="en-US" sz="2000" b="1" i="1">
                                    <a:effectLst/>
                                    <a:latin typeface="Cambria Math"/>
                                    <a:ea typeface="MS Mincho"/>
                                    <a:cs typeface="Calibri"/>
                                  </a:rPr>
                                  <m:t>𝟏𝟏</m:t>
                                </m:r>
                              </m:oMath>
                            </m:oMathPara>
                          </a14:m>
                          <a:endParaRPr lang="en-US" sz="2000" dirty="0">
                            <a:effectLst/>
                            <a:latin typeface="Calibri"/>
                            <a:ea typeface="MS Mincho"/>
                            <a:cs typeface="Times New Roman"/>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mc:Choice>
        <mc:Fallback xmlns="">
          <p:graphicFrame>
            <p:nvGraphicFramePr>
              <p:cNvPr id="6" name="Table 5"/>
              <p:cNvGraphicFramePr>
                <a:graphicFrameLocks noGrp="1"/>
              </p:cNvGraphicFramePr>
              <p:nvPr>
                <p:extLst>
                  <p:ext uri="{D42A27DB-BD31-4B8C-83A1-F6EECF244321}">
                    <p14:modId xmlns:p14="http://schemas.microsoft.com/office/powerpoint/2010/main" val="3937249897"/>
                  </p:ext>
                </p:extLst>
              </p:nvPr>
            </p:nvGraphicFramePr>
            <p:xfrm>
              <a:off x="4191000" y="2033982"/>
              <a:ext cx="4648199" cy="1528368"/>
            </p:xfrm>
            <a:graphic>
              <a:graphicData uri="http://schemas.openxmlformats.org/drawingml/2006/table">
                <a:tbl>
                  <a:tblPr firstRow="1" firstCol="1" bandRow="1"/>
                  <a:tblGrid>
                    <a:gridCol w="542477"/>
                    <a:gridCol w="684287"/>
                    <a:gridCol w="684287"/>
                    <a:gridCol w="684287"/>
                    <a:gridCol w="684287"/>
                    <a:gridCol w="684287"/>
                    <a:gridCol w="684287"/>
                  </a:tblGrid>
                  <a:tr h="764184">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5"/>
                          <a:stretch>
                            <a:fillRect l="-1124" t="-7200" r="-756180"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5"/>
                          <a:stretch>
                            <a:fillRect l="-80357" t="-7200" r="-500893"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5"/>
                          <a:stretch>
                            <a:fillRect l="-180357" t="-7200" r="-400893"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5"/>
                          <a:stretch>
                            <a:fillRect l="-280357" t="-7200" r="-300893"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5"/>
                          <a:stretch>
                            <a:fillRect l="-376991" t="-7200" r="-198230"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5"/>
                          <a:stretch>
                            <a:fillRect l="-481250" t="-7200" r="-100000" b="-100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blipFill rotWithShape="1">
                          <a:blip r:embed="rId5"/>
                          <a:stretch>
                            <a:fillRect l="-581250" t="-7200" b="-100800"/>
                          </a:stretch>
                        </a:blipFill>
                      </a:tcPr>
                    </a:tc>
                  </a:tr>
                  <a:tr h="764184">
                    <a:tc>
                      <a:txBody>
                        <a:bodyPr/>
                        <a:lstStyle/>
                        <a:p>
                          <a:endParaRPr lang="en-US"/>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5"/>
                          <a:stretch>
                            <a:fillRect l="-1124" t="-107200" r="-756180"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5"/>
                          <a:stretch>
                            <a:fillRect l="-80357" t="-107200" r="-500893"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5"/>
                          <a:stretch>
                            <a:fillRect l="-180357" t="-107200" r="-400893"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5"/>
                          <a:stretch>
                            <a:fillRect l="-280357" t="-107200" r="-300893"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5"/>
                          <a:stretch>
                            <a:fillRect l="-376991" t="-107200" r="-198230"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5"/>
                          <a:stretch>
                            <a:fillRect l="-481250" t="-107200" r="-100000" b="-800"/>
                          </a:stretch>
                        </a:blipFill>
                      </a:tcPr>
                    </a:tc>
                    <a:tc>
                      <a:txBody>
                        <a:bodyPr/>
                        <a:lstStyle/>
                        <a:p>
                          <a:endParaRPr lang="en-US"/>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blipFill rotWithShape="1">
                          <a:blip r:embed="rId5"/>
                          <a:stretch>
                            <a:fillRect l="-581250" t="-107200" b="-800"/>
                          </a:stretch>
                        </a:blipFill>
                      </a:tcPr>
                    </a:tc>
                  </a:tr>
                </a:tbl>
              </a:graphicData>
            </a:graphic>
          </p:graphicFrame>
        </mc:Fallback>
      </mc:AlternateContent>
      <p:sp>
        <p:nvSpPr>
          <p:cNvPr id="10" name="Rectangle 9"/>
          <p:cNvSpPr/>
          <p:nvPr/>
        </p:nvSpPr>
        <p:spPr>
          <a:xfrm>
            <a:off x="4419600" y="3790950"/>
            <a:ext cx="4520020" cy="461665"/>
          </a:xfrm>
          <a:prstGeom prst="rect">
            <a:avLst/>
          </a:prstGeom>
        </p:spPr>
        <p:txBody>
          <a:bodyPr wrap="none">
            <a:spAutoFit/>
          </a:bodyPr>
          <a:lstStyle/>
          <a:p>
            <a:r>
              <a:rPr lang="en-US" sz="2400" dirty="0"/>
              <a:t>The table supports this conjecture.</a:t>
            </a:r>
          </a:p>
        </p:txBody>
      </p:sp>
    </p:spTree>
    <p:extLst>
      <p:ext uri="{BB962C8B-B14F-4D97-AF65-F5344CB8AC3E}">
        <p14:creationId xmlns:p14="http://schemas.microsoft.com/office/powerpoint/2010/main" val="1947774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229600" cy="365521"/>
          </a:xfrm>
        </p:spPr>
        <p:txBody>
          <a:bodyPr>
            <a:normAutofit/>
          </a:bodyPr>
          <a:lstStyle/>
          <a:p>
            <a:pPr algn="l"/>
            <a:r>
              <a:rPr lang="en-US" sz="1700" b="1" dirty="0">
                <a:latin typeface="Cambria" panose="02040503050406030204" pitchFamily="18" charset="0"/>
              </a:rPr>
              <a:t> </a:t>
            </a:r>
            <a:r>
              <a:rPr lang="en-US" sz="1700" b="1" dirty="0" err="1">
                <a:latin typeface="Cambria" panose="02040503050406030204" pitchFamily="18" charset="0"/>
              </a:rPr>
              <a:t>Extrema</a:t>
            </a:r>
            <a:r>
              <a:rPr lang="en-US" sz="1700" b="1" dirty="0">
                <a:latin typeface="Cambria" panose="02040503050406030204" pitchFamily="18" charset="0"/>
              </a:rPr>
              <a:t> and Average Rates of Change</a:t>
            </a:r>
            <a:endParaRPr lang="en-US" sz="1700" dirty="0">
              <a:latin typeface="Cambria" panose="02040503050406030204" pitchFamily="18" charset="0"/>
            </a:endParaRPr>
          </a:p>
        </p:txBody>
      </p:sp>
      <p:sp>
        <p:nvSpPr>
          <p:cNvPr id="5" name="Rectangle 4"/>
          <p:cNvSpPr/>
          <p:nvPr/>
        </p:nvSpPr>
        <p:spPr>
          <a:xfrm>
            <a:off x="76199" y="351235"/>
            <a:ext cx="8980487" cy="1366528"/>
          </a:xfrm>
          <a:prstGeom prst="rect">
            <a:avLst/>
          </a:prstGeom>
        </p:spPr>
        <p:txBody>
          <a:bodyPr wrap="square">
            <a:spAutoFit/>
          </a:bodyPr>
          <a:lstStyle/>
          <a:p>
            <a:pPr>
              <a:lnSpc>
                <a:spcPct val="115000"/>
              </a:lnSpc>
              <a:spcAft>
                <a:spcPts val="600"/>
              </a:spcAft>
              <a:tabLst>
                <a:tab pos="1605915" algn="l"/>
              </a:tabLst>
            </a:pPr>
            <a:r>
              <a:rPr lang="en-US" sz="2400" b="1" dirty="0">
                <a:solidFill>
                  <a:schemeClr val="accent1"/>
                </a:solidFill>
              </a:rPr>
              <a:t>Sample Problem 1</a:t>
            </a:r>
            <a:r>
              <a:rPr lang="en-US" sz="2400" dirty="0">
                <a:solidFill>
                  <a:schemeClr val="accent1"/>
                </a:solidFill>
              </a:rPr>
              <a:t>:  </a:t>
            </a:r>
            <a:r>
              <a:rPr lang="en-US" sz="2400" b="1" dirty="0">
                <a:ea typeface="MS Mincho"/>
                <a:cs typeface="Times New Roman"/>
              </a:rPr>
              <a:t>Use the graph of each function to estimate intervals on which the function is increasing, decreasing, or constant. Support the answer numerically.</a:t>
            </a:r>
            <a:endParaRPr lang="en-US" sz="2400" dirty="0">
              <a:ea typeface="MS Mincho"/>
              <a:cs typeface="Times New Roman"/>
            </a:endParaRPr>
          </a:p>
        </p:txBody>
      </p:sp>
      <p:sp>
        <p:nvSpPr>
          <p:cNvPr id="3" name="Rectangle 2"/>
          <p:cNvSpPr/>
          <p:nvPr/>
        </p:nvSpPr>
        <p:spPr>
          <a:xfrm>
            <a:off x="184543" y="1563982"/>
            <a:ext cx="431528" cy="461665"/>
          </a:xfrm>
          <a:prstGeom prst="rect">
            <a:avLst/>
          </a:prstGeom>
        </p:spPr>
        <p:txBody>
          <a:bodyPr wrap="none">
            <a:spAutoFit/>
          </a:bodyPr>
          <a:lstStyle/>
          <a:p>
            <a:r>
              <a:rPr lang="en-US" sz="2400" b="1" dirty="0"/>
              <a:t>b.</a:t>
            </a:r>
          </a:p>
        </p:txBody>
      </p:sp>
      <p:pic>
        <p:nvPicPr>
          <p:cNvPr id="614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15000" y="4629150"/>
            <a:ext cx="3341687" cy="3651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4" name="Rectangle 3"/>
              <p:cNvSpPr/>
              <p:nvPr/>
            </p:nvSpPr>
            <p:spPr>
              <a:xfrm>
                <a:off x="685800" y="1563982"/>
                <a:ext cx="2864374" cy="470000"/>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r>
                        <a:rPr lang="en-US" sz="2400" b="1" i="1">
                          <a:latin typeface="Cambria Math"/>
                        </a:rPr>
                        <m:t>𝒇</m:t>
                      </m:r>
                      <m:d>
                        <m:dPr>
                          <m:ctrlPr>
                            <a:rPr lang="en-US" sz="2400" b="1" i="1">
                              <a:latin typeface="Cambria Math" panose="02040503050406030204" pitchFamily="18" charset="0"/>
                            </a:rPr>
                          </m:ctrlPr>
                        </m:dPr>
                        <m:e>
                          <m:r>
                            <a:rPr lang="en-US" sz="2400" b="1" i="1">
                              <a:latin typeface="Cambria Math"/>
                            </a:rPr>
                            <m:t>𝒙</m:t>
                          </m:r>
                        </m:e>
                      </m:d>
                      <m:r>
                        <a:rPr lang="en-US" sz="2400" b="1" i="1">
                          <a:latin typeface="Cambria Math"/>
                        </a:rPr>
                        <m:t>=</m:t>
                      </m:r>
                      <m:sSup>
                        <m:sSupPr>
                          <m:ctrlPr>
                            <a:rPr lang="en-US" sz="2400" b="1" i="1">
                              <a:latin typeface="Cambria Math" panose="02040503050406030204" pitchFamily="18" charset="0"/>
                            </a:rPr>
                          </m:ctrlPr>
                        </m:sSupPr>
                        <m:e>
                          <m:r>
                            <a:rPr lang="en-US" sz="2400" b="1" i="1">
                              <a:latin typeface="Cambria Math"/>
                            </a:rPr>
                            <m:t>𝒙</m:t>
                          </m:r>
                        </m:e>
                        <m:sup>
                          <m:r>
                            <a:rPr lang="en-US" sz="2400" b="1" i="1">
                              <a:latin typeface="Cambria Math"/>
                            </a:rPr>
                            <m:t>𝟑</m:t>
                          </m:r>
                        </m:sup>
                      </m:sSup>
                      <m:r>
                        <a:rPr lang="en-US" sz="2400" b="1" i="1">
                          <a:latin typeface="Cambria Math"/>
                        </a:rPr>
                        <m:t>−</m:t>
                      </m:r>
                      <m:r>
                        <a:rPr lang="en-US" sz="2400" b="1" i="1">
                          <a:latin typeface="Cambria Math"/>
                        </a:rPr>
                        <m:t>𝟑</m:t>
                      </m:r>
                      <m:r>
                        <a:rPr lang="en-US" sz="2400" b="1" i="1">
                          <a:latin typeface="Cambria Math"/>
                        </a:rPr>
                        <m:t>𝒙</m:t>
                      </m:r>
                      <m:r>
                        <a:rPr lang="en-US" sz="2400" b="1" i="1">
                          <a:latin typeface="Cambria Math"/>
                        </a:rPr>
                        <m:t>−</m:t>
                      </m:r>
                      <m:r>
                        <a:rPr lang="en-US" sz="2400" b="1" i="1">
                          <a:latin typeface="Cambria Math"/>
                        </a:rPr>
                        <m:t>𝟏</m:t>
                      </m:r>
                    </m:oMath>
                  </m:oMathPara>
                </a14:m>
                <a:endParaRPr lang="en-US" sz="2400" dirty="0"/>
              </a:p>
            </p:txBody>
          </p:sp>
        </mc:Choice>
        <mc:Fallback xmlns="">
          <p:sp>
            <p:nvSpPr>
              <p:cNvPr id="4" name="Rectangle 3"/>
              <p:cNvSpPr>
                <a:spLocks noRot="1" noChangeAspect="1" noMove="1" noResize="1" noEditPoints="1" noAdjustHandles="1" noChangeArrowheads="1" noChangeShapeType="1" noTextEdit="1"/>
              </p:cNvSpPr>
              <p:nvPr/>
            </p:nvSpPr>
            <p:spPr>
              <a:xfrm>
                <a:off x="685800" y="1563982"/>
                <a:ext cx="2864374" cy="470000"/>
              </a:xfrm>
              <a:prstGeom prst="rect">
                <a:avLst/>
              </a:prstGeom>
              <a:blipFill rotWithShape="1">
                <a:blip r:embed="rId3"/>
                <a:stretch>
                  <a:fillRect l="-213" t="-7792" r="-4051" b="-29870"/>
                </a:stretch>
              </a:blipFill>
            </p:spPr>
            <p:txBody>
              <a:bodyPr/>
              <a:lstStyle/>
              <a:p>
                <a:r>
                  <a:rPr lang="en-US">
                    <a:noFill/>
                  </a:rPr>
                  <a:t> </a:t>
                </a:r>
              </a:p>
            </p:txBody>
          </p:sp>
        </mc:Fallback>
      </mc:AlternateContent>
      <p:pic>
        <p:nvPicPr>
          <p:cNvPr id="9" name="Picture 8"/>
          <p:cNvPicPr/>
          <p:nvPr/>
        </p:nvPicPr>
        <p:blipFill>
          <a:blip r:embed="rId4">
            <a:extLst>
              <a:ext uri="{28A0092B-C50C-407E-A947-70E740481C1C}">
                <a14:useLocalDpi xmlns:a14="http://schemas.microsoft.com/office/drawing/2010/main" val="0"/>
              </a:ext>
            </a:extLst>
          </a:blip>
          <a:stretch>
            <a:fillRect/>
          </a:stretch>
        </p:blipFill>
        <p:spPr>
          <a:xfrm>
            <a:off x="616070" y="2021216"/>
            <a:ext cx="3041529" cy="2912733"/>
          </a:xfrm>
          <a:prstGeom prst="rect">
            <a:avLst/>
          </a:prstGeom>
        </p:spPr>
      </p:pic>
    </p:spTree>
    <p:extLst>
      <p:ext uri="{BB962C8B-B14F-4D97-AF65-F5344CB8AC3E}">
        <p14:creationId xmlns:p14="http://schemas.microsoft.com/office/powerpoint/2010/main" val="42100374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2439</Words>
  <Application>Microsoft Office PowerPoint</Application>
  <PresentationFormat>On-screen Show (16:9)</PresentationFormat>
  <Paragraphs>338</Paragraphs>
  <Slides>36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36</vt:i4>
      </vt:variant>
    </vt:vector>
  </HeadingPairs>
  <TitlesOfParts>
    <vt:vector size="41" baseType="lpstr">
      <vt:lpstr>Arial</vt:lpstr>
      <vt:lpstr>Calibri</vt:lpstr>
      <vt:lpstr>Cambria</vt:lpstr>
      <vt:lpstr>Cambria Math</vt:lpstr>
      <vt:lpstr>Office Theme</vt:lpstr>
      <vt:lpstr>PowerPoint Presentation</vt:lpstr>
      <vt:lpstr>Extrema and Average Rates of Change</vt:lpstr>
      <vt:lpstr>Extrema and Average Rates of Change</vt:lpstr>
      <vt:lpstr>Extrema and Average Rates of Change</vt:lpstr>
      <vt:lpstr>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Extrema and Average Rates of Change</vt:lpstr>
      <vt:lpstr>Extrema and Average Rates of Change</vt:lpstr>
      <vt:lpstr>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lpstr>Extrema and Average Rates of Change</vt:lpstr>
      <vt:lpstr>Extrema and Average Rates of Change</vt:lpstr>
      <vt:lpstr> Extrema and Average Rates of Change</vt:lpstr>
      <vt:lpstr> Extrema and Average Rates of Change</vt:lpstr>
      <vt:lpstr> Extrema and Average Rates of Change</vt:lpstr>
      <vt:lpstr> Extrema and Average Rates of Change</vt:lpstr>
      <vt:lpstr> Extrema and Average Rates of Change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2022-03-30T13:55:21Z</dcterms:created>
  <dcterms:modified xsi:type="dcterms:W3CDTF">2022-03-30T13:55:52Z</dcterms:modified>
</cp:coreProperties>
</file>