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98" r:id="rId4"/>
    <p:sldId id="351" r:id="rId5"/>
    <p:sldId id="265" r:id="rId6"/>
    <p:sldId id="353" r:id="rId7"/>
    <p:sldId id="378" r:id="rId8"/>
    <p:sldId id="379" r:id="rId9"/>
    <p:sldId id="380" r:id="rId10"/>
    <p:sldId id="381" r:id="rId11"/>
    <p:sldId id="355" r:id="rId12"/>
    <p:sldId id="382" r:id="rId13"/>
    <p:sldId id="383" r:id="rId14"/>
    <p:sldId id="384" r:id="rId15"/>
    <p:sldId id="360" r:id="rId16"/>
    <p:sldId id="385" r:id="rId17"/>
    <p:sldId id="361" r:id="rId18"/>
    <p:sldId id="362" r:id="rId19"/>
    <p:sldId id="386" r:id="rId20"/>
    <p:sldId id="387" r:id="rId21"/>
    <p:sldId id="388" r:id="rId22"/>
    <p:sldId id="389" r:id="rId23"/>
    <p:sldId id="390" r:id="rId24"/>
    <p:sldId id="391" r:id="rId2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3657" autoAdjust="0"/>
  </p:normalViewPr>
  <p:slideViewPr>
    <p:cSldViewPr>
      <p:cViewPr varScale="1">
        <p:scale>
          <a:sx n="91" d="100"/>
          <a:sy n="91" d="100"/>
        </p:scale>
        <p:origin x="834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8B84F-CCE2-4BD5-9657-E5D9A4C9934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89706-1307-49D6-950D-082BBF2E6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02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3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4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3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8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1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1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0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80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.png"/><Relationship Id="rId16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3451" y="2266950"/>
            <a:ext cx="8229600" cy="1102519"/>
          </a:xfrm>
        </p:spPr>
        <p:txBody>
          <a:bodyPr>
            <a:noAutofit/>
          </a:bodyPr>
          <a:lstStyle/>
          <a:p>
            <a:r>
              <a:rPr lang="en-US" dirty="0"/>
              <a:t>Identifying Irrational Numbers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09950"/>
            <a:ext cx="6400800" cy="1314450"/>
          </a:xfrm>
        </p:spPr>
        <p:txBody>
          <a:bodyPr/>
          <a:lstStyle/>
          <a:p>
            <a:r>
              <a:rPr lang="en-US" dirty="0"/>
              <a:t>Unit 1 Lesson 4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19150"/>
            <a:ext cx="7859644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2057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Determine whether each number is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659467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910827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𝟕𝟖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𝟗𝟑𝟔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910827" cy="901785"/>
              </a:xfrm>
              <a:prstGeom prst="rect">
                <a:avLst/>
              </a:prstGeom>
              <a:blipFill rotWithShape="1">
                <a:blip r:embed="rId3"/>
                <a:stretch>
                  <a:fillRect r="-17333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92466" y="2419350"/>
                <a:ext cx="3466783" cy="9019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𝟕𝟖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𝟗𝟑𝟔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𝟕𝟖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𝟕𝟖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66" y="2419350"/>
                <a:ext cx="3466783" cy="901978"/>
              </a:xfrm>
              <a:prstGeom prst="rect">
                <a:avLst/>
              </a:prstGeom>
              <a:blipFill rotWithShape="1">
                <a:blip r:embed="rId4"/>
                <a:stretch>
                  <a:fillRect r="-4225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4205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Determine whether each number is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276350"/>
                <a:ext cx="4494564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𝟏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</a:rPr>
                        <m:t>𝟏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÷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𝟏𝟐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𝟎𝟖𝟑𝟑𝟑𝟑𝟑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……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276350"/>
                <a:ext cx="4494564" cy="783804"/>
              </a:xfrm>
              <a:prstGeom prst="rect">
                <a:avLst/>
              </a:prstGeom>
              <a:blipFill rotWithShape="1">
                <a:blip r:embed="rId3"/>
                <a:stretch>
                  <a:fillRect r="-2304" b="-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277836" y="1829321"/>
                <a:ext cx="6671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>
                          <a:latin typeface="Cambria Math"/>
                        </a:rPr>
                        <m:t>−</m:t>
                      </m:r>
                      <m:r>
                        <a:rPr lang="en-US" sz="2400" b="1" i="1" u="sng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836" y="1829321"/>
                <a:ext cx="667170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r="-1834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428997" y="2110085"/>
                <a:ext cx="6896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 </m:t>
                      </m:r>
                      <m:r>
                        <a:rPr lang="en-US" sz="2400" b="1" i="1" smtClean="0">
                          <a:latin typeface="Cambria Math"/>
                        </a:rPr>
                        <m:t>𝟏𝟎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997" y="2110085"/>
                <a:ext cx="689612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17544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281794" y="2419350"/>
                <a:ext cx="86914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 smtClean="0">
                          <a:latin typeface="Cambria Math"/>
                        </a:rPr>
                        <m:t>   </m:t>
                      </m:r>
                      <m:r>
                        <a:rPr lang="en-US" sz="2400" b="1" i="1" u="sng">
                          <a:latin typeface="Cambria Math"/>
                        </a:rPr>
                        <m:t>−</m:t>
                      </m:r>
                      <m:r>
                        <a:rPr lang="en-US" sz="2400" b="1" i="0" u="sng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1794" y="2419350"/>
                <a:ext cx="869148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1398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542151" y="2768434"/>
                <a:ext cx="806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𝟏𝟎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151" y="2768434"/>
                <a:ext cx="806631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1515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485585" y="3062660"/>
                <a:ext cx="91884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 smtClean="0">
                          <a:latin typeface="Cambria Math"/>
                        </a:rPr>
                        <m:t>−</m:t>
                      </m:r>
                      <m:r>
                        <a:rPr lang="en-US" sz="2400" b="1" i="1" u="sng" smtClean="0">
                          <a:latin typeface="Cambria Math"/>
                        </a:rPr>
                        <m:t>𝟗𝟔</m:t>
                      </m:r>
                      <m:r>
                        <a:rPr lang="en-US" sz="2400" b="1" i="1" u="sng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585" y="3062660"/>
                <a:ext cx="918841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r="-1333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871941" y="3409950"/>
                <a:ext cx="62228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𝟒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941" y="3409950"/>
                <a:ext cx="622286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058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662102" y="3704423"/>
                <a:ext cx="85151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 smtClean="0">
                          <a:latin typeface="Cambria Math"/>
                        </a:rPr>
                        <m:t>−</m:t>
                      </m:r>
                      <m:r>
                        <a:rPr lang="en-US" sz="2400" b="1" i="1" u="sng" smtClean="0">
                          <a:latin typeface="Cambria Math"/>
                        </a:rPr>
                        <m:t>𝟑𝟔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2102" y="3704423"/>
                <a:ext cx="851515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667" r="-14388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018694" y="4063328"/>
                <a:ext cx="62228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𝟒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8694" y="4063328"/>
                <a:ext cx="622286" cy="461665"/>
              </a:xfrm>
              <a:prstGeom prst="rect">
                <a:avLst/>
              </a:prstGeom>
              <a:blipFill rotWithShape="1">
                <a:blip r:embed="rId11"/>
                <a:stretch>
                  <a:fillRect t="-10667" r="-20588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842714" y="4428714"/>
                <a:ext cx="91884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400" b="1" i="1" u="sng" smtClean="0">
                          <a:solidFill>
                            <a:prstClr val="black"/>
                          </a:solidFill>
                          <a:latin typeface="Cambria Math"/>
                        </a:rPr>
                        <m:t>𝟑𝟔</m:t>
                      </m:r>
                      <m:r>
                        <a:rPr lang="en-US" sz="2400" b="1" i="1" u="sng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2714" y="4428714"/>
                <a:ext cx="918841" cy="461665"/>
              </a:xfrm>
              <a:prstGeom prst="rect">
                <a:avLst/>
              </a:prstGeom>
              <a:blipFill rotWithShape="1">
                <a:blip r:embed="rId12"/>
                <a:stretch>
                  <a:fillRect t="-10526" r="-1324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275257" y="4781550"/>
                <a:ext cx="4379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257" y="4781550"/>
                <a:ext cx="437940" cy="461665"/>
              </a:xfrm>
              <a:prstGeom prst="rect">
                <a:avLst/>
              </a:prstGeom>
              <a:blipFill rotWithShape="1">
                <a:blip r:embed="rId13"/>
                <a:stretch>
                  <a:fillRect t="-10526" r="-2916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858850" y="2179345"/>
                <a:ext cx="3077509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𝟕𝟖</m:t>
                          </m:r>
                        </m:num>
                        <m:den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𝟗𝟑𝟔</m:t>
                          </m:r>
                        </m:den>
                      </m:f>
                      <m:r>
                        <a:rPr lang="en-US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𝟎𝟖𝟑𝟑𝟑𝟑𝟑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850" y="2179345"/>
                <a:ext cx="3077509" cy="786177"/>
              </a:xfrm>
              <a:prstGeom prst="rect">
                <a:avLst/>
              </a:prstGeom>
              <a:blipFill rotWithShape="1">
                <a:blip r:embed="rId14"/>
                <a:stretch>
                  <a:fillRect r="-3762" b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3907820" y="3194181"/>
            <a:ext cx="47821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This number is a repeating decimal, </a:t>
            </a:r>
          </a:p>
          <a:p>
            <a:r>
              <a:rPr lang="en-US" sz="2400" b="1" dirty="0"/>
              <a:t>so the number is rational.</a:t>
            </a:r>
          </a:p>
        </p:txBody>
      </p:sp>
    </p:spTree>
    <p:extLst>
      <p:ext uri="{BB962C8B-B14F-4D97-AF65-F5344CB8AC3E}">
        <p14:creationId xmlns:p14="http://schemas.microsoft.com/office/powerpoint/2010/main" val="2474486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Determine whether each number is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659467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d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696024" cy="9019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𝟖𝟓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696024" cy="901978"/>
              </a:xfrm>
              <a:prstGeom prst="rect">
                <a:avLst/>
              </a:prstGeom>
              <a:blipFill rotWithShape="1">
                <a:blip r:embed="rId3"/>
                <a:stretch>
                  <a:fillRect r="-22609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1676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Determine whether each number is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659467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d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696024" cy="9019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𝟖𝟓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696024" cy="901978"/>
              </a:xfrm>
              <a:prstGeom prst="rect">
                <a:avLst/>
              </a:prstGeom>
              <a:blipFill rotWithShape="1">
                <a:blip r:embed="rId3"/>
                <a:stretch>
                  <a:fillRect r="-22609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92466" y="2419350"/>
                <a:ext cx="2606803" cy="9019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𝟖𝟓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  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÷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𝟖𝟓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66" y="2419350"/>
                <a:ext cx="2606803" cy="901978"/>
              </a:xfrm>
              <a:prstGeom prst="rect">
                <a:avLst/>
              </a:prstGeom>
              <a:blipFill rotWithShape="1">
                <a:blip r:embed="rId4"/>
                <a:stretch>
                  <a:fillRect r="-5855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3809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Determine whether each number is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130833" y="1306101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d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277274" y="1428750"/>
                <a:ext cx="32592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÷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𝟖𝟓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𝟏𝟔𝟒𝟕𝟎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274" y="1428750"/>
                <a:ext cx="3259226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r="-337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239312" y="1718201"/>
                <a:ext cx="6671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>
                          <a:latin typeface="Cambria Math"/>
                        </a:rPr>
                        <m:t>−</m:t>
                      </m:r>
                      <m:r>
                        <a:rPr lang="en-US" sz="2400" b="1" i="1" u="sng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312" y="1718201"/>
                <a:ext cx="667170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r="-1818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441041" y="2089291"/>
                <a:ext cx="806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𝟏𝟒𝟎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1041" y="2089291"/>
                <a:ext cx="806631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667" r="-15038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129601" y="2320123"/>
                <a:ext cx="112082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 smtClean="0">
                          <a:latin typeface="Cambria Math"/>
                        </a:rPr>
                        <m:t>    </m:t>
                      </m:r>
                      <m:r>
                        <a:rPr lang="en-US" sz="2400" b="1" i="1" u="sng">
                          <a:latin typeface="Cambria Math"/>
                        </a:rPr>
                        <m:t>−</m:t>
                      </m:r>
                      <m:r>
                        <a:rPr lang="en-US" sz="2400" b="1" i="1" u="sng" smtClean="0">
                          <a:latin typeface="Cambria Math"/>
                        </a:rPr>
                        <m:t>𝟖𝟓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601" y="2320123"/>
                <a:ext cx="1120820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667" r="-10870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672245" y="2597145"/>
                <a:ext cx="806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𝟓𝟓𝟎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245" y="2597145"/>
                <a:ext cx="806631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1503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446730" y="2901470"/>
                <a:ext cx="10358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u="sng">
                          <a:latin typeface="Cambria Math" panose="02040503050406030204" pitchFamily="18" charset="0"/>
                        </a:rPr>
                        <m:t>𝟓𝟏𝟎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6730" y="2901470"/>
                <a:ext cx="1035861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r="-1176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795465" y="3188867"/>
                <a:ext cx="8755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</a:rPr>
                      <m:t>𝟒𝟎</m:t>
                    </m:r>
                    <m:r>
                      <a:rPr lang="en-US" sz="2400" b="1" i="1">
                        <a:latin typeface="Cambria Math"/>
                      </a:rPr>
                      <m:t>𝟎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465" y="3188867"/>
                <a:ext cx="875561" cy="461665"/>
              </a:xfrm>
              <a:prstGeom prst="rect">
                <a:avLst/>
              </a:prstGeom>
              <a:blipFill rotWithShape="1">
                <a:blip r:embed="rId9"/>
                <a:stretch>
                  <a:fillRect l="-11189" t="-10526" r="-1748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655790" y="3459591"/>
                <a:ext cx="10358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 smtClean="0">
                          <a:latin typeface="Cambria Math"/>
                        </a:rPr>
                        <m:t>−</m:t>
                      </m:r>
                      <m:r>
                        <a:rPr lang="en-US" sz="2400" b="1" i="0" u="sng" smtClean="0">
                          <a:latin typeface="Cambria Math"/>
                        </a:rPr>
                        <m:t>𝟑𝟒𝟎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5790" y="3459591"/>
                <a:ext cx="1035861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667" r="-1117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898308" y="3753384"/>
                <a:ext cx="9444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 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</a:rPr>
                      <m:t>𝟔</m:t>
                    </m:r>
                    <m:r>
                      <a:rPr lang="en-US" sz="2400" b="1" i="1">
                        <a:latin typeface="Cambria Math"/>
                      </a:rPr>
                      <m:t>𝟎</m:t>
                    </m:r>
                    <m:r>
                      <a:rPr lang="en-US" sz="2400" b="1" i="1" smtClean="0">
                        <a:latin typeface="Cambria Math"/>
                      </a:rPr>
                      <m:t>𝟎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308" y="3753384"/>
                <a:ext cx="944489" cy="461665"/>
              </a:xfrm>
              <a:prstGeom prst="rect">
                <a:avLst/>
              </a:prstGeom>
              <a:blipFill rotWithShape="1">
                <a:blip r:embed="rId11"/>
                <a:stretch>
                  <a:fillRect l="-9677" t="-10667" r="-16774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698828" y="4058760"/>
                <a:ext cx="124104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400" b="1" u="sng" dirty="0">
                    <a:solidFill>
                      <a:prstClr val="black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en-US" sz="2400" b="1" i="1" u="sng" smtClean="0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r>
                      <a:rPr lang="en-US" sz="2400" b="1" i="1" u="sng" smtClean="0">
                        <a:solidFill>
                          <a:prstClr val="black"/>
                        </a:solidFill>
                        <a:latin typeface="Cambria Math"/>
                      </a:rPr>
                      <m:t>𝟓𝟗𝟓</m:t>
                    </m:r>
                    <m:r>
                      <a:rPr lang="en-US" sz="2400" b="1" i="1" u="sng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828" y="4058760"/>
                <a:ext cx="1241045" cy="461665"/>
              </a:xfrm>
              <a:prstGeom prst="rect">
                <a:avLst/>
              </a:prstGeom>
              <a:blipFill rotWithShape="1">
                <a:blip r:embed="rId12"/>
                <a:stretch>
                  <a:fillRect l="-7882" t="-10526" r="-1231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125613" y="4324302"/>
                <a:ext cx="95891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     </m:t>
                      </m:r>
                      <m:r>
                        <a:rPr lang="en-US" sz="2400" b="1" i="1" smtClean="0">
                          <a:latin typeface="Cambria Math"/>
                        </a:rPr>
                        <m:t>𝟓𝟎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5613" y="4324302"/>
                <a:ext cx="958917" cy="461665"/>
              </a:xfrm>
              <a:prstGeom prst="rect">
                <a:avLst/>
              </a:prstGeom>
              <a:blipFill rotWithShape="1">
                <a:blip r:embed="rId13"/>
                <a:stretch>
                  <a:fillRect t="-10526" r="-1273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858850" y="2179345"/>
                <a:ext cx="3088731" cy="7863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𝟏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𝟖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𝟓</m:t>
                          </m:r>
                        </m:den>
                      </m:f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  <m:r>
                        <a:rPr lang="en-US" sz="2400" b="1" i="1"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latin typeface="Cambria Math"/>
                        </a:rPr>
                        <m:t>𝟏𝟔𝟒𝟕𝟎</m:t>
                      </m:r>
                      <m:r>
                        <a:rPr lang="en-US" sz="2400" b="1" i="1" smtClean="0">
                          <a:latin typeface="Cambria Math"/>
                        </a:rPr>
                        <m:t>………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850" y="2179345"/>
                <a:ext cx="3088731" cy="786369"/>
              </a:xfrm>
              <a:prstGeom prst="rect">
                <a:avLst/>
              </a:prstGeom>
              <a:blipFill rotWithShape="1">
                <a:blip r:embed="rId14"/>
                <a:stretch>
                  <a:fillRect r="-3748" b="-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4748472" y="3981422"/>
            <a:ext cx="3374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This number is irrational.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145262" y="4621874"/>
                <a:ext cx="8739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u="sng" dirty="0"/>
                  <a:t>    </a:t>
                </a:r>
                <a14:m>
                  <m:oMath xmlns:m="http://schemas.openxmlformats.org/officeDocument/2006/math">
                    <m:r>
                      <a:rPr lang="en-US" sz="2400" b="1" i="0" u="sng" smtClean="0">
                        <a:latin typeface="Cambria Math"/>
                      </a:rPr>
                      <m:t>−</m:t>
                    </m:r>
                    <m:r>
                      <a:rPr lang="en-US" sz="2400" b="1" i="1" u="sng">
                        <a:latin typeface="Cambria Math"/>
                      </a:rPr>
                      <m:t>𝟎</m:t>
                    </m:r>
                  </m:oMath>
                </a14:m>
                <a:endParaRPr lang="en-US" sz="2400" b="1" u="sng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5262" y="4621874"/>
                <a:ext cx="873957" cy="461665"/>
              </a:xfrm>
              <a:prstGeom prst="rect">
                <a:avLst/>
              </a:prstGeom>
              <a:blipFill rotWithShape="1">
                <a:blip r:embed="rId15"/>
                <a:stretch>
                  <a:fillRect l="-11189" t="-10526" r="-1748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973841" y="4754852"/>
                <a:ext cx="104868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………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3841" y="4754852"/>
                <a:ext cx="1048685" cy="461665"/>
              </a:xfrm>
              <a:prstGeom prst="rect">
                <a:avLst/>
              </a:prstGeom>
              <a:blipFill rotWithShape="1">
                <a:blip r:embed="rId16"/>
                <a:stretch>
                  <a:fillRect t="-10526" r="-1104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7960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666750"/>
                <a:ext cx="8153400" cy="4114800"/>
              </a:xfrm>
            </p:spPr>
            <p:txBody>
              <a:bodyPr>
                <a:normAutofit/>
              </a:bodyPr>
              <a:lstStyle/>
              <a:p>
                <a:pPr marL="0" marR="0" indent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1605915" algn="l"/>
                  </a:tabLst>
                </a:pPr>
                <a:r>
                  <a:rPr lang="en-US" sz="2800" b="1" i="1" u="sng" dirty="0">
                    <a:solidFill>
                      <a:srgbClr val="4F81BD"/>
                    </a:solidFill>
                    <a:ea typeface="MS Mincho"/>
                    <a:cs typeface="Times New Roman"/>
                  </a:rPr>
                  <a:t>Square Roots and Irrational Numbers</a:t>
                </a:r>
                <a:endParaRPr lang="en-US" sz="2400" dirty="0">
                  <a:ea typeface="MS Mincho"/>
                  <a:cs typeface="Times New Roman"/>
                </a:endParaRPr>
              </a:p>
              <a:p>
                <a:pPr marL="0" marR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1605915" algn="l"/>
                  </a:tabLst>
                </a:pPr>
                <a:r>
                  <a:rPr lang="en-US" sz="2800" b="1" i="1" dirty="0">
                    <a:solidFill>
                      <a:srgbClr val="4F81BD"/>
                    </a:solidFill>
                    <a:ea typeface="MS Mincho"/>
                    <a:cs typeface="Times New Roman"/>
                  </a:rPr>
                  <a:t> </a:t>
                </a:r>
                <a:endParaRPr lang="en-US" sz="2400" dirty="0">
                  <a:ea typeface="MS Mincho"/>
                  <a:cs typeface="Times New Roman"/>
                </a:endParaRPr>
              </a:p>
              <a:p>
                <a:pPr marL="0" marR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1605915" algn="l"/>
                  </a:tabLst>
                </a:pPr>
                <a:r>
                  <a:rPr lang="en-US" sz="2800" dirty="0">
                    <a:ea typeface="MS Mincho"/>
                    <a:cs typeface="Times New Roman"/>
                  </a:rPr>
                  <a:t>A square root is the inverse operation of squaring a number.</a:t>
                </a:r>
                <a:endParaRPr lang="en-US" sz="2400" dirty="0">
                  <a:ea typeface="MS Mincho"/>
                  <a:cs typeface="Times New Roman"/>
                </a:endParaRPr>
              </a:p>
              <a:p>
                <a:pPr marL="0" marR="0" indent="0">
                  <a:lnSpc>
                    <a:spcPct val="115000"/>
                  </a:lnSpc>
                  <a:spcBef>
                    <a:spcPts val="1200"/>
                  </a:spcBef>
                  <a:spcAft>
                    <a:spcPts val="1000"/>
                  </a:spcAft>
                  <a:buNone/>
                  <a:tabLst>
                    <a:tab pos="1605915" algn="l"/>
                  </a:tabLst>
                </a:pPr>
                <a:r>
                  <a:rPr lang="en-US" sz="2800" dirty="0">
                    <a:ea typeface="MS Mincho"/>
                    <a:cs typeface="Times New Roman"/>
                  </a:rPr>
                  <a:t>The symbol for square root is </a:t>
                </a:r>
                <a:r>
                  <a:rPr lang="en-US" sz="2800" b="1" dirty="0">
                    <a:effectLst/>
                    <a:latin typeface="MS Mincho"/>
                    <a:ea typeface="MS Mincho"/>
                    <a:cs typeface="Times New Roman"/>
                  </a:rPr>
                  <a:t>√</a:t>
                </a:r>
                <a:r>
                  <a:rPr lang="en-US" sz="2800" dirty="0">
                    <a:ea typeface="MS Mincho"/>
                    <a:cs typeface="Times New Roman"/>
                  </a:rPr>
                  <a:t> and you should remember some basics such as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𝟐𝟓</m:t>
                        </m:r>
                      </m:e>
                    </m:rad>
                    <m:r>
                      <a:rPr lang="en-US" sz="2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r>
                      <a:rPr lang="en-US" sz="2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𝟓</m:t>
                    </m:r>
                  </m:oMath>
                </a14:m>
                <a:r>
                  <a:rPr lang="en-US" sz="2800" dirty="0">
                    <a:ea typeface="MS Mincho"/>
                    <a:cs typeface="Times New Roman"/>
                  </a:rPr>
                  <a:t> or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𝟎</m:t>
                        </m:r>
                        <m:r>
                          <a:rPr lang="en-US" sz="2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.</m:t>
                        </m:r>
                        <m:r>
                          <a:rPr lang="en-US" sz="2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𝟖𝟏</m:t>
                        </m:r>
                      </m:e>
                    </m:rad>
                    <m:r>
                      <a:rPr lang="en-US" sz="2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r>
                      <a:rPr lang="en-US" sz="2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𝟎</m:t>
                    </m:r>
                    <m:r>
                      <a:rPr lang="en-US" sz="2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.</m:t>
                    </m:r>
                    <m:r>
                      <a:rPr lang="en-US" sz="2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𝟗</m:t>
                    </m:r>
                  </m:oMath>
                </a14:m>
                <a:r>
                  <a:rPr lang="en-US" sz="2800" dirty="0">
                    <a:ea typeface="MS Mincho"/>
                    <a:cs typeface="Times New Roman"/>
                  </a:rPr>
                  <a:t> when we take the principal (or positive) square root.</a:t>
                </a:r>
                <a:endParaRPr lang="en-US" sz="2400" dirty="0">
                  <a:ea typeface="MS Mincho"/>
                  <a:cs typeface="Times New Roman"/>
                </a:endParaRPr>
              </a:p>
              <a:p>
                <a:pPr marL="0" indent="0">
                  <a:buNone/>
                </a:pP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666750"/>
                <a:ext cx="8153400" cy="4114800"/>
              </a:xfrm>
              <a:blipFill rotWithShape="1">
                <a:blip r:embed="rId2"/>
                <a:stretch>
                  <a:fillRect l="-1571" t="-593" r="-1870" b="-9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:\Users\Snezana Calovska\Desktop\MathTeacherCoach (1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2712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66750"/>
            <a:ext cx="8153400" cy="4114800"/>
          </a:xfrm>
        </p:spPr>
        <p:txBody>
          <a:bodyPr>
            <a:normAutofit/>
          </a:bodyPr>
          <a:lstStyle/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605915" algn="l"/>
              </a:tabLst>
            </a:pPr>
            <a:r>
              <a:rPr lang="en-US" sz="2800" b="1" i="1" u="sng" dirty="0">
                <a:solidFill>
                  <a:srgbClr val="4F81BD"/>
                </a:solidFill>
                <a:ea typeface="MS Mincho"/>
                <a:cs typeface="Times New Roman"/>
              </a:rPr>
              <a:t>Square Roots and Irrational Numbers</a:t>
            </a:r>
            <a:endParaRPr lang="en-US" sz="2400" dirty="0">
              <a:ea typeface="MS Mincho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605915" algn="l"/>
              </a:tabLst>
            </a:pPr>
            <a:r>
              <a:rPr lang="en-US" sz="2800" b="1" i="1" dirty="0">
                <a:solidFill>
                  <a:srgbClr val="4F81BD"/>
                </a:solidFill>
                <a:ea typeface="MS Mincho"/>
                <a:cs typeface="Times New Roman"/>
              </a:rPr>
              <a:t> </a:t>
            </a:r>
            <a:endParaRPr lang="en-US" sz="2400" dirty="0">
              <a:ea typeface="MS Mincho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605915" algn="l"/>
              </a:tabLst>
            </a:pPr>
            <a:r>
              <a:rPr lang="en-US" sz="2800" dirty="0">
                <a:ea typeface="MS Mincho"/>
                <a:cs typeface="Times New Roman"/>
              </a:rPr>
              <a:t>Square roots of perfect squares are always whole numbers, so they are rational.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605915" algn="l"/>
              </a:tabLst>
            </a:pPr>
            <a:r>
              <a:rPr lang="en-US" sz="2800" dirty="0">
                <a:ea typeface="MS Mincho"/>
                <a:cs typeface="Times New Roman"/>
              </a:rPr>
              <a:t>But the decimal forms of square roots of numbers that are not perfect squares never stop and never repeat, so these square roots are irrational.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1215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Determine whether each square root is rational or irrational number.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1146661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𝟑𝟐𝟒</m:t>
                          </m:r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1146661" cy="573940"/>
              </a:xfrm>
              <a:prstGeom prst="rect">
                <a:avLst/>
              </a:prstGeom>
              <a:blipFill rotWithShape="1">
                <a:blip r:embed="rId3"/>
                <a:stretch>
                  <a:fillRect t="-1064" r="-14362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2769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Determine whether each square root is rational or irrational number.</a:t>
            </a:r>
          </a:p>
          <a:p>
            <a:pPr marL="0" indent="0">
              <a:buNone/>
            </a:pP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64000"/>
                <a:ext cx="1146661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𝟑𝟐𝟒</m:t>
                          </m:r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64000"/>
                <a:ext cx="1146661" cy="573940"/>
              </a:xfrm>
              <a:prstGeom prst="rect">
                <a:avLst/>
              </a:prstGeom>
              <a:blipFill rotWithShape="1">
                <a:blip r:embed="rId3"/>
                <a:stretch>
                  <a:fillRect t="-1064" r="-14362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92466" y="2419350"/>
                <a:ext cx="2043508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𝟑𝟐𝟒</m:t>
                          </m:r>
                        </m:e>
                      </m:rad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66" y="2419350"/>
                <a:ext cx="2043508" cy="573940"/>
              </a:xfrm>
              <a:prstGeom prst="rect">
                <a:avLst/>
              </a:prstGeom>
              <a:blipFill rotWithShape="1">
                <a:blip r:embed="rId4"/>
                <a:stretch>
                  <a:fillRect t="-1064" r="-7463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709289" y="3409950"/>
            <a:ext cx="36952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This number is rational.</a:t>
            </a:r>
          </a:p>
        </p:txBody>
      </p:sp>
    </p:spTree>
    <p:extLst>
      <p:ext uri="{BB962C8B-B14F-4D97-AF65-F5344CB8AC3E}">
        <p14:creationId xmlns:p14="http://schemas.microsoft.com/office/powerpoint/2010/main" val="15458437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Determine whether each square root is rational or irrational number.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931858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𝟏𝟐</m:t>
                          </m:r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931858" cy="573940"/>
              </a:xfrm>
              <a:prstGeom prst="rect">
                <a:avLst/>
              </a:prstGeom>
              <a:blipFill rotWithShape="1">
                <a:blip r:embed="rId3"/>
                <a:stretch>
                  <a:fillRect t="-1064" r="-16993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8905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3820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Students will be able to: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Identify irrational numbers	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951" y="4815522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7064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Determine whether each square root is rational or irrational number.</a:t>
            </a:r>
          </a:p>
          <a:p>
            <a:pPr marL="0" indent="0">
              <a:buNone/>
            </a:pP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64000"/>
                <a:ext cx="931858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𝟏𝟐</m:t>
                          </m:r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64000"/>
                <a:ext cx="931858" cy="573940"/>
              </a:xfrm>
              <a:prstGeom prst="rect">
                <a:avLst/>
              </a:prstGeom>
              <a:blipFill rotWithShape="1">
                <a:blip r:embed="rId3"/>
                <a:stretch>
                  <a:fillRect t="-1064" r="-16993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92466" y="2419350"/>
                <a:ext cx="4124142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𝟏𝟐</m:t>
                          </m:r>
                        </m:e>
                      </m:rad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𝟒𝟔𝟒𝟏𝟎𝟏𝟔𝟏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……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66" y="2419350"/>
                <a:ext cx="4124142" cy="573940"/>
              </a:xfrm>
              <a:prstGeom prst="rect">
                <a:avLst/>
              </a:prstGeom>
              <a:blipFill rotWithShape="1">
                <a:blip r:embed="rId4"/>
                <a:stretch>
                  <a:fillRect t="-1064" r="-3550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709289" y="3409950"/>
            <a:ext cx="39116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This number is irrational.</a:t>
            </a:r>
          </a:p>
        </p:txBody>
      </p:sp>
    </p:spTree>
    <p:extLst>
      <p:ext uri="{BB962C8B-B14F-4D97-AF65-F5344CB8AC3E}">
        <p14:creationId xmlns:p14="http://schemas.microsoft.com/office/powerpoint/2010/main" val="39241012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Determine whether each square root is rational or irrational number.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1525867" cy="6141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𝟏𝟑𝟔</m:t>
                          </m:r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1525867" cy="614142"/>
              </a:xfrm>
              <a:prstGeom prst="rect">
                <a:avLst/>
              </a:prstGeom>
              <a:blipFill rotWithShape="1">
                <a:blip r:embed="rId3"/>
                <a:stretch>
                  <a:fillRect r="-10359" b="-257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42766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Determine whether each square root is rational or irrational number.</a:t>
            </a:r>
          </a:p>
          <a:p>
            <a:pPr marL="0" indent="0">
              <a:buNone/>
            </a:pP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64000"/>
                <a:ext cx="1525867" cy="6141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𝟏𝟑𝟔</m:t>
                          </m:r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64000"/>
                <a:ext cx="1525867" cy="614142"/>
              </a:xfrm>
              <a:prstGeom prst="rect">
                <a:avLst/>
              </a:prstGeom>
              <a:blipFill rotWithShape="1">
                <a:blip r:embed="rId3"/>
                <a:stretch>
                  <a:fillRect r="-10359" b="-257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92466" y="2419350"/>
                <a:ext cx="2422715" cy="6141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𝟏𝟑𝟔</m:t>
                          </m:r>
                        </m:e>
                      </m:rad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𝟓𝟔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66" y="2419350"/>
                <a:ext cx="2422715" cy="614142"/>
              </a:xfrm>
              <a:prstGeom prst="rect">
                <a:avLst/>
              </a:prstGeom>
              <a:blipFill rotWithShape="1">
                <a:blip r:embed="rId4"/>
                <a:stretch>
                  <a:fillRect r="-6045" b="-257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709289" y="3409950"/>
            <a:ext cx="36952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This number is rational.</a:t>
            </a:r>
          </a:p>
        </p:txBody>
      </p:sp>
    </p:spTree>
    <p:extLst>
      <p:ext uri="{BB962C8B-B14F-4D97-AF65-F5344CB8AC3E}">
        <p14:creationId xmlns:p14="http://schemas.microsoft.com/office/powerpoint/2010/main" val="40199863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Determine whether each square root is rational or irrational number.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d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931858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𝟑𝟒</m:t>
                          </m:r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931858" cy="573940"/>
              </a:xfrm>
              <a:prstGeom prst="rect">
                <a:avLst/>
              </a:prstGeom>
              <a:blipFill rotWithShape="1">
                <a:blip r:embed="rId3"/>
                <a:stretch>
                  <a:fillRect t="-1064" r="-16993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23900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Determine whether each square root is rational or irrational number.</a:t>
            </a:r>
          </a:p>
          <a:p>
            <a:pPr marL="0" indent="0">
              <a:buNone/>
            </a:pP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d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64000"/>
                <a:ext cx="931858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𝟑𝟒</m:t>
                          </m:r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64000"/>
                <a:ext cx="931858" cy="573940"/>
              </a:xfrm>
              <a:prstGeom prst="rect">
                <a:avLst/>
              </a:prstGeom>
              <a:blipFill rotWithShape="1">
                <a:blip r:embed="rId3"/>
                <a:stretch>
                  <a:fillRect t="-1064" r="-16993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92466" y="2419350"/>
                <a:ext cx="3808863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𝟑𝟒</m:t>
                          </m:r>
                        </m:e>
                      </m:rad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𝟖𝟑𝟎𝟗𝟓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………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66" y="2419350"/>
                <a:ext cx="3808863" cy="573940"/>
              </a:xfrm>
              <a:prstGeom prst="rect">
                <a:avLst/>
              </a:prstGeom>
              <a:blipFill rotWithShape="1">
                <a:blip r:embed="rId4"/>
                <a:stretch>
                  <a:fillRect t="-1064" r="-3846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709289" y="3409950"/>
            <a:ext cx="39116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This number is irrational.</a:t>
            </a:r>
          </a:p>
        </p:txBody>
      </p:sp>
    </p:spTree>
    <p:extLst>
      <p:ext uri="{BB962C8B-B14F-4D97-AF65-F5344CB8AC3E}">
        <p14:creationId xmlns:p14="http://schemas.microsoft.com/office/powerpoint/2010/main" val="2066837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9154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b="1" dirty="0">
                <a:solidFill>
                  <a:srgbClr val="0070C0"/>
                </a:solidFill>
              </a:rPr>
              <a:t>Key Vocabulary:</a:t>
            </a:r>
          </a:p>
          <a:p>
            <a:pPr marL="0" indent="0" algn="ctr">
              <a:buNone/>
            </a:pPr>
            <a:r>
              <a:rPr lang="en-US" sz="2800" dirty="0"/>
              <a:t>Irrational Numbers</a:t>
            </a:r>
          </a:p>
          <a:p>
            <a:pPr marL="0" indent="0" algn="ctr">
              <a:buNone/>
            </a:pPr>
            <a:r>
              <a:rPr lang="en-US" sz="2800" dirty="0"/>
              <a:t>Square root</a:t>
            </a:r>
          </a:p>
          <a:p>
            <a:pPr marL="0" indent="0" algn="ctr">
              <a:buNone/>
            </a:pPr>
            <a:r>
              <a:rPr lang="en-US" sz="2800" dirty="0"/>
              <a:t>Perfect square root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3294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438150"/>
                <a:ext cx="8153400" cy="4343400"/>
              </a:xfrm>
            </p:spPr>
            <p:txBody>
              <a:bodyPr>
                <a:normAutofit/>
              </a:bodyPr>
              <a:lstStyle/>
              <a:p>
                <a:pPr marL="0" marR="0" indent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  <a:tabLst>
                    <a:tab pos="1605915" algn="l"/>
                  </a:tabLst>
                </a:pPr>
                <a:r>
                  <a:rPr lang="en-US" sz="2800" b="1" dirty="0">
                    <a:solidFill>
                      <a:srgbClr val="4F81BD"/>
                    </a:solidFill>
                    <a:ea typeface="MS Mincho"/>
                    <a:cs typeface="Calibri"/>
                  </a:rPr>
                  <a:t>An irrational number</a:t>
                </a:r>
                <a:r>
                  <a:rPr lang="en-US" sz="2800" dirty="0">
                    <a:solidFill>
                      <a:srgbClr val="4F81BD"/>
                    </a:solidFill>
                    <a:ea typeface="MS Mincho"/>
                    <a:cs typeface="Calibri"/>
                  </a:rPr>
                  <a:t> </a:t>
                </a:r>
                <a:r>
                  <a:rPr lang="en-US" sz="2800" dirty="0">
                    <a:ea typeface="MS Mincho"/>
                    <a:cs typeface="Calibri"/>
                  </a:rPr>
                  <a:t>is a number that cannot be written as the ratio of two integers. </a:t>
                </a:r>
                <a:endParaRPr lang="en-US" sz="2400" dirty="0">
                  <a:ea typeface="MS Mincho"/>
                  <a:cs typeface="Times New Roman"/>
                </a:endParaRPr>
              </a:p>
              <a:p>
                <a:pPr marL="0" marR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1605915" algn="l"/>
                  </a:tabLst>
                </a:pPr>
                <a:r>
                  <a:rPr lang="en-US" sz="2800" dirty="0">
                    <a:ea typeface="MS Mincho"/>
                    <a:cs typeface="Calibri"/>
                  </a:rPr>
                  <a:t>A decimal form of irrational numbers does not stop and does not repeat.</a:t>
                </a:r>
                <a:endParaRPr lang="en-US" sz="2400" dirty="0">
                  <a:ea typeface="MS Mincho"/>
                  <a:cs typeface="Times New Roman"/>
                </a:endParaRPr>
              </a:p>
              <a:p>
                <a:pPr marL="0" marR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1605915" algn="l"/>
                  </a:tabLst>
                </a:pPr>
                <a:r>
                  <a:rPr lang="en-US" sz="2800" dirty="0">
                    <a:ea typeface="MS Mincho"/>
                    <a:cs typeface="Calibri"/>
                  </a:rPr>
                  <a:t> </a:t>
                </a:r>
                <a:endParaRPr lang="en-US" sz="2400" dirty="0">
                  <a:ea typeface="MS Mincho"/>
                  <a:cs typeface="Times New Roman"/>
                </a:endParaRPr>
              </a:p>
              <a:p>
                <a:pPr marL="0" marR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1605915" algn="l"/>
                  </a:tabLst>
                </a:pPr>
                <a:r>
                  <a:rPr lang="en-US" sz="2800" dirty="0">
                    <a:ea typeface="MS Mincho"/>
                    <a:cs typeface="Times New Roman"/>
                  </a:rPr>
                  <a:t>The most common example of this is the number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𝝅</m:t>
                    </m:r>
                  </m:oMath>
                </a14:m>
                <a:r>
                  <a:rPr lang="en-US" sz="2400" b="1" dirty="0">
                    <a:ea typeface="Calibri"/>
                    <a:cs typeface="Times New Roman"/>
                  </a:rPr>
                  <a:t> </a:t>
                </a:r>
                <a:r>
                  <a:rPr lang="en-US" sz="2800" dirty="0">
                    <a:ea typeface="MS Mincho"/>
                    <a:cs typeface="Times New Roman"/>
                  </a:rPr>
                  <a:t>which you may know is approximately </a:t>
                </a:r>
                <a14:m>
                  <m:oMath xmlns:m="http://schemas.openxmlformats.org/officeDocument/2006/math"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𝟑</m:t>
                    </m:r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.</m:t>
                    </m:r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𝟏𝟒𝟏𝟓𝟗</m:t>
                    </m:r>
                    <m:r>
                      <a:rPr lang="en-US" sz="2800" b="1" i="1">
                        <a:effectLst/>
                        <a:latin typeface="Cambria Math"/>
                        <a:ea typeface="MS Mincho"/>
                        <a:cs typeface="Times New Roman"/>
                      </a:rPr>
                      <m:t>…….</m:t>
                    </m:r>
                  </m:oMath>
                </a14:m>
                <a:r>
                  <a:rPr lang="en-US" sz="2800" dirty="0">
                    <a:ea typeface="MS Mincho"/>
                    <a:cs typeface="Times New Roman"/>
                  </a:rPr>
                  <a:t> </a:t>
                </a:r>
                <a:endParaRPr lang="en-US" sz="2400" dirty="0">
                  <a:ea typeface="MS Mincho"/>
                  <a:cs typeface="Times New Roman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  <a:tabLst>
                    <a:tab pos="1605915" algn="l"/>
                  </a:tabLst>
                </a:pPr>
                <a:endParaRPr lang="en-US" sz="2800" dirty="0">
                  <a:ea typeface="MS Mincho"/>
                  <a:cs typeface="Times New Roman"/>
                </a:endParaRP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438150"/>
                <a:ext cx="8153400" cy="4343400"/>
              </a:xfrm>
              <a:blipFill rotWithShape="1">
                <a:blip r:embed="rId2"/>
                <a:stretch>
                  <a:fillRect l="-1571" t="-562" r="-2543" b="-110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:\Users\Snezana Calovska\Desktop\MathTeacherCoach (1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6681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Determine whether each number is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147399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𝟐𝟒𝟔</m:t>
                      </m:r>
                      <m:acc>
                        <m:accPr>
                          <m:chr m:val="̅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acc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147399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074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298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Determine whether each number is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147399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𝟐𝟒𝟔</m:t>
                      </m:r>
                      <m:acc>
                        <m:accPr>
                          <m:chr m:val="̅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acc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147399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074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92466" y="2419350"/>
                <a:ext cx="509588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𝟐𝟒𝟔</m:t>
                      </m:r>
                      <m:acc>
                        <m:accPr>
                          <m:chr m:val="̅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acc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𝟐𝟒𝟔𝟕𝟕𝟕𝟕𝟕𝟕𝟕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……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66" y="2419350"/>
                <a:ext cx="5095882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275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471418" y="3248372"/>
            <a:ext cx="555536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This number is a repeating decimal, </a:t>
            </a:r>
          </a:p>
          <a:p>
            <a:r>
              <a:rPr lang="en-US" sz="2800" b="1" dirty="0"/>
              <a:t>so the number is rational.</a:t>
            </a:r>
          </a:p>
        </p:txBody>
      </p:sp>
    </p:spTree>
    <p:extLst>
      <p:ext uri="{BB962C8B-B14F-4D97-AF65-F5344CB8AC3E}">
        <p14:creationId xmlns:p14="http://schemas.microsoft.com/office/powerpoint/2010/main" val="1737291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Determine whether each number is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54066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𝟏𝟒𝟓𝟔𝟕𝟖𝟗𝟎𝟎𝟗𝟖𝟕𝟔𝟓𝟒𝟑𝟐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……..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5406608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59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214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Determine whether each number is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54066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𝟏𝟒𝟓𝟔𝟕𝟖𝟗𝟎𝟎𝟗𝟖𝟕𝟔𝟓𝟒𝟑𝟐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……..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5406608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59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471418" y="3248372"/>
            <a:ext cx="39116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This number is irrational.</a:t>
            </a:r>
          </a:p>
        </p:txBody>
      </p:sp>
    </p:spTree>
    <p:extLst>
      <p:ext uri="{BB962C8B-B14F-4D97-AF65-F5344CB8AC3E}">
        <p14:creationId xmlns:p14="http://schemas.microsoft.com/office/powerpoint/2010/main" val="2966033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Identifying 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Determine whether each number is rational or irrational.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659467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910827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𝟕𝟖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𝟗𝟑𝟔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910827" cy="901785"/>
              </a:xfrm>
              <a:prstGeom prst="rect">
                <a:avLst/>
              </a:prstGeom>
              <a:blipFill rotWithShape="1">
                <a:blip r:embed="rId3"/>
                <a:stretch>
                  <a:fillRect r="-17333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3883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728</Words>
  <Application>Microsoft Office PowerPoint</Application>
  <PresentationFormat>On-screen Show (16:9)</PresentationFormat>
  <Paragraphs>140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MS Mincho</vt:lpstr>
      <vt:lpstr>Arial</vt:lpstr>
      <vt:lpstr>Calibri</vt:lpstr>
      <vt:lpstr>Cambria</vt:lpstr>
      <vt:lpstr>Cambria Math</vt:lpstr>
      <vt:lpstr>Office Theme</vt:lpstr>
      <vt:lpstr>Identifying Irrational Numbers</vt:lpstr>
      <vt:lpstr>Identifying Irrational Numbers</vt:lpstr>
      <vt:lpstr>Identifying Irrational Numbers</vt:lpstr>
      <vt:lpstr>Identifying Irrational Numbers</vt:lpstr>
      <vt:lpstr>Identifying Irrational Numbers</vt:lpstr>
      <vt:lpstr>Identifying Irrational Numbers</vt:lpstr>
      <vt:lpstr>Identifying Irrational Numbers</vt:lpstr>
      <vt:lpstr>Identifying Irrational Numbers</vt:lpstr>
      <vt:lpstr>Identifying Irrational Numbers</vt:lpstr>
      <vt:lpstr>Identifying Irrational Numbers</vt:lpstr>
      <vt:lpstr>Identifying Irrational Numbers</vt:lpstr>
      <vt:lpstr>Identifying Irrational Numbers</vt:lpstr>
      <vt:lpstr>Identifying Irrational Numbers</vt:lpstr>
      <vt:lpstr>Identifying Irrational Numbers</vt:lpstr>
      <vt:lpstr>Identifying Irrational Numbers</vt:lpstr>
      <vt:lpstr>Identifying Irrational Numbers</vt:lpstr>
      <vt:lpstr>Identifying Irrational Numbers</vt:lpstr>
      <vt:lpstr>Identifying Irrational Numbers</vt:lpstr>
      <vt:lpstr>Identifying Irrational Numbers</vt:lpstr>
      <vt:lpstr>Identifying Irrational Numbers</vt:lpstr>
      <vt:lpstr>Identifying Irrational Numbers</vt:lpstr>
      <vt:lpstr>Identifying Irrational Numbers</vt:lpstr>
      <vt:lpstr>Identifying Irrational Numbers</vt:lpstr>
      <vt:lpstr>Identifying Irrational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2022-06-22T16:47:54Z</dcterms:created>
  <dcterms:modified xsi:type="dcterms:W3CDTF">2022-06-22T16:48:37Z</dcterms:modified>
</cp:coreProperties>
</file>