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7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8B84F-CCE2-4BD5-9657-E5D9A4C9934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89706-1307-49D6-950D-082BBF2E6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0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CC1D-6D34-4BB4-81AD-D94EC416E48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A224-2CD8-4A9D-A892-02EFAF66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3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CC1D-6D34-4BB4-81AD-D94EC416E48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A224-2CD8-4A9D-A892-02EFAF66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4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CC1D-6D34-4BB4-81AD-D94EC416E48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A224-2CD8-4A9D-A892-02EFAF66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CC1D-6D34-4BB4-81AD-D94EC416E48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A224-2CD8-4A9D-A892-02EFAF66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3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CC1D-6D34-4BB4-81AD-D94EC416E48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A224-2CD8-4A9D-A892-02EFAF66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0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CC1D-6D34-4BB4-81AD-D94EC416E48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A224-2CD8-4A9D-A892-02EFAF66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8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CC1D-6D34-4BB4-81AD-D94EC416E48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A224-2CD8-4A9D-A892-02EFAF66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1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CC1D-6D34-4BB4-81AD-D94EC416E48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A224-2CD8-4A9D-A892-02EFAF66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1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CC1D-6D34-4BB4-81AD-D94EC416E48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A224-2CD8-4A9D-A892-02EFAF66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CC1D-6D34-4BB4-81AD-D94EC416E48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A224-2CD8-4A9D-A892-02EFAF66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6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CC1D-6D34-4BB4-81AD-D94EC416E48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A224-2CD8-4A9D-A892-02EFAF66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0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BCC1D-6D34-4BB4-81AD-D94EC416E48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8A224-2CD8-4A9D-A892-02EFAF66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66950"/>
            <a:ext cx="8766932" cy="1102519"/>
          </a:xfrm>
        </p:spPr>
        <p:txBody>
          <a:bodyPr>
            <a:noAutofit/>
          </a:bodyPr>
          <a:lstStyle/>
          <a:p>
            <a:r>
              <a:rPr lang="en-US" dirty="0"/>
              <a:t>Order of Operations with Parentheses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1314450"/>
          </a:xfrm>
        </p:spPr>
        <p:txBody>
          <a:bodyPr/>
          <a:lstStyle/>
          <a:p>
            <a:r>
              <a:rPr lang="en-US" dirty="0"/>
              <a:t>Unit 1 Lesson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19150"/>
            <a:ext cx="785964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39000" y="4171950"/>
            <a:ext cx="1680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Math 5</a:t>
            </a:r>
          </a:p>
        </p:txBody>
      </p:sp>
    </p:spTree>
    <p:extLst>
      <p:ext uri="{BB962C8B-B14F-4D97-AF65-F5344CB8AC3E}">
        <p14:creationId xmlns:p14="http://schemas.microsoft.com/office/powerpoint/2010/main" val="2802057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1312" y="514350"/>
            <a:ext cx="84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36C0A"/>
                </a:solidFill>
                <a:latin typeface="Comic Sans MS"/>
              </a:rPr>
              <a:t>Grouping Symbols</a:t>
            </a:r>
            <a:endParaRPr lang="en-PH" sz="2400" dirty="0"/>
          </a:p>
        </p:txBody>
      </p:sp>
      <p:sp>
        <p:nvSpPr>
          <p:cNvPr id="10" name="Rectangle 9"/>
          <p:cNvSpPr/>
          <p:nvPr/>
        </p:nvSpPr>
        <p:spPr>
          <a:xfrm>
            <a:off x="8339455" y="3257550"/>
            <a:ext cx="499745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86106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47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1311" y="1200150"/>
            <a:ext cx="8238015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omic Sans MS"/>
                <a:ea typeface="MS Mincho"/>
                <a:cs typeface="Times New Roman"/>
              </a:rPr>
              <a:t>Aside from operations, symbols such as parentheses, brackets, and braces, follow a specific order too!</a:t>
            </a:r>
            <a:endParaRPr lang="en-PH" sz="1400" dirty="0"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B050"/>
                </a:solidFill>
                <a:latin typeface="Comic Sans MS"/>
                <a:ea typeface="MS Mincho"/>
                <a:cs typeface="Times New Roman"/>
              </a:rPr>
              <a:t>First</a:t>
            </a:r>
            <a:r>
              <a:rPr lang="en-US" sz="2000" b="1" dirty="0">
                <a:latin typeface="Comic Sans MS"/>
                <a:ea typeface="MS Mincho"/>
                <a:cs typeface="Times New Roman"/>
              </a:rPr>
              <a:t>, you carry out the operation inside the </a:t>
            </a:r>
            <a:r>
              <a:rPr lang="en-US" sz="2000" b="1" dirty="0">
                <a:solidFill>
                  <a:srgbClr val="00B050"/>
                </a:solidFill>
                <a:latin typeface="Comic Sans MS"/>
                <a:ea typeface="MS Mincho"/>
                <a:cs typeface="Times New Roman"/>
              </a:rPr>
              <a:t>PARENTHESES</a:t>
            </a:r>
            <a:r>
              <a:rPr lang="en-US" sz="2000" b="1" dirty="0">
                <a:latin typeface="Comic Sans MS"/>
                <a:ea typeface="MS Mincho"/>
                <a:cs typeface="Times New Roman"/>
              </a:rPr>
              <a:t>. </a:t>
            </a:r>
            <a:endParaRPr lang="en-PH" sz="2000" dirty="0"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b="1" dirty="0">
              <a:solidFill>
                <a:srgbClr val="E36C0A"/>
              </a:solidFill>
              <a:latin typeface="Comic Sans MS"/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E36C0A"/>
                </a:solidFill>
                <a:latin typeface="Comic Sans MS"/>
                <a:ea typeface="MS Mincho"/>
                <a:cs typeface="Times New Roman"/>
              </a:rPr>
              <a:t>Then</a:t>
            </a:r>
            <a:r>
              <a:rPr lang="en-US" sz="2000" b="1" dirty="0">
                <a:latin typeface="Comic Sans MS"/>
                <a:ea typeface="MS Mincho"/>
                <a:cs typeface="Times New Roman"/>
              </a:rPr>
              <a:t>, you carry out the operation inside the </a:t>
            </a:r>
            <a:r>
              <a:rPr lang="en-US" sz="2000" b="1" dirty="0">
                <a:solidFill>
                  <a:srgbClr val="E36C0A"/>
                </a:solidFill>
                <a:latin typeface="Comic Sans MS"/>
                <a:ea typeface="MS Mincho"/>
                <a:cs typeface="Times New Roman"/>
              </a:rPr>
              <a:t>BRACKETS</a:t>
            </a:r>
            <a:r>
              <a:rPr lang="en-US" sz="2000" b="1" dirty="0">
                <a:latin typeface="Comic Sans MS"/>
                <a:ea typeface="MS Mincho"/>
                <a:cs typeface="Times New Roman"/>
              </a:rPr>
              <a:t>.</a:t>
            </a:r>
            <a:endParaRPr lang="en-PH" sz="2000" dirty="0"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b="1" dirty="0">
              <a:solidFill>
                <a:srgbClr val="0070C0"/>
              </a:solidFill>
              <a:latin typeface="Comic Sans MS"/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70C0"/>
                </a:solidFill>
                <a:latin typeface="Comic Sans MS"/>
                <a:ea typeface="MS Mincho"/>
                <a:cs typeface="Times New Roman"/>
              </a:rPr>
              <a:t>Lastly</a:t>
            </a:r>
            <a:r>
              <a:rPr lang="en-US" sz="2000" b="1" dirty="0">
                <a:latin typeface="Comic Sans MS"/>
                <a:ea typeface="MS Mincho"/>
                <a:cs typeface="Times New Roman"/>
              </a:rPr>
              <a:t>, you carry out the operation inside the </a:t>
            </a:r>
            <a:r>
              <a:rPr lang="en-US" sz="2000" b="1" dirty="0">
                <a:solidFill>
                  <a:srgbClr val="0070C0"/>
                </a:solidFill>
                <a:latin typeface="Comic Sans MS"/>
                <a:ea typeface="MS Mincho"/>
                <a:cs typeface="Times New Roman"/>
              </a:rPr>
              <a:t>BRACES</a:t>
            </a:r>
            <a:r>
              <a:rPr lang="en-US" sz="2000" b="1" dirty="0">
                <a:latin typeface="Comic Sans MS"/>
                <a:ea typeface="MS Mincho"/>
                <a:cs typeface="Times New Roman"/>
              </a:rPr>
              <a:t>.</a:t>
            </a:r>
            <a:endParaRPr lang="en-PH" sz="2000" dirty="0">
              <a:ea typeface="MS Mincho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312" y="514350"/>
            <a:ext cx="8487888" cy="491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E36C0A"/>
                </a:solidFill>
                <a:latin typeface="Comic Sans MS"/>
                <a:ea typeface="MS Mincho"/>
                <a:cs typeface="Times New Roman"/>
              </a:rPr>
              <a:t>The Order of Symbols</a:t>
            </a:r>
            <a:endParaRPr lang="en-PH" sz="1600" dirty="0">
              <a:ea typeface="MS Mincho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9455" y="3257550"/>
            <a:ext cx="499745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3162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1312" y="1200150"/>
            <a:ext cx="8183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omic Sans MS"/>
              </a:rPr>
              <a:t>The word </a:t>
            </a:r>
            <a:r>
              <a:rPr lang="en-US" sz="2400" b="1" dirty="0">
                <a:solidFill>
                  <a:srgbClr val="FF0000"/>
                </a:solidFill>
                <a:latin typeface="Comic Sans MS"/>
              </a:rPr>
              <a:t>EVALUATE </a:t>
            </a:r>
            <a:r>
              <a:rPr lang="en-US" sz="2400" dirty="0">
                <a:latin typeface="Comic Sans MS"/>
              </a:rPr>
              <a:t>means to “</a:t>
            </a:r>
            <a:r>
              <a:rPr lang="en-US" sz="2400" b="1" dirty="0">
                <a:solidFill>
                  <a:srgbClr val="FF0000"/>
                </a:solidFill>
                <a:latin typeface="Comic Sans MS"/>
              </a:rPr>
              <a:t>calculate</a:t>
            </a:r>
            <a:r>
              <a:rPr lang="en-US" sz="2400" dirty="0">
                <a:latin typeface="Comic Sans MS"/>
              </a:rPr>
              <a:t>” or to “</a:t>
            </a:r>
            <a:r>
              <a:rPr lang="en-US" sz="2400" b="1" dirty="0">
                <a:solidFill>
                  <a:srgbClr val="FF0000"/>
                </a:solidFill>
                <a:latin typeface="Comic Sans MS"/>
              </a:rPr>
              <a:t>get</a:t>
            </a:r>
            <a:r>
              <a:rPr lang="en-US" sz="2400" dirty="0">
                <a:latin typeface="Comic Sans MS"/>
              </a:rPr>
              <a:t>” the value of a given expression. This time, the numbers and operations in a numerical expression are grouped using the different grouping symbols. How are these types of numerical expressions evaluated?</a:t>
            </a:r>
            <a:endParaRPr lang="en-PH" sz="24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312" y="514350"/>
            <a:ext cx="8487888" cy="491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E36C0A"/>
                </a:solidFill>
                <a:latin typeface="Comic Sans MS"/>
                <a:ea typeface="MS Mincho"/>
                <a:cs typeface="Times New Roman"/>
              </a:rPr>
              <a:t>Evaluating Numerical Expressions with Parentheses</a:t>
            </a:r>
            <a:endParaRPr lang="en-PH" sz="1600" dirty="0">
              <a:ea typeface="MS Mincho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9455" y="3257550"/>
            <a:ext cx="499745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4151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1312" y="514350"/>
                <a:ext cx="8487888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latin typeface="Comic Sans MS"/>
                  </a:rPr>
                  <a:t>Example:</a:t>
                </a:r>
                <a:endParaRPr lang="en-PH" sz="2400" dirty="0">
                  <a:effectLst/>
                </a:endParaRPr>
              </a:p>
              <a:p>
                <a:pPr algn="just"/>
                <a:endParaRPr lang="en-US" sz="2400" dirty="0">
                  <a:effectLst/>
                  <a:latin typeface="Comic Sans MS"/>
                </a:endParaRPr>
              </a:p>
              <a:p>
                <a:pPr algn="just"/>
                <a:r>
                  <a:rPr lang="en-US" sz="2400" dirty="0">
                    <a:effectLst/>
                    <a:latin typeface="Comic Sans MS"/>
                  </a:rPr>
                  <a:t>Paul and Ana were asked to evaluate the numerical expression:</a:t>
                </a:r>
                <a:endParaRPr lang="en-PH" sz="2400" dirty="0">
                  <a:effectLst/>
                </a:endParaRPr>
              </a:p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omic Sans MS"/>
                  </a:rPr>
                  <a:t> </a:t>
                </a:r>
                <a:endParaRPr lang="en-PH" sz="2400" dirty="0">
                  <a:effectLst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𝟒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en-PH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32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𝟗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÷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PH" sz="2400" dirty="0">
                  <a:effectLst/>
                </a:endParaRPr>
              </a:p>
              <a:p>
                <a:r>
                  <a:rPr lang="en-US" sz="2400" dirty="0">
                    <a:effectLst/>
                    <a:latin typeface="Comic Sans MS"/>
                  </a:rPr>
                  <a:t> </a:t>
                </a:r>
                <a:endParaRPr lang="en-PH" sz="2400" dirty="0">
                  <a:effectLst/>
                </a:endParaRPr>
              </a:p>
              <a:p>
                <a:endParaRPr lang="en-US" sz="2400" dirty="0">
                  <a:effectLst/>
                  <a:latin typeface="Comic Sans MS"/>
                </a:endParaRPr>
              </a:p>
              <a:p>
                <a:r>
                  <a:rPr lang="en-US" sz="2400" dirty="0">
                    <a:effectLst/>
                    <a:latin typeface="Comic Sans MS"/>
                  </a:rPr>
                  <a:t>Their solutions are shown </a:t>
                </a:r>
                <a:r>
                  <a:rPr lang="en-US" sz="2400" dirty="0">
                    <a:latin typeface="Comic Sans MS"/>
                  </a:rPr>
                  <a:t>on the next slide</a:t>
                </a:r>
                <a:endParaRPr lang="en-PH" sz="2400" dirty="0">
                  <a:effectLst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12" y="514350"/>
                <a:ext cx="8487888" cy="3662541"/>
              </a:xfrm>
              <a:prstGeom prst="rect">
                <a:avLst/>
              </a:prstGeom>
              <a:blipFill rotWithShape="1">
                <a:blip r:embed="rId3"/>
                <a:stretch>
                  <a:fillRect l="-1868" t="-1331" r="-2083" b="-282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339455" y="3257550"/>
            <a:ext cx="499745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88146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8339455" y="3257550"/>
            <a:ext cx="499745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950"/>
            <a:ext cx="86105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3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1312" y="1200150"/>
            <a:ext cx="81830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/>
              </a:rPr>
              <a:t>There could only be </a:t>
            </a:r>
            <a:r>
              <a:rPr lang="en-US" sz="2400" b="1" dirty="0">
                <a:solidFill>
                  <a:srgbClr val="FF0000"/>
                </a:solidFill>
                <a:latin typeface="Comic Sans MS"/>
              </a:rPr>
              <a:t>ONE</a:t>
            </a:r>
            <a:r>
              <a:rPr lang="en-US" sz="2400" dirty="0">
                <a:latin typeface="Comic Sans MS"/>
              </a:rPr>
              <a:t> correct answer. </a:t>
            </a:r>
          </a:p>
          <a:p>
            <a:pPr algn="ctr"/>
            <a:endParaRPr lang="en-US" sz="2400" dirty="0">
              <a:latin typeface="Comic Sans MS"/>
            </a:endParaRPr>
          </a:p>
          <a:p>
            <a:pPr algn="ctr"/>
            <a:r>
              <a:rPr lang="en-US" sz="2400" dirty="0">
                <a:latin typeface="Comic Sans MS"/>
              </a:rPr>
              <a:t>Who do you think did it right? </a:t>
            </a:r>
          </a:p>
          <a:p>
            <a:pPr algn="ctr"/>
            <a:endParaRPr lang="en-US" sz="2400" dirty="0">
              <a:latin typeface="Comic Sans MS"/>
            </a:endParaRPr>
          </a:p>
          <a:p>
            <a:pPr algn="ctr"/>
            <a:r>
              <a:rPr lang="en-US" sz="2800" b="1" dirty="0">
                <a:latin typeface="Comic Sans MS"/>
              </a:rPr>
              <a:t>Is it Paul or Ana?</a:t>
            </a:r>
            <a:endParaRPr lang="en-PH" sz="2800" b="1" dirty="0"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9455" y="3257550"/>
            <a:ext cx="499745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7231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1312" y="514350"/>
            <a:ext cx="8487888" cy="332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omic Sans MS"/>
              </a:rPr>
              <a:t> </a:t>
            </a:r>
            <a:r>
              <a:rPr lang="en-US" sz="2400" dirty="0"/>
              <a:t>To ensure that the answer is “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valid</a:t>
            </a:r>
            <a:r>
              <a:rPr lang="en-US" sz="2400" dirty="0"/>
              <a:t>” and “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accurate</a:t>
            </a:r>
            <a:r>
              <a:rPr lang="en-US" sz="2400" dirty="0"/>
              <a:t>,” there are specific steps to follow. For numerical expressions without grouping symbols, we use the 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MDAS</a:t>
            </a:r>
            <a:r>
              <a:rPr lang="en-US" sz="2400" dirty="0"/>
              <a:t> rule, and the </a:t>
            </a:r>
            <a:r>
              <a:rPr lang="en-US" sz="2400" dirty="0">
                <a:solidFill>
                  <a:srgbClr val="FF0000"/>
                </a:solidFill>
              </a:rPr>
              <a:t>PEMDAS</a:t>
            </a:r>
            <a:r>
              <a:rPr lang="en-US" sz="2400" dirty="0"/>
              <a:t> rule is used for numerical expressions involving grouping symbols such as 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parentheses</a:t>
            </a:r>
            <a:r>
              <a:rPr lang="en-US" sz="2400" dirty="0"/>
              <a:t>,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</a:rPr>
              <a:t>brackets</a:t>
            </a:r>
            <a:r>
              <a:rPr lang="en-US" sz="2400" dirty="0"/>
              <a:t>, and </a:t>
            </a:r>
            <a:r>
              <a:rPr lang="en-US" sz="2400" b="1" dirty="0">
                <a:solidFill>
                  <a:srgbClr val="0E101A"/>
                </a:solidFill>
                <a:effectLst/>
              </a:rPr>
              <a:t>braces</a:t>
            </a:r>
            <a:r>
              <a:rPr lang="en-US" sz="2400" dirty="0"/>
              <a:t>.</a:t>
            </a:r>
          </a:p>
          <a:p>
            <a:pPr algn="just"/>
            <a:endParaRPr lang="en-PH" sz="2400" dirty="0"/>
          </a:p>
          <a:p>
            <a:pPr algn="ctr"/>
            <a:r>
              <a:rPr lang="en-US" sz="3200" b="1" dirty="0">
                <a:latin typeface="Comic Sans MS"/>
              </a:rPr>
              <a:t>What is the </a:t>
            </a:r>
            <a:r>
              <a:rPr lang="en-US" sz="3200" b="1" dirty="0">
                <a:solidFill>
                  <a:srgbClr val="FF0000"/>
                </a:solidFill>
                <a:latin typeface="Comic Sans MS"/>
              </a:rPr>
              <a:t>PEMDAS</a:t>
            </a:r>
            <a:r>
              <a:rPr lang="en-US" sz="3200" b="1" dirty="0">
                <a:latin typeface="Comic Sans MS"/>
              </a:rPr>
              <a:t> rule???</a:t>
            </a:r>
            <a:endParaRPr lang="en-PH" sz="24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Comic Sans MS"/>
                <a:ea typeface="MS Mincho"/>
                <a:cs typeface="Times New Roman"/>
              </a:rPr>
              <a:t> </a:t>
            </a:r>
            <a:endParaRPr lang="en-PH" sz="1600" dirty="0">
              <a:ea typeface="MS Mincho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9455" y="3257550"/>
            <a:ext cx="499745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87133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1312" y="514350"/>
            <a:ext cx="8487888" cy="413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E36C0A"/>
                </a:solidFill>
                <a:latin typeface="Comic Sans MS"/>
                <a:ea typeface="MS Mincho"/>
                <a:cs typeface="Times New Roman"/>
              </a:rPr>
              <a:t>PEMDAS Rule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omic Sans MS"/>
                <a:ea typeface="MS Mincho"/>
                <a:cs typeface="Times New Roman"/>
              </a:rPr>
              <a:t>Applying the 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ea typeface="MS Mincho"/>
                <a:cs typeface="Times New Roman"/>
              </a:rPr>
              <a:t>PEMDAS</a:t>
            </a:r>
            <a:r>
              <a:rPr lang="en-US" sz="2400" dirty="0">
                <a:latin typeface="Comic Sans MS"/>
                <a:ea typeface="MS Mincho"/>
                <a:cs typeface="Times New Roman"/>
              </a:rPr>
              <a:t> rule is very important in evaluating numerical expressions. Why is PEMDAS very important? What does it stand for?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E36C0A"/>
              </a:solidFill>
              <a:latin typeface="Comic Sans MS"/>
              <a:ea typeface="MS Mincho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omic Sans MS"/>
                <a:ea typeface="MS Mincho"/>
                <a:cs typeface="Times New Roman"/>
              </a:rPr>
              <a:t>Let’s see on the next slide!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E36C0A"/>
              </a:solidFill>
              <a:latin typeface="Comic Sans MS"/>
              <a:ea typeface="MS Mincho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E36C0A"/>
              </a:solidFill>
              <a:latin typeface="Comic Sans MS"/>
              <a:ea typeface="MS Mincho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9455" y="3257550"/>
            <a:ext cx="499745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03604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1312" y="514350"/>
            <a:ext cx="8487888" cy="1623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E36C0A"/>
              </a:solidFill>
              <a:latin typeface="Comic Sans MS"/>
              <a:ea typeface="MS Mincho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E36C0A"/>
              </a:solidFill>
              <a:latin typeface="Comic Sans MS"/>
              <a:ea typeface="MS Mincho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E36C0A"/>
              </a:solidFill>
              <a:latin typeface="Comic Sans MS"/>
              <a:ea typeface="MS Mincho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9455" y="3257550"/>
            <a:ext cx="499745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514350"/>
            <a:ext cx="765365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3" y="2495550"/>
            <a:ext cx="780605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829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1312" y="514350"/>
            <a:ext cx="8487888" cy="491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E36C0A"/>
                </a:solidFill>
                <a:latin typeface="Comic Sans MS"/>
                <a:ea typeface="MS Mincho"/>
                <a:cs typeface="Times New Roman"/>
              </a:rPr>
              <a:t>PEMDAS Rule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E101A"/>
                </a:solidFill>
                <a:effectLst/>
              </a:rPr>
              <a:t>Following the </a:t>
            </a:r>
            <a:r>
              <a:rPr lang="en-US" sz="2400" b="1" dirty="0">
                <a:solidFill>
                  <a:srgbClr val="C00000"/>
                </a:solidFill>
                <a:effectLst/>
              </a:rPr>
              <a:t>PEMDAS</a:t>
            </a:r>
            <a:r>
              <a:rPr lang="en-US" sz="2400" dirty="0">
                <a:solidFill>
                  <a:srgbClr val="0E101A"/>
                </a:solidFill>
                <a:effectLst/>
              </a:rPr>
              <a:t> rule is very important, especially if your goal is to get the correct answer. Below are the steps to make sure that you are doing it right!!!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E101A"/>
                </a:solidFill>
                <a:effectLst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</a:rPr>
              <a:t>Step #1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E101A"/>
                </a:solidFill>
                <a:effectLst/>
              </a:rPr>
              <a:t>You work on the numbers and operations inside the grouping symbols first. Work on the calculation inside the </a:t>
            </a:r>
            <a:r>
              <a:rPr lang="en-US" sz="2400" dirty="0">
                <a:solidFill>
                  <a:srgbClr val="00B050"/>
                </a:solidFill>
                <a:effectLst/>
              </a:rPr>
              <a:t>parentheses</a:t>
            </a:r>
            <a:r>
              <a:rPr lang="en-US" sz="2400" dirty="0">
                <a:solidFill>
                  <a:srgbClr val="0E101A"/>
                </a:solidFill>
                <a:effectLst/>
              </a:rPr>
              <a:t>, the calculation inside the </a:t>
            </a:r>
            <a:r>
              <a:rPr lang="en-US" sz="2400" dirty="0">
                <a:solidFill>
                  <a:srgbClr val="00B0F0"/>
                </a:solidFill>
                <a:effectLst/>
              </a:rPr>
              <a:t>brackets</a:t>
            </a:r>
            <a:r>
              <a:rPr lang="en-US" sz="2400" dirty="0">
                <a:solidFill>
                  <a:srgbClr val="0E101A"/>
                </a:solidFill>
                <a:effectLst/>
              </a:rPr>
              <a:t>, and the calculations inside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</a:rPr>
              <a:t>braces</a:t>
            </a:r>
            <a:r>
              <a:rPr lang="en-US" sz="2400" dirty="0">
                <a:solidFill>
                  <a:srgbClr val="0E101A"/>
                </a:solidFill>
                <a:effectLst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E36C0A"/>
              </a:solidFill>
              <a:latin typeface="Comic Sans MS"/>
              <a:ea typeface="MS Mincho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E36C0A"/>
              </a:solidFill>
              <a:latin typeface="Comic Sans MS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66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66750"/>
            <a:ext cx="8610600" cy="4114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Students will be able to:</a:t>
            </a:r>
          </a:p>
          <a:p>
            <a:pPr lvl="0"/>
            <a:r>
              <a:rPr lang="en-US" sz="2800" dirty="0"/>
              <a:t>Identify the order of operation in a numerical expression (with parentheses).</a:t>
            </a:r>
            <a:endParaRPr lang="en-PH" sz="2800" dirty="0"/>
          </a:p>
          <a:p>
            <a:pPr lvl="0"/>
            <a:r>
              <a:rPr lang="en-US" sz="2800" dirty="0"/>
              <a:t>Demonstrate understanding of the order of operations in a numerical expression (with parentheses).</a:t>
            </a:r>
            <a:endParaRPr lang="en-PH" sz="2800" dirty="0"/>
          </a:p>
          <a:p>
            <a:pPr lvl="0"/>
            <a:r>
              <a:rPr lang="en-US" sz="2800" dirty="0"/>
              <a:t>Evaluate numerical expressions (with parentheses) using the PEMDAS rule.</a:t>
            </a:r>
            <a:endParaRPr lang="en-PH" sz="2800" dirty="0"/>
          </a:p>
          <a:p>
            <a:pPr lvl="0"/>
            <a:r>
              <a:rPr lang="en-US" sz="2800" dirty="0"/>
              <a:t>Evaluate numerical expressions (with parentheses) using the funnel method.</a:t>
            </a:r>
            <a:endParaRPr lang="en-PH" sz="2800" dirty="0"/>
          </a:p>
          <a:p>
            <a:r>
              <a:rPr lang="en-US" sz="2800" dirty="0"/>
              <a:t>Solve problems involving numerical expressions (with parentheses), following the correct order of operations.</a:t>
            </a:r>
            <a:endParaRPr lang="en-US" sz="3000" dirty="0"/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51" y="4815522"/>
            <a:ext cx="2052955" cy="220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064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1312" y="514350"/>
            <a:ext cx="8487888" cy="4181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latin typeface="Comic Sans MS"/>
              </a:rPr>
              <a:t>Step #2</a:t>
            </a:r>
            <a:endParaRPr lang="en-PH" sz="2400" dirty="0"/>
          </a:p>
          <a:p>
            <a:pPr algn="just"/>
            <a:r>
              <a:rPr lang="en-US" sz="2400" b="1" dirty="0">
                <a:latin typeface="Comic Sans MS"/>
              </a:rPr>
              <a:t>Find the value of numbers with exponents (if there are any).</a:t>
            </a:r>
            <a:endParaRPr lang="en-PH" sz="2400" dirty="0"/>
          </a:p>
          <a:p>
            <a:r>
              <a:rPr lang="en-US" sz="2400" dirty="0">
                <a:latin typeface="Comic Sans MS"/>
              </a:rPr>
              <a:t> </a:t>
            </a:r>
            <a:endParaRPr lang="en-PH" sz="2400" dirty="0"/>
          </a:p>
          <a:p>
            <a:r>
              <a:rPr lang="en-US" sz="2400" b="1" dirty="0">
                <a:solidFill>
                  <a:srgbClr val="00B050"/>
                </a:solidFill>
                <a:latin typeface="Comic Sans MS"/>
              </a:rPr>
              <a:t>Step #3</a:t>
            </a:r>
            <a:endParaRPr lang="en-PH" sz="2400" dirty="0"/>
          </a:p>
          <a:p>
            <a:pPr algn="just"/>
            <a:r>
              <a:rPr lang="en-US" sz="2400" b="1" dirty="0">
                <a:solidFill>
                  <a:srgbClr val="0E101A"/>
                </a:solidFill>
                <a:effectLst/>
              </a:rPr>
              <a:t>If all the calculations inside the grouping symbols are done, you may now start working on the calculations from left to right, like the arrows below.</a:t>
            </a:r>
            <a:endParaRPr lang="en-PH" sz="2400" dirty="0"/>
          </a:p>
          <a:p>
            <a:pPr algn="just"/>
            <a:r>
              <a:rPr lang="en-US" sz="2400" b="1" dirty="0">
                <a:latin typeface="Comic Sans MS"/>
              </a:rPr>
              <a:t> </a:t>
            </a:r>
            <a:endParaRPr lang="en-PH" sz="2400" dirty="0"/>
          </a:p>
          <a:p>
            <a:r>
              <a:rPr lang="en-US" sz="2400" dirty="0">
                <a:latin typeface="Comic Sans MS"/>
              </a:rPr>
              <a:t> </a:t>
            </a:r>
            <a:endParaRPr lang="en-PH" sz="24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rgbClr val="E36C0A"/>
              </a:solidFill>
              <a:latin typeface="Comic Sans MS"/>
              <a:ea typeface="MS Mincho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2" y="3571875"/>
            <a:ext cx="8183088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702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1312" y="514350"/>
            <a:ext cx="8487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Comic Sans MS"/>
              </a:rPr>
              <a:t>Step #4</a:t>
            </a:r>
            <a:endParaRPr lang="en-PH" sz="2400" dirty="0"/>
          </a:p>
          <a:p>
            <a:pPr algn="just"/>
            <a:r>
              <a:rPr lang="en-US" sz="2400" b="1" dirty="0">
                <a:latin typeface="Comic Sans MS"/>
              </a:rPr>
              <a:t>Work with </a:t>
            </a:r>
            <a:r>
              <a:rPr lang="en-US" sz="2400" b="1" dirty="0">
                <a:solidFill>
                  <a:srgbClr val="00B0F0"/>
                </a:solidFill>
                <a:latin typeface="Comic Sans MS"/>
              </a:rPr>
              <a:t>MULTIPLICATION</a:t>
            </a:r>
            <a:r>
              <a:rPr lang="en-US" sz="2400" b="1" dirty="0">
                <a:latin typeface="Comic Sans MS"/>
              </a:rPr>
              <a:t> or </a:t>
            </a:r>
            <a:r>
              <a:rPr lang="en-US" sz="2400" b="1" dirty="0">
                <a:solidFill>
                  <a:srgbClr val="00B050"/>
                </a:solidFill>
                <a:latin typeface="Comic Sans MS"/>
              </a:rPr>
              <a:t>DIVISION</a:t>
            </a:r>
            <a:r>
              <a:rPr lang="en-US" sz="2400" b="1" dirty="0">
                <a:latin typeface="Comic Sans MS"/>
              </a:rPr>
              <a:t>, whichever comes first, from LEFT to RIGHT.</a:t>
            </a:r>
            <a:endParaRPr lang="en-PH" sz="2400" dirty="0"/>
          </a:p>
          <a:p>
            <a:pPr algn="just"/>
            <a:r>
              <a:rPr lang="en-US" sz="2400" b="1" dirty="0">
                <a:solidFill>
                  <a:srgbClr val="E36C0A"/>
                </a:solidFill>
                <a:latin typeface="Comic Sans MS"/>
              </a:rPr>
              <a:t> </a:t>
            </a:r>
            <a:endParaRPr lang="en-PH" sz="2400" dirty="0"/>
          </a:p>
          <a:p>
            <a:pPr algn="just"/>
            <a:r>
              <a:rPr lang="en-US" sz="2400" b="1" dirty="0">
                <a:solidFill>
                  <a:srgbClr val="4F81BD"/>
                </a:solidFill>
                <a:latin typeface="Comic Sans MS"/>
              </a:rPr>
              <a:t>Step #5</a:t>
            </a:r>
            <a:endParaRPr lang="en-PH" sz="2400" dirty="0"/>
          </a:p>
          <a:p>
            <a:pPr algn="just"/>
            <a:r>
              <a:rPr lang="en-US" sz="2400" b="1" dirty="0">
                <a:latin typeface="Comic Sans MS"/>
              </a:rPr>
              <a:t>Work with </a:t>
            </a:r>
            <a:r>
              <a:rPr lang="en-US" sz="2400" b="1" dirty="0">
                <a:solidFill>
                  <a:srgbClr val="E36C0A"/>
                </a:solidFill>
                <a:latin typeface="Comic Sans MS"/>
              </a:rPr>
              <a:t>ADDITION</a:t>
            </a:r>
            <a:r>
              <a:rPr lang="en-US" sz="2400" b="1" dirty="0">
                <a:latin typeface="Comic Sans MS"/>
              </a:rPr>
              <a:t> or </a:t>
            </a:r>
            <a:r>
              <a:rPr lang="en-US" sz="2400" b="1" dirty="0">
                <a:solidFill>
                  <a:srgbClr val="FF0000"/>
                </a:solidFill>
                <a:latin typeface="Comic Sans MS"/>
              </a:rPr>
              <a:t>SUBTRACTION</a:t>
            </a:r>
            <a:r>
              <a:rPr lang="en-US" sz="2400" b="1" dirty="0">
                <a:latin typeface="Comic Sans MS"/>
              </a:rPr>
              <a:t>, whichever comes first, from LEFT to RIGHT.</a:t>
            </a:r>
            <a:endParaRPr lang="en-PH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623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1312" y="514350"/>
            <a:ext cx="84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/>
              </a:rPr>
              <a:t>So… going back to Paul and Ana’s solution:</a:t>
            </a:r>
            <a:endParaRPr lang="en-PH" sz="2400" dirty="0"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995065"/>
            <a:ext cx="8096250" cy="378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135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1489"/>
            <a:ext cx="8534400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423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1312" y="514350"/>
            <a:ext cx="84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/>
              </a:rPr>
              <a:t>Let’s find out how he did it right!</a:t>
            </a:r>
            <a:endParaRPr lang="en-PH" sz="240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6014"/>
            <a:ext cx="8610600" cy="380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018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DFE705-68DB-3BC9-9354-28D351F21E3D}"/>
              </a:ext>
            </a:extLst>
          </p:cNvPr>
          <p:cNvSpPr txBox="1"/>
          <p:nvPr/>
        </p:nvSpPr>
        <p:spPr>
          <a:xfrm>
            <a:off x="228600" y="514350"/>
            <a:ext cx="7696200" cy="39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On the other hand, ANA failed to follow the PEMDAS rule.</a:t>
            </a:r>
            <a:endParaRPr lang="en-ZA" sz="1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434">
                <a:extLst>
                  <a:ext uri="{FF2B5EF4-FFF2-40B4-BE49-F238E27FC236}">
                    <a16:creationId xmlns:a16="http://schemas.microsoft.com/office/drawing/2014/main" id="{2E02B01D-A78E-676E-75F4-E3034EC023C1}"/>
                  </a:ext>
                </a:extLst>
              </p:cNvPr>
              <p:cNvSpPr txBox="1"/>
              <p:nvPr/>
            </p:nvSpPr>
            <p:spPr>
              <a:xfrm>
                <a:off x="235527" y="1148224"/>
                <a:ext cx="2893695" cy="2759075"/>
              </a:xfrm>
              <a:prstGeom prst="rect">
                <a:avLst/>
              </a:prstGeom>
              <a:solidFill>
                <a:srgbClr val="00B050"/>
              </a:solidFill>
              <a:ln w="57150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en-ZA" sz="22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2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2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÷</m:t>
                      </m:r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ZA" sz="1100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÷</m:t>
                      </m:r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ZA" sz="1100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÷</m:t>
                      </m:r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ZA" sz="1100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ZA" sz="1100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m:oMathPara>
                </a14:m>
                <a:endParaRPr lang="en-ZA" sz="1100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>
                    <a:effectLst/>
                    <a:latin typeface="Comic Sans MS" panose="030F0702030302020204" pitchFamily="66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 </a:t>
                </a:r>
                <a:endParaRPr lang="en-ZA" sz="1100">
                  <a:effectLst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 Box 7434">
                <a:extLst>
                  <a:ext uri="{FF2B5EF4-FFF2-40B4-BE49-F238E27FC236}">
                    <a16:creationId xmlns:a16="http://schemas.microsoft.com/office/drawing/2014/main" id="{2E02B01D-A78E-676E-75F4-E3034EC02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27" y="1148224"/>
                <a:ext cx="2893695" cy="2759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2">
                    <a:lumMod val="5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FFE264-1942-1784-C038-7EB29B0C1428}"/>
              </a:ext>
            </a:extLst>
          </p:cNvPr>
          <p:cNvCxnSpPr/>
          <p:nvPr/>
        </p:nvCxnSpPr>
        <p:spPr>
          <a:xfrm>
            <a:off x="3352800" y="2281059"/>
            <a:ext cx="416560" cy="69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7436">
            <a:extLst>
              <a:ext uri="{FF2B5EF4-FFF2-40B4-BE49-F238E27FC236}">
                <a16:creationId xmlns:a16="http://schemas.microsoft.com/office/drawing/2014/main" id="{588E1804-8679-2BB8-F5F8-C87BDA32C18A}"/>
              </a:ext>
            </a:extLst>
          </p:cNvPr>
          <p:cNvSpPr txBox="1"/>
          <p:nvPr/>
        </p:nvSpPr>
        <p:spPr>
          <a:xfrm>
            <a:off x="4114800" y="1451472"/>
            <a:ext cx="3350260" cy="1403985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2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b="1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Not working on the calculations inside grouping symbols first, like  parentheses, is totally a </a:t>
            </a:r>
            <a:r>
              <a:rPr lang="en-US" sz="1400" b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WRONG</a:t>
            </a:r>
            <a:r>
              <a:rPr lang="en-US" sz="1400" b="1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move! Thus, the answer will be </a:t>
            </a:r>
            <a:r>
              <a:rPr lang="en-US" sz="1400" b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INCORRECT</a:t>
            </a:r>
            <a:r>
              <a:rPr lang="en-US" sz="1400" b="1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400" b="1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ZA" sz="110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2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51312" y="514350"/>
                <a:ext cx="8487888" cy="4068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F497D"/>
                    </a:solidFill>
                    <a:latin typeface="Comic Sans MS"/>
                  </a:rPr>
                  <a:t>Sample Problem 1:</a:t>
                </a:r>
                <a:endParaRPr lang="en-PH" sz="2400" dirty="0">
                  <a:effectLst/>
                </a:endParaRPr>
              </a:p>
              <a:p>
                <a:pPr algn="just"/>
                <a:r>
                  <a:rPr lang="en-US" sz="2400" dirty="0">
                    <a:effectLst/>
                    <a:latin typeface="Comic Sans MS"/>
                  </a:rPr>
                  <a:t>Two students were asked to evaluate the numerical expression below. Who has the correct answer? Why do you think so?</a:t>
                </a:r>
                <a:endParaRPr lang="en-PH" sz="2400" dirty="0">
                  <a:effectLst/>
                </a:endParaRPr>
              </a:p>
              <a:p>
                <a:pPr algn="just"/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Comic Sans MS"/>
                  </a:rPr>
                  <a:t> </a:t>
                </a:r>
              </a:p>
              <a:p>
                <a:pPr algn="just"/>
                <a:endParaRPr lang="en-PH" sz="24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PH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𝟖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𝟕</m:t>
                          </m:r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÷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+(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𝟒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)×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PH" sz="2400" dirty="0">
                  <a:effectLst/>
                </a:endParaRPr>
              </a:p>
              <a:p>
                <a:endParaRPr lang="en-PH" sz="2400" dirty="0"/>
              </a:p>
              <a:p>
                <a:endParaRPr lang="en-PH" sz="2400" dirty="0">
                  <a:effectLst/>
                </a:endParaRPr>
              </a:p>
              <a:p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Comic Sans MS"/>
                  </a:rPr>
                  <a:t> </a:t>
                </a:r>
                <a:endParaRPr lang="en-PH" sz="2400" dirty="0">
                  <a:effectLst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PH" sz="1600" dirty="0">
                  <a:ea typeface="MS Mincho"/>
                  <a:cs typeface="Times New Roman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12" y="514350"/>
                <a:ext cx="8487888" cy="4068806"/>
              </a:xfrm>
              <a:prstGeom prst="rect">
                <a:avLst/>
              </a:prstGeom>
              <a:blipFill>
                <a:blip r:embed="rId3"/>
                <a:stretch>
                  <a:fillRect l="-1149" t="-1198" r="-107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598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1312" y="514350"/>
                <a:ext cx="8487888" cy="111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PH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𝟖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𝟕</m:t>
                          </m:r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÷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+(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𝟒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)×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PH" sz="2400" dirty="0">
                  <a:effectLst/>
                </a:endParaRPr>
              </a:p>
              <a:p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Comic Sans MS"/>
                  </a:rPr>
                  <a:t> </a:t>
                </a:r>
                <a:endParaRPr lang="en-PH" sz="2400" dirty="0">
                  <a:effectLst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PH" sz="16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12" y="514350"/>
                <a:ext cx="8487888" cy="1114151"/>
              </a:xfrm>
              <a:prstGeom prst="rect">
                <a:avLst/>
              </a:prstGeom>
              <a:blipFill rotWithShape="1">
                <a:blip r:embed="rId3"/>
                <a:stretch>
                  <a:fillRect l="-1149" t="-4372" b="-4918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2" y="361950"/>
            <a:ext cx="8564088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106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51312" y="514350"/>
                <a:ext cx="8487888" cy="4491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F497D"/>
                    </a:solidFill>
                    <a:latin typeface="Comic Sans MS"/>
                  </a:rPr>
                  <a:t>Sample Problem 1:</a:t>
                </a:r>
                <a:endParaRPr lang="en-PH" sz="2400" dirty="0">
                  <a:effectLst/>
                </a:endParaRPr>
              </a:p>
              <a:p>
                <a:pPr algn="just"/>
                <a:r>
                  <a:rPr lang="en-US" sz="2400" dirty="0">
                    <a:effectLst/>
                    <a:latin typeface="Comic Sans MS"/>
                  </a:rPr>
                  <a:t>Two students were asked to evaluate the numerical expression below. Who has the correct answer? Why do you think so?</a:t>
                </a:r>
                <a:endParaRPr lang="en-PH" sz="2400" dirty="0">
                  <a:effectLst/>
                </a:endParaRPr>
              </a:p>
              <a:p>
                <a:pPr algn="just"/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Comic Sans MS"/>
                  </a:rPr>
                  <a:t> </a:t>
                </a:r>
                <a:endParaRPr lang="en-PH" sz="24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PH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𝟖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𝟕</m:t>
                          </m:r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÷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+(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𝟒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)×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PH" sz="2400" dirty="0">
                  <a:effectLst/>
                </a:endParaRPr>
              </a:p>
              <a:p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Comic Sans MS"/>
                  </a:rPr>
                  <a:t> </a:t>
                </a:r>
                <a:endParaRPr lang="en-PH" sz="2400" dirty="0">
                  <a:effectLst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dirty="0">
                    <a:highlight>
                      <a:srgbClr val="FFFF00"/>
                    </a:highlight>
                    <a:latin typeface="Comic Sans MS"/>
                    <a:ea typeface="MS Mincho"/>
                    <a:cs typeface="Times New Roman"/>
                  </a:rPr>
                  <a:t>Solution:</a:t>
                </a:r>
                <a:r>
                  <a:rPr lang="en-US" sz="2400" b="1" dirty="0">
                    <a:latin typeface="Comic Sans MS"/>
                    <a:ea typeface="MS Mincho"/>
                    <a:cs typeface="Times New Roman"/>
                  </a:rPr>
                  <a:t> </a:t>
                </a:r>
                <a:r>
                  <a:rPr lang="en-US" sz="2400" dirty="0">
                    <a:latin typeface="Comic Sans MS"/>
                    <a:ea typeface="MS Mincho"/>
                    <a:cs typeface="Times New Roman"/>
                  </a:rPr>
                  <a:t>(Answers may vary)</a:t>
                </a:r>
                <a:endParaRPr lang="en-PH" sz="24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highlight>
                      <a:srgbClr val="FFFF00"/>
                    </a:highlight>
                    <a:latin typeface="Comic Sans MS"/>
                    <a:ea typeface="MS Mincho"/>
                    <a:cs typeface="Times New Roman"/>
                  </a:rPr>
                  <a:t>Student B’s solution is correct. He/she followed the PEMDAS rule correctly.</a:t>
                </a:r>
                <a:endParaRPr lang="en-PH" sz="24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PH" sz="1600" dirty="0">
                  <a:ea typeface="MS Mincho"/>
                  <a:cs typeface="Times New Roman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12" y="514350"/>
                <a:ext cx="8487888" cy="4491486"/>
              </a:xfrm>
              <a:prstGeom prst="rect">
                <a:avLst/>
              </a:prstGeom>
              <a:blipFill>
                <a:blip r:embed="rId3"/>
                <a:stretch>
                  <a:fillRect l="-1149" t="-1085" r="-107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976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1312" y="514350"/>
                <a:ext cx="8487888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F497D"/>
                    </a:solidFill>
                    <a:latin typeface="Comic Sans MS"/>
                  </a:rPr>
                  <a:t>Sample Problem 2:</a:t>
                </a:r>
                <a:endParaRPr lang="en-PH" sz="2400" dirty="0">
                  <a:effectLst/>
                </a:endParaRPr>
              </a:p>
              <a:p>
                <a:r>
                  <a:rPr lang="en-US" sz="2400" dirty="0">
                    <a:effectLst/>
                    <a:latin typeface="Comic Sans MS"/>
                  </a:rPr>
                  <a:t>Evaluate the numerical expression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PH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÷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×[</m:t>
                    </m:r>
                    <m:d>
                      <m:dPr>
                        <m:ctrlPr>
                          <a:rPr lang="en-PH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𝟏𝟓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÷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Comic Sans MS"/>
                  </a:rPr>
                  <a:t> </a:t>
                </a:r>
                <a:r>
                  <a:rPr lang="en-US" sz="2400" dirty="0">
                    <a:effectLst/>
                    <a:latin typeface="Comic Sans MS"/>
                  </a:rPr>
                  <a:t>using the PEMDAS rule.</a:t>
                </a:r>
                <a:endParaRPr lang="en-PH" sz="2400" dirty="0">
                  <a:effectLst/>
                </a:endParaRPr>
              </a:p>
              <a:p>
                <a:r>
                  <a:rPr lang="en-US" sz="2400" dirty="0">
                    <a:effectLst/>
                    <a:latin typeface="Comic Sans MS"/>
                  </a:rPr>
                  <a:t> </a:t>
                </a:r>
                <a:endParaRPr lang="en-PH" sz="2400" dirty="0">
                  <a:effectLst/>
                </a:endParaRPr>
              </a:p>
              <a:p>
                <a:r>
                  <a:rPr lang="en-US" sz="2400" dirty="0">
                    <a:effectLst/>
                    <a:highlight>
                      <a:srgbClr val="FFFF00"/>
                    </a:highlight>
                    <a:latin typeface="Comic Sans MS"/>
                  </a:rPr>
                  <a:t>Solution:</a:t>
                </a:r>
                <a:endParaRPr lang="en-PH" sz="24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PH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</a:rPr>
                            <m:t>𝟏𝟎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</a:rPr>
                        <m:t>÷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𝟒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×[</m:t>
                      </m:r>
                      <m:d>
                        <m:dPr>
                          <m:ctrlPr>
                            <a:rPr lang="en-PH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</a:rPr>
                            <m:t>𝟏𝟓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</a:rPr>
                            <m:t>÷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𝟒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PH" sz="24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</a:rPr>
                        <m:t>𝟏𝟐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÷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𝟒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×[</m:t>
                      </m:r>
                      <m:d>
                        <m:dPr>
                          <m:ctrlPr>
                            <a:rPr lang="en-PH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</a:rPr>
                            <m:t>𝟏𝟓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</a:rPr>
                            <m:t>÷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𝟒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PH" sz="24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</a:rPr>
                        <m:t>𝟏𝟐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÷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𝟒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×[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𝟓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𝟒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PH" sz="24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</a:rPr>
                        <m:t>𝟏𝟐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÷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𝟒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×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PH" sz="2400" dirty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</a:rPr>
                        <m:t>𝟑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×</m:t>
                      </m:r>
                      <m:r>
                        <a:rPr lang="en-US" sz="2400" b="1" i="1">
                          <a:effectLst/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PH" sz="2400" dirty="0">
                  <a:effectLst/>
                </a:endParaRPr>
              </a:p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omic Sans MS"/>
                  </a:rPr>
                  <a:t>3</a:t>
                </a:r>
                <a:endParaRPr lang="en-PH" sz="2400" dirty="0">
                  <a:effectLst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12" y="514350"/>
                <a:ext cx="8487888" cy="4278094"/>
              </a:xfrm>
              <a:prstGeom prst="rect">
                <a:avLst/>
              </a:prstGeom>
              <a:blipFill rotWithShape="1">
                <a:blip r:embed="rId3"/>
                <a:stretch>
                  <a:fillRect l="-1149" t="-1140" b="-384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17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55" y="361950"/>
            <a:ext cx="89154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</a:rPr>
              <a:t>Key Vocabulary:</a:t>
            </a:r>
          </a:p>
          <a:p>
            <a:pPr marL="0" indent="0" algn="ctr">
              <a:buNone/>
            </a:pPr>
            <a:r>
              <a:rPr lang="en-US" sz="2400" dirty="0"/>
              <a:t>Numerical Expression</a:t>
            </a:r>
          </a:p>
          <a:p>
            <a:pPr marL="0" indent="0" algn="ctr">
              <a:buNone/>
            </a:pPr>
            <a:r>
              <a:rPr lang="en-US" sz="2400" dirty="0"/>
              <a:t>Order of Operations</a:t>
            </a:r>
          </a:p>
          <a:p>
            <a:pPr marL="0" indent="0" algn="ctr">
              <a:buNone/>
            </a:pPr>
            <a:r>
              <a:rPr lang="en-US" sz="2400" dirty="0"/>
              <a:t>PEMDAS Rule</a:t>
            </a:r>
          </a:p>
          <a:p>
            <a:pPr marL="0" indent="0" algn="ctr">
              <a:buNone/>
            </a:pPr>
            <a:r>
              <a:rPr lang="en-US" sz="2400" dirty="0"/>
              <a:t>Funnel Method</a:t>
            </a:r>
          </a:p>
          <a:p>
            <a:pPr marL="0" indent="0" algn="ctr">
              <a:buNone/>
            </a:pPr>
            <a:r>
              <a:rPr lang="en-US" sz="2400" dirty="0"/>
              <a:t>Evaluate</a:t>
            </a:r>
          </a:p>
          <a:p>
            <a:pPr marL="0" indent="0" algn="ctr">
              <a:buNone/>
            </a:pPr>
            <a:r>
              <a:rPr lang="en-US" sz="2400" dirty="0"/>
              <a:t>Parentheses</a:t>
            </a:r>
          </a:p>
          <a:p>
            <a:pPr marL="0" indent="0" algn="ctr">
              <a:buNone/>
            </a:pPr>
            <a:r>
              <a:rPr lang="en-US" sz="2400" dirty="0"/>
              <a:t>Brackets</a:t>
            </a:r>
          </a:p>
          <a:p>
            <a:pPr marL="0" indent="0" algn="ctr">
              <a:buNone/>
            </a:pPr>
            <a:r>
              <a:rPr lang="en-US" sz="2400" dirty="0"/>
              <a:t>Braces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294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1311" y="514350"/>
            <a:ext cx="8335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36C0A"/>
                </a:solidFill>
                <a:latin typeface="Comic Sans MS"/>
              </a:rPr>
              <a:t>The FUNNEL Method</a:t>
            </a:r>
          </a:p>
          <a:p>
            <a:pPr algn="just"/>
            <a:r>
              <a:rPr lang="en-US" sz="2400" dirty="0">
                <a:latin typeface="Comic Sans MS"/>
                <a:ea typeface="MS Mincho"/>
                <a:cs typeface="Times New Roman"/>
                <a:sym typeface="Wingdings"/>
              </a:rPr>
              <a:t>Suppose the steps involved in evaluating numerical expressions confuse you. Like when you see the numbers and they all dance in your head. You can use a method that will help you get the correct answer one step at a time J!</a:t>
            </a:r>
            <a:r>
              <a:rPr lang="en-US" sz="2400" dirty="0">
                <a:latin typeface="Comic Sans MS"/>
                <a:ea typeface="MS Mincho"/>
                <a:cs typeface="Times New Roman"/>
              </a:rPr>
              <a:t>!</a:t>
            </a:r>
            <a:endParaRPr lang="en-PH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663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1311" y="514350"/>
            <a:ext cx="8335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36C0A"/>
                </a:solidFill>
                <a:latin typeface="Comic Sans MS"/>
              </a:rPr>
              <a:t>The FUNNEL Method</a:t>
            </a:r>
          </a:p>
          <a:p>
            <a:pPr algn="just"/>
            <a:endParaRPr lang="en-PH" sz="2400" dirty="0">
              <a:effectLst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0" y="929848"/>
            <a:ext cx="8349220" cy="377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90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without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BD5FE4-B1DB-E195-6EB2-BE88EF2BA9AA}"/>
              </a:ext>
            </a:extLst>
          </p:cNvPr>
          <p:cNvSpPr txBox="1"/>
          <p:nvPr/>
        </p:nvSpPr>
        <p:spPr>
          <a:xfrm>
            <a:off x="76200" y="1404758"/>
            <a:ext cx="8686800" cy="1665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Clr>
                <a:srgbClr val="E36C0A"/>
              </a:buClr>
              <a:buSzPts val="3600"/>
              <a:buFont typeface="Showcard Gothic" panose="04020904020102020604" pitchFamily="82" charset="0"/>
              <a:buAutoNum type="arabicPeriod"/>
            </a:pPr>
            <a:r>
              <a:rPr lang="en-US" sz="1800" b="1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Write the expression horizontally.</a:t>
            </a:r>
            <a:endParaRPr lang="en-ZA" sz="105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E36C0A"/>
              </a:buClr>
              <a:buSzPts val="3600"/>
              <a:buFont typeface="Showcard Gothic" panose="04020904020102020604" pitchFamily="82" charset="0"/>
              <a:buAutoNum type="arabicPeriod"/>
            </a:pPr>
            <a:r>
              <a:rPr lang="en-US" sz="1800" b="1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Determine the operation that should be done first, following the </a:t>
            </a:r>
            <a:r>
              <a:rPr lang="en-US" sz="1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PEMDAS</a:t>
            </a:r>
            <a:r>
              <a:rPr lang="en-US" sz="1800" b="1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rule, and underline it.</a:t>
            </a:r>
            <a:endParaRPr lang="en-ZA" sz="105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E36C0A"/>
              </a:buClr>
              <a:buSzPts val="3600"/>
              <a:buFont typeface="Showcard Gothic" panose="04020904020102020604" pitchFamily="82" charset="0"/>
              <a:buAutoNum type="arabicPeriod"/>
            </a:pPr>
            <a:r>
              <a:rPr lang="en-US" sz="1800" b="1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Perform the said operation and rewrite the expression the way it appeared in the original expression.</a:t>
            </a:r>
            <a:endParaRPr lang="en-ZA" sz="105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8CA4B-D311-57D0-17AD-701B79034ADE}"/>
              </a:ext>
            </a:extLst>
          </p:cNvPr>
          <p:cNvSpPr txBox="1"/>
          <p:nvPr/>
        </p:nvSpPr>
        <p:spPr>
          <a:xfrm>
            <a:off x="1676400" y="618820"/>
            <a:ext cx="4533034" cy="421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Showcard Gothic" panose="04020904020102020604" pitchFamily="82" charset="0"/>
                <a:ea typeface="MS Mincho" panose="02020609040205080304" pitchFamily="49" charset="-128"/>
                <a:cs typeface="Times New Roman" panose="02020603050405020304" pitchFamily="18" charset="0"/>
              </a:rPr>
              <a:t>The Funnel Method</a:t>
            </a:r>
            <a:endParaRPr lang="en-ZA" sz="2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21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without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807BB9-7523-D801-0BB0-3B219506F129}"/>
              </a:ext>
            </a:extLst>
          </p:cNvPr>
          <p:cNvSpPr txBox="1"/>
          <p:nvPr/>
        </p:nvSpPr>
        <p:spPr>
          <a:xfrm>
            <a:off x="0" y="1404758"/>
            <a:ext cx="8305800" cy="1829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Clr>
                <a:srgbClr val="E36C0A"/>
              </a:buClr>
              <a:buSzPts val="3600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4. </a:t>
            </a:r>
            <a:r>
              <a:rPr lang="en-US" sz="1800" b="1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Underline the next operation following the MDAS rule.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E36C0A"/>
              </a:buClr>
              <a:buSzPts val="3600"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5. </a:t>
            </a:r>
            <a:r>
              <a:rPr lang="en-US" sz="1800" b="1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Continue performing the operations one at a time, rewrite the expression after each step until you’ve completed all the operations… and you have one value left.</a:t>
            </a:r>
            <a:endParaRPr lang="en-ZA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E36C0A"/>
              </a:buClr>
              <a:buSzPts val="3600"/>
            </a:pPr>
            <a:endParaRPr lang="en-ZA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1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1311" y="514350"/>
                <a:ext cx="833548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latin typeface="Comic Sans MS"/>
                  </a:rPr>
                  <a:t>Example:</a:t>
                </a:r>
                <a:endParaRPr lang="en-PH" sz="2400" dirty="0">
                  <a:effectLst/>
                </a:endParaRPr>
              </a:p>
              <a:p>
                <a:r>
                  <a:rPr lang="en-US" sz="2400" dirty="0">
                    <a:latin typeface="Comic Sans MS"/>
                  </a:rPr>
                  <a:t>Using the 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/>
                  </a:rPr>
                  <a:t>Funnel Method</a:t>
                </a:r>
                <a:r>
                  <a:rPr lang="en-US" sz="2400" dirty="0">
                    <a:latin typeface="Comic Sans MS"/>
                  </a:rPr>
                  <a:t> e</a:t>
                </a:r>
                <a:r>
                  <a:rPr lang="en-US" sz="2400" dirty="0">
                    <a:effectLst/>
                    <a:latin typeface="Comic Sans MS"/>
                  </a:rPr>
                  <a:t>valuate the numerical expression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</a:rPr>
                      <m:t>(3×4)−</m:t>
                    </m:r>
                    <m:d>
                      <m:dPr>
                        <m:begChr m:val="["/>
                        <m:endChr m:val="]"/>
                        <m:ctrlPr>
                          <a:rPr lang="en-PH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PH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</a:rPr>
                              <m:t>24÷2</m:t>
                            </m:r>
                          </m:e>
                        </m:d>
                        <m:r>
                          <a:rPr lang="en-US" sz="2400" i="1">
                            <a:effectLst/>
                            <a:latin typeface="Cambria Math"/>
                          </a:rPr>
                          <m:t>−7</m:t>
                        </m:r>
                      </m:e>
                    </m:d>
                    <m:r>
                      <a:rPr lang="en-US" sz="2400" i="1">
                        <a:effectLst/>
                        <a:latin typeface="Cambria Math"/>
                      </a:rPr>
                      <m:t>+6</m:t>
                    </m:r>
                  </m:oMath>
                </a14:m>
                <a:r>
                  <a:rPr lang="en-PH" sz="2400" dirty="0">
                    <a:effectLst/>
                  </a:rPr>
                  <a:t>.</a:t>
                </a:r>
              </a:p>
              <a:p>
                <a:endParaRPr lang="en-PH" sz="2400" dirty="0"/>
              </a:p>
              <a:p>
                <a:r>
                  <a:rPr lang="en-US" sz="2400" b="1" dirty="0">
                    <a:latin typeface="Comic Sans MS"/>
                  </a:rPr>
                  <a:t>Solution:</a:t>
                </a:r>
                <a:endParaRPr lang="en-PH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11" y="514350"/>
                <a:ext cx="8335489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1170" t="-2516" b="-62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52625"/>
            <a:ext cx="4191000" cy="292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051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1311" y="514350"/>
                <a:ext cx="3915889" cy="2363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F497D"/>
                    </a:solidFill>
                    <a:latin typeface="Comic Sans MS"/>
                  </a:rPr>
                  <a:t>Sample Problem 3:</a:t>
                </a:r>
                <a:endParaRPr lang="en-PH" sz="2400" dirty="0">
                  <a:effectLst/>
                </a:endParaRPr>
              </a:p>
              <a:p>
                <a:endParaRPr lang="en-US" sz="2400" dirty="0">
                  <a:effectLst/>
                  <a:latin typeface="Comic Sans MS"/>
                </a:endParaRPr>
              </a:p>
              <a:p>
                <a:r>
                  <a:rPr lang="en-US" sz="2400" dirty="0">
                    <a:effectLst/>
                    <a:latin typeface="Comic Sans MS"/>
                  </a:rPr>
                  <a:t>Evaluate the expression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[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𝟏𝟎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÷</m:t>
                    </m:r>
                    <m:d>
                      <m:dPr>
                        <m:ctrlPr>
                          <a:rPr lang="en-PH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𝟗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]−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×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Comic Sans MS"/>
                  </a:rPr>
                  <a:t> </a:t>
                </a:r>
                <a:r>
                  <a:rPr lang="en-US" sz="2400" dirty="0">
                    <a:effectLst/>
                    <a:latin typeface="Comic Sans MS"/>
                  </a:rPr>
                  <a:t>using the funnel method.</a:t>
                </a:r>
                <a:endParaRPr lang="en-PH" sz="2400" dirty="0">
                  <a:effectLst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Comic Sans MS"/>
                    <a:ea typeface="MS Mincho"/>
                    <a:cs typeface="Times New Roman"/>
                  </a:rPr>
                  <a:t> </a:t>
                </a:r>
                <a:endParaRPr lang="en-PH" sz="16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11" y="514350"/>
                <a:ext cx="3915889" cy="2363724"/>
              </a:xfrm>
              <a:prstGeom prst="rect">
                <a:avLst/>
              </a:prstGeom>
              <a:blipFill rotWithShape="1">
                <a:blip r:embed="rId3"/>
                <a:stretch>
                  <a:fillRect l="-2492" t="-2062" r="-1090" b="-386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72" y="485774"/>
            <a:ext cx="3982128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469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1311" y="514350"/>
            <a:ext cx="83354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E36C0A"/>
                </a:solidFill>
                <a:latin typeface="Comic Sans MS"/>
              </a:rPr>
              <a:t>Order of Operations in the Real World</a:t>
            </a:r>
            <a:endParaRPr lang="en-PH" sz="2400" dirty="0"/>
          </a:p>
          <a:p>
            <a:pPr algn="just">
              <a:tabLst>
                <a:tab pos="965835" algn="l"/>
              </a:tabLst>
            </a:pPr>
            <a:r>
              <a:rPr lang="en-US" sz="2400" dirty="0">
                <a:latin typeface="Comic Sans MS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Comic Sans MS"/>
              </a:rPr>
              <a:t>PEMDAS</a:t>
            </a:r>
            <a:r>
              <a:rPr lang="en-US" sz="2400" dirty="0">
                <a:latin typeface="Comic Sans MS"/>
              </a:rPr>
              <a:t> rule is also used to solve real-life problems. These problems happen daily without us realizing we are using such a rule. Below is an example:</a:t>
            </a:r>
            <a:endParaRPr lang="en-PH" sz="2400" dirty="0"/>
          </a:p>
          <a:p>
            <a:pPr algn="just">
              <a:tabLst>
                <a:tab pos="965835" algn="l"/>
              </a:tabLst>
            </a:pPr>
            <a:r>
              <a:rPr lang="en-US" sz="2400" b="1" dirty="0">
                <a:solidFill>
                  <a:srgbClr val="00B050"/>
                </a:solidFill>
                <a:latin typeface="Comic Sans MS"/>
              </a:rPr>
              <a:t>Example:</a:t>
            </a:r>
          </a:p>
          <a:p>
            <a:pPr algn="just">
              <a:tabLst>
                <a:tab pos="965835" algn="l"/>
              </a:tabLst>
            </a:pPr>
            <a:r>
              <a:rPr lang="en-US" sz="24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Kyle saved for a year and he was able to raise $2000. He gave his mom $500 and divided the remaining amount into 4 parts and kept 1 part for himself. Then, he bought a new shirt that cost $100.</a:t>
            </a:r>
            <a:endParaRPr lang="en-ZA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tabLst>
                <a:tab pos="965835" algn="l"/>
              </a:tabLst>
            </a:pPr>
            <a:endParaRPr lang="en-PH" sz="2400" dirty="0"/>
          </a:p>
        </p:txBody>
      </p:sp>
    </p:spTree>
    <p:extLst>
      <p:ext uri="{BB962C8B-B14F-4D97-AF65-F5344CB8AC3E}">
        <p14:creationId xmlns:p14="http://schemas.microsoft.com/office/powerpoint/2010/main" val="1828262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51311" y="514350"/>
                <a:ext cx="8183089" cy="278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eriod"/>
                  <a:tabLst>
                    <a:tab pos="965835" algn="l"/>
                  </a:tabLst>
                </a:pPr>
                <a:r>
                  <a:rPr lang="en-US" sz="2400" dirty="0">
                    <a:latin typeface="Comic Sans MS"/>
                    <a:ea typeface="MS Mincho"/>
                    <a:cs typeface="Times New Roman"/>
                  </a:rPr>
                  <a:t>Write a numerical expression to represent the above.</a:t>
                </a:r>
                <a:endParaRPr lang="en-PH" sz="1600" dirty="0">
                  <a:ea typeface="MS Mincho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65835" algn="l"/>
                  </a:tabLst>
                </a:pPr>
                <a:r>
                  <a:rPr lang="en-US" sz="2400" dirty="0">
                    <a:effectLst/>
                    <a:latin typeface="Comic Sans MS"/>
                    <a:ea typeface="MS Mincho"/>
                    <a:cs typeface="Times New Roman"/>
                  </a:rPr>
                  <a:t>    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Comic Sans MS"/>
                    <a:ea typeface="MS Mincho"/>
                    <a:cs typeface="Times New Roman"/>
                  </a:rPr>
                  <a:t>Solution:</a:t>
                </a:r>
                <a:endParaRPr lang="en-PH" sz="1600" dirty="0">
                  <a:highlight>
                    <a:srgbClr val="FFFF00"/>
                  </a:highlight>
                  <a:ea typeface="MS Mincho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eriod"/>
                  <a:tabLst>
                    <a:tab pos="965835" algn="l"/>
                  </a:tabLst>
                </a:pPr>
                <a:r>
                  <a:rPr lang="en-US" sz="2400" dirty="0">
                    <a:effectLst/>
                    <a:latin typeface="Comic Sans MS"/>
                    <a:ea typeface="MS Mincho"/>
                    <a:cs typeface="Times New Roman"/>
                  </a:rPr>
                  <a:t> </a:t>
                </a:r>
                <a:r>
                  <a:rPr lang="en-US" sz="1800" dirty="0">
                    <a:effectLst/>
                    <a:latin typeface="Comic Sans MS" panose="030F0702030302020204" pitchFamily="66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Write a numerical expression to represent the situation.</a:t>
                </a:r>
                <a:endParaRPr lang="en-ZA" sz="18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65835" algn="l"/>
                  </a:tabLst>
                </a:pPr>
                <a:r>
                  <a:rPr lang="en-US" sz="1800" dirty="0">
                    <a:effectLst/>
                    <a:latin typeface="Comic Sans MS" panose="030F0702030302020204" pitchFamily="66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 </a:t>
                </a:r>
                <a:endParaRPr lang="en-ZA" sz="18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6583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ZA" sz="1800" i="1">
                              <a:effectLst/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2000−500</m:t>
                          </m:r>
                        </m:e>
                      </m:d>
                      <m:r>
                        <a:rPr lang="en-US" sz="1800" i="1">
                          <a:effectLst/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÷4−100</m:t>
                      </m:r>
                    </m:oMath>
                  </m:oMathPara>
                </a14:m>
                <a:endParaRPr lang="en-ZA" sz="18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65835" algn="l"/>
                  </a:tabLst>
                </a:pPr>
                <a:endParaRPr lang="en-PH" sz="1600" dirty="0">
                  <a:ea typeface="MS Mincho"/>
                  <a:cs typeface="Times New Roman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11" y="514350"/>
                <a:ext cx="8183089" cy="2783070"/>
              </a:xfrm>
              <a:prstGeom prst="rect">
                <a:avLst/>
              </a:prstGeom>
              <a:blipFill>
                <a:blip r:embed="rId3"/>
                <a:stretch>
                  <a:fillRect l="-1565" t="-2845" r="-44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478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51311" y="514350"/>
                <a:ext cx="8183089" cy="2497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eriod"/>
                  <a:tabLst>
                    <a:tab pos="965835" algn="l"/>
                  </a:tabLst>
                </a:pPr>
                <a:r>
                  <a:rPr lang="en-US" sz="1800">
                    <a:effectLst/>
                    <a:latin typeface="Comic Sans MS" panose="030F0702030302020204" pitchFamily="66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How much money did he have left?</a:t>
                </a:r>
                <a:endParaRPr lang="en-ZA" sz="18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6583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ZA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2000−500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÷4−100</m:t>
                      </m:r>
                    </m:oMath>
                  </m:oMathPara>
                </a14:m>
                <a:endParaRPr lang="en-ZA" sz="18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6583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1500÷4−100</m:t>
                      </m:r>
                    </m:oMath>
                  </m:oMathPara>
                </a14:m>
                <a:endParaRPr lang="en-ZA" sz="18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6583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375−100</m:t>
                      </m:r>
                    </m:oMath>
                  </m:oMathPara>
                </a14:m>
                <a:endParaRPr lang="en-ZA" sz="18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6583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effectLst/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𝟐𝟕𝟓</m:t>
                      </m:r>
                    </m:oMath>
                  </m:oMathPara>
                </a14:m>
                <a:endParaRPr lang="en-ZA" sz="18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65835" algn="l"/>
                  </a:tabLst>
                </a:pPr>
                <a:r>
                  <a:rPr lang="en-US" sz="180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He has $275 left.</a:t>
                </a:r>
                <a:endParaRPr lang="en-ZA" sz="18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11" y="514350"/>
                <a:ext cx="8183089" cy="2497222"/>
              </a:xfrm>
              <a:prstGeom prst="rect">
                <a:avLst/>
              </a:prstGeom>
              <a:blipFill>
                <a:blip r:embed="rId3"/>
                <a:stretch>
                  <a:fillRect l="-894" t="-2195" b="-292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266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1311" y="514350"/>
                <a:ext cx="8183089" cy="3651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tabLst>
                    <a:tab pos="965835" algn="l"/>
                  </a:tabLst>
                </a:pPr>
                <a:r>
                  <a:rPr lang="en-US" sz="2400" dirty="0">
                    <a:latin typeface="Comic Sans MS"/>
                    <a:ea typeface="MS Mincho"/>
                    <a:cs typeface="Times New Roman"/>
                  </a:rPr>
                  <a:t>b. How much money did he have left?</a:t>
                </a:r>
                <a:endParaRPr lang="en-PH" sz="1600" dirty="0">
                  <a:ea typeface="MS Mincho"/>
                  <a:cs typeface="Times New Roman"/>
                </a:endParaRPr>
              </a:p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6583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PH" sz="2400" i="1">
                              <a:effectLst/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2000−500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÷4−100</m:t>
                      </m:r>
                    </m:oMath>
                  </m:oMathPara>
                </a14:m>
                <a:endParaRPr lang="en-PH" sz="1600" dirty="0">
                  <a:ea typeface="MS Mincho"/>
                  <a:cs typeface="Times New Roman"/>
                </a:endParaRPr>
              </a:p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6583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1500÷4−100</m:t>
                      </m:r>
                    </m:oMath>
                  </m:oMathPara>
                </a14:m>
                <a:endParaRPr lang="en-PH" sz="1600" dirty="0">
                  <a:ea typeface="MS Mincho"/>
                  <a:cs typeface="Times New Roman"/>
                </a:endParaRPr>
              </a:p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6583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375−100</m:t>
                      </m:r>
                    </m:oMath>
                  </m:oMathPara>
                </a14:m>
                <a:endParaRPr lang="en-PH" sz="1600" dirty="0">
                  <a:ea typeface="MS Mincho"/>
                  <a:cs typeface="Times New Roman"/>
                </a:endParaRPr>
              </a:p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6583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highlight>
                            <a:srgbClr val="FFFF00"/>
                          </a:highlight>
                          <a:latin typeface="Cambria Math"/>
                          <a:ea typeface="MS Mincho"/>
                          <a:cs typeface="Times New Roman"/>
                        </a:rPr>
                        <m:t>𝟐𝟕𝟓</m:t>
                      </m:r>
                    </m:oMath>
                  </m:oMathPara>
                </a14:m>
                <a:endParaRPr lang="en-PH" sz="1600" dirty="0">
                  <a:ea typeface="MS Mincho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65835" algn="l"/>
                  </a:tabLst>
                </a:pPr>
                <a:r>
                  <a:rPr lang="en-US" sz="2400" dirty="0">
                    <a:highlight>
                      <a:srgbClr val="FFFF00"/>
                    </a:highlight>
                    <a:latin typeface="Comic Sans MS"/>
                    <a:ea typeface="MS Mincho"/>
                    <a:cs typeface="Times New Roman"/>
                  </a:rPr>
                  <a:t>He has $275 left.</a:t>
                </a:r>
                <a:endParaRPr lang="en-PH" sz="1600">
                  <a:ea typeface="MS Mincho"/>
                  <a:cs typeface="Times New Roman"/>
                </a:endParaRPr>
              </a:p>
              <a:p>
                <a:pPr algn="just">
                  <a:tabLst>
                    <a:tab pos="965835" algn="l"/>
                  </a:tabLst>
                </a:pPr>
                <a:r>
                  <a:rPr lang="en-US" sz="2400" dirty="0">
                    <a:effectLst/>
                    <a:latin typeface="Comic Sans MS"/>
                  </a:rPr>
                  <a:t> </a:t>
                </a:r>
                <a:endParaRPr lang="en-PH" sz="2400" dirty="0">
                  <a:effectLst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11" y="514350"/>
                <a:ext cx="8183089" cy="3651256"/>
              </a:xfrm>
              <a:prstGeom prst="rect">
                <a:avLst/>
              </a:prstGeom>
              <a:blipFill rotWithShape="1">
                <a:blip r:embed="rId3"/>
                <a:stretch>
                  <a:fillRect l="-1192" t="-501" b="-2838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3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1312" y="1200150"/>
            <a:ext cx="5058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Numerical expressions are evaluated correctly by following a specific order of operations. Some expressions don’t involve 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grouping symbols</a:t>
            </a:r>
            <a:r>
              <a:rPr lang="en-US" sz="2400" dirty="0"/>
              <a:t>, such as parentheses and the like, but some have these. </a:t>
            </a:r>
            <a:endParaRPr lang="en-PH" sz="24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312" y="514350"/>
            <a:ext cx="84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36C0A"/>
                </a:solidFill>
                <a:latin typeface="Comic Sans MS"/>
                <a:ea typeface="MS Mincho"/>
                <a:cs typeface="Times New Roman"/>
              </a:rPr>
              <a:t>Order of Operations</a:t>
            </a:r>
            <a:endParaRPr lang="en-PH" sz="2400" dirty="0"/>
          </a:p>
        </p:txBody>
      </p:sp>
      <p:sp>
        <p:nvSpPr>
          <p:cNvPr id="10" name="Rectangle 9"/>
          <p:cNvSpPr/>
          <p:nvPr/>
        </p:nvSpPr>
        <p:spPr>
          <a:xfrm>
            <a:off x="8339455" y="3257550"/>
            <a:ext cx="499745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1352550"/>
            <a:ext cx="33813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4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1312" y="1200150"/>
            <a:ext cx="5058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omic Sans MS"/>
              </a:rPr>
              <a:t>For numerical expressions with no grouping symbols, we make use of the </a:t>
            </a:r>
            <a:r>
              <a:rPr lang="en-US" sz="2400" b="1" dirty="0">
                <a:solidFill>
                  <a:srgbClr val="FF0000"/>
                </a:solidFill>
                <a:latin typeface="Comic Sans MS"/>
              </a:rPr>
              <a:t>MDAS</a:t>
            </a:r>
            <a:r>
              <a:rPr lang="en-US" sz="2400" dirty="0">
                <a:latin typeface="Comic Sans MS"/>
              </a:rPr>
              <a:t> rule. What will happen if numerical expressions have these grouping symbols? Will the rule change?</a:t>
            </a:r>
            <a:endParaRPr lang="en-PH" sz="24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312" y="514350"/>
            <a:ext cx="84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36C0A"/>
                </a:solidFill>
                <a:latin typeface="Comic Sans MS"/>
                <a:ea typeface="MS Mincho"/>
                <a:cs typeface="Times New Roman"/>
              </a:rPr>
              <a:t>Order of Operations</a:t>
            </a:r>
            <a:endParaRPr lang="en-PH" sz="2400" dirty="0"/>
          </a:p>
        </p:txBody>
      </p:sp>
      <p:sp>
        <p:nvSpPr>
          <p:cNvPr id="10" name="Rectangle 9"/>
          <p:cNvSpPr/>
          <p:nvPr/>
        </p:nvSpPr>
        <p:spPr>
          <a:xfrm>
            <a:off x="8339455" y="3257550"/>
            <a:ext cx="499745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1287512"/>
            <a:ext cx="3381375" cy="22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1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733800" y="1200148"/>
            <a:ext cx="510540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E36C0A"/>
                </a:solidFill>
                <a:latin typeface="Comic Sans MS"/>
              </a:rPr>
              <a:t> </a:t>
            </a:r>
            <a:endParaRPr lang="en-PH" sz="2400" dirty="0"/>
          </a:p>
          <a:p>
            <a:pPr algn="just"/>
            <a:r>
              <a:rPr lang="en-US" sz="2400" dirty="0">
                <a:latin typeface="Comic Sans MS"/>
              </a:rPr>
              <a:t>Reading and analyzing a verbal statement is very important in writing a correct numerical expression. There are instances where some numbers and operations are </a:t>
            </a:r>
            <a:r>
              <a:rPr lang="en-US" sz="2400" b="1" dirty="0">
                <a:solidFill>
                  <a:srgbClr val="FF0000"/>
                </a:solidFill>
                <a:latin typeface="Comic Sans MS"/>
              </a:rPr>
              <a:t>grouped 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Comic Sans MS"/>
              </a:rPr>
              <a:t>together</a:t>
            </a:r>
            <a:r>
              <a:rPr lang="en-US" sz="2400" dirty="0">
                <a:latin typeface="Comic Sans MS"/>
              </a:rPr>
              <a:t> using symbols. </a:t>
            </a:r>
            <a:endParaRPr lang="en-PH" sz="2400" dirty="0"/>
          </a:p>
          <a:p>
            <a:pPr algn="just"/>
            <a:r>
              <a:rPr lang="en-US" sz="2400" dirty="0">
                <a:latin typeface="Comic Sans MS"/>
              </a:rPr>
              <a:t> </a:t>
            </a:r>
            <a:endParaRPr lang="en-PH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51312" y="514350"/>
            <a:ext cx="84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36C0A"/>
                </a:solidFill>
                <a:latin typeface="Comic Sans MS"/>
              </a:rPr>
              <a:t>Grouping Symbols</a:t>
            </a:r>
            <a:endParaRPr lang="en-PH" sz="2400" dirty="0"/>
          </a:p>
        </p:txBody>
      </p:sp>
      <p:sp>
        <p:nvSpPr>
          <p:cNvPr id="10" name="Rectangle 9"/>
          <p:cNvSpPr/>
          <p:nvPr/>
        </p:nvSpPr>
        <p:spPr>
          <a:xfrm>
            <a:off x="8339455" y="3257550"/>
            <a:ext cx="499745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4950"/>
            <a:ext cx="3124200" cy="240157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42891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733800" y="1200148"/>
            <a:ext cx="5029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solidFill>
                <a:srgbClr val="FF0000"/>
              </a:solidFill>
              <a:latin typeface="Comic Sans MS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Comic Sans MS"/>
              </a:rPr>
              <a:t> 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Parentheses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/>
              <a:t>are not the only grouping symbols used, there are other symbols that you need to know. </a:t>
            </a:r>
          </a:p>
          <a:p>
            <a:pPr algn="just"/>
            <a:endParaRPr lang="en-PH" sz="2400" dirty="0"/>
          </a:p>
          <a:p>
            <a:pPr algn="ctr"/>
            <a:r>
              <a:rPr lang="en-US" sz="2400" b="1" dirty="0">
                <a:latin typeface="Comic Sans MS"/>
              </a:rPr>
              <a:t>What are these symbols?</a:t>
            </a:r>
            <a:endParaRPr lang="en-PH" sz="24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312" y="514350"/>
            <a:ext cx="84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36C0A"/>
                </a:solidFill>
                <a:latin typeface="Comic Sans MS"/>
              </a:rPr>
              <a:t>Grouping Symbols</a:t>
            </a:r>
            <a:endParaRPr lang="en-PH" sz="2400" dirty="0"/>
          </a:p>
        </p:txBody>
      </p:sp>
      <p:sp>
        <p:nvSpPr>
          <p:cNvPr id="10" name="Rectangle 9"/>
          <p:cNvSpPr/>
          <p:nvPr/>
        </p:nvSpPr>
        <p:spPr>
          <a:xfrm>
            <a:off x="8339455" y="3257550"/>
            <a:ext cx="499745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4950"/>
            <a:ext cx="3124200" cy="240157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03658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1312" y="514350"/>
            <a:ext cx="84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36C0A"/>
                </a:solidFill>
                <a:latin typeface="Comic Sans MS"/>
              </a:rPr>
              <a:t>Grouping Symbols</a:t>
            </a:r>
            <a:endParaRPr lang="en-PH" sz="2400" dirty="0"/>
          </a:p>
        </p:txBody>
      </p:sp>
      <p:sp>
        <p:nvSpPr>
          <p:cNvPr id="10" name="Rectangle 9"/>
          <p:cNvSpPr/>
          <p:nvPr/>
        </p:nvSpPr>
        <p:spPr>
          <a:xfrm>
            <a:off x="8339455" y="3257550"/>
            <a:ext cx="499745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6015"/>
            <a:ext cx="8191500" cy="36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67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36576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Order of Operations with Parentheses</a:t>
            </a:r>
          </a:p>
        </p:txBody>
      </p:sp>
      <p:pic>
        <p:nvPicPr>
          <p:cNvPr id="5" name="Picture 4" descr="C:\Users\Snezana Calovska\Desktop\MathTeacherCoach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81550"/>
            <a:ext cx="2052955" cy="2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1312" y="514350"/>
            <a:ext cx="84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36C0A"/>
                </a:solidFill>
                <a:latin typeface="Comic Sans MS"/>
              </a:rPr>
              <a:t>Grouping Symbols</a:t>
            </a:r>
            <a:endParaRPr lang="en-PH" sz="2400" dirty="0"/>
          </a:p>
        </p:txBody>
      </p:sp>
      <p:sp>
        <p:nvSpPr>
          <p:cNvPr id="10" name="Rectangle 9"/>
          <p:cNvSpPr/>
          <p:nvPr/>
        </p:nvSpPr>
        <p:spPr>
          <a:xfrm>
            <a:off x="8339455" y="3257550"/>
            <a:ext cx="499745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375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61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1445</Words>
  <Application>Microsoft Office PowerPoint</Application>
  <PresentationFormat>On-screen Show (16:9)</PresentationFormat>
  <Paragraphs>203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</vt:lpstr>
      <vt:lpstr>Cambria Math</vt:lpstr>
      <vt:lpstr>Comic Sans MS</vt:lpstr>
      <vt:lpstr>Showcard Gothic</vt:lpstr>
      <vt:lpstr>Office Theme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without Parentheses</vt:lpstr>
      <vt:lpstr>Order of Operations without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  <vt:lpstr>Order of Operations with Parentheses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2022-11-10T13:20:56Z</dcterms:created>
  <dcterms:modified xsi:type="dcterms:W3CDTF">2022-11-10T13:21:43Z</dcterms:modified>
</cp:coreProperties>
</file>