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6" r:id="rId4"/>
    <p:sldId id="259" r:id="rId5"/>
    <p:sldId id="262" r:id="rId6"/>
    <p:sldId id="267" r:id="rId7"/>
    <p:sldId id="268" r:id="rId8"/>
    <p:sldId id="269" r:id="rId9"/>
    <p:sldId id="271" r:id="rId10"/>
    <p:sldId id="263" r:id="rId11"/>
    <p:sldId id="272" r:id="rId12"/>
    <p:sldId id="273" r:id="rId13"/>
    <p:sldId id="270" r:id="rId14"/>
    <p:sldId id="274" r:id="rId15"/>
    <p:sldId id="264" r:id="rId16"/>
    <p:sldId id="275" r:id="rId17"/>
    <p:sldId id="265" r:id="rId18"/>
    <p:sldId id="277" r:id="rId19"/>
    <p:sldId id="261" r:id="rId20"/>
    <p:sldId id="278" r:id="rId2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79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3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4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5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3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0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8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1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1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6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0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BCC1D-6D34-4BB4-81AD-D94EC416E488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Properties of Real Numbers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1 Lesson </a:t>
            </a:r>
            <a:r>
              <a:rPr lang="en-US" dirty="0"/>
              <a:t>4</a:t>
            </a:r>
          </a:p>
        </p:txBody>
      </p:sp>
      <p:pic>
        <p:nvPicPr>
          <p:cNvPr id="7" name="Picture 2" descr="C:\Users\nicart\Dropbox\algebra 1\Horizontal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" y="691223"/>
            <a:ext cx="8229600" cy="103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205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REAL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dirty="0" smtClean="0"/>
              <a:t>3. </a:t>
            </a:r>
            <a:r>
              <a:rPr lang="en-US" sz="2400" b="1" dirty="0" smtClean="0">
                <a:solidFill>
                  <a:srgbClr val="0070C0"/>
                </a:solidFill>
              </a:rPr>
              <a:t>EQUALITY </a:t>
            </a:r>
            <a:r>
              <a:rPr lang="en-US" sz="2400" b="1" dirty="0">
                <a:solidFill>
                  <a:srgbClr val="0070C0"/>
                </a:solidFill>
              </a:rPr>
              <a:t>PROPERTIES 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553200" y="4095750"/>
            <a:ext cx="205740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162800" y="1962150"/>
            <a:ext cx="91440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86000" y="1988935"/>
            <a:ext cx="3200400" cy="4572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371027" y="4095750"/>
            <a:ext cx="5029200" cy="4572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06214227"/>
                  </p:ext>
                </p:extLst>
              </p:nvPr>
            </p:nvGraphicFramePr>
            <p:xfrm>
              <a:off x="990600" y="1123950"/>
              <a:ext cx="7772400" cy="36576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57200"/>
                    <a:gridCol w="5029200"/>
                    <a:gridCol w="2286000"/>
                  </a:tblGrid>
                  <a:tr h="121217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Reflexive 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121217">
                    <a:tc>
                      <a:txBody>
                        <a:bodyPr/>
                        <a:lstStyle/>
                        <a:p>
                          <a:pPr marL="457200" marR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Any quantity is equal to itself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.</a:t>
                          </a: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63651">
                    <a:tc>
                      <a:txBody>
                        <a:bodyPr/>
                        <a:lstStyle/>
                        <a:p>
                          <a:pPr marL="457200" marR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For any number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=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 </a:t>
                          </a:r>
                          <a:endParaRPr lang="en-US" sz="2000" i="1" dirty="0" smtClean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𝒂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121217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Symmetric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363651">
                    <a:tc>
                      <a:txBody>
                        <a:bodyPr/>
                        <a:lstStyle/>
                        <a:p>
                          <a:pPr marL="457200" marR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If one quantity equals a second quantity, then the second quantity equals the first quantity.</a:t>
                          </a: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63651">
                    <a:tc>
                      <a:txBody>
                        <a:bodyPr/>
                        <a:lstStyle/>
                        <a:p>
                          <a:pPr marL="457200" marR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For any numbers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, if</a:t>
                          </a:r>
                          <a:r>
                            <a:rPr lang="en-US" sz="2000" i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=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then</a:t>
                          </a:r>
                          <a:r>
                            <a:rPr lang="en-US" sz="2000" i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𝒃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=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 dirty="0" smtClean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.</a:t>
                          </a:r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=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	</a:t>
                          </a:r>
                          <a:r>
                            <a:rPr lang="en-US" sz="2000" b="1" dirty="0" smtClean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 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𝒃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=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06214227"/>
                  </p:ext>
                </p:extLst>
              </p:nvPr>
            </p:nvGraphicFramePr>
            <p:xfrm>
              <a:off x="990600" y="1123950"/>
              <a:ext cx="7772400" cy="341165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57200"/>
                    <a:gridCol w="5029200"/>
                    <a:gridCol w="2286000"/>
                  </a:tblGrid>
                  <a:tr h="3048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Reflexive 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609600">
                    <a:tc>
                      <a:txBody>
                        <a:bodyPr/>
                        <a:lstStyle/>
                        <a:p>
                          <a:pPr marL="457200" marR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Any quantity is equal to itself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.</a:t>
                          </a: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457200" marR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9212" t="-108000" r="-45455" b="-18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240267" t="-108000" b="-184000"/>
                          </a:stretch>
                        </a:blipFill>
                      </a:tcPr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Symmetric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457200" marR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If one quantity equals a second quantity, then the second quantity equals the first quantity.</a:t>
                          </a: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63651">
                    <a:tc>
                      <a:txBody>
                        <a:bodyPr/>
                        <a:lstStyle/>
                        <a:p>
                          <a:pPr marL="457200" marR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9212" t="-853333" r="-45455" b="-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240267" t="-853333" b="-26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1219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REAL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dirty="0" smtClean="0"/>
              <a:t>3. </a:t>
            </a:r>
            <a:r>
              <a:rPr lang="en-US" sz="2400" b="1" dirty="0" smtClean="0">
                <a:solidFill>
                  <a:srgbClr val="0070C0"/>
                </a:solidFill>
              </a:rPr>
              <a:t>EQUALITY </a:t>
            </a:r>
            <a:r>
              <a:rPr lang="en-US" sz="2400" b="1" dirty="0">
                <a:solidFill>
                  <a:srgbClr val="0070C0"/>
                </a:solidFill>
              </a:rPr>
              <a:t>PROPERTIES 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7162800" y="3486150"/>
            <a:ext cx="91440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629400" y="2876550"/>
            <a:ext cx="205740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76400" y="2927111"/>
            <a:ext cx="4572000" cy="73152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63519412"/>
                  </p:ext>
                </p:extLst>
              </p:nvPr>
            </p:nvGraphicFramePr>
            <p:xfrm>
              <a:off x="990600" y="1123950"/>
              <a:ext cx="7772400" cy="27432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57200"/>
                    <a:gridCol w="5029200"/>
                    <a:gridCol w="2286000"/>
                  </a:tblGrid>
                  <a:tr h="121217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Transitive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 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121217">
                    <a:tc>
                      <a:txBody>
                        <a:bodyPr/>
                        <a:lstStyle/>
                        <a:p>
                          <a:pPr marL="457200" marR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If one quantity equals a second quantity and the second quantity equals a third quantity, then the first quantity equals the third quantity.</a:t>
                          </a: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63651">
                    <a:tc>
                      <a:txBody>
                        <a:bodyPr/>
                        <a:lstStyle/>
                        <a:p>
                          <a:pPr marL="457200" marR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For any numbers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, and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𝒄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, if</a:t>
                          </a:r>
                          <a:r>
                            <a:rPr lang="en-US" sz="2000" i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=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𝒃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=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𝒄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, then</a:t>
                          </a:r>
                          <a14:m>
                            <m:oMath xmlns:m="http://schemas.openxmlformats.org/officeDocument/2006/math">
                              <m:r>
                                <a:rPr lang="en-US" sz="2000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=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𝒄</m:t>
                              </m:r>
                            </m:oMath>
                          </a14:m>
                          <a:r>
                            <a:rPr lang="en-US" sz="2000" i="1" dirty="0" smtClean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.</a:t>
                          </a:r>
                          <a:endParaRPr lang="en-US" sz="2000" dirty="0" smtClean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2000" b="1" i="1" smtClean="0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  <m:r>
                                <a:rPr lang="en-US" sz="2000" b="1" i="1" smtClean="0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=</m:t>
                              </m:r>
                              <m:r>
                                <a:rPr lang="en-US" sz="2000" b="1" i="1" smtClean="0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US" sz="2000" b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	   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𝒃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=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𝒄</m:t>
                              </m:r>
                            </m:oMath>
                          </a14:m>
                          <a:endParaRPr lang="en-US" sz="2000" b="1" i="1" dirty="0" smtClean="0">
                            <a:effectLst/>
                            <a:latin typeface="Cambria Math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b="1" i="1" dirty="0" smtClean="0">
                            <a:effectLst/>
                            <a:latin typeface="Cambria Math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𝒂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𝒄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63519412"/>
                  </p:ext>
                </p:extLst>
              </p:nvPr>
            </p:nvGraphicFramePr>
            <p:xfrm>
              <a:off x="990600" y="1123950"/>
              <a:ext cx="7772400" cy="27432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57200"/>
                    <a:gridCol w="5029200"/>
                    <a:gridCol w="2286000"/>
                  </a:tblGrid>
                  <a:tr h="3048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Transitive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 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1524000">
                    <a:tc>
                      <a:txBody>
                        <a:bodyPr/>
                        <a:lstStyle/>
                        <a:p>
                          <a:pPr marL="457200" marR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If one quantity equals a second quantity and the second quantity equals a third quantity, then the first quantity equals the third quantity.</a:t>
                          </a: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457200" marR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9212" t="-208000" r="-45455" b="-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240267" t="-208000" b="-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0124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REAL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dirty="0" smtClean="0"/>
              <a:t>3. </a:t>
            </a:r>
            <a:r>
              <a:rPr lang="en-US" sz="2400" b="1" dirty="0" smtClean="0">
                <a:solidFill>
                  <a:srgbClr val="0070C0"/>
                </a:solidFill>
              </a:rPr>
              <a:t>EQUALITY </a:t>
            </a:r>
            <a:r>
              <a:rPr lang="en-US" sz="2400" b="1" dirty="0">
                <a:solidFill>
                  <a:srgbClr val="0070C0"/>
                </a:solidFill>
              </a:rPr>
              <a:t>PROPERTIES 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979920" y="2876550"/>
            <a:ext cx="128016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178040" y="2266950"/>
            <a:ext cx="82296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524000" y="2297430"/>
            <a:ext cx="4846320" cy="73152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75401472"/>
                  </p:ext>
                </p:extLst>
              </p:nvPr>
            </p:nvGraphicFramePr>
            <p:xfrm>
              <a:off x="990600" y="1123950"/>
              <a:ext cx="7772400" cy="24384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57200"/>
                    <a:gridCol w="5029200"/>
                    <a:gridCol w="2286000"/>
                  </a:tblGrid>
                  <a:tr h="121217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Substitution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363651">
                    <a:tc>
                      <a:txBody>
                        <a:bodyPr/>
                        <a:lstStyle/>
                        <a:p>
                          <a:pPr marL="457200" marR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 quantity may be substituted for its equal in any expression. </a:t>
                          </a: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63651">
                    <a:tc>
                      <a:txBody>
                        <a:bodyPr/>
                        <a:lstStyle/>
                        <a:p>
                          <a:pPr marL="457200" marR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If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=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US" sz="2000" i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,</a:t>
                          </a:r>
                          <a:r>
                            <a:rPr lang="en-US" sz="2000" i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then</a:t>
                          </a:r>
                          <a:r>
                            <a:rPr lang="en-US" sz="2000" i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may be replaced by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US" sz="2000" i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in any expression.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𝒂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𝒃</m:t>
                                </m:r>
                              </m:oMath>
                            </m:oMathPara>
                          </a14:m>
                          <a:endParaRPr lang="en-US" sz="2000" b="1" dirty="0" smtClean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b="1" i="1" dirty="0" smtClean="0">
                            <a:effectLst/>
                            <a:latin typeface="Cambria Math"/>
                            <a:ea typeface="Times New Roman"/>
                            <a:cs typeface="Times New Roman"/>
                          </a:endParaRP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𝟑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𝒂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𝟑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⋅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𝒃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75401472"/>
                  </p:ext>
                </p:extLst>
              </p:nvPr>
            </p:nvGraphicFramePr>
            <p:xfrm>
              <a:off x="990600" y="1123950"/>
              <a:ext cx="7772400" cy="24384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57200"/>
                    <a:gridCol w="5029200"/>
                    <a:gridCol w="2286000"/>
                  </a:tblGrid>
                  <a:tr h="3048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Substitution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457200" marR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 quantity may be substituted for its equal in any expression. </a:t>
                          </a: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1219200">
                    <a:tc>
                      <a:txBody>
                        <a:bodyPr/>
                        <a:lstStyle/>
                        <a:p>
                          <a:pPr marL="457200" marR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49589" marR="4958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9212" t="-106000" r="-45455" b="-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240267" t="-106000" b="-5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3832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REAL NUMBERS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  <a:ea typeface="Calibri"/>
                    <a:cs typeface="Times New Roman"/>
                  </a:rPr>
                  <a:t>Sample Problem </a:t>
                </a:r>
                <a:r>
                  <a:rPr lang="en-US" sz="2400" b="1" dirty="0">
                    <a:solidFill>
                      <a:srgbClr val="0070C0"/>
                    </a:solidFill>
                    <a:ea typeface="Calibri"/>
                    <a:cs typeface="Times New Roman"/>
                  </a:rPr>
                  <a:t>2</a:t>
                </a:r>
                <a:r>
                  <a:rPr lang="en-US" sz="2400" dirty="0" smtClean="0">
                    <a:ea typeface="Calibri"/>
                    <a:cs typeface="Times New Roman"/>
                  </a:rPr>
                  <a:t>: </a:t>
                </a:r>
                <a:r>
                  <a:rPr lang="en-US" sz="2400" dirty="0"/>
                  <a:t>Evaluate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 </m:t>
                    </m:r>
                    <m:r>
                      <a:rPr lang="en-US" sz="2400" b="1" i="1">
                        <a:latin typeface="Cambria Math"/>
                      </a:rPr>
                      <m:t>𝒙</m:t>
                    </m:r>
                    <m:d>
                      <m:d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latin typeface="Cambria Math"/>
                          </a:rPr>
                          <m:t>𝒙𝒚</m:t>
                        </m:r>
                        <m:r>
                          <a:rPr lang="en-US" sz="2400" b="1" i="1">
                            <a:latin typeface="Cambria Math"/>
                          </a:rPr>
                          <m:t>−</m:t>
                        </m:r>
                        <m:r>
                          <a:rPr lang="en-US" sz="2400" b="1" i="1">
                            <a:latin typeface="Cambria Math"/>
                          </a:rPr>
                          <m:t>𝟓</m:t>
                        </m:r>
                      </m:e>
                    </m:d>
                    <m:r>
                      <a:rPr lang="en-US" sz="2400" b="1" i="1">
                        <a:latin typeface="Cambria Math"/>
                      </a:rPr>
                      <m:t>+</m:t>
                    </m:r>
                    <m:r>
                      <a:rPr lang="en-US" sz="2400" b="1" i="1">
                        <a:latin typeface="Cambria Math"/>
                      </a:rPr>
                      <m:t>𝒚</m:t>
                    </m:r>
                    <m:r>
                      <a:rPr lang="en-US" sz="2400" b="1" i="1"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latin typeface="Cambria Math"/>
                          </a:rPr>
                          <m:t>𝒚</m:t>
                        </m:r>
                      </m:den>
                    </m:f>
                  </m:oMath>
                </a14:m>
                <a:r>
                  <a:rPr lang="en-US" sz="2400" dirty="0"/>
                  <a:t>, if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𝒙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𝒚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US" sz="2400" dirty="0"/>
                  <a:t>. Name the property of equality used in each step.</a:t>
                </a:r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2"/>
                <a:stretch>
                  <a:fillRect l="-1123" r="-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16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REAL NUMBERS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  <a:ea typeface="Calibri"/>
                    <a:cs typeface="Times New Roman"/>
                  </a:rPr>
                  <a:t>Sample Problem </a:t>
                </a:r>
                <a:r>
                  <a:rPr lang="en-US" sz="2400" b="1" dirty="0">
                    <a:solidFill>
                      <a:srgbClr val="0070C0"/>
                    </a:solidFill>
                    <a:ea typeface="Calibri"/>
                    <a:cs typeface="Times New Roman"/>
                  </a:rPr>
                  <a:t>2</a:t>
                </a:r>
                <a:r>
                  <a:rPr lang="en-US" sz="2400" dirty="0" smtClean="0">
                    <a:ea typeface="Calibri"/>
                    <a:cs typeface="Times New Roman"/>
                  </a:rPr>
                  <a:t>: </a:t>
                </a:r>
                <a:r>
                  <a:rPr lang="en-US" sz="2400" dirty="0"/>
                  <a:t>Evaluate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 </m:t>
                    </m:r>
                    <m:r>
                      <a:rPr lang="en-US" sz="2400" b="1" i="1">
                        <a:latin typeface="Cambria Math"/>
                      </a:rPr>
                      <m:t>𝒙</m:t>
                    </m:r>
                    <m:d>
                      <m:d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latin typeface="Cambria Math"/>
                          </a:rPr>
                          <m:t>𝒙𝒚</m:t>
                        </m:r>
                        <m:r>
                          <a:rPr lang="en-US" sz="2400" b="1" i="1">
                            <a:latin typeface="Cambria Math"/>
                          </a:rPr>
                          <m:t>−</m:t>
                        </m:r>
                        <m:r>
                          <a:rPr lang="en-US" sz="2400" b="1" i="1">
                            <a:latin typeface="Cambria Math"/>
                          </a:rPr>
                          <m:t>𝟓</m:t>
                        </m:r>
                      </m:e>
                    </m:d>
                    <m:r>
                      <a:rPr lang="en-US" sz="2400" b="1" i="1">
                        <a:latin typeface="Cambria Math"/>
                      </a:rPr>
                      <m:t>+</m:t>
                    </m:r>
                    <m:r>
                      <a:rPr lang="en-US" sz="2400" b="1" i="1">
                        <a:latin typeface="Cambria Math"/>
                      </a:rPr>
                      <m:t>𝒚</m:t>
                    </m:r>
                    <m:r>
                      <a:rPr lang="en-US" sz="2400" b="1" i="1"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latin typeface="Cambria Math"/>
                          </a:rPr>
                          <m:t>𝒚</m:t>
                        </m:r>
                      </m:den>
                    </m:f>
                  </m:oMath>
                </a14:m>
                <a:r>
                  <a:rPr lang="en-US" sz="2400" dirty="0"/>
                  <a:t>, if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𝒙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𝒚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US" sz="2400" dirty="0"/>
                  <a:t>. Name the property of equality used in each step.</a:t>
                </a:r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2"/>
                <a:stretch>
                  <a:fillRect l="-1123" r="-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04800" y="3973830"/>
            <a:ext cx="2743200" cy="73152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69239269"/>
                  </p:ext>
                </p:extLst>
              </p:nvPr>
            </p:nvGraphicFramePr>
            <p:xfrm>
              <a:off x="76198" y="1733550"/>
              <a:ext cx="8937172" cy="289388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260099"/>
                    <a:gridCol w="342719"/>
                    <a:gridCol w="2472367"/>
                    <a:gridCol w="3861987"/>
                  </a:tblGrid>
                  <a:tr h="73152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𝒙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𝒙𝒚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𝟓</m:t>
                                    </m:r>
                                  </m:e>
                                </m:d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𝒚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𝒚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⋅</m:t>
                                    </m:r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𝟓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𝟓</m:t>
                                    </m:r>
                                  </m:e>
                                </m:d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𝟓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Substitution: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𝒙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=</m:t>
                              </m:r>
                              <m:r>
                                <a:rPr lang="en-US" sz="2000" b="1" i="1" smtClean="0">
                                  <a:effectLst/>
                                  <a:latin typeface="Cambria Math" panose="02040503050406030204" pitchFamily="18" charset="0"/>
                                  <a:ea typeface="Times New Roman"/>
                                  <a:cs typeface="Times New Roman"/>
                                </a:rPr>
                                <m:t>𝟒</m:t>
                              </m:r>
                            </m:oMath>
                          </a14:m>
                          <a:r>
                            <a:rPr lang="en-US" sz="2000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𝒚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=</m:t>
                              </m:r>
                              <m:r>
                                <a:rPr lang="en-US" sz="2000" b="1" i="1" smtClean="0">
                                  <a:effectLst/>
                                  <a:latin typeface="Cambria Math" panose="02040503050406030204" pitchFamily="18" charset="0"/>
                                  <a:ea typeface="Times New Roman"/>
                                  <a:cs typeface="Times New Roman"/>
                                </a:rPr>
                                <m:t>𝟓</m:t>
                              </m:r>
                            </m:oMath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⋅</m:t>
                                    </m:r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𝟓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𝟓</m:t>
                                    </m:r>
                                  </m:e>
                                </m:d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Multiplicative inverse: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 smtClean="0">
                                  <a:effectLst/>
                                  <a:latin typeface="Cambria Math" panose="02040503050406030204" pitchFamily="18" charset="0"/>
                                  <a:ea typeface="Calibri"/>
                                  <a:cs typeface="Times New Roman"/>
                                </a:rPr>
                                <m:t>𝟓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⋅</m:t>
                              </m:r>
                              <m:f>
                                <m:fPr>
                                  <m:ctrlPr>
                                    <a:rPr lang="en-US" sz="2000" b="1" i="1">
                                      <a:effectLst/>
                                      <a:latin typeface="Cambria Math" panose="02040503050406030204" pitchFamily="18" charset="0"/>
                                      <a:ea typeface="Calibri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2000" b="1" i="1" smtClean="0">
                                      <a:effectLst/>
                                      <a:latin typeface="Cambria Math" panose="02040503050406030204" pitchFamily="18" charset="0"/>
                                      <a:ea typeface="Calibri"/>
                                      <a:cs typeface="Times New Roman"/>
                                    </a:rPr>
                                    <m:t>𝟓</m:t>
                                  </m:r>
                                </m:den>
                              </m:f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=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𝟏</m:t>
                              </m:r>
                            </m:oMath>
                          </a14:m>
                          <a:endParaRPr lang="en-US" sz="20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>
                              <a:tab pos="4596765" algn="l"/>
                            </a:tabLst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𝟐𝟎</m:t>
                                    </m:r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𝟓</m:t>
                                    </m:r>
                                  </m:e>
                                </m:d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Substitution: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 smtClean="0">
                                  <a:effectLst/>
                                  <a:latin typeface="Cambria Math" panose="02040503050406030204" pitchFamily="18" charset="0"/>
                                  <a:ea typeface="Calibri"/>
                                  <a:cs typeface="Times New Roman"/>
                                </a:rPr>
                                <m:t>𝟒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⋅</m:t>
                              </m:r>
                              <m:r>
                                <a:rPr lang="en-US" sz="2000" b="1" i="1" smtClean="0">
                                  <a:effectLst/>
                                  <a:latin typeface="Cambria Math" panose="02040503050406030204" pitchFamily="18" charset="0"/>
                                  <a:ea typeface="Calibri"/>
                                  <a:cs typeface="Times New Roman"/>
                                </a:rPr>
                                <m:t>𝟓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=</m:t>
                              </m:r>
                              <m:r>
                                <a:rPr lang="en-US" sz="2000" b="1" i="1" smtClean="0">
                                  <a:effectLst/>
                                  <a:latin typeface="Cambria Math" panose="02040503050406030204" pitchFamily="18" charset="0"/>
                                  <a:ea typeface="Calibri"/>
                                  <a:cs typeface="Times New Roman"/>
                                </a:rPr>
                                <m:t>𝟐𝟎</m:t>
                              </m:r>
                            </m:oMath>
                          </a14:m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𝟏𝟓</m:t>
                                    </m:r>
                                  </m:e>
                                </m:d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Substitution: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 smtClean="0">
                                  <a:effectLst/>
                                  <a:latin typeface="Cambria Math" panose="02040503050406030204" pitchFamily="18" charset="0"/>
                                  <a:ea typeface="Calibri"/>
                                  <a:cs typeface="Times New Roman"/>
                                </a:rPr>
                                <m:t>𝟐𝟎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−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𝟓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=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𝟏𝟓</m:t>
                              </m:r>
                            </m:oMath>
                          </a14:m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𝟔𝟎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Multiplicative identity: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 smtClean="0">
                                  <a:effectLst/>
                                  <a:latin typeface="Cambria Math" panose="02040503050406030204" pitchFamily="18" charset="0"/>
                                  <a:ea typeface="Calibri"/>
                                  <a:cs typeface="Times New Roman"/>
                                </a:rPr>
                                <m:t>𝟒</m:t>
                              </m:r>
                              <m:d>
                                <m:dPr>
                                  <m:ctrlPr>
                                    <a:rPr lang="en-US" sz="2000" b="1" i="1">
                                      <a:effectLst/>
                                      <a:latin typeface="Cambria Math" panose="02040503050406030204" pitchFamily="18" charset="0"/>
                                      <a:ea typeface="Calibri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𝟏</m:t>
                                  </m:r>
                                  <m:r>
                                    <a:rPr lang="en-US" sz="2000" b="1" i="1" smtClean="0">
                                      <a:effectLst/>
                                      <a:latin typeface="Cambria Math" panose="02040503050406030204" pitchFamily="18" charset="0"/>
                                      <a:ea typeface="Calibri"/>
                                      <a:cs typeface="Times New Roman"/>
                                    </a:rPr>
                                    <m:t>𝟓</m:t>
                                  </m:r>
                                </m:e>
                              </m:d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=</m:t>
                              </m:r>
                              <m:r>
                                <a:rPr lang="en-US" sz="2000" b="1" i="1" smtClean="0">
                                  <a:effectLst/>
                                  <a:latin typeface="Cambria Math" panose="02040503050406030204" pitchFamily="18" charset="0"/>
                                  <a:ea typeface="Calibri"/>
                                  <a:cs typeface="Times New Roman"/>
                                </a:rPr>
                                <m:t>𝟔𝟎</m:t>
                              </m:r>
                            </m:oMath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𝒙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𝒙𝒚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𝟓</m:t>
                                    </m:r>
                                  </m:e>
                                </m:d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𝒚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𝒚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𝟔𝟏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Substitution: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 smtClean="0">
                                  <a:effectLst/>
                                  <a:latin typeface="Cambria Math" panose="02040503050406030204" pitchFamily="18" charset="0"/>
                                  <a:ea typeface="Calibri"/>
                                  <a:cs typeface="Times New Roman"/>
                                </a:rPr>
                                <m:t>𝟔𝟎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+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𝟏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=</m:t>
                              </m:r>
                              <m:r>
                                <a:rPr lang="en-US" sz="2000" b="1" i="1" smtClean="0">
                                  <a:effectLst/>
                                  <a:latin typeface="Cambria Math" panose="02040503050406030204" pitchFamily="18" charset="0"/>
                                  <a:ea typeface="Calibri"/>
                                  <a:cs typeface="Times New Roman"/>
                                </a:rPr>
                                <m:t>𝟔𝟏</m:t>
                              </m:r>
                            </m:oMath>
                          </a14:m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69239269"/>
                  </p:ext>
                </p:extLst>
              </p:nvPr>
            </p:nvGraphicFramePr>
            <p:xfrm>
              <a:off x="76198" y="1733550"/>
              <a:ext cx="8937172" cy="289388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260099"/>
                    <a:gridCol w="342719"/>
                    <a:gridCol w="2472367"/>
                    <a:gridCol w="3861987"/>
                  </a:tblGrid>
                  <a:tr h="7315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r="-295418" b="-29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662500" r="-1857143" b="-29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105172" r="-156158" b="-29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131388" b="-296667"/>
                          </a:stretch>
                        </a:blipFill>
                      </a:tcPr>
                    </a:tc>
                  </a:tr>
                  <a:tr h="440309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662500" t="-164384" r="-1857143" b="-3876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105172" t="-164384" r="-156158" b="-3876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131388" t="-164384" b="-387671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662500" t="-321667" r="-1857143" b="-37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105172" t="-321667" r="-156158" b="-37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131388" t="-321667" b="-371667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662500" t="-421667" r="-1857143" b="-27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105172" t="-421667" r="-156158" b="-27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131388" t="-421667" b="-271667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662500" t="-521667" r="-1857143" b="-17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105172" t="-521667" r="-156158" b="-17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131388" t="-521667" b="-171667"/>
                          </a:stretch>
                        </a:blipFill>
                      </a:tcPr>
                    </a:tc>
                  </a:tr>
                  <a:tr h="62477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t="-362136" r="-2954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662500" t="-362136" r="-18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105172" t="-362136" r="-1561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131388" t="-362136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9136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24000" y="2373630"/>
            <a:ext cx="4846320" cy="73152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REAL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dirty="0" smtClean="0"/>
              <a:t>4. </a:t>
            </a:r>
            <a:r>
              <a:rPr lang="en-US" sz="2400" b="1" dirty="0">
                <a:solidFill>
                  <a:srgbClr val="0070C0"/>
                </a:solidFill>
              </a:rPr>
              <a:t>COMMUTATIVE PROPERTIES 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705600" y="2343150"/>
            <a:ext cx="182880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2472614"/>
                  </p:ext>
                </p:extLst>
              </p:nvPr>
            </p:nvGraphicFramePr>
            <p:xfrm>
              <a:off x="990600" y="1200150"/>
              <a:ext cx="7772400" cy="24384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57200"/>
                    <a:gridCol w="5029200"/>
                    <a:gridCol w="2286000"/>
                  </a:tblGrid>
                  <a:tr h="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Addition 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457200" marR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The order in which two numbers are added does not change their sum.</a:t>
                          </a: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457200" marR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For any numbers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+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is equal to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𝒃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+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𝒂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𝒃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𝒃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2472614"/>
                  </p:ext>
                </p:extLst>
              </p:nvPr>
            </p:nvGraphicFramePr>
            <p:xfrm>
              <a:off x="990600" y="1200150"/>
              <a:ext cx="7772400" cy="24384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57200"/>
                    <a:gridCol w="5029200"/>
                    <a:gridCol w="2286000"/>
                  </a:tblGrid>
                  <a:tr h="3048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Addition 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457200" marR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The order in which two numbers are added does not change their sum.</a:t>
                          </a: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1219200">
                    <a:tc>
                      <a:txBody>
                        <a:bodyPr/>
                        <a:lstStyle/>
                        <a:p>
                          <a:pPr marL="457200" marR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9212" t="-106500" r="-4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240267" t="-1065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1219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REAL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dirty="0" smtClean="0"/>
              <a:t>4. </a:t>
            </a:r>
            <a:r>
              <a:rPr lang="en-US" sz="2400" b="1" dirty="0">
                <a:solidFill>
                  <a:srgbClr val="0070C0"/>
                </a:solidFill>
              </a:rPr>
              <a:t>COMMUTATIVE PROPERTIES 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979920" y="2343150"/>
            <a:ext cx="128016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0" y="2373630"/>
            <a:ext cx="4846320" cy="73152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08132415"/>
                  </p:ext>
                </p:extLst>
              </p:nvPr>
            </p:nvGraphicFramePr>
            <p:xfrm>
              <a:off x="990600" y="1200150"/>
              <a:ext cx="7772400" cy="24384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57200"/>
                    <a:gridCol w="5029200"/>
                    <a:gridCol w="2286000"/>
                  </a:tblGrid>
                  <a:tr h="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Multiplication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 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The order in which two numbers are multiplied does not change their product.</a:t>
                          </a: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For any numbers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US" sz="2000" i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⋅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US" sz="2000" i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is equal to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𝒃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⋅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.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𝒂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𝒃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𝒃𝒂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08132415"/>
                  </p:ext>
                </p:extLst>
              </p:nvPr>
            </p:nvGraphicFramePr>
            <p:xfrm>
              <a:off x="990600" y="1200150"/>
              <a:ext cx="7772400" cy="24384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57200"/>
                    <a:gridCol w="5029200"/>
                    <a:gridCol w="2286000"/>
                  </a:tblGrid>
                  <a:tr h="3048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Multiplication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 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The order in which two numbers are multiplied does not change their product.</a:t>
                          </a: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1219200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9212" t="-106500" r="-4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240267" t="-1065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0177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REAL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dirty="0" smtClean="0"/>
              <a:t>5. </a:t>
            </a:r>
            <a:r>
              <a:rPr lang="en-US" sz="2400" b="1" dirty="0">
                <a:solidFill>
                  <a:srgbClr val="0070C0"/>
                </a:solidFill>
              </a:rPr>
              <a:t>ASSOCIATIVE PROPERTIES 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781800" y="2373630"/>
            <a:ext cx="1737360" cy="73152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0" y="2373630"/>
            <a:ext cx="4846320" cy="73152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79218920"/>
                  </p:ext>
                </p:extLst>
              </p:nvPr>
            </p:nvGraphicFramePr>
            <p:xfrm>
              <a:off x="990600" y="1200150"/>
              <a:ext cx="7772400" cy="21336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57200"/>
                    <a:gridCol w="5029200"/>
                    <a:gridCol w="2286000"/>
                  </a:tblGrid>
                  <a:tr h="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Addition 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457200" marR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The way three or more numbers are grouped when adding does not change their sum.</a:t>
                          </a: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457200" marR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For any numbers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US" sz="2000" i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, and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𝒄</m:t>
                              </m:r>
                            </m:oMath>
                          </a14:m>
                          <a:r>
                            <a:rPr lang="en-US" sz="2000" i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2000" b="1" i="1">
                                      <a:effectLst/>
                                      <a:latin typeface="Cambria Math" panose="02040503050406030204" pitchFamily="18" charset="0"/>
                                      <a:ea typeface="Calibri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𝒂</m:t>
                                  </m:r>
                                  <m:r>
                                    <a:rPr lang="en-US" sz="20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+</m:t>
                                  </m:r>
                                  <m:r>
                                    <a:rPr lang="en-US" sz="20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𝒃</m:t>
                                  </m:r>
                                </m:e>
                              </m:d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+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𝒄</m:t>
                              </m:r>
                            </m:oMath>
                          </a14:m>
                          <a:r>
                            <a:rPr lang="en-US" sz="2000" i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is equal to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𝒂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+(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𝒃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+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𝒄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2000" i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.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𝒂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+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𝒃</m:t>
                                    </m:r>
                                  </m:e>
                                </m:d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𝒄</m:t>
                                </m:r>
                              </m:oMath>
                            </m:oMathPara>
                          </a14:m>
                          <a:endParaRPr lang="en-US" sz="2000" b="1" i="1" dirty="0" smtClean="0">
                            <a:effectLst/>
                            <a:latin typeface="Cambria Math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𝒂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𝒃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+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𝒄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79218920"/>
                  </p:ext>
                </p:extLst>
              </p:nvPr>
            </p:nvGraphicFramePr>
            <p:xfrm>
              <a:off x="990600" y="1200150"/>
              <a:ext cx="7772400" cy="21336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57200"/>
                    <a:gridCol w="5029200"/>
                    <a:gridCol w="2286000"/>
                  </a:tblGrid>
                  <a:tr h="3048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Addition 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457200" marR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The way three or more numbers are grouped when adding does not change their sum.</a:t>
                          </a: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457200" marR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9212" t="-142000" r="-4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240267" t="-142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1219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REAL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dirty="0" smtClean="0"/>
              <a:t>5. </a:t>
            </a:r>
            <a:r>
              <a:rPr lang="en-US" sz="2400" b="1" dirty="0">
                <a:solidFill>
                  <a:srgbClr val="0070C0"/>
                </a:solidFill>
              </a:rPr>
              <a:t>ASSOCIATIVE PROPERTIES 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770665" y="2689286"/>
            <a:ext cx="1611335" cy="720663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371600" y="2678430"/>
            <a:ext cx="5120640" cy="73152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79710160"/>
                  </p:ext>
                </p:extLst>
              </p:nvPr>
            </p:nvGraphicFramePr>
            <p:xfrm>
              <a:off x="990600" y="1200150"/>
              <a:ext cx="7772400" cy="27432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57200"/>
                    <a:gridCol w="5029200"/>
                    <a:gridCol w="2286000"/>
                  </a:tblGrid>
                  <a:tr h="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Multiplication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 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The way three or more numbers are grouped when multiplying does not change their product.</a:t>
                          </a: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For any numbers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, and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𝒄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2000" b="1" i="1">
                                      <a:effectLst/>
                                      <a:latin typeface="Cambria Math" panose="02040503050406030204" pitchFamily="18" charset="0"/>
                                      <a:ea typeface="Calibri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𝒂</m:t>
                                  </m:r>
                                  <m:r>
                                    <a:rPr lang="en-US" sz="20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⋅</m:t>
                                  </m:r>
                                  <m:r>
                                    <a:rPr lang="en-US" sz="20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𝒃</m:t>
                                  </m:r>
                                </m:e>
                              </m:d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⋅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𝒄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is equal to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𝒂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⋅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(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𝒃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⋅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𝒄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𝒂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⋅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𝒃</m:t>
                                    </m:r>
                                  </m:e>
                                </m:d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⋅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𝒄</m:t>
                                </m:r>
                              </m:oMath>
                            </m:oMathPara>
                          </a14:m>
                          <a:endParaRPr lang="en-US" sz="2000" b="1" i="1" dirty="0" smtClean="0">
                            <a:effectLst/>
                            <a:latin typeface="Cambria Math"/>
                            <a:ea typeface="Times New Roman"/>
                            <a:cs typeface="Times New Roman"/>
                          </a:endParaRP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𝒂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⋅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(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𝒃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⋅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𝒄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79710160"/>
                  </p:ext>
                </p:extLst>
              </p:nvPr>
            </p:nvGraphicFramePr>
            <p:xfrm>
              <a:off x="990600" y="1200150"/>
              <a:ext cx="7772400" cy="27432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57200"/>
                    <a:gridCol w="5029200"/>
                    <a:gridCol w="2286000"/>
                  </a:tblGrid>
                  <a:tr h="3048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Multiplication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 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1219200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The way three or more numbers are grouped when multiplying does not change their product.</a:t>
                          </a: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1219200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9212" t="-131500" r="-4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240267" t="-1315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541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REAL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rgbClr val="0070C0"/>
                </a:solidFill>
                <a:ea typeface="Calibri"/>
                <a:cs typeface="Times New Roman"/>
              </a:rPr>
              <a:t>Sample Problem </a:t>
            </a:r>
            <a:r>
              <a:rPr lang="en-US" sz="2400" b="1" dirty="0">
                <a:solidFill>
                  <a:srgbClr val="0070C0"/>
                </a:solidFill>
                <a:ea typeface="Calibri"/>
                <a:cs typeface="Times New Roman"/>
              </a:rPr>
              <a:t>3</a:t>
            </a:r>
            <a:r>
              <a:rPr lang="en-US" sz="2400" dirty="0" smtClean="0">
                <a:ea typeface="Calibri"/>
                <a:cs typeface="Times New Roman"/>
              </a:rPr>
              <a:t>: </a:t>
            </a:r>
            <a:r>
              <a:rPr lang="en-US" sz="2400" dirty="0"/>
              <a:t>Simplify variable expressions. Show all possible answers.</a:t>
            </a:r>
          </a:p>
        </p:txBody>
      </p:sp>
      <p:pic>
        <p:nvPicPr>
          <p:cNvPr id="6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2397454"/>
                  </p:ext>
                </p:extLst>
              </p:nvPr>
            </p:nvGraphicFramePr>
            <p:xfrm>
              <a:off x="304800" y="1581150"/>
              <a:ext cx="2209800" cy="22860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602749"/>
                    <a:gridCol w="1607051"/>
                  </a:tblGrid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𝟏𝟎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𝒙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+</m:t>
                                    </m:r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+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𝒙</m:t>
                                    </m:r>
                                  </m:e>
                                </m:d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  <m:t>𝟑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⋅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𝒙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+</m:t>
                                    </m:r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e>
                                </m:d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e.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  <m:t>𝟒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𝟑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𝒙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2397454"/>
                  </p:ext>
                </p:extLst>
              </p:nvPr>
            </p:nvGraphicFramePr>
            <p:xfrm>
              <a:off x="304800" y="1581150"/>
              <a:ext cx="2209800" cy="22860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602749"/>
                    <a:gridCol w="1607051"/>
                  </a:tblGrid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7500" t="-17333" b="-401333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7500" t="-117333" b="-301333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7500" t="-214474" b="-197368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7500" t="-318667" b="-100000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e.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7500" t="-418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2649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PROPERTIES OF REAL NUMBERS</a:t>
            </a:r>
            <a:endParaRPr lang="en-US" sz="17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Students will be able to:</a:t>
            </a:r>
          </a:p>
          <a:p>
            <a:pPr marL="0" indent="0" algn="ctr">
              <a:buNone/>
            </a:pPr>
            <a:r>
              <a:rPr lang="en-US" sz="2400" dirty="0" smtClean="0"/>
              <a:t>Recognize and use the properties of real numbers.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Key Vocabulary: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US" sz="2400" dirty="0"/>
              <a:t>Identity </a:t>
            </a:r>
            <a:r>
              <a:rPr lang="en-US" sz="2400" dirty="0" smtClean="0"/>
              <a:t>Property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US" sz="2400" dirty="0"/>
              <a:t>Inverse </a:t>
            </a:r>
            <a:r>
              <a:rPr lang="en-US" sz="2400" dirty="0" smtClean="0"/>
              <a:t>Property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US" sz="2400" dirty="0" smtClean="0"/>
              <a:t>Equality Property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US" sz="2400" dirty="0"/>
              <a:t>Associative </a:t>
            </a:r>
            <a:r>
              <a:rPr lang="en-US" sz="2400" dirty="0" smtClean="0"/>
              <a:t>Property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US" sz="2400" dirty="0"/>
              <a:t>Commutative Property</a:t>
            </a:r>
            <a:endParaRPr lang="en-US" sz="2400" dirty="0" smtClean="0"/>
          </a:p>
          <a:p>
            <a:pPr>
              <a:buFont typeface="Symbol" panose="05050102010706020507" pitchFamily="18" charset="2"/>
              <a:buChar char="·"/>
            </a:pPr>
            <a:endParaRPr lang="en-US" sz="2400" dirty="0" smtClean="0"/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06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REAL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rgbClr val="0070C0"/>
                </a:solidFill>
                <a:ea typeface="Calibri"/>
                <a:cs typeface="Times New Roman"/>
              </a:rPr>
              <a:t>Sample Problem </a:t>
            </a:r>
            <a:r>
              <a:rPr lang="en-US" sz="2400" b="1" dirty="0">
                <a:solidFill>
                  <a:srgbClr val="0070C0"/>
                </a:solidFill>
                <a:ea typeface="Calibri"/>
                <a:cs typeface="Times New Roman"/>
              </a:rPr>
              <a:t>3</a:t>
            </a:r>
            <a:r>
              <a:rPr lang="en-US" sz="2400" dirty="0" smtClean="0">
                <a:ea typeface="Calibri"/>
                <a:cs typeface="Times New Roman"/>
              </a:rPr>
              <a:t>: </a:t>
            </a:r>
            <a:r>
              <a:rPr lang="en-US" sz="2400" dirty="0"/>
              <a:t>Simplify variable expressions. Show all possible answers.</a:t>
            </a:r>
          </a:p>
        </p:txBody>
      </p:sp>
      <p:pic>
        <p:nvPicPr>
          <p:cNvPr id="6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623461" y="1504950"/>
            <a:ext cx="2468880" cy="13716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25634" y="1962150"/>
            <a:ext cx="2468880" cy="4572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623461" y="2876550"/>
            <a:ext cx="2468880" cy="4572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623461" y="3333750"/>
            <a:ext cx="91440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13761903"/>
                  </p:ext>
                </p:extLst>
              </p:nvPr>
            </p:nvGraphicFramePr>
            <p:xfrm>
              <a:off x="457200" y="1529443"/>
              <a:ext cx="4800599" cy="22860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94450"/>
                    <a:gridCol w="1634738"/>
                    <a:gridCol w="1260799"/>
                    <a:gridCol w="1310612"/>
                  </a:tblGrid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𝟏𝟎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𝒙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+</m:t>
                                    </m:r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  <m:t>𝟏𝟒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  <m:t>𝟏𝟒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+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𝒙</m:t>
                                    </m:r>
                                  </m:e>
                                </m:d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  <m:t>𝟕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  <m:t>𝟕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  <m:t>𝟑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⋅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  <m:t>𝟔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𝒙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+</m:t>
                                    </m:r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e>
                                </m:d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  <m:t>𝟑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e.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  <m:t>𝟒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𝟑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𝒙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𝟏𝟐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13761903"/>
                  </p:ext>
                </p:extLst>
              </p:nvPr>
            </p:nvGraphicFramePr>
            <p:xfrm>
              <a:off x="457200" y="1529443"/>
              <a:ext cx="4800599" cy="22860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94450"/>
                    <a:gridCol w="1634738"/>
                    <a:gridCol w="1260799"/>
                    <a:gridCol w="1310612"/>
                  </a:tblGrid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6567" t="-16000" r="-157463" b="-4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76812" t="-16000" r="-103865" b="-4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66512" t="-16000" b="-401333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6567" t="-116000" r="-157463" b="-3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76812" t="-116000" r="-103865" b="-3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66512" t="-116000" b="-301333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6567" t="-213158" r="-157463" b="-1973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76812" t="-213158" r="-103865" b="-1973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6567" t="-317333" r="-157463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76812" t="-317333" r="-103865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66512" t="-317333" b="-100000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e.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6567" t="-417333" r="-1574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76812" t="-417333" r="-1038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3356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REAL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PROPERTIES OF REAL NUMBERS</a:t>
                </a:r>
                <a:endParaRPr lang="en-US" sz="2400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sz="2400" dirty="0"/>
                  <a:t>Let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 </m:t>
                    </m:r>
                    <m:r>
                      <a:rPr lang="en-US" sz="2400" b="1" i="1">
                        <a:latin typeface="Cambria Math"/>
                      </a:rPr>
                      <m:t>𝒂</m:t>
                    </m:r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𝒃</m:t>
                    </m:r>
                  </m:oMath>
                </a14:m>
                <a:r>
                  <a:rPr lang="en-US" sz="2400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𝒄</m:t>
                    </m:r>
                  </m:oMath>
                </a14:m>
                <a:r>
                  <a:rPr lang="en-US" sz="2400" dirty="0"/>
                  <a:t> be any real numbers</a:t>
                </a:r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lvl="0" indent="0">
                  <a:buNone/>
                </a:pPr>
                <a:r>
                  <a:rPr lang="en-US" sz="2400" dirty="0" smtClean="0"/>
                  <a:t>1. </a:t>
                </a:r>
                <a:r>
                  <a:rPr lang="en-US" sz="2400" b="1" dirty="0">
                    <a:solidFill>
                      <a:srgbClr val="0070C0"/>
                    </a:solidFill>
                  </a:rPr>
                  <a:t>IDENTITY PROPERTIES</a:t>
                </a:r>
                <a:endParaRPr lang="en-US" sz="2400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1">
                <a:blip r:embed="rId2"/>
                <a:stretch>
                  <a:fillRect l="-1123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6416736" y="3638550"/>
            <a:ext cx="228600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600200" y="3638550"/>
            <a:ext cx="4572000" cy="4572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1161501"/>
                  </p:ext>
                </p:extLst>
              </p:nvPr>
            </p:nvGraphicFramePr>
            <p:xfrm>
              <a:off x="990600" y="2464341"/>
              <a:ext cx="7772400" cy="18288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57200"/>
                    <a:gridCol w="5029200"/>
                    <a:gridCol w="2286000"/>
                  </a:tblGrid>
                  <a:tr h="1828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Additive Identity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182880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The sum of any number and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is equal to the number. Thus,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is called the </a:t>
                          </a:r>
                          <a:r>
                            <a:rPr lang="en-US" sz="2000" b="1" dirty="0">
                              <a:solidFill>
                                <a:srgbClr val="0070C0"/>
                              </a:solidFill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additive</a:t>
                          </a:r>
                          <a:r>
                            <a:rPr lang="en-US" sz="2000" dirty="0">
                              <a:solidFill>
                                <a:srgbClr val="0070C0"/>
                              </a:solidFill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</a:t>
                          </a:r>
                          <a:r>
                            <a:rPr lang="en-US" sz="2000" b="1" dirty="0">
                              <a:solidFill>
                                <a:srgbClr val="0070C0"/>
                              </a:solidFill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identity</a:t>
                          </a: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.</a:t>
                          </a: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182880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For any number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, the sum of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is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.</a:t>
                          </a:r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𝒂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𝟎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𝟎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𝒂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1161501"/>
                  </p:ext>
                </p:extLst>
              </p:nvPr>
            </p:nvGraphicFramePr>
            <p:xfrm>
              <a:off x="990600" y="2464341"/>
              <a:ext cx="7772400" cy="15240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57200"/>
                    <a:gridCol w="5029200"/>
                    <a:gridCol w="2286000"/>
                  </a:tblGrid>
                  <a:tr h="3048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Additive Identity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9212" t="-41333" r="-45455" b="-5066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9212" t="-424000" r="-45455" b="-5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240267" t="-424000" b="-52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1367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REAL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PROPERTIES OF REAL NUMBERS</a:t>
                </a:r>
                <a:endParaRPr lang="en-US" sz="2400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sz="2400" dirty="0"/>
                  <a:t>Let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 </m:t>
                    </m:r>
                    <m:r>
                      <a:rPr lang="en-US" sz="2400" b="1" i="1">
                        <a:latin typeface="Cambria Math"/>
                      </a:rPr>
                      <m:t>𝒂</m:t>
                    </m:r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𝒃</m:t>
                    </m:r>
                  </m:oMath>
                </a14:m>
                <a:r>
                  <a:rPr lang="en-US" sz="2400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𝒄</m:t>
                    </m:r>
                  </m:oMath>
                </a14:m>
                <a:r>
                  <a:rPr lang="en-US" sz="2400" dirty="0"/>
                  <a:t> be any real numbers</a:t>
                </a:r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lvl="0" indent="0">
                  <a:buNone/>
                </a:pPr>
                <a:r>
                  <a:rPr lang="en-US" sz="2400" dirty="0" smtClean="0"/>
                  <a:t>1. </a:t>
                </a:r>
                <a:r>
                  <a:rPr lang="en-US" sz="2400" b="1" dirty="0">
                    <a:solidFill>
                      <a:srgbClr val="0070C0"/>
                    </a:solidFill>
                  </a:rPr>
                  <a:t>IDENTITY PROPERTIES</a:t>
                </a:r>
                <a:endParaRPr lang="en-US" sz="2400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1">
                <a:blip r:embed="rId2"/>
                <a:stretch>
                  <a:fillRect l="-1123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6553200" y="3897945"/>
            <a:ext cx="205740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47800" y="3943350"/>
            <a:ext cx="5029200" cy="4572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7649929"/>
                  </p:ext>
                </p:extLst>
              </p:nvPr>
            </p:nvGraphicFramePr>
            <p:xfrm>
              <a:off x="990600" y="2464341"/>
              <a:ext cx="7772400" cy="21336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57200"/>
                    <a:gridCol w="5029200"/>
                    <a:gridCol w="2286000"/>
                  </a:tblGrid>
                  <a:tr h="1828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Multiplicative Identity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182880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The product of any number and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is equal to the number. Thus,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is called the </a:t>
                          </a:r>
                          <a:r>
                            <a:rPr lang="en-US" sz="2000" b="1" dirty="0">
                              <a:solidFill>
                                <a:srgbClr val="0070C0"/>
                              </a:solidFill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multiplicative identity</a:t>
                          </a: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.</a:t>
                          </a: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182880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For any number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, the product of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is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𝒂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⋅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⋅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𝒂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7649929"/>
                  </p:ext>
                </p:extLst>
              </p:nvPr>
            </p:nvGraphicFramePr>
            <p:xfrm>
              <a:off x="990600" y="2464341"/>
              <a:ext cx="7772400" cy="18288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57200"/>
                    <a:gridCol w="5029200"/>
                    <a:gridCol w="2286000"/>
                  </a:tblGrid>
                  <a:tr h="3048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Multiplicative Identity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1219200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9212" t="-31000" r="-45455" b="-3800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9212" t="-524000" r="-45455" b="-5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240267" t="-524000" b="-52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0947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REAL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dirty="0" smtClean="0"/>
              <a:t>2. </a:t>
            </a:r>
            <a:r>
              <a:rPr lang="en-US" sz="2400" b="1" dirty="0">
                <a:solidFill>
                  <a:srgbClr val="0070C0"/>
                </a:solidFill>
              </a:rPr>
              <a:t>INVERSE PROPERTIES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858000" y="2343150"/>
            <a:ext cx="182880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0" y="2952750"/>
            <a:ext cx="182880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447800" y="2647950"/>
            <a:ext cx="5029200" cy="4572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21078951"/>
                  </p:ext>
                </p:extLst>
              </p:nvPr>
            </p:nvGraphicFramePr>
            <p:xfrm>
              <a:off x="990600" y="1200150"/>
              <a:ext cx="8046720" cy="24384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57200"/>
                    <a:gridCol w="5029200"/>
                    <a:gridCol w="2560320"/>
                  </a:tblGrid>
                  <a:tr h="141989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Additive Inverse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rowSpan="3"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b="1" dirty="0" smtClean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b="1" dirty="0" smtClean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b="1" dirty="0" smtClean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𝒂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𝒂</m:t>
                                    </m:r>
                                  </m:e>
                                </m:d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2000" b="1" i="1" dirty="0" smtClean="0">
                            <a:effectLst/>
                            <a:latin typeface="Cambria Math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b="1" i="1" dirty="0" smtClean="0">
                            <a:effectLst/>
                            <a:latin typeface="Cambria Math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𝒂</m:t>
                                    </m:r>
                                  </m:e>
                                </m:d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𝒂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25967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The sum of any number and its opposite number (its negation) is equal to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. Thus,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is called the </a:t>
                          </a:r>
                          <a:r>
                            <a:rPr lang="en-US" sz="2000" b="1" dirty="0">
                              <a:solidFill>
                                <a:srgbClr val="0070C0"/>
                              </a:solidFill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additive</a:t>
                          </a:r>
                          <a:r>
                            <a:rPr lang="en-US" sz="2000" dirty="0">
                              <a:solidFill>
                                <a:srgbClr val="0070C0"/>
                              </a:solidFill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</a:t>
                          </a:r>
                          <a:r>
                            <a:rPr lang="en-US" sz="2000" b="1" dirty="0">
                              <a:solidFill>
                                <a:srgbClr val="0070C0"/>
                              </a:solidFill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inverse</a:t>
                          </a: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.</a:t>
                          </a: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425967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For any number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, the sum of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−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is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21078951"/>
                  </p:ext>
                </p:extLst>
              </p:nvPr>
            </p:nvGraphicFramePr>
            <p:xfrm>
              <a:off x="990600" y="1200150"/>
              <a:ext cx="8046720" cy="24384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57200"/>
                    <a:gridCol w="5029200"/>
                    <a:gridCol w="2560320"/>
                  </a:tblGrid>
                  <a:tr h="3048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Additive Inverse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214524" t="-3250"/>
                          </a:stretch>
                        </a:blipFill>
                      </a:tcPr>
                    </a:tc>
                  </a:tr>
                  <a:tr h="1219200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9212" t="-31500" r="-50909" b="-7500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9212" t="-175333" r="-5090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1219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REAL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dirty="0" smtClean="0"/>
              <a:t>2. </a:t>
            </a:r>
            <a:r>
              <a:rPr lang="en-US" sz="2400" b="1" dirty="0">
                <a:solidFill>
                  <a:srgbClr val="0070C0"/>
                </a:solidFill>
              </a:rPr>
              <a:t>INVERSE PROPERTIES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7086600" y="1733550"/>
            <a:ext cx="137160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86600" y="2343150"/>
            <a:ext cx="137160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99674" y="1727105"/>
            <a:ext cx="5029200" cy="4572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16040326"/>
                  </p:ext>
                </p:extLst>
              </p:nvPr>
            </p:nvGraphicFramePr>
            <p:xfrm>
              <a:off x="990600" y="1200150"/>
              <a:ext cx="8046720" cy="15240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57200"/>
                    <a:gridCol w="5029200"/>
                    <a:gridCol w="2560320"/>
                  </a:tblGrid>
                  <a:tr h="283978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Multiplicative Property of </a:t>
                          </a:r>
                          <a:r>
                            <a:rPr lang="en-US" sz="2000" b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Zero</a:t>
                          </a: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25967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For any number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, the product of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is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𝒂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⋅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𝟎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2000" b="1" i="1" dirty="0" smtClean="0">
                            <a:effectLst/>
                            <a:latin typeface="Cambria Math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b="1" i="1" dirty="0" smtClean="0">
                            <a:effectLst/>
                            <a:latin typeface="Cambria Math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𝟎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⋅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𝒂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16040326"/>
                  </p:ext>
                </p:extLst>
              </p:nvPr>
            </p:nvGraphicFramePr>
            <p:xfrm>
              <a:off x="990600" y="1200150"/>
              <a:ext cx="8046720" cy="15240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57200"/>
                    <a:gridCol w="5029200"/>
                    <a:gridCol w="2560320"/>
                  </a:tblGrid>
                  <a:tr h="6096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Multiplicative Property of </a:t>
                          </a:r>
                          <a:r>
                            <a:rPr lang="en-US" sz="2000" b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Zero</a:t>
                          </a: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9212" t="-75333" r="-50909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214524" t="-75333" b="-2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3472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REAL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dirty="0" smtClean="0"/>
              <a:t>2. </a:t>
            </a:r>
            <a:r>
              <a:rPr lang="en-US" sz="2400" b="1" dirty="0">
                <a:solidFill>
                  <a:srgbClr val="0070C0"/>
                </a:solidFill>
              </a:rPr>
              <a:t>INVERSE PROPERTIES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553200" y="3638550"/>
            <a:ext cx="2286000" cy="9144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53200" y="2571750"/>
            <a:ext cx="2286000" cy="9144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76400" y="2647950"/>
            <a:ext cx="4572000" cy="9144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463040" y="3714750"/>
            <a:ext cx="4937760" cy="100584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9842835"/>
                  </p:ext>
                </p:extLst>
              </p:nvPr>
            </p:nvGraphicFramePr>
            <p:xfrm>
              <a:off x="990600" y="1200150"/>
              <a:ext cx="8046720" cy="342538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57200"/>
                    <a:gridCol w="5029200"/>
                    <a:gridCol w="2560320"/>
                  </a:tblGrid>
                  <a:tr h="141989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Multiplicative Inverse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25967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The product of any number and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its reciprocal</a:t>
                          </a: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is equal to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. Thus, the number’s </a:t>
                          </a:r>
                          <a:r>
                            <a:rPr lang="en-US" sz="2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reciprocal</a:t>
                          </a: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is called the </a:t>
                          </a:r>
                          <a:r>
                            <a:rPr lang="en-US" sz="2000" b="1">
                              <a:solidFill>
                                <a:srgbClr val="0070C0"/>
                              </a:solidFill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multiplicative inverse</a:t>
                          </a: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.</a:t>
                          </a: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i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9056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For any number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, the product of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and its reciprocal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000" b="1" i="1">
                                      <a:effectLst/>
                                      <a:latin typeface="Cambria Math" panose="02040503050406030204" pitchFamily="18" charset="0"/>
                                      <a:ea typeface="Calibri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20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𝒂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is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𝒂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𝒂</m:t>
                                    </m:r>
                                  </m:den>
                                </m:f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𝒂</m:t>
                                    </m:r>
                                  </m:den>
                                </m:f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⋅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𝒂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633196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i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For any numbers</a:t>
                          </a:r>
                          <a14:m>
                            <m:oMath xmlns:m="http://schemas.openxmlformats.org/officeDocument/2006/math">
                              <m:r>
                                <a:rPr lang="en-US" sz="2000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  </m:t>
                              </m:r>
                              <m:f>
                                <m:fPr>
                                  <m:ctrlPr>
                                    <a:rPr lang="en-US" sz="2000" b="1" i="1">
                                      <a:effectLst/>
                                      <a:latin typeface="Cambria Math" panose="02040503050406030204" pitchFamily="18" charset="0"/>
                                      <a:ea typeface="Calibri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𝒂</m:t>
                                  </m:r>
                                </m:num>
                                <m:den>
                                  <m:r>
                                    <a:rPr lang="en-US" sz="20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𝒃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, where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𝒃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≠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US" sz="2000" i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, the product of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000" b="1" i="1">
                                      <a:effectLst/>
                                      <a:latin typeface="Cambria Math" panose="02040503050406030204" pitchFamily="18" charset="0"/>
                                      <a:ea typeface="Calibri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𝒂</m:t>
                                  </m:r>
                                </m:num>
                                <m:den>
                                  <m:r>
                                    <a:rPr lang="en-US" sz="20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𝒃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000" b="1" i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000" i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and its reciprocal</a:t>
                          </a:r>
                          <a:r>
                            <a:rPr lang="en-US" sz="2000" b="1" i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000" b="1" i="1">
                                      <a:effectLst/>
                                      <a:latin typeface="Cambria Math" panose="02040503050406030204" pitchFamily="18" charset="0"/>
                                      <a:ea typeface="Calibri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𝒃</m:t>
                                  </m:r>
                                </m:num>
                                <m:den>
                                  <m:r>
                                    <a:rPr lang="en-US" sz="20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𝒂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000" b="1" i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000" i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is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US" sz="2000" i="1" dirty="0" smtClean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𝒂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𝒃</m:t>
                                    </m:r>
                                  </m:den>
                                </m:f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𝒃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𝒂</m:t>
                                    </m:r>
                                  </m:den>
                                </m:f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𝒃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𝒂</m:t>
                                    </m:r>
                                  </m:den>
                                </m:f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𝒂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𝒃</m:t>
                                    </m:r>
                                  </m:den>
                                </m:f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9842835"/>
                  </p:ext>
                </p:extLst>
              </p:nvPr>
            </p:nvGraphicFramePr>
            <p:xfrm>
              <a:off x="990600" y="1200150"/>
              <a:ext cx="8046720" cy="342538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57200"/>
                    <a:gridCol w="5029200"/>
                    <a:gridCol w="2560320"/>
                  </a:tblGrid>
                  <a:tr h="3048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Multiplicative Inverse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1219200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9212" t="-31500" r="-50909" b="-163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i="1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1049909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9212" t="-152907" r="-50909" b="-901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214524" t="-152907" b="-90116"/>
                          </a:stretch>
                        </a:blipFill>
                      </a:tcPr>
                    </a:tc>
                  </a:tr>
                  <a:tr h="851472">
                    <a:tc>
                      <a:txBody>
                        <a:bodyPr/>
                        <a:lstStyle/>
                        <a:p>
                          <a:pPr marL="45720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9212" t="-310714" r="-50909" b="-10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086" marR="5808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214524" t="-310714" b="-10714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3472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REAL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  <a:ea typeface="Calibri"/>
                    <a:cs typeface="Times New Roman"/>
                  </a:rPr>
                  <a:t>Sample Problem 1</a:t>
                </a:r>
                <a:r>
                  <a:rPr lang="en-US" sz="2400" dirty="0" smtClean="0">
                    <a:ea typeface="Calibri"/>
                    <a:cs typeface="Times New Roman"/>
                  </a:rPr>
                  <a:t>: </a:t>
                </a:r>
                <a:r>
                  <a:rPr lang="en-US" sz="2400" dirty="0"/>
                  <a:t>Name the property in each equation. Then find the value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𝒙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1">
                <a:blip r:embed="rId2"/>
                <a:stretch>
                  <a:fillRect l="-1123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61117689"/>
                  </p:ext>
                </p:extLst>
              </p:nvPr>
            </p:nvGraphicFramePr>
            <p:xfrm>
              <a:off x="304800" y="1581150"/>
              <a:ext cx="2014538" cy="310896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48640"/>
                    <a:gridCol w="1465898"/>
                  </a:tblGrid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𝟏𝟏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⋅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𝟎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  <m:t>𝟐𝟒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⋅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  <m:t>𝟒𝟓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e.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⋅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  <m:t>𝟖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f.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  <m:t>𝟒</m:t>
                                    </m:r>
                                  </m:num>
                                  <m:den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  <m:t>𝟕</m:t>
                                    </m:r>
                                  </m:den>
                                </m:f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⋅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61117689"/>
                  </p:ext>
                </p:extLst>
              </p:nvPr>
            </p:nvGraphicFramePr>
            <p:xfrm>
              <a:off x="304800" y="1581150"/>
              <a:ext cx="2014538" cy="310896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48640"/>
                    <a:gridCol w="1465898"/>
                  </a:tblGrid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37344" t="-17333" b="-581333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37344" t="-117333" b="-481333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37344" t="-153774" b="-240566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37344" t="-358667" b="-240000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e.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37344" t="-458667" b="-140000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f.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37344" t="-399048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2316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REAL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  <a:ea typeface="Calibri"/>
                    <a:cs typeface="Times New Roman"/>
                  </a:rPr>
                  <a:t>Sample Problem 1</a:t>
                </a:r>
                <a:r>
                  <a:rPr lang="en-US" sz="2400" dirty="0" smtClean="0">
                    <a:ea typeface="Calibri"/>
                    <a:cs typeface="Times New Roman"/>
                  </a:rPr>
                  <a:t>: </a:t>
                </a:r>
                <a:r>
                  <a:rPr lang="en-US" sz="2400" dirty="0"/>
                  <a:t>Name the property in each equation. Then find the value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𝒙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1">
                <a:blip r:embed="rId2"/>
                <a:stretch>
                  <a:fillRect l="-1123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286000" y="1504950"/>
            <a:ext cx="4114800" cy="25146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86000" y="1988935"/>
            <a:ext cx="4267200" cy="4572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86000" y="3105150"/>
            <a:ext cx="4389120" cy="4572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86000" y="4019550"/>
            <a:ext cx="4114800" cy="73152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39982388"/>
                  </p:ext>
                </p:extLst>
              </p:nvPr>
            </p:nvGraphicFramePr>
            <p:xfrm>
              <a:off x="304800" y="1581150"/>
              <a:ext cx="6495924" cy="310896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48640"/>
                    <a:gridCol w="1465898"/>
                    <a:gridCol w="3314129"/>
                    <a:gridCol w="1167257"/>
                  </a:tblGrid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𝟏𝟏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⋅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Multiplicative identity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𝟎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  <m:t>𝟐𝟒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Additive identity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  <m:t>𝟐𝟒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⋅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Multiplicative inverse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  <m:t>𝟒𝟓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Additive inverse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  <m:t>𝟒𝟓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e.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⋅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  <m:t>𝟖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Multiplicative product of zero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f.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  <m:t>𝟒</m:t>
                                    </m:r>
                                  </m:num>
                                  <m:den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  <m:t>𝟕</m:t>
                                    </m:r>
                                  </m:den>
                                </m:f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⋅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Multiplicative inverse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  <m:t>𝟕</m:t>
                                    </m:r>
                                  </m:num>
                                  <m:den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39982388"/>
                  </p:ext>
                </p:extLst>
              </p:nvPr>
            </p:nvGraphicFramePr>
            <p:xfrm>
              <a:off x="304800" y="1581150"/>
              <a:ext cx="6495924" cy="310896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48640"/>
                    <a:gridCol w="1465898"/>
                    <a:gridCol w="3314129"/>
                    <a:gridCol w="1167257"/>
                  </a:tblGrid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37344" t="-17333" r="-304979" b="-58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Multiplicative identity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455208" t="-17333" b="-581333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37344" t="-117333" r="-304979" b="-48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Additive identity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455208" t="-117333" b="-481333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37344" t="-153774" r="-304979" b="-2405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Multiplicative inverse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455208" t="-153774" b="-240566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37344" t="-358667" r="-304979" b="-24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Additive inverse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455208" t="-358667" b="-240000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e.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37344" t="-458667" r="-304979" b="-14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Multiplicative product of zero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455208" t="-458667" b="-140000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f.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37344" t="-399048" r="-3049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Multiplicative inverse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4"/>
                          <a:stretch>
                            <a:fillRect l="-455208" t="-399048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9132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946</Words>
  <Application>Microsoft Office PowerPoint</Application>
  <PresentationFormat>On-screen Show (16:9)</PresentationFormat>
  <Paragraphs>288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Cambria</vt:lpstr>
      <vt:lpstr>Cambria Math</vt:lpstr>
      <vt:lpstr>Symbol</vt:lpstr>
      <vt:lpstr>Times New Roman</vt:lpstr>
      <vt:lpstr>Office Theme</vt:lpstr>
      <vt:lpstr>Properties of Real Numbers</vt:lpstr>
      <vt:lpstr>PROPERTIES OF REAL NUMBERS</vt:lpstr>
      <vt:lpstr>PROPERTIES OF REAL NUMBERS</vt:lpstr>
      <vt:lpstr>PROPERTIES OF REAL NUMBERS</vt:lpstr>
      <vt:lpstr>PROPERTIES OF REAL NUMBERS</vt:lpstr>
      <vt:lpstr>PROPERTIES OF REAL NUMBERS</vt:lpstr>
      <vt:lpstr>PROPERTIES OF REAL NUMBERS</vt:lpstr>
      <vt:lpstr>PROPERTIES OF REAL NUMBERS</vt:lpstr>
      <vt:lpstr>PROPERTIES OF REAL NUMBERS</vt:lpstr>
      <vt:lpstr>PROPERTIES OF REAL NUMBERS</vt:lpstr>
      <vt:lpstr>PROPERTIES OF REAL NUMBERS</vt:lpstr>
      <vt:lpstr>PROPERTIES OF REAL NUMBERS</vt:lpstr>
      <vt:lpstr>PROPERTIES OF REAL NUMBERS</vt:lpstr>
      <vt:lpstr>PROPERTIES OF REAL NUMBERS</vt:lpstr>
      <vt:lpstr>PROPERTIES OF REAL NUMBERS</vt:lpstr>
      <vt:lpstr>PROPERTIES OF REAL NUMBERS</vt:lpstr>
      <vt:lpstr>PROPERTIES OF REAL NUMBERS</vt:lpstr>
      <vt:lpstr>PROPERTIES OF REAL NUMBERS</vt:lpstr>
      <vt:lpstr>PROPERTIES OF REAL NUMBERS</vt:lpstr>
      <vt:lpstr>PROPERTIES OF REAL NUMBERS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NYL NICART</dc:creator>
  <cp:lastModifiedBy>Rafae Saleem</cp:lastModifiedBy>
  <cp:revision>77</cp:revision>
  <dcterms:created xsi:type="dcterms:W3CDTF">2016-12-20T05:05:08Z</dcterms:created>
  <dcterms:modified xsi:type="dcterms:W3CDTF">2018-01-28T09:03:31Z</dcterms:modified>
</cp:coreProperties>
</file>