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57" r:id="rId3"/>
    <p:sldId id="258" r:id="rId4"/>
    <p:sldId id="264" r:id="rId5"/>
    <p:sldId id="322" r:id="rId6"/>
    <p:sldId id="324" r:id="rId7"/>
    <p:sldId id="370" r:id="rId8"/>
    <p:sldId id="371" r:id="rId9"/>
    <p:sldId id="372" r:id="rId10"/>
    <p:sldId id="373" r:id="rId11"/>
    <p:sldId id="374" r:id="rId12"/>
    <p:sldId id="375" r:id="rId13"/>
    <p:sldId id="376" r:id="rId14"/>
    <p:sldId id="377" r:id="rId15"/>
    <p:sldId id="378" r:id="rId16"/>
    <p:sldId id="379" r:id="rId17"/>
    <p:sldId id="380" r:id="rId18"/>
    <p:sldId id="300" r:id="rId19"/>
    <p:sldId id="381" r:id="rId20"/>
    <p:sldId id="355" r:id="rId21"/>
    <p:sldId id="382" r:id="rId22"/>
    <p:sldId id="383" r:id="rId23"/>
    <p:sldId id="384" r:id="rId24"/>
    <p:sldId id="276" r:id="rId25"/>
    <p:sldId id="278" r:id="rId26"/>
    <p:sldId id="385" r:id="rId27"/>
    <p:sldId id="386" r:id="rId28"/>
    <p:sldId id="387" r:id="rId29"/>
    <p:sldId id="330" r:id="rId30"/>
    <p:sldId id="331" r:id="rId31"/>
    <p:sldId id="365" r:id="rId32"/>
    <p:sldId id="366" r:id="rId33"/>
    <p:sldId id="367" r:id="rId34"/>
    <p:sldId id="368" r:id="rId35"/>
    <p:sldId id="369" r:id="rId3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18" autoAdjust="0"/>
    <p:restoredTop sz="94660"/>
  </p:normalViewPr>
  <p:slideViewPr>
    <p:cSldViewPr>
      <p:cViewPr varScale="1">
        <p:scale>
          <a:sx n="86" d="100"/>
          <a:sy n="86" d="100"/>
        </p:scale>
        <p:origin x="-768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CBE5F3-27CF-44C3-A2EE-15DF75A08928}" type="datetimeFigureOut">
              <a:rPr lang="en-US" smtClean="0"/>
              <a:t>6/10/2017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77587-7F8C-478B-B7E0-AA2100B03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419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2"/>
            <a:ext cx="2057400" cy="438864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2"/>
            <a:ext cx="6019800" cy="438864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3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3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151335"/>
            <a:ext cx="4040188" cy="47982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1631156"/>
            <a:ext cx="4040188" cy="296346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3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6"/>
            <a:ext cx="2133600" cy="2738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6"/>
            <a:ext cx="2895600" cy="2738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6"/>
            <a:ext cx="2133600" cy="2738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300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3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image" Target="../media/image44.png"/><Relationship Id="rId7" Type="http://schemas.openxmlformats.org/officeDocument/2006/relationships/image" Target="../media/image4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9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3" Type="http://schemas.openxmlformats.org/officeDocument/2006/relationships/image" Target="../media/image42.png"/><Relationship Id="rId7" Type="http://schemas.openxmlformats.org/officeDocument/2006/relationships/image" Target="../media/image5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4.png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3" Type="http://schemas.openxmlformats.org/officeDocument/2006/relationships/image" Target="../media/image42.png"/><Relationship Id="rId7" Type="http://schemas.openxmlformats.org/officeDocument/2006/relationships/image" Target="../media/image5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.png"/><Relationship Id="rId5" Type="http://schemas.openxmlformats.org/officeDocument/2006/relationships/image" Target="../media/image56.png"/><Relationship Id="rId4" Type="http://schemas.openxmlformats.org/officeDocument/2006/relationships/image" Target="../media/image5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343150"/>
            <a:ext cx="8305800" cy="198120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Writing and Evaluating Expressions</a:t>
            </a:r>
          </a:p>
          <a:p>
            <a:r>
              <a:rPr lang="en-US" sz="3500" dirty="0"/>
              <a:t>Unit 1 Lesson 4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1276350"/>
            <a:ext cx="8724900" cy="862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9475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Writing and Evaluating Expressions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" y="590550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1</a:t>
            </a:r>
            <a:r>
              <a:rPr lang="en-US" sz="2800" dirty="0">
                <a:solidFill>
                  <a:schemeClr val="accent1"/>
                </a:solidFill>
              </a:rPr>
              <a:t>:  </a:t>
            </a:r>
            <a:r>
              <a:rPr lang="en-US" sz="2800" b="1" dirty="0"/>
              <a:t>Write an algebraic expression for the word expression.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85821" y="1975545"/>
            <a:ext cx="4315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c.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143000" y="1975545"/>
                <a:ext cx="764023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800"/>
                        <m:t>The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sum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of</m:t>
                      </m:r>
                      <m:r>
                        <m:rPr>
                          <m:nor/>
                        </m:rPr>
                        <a:rPr lang="en-US" sz="2800"/>
                        <m:t> 6 </m:t>
                      </m:r>
                      <m:r>
                        <m:rPr>
                          <m:nor/>
                        </m:rPr>
                        <a:rPr lang="en-US" sz="2800"/>
                        <m:t>multiplied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by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a:rPr lang="en-US" sz="2800" b="1" i="1">
                          <a:latin typeface="Cambria Math"/>
                        </a:rPr>
                        <m:t>𝒂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and</m:t>
                      </m:r>
                      <m:r>
                        <m:rPr>
                          <m:nor/>
                        </m:rPr>
                        <a:rPr lang="en-US" sz="2800"/>
                        <m:t> 8 </m:t>
                      </m:r>
                      <m:r>
                        <m:rPr>
                          <m:nor/>
                        </m:rPr>
                        <a:rPr lang="en-US" sz="2800"/>
                        <m:t>multiplied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by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a:rPr lang="en-US" sz="2800" b="1" i="1">
                          <a:latin typeface="Cambria Math"/>
                        </a:rPr>
                        <m:t>𝒃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1975545"/>
                <a:ext cx="7640233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1676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23815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Writing and Evaluating Expressions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" y="590550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1</a:t>
            </a:r>
            <a:r>
              <a:rPr lang="en-US" sz="2800" dirty="0">
                <a:solidFill>
                  <a:schemeClr val="accent1"/>
                </a:solidFill>
              </a:rPr>
              <a:t>:  </a:t>
            </a:r>
            <a:r>
              <a:rPr lang="en-US" sz="2800" b="1" dirty="0"/>
              <a:t>Write an algebraic expression for the word expression.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85821" y="1975545"/>
            <a:ext cx="4315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c.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143000" y="1975545"/>
                <a:ext cx="764023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800"/>
                        <m:t>The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 smtClean="0">
                          <a:solidFill>
                            <a:srgbClr val="FFC000"/>
                          </a:solidFill>
                        </a:rPr>
                        <m:t>sum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of</m:t>
                      </m:r>
                      <m:r>
                        <m:rPr>
                          <m:nor/>
                        </m:rPr>
                        <a:rPr lang="en-US" sz="2800"/>
                        <m:t> 6 </m:t>
                      </m:r>
                      <m:r>
                        <m:rPr>
                          <m:nor/>
                        </m:rPr>
                        <a:rPr lang="en-US" sz="2800"/>
                        <m:t>multiplied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by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a:rPr lang="en-US" sz="2800" b="1" i="1">
                          <a:latin typeface="Cambria Math"/>
                        </a:rPr>
                        <m:t>𝒂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and</m:t>
                      </m:r>
                      <m:r>
                        <m:rPr>
                          <m:nor/>
                        </m:rPr>
                        <a:rPr lang="en-US" sz="2800"/>
                        <m:t> 8 </m:t>
                      </m:r>
                      <m:r>
                        <m:rPr>
                          <m:nor/>
                        </m:rPr>
                        <a:rPr lang="en-US" sz="2800"/>
                        <m:t>multiplied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by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a:rPr lang="en-US" sz="2800" b="1" i="1">
                          <a:latin typeface="Cambria Math"/>
                        </a:rPr>
                        <m:t>𝒃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1975545"/>
                <a:ext cx="7640233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1676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371600" y="2585748"/>
                <a:ext cx="494731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𝟔</m:t>
                      </m:r>
                      <m:r>
                        <a:rPr lang="en-US" sz="2800" b="1" i="1" smtClean="0">
                          <a:solidFill>
                            <a:srgbClr val="00B0F0"/>
                          </a:solidFill>
                          <a:latin typeface="Cambria Math"/>
                        </a:rPr>
                        <m:t>∗</m:t>
                      </m:r>
                      <m:r>
                        <a:rPr lang="en-US" sz="2800" b="1" i="1">
                          <a:latin typeface="Cambria Math"/>
                        </a:rPr>
                        <m:t>𝒂</m:t>
                      </m:r>
                      <m:r>
                        <a:rPr lang="en-US" sz="2800" b="1" i="1" smtClean="0">
                          <a:solidFill>
                            <a:srgbClr val="FFC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800" b="1" i="1">
                          <a:latin typeface="Cambria Math"/>
                        </a:rPr>
                        <m:t>𝟖</m:t>
                      </m:r>
                      <m:r>
                        <a:rPr lang="en-US" sz="2800" b="1" i="1" smtClean="0">
                          <a:solidFill>
                            <a:srgbClr val="00B0F0"/>
                          </a:solidFill>
                          <a:latin typeface="Cambria Math"/>
                        </a:rPr>
                        <m:t>∗</m:t>
                      </m:r>
                      <m:r>
                        <a:rPr lang="en-US" sz="2800" b="1" i="1">
                          <a:latin typeface="Cambria Math"/>
                        </a:rPr>
                        <m:t>𝒃</m:t>
                      </m:r>
                      <m:r>
                        <a:rPr lang="en-US" sz="2800" b="1" i="1">
                          <a:latin typeface="Cambria Math"/>
                        </a:rPr>
                        <m:t>       </m:t>
                      </m:r>
                      <m:r>
                        <a:rPr lang="en-US" sz="2800" b="1" i="1">
                          <a:latin typeface="Cambria Math"/>
                        </a:rPr>
                        <m:t>𝒐𝒓</m:t>
                      </m:r>
                      <m:r>
                        <a:rPr lang="en-US" sz="2800" b="1" i="1">
                          <a:latin typeface="Cambria Math"/>
                        </a:rPr>
                        <m:t>      </m:t>
                      </m:r>
                      <m:r>
                        <a:rPr lang="en-US" sz="2800" b="1" i="1">
                          <a:latin typeface="Cambria Math"/>
                        </a:rPr>
                        <m:t>𝟔</m:t>
                      </m:r>
                      <m:r>
                        <a:rPr lang="en-US" sz="2800" b="1" i="1">
                          <a:latin typeface="Cambria Math"/>
                        </a:rPr>
                        <m:t>𝒂</m:t>
                      </m:r>
                      <m:r>
                        <a:rPr lang="en-US" sz="2800" b="1" i="1" smtClean="0">
                          <a:solidFill>
                            <a:srgbClr val="FFC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800" b="1" i="1">
                          <a:latin typeface="Cambria Math"/>
                        </a:rPr>
                        <m:t>𝟖</m:t>
                      </m:r>
                      <m:r>
                        <a:rPr lang="en-US" sz="2800" b="1" i="1">
                          <a:latin typeface="Cambria Math"/>
                        </a:rPr>
                        <m:t>𝒃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2585748"/>
                <a:ext cx="4947316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135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115990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Writing and Evaluating Expressions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" y="590550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1</a:t>
            </a:r>
            <a:r>
              <a:rPr lang="en-US" sz="2800" dirty="0">
                <a:solidFill>
                  <a:schemeClr val="accent1"/>
                </a:solidFill>
              </a:rPr>
              <a:t>:  </a:t>
            </a:r>
            <a:r>
              <a:rPr lang="en-US" sz="2800" b="1" dirty="0"/>
              <a:t>Write an algebraic expression for the word expression.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85821" y="1975545"/>
            <a:ext cx="4732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d.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143000" y="1975545"/>
                <a:ext cx="606287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800"/>
                        <m:t>14 </m:t>
                      </m:r>
                      <m:r>
                        <m:rPr>
                          <m:nor/>
                        </m:rPr>
                        <a:rPr lang="en-US" sz="2800"/>
                        <m:t>more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than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the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difference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of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a:rPr lang="en-US" sz="2800" b="1" i="1">
                          <a:latin typeface="Cambria Math"/>
                        </a:rPr>
                        <m:t>𝒙</m:t>
                      </m:r>
                      <m:r>
                        <m:rPr>
                          <m:nor/>
                        </m:rPr>
                        <a:rPr lang="en-US" sz="2800"/>
                        <m:t>  </m:t>
                      </m:r>
                      <m:r>
                        <m:rPr>
                          <m:nor/>
                        </m:rPr>
                        <a:rPr lang="en-US" sz="2800"/>
                        <m:t>and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a:rPr lang="en-US" sz="2800" b="1" i="1">
                          <a:latin typeface="Cambria Math"/>
                        </a:rPr>
                        <m:t>𝒚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1975545"/>
                <a:ext cx="6062878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2213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82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Writing and Evaluating Expressions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" y="590550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1</a:t>
            </a:r>
            <a:r>
              <a:rPr lang="en-US" sz="2800" dirty="0">
                <a:solidFill>
                  <a:schemeClr val="accent1"/>
                </a:solidFill>
              </a:rPr>
              <a:t>:  </a:t>
            </a:r>
            <a:r>
              <a:rPr lang="en-US" sz="2800" b="1" dirty="0"/>
              <a:t>Write an algebraic expression for the word expression.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85821" y="1975545"/>
            <a:ext cx="4732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d.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143000" y="1975545"/>
                <a:ext cx="606287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800"/>
                        <m:t>14 </m:t>
                      </m:r>
                      <m:r>
                        <m:rPr>
                          <m:nor/>
                        </m:rPr>
                        <a:rPr lang="en-US" sz="2800" smtClean="0">
                          <a:solidFill>
                            <a:srgbClr val="FFC000"/>
                          </a:solidFill>
                        </a:rPr>
                        <m:t>more</m:t>
                      </m:r>
                      <m:r>
                        <m:rPr>
                          <m:nor/>
                        </m:rPr>
                        <a:rPr lang="en-US" sz="2800" smtClean="0">
                          <a:solidFill>
                            <a:srgbClr val="FFC000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US" sz="2800" smtClean="0">
                          <a:solidFill>
                            <a:srgbClr val="FFC000"/>
                          </a:solidFill>
                        </a:rPr>
                        <m:t>than</m:t>
                      </m:r>
                      <m:r>
                        <m:rPr>
                          <m:nor/>
                        </m:rPr>
                        <a:rPr lang="en-US" sz="2800" smtClean="0">
                          <a:solidFill>
                            <a:srgbClr val="FFC000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the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 smtClean="0">
                          <a:solidFill>
                            <a:srgbClr val="00B050"/>
                          </a:solidFill>
                        </a:rPr>
                        <m:t>difference</m:t>
                      </m:r>
                      <m:r>
                        <m:rPr>
                          <m:nor/>
                        </m:rPr>
                        <a:rPr lang="en-US" sz="2800" smtClean="0">
                          <a:solidFill>
                            <a:srgbClr val="00B050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US" sz="2800" smtClean="0">
                          <a:solidFill>
                            <a:srgbClr val="00B050"/>
                          </a:solidFill>
                        </a:rPr>
                        <m:t>of</m:t>
                      </m:r>
                      <m:r>
                        <m:rPr>
                          <m:nor/>
                        </m:rPr>
                        <a:rPr lang="en-US" sz="2800" smtClean="0">
                          <a:solidFill>
                            <a:srgbClr val="00B050"/>
                          </a:solidFill>
                        </a:rPr>
                        <m:t> </m:t>
                      </m:r>
                      <m:r>
                        <a:rPr lang="en-US" sz="2800" b="1" i="1">
                          <a:latin typeface="Cambria Math"/>
                        </a:rPr>
                        <m:t>𝒙</m:t>
                      </m:r>
                      <m:r>
                        <m:rPr>
                          <m:nor/>
                        </m:rPr>
                        <a:rPr lang="en-US" sz="2800"/>
                        <m:t>  </m:t>
                      </m:r>
                      <m:r>
                        <m:rPr>
                          <m:nor/>
                        </m:rPr>
                        <a:rPr lang="en-US" sz="2800"/>
                        <m:t>and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a:rPr lang="en-US" sz="2800" b="1" i="1">
                          <a:latin typeface="Cambria Math"/>
                        </a:rPr>
                        <m:t>𝒚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1975545"/>
                <a:ext cx="6062878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2213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371600" y="2585748"/>
                <a:ext cx="227023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𝟏𝟒</m:t>
                      </m:r>
                      <m:r>
                        <a:rPr lang="en-US" sz="2800" b="1" i="1" smtClean="0">
                          <a:solidFill>
                            <a:srgbClr val="FFC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800" b="1" i="1">
                          <a:latin typeface="Cambria Math"/>
                        </a:rPr>
                        <m:t>(</m:t>
                      </m:r>
                      <m:r>
                        <a:rPr lang="en-US" sz="2800" b="1" i="1">
                          <a:latin typeface="Cambria Math"/>
                        </a:rPr>
                        <m:t>𝒙</m:t>
                      </m:r>
                      <m:r>
                        <a:rPr lang="en-US" sz="2800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2800" b="1" i="1">
                          <a:latin typeface="Cambria Math"/>
                        </a:rPr>
                        <m:t>𝒚</m:t>
                      </m:r>
                      <m:r>
                        <a:rPr lang="en-US" sz="2800" b="1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2585748"/>
                <a:ext cx="2270237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4570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07993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Writing and Evaluating Expressions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" y="590550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1</a:t>
            </a:r>
            <a:r>
              <a:rPr lang="en-US" sz="2800" dirty="0">
                <a:solidFill>
                  <a:schemeClr val="accent1"/>
                </a:solidFill>
              </a:rPr>
              <a:t>:  </a:t>
            </a:r>
            <a:r>
              <a:rPr lang="en-US" sz="2800" b="1" dirty="0"/>
              <a:t>Write an algebraic expression for the word expression.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85821" y="1975545"/>
            <a:ext cx="4619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143000" y="1975545"/>
                <a:ext cx="630172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800"/>
                        <m:t>The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quotient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of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a:rPr lang="en-US" sz="2800" b="1" i="1">
                          <a:latin typeface="Cambria Math"/>
                        </a:rPr>
                        <m:t>𝒎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and</m:t>
                      </m:r>
                      <m:r>
                        <m:rPr>
                          <m:nor/>
                        </m:rPr>
                        <a:rPr lang="en-US" sz="2800"/>
                        <m:t> 7 </m:t>
                      </m:r>
                      <m:r>
                        <m:rPr>
                          <m:nor/>
                        </m:rPr>
                        <a:rPr lang="en-US" sz="2800"/>
                        <m:t>decreased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by</m:t>
                      </m:r>
                      <m:r>
                        <m:rPr>
                          <m:nor/>
                        </m:rPr>
                        <a:rPr lang="en-US" sz="2800"/>
                        <m:t> 10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1975545"/>
                <a:ext cx="6301725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2130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37440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Writing and Evaluating Expressions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" y="590550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1</a:t>
            </a:r>
            <a:r>
              <a:rPr lang="en-US" sz="2800" dirty="0">
                <a:solidFill>
                  <a:schemeClr val="accent1"/>
                </a:solidFill>
              </a:rPr>
              <a:t>:  </a:t>
            </a:r>
            <a:r>
              <a:rPr lang="en-US" sz="2800" b="1" dirty="0"/>
              <a:t>Write an algebraic expression for the word expression.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85821" y="1975545"/>
            <a:ext cx="4619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143000" y="1975545"/>
                <a:ext cx="630172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800"/>
                        <m:t>The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 smtClean="0">
                          <a:solidFill>
                            <a:srgbClr val="C00000"/>
                          </a:solidFill>
                        </a:rPr>
                        <m:t>quotient</m:t>
                      </m:r>
                      <m:r>
                        <m:rPr>
                          <m:nor/>
                        </m:rPr>
                        <a:rPr lang="en-US" sz="2800" smtClean="0">
                          <a:solidFill>
                            <a:srgbClr val="C00000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US" sz="2800" smtClean="0">
                          <a:solidFill>
                            <a:srgbClr val="C00000"/>
                          </a:solidFill>
                        </a:rPr>
                        <m:t>of</m:t>
                      </m:r>
                      <m:r>
                        <m:rPr>
                          <m:nor/>
                        </m:rPr>
                        <a:rPr lang="en-US" sz="2800" smtClean="0">
                          <a:solidFill>
                            <a:srgbClr val="C00000"/>
                          </a:solidFill>
                        </a:rPr>
                        <m:t> </m:t>
                      </m:r>
                      <m:r>
                        <a:rPr lang="en-US" sz="2800" b="1" i="1">
                          <a:latin typeface="Cambria Math"/>
                        </a:rPr>
                        <m:t>𝒎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and</m:t>
                      </m:r>
                      <m:r>
                        <m:rPr>
                          <m:nor/>
                        </m:rPr>
                        <a:rPr lang="en-US" sz="2800"/>
                        <m:t> 7 </m:t>
                      </m:r>
                      <m:r>
                        <m:rPr>
                          <m:nor/>
                        </m:rPr>
                        <a:rPr lang="en-US" sz="2800" smtClean="0">
                          <a:solidFill>
                            <a:srgbClr val="00B050"/>
                          </a:solidFill>
                        </a:rPr>
                        <m:t>decreased</m:t>
                      </m:r>
                      <m:r>
                        <m:rPr>
                          <m:nor/>
                        </m:rPr>
                        <a:rPr lang="en-US" sz="2800" smtClean="0">
                          <a:solidFill>
                            <a:srgbClr val="00B050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US" sz="2800" smtClean="0">
                          <a:solidFill>
                            <a:srgbClr val="00B050"/>
                          </a:solidFill>
                        </a:rPr>
                        <m:t>by</m:t>
                      </m:r>
                      <m:r>
                        <m:rPr>
                          <m:nor/>
                        </m:rPr>
                        <a:rPr lang="en-US" sz="2800" smtClean="0">
                          <a:solidFill>
                            <a:srgbClr val="00B050"/>
                          </a:solidFill>
                        </a:rPr>
                        <m:t> 10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1975545"/>
                <a:ext cx="6301725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2130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371600" y="2585748"/>
                <a:ext cx="4866332" cy="8341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latin typeface="Cambria Math"/>
                            </a:rPr>
                            <m:t>𝒎</m:t>
                          </m:r>
                        </m:num>
                        <m:den>
                          <m:r>
                            <a:rPr lang="en-US" sz="2800" b="1" i="1">
                              <a:latin typeface="Cambria Math"/>
                            </a:rPr>
                            <m:t>𝟕</m:t>
                          </m:r>
                        </m:den>
                      </m:f>
                      <m:r>
                        <a:rPr lang="en-US" sz="2800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2800" b="1" i="1">
                          <a:latin typeface="Cambria Math"/>
                        </a:rPr>
                        <m:t>𝟏𝟎</m:t>
                      </m:r>
                      <m:r>
                        <a:rPr lang="en-US" sz="2800" b="1" i="1">
                          <a:latin typeface="Cambria Math"/>
                        </a:rPr>
                        <m:t>        </m:t>
                      </m:r>
                      <m:r>
                        <a:rPr lang="en-US" sz="2800" b="1" i="1">
                          <a:latin typeface="Cambria Math"/>
                        </a:rPr>
                        <m:t>𝒐𝒓</m:t>
                      </m:r>
                      <m:r>
                        <a:rPr lang="en-US" sz="2800" b="1" i="1">
                          <a:latin typeface="Cambria Math"/>
                        </a:rPr>
                        <m:t>       </m:t>
                      </m:r>
                      <m:r>
                        <a:rPr lang="en-US" sz="2800" b="1" i="1">
                          <a:latin typeface="Cambria Math"/>
                        </a:rPr>
                        <m:t>𝒎</m:t>
                      </m:r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÷</m:t>
                      </m:r>
                      <m:r>
                        <a:rPr lang="en-US" sz="2800" b="1" i="1">
                          <a:latin typeface="Cambria Math"/>
                        </a:rPr>
                        <m:t>𝟕</m:t>
                      </m:r>
                      <m:r>
                        <a:rPr lang="en-US" sz="2800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2800" b="1" i="1">
                          <a:latin typeface="Cambria Math"/>
                        </a:rPr>
                        <m:t>𝟏𝟎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2585748"/>
                <a:ext cx="4866332" cy="834139"/>
              </a:xfrm>
              <a:prstGeom prst="rect">
                <a:avLst/>
              </a:prstGeom>
              <a:blipFill rotWithShape="1">
                <a:blip r:embed="rId4"/>
                <a:stretch>
                  <a:fillRect r="-1504" b="-21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27521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Writing and Evaluating Expressions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" y="590550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1</a:t>
            </a:r>
            <a:r>
              <a:rPr lang="en-US" sz="2800" dirty="0">
                <a:solidFill>
                  <a:schemeClr val="accent1"/>
                </a:solidFill>
              </a:rPr>
              <a:t>:  </a:t>
            </a:r>
            <a:r>
              <a:rPr lang="en-US" sz="2800" b="1" dirty="0"/>
              <a:t>Write an algebraic expression for the word expression.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85821" y="1975545"/>
            <a:ext cx="3753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f.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143000" y="1975545"/>
                <a:ext cx="510588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800"/>
                        <m:t>5 </m:t>
                      </m:r>
                      <m:r>
                        <m:rPr>
                          <m:nor/>
                        </m:rPr>
                        <a:rPr lang="en-US" sz="2800"/>
                        <m:t>times</m:t>
                      </m:r>
                      <m:r>
                        <m:rPr>
                          <m:nor/>
                        </m:rPr>
                        <a:rPr lang="en-US" sz="2800"/>
                        <m:t>, </m:t>
                      </m:r>
                      <m:r>
                        <m:rPr>
                          <m:nor/>
                        </m:rPr>
                        <a:rPr lang="en-US" sz="2800"/>
                        <m:t>a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number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increased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by</m:t>
                      </m:r>
                      <m:r>
                        <m:rPr>
                          <m:nor/>
                        </m:rPr>
                        <a:rPr lang="en-US" sz="2800"/>
                        <m:t> 6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1975545"/>
                <a:ext cx="5105885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274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98153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Writing and Evaluating Expressions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" y="590550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1</a:t>
            </a:r>
            <a:r>
              <a:rPr lang="en-US" sz="2800" dirty="0">
                <a:solidFill>
                  <a:schemeClr val="accent1"/>
                </a:solidFill>
              </a:rPr>
              <a:t>:  </a:t>
            </a:r>
            <a:r>
              <a:rPr lang="en-US" sz="2800" b="1" dirty="0"/>
              <a:t>Write an algebraic expression for the word expression.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85821" y="1975545"/>
            <a:ext cx="3753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f.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143000" y="1975545"/>
                <a:ext cx="510588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800"/>
                        <m:t>5 </m:t>
                      </m:r>
                      <m:r>
                        <m:rPr>
                          <m:nor/>
                        </m:rPr>
                        <a:rPr lang="en-US" sz="2800"/>
                        <m:t>times</m:t>
                      </m:r>
                      <m:r>
                        <m:rPr>
                          <m:nor/>
                        </m:rPr>
                        <a:rPr lang="en-US" sz="2800"/>
                        <m:t>, </m:t>
                      </m:r>
                      <m:r>
                        <m:rPr>
                          <m:nor/>
                        </m:rPr>
                        <a:rPr lang="en-US" sz="2800"/>
                        <m:t>a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number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increased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by</m:t>
                      </m:r>
                      <m:r>
                        <m:rPr>
                          <m:nor/>
                        </m:rPr>
                        <a:rPr lang="en-US" sz="2800"/>
                        <m:t> 6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1975545"/>
                <a:ext cx="5105885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274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371600" y="2585748"/>
                <a:ext cx="196085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𝟓</m:t>
                      </m:r>
                      <m:r>
                        <a:rPr lang="en-US" sz="28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∗</m:t>
                      </m:r>
                      <m:r>
                        <a:rPr lang="en-US" sz="2800" b="1" i="1">
                          <a:latin typeface="Cambria Math"/>
                        </a:rPr>
                        <m:t>(</m:t>
                      </m:r>
                      <m:r>
                        <a:rPr lang="en-US" sz="2800" b="1" i="1">
                          <a:latin typeface="Cambria Math"/>
                        </a:rPr>
                        <m:t>𝒙</m:t>
                      </m:r>
                      <m:r>
                        <a:rPr lang="en-US" sz="2800" b="1" i="1" smtClean="0">
                          <a:solidFill>
                            <a:srgbClr val="FFC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800" b="1" i="1">
                          <a:latin typeface="Cambria Math"/>
                        </a:rPr>
                        <m:t>𝟔</m:t>
                      </m:r>
                      <m:r>
                        <a:rPr lang="en-US" sz="2800" b="1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2585748"/>
                <a:ext cx="1960858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4969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93485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Writing and Evaluating Expressions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72140" y="438150"/>
            <a:ext cx="820124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2</a:t>
            </a:r>
            <a:r>
              <a:rPr lang="en-US" sz="2800" dirty="0">
                <a:solidFill>
                  <a:schemeClr val="accent1"/>
                </a:solidFill>
              </a:rPr>
              <a:t>:  </a:t>
            </a:r>
            <a:r>
              <a:rPr lang="en-US" sz="2800" dirty="0"/>
              <a:t> </a:t>
            </a:r>
            <a:r>
              <a:rPr lang="en-US" sz="2800" b="1" dirty="0"/>
              <a:t>Write an expression to match the words.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457200" y="1733550"/>
            <a:ext cx="4587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0" y="1736270"/>
                <a:ext cx="8915400" cy="13651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800" b="0" i="0" smtClean="0"/>
                        <m:t>           </m:t>
                      </m:r>
                      <m:r>
                        <m:rPr>
                          <m:nor/>
                        </m:rPr>
                        <a:rPr lang="en-US" sz="2800"/>
                        <m:t>If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a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car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traveled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for</m:t>
                      </m:r>
                      <m:r>
                        <m:rPr>
                          <m:nor/>
                        </m:rPr>
                        <a:rPr lang="en-US" sz="2800"/>
                        <m:t> 6 </m:t>
                      </m:r>
                      <m:r>
                        <m:rPr>
                          <m:nor/>
                        </m:rPr>
                        <a:rPr lang="en-US" sz="2800"/>
                        <m:t>hours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at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an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average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rate</m:t>
                      </m:r>
                      <m:r>
                        <m:rPr>
                          <m:nor/>
                        </m:rPr>
                        <a:rPr lang="en-US" sz="2800" b="0" i="0" smtClean="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of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a:rPr lang="en-US" sz="2800" i="1">
                          <a:latin typeface="Cambria Math"/>
                        </a:rPr>
                        <m:t> </m:t>
                      </m:r>
                      <m:r>
                        <a:rPr lang="en-US" sz="2800" b="1" i="1">
                          <a:latin typeface="Cambria Math"/>
                        </a:rPr>
                        <m:t>𝒓</m:t>
                      </m:r>
                      <m:r>
                        <m:rPr>
                          <m:nor/>
                        </m:rPr>
                        <a:rPr lang="en-US" sz="28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kilometers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per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hour</m:t>
                      </m:r>
                      <m:r>
                        <m:rPr>
                          <m:nor/>
                        </m:rPr>
                        <a:rPr lang="en-US" sz="2800"/>
                        <m:t>, </m:t>
                      </m:r>
                      <m:r>
                        <m:rPr>
                          <m:nor/>
                        </m:rPr>
                        <a:rPr lang="en-US" sz="2800"/>
                        <m:t>represent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the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distance</m:t>
                      </m:r>
                      <m:r>
                        <a:rPr lang="en-US" sz="2800" b="1" i="1">
                          <a:latin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it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traveled</m:t>
                      </m:r>
                      <m:r>
                        <m:rPr>
                          <m:nor/>
                        </m:rPr>
                        <a:rPr lang="en-US" sz="2800"/>
                        <m:t>.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736270"/>
                <a:ext cx="8915400" cy="1365117"/>
              </a:xfrm>
              <a:prstGeom prst="rect">
                <a:avLst/>
              </a:prstGeom>
              <a:blipFill rotWithShape="1">
                <a:blip r:embed="rId3"/>
                <a:stretch>
                  <a:fillRect b="-120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79617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Writing and Evaluating Expressions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72140" y="438150"/>
            <a:ext cx="820124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2</a:t>
            </a:r>
            <a:r>
              <a:rPr lang="en-US" sz="2800" dirty="0">
                <a:solidFill>
                  <a:schemeClr val="accent1"/>
                </a:solidFill>
              </a:rPr>
              <a:t>:  </a:t>
            </a:r>
            <a:r>
              <a:rPr lang="en-US" sz="2800" dirty="0"/>
              <a:t> </a:t>
            </a:r>
            <a:r>
              <a:rPr lang="en-US" sz="2800" b="1" dirty="0"/>
              <a:t>Write an expression to match the words.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457200" y="1733550"/>
            <a:ext cx="4587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0" y="1736270"/>
                <a:ext cx="8915400" cy="13651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800" b="0" i="0" smtClean="0"/>
                        <m:t>           </m:t>
                      </m:r>
                      <m:r>
                        <m:rPr>
                          <m:nor/>
                        </m:rPr>
                        <a:rPr lang="en-US" sz="2800"/>
                        <m:t>If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a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car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traveled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for</m:t>
                      </m:r>
                      <m:r>
                        <m:rPr>
                          <m:nor/>
                        </m:rPr>
                        <a:rPr lang="en-US" sz="2800"/>
                        <m:t> 6 </m:t>
                      </m:r>
                      <m:r>
                        <m:rPr>
                          <m:nor/>
                        </m:rPr>
                        <a:rPr lang="en-US" sz="2800"/>
                        <m:t>hours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at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an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average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rate</m:t>
                      </m:r>
                      <m:r>
                        <m:rPr>
                          <m:nor/>
                        </m:rPr>
                        <a:rPr lang="en-US" sz="2800" b="0" i="0" smtClean="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of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a:rPr lang="en-US" sz="2800" i="1">
                          <a:latin typeface="Cambria Math"/>
                        </a:rPr>
                        <m:t> </m:t>
                      </m:r>
                      <m:r>
                        <a:rPr lang="en-US" sz="2800" b="1" i="1">
                          <a:latin typeface="Cambria Math"/>
                        </a:rPr>
                        <m:t>𝒓</m:t>
                      </m:r>
                      <m:r>
                        <m:rPr>
                          <m:nor/>
                        </m:rPr>
                        <a:rPr lang="en-US" sz="28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kilometers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per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hour</m:t>
                      </m:r>
                      <m:r>
                        <m:rPr>
                          <m:nor/>
                        </m:rPr>
                        <a:rPr lang="en-US" sz="2800"/>
                        <m:t>, </m:t>
                      </m:r>
                      <m:r>
                        <m:rPr>
                          <m:nor/>
                        </m:rPr>
                        <a:rPr lang="en-US" sz="2800"/>
                        <m:t>represent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the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distance</m:t>
                      </m:r>
                      <m:r>
                        <a:rPr lang="en-US" sz="2800" b="1" i="1">
                          <a:latin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it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traveled</m:t>
                      </m:r>
                      <m:r>
                        <m:rPr>
                          <m:nor/>
                        </m:rPr>
                        <a:rPr lang="en-US" sz="2800"/>
                        <m:t>.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736270"/>
                <a:ext cx="8915400" cy="1365117"/>
              </a:xfrm>
              <a:prstGeom prst="rect">
                <a:avLst/>
              </a:prstGeom>
              <a:blipFill rotWithShape="1">
                <a:blip r:embed="rId3"/>
                <a:stretch>
                  <a:fillRect b="-120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915980" y="2952750"/>
                <a:ext cx="4895636" cy="10604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𝒓</m:t>
                      </m:r>
                      <m:r>
                        <a:rPr lang="en-US" sz="2800" b="1" i="1">
                          <a:latin typeface="Cambria Math"/>
                        </a:rPr>
                        <m:t> =</m:t>
                      </m:r>
                      <m:r>
                        <a:rPr lang="en-US" sz="2800" b="1" i="1">
                          <a:latin typeface="Cambria Math"/>
                        </a:rPr>
                        <m:t>𝒂𝒏</m:t>
                      </m:r>
                      <m:r>
                        <a:rPr lang="en-US" sz="2800" b="1" i="1">
                          <a:latin typeface="Cambria Math"/>
                        </a:rPr>
                        <m:t> </m:t>
                      </m:r>
                      <m:r>
                        <a:rPr lang="en-US" sz="2800" b="1" i="1">
                          <a:latin typeface="Cambria Math"/>
                        </a:rPr>
                        <m:t>𝒂𝒗𝒆𝒓𝒂𝒈𝒆</m:t>
                      </m:r>
                      <m:r>
                        <a:rPr lang="en-US" sz="2800" b="1" i="1">
                          <a:latin typeface="Cambria Math"/>
                        </a:rPr>
                        <m:t> </m:t>
                      </m:r>
                      <m:r>
                        <a:rPr lang="en-US" sz="2800" b="1" i="1">
                          <a:latin typeface="Cambria Math"/>
                        </a:rPr>
                        <m:t>𝒓𝒂𝒕𝒆</m:t>
                      </m:r>
                      <m:d>
                        <m:dPr>
                          <m:ctrlPr>
                            <a:rPr lang="en-US" sz="2800" b="1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800" b="1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800" b="1" i="1">
                                  <a:latin typeface="Cambria Math"/>
                                </a:rPr>
                                <m:t>𝒌𝒎</m:t>
                              </m:r>
                            </m:num>
                            <m:den>
                              <m:r>
                                <a:rPr lang="en-US" sz="2800" b="1" i="1">
                                  <a:latin typeface="Cambria Math"/>
                                </a:rPr>
                                <m:t>𝒉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980" y="2952750"/>
                <a:ext cx="4895636" cy="1060483"/>
              </a:xfrm>
              <a:prstGeom prst="rect">
                <a:avLst/>
              </a:prstGeom>
              <a:blipFill rotWithShape="1">
                <a:blip r:embed="rId4"/>
                <a:stretch>
                  <a:fillRect r="-28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915980" y="3943350"/>
                <a:ext cx="276229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𝑫𝒊𝒔𝒕𝒂𝒏𝒄𝒆</m:t>
                      </m:r>
                      <m:r>
                        <a:rPr lang="en-US" sz="2800" b="1" i="1">
                          <a:latin typeface="Cambria Math"/>
                        </a:rPr>
                        <m:t> (</m:t>
                      </m:r>
                      <m:r>
                        <a:rPr lang="en-US" sz="2800" b="1" i="1">
                          <a:latin typeface="Cambria Math"/>
                        </a:rPr>
                        <m:t>𝒌𝒎</m:t>
                      </m:r>
                      <m:r>
                        <a:rPr lang="en-US" sz="2800" b="1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980" y="3943350"/>
                <a:ext cx="2762295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5519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4343400" y="3943350"/>
                <a:ext cx="100623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𝟔</m:t>
                      </m:r>
                      <m:r>
                        <a:rPr lang="en-US" sz="2800" b="1" i="1">
                          <a:latin typeface="Cambria Math"/>
                        </a:rPr>
                        <m:t>∗</m:t>
                      </m:r>
                      <m:r>
                        <a:rPr lang="en-US" sz="2800" b="1" i="1">
                          <a:latin typeface="Cambria Math"/>
                        </a:rPr>
                        <m:t>𝒓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3943350"/>
                <a:ext cx="1006238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0465" r="-15152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1635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1274"/>
            <a:ext cx="8077200" cy="407437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Writing and Evaluating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66750"/>
            <a:ext cx="8229600" cy="41120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600" b="1" dirty="0">
                <a:solidFill>
                  <a:srgbClr val="0070C0"/>
                </a:solidFill>
              </a:rPr>
              <a:t>Students will be able to:</a:t>
            </a:r>
          </a:p>
          <a:p>
            <a:pPr marL="0" indent="0" algn="ctr">
              <a:buNone/>
            </a:pPr>
            <a:r>
              <a:rPr lang="en-US" sz="2800" dirty="0"/>
              <a:t>Write and evaluate  expressions </a:t>
            </a:r>
            <a:endParaRPr lang="en-US" sz="2600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sz="2600" b="1" dirty="0">
                <a:solidFill>
                  <a:srgbClr val="0070C0"/>
                </a:solidFill>
              </a:rPr>
              <a:t>	Key Vocabulary:</a:t>
            </a:r>
          </a:p>
          <a:p>
            <a:pPr marL="0" indent="0" algn="ctr">
              <a:buNone/>
            </a:pPr>
            <a:r>
              <a:rPr lang="en-US" sz="2600" dirty="0">
                <a:ea typeface="MS Mincho"/>
                <a:cs typeface="Times New Roman"/>
              </a:rPr>
              <a:t>An algebraic expression</a:t>
            </a:r>
          </a:p>
          <a:p>
            <a:pPr marL="0" indent="0" algn="ctr">
              <a:buNone/>
            </a:pPr>
            <a:r>
              <a:rPr lang="en-US" sz="2600" dirty="0"/>
              <a:t>Addition</a:t>
            </a:r>
          </a:p>
          <a:p>
            <a:pPr marL="0" indent="0" algn="ctr">
              <a:buNone/>
            </a:pPr>
            <a:r>
              <a:rPr lang="en-US" sz="2600" dirty="0"/>
              <a:t>Subtraction</a:t>
            </a:r>
          </a:p>
          <a:p>
            <a:pPr marL="0" indent="0" algn="ctr">
              <a:buNone/>
            </a:pPr>
            <a:r>
              <a:rPr lang="en-US" sz="2600" dirty="0"/>
              <a:t>Multiplication</a:t>
            </a:r>
          </a:p>
          <a:p>
            <a:pPr marL="0" indent="0" algn="ctr">
              <a:buNone/>
            </a:pPr>
            <a:r>
              <a:rPr lang="en-US" sz="2600" dirty="0"/>
              <a:t>Division </a:t>
            </a:r>
          </a:p>
          <a:p>
            <a:pPr marL="0" indent="0" algn="ctr">
              <a:buNone/>
            </a:pPr>
            <a:endParaRPr lang="en-US" sz="2600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en-US" sz="2600" dirty="0"/>
          </a:p>
          <a:p>
            <a:pPr marL="0" indent="0" algn="ctr">
              <a:buNone/>
            </a:pPr>
            <a:endParaRPr lang="en-US" sz="2600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en-US" sz="2600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en-US" sz="2600" dirty="0"/>
          </a:p>
          <a:p>
            <a:pPr marL="0" indent="0" algn="ctr">
              <a:buNone/>
            </a:pPr>
            <a:endParaRPr lang="en-US" sz="2600" dirty="0"/>
          </a:p>
          <a:p>
            <a:pPr marL="0" indent="0" algn="ctr">
              <a:buNone/>
            </a:pPr>
            <a:endParaRPr lang="en-US" sz="2600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en-US" sz="2600" b="1" dirty="0">
              <a:solidFill>
                <a:srgbClr val="0070C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44451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Writing and Evaluating Expressions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72140" y="438150"/>
            <a:ext cx="820124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2</a:t>
            </a:r>
            <a:r>
              <a:rPr lang="en-US" sz="2800" dirty="0">
                <a:solidFill>
                  <a:schemeClr val="accent1"/>
                </a:solidFill>
              </a:rPr>
              <a:t>:  </a:t>
            </a:r>
            <a:r>
              <a:rPr lang="en-US" sz="2800" b="1" dirty="0"/>
              <a:t>Write an expression to match the words.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457200" y="1733550"/>
            <a:ext cx="4732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990600" y="1733550"/>
                <a:ext cx="7769819" cy="9541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/>
                  <a:t>Represent the total number of days in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1" i="1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sz="2800" dirty="0"/>
                  <a:t> weeks and </a:t>
                </a:r>
              </a:p>
              <a:p>
                <a:r>
                  <a:rPr lang="en-US" sz="2800" dirty="0"/>
                  <a:t>5 days.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1733550"/>
                <a:ext cx="7769819" cy="954107"/>
              </a:xfrm>
              <a:prstGeom prst="rect">
                <a:avLst/>
              </a:prstGeom>
              <a:blipFill rotWithShape="1">
                <a:blip r:embed="rId3"/>
                <a:stretch>
                  <a:fillRect l="-1648" t="-5732" r="-1648" b="-17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08922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Writing and Evaluating Expressions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72140" y="438150"/>
            <a:ext cx="820124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2</a:t>
            </a:r>
            <a:r>
              <a:rPr lang="en-US" sz="2800" dirty="0">
                <a:solidFill>
                  <a:schemeClr val="accent1"/>
                </a:solidFill>
              </a:rPr>
              <a:t>:  </a:t>
            </a:r>
            <a:r>
              <a:rPr lang="en-US" sz="2800" b="1" dirty="0"/>
              <a:t>Write an expression to match the words.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457200" y="1733550"/>
            <a:ext cx="4732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990600" y="1733550"/>
                <a:ext cx="7769819" cy="9541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/>
                  <a:t>Represent the total number of days in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1" i="1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sz="2800" dirty="0"/>
                  <a:t> weeks and </a:t>
                </a:r>
              </a:p>
              <a:p>
                <a:r>
                  <a:rPr lang="en-US" sz="2800" dirty="0"/>
                  <a:t>5 days.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1733550"/>
                <a:ext cx="7769819" cy="954107"/>
              </a:xfrm>
              <a:prstGeom prst="rect">
                <a:avLst/>
              </a:prstGeom>
              <a:blipFill rotWithShape="1">
                <a:blip r:embed="rId3"/>
                <a:stretch>
                  <a:fillRect l="-1648" t="-5732" r="-1648" b="-17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89387" y="2829300"/>
                <a:ext cx="394935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𝒙</m:t>
                      </m:r>
                      <m:r>
                        <a:rPr lang="en-US" sz="2800" b="1" i="1">
                          <a:latin typeface="Cambria Math"/>
                        </a:rPr>
                        <m:t>−</m:t>
                      </m:r>
                      <m:r>
                        <a:rPr lang="en-US" sz="2800" b="1" i="1">
                          <a:latin typeface="Cambria Math"/>
                        </a:rPr>
                        <m:t>𝒏𝒖𝒎𝒃𝒆𝒓</m:t>
                      </m:r>
                      <m:r>
                        <a:rPr lang="en-US" sz="2800" b="1" i="1">
                          <a:latin typeface="Cambria Math"/>
                        </a:rPr>
                        <m:t> </m:t>
                      </m:r>
                      <m:r>
                        <a:rPr lang="en-US" sz="2800" b="1" i="1">
                          <a:latin typeface="Cambria Math"/>
                        </a:rPr>
                        <m:t>𝒐𝒇</m:t>
                      </m:r>
                      <m:r>
                        <a:rPr lang="en-US" sz="2800" b="1" i="1">
                          <a:latin typeface="Cambria Math"/>
                        </a:rPr>
                        <m:t> </m:t>
                      </m:r>
                      <m:r>
                        <a:rPr lang="en-US" sz="2800" b="1" i="1">
                          <a:latin typeface="Cambria Math"/>
                        </a:rPr>
                        <m:t>𝒘𝒆𝒆𝒌𝒔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387" y="2829300"/>
                <a:ext cx="3949351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3549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580296" y="3466212"/>
                <a:ext cx="430438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𝑬𝒗𝒆𝒓𝒚</m:t>
                      </m:r>
                      <m:r>
                        <a:rPr lang="en-US" sz="2800" b="1" i="1">
                          <a:latin typeface="Cambria Math"/>
                        </a:rPr>
                        <m:t> </m:t>
                      </m:r>
                      <m:r>
                        <a:rPr lang="en-US" sz="2800" b="1" i="1">
                          <a:latin typeface="Cambria Math"/>
                        </a:rPr>
                        <m:t>𝒘𝒆𝒆𝒌</m:t>
                      </m:r>
                      <m:r>
                        <a:rPr lang="en-US" sz="2800" b="1" i="1">
                          <a:latin typeface="Cambria Math"/>
                        </a:rPr>
                        <m:t> </m:t>
                      </m:r>
                      <m:r>
                        <a:rPr lang="en-US" sz="2800" b="1" i="1">
                          <a:latin typeface="Cambria Math"/>
                        </a:rPr>
                        <m:t>𝒉𝒂𝒔</m:t>
                      </m:r>
                      <m:r>
                        <a:rPr lang="en-US" sz="2800" b="1" i="1">
                          <a:latin typeface="Cambria Math"/>
                        </a:rPr>
                        <m:t>  </m:t>
                      </m:r>
                      <m:r>
                        <a:rPr lang="en-US" sz="2800" b="1" i="1">
                          <a:latin typeface="Cambria Math"/>
                        </a:rPr>
                        <m:t>𝟕</m:t>
                      </m:r>
                      <m:r>
                        <a:rPr lang="en-US" sz="2800" b="1" i="1">
                          <a:latin typeface="Cambria Math"/>
                        </a:rPr>
                        <m:t> </m:t>
                      </m:r>
                      <m:r>
                        <a:rPr lang="en-US" sz="2800" b="1" i="1">
                          <a:latin typeface="Cambria Math"/>
                        </a:rPr>
                        <m:t>𝒅𝒂𝒚𝒔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296" y="3466212"/>
                <a:ext cx="4304383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588" r="-3399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580296" y="3989432"/>
                <a:ext cx="684437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𝑻𝒐𝒕𝒂𝒍</m:t>
                      </m:r>
                      <m:r>
                        <a:rPr lang="en-US" sz="2800" b="1" i="1" smtClean="0">
                          <a:latin typeface="Cambria Math"/>
                        </a:rPr>
                        <m:t> </m:t>
                      </m:r>
                      <m:r>
                        <a:rPr lang="en-US" sz="2800" b="1" i="1" smtClean="0">
                          <a:latin typeface="Cambria Math"/>
                        </a:rPr>
                        <m:t>𝒏𝒖𝒎𝒃𝒆𝒓</m:t>
                      </m:r>
                      <m:r>
                        <a:rPr lang="en-US" sz="2800" b="1" i="1" smtClean="0">
                          <a:latin typeface="Cambria Math"/>
                        </a:rPr>
                        <m:t> </m:t>
                      </m:r>
                      <m:r>
                        <a:rPr lang="en-US" sz="2800" b="1" i="1" smtClean="0">
                          <a:latin typeface="Cambria Math"/>
                        </a:rPr>
                        <m:t>𝒐𝒇</m:t>
                      </m:r>
                      <m:r>
                        <a:rPr lang="en-US" sz="2800" b="1" i="1" smtClean="0">
                          <a:latin typeface="Cambria Math"/>
                        </a:rPr>
                        <m:t> </m:t>
                      </m:r>
                      <m:r>
                        <a:rPr lang="en-US" sz="2800" b="1" i="1" smtClean="0">
                          <a:latin typeface="Cambria Math"/>
                        </a:rPr>
                        <m:t>𝒅𝒂𝒚𝒔</m:t>
                      </m:r>
                      <m:r>
                        <a:rPr lang="en-US" sz="2800" b="1" i="1" smtClean="0">
                          <a:latin typeface="Cambria Math"/>
                        </a:rPr>
                        <m:t>                     </m:t>
                      </m:r>
                      <m:r>
                        <a:rPr lang="en-US" sz="2800" b="1" i="1">
                          <a:latin typeface="Cambria Math"/>
                        </a:rPr>
                        <m:t>𝟕</m:t>
                      </m:r>
                      <m:r>
                        <a:rPr lang="en-US" sz="2800" b="1" i="1">
                          <a:latin typeface="Cambria Math"/>
                        </a:rPr>
                        <m:t>𝒙</m:t>
                      </m:r>
                      <m:r>
                        <a:rPr lang="en-US" sz="2800" b="1" i="1">
                          <a:latin typeface="Cambria Math"/>
                        </a:rPr>
                        <m:t>+</m:t>
                      </m:r>
                      <m:r>
                        <a:rPr lang="en-US" sz="2800" b="1" i="1">
                          <a:latin typeface="Cambria Math"/>
                        </a:rPr>
                        <m:t>𝟓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296" y="3989432"/>
                <a:ext cx="6844373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35568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Writing and Evaluating Expressions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72140" y="438150"/>
            <a:ext cx="820124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2</a:t>
            </a:r>
            <a:r>
              <a:rPr lang="en-US" sz="2800" dirty="0">
                <a:solidFill>
                  <a:schemeClr val="accent1"/>
                </a:solidFill>
              </a:rPr>
              <a:t>:  </a:t>
            </a:r>
            <a:r>
              <a:rPr lang="en-US" sz="2800" b="1" dirty="0"/>
              <a:t>Write an expression to match the words.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457200" y="1733550"/>
            <a:ext cx="4315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c.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888729" y="1733550"/>
                <a:ext cx="7557910" cy="13651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800" smtClean="0"/>
                        <m:t>After</m:t>
                      </m:r>
                      <m:r>
                        <m:rPr>
                          <m:nor/>
                        </m:rPr>
                        <a:rPr lang="en-US" sz="2800" smtClean="0"/>
                        <m:t> 12 </m:t>
                      </m:r>
                      <m:r>
                        <m:rPr>
                          <m:nor/>
                        </m:rPr>
                        <a:rPr lang="en-US" sz="2800" smtClean="0"/>
                        <m:t>centimeters</m:t>
                      </m:r>
                      <m:r>
                        <m:rPr>
                          <m:nor/>
                        </m:rPr>
                        <a:rPr lang="en-US" sz="2800" smtClean="0"/>
                        <m:t> </m:t>
                      </m:r>
                      <m:r>
                        <m:rPr>
                          <m:nor/>
                        </m:rPr>
                        <a:rPr lang="en-US" sz="2800" smtClean="0"/>
                        <m:t>had</m:t>
                      </m:r>
                      <m:r>
                        <m:rPr>
                          <m:nor/>
                        </m:rPr>
                        <a:rPr lang="en-US" sz="2800" smtClean="0"/>
                        <m:t> </m:t>
                      </m:r>
                      <m:r>
                        <m:rPr>
                          <m:nor/>
                        </m:rPr>
                        <a:rPr lang="en-US" sz="2800" smtClean="0"/>
                        <m:t>been</m:t>
                      </m:r>
                      <m:r>
                        <m:rPr>
                          <m:nor/>
                        </m:rPr>
                        <a:rPr lang="en-US" sz="2800" smtClean="0"/>
                        <m:t> </m:t>
                      </m:r>
                      <m:r>
                        <m:rPr>
                          <m:nor/>
                        </m:rPr>
                        <a:rPr lang="en-US" sz="2800" smtClean="0"/>
                        <m:t>cut</m:t>
                      </m:r>
                      <m:r>
                        <m:rPr>
                          <m:nor/>
                        </m:rPr>
                        <a:rPr lang="en-US" sz="2800" smtClean="0"/>
                        <m:t> </m:t>
                      </m:r>
                      <m:r>
                        <m:rPr>
                          <m:nor/>
                        </m:rPr>
                        <a:rPr lang="en-US" sz="2800" smtClean="0"/>
                        <m:t>from</m:t>
                      </m:r>
                      <m:r>
                        <m:rPr>
                          <m:nor/>
                        </m:rPr>
                        <a:rPr lang="en-US" sz="2800" smtClean="0"/>
                        <m:t> </m:t>
                      </m:r>
                      <m:r>
                        <m:rPr>
                          <m:nor/>
                        </m:rPr>
                        <a:rPr lang="en-US" sz="2800" smtClean="0"/>
                        <m:t>a</m:t>
                      </m:r>
                      <m:r>
                        <m:rPr>
                          <m:nor/>
                        </m:rPr>
                        <a:rPr lang="en-US" sz="2800" smtClean="0"/>
                        <m:t> </m:t>
                      </m:r>
                      <m:r>
                        <m:rPr>
                          <m:nor/>
                        </m:rPr>
                        <a:rPr lang="en-US" sz="2800" smtClean="0"/>
                        <m:t>piece</m:t>
                      </m:r>
                      <m:r>
                        <m:rPr>
                          <m:nor/>
                        </m:rPr>
                        <a:rPr lang="en-US" sz="2800" smtClean="0"/>
                        <m:t> </m:t>
                      </m:r>
                      <m:r>
                        <m:rPr>
                          <m:nor/>
                        </m:rPr>
                        <a:rPr lang="en-US" sz="2800" smtClean="0"/>
                        <m:t>of</m:t>
                      </m:r>
                    </m:oMath>
                  </m:oMathPara>
                </a14:m>
                <a:endParaRPr lang="en-US" sz="2800" dirty="0"/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800"/>
                        <m:t>lumber</m:t>
                      </m:r>
                      <m:r>
                        <m:rPr>
                          <m:nor/>
                        </m:rPr>
                        <a:rPr lang="en-US" sz="2800"/>
                        <m:t>, 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𝒚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centimeters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were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left</m:t>
                      </m:r>
                      <m:r>
                        <m:rPr>
                          <m:nor/>
                        </m:rPr>
                        <a:rPr lang="en-US" sz="2800"/>
                        <m:t>.</m:t>
                      </m:r>
                      <m:r>
                        <m:rPr>
                          <m:nor/>
                        </m:rPr>
                        <a:rPr lang="en-US" sz="2800"/>
                        <m:t>Represent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the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length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of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the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original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piece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of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lumber</m:t>
                      </m:r>
                      <m:r>
                        <m:rPr>
                          <m:nor/>
                        </m:rPr>
                        <a:rPr lang="en-US" sz="2800"/>
                        <m:t>.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8729" y="1733550"/>
                <a:ext cx="7557910" cy="1365117"/>
              </a:xfrm>
              <a:prstGeom prst="rect">
                <a:avLst/>
              </a:prstGeom>
              <a:blipFill rotWithShape="1">
                <a:blip r:embed="rId3"/>
                <a:stretch>
                  <a:fillRect t="-4018" r="-16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85213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Writing and Evaluating Expressions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72140" y="438150"/>
            <a:ext cx="820124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2</a:t>
            </a:r>
            <a:r>
              <a:rPr lang="en-US" sz="2800" dirty="0">
                <a:solidFill>
                  <a:schemeClr val="accent1"/>
                </a:solidFill>
              </a:rPr>
              <a:t>:  </a:t>
            </a:r>
            <a:r>
              <a:rPr lang="en-US" sz="2800" b="1" dirty="0"/>
              <a:t>Write an expression to match the words.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457200" y="1733550"/>
            <a:ext cx="4315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c.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902839" y="1733550"/>
                <a:ext cx="7543800" cy="13750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800"/>
                        <m:t>After</m:t>
                      </m:r>
                      <m:r>
                        <m:rPr>
                          <m:nor/>
                        </m:rPr>
                        <a:rPr lang="en-US" sz="2800"/>
                        <m:t> 12 </m:t>
                      </m:r>
                      <m:r>
                        <m:rPr>
                          <m:nor/>
                        </m:rPr>
                        <a:rPr lang="en-US" sz="2800"/>
                        <m:t>centimeters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had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been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cut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from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a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piece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of</m:t>
                      </m:r>
                    </m:oMath>
                  </m:oMathPara>
                </a14:m>
                <a:endParaRPr lang="en-US" sz="2800" dirty="0"/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800"/>
                        <m:t>lumber</m:t>
                      </m:r>
                      <m:r>
                        <m:rPr>
                          <m:nor/>
                        </m:rPr>
                        <a:rPr lang="en-US" sz="2800"/>
                        <m:t>, </m:t>
                      </m:r>
                      <m:r>
                        <a:rPr lang="en-US" sz="2800" b="1" i="1">
                          <a:latin typeface="Cambria Math"/>
                        </a:rPr>
                        <m:t>𝒚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centimeters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were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left</m:t>
                      </m:r>
                      <m:r>
                        <m:rPr>
                          <m:nor/>
                        </m:rPr>
                        <a:rPr lang="en-US" sz="2800"/>
                        <m:t>.</m:t>
                      </m:r>
                      <m:r>
                        <m:rPr>
                          <m:nor/>
                        </m:rPr>
                        <a:rPr lang="en-US" sz="2800"/>
                        <m:t>Represent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the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length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of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the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original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piece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of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lumber</m:t>
                      </m:r>
                      <m:r>
                        <m:rPr>
                          <m:nor/>
                        </m:rPr>
                        <a:rPr lang="en-US" sz="2800"/>
                        <m:t>.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2839" y="1733550"/>
                <a:ext cx="7543800" cy="1375056"/>
              </a:xfrm>
              <a:prstGeom prst="rect">
                <a:avLst/>
              </a:prstGeom>
              <a:blipFill rotWithShape="1">
                <a:blip r:embed="rId3"/>
                <a:stretch>
                  <a:fillRect t="-3982" r="-1777" b="-115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580296" y="3466212"/>
                <a:ext cx="474110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𝒚</m:t>
                      </m:r>
                      <m:r>
                        <a:rPr lang="en-US" sz="2800" b="1" i="1" smtClean="0">
                          <a:latin typeface="Cambria Math"/>
                        </a:rPr>
                        <m:t>−</m:t>
                      </m:r>
                      <m:r>
                        <a:rPr lang="en-US" sz="2800" b="1" i="1" smtClean="0">
                          <a:latin typeface="Cambria Math"/>
                        </a:rPr>
                        <m:t>𝒍𝒆𝒏𝒈𝒕𝒉</m:t>
                      </m:r>
                      <m:r>
                        <a:rPr lang="en-US" sz="2800" b="1" i="1" smtClean="0">
                          <a:latin typeface="Cambria Math"/>
                        </a:rPr>
                        <m:t> </m:t>
                      </m:r>
                      <m:r>
                        <a:rPr lang="en-US" sz="2800" b="1" i="1" smtClean="0">
                          <a:latin typeface="Cambria Math"/>
                        </a:rPr>
                        <m:t>𝒐𝒇</m:t>
                      </m:r>
                      <m:r>
                        <a:rPr lang="en-US" sz="2800" b="1" i="1" smtClean="0">
                          <a:latin typeface="Cambria Math"/>
                        </a:rPr>
                        <m:t>  </m:t>
                      </m:r>
                      <m:r>
                        <a:rPr lang="en-US" sz="2800" b="1" i="1">
                          <a:latin typeface="Cambria Math"/>
                        </a:rPr>
                        <m:t>𝒑𝒊𝒆𝒄𝒆</m:t>
                      </m:r>
                      <m:r>
                        <a:rPr lang="en-US" sz="2800" b="1" i="1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US" sz="28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1" i="1">
                              <a:latin typeface="Cambria Math"/>
                            </a:rPr>
                            <m:t>𝒄𝒎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296" y="3466212"/>
                <a:ext cx="4741105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588" r="-1157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580296" y="3989432"/>
                <a:ext cx="820679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𝑳𝒆𝒏𝒈𝒕𝒉</m:t>
                      </m:r>
                      <m:r>
                        <a:rPr lang="en-US" sz="2800" b="1" i="1" smtClean="0">
                          <a:latin typeface="Cambria Math"/>
                        </a:rPr>
                        <m:t> </m:t>
                      </m:r>
                      <m:r>
                        <a:rPr lang="en-US" sz="2800" b="1" i="1" smtClean="0">
                          <a:latin typeface="Cambria Math"/>
                        </a:rPr>
                        <m:t>𝒐𝒇</m:t>
                      </m:r>
                      <m:r>
                        <a:rPr lang="en-US" sz="2800" b="1" i="1" smtClean="0">
                          <a:latin typeface="Cambria Math"/>
                        </a:rPr>
                        <m:t> </m:t>
                      </m:r>
                      <m:r>
                        <a:rPr lang="en-US" sz="2800" b="1" i="1" smtClean="0">
                          <a:latin typeface="Cambria Math"/>
                        </a:rPr>
                        <m:t>𝒐𝒓𝒊𝒈𝒊𝒏𝒂𝒍</m:t>
                      </m:r>
                      <m:r>
                        <a:rPr lang="en-US" sz="2800" b="1" i="1" smtClean="0">
                          <a:latin typeface="Cambria Math"/>
                        </a:rPr>
                        <m:t>   </m:t>
                      </m:r>
                      <m:r>
                        <a:rPr lang="en-US" sz="2800" b="1" i="1" smtClean="0">
                          <a:latin typeface="Cambria Math"/>
                        </a:rPr>
                        <m:t>𝒑𝒊𝒆𝒄𝒆</m:t>
                      </m:r>
                      <m:r>
                        <a:rPr lang="en-US" sz="2800" b="1" i="1" smtClean="0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US" sz="28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1" i="1">
                              <a:latin typeface="Cambria Math"/>
                            </a:rPr>
                            <m:t>𝒄𝒎</m:t>
                          </m:r>
                        </m:e>
                      </m:d>
                      <m:r>
                        <a:rPr lang="en-US" sz="2800" b="1" i="1" smtClean="0">
                          <a:latin typeface="Cambria Math"/>
                        </a:rPr>
                        <m:t>                </m:t>
                      </m:r>
                      <m:r>
                        <a:rPr lang="en-US" sz="2800" b="1" i="1">
                          <a:latin typeface="Cambria Math"/>
                        </a:rPr>
                        <m:t>𝟏𝟐</m:t>
                      </m:r>
                      <m:r>
                        <a:rPr lang="en-US" sz="2800" b="1" i="1">
                          <a:latin typeface="Cambria Math"/>
                        </a:rPr>
                        <m:t>+</m:t>
                      </m:r>
                      <m:r>
                        <a:rPr lang="en-US" sz="2800" b="1" i="1">
                          <a:latin typeface="Cambria Math"/>
                        </a:rPr>
                        <m:t>𝒚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296" y="3989432"/>
                <a:ext cx="8206797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57433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Writing and Evaluating Expressions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594759" y="438150"/>
            <a:ext cx="8229600" cy="229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  <a:tabLst>
                <a:tab pos="1605915" algn="l"/>
              </a:tabLst>
            </a:pPr>
            <a:r>
              <a:rPr lang="en-US" sz="3200" b="1" i="1" u="sng" dirty="0">
                <a:solidFill>
                  <a:srgbClr val="4F81BD"/>
                </a:solidFill>
                <a:ea typeface="MS Mincho"/>
                <a:cs typeface="Times New Roman"/>
              </a:rPr>
              <a:t>Modeling Algebraic Expressions</a:t>
            </a:r>
            <a:endParaRPr lang="en-US" sz="2400" dirty="0">
              <a:ea typeface="MS Mincho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600"/>
              </a:spcAft>
              <a:tabLst>
                <a:tab pos="1605915" algn="l"/>
              </a:tabLst>
            </a:pPr>
            <a:endParaRPr lang="en-US" sz="2800" dirty="0">
              <a:ea typeface="MS Mincho"/>
              <a:cs typeface="Times New Roman"/>
            </a:endParaRPr>
          </a:p>
          <a:p>
            <a:pPr marL="457200" indent="-457200">
              <a:lnSpc>
                <a:spcPct val="115000"/>
              </a:lnSpc>
              <a:spcAft>
                <a:spcPts val="600"/>
              </a:spcAft>
              <a:buFont typeface="Arial" pitchFamily="34" charset="0"/>
              <a:buChar char="•"/>
              <a:tabLst>
                <a:tab pos="1605915" algn="l"/>
              </a:tabLst>
            </a:pPr>
            <a:r>
              <a:rPr lang="en-US" sz="2800" dirty="0">
                <a:ea typeface="MS Mincho"/>
                <a:cs typeface="Times New Roman"/>
              </a:rPr>
              <a:t>Algebraic expressions can also be represented with models.</a:t>
            </a:r>
            <a:endParaRPr lang="en-US" sz="2400" dirty="0">
              <a:ea typeface="MS Mincho"/>
              <a:cs typeface="Times New Roman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8734425" y="8701088"/>
            <a:ext cx="190500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92438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Writing and Evaluating Expressions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04799" y="514350"/>
            <a:ext cx="852487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3: </a:t>
            </a:r>
            <a:r>
              <a:rPr lang="en-US" sz="2800" b="1" dirty="0"/>
              <a:t>Use a bar model to represent each expression.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8734425" y="8701088"/>
            <a:ext cx="190500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43023" y="1809750"/>
            <a:ext cx="4587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239054" y="1831242"/>
                <a:ext cx="68800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𝟓</m:t>
                      </m:r>
                      <m:r>
                        <a:rPr lang="en-US" sz="2800" b="1" i="1"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9054" y="1831242"/>
                <a:ext cx="688009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23009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07073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Writing and Evaluating Expressions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04799" y="514350"/>
            <a:ext cx="852487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3: </a:t>
            </a:r>
            <a:r>
              <a:rPr lang="en-US" sz="2800" b="1" dirty="0"/>
              <a:t>Use a bar model to represent each expression.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8734425" y="8701088"/>
            <a:ext cx="190500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43023" y="1809750"/>
            <a:ext cx="4587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239054" y="1831242"/>
                <a:ext cx="68800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𝟓</m:t>
                      </m:r>
                      <m:r>
                        <a:rPr lang="en-US" sz="2800" b="1" i="1"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9054" y="1831242"/>
                <a:ext cx="688009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23009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0779604"/>
              </p:ext>
            </p:extLst>
          </p:nvPr>
        </p:nvGraphicFramePr>
        <p:xfrm>
          <a:off x="1416501" y="2724150"/>
          <a:ext cx="3200400" cy="647881"/>
        </p:xfrm>
        <a:graphic>
          <a:graphicData uri="http://schemas.openxmlformats.org/drawingml/2006/table">
            <a:tbl>
              <a:tblPr firstRow="1" firstCol="1" bandRow="1"/>
              <a:tblGrid>
                <a:gridCol w="6400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478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1605915" algn="l"/>
                        </a:tabLst>
                      </a:pPr>
                      <a:r>
                        <a:rPr lang="en-US" sz="1200">
                          <a:solidFill>
                            <a:srgbClr val="FFC000"/>
                          </a:solidFill>
                          <a:effectLst/>
                          <a:latin typeface="Calibri"/>
                          <a:ea typeface="MS Mincho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1605915" algn="l"/>
                        </a:tabLst>
                      </a:pPr>
                      <a:r>
                        <a:rPr lang="en-US" sz="1200">
                          <a:solidFill>
                            <a:srgbClr val="FFC000"/>
                          </a:solidFill>
                          <a:effectLst/>
                          <a:latin typeface="Calibri"/>
                          <a:ea typeface="MS Mincho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1605915" algn="l"/>
                        </a:tabLst>
                      </a:pPr>
                      <a:r>
                        <a:rPr lang="en-US" sz="1200">
                          <a:solidFill>
                            <a:srgbClr val="FFC000"/>
                          </a:solidFill>
                          <a:effectLst/>
                          <a:latin typeface="Calibri"/>
                          <a:ea typeface="MS Mincho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1605915" algn="l"/>
                        </a:tabLst>
                      </a:pPr>
                      <a:r>
                        <a:rPr lang="en-US" sz="1200">
                          <a:solidFill>
                            <a:srgbClr val="FFC000"/>
                          </a:solidFill>
                          <a:effectLst/>
                          <a:latin typeface="Calibri"/>
                          <a:ea typeface="MS Mincho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1605915" algn="l"/>
                        </a:tabLst>
                      </a:pPr>
                      <a:r>
                        <a:rPr lang="en-US" sz="1200" dirty="0">
                          <a:solidFill>
                            <a:srgbClr val="FFC000"/>
                          </a:solidFill>
                          <a:effectLst/>
                          <a:latin typeface="Calibri"/>
                          <a:ea typeface="MS Mincho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440915" y="3486150"/>
                <a:ext cx="55175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 </m:t>
                      </m:r>
                      <m:r>
                        <a:rPr lang="en-US" sz="2800" b="1" i="1"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0915" y="3486150"/>
                <a:ext cx="551754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28571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2123881" y="3486150"/>
                <a:ext cx="55175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 </m:t>
                      </m:r>
                      <m:r>
                        <a:rPr lang="en-US" sz="2800" b="1" i="1"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881" y="3486150"/>
                <a:ext cx="551754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28571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2782241" y="3488871"/>
                <a:ext cx="55175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 </m:t>
                      </m:r>
                      <m:r>
                        <a:rPr lang="en-US" sz="2800" b="1" i="1"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2241" y="3488871"/>
                <a:ext cx="551754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0465" r="-28571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3429000" y="3502478"/>
                <a:ext cx="55175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 </m:t>
                      </m:r>
                      <m:r>
                        <a:rPr lang="en-US" sz="2800" b="1" i="1"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3502478"/>
                <a:ext cx="551754" cy="523220"/>
              </a:xfrm>
              <a:prstGeom prst="rect">
                <a:avLst/>
              </a:prstGeom>
              <a:blipFill rotWithShape="1">
                <a:blip r:embed="rId7"/>
                <a:stretch>
                  <a:fillRect t="-10588" r="-28889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4015482" y="3477986"/>
                <a:ext cx="55175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 </m:t>
                      </m:r>
                      <m:r>
                        <a:rPr lang="en-US" sz="2800" b="1" i="1"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5482" y="3477986"/>
                <a:ext cx="551754" cy="523220"/>
              </a:xfrm>
              <a:prstGeom prst="rect">
                <a:avLst/>
              </a:prstGeom>
              <a:blipFill rotWithShape="1">
                <a:blip r:embed="rId8"/>
                <a:stretch>
                  <a:fillRect t="-10588" r="-28889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727811" y="1963638"/>
                <a:ext cx="68800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𝟓</m:t>
                      </m:r>
                      <m:r>
                        <a:rPr lang="en-US" sz="2800" b="1" i="1"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7811" y="1963638"/>
                <a:ext cx="688009" cy="523220"/>
              </a:xfrm>
              <a:prstGeom prst="rect">
                <a:avLst/>
              </a:prstGeom>
              <a:blipFill rotWithShape="1">
                <a:blip r:embed="rId9"/>
                <a:stretch>
                  <a:fillRect t="-10465" r="-23009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Left Brace 15"/>
          <p:cNvSpPr/>
          <p:nvPr/>
        </p:nvSpPr>
        <p:spPr>
          <a:xfrm rot="5400000">
            <a:off x="2900498" y="919501"/>
            <a:ext cx="198757" cy="3134718"/>
          </a:xfrm>
          <a:prstGeom prst="leftBrac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0238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Writing and Evaluating Expressions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04799" y="514350"/>
            <a:ext cx="852487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3: </a:t>
            </a:r>
            <a:r>
              <a:rPr lang="en-US" sz="2800" b="1" dirty="0"/>
              <a:t>Use a bar model to represent each expression.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8734425" y="8701088"/>
            <a:ext cx="190500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43023" y="1809750"/>
            <a:ext cx="4732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239054" y="1831242"/>
                <a:ext cx="109440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𝒛</m:t>
                      </m:r>
                      <m:r>
                        <a:rPr lang="en-US" sz="2800" b="1" i="1">
                          <a:latin typeface="Cambria Math"/>
                        </a:rPr>
                        <m:t>−</m:t>
                      </m:r>
                      <m:r>
                        <a:rPr lang="en-US" sz="2800" b="1" i="1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9054" y="1831242"/>
                <a:ext cx="1094402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14444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99537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Writing and Evaluating Expressions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04799" y="514350"/>
            <a:ext cx="852487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3: </a:t>
            </a:r>
            <a:r>
              <a:rPr lang="en-US" sz="2800" b="1" dirty="0"/>
              <a:t>Use a bar model to represent each expression.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8734425" y="8701088"/>
            <a:ext cx="190500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43023" y="1809750"/>
            <a:ext cx="4732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239054" y="1831242"/>
                <a:ext cx="109440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𝒛</m:t>
                      </m:r>
                      <m:r>
                        <a:rPr lang="en-US" sz="2800" b="1" i="1">
                          <a:latin typeface="Cambria Math"/>
                        </a:rPr>
                        <m:t>−</m:t>
                      </m:r>
                      <m:r>
                        <a:rPr lang="en-US" sz="2800" b="1" i="1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9054" y="1831242"/>
                <a:ext cx="1094402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14444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2782241" y="3488871"/>
                <a:ext cx="53091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 </m:t>
                      </m:r>
                      <m:r>
                        <a:rPr lang="en-US" sz="2800" b="1" i="1" smtClean="0">
                          <a:latin typeface="Cambria Math"/>
                        </a:rPr>
                        <m:t>𝒛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2241" y="3488871"/>
                <a:ext cx="530915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31034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727811" y="1963638"/>
                <a:ext cx="109440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𝒛</m:t>
                      </m:r>
                      <m:r>
                        <a:rPr lang="en-US" sz="2800" b="1" i="1" smtClean="0">
                          <a:latin typeface="Cambria Math"/>
                        </a:rPr>
                        <m:t>−</m:t>
                      </m:r>
                      <m:r>
                        <a:rPr lang="en-US" sz="2800" b="1" i="1" smtClean="0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7811" y="1963638"/>
                <a:ext cx="1094402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14444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Left Brace 15"/>
          <p:cNvSpPr/>
          <p:nvPr/>
        </p:nvSpPr>
        <p:spPr>
          <a:xfrm rot="5400000">
            <a:off x="3213777" y="1308145"/>
            <a:ext cx="198757" cy="2357436"/>
          </a:xfrm>
          <a:prstGeom prst="leftBrac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7876717"/>
              </p:ext>
            </p:extLst>
          </p:nvPr>
        </p:nvGraphicFramePr>
        <p:xfrm>
          <a:off x="1432517" y="2800350"/>
          <a:ext cx="3030400" cy="457200"/>
        </p:xfrm>
        <a:graphic>
          <a:graphicData uri="http://schemas.openxmlformats.org/drawingml/2006/table">
            <a:tbl>
              <a:tblPr firstRow="1" firstCol="1" bandRow="1"/>
              <a:tblGrid>
                <a:gridCol w="757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57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57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576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1605915" algn="l"/>
                        </a:tabLst>
                      </a:pPr>
                      <a:r>
                        <a:rPr lang="en-US" sz="1200">
                          <a:solidFill>
                            <a:srgbClr val="FFC000"/>
                          </a:solidFill>
                          <a:effectLst/>
                          <a:latin typeface="Calibri"/>
                          <a:ea typeface="MS Mincho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1605915" algn="l"/>
                        </a:tabLst>
                      </a:pPr>
                      <a:r>
                        <a:rPr lang="en-US" sz="1200">
                          <a:solidFill>
                            <a:srgbClr val="FFC000"/>
                          </a:solidFill>
                          <a:effectLst/>
                          <a:latin typeface="Calibri"/>
                          <a:ea typeface="MS Mincho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1605915" algn="l"/>
                        </a:tabLst>
                      </a:pPr>
                      <a:r>
                        <a:rPr lang="en-US" sz="1200">
                          <a:solidFill>
                            <a:srgbClr val="FFC000"/>
                          </a:solidFill>
                          <a:effectLst/>
                          <a:latin typeface="Calibri"/>
                          <a:ea typeface="MS Mincho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1605915" algn="l"/>
                        </a:tabLst>
                      </a:pPr>
                      <a:r>
                        <a:rPr lang="en-US" sz="1200" dirty="0">
                          <a:solidFill>
                            <a:srgbClr val="FFC000"/>
                          </a:solidFill>
                          <a:effectLst/>
                          <a:latin typeface="Calibri"/>
                          <a:ea typeface="MS Mincho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7" name="Left Brace 16"/>
          <p:cNvSpPr/>
          <p:nvPr/>
        </p:nvSpPr>
        <p:spPr>
          <a:xfrm rot="16200000">
            <a:off x="2847701" y="1944073"/>
            <a:ext cx="198755" cy="3089594"/>
          </a:xfrm>
          <a:prstGeom prst="leftBrac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6308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  Writing and Evaluating Expressions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504825" y="1123950"/>
            <a:ext cx="8229600" cy="28715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  <a:tabLst>
                <a:tab pos="1605915" algn="l"/>
              </a:tabLst>
            </a:pPr>
            <a:r>
              <a:rPr lang="en-US" sz="3200" b="1" i="1" u="sng" dirty="0">
                <a:solidFill>
                  <a:srgbClr val="4F81BD"/>
                </a:solidFill>
                <a:ea typeface="MS Mincho"/>
                <a:cs typeface="Times New Roman"/>
              </a:rPr>
              <a:t>Evaluating Expressions</a:t>
            </a:r>
            <a:endParaRPr lang="en-US" sz="2400" dirty="0">
              <a:ea typeface="MS Mincho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600"/>
              </a:spcAft>
              <a:tabLst>
                <a:tab pos="1605915" algn="l"/>
              </a:tabLst>
            </a:pPr>
            <a:r>
              <a:rPr lang="en-US" sz="2800" dirty="0">
                <a:ea typeface="MS Mincho"/>
                <a:cs typeface="Times New Roman"/>
              </a:rPr>
              <a:t>To evaluate an expression follow these steps:</a:t>
            </a:r>
            <a:endParaRPr lang="en-US" sz="2400" dirty="0">
              <a:ea typeface="MS Mincho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1605915" algn="l"/>
              </a:tabLst>
            </a:pPr>
            <a:r>
              <a:rPr lang="en-US" sz="2800" dirty="0">
                <a:ea typeface="MS Mincho"/>
                <a:cs typeface="Times New Roman"/>
              </a:rPr>
              <a:t>Substitute the value for the variable. </a:t>
            </a:r>
            <a:endParaRPr lang="en-US" sz="2400" dirty="0">
              <a:ea typeface="MS Mincho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1605915" algn="l"/>
              </a:tabLst>
            </a:pPr>
            <a:r>
              <a:rPr lang="en-US" sz="2800" dirty="0">
                <a:ea typeface="MS Mincho"/>
                <a:cs typeface="Times New Roman"/>
              </a:rPr>
              <a:t>Then find the value of the expression following the order of operations.</a:t>
            </a:r>
            <a:endParaRPr lang="en-US" sz="2400" dirty="0">
              <a:ea typeface="MS Mincho"/>
              <a:cs typeface="Times New Roman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8734425" y="8701088"/>
            <a:ext cx="190500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6446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Writing and Evaluating Expressions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435429" y="590550"/>
            <a:ext cx="8153400" cy="36810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  <a:tabLst>
                <a:tab pos="1605915" algn="l"/>
              </a:tabLst>
            </a:pPr>
            <a:r>
              <a:rPr lang="en-US" sz="2800" b="1" i="1" u="sng" dirty="0">
                <a:solidFill>
                  <a:srgbClr val="4F81BD"/>
                </a:solidFill>
                <a:ea typeface="MS Mincho"/>
                <a:cs typeface="Times New Roman"/>
              </a:rPr>
              <a:t>Writing Expressions</a:t>
            </a:r>
            <a:endParaRPr lang="en-US" sz="2000" dirty="0">
              <a:ea typeface="MS Mincho"/>
              <a:cs typeface="Times New Roman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/>
              <a:t>Word problems use expressions that you can write with symbols.  An algebraic expression has at least one variable.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/>
              <a:t>A variable is a letter or symbol that represents one or more numbers.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/>
              <a:t>Writing algebraic expressions for words helps you solve word problems. </a:t>
            </a:r>
          </a:p>
        </p:txBody>
      </p:sp>
    </p:spTree>
    <p:extLst>
      <p:ext uri="{BB962C8B-B14F-4D97-AF65-F5344CB8AC3E}">
        <p14:creationId xmlns:p14="http://schemas.microsoft.com/office/powerpoint/2010/main" val="194307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Writing and Evaluating Expressions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04800" y="514350"/>
                <a:ext cx="8686800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b="1" dirty="0">
                    <a:solidFill>
                      <a:schemeClr val="accent1"/>
                    </a:solidFill>
                  </a:rPr>
                  <a:t>Sample Problem 4</a:t>
                </a:r>
                <a:r>
                  <a:rPr lang="en-US" sz="2800" dirty="0">
                    <a:solidFill>
                      <a:schemeClr val="accent1"/>
                    </a:solidFill>
                  </a:rPr>
                  <a:t>:  </a:t>
                </a:r>
                <a:r>
                  <a:rPr lang="en-US" sz="2800" b="1" dirty="0">
                    <a:ea typeface="MS Mincho"/>
                    <a:cs typeface="Times New Roman"/>
                  </a:rPr>
                  <a:t>Evaluate each of the following expressions when </a:t>
                </a:r>
                <a14:m>
                  <m:oMath xmlns:m="http://schemas.openxmlformats.org/officeDocument/2006/math"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𝒙</m:t>
                    </m:r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=</m:t>
                    </m:r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𝟑</m:t>
                    </m:r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 </m:t>
                    </m:r>
                  </m:oMath>
                </a14:m>
                <a:r>
                  <a:rPr lang="en-US" sz="2800" b="1" dirty="0">
                    <a:ea typeface="MS Mincho"/>
                    <a:cs typeface="Times New Roman"/>
                  </a:rPr>
                  <a:t>and </a:t>
                </a:r>
                <a14:m>
                  <m:oMath xmlns:m="http://schemas.openxmlformats.org/officeDocument/2006/math"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𝒚</m:t>
                    </m:r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=</m:t>
                    </m:r>
                    <m:r>
                      <a:rPr lang="en-US" sz="28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𝟓</m:t>
                    </m:r>
                  </m:oMath>
                </a14:m>
                <a:r>
                  <a:rPr lang="en-US" sz="2800" b="1" dirty="0">
                    <a:ea typeface="MS Mincho"/>
                    <a:cs typeface="Times New Roman"/>
                  </a:rPr>
                  <a:t>.</a:t>
                </a:r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514350"/>
                <a:ext cx="8686800" cy="954107"/>
              </a:xfrm>
              <a:prstGeom prst="rect">
                <a:avLst/>
              </a:prstGeom>
              <a:blipFill rotWithShape="1">
                <a:blip r:embed="rId3"/>
                <a:stretch>
                  <a:fillRect l="-1404" t="-5732" b="-17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/>
          <p:nvPr/>
        </p:nvCxnSpPr>
        <p:spPr>
          <a:xfrm>
            <a:off x="8734425" y="8701088"/>
            <a:ext cx="190500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31381" y="1863864"/>
            <a:ext cx="4587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907312" y="1824173"/>
                <a:ext cx="3016339" cy="5329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𝟑</m:t>
                      </m:r>
                      <m:sSup>
                        <m:sSupPr>
                          <m:ctrlPr>
                            <a:rPr lang="en-US" sz="28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1" i="1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28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800" b="1" i="1"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en-US" sz="28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1" i="1">
                              <a:latin typeface="Cambria Math"/>
                            </a:rPr>
                            <m:t>𝟐</m:t>
                          </m:r>
                          <m:r>
                            <a:rPr lang="en-US" sz="2800" b="1" i="1">
                              <a:latin typeface="Cambria Math"/>
                            </a:rPr>
                            <m:t>𝒙</m:t>
                          </m:r>
                          <m:r>
                            <a:rPr lang="en-US" sz="2800" b="1" i="1">
                              <a:latin typeface="Cambria Math"/>
                            </a:rPr>
                            <m:t>+</m:t>
                          </m:r>
                          <m:r>
                            <a:rPr lang="en-US" sz="2800" b="1" i="1">
                              <a:latin typeface="Cambria Math"/>
                            </a:rPr>
                            <m:t>𝒚</m:t>
                          </m:r>
                        </m:e>
                      </m:d>
                      <m:r>
                        <a:rPr lang="en-US" sz="2800" b="1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312" y="1824173"/>
                <a:ext cx="3016339" cy="532966"/>
              </a:xfrm>
              <a:prstGeom prst="rect">
                <a:avLst/>
              </a:prstGeom>
              <a:blipFill rotWithShape="1">
                <a:blip r:embed="rId4"/>
                <a:stretch>
                  <a:fillRect t="-7955" r="-4848" b="-31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65881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  Writing and Evaluating Expressions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04800" y="514350"/>
                <a:ext cx="8686800" cy="13849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b="1" dirty="0">
                    <a:solidFill>
                      <a:schemeClr val="accent1"/>
                    </a:solidFill>
                  </a:rPr>
                  <a:t>Sample Problem 4</a:t>
                </a:r>
                <a:r>
                  <a:rPr lang="en-US" sz="2800" dirty="0">
                    <a:solidFill>
                      <a:schemeClr val="accent1"/>
                    </a:solidFill>
                  </a:rPr>
                  <a:t>:  </a:t>
                </a:r>
                <a:r>
                  <a:rPr lang="en-US" sz="2800" b="1" dirty="0">
                    <a:ea typeface="MS Mincho"/>
                    <a:cs typeface="Times New Roman"/>
                  </a:rPr>
                  <a:t>Evaluate each of the following expressions when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  <a:ea typeface="MS Mincho"/>
                        <a:cs typeface="Times New Roman"/>
                      </a:rPr>
                      <m:t>𝒙</m:t>
                    </m:r>
                    <m:r>
                      <a:rPr lang="en-US" sz="2800" b="1" i="1">
                        <a:latin typeface="Cambria Math"/>
                        <a:ea typeface="MS Mincho"/>
                        <a:cs typeface="Times New Roman"/>
                      </a:rPr>
                      <m:t>=</m:t>
                    </m:r>
                    <m:r>
                      <a:rPr lang="en-US" sz="2800" b="1" i="1">
                        <a:latin typeface="Cambria Math"/>
                        <a:ea typeface="MS Mincho"/>
                        <a:cs typeface="Times New Roman"/>
                      </a:rPr>
                      <m:t>𝟑</m:t>
                    </m:r>
                    <m:r>
                      <a:rPr lang="en-US" sz="2800" b="1" i="1">
                        <a:latin typeface="Cambria Math"/>
                        <a:ea typeface="MS Mincho"/>
                        <a:cs typeface="Times New Roman"/>
                      </a:rPr>
                      <m:t> </m:t>
                    </m:r>
                  </m:oMath>
                </a14:m>
                <a:r>
                  <a:rPr lang="en-US" sz="2800" b="1" dirty="0">
                    <a:ea typeface="MS Mincho"/>
                    <a:cs typeface="Times New Roman"/>
                  </a:rPr>
                  <a:t>and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  <a:ea typeface="MS Mincho"/>
                        <a:cs typeface="Times New Roman"/>
                      </a:rPr>
                      <m:t>𝒚</m:t>
                    </m:r>
                    <m:r>
                      <a:rPr lang="en-US" sz="2800" b="1" i="1">
                        <a:latin typeface="Cambria Math"/>
                        <a:ea typeface="MS Mincho"/>
                        <a:cs typeface="Times New Roman"/>
                      </a:rPr>
                      <m:t>=</m:t>
                    </m:r>
                    <m:r>
                      <a:rPr lang="en-US" sz="2800" b="1" i="1">
                        <a:latin typeface="Cambria Math"/>
                        <a:ea typeface="MS Mincho"/>
                        <a:cs typeface="Times New Roman"/>
                      </a:rPr>
                      <m:t>𝟓</m:t>
                    </m:r>
                  </m:oMath>
                </a14:m>
                <a:r>
                  <a:rPr lang="en-US" sz="2800" b="1" dirty="0">
                    <a:ea typeface="MS Mincho"/>
                    <a:cs typeface="Times New Roman"/>
                  </a:rPr>
                  <a:t>.</a:t>
                </a:r>
                <a:endParaRPr lang="en-US" sz="2800" dirty="0"/>
              </a:p>
              <a:p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514350"/>
                <a:ext cx="8686800" cy="1384995"/>
              </a:xfrm>
              <a:prstGeom prst="rect">
                <a:avLst/>
              </a:prstGeom>
              <a:blipFill rotWithShape="1">
                <a:blip r:embed="rId3"/>
                <a:stretch>
                  <a:fillRect l="-1404" t="-3947" b="-114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/>
          <p:nvPr/>
        </p:nvCxnSpPr>
        <p:spPr>
          <a:xfrm>
            <a:off x="8734425" y="8701088"/>
            <a:ext cx="190500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29609" y="1844018"/>
            <a:ext cx="4587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907312" y="1824173"/>
                <a:ext cx="3016339" cy="5329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𝟑</m:t>
                      </m:r>
                      <m:sSup>
                        <m:sSupPr>
                          <m:ctrlPr>
                            <a:rPr lang="en-US" sz="28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1" i="1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28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800" b="1" i="1"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en-US" sz="28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1" i="1">
                              <a:latin typeface="Cambria Math"/>
                            </a:rPr>
                            <m:t>𝟐</m:t>
                          </m:r>
                          <m:r>
                            <a:rPr lang="en-US" sz="2800" b="1" i="1">
                              <a:latin typeface="Cambria Math"/>
                            </a:rPr>
                            <m:t>𝒙</m:t>
                          </m:r>
                          <m:r>
                            <a:rPr lang="en-US" sz="2800" b="1" i="1">
                              <a:latin typeface="Cambria Math"/>
                            </a:rPr>
                            <m:t>+</m:t>
                          </m:r>
                          <m:r>
                            <a:rPr lang="en-US" sz="2800" b="1" i="1">
                              <a:latin typeface="Cambria Math"/>
                            </a:rPr>
                            <m:t>𝒚</m:t>
                          </m:r>
                        </m:e>
                      </m:d>
                      <m:r>
                        <a:rPr lang="en-US" sz="2800" b="1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312" y="1824173"/>
                <a:ext cx="3016339" cy="532966"/>
              </a:xfrm>
              <a:prstGeom prst="rect">
                <a:avLst/>
              </a:prstGeom>
              <a:blipFill rotWithShape="1">
                <a:blip r:embed="rId4"/>
                <a:stretch>
                  <a:fillRect t="-7955" r="-4848" b="-31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543050" y="2371210"/>
                <a:ext cx="4065152" cy="5629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=</m:t>
                      </m:r>
                      <m:r>
                        <a:rPr lang="en-US" sz="2800" b="1" i="1">
                          <a:latin typeface="Cambria Math"/>
                        </a:rPr>
                        <m:t>𝟑</m:t>
                      </m:r>
                      <m:r>
                        <a:rPr lang="en-US" sz="2800" b="1" i="1">
                          <a:latin typeface="Cambria Math"/>
                        </a:rPr>
                        <m:t>∗</m:t>
                      </m:r>
                      <m:sSup>
                        <m:sSupPr>
                          <m:ctrlPr>
                            <a:rPr lang="en-US" sz="28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1" i="1">
                              <a:latin typeface="Cambria Math"/>
                            </a:rPr>
                            <m:t>𝟑</m:t>
                          </m:r>
                        </m:e>
                        <m:sup>
                          <m:r>
                            <a:rPr lang="en-US" sz="28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800" b="1" i="1"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en-US" sz="28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1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sz="2800" b="1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∗</m:t>
                          </m:r>
                          <m:r>
                            <a:rPr lang="en-US" sz="2800" b="1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𝟑</m:t>
                          </m:r>
                          <m:r>
                            <a:rPr lang="en-US" sz="2800" b="1" i="1">
                              <a:latin typeface="Cambria Math"/>
                            </a:rPr>
                            <m:t>+</m:t>
                          </m:r>
                          <m:r>
                            <a:rPr lang="en-US" sz="2800" b="1" i="1">
                              <a:latin typeface="Cambria Math"/>
                            </a:rPr>
                            <m:t>𝟓</m:t>
                          </m:r>
                        </m:e>
                      </m:d>
                      <m:r>
                        <a:rPr lang="en-US" sz="2800" b="1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050" y="2371210"/>
                <a:ext cx="4065152" cy="562911"/>
              </a:xfrm>
              <a:prstGeom prst="rect">
                <a:avLst/>
              </a:prstGeom>
              <a:blipFill rotWithShape="1">
                <a:blip r:embed="rId5"/>
                <a:stretch>
                  <a:fillRect t="-2174" r="-3598" b="-31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523939" y="2894580"/>
                <a:ext cx="334572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solidFill>
                            <a:srgbClr val="00B0F0"/>
                          </a:solidFill>
                          <a:latin typeface="Cambria Math"/>
                        </a:rPr>
                        <m:t>𝟑</m:t>
                      </m:r>
                      <m:r>
                        <a:rPr lang="en-US" sz="2800" b="1" i="1" smtClean="0">
                          <a:solidFill>
                            <a:srgbClr val="00B0F0"/>
                          </a:solidFill>
                          <a:latin typeface="Cambria Math"/>
                        </a:rPr>
                        <m:t>∗</m:t>
                      </m:r>
                      <m:r>
                        <a:rPr lang="en-US" sz="2800" b="1" i="1" smtClean="0">
                          <a:solidFill>
                            <a:srgbClr val="00B0F0"/>
                          </a:solidFill>
                          <a:latin typeface="Cambria Math"/>
                        </a:rPr>
                        <m:t>𝟗</m:t>
                      </m:r>
                      <m:r>
                        <a:rPr lang="en-US" sz="2800" b="1" i="1"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en-US" sz="28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1" i="1" smtClean="0">
                              <a:solidFill>
                                <a:srgbClr val="FFC000"/>
                              </a:solidFill>
                              <a:latin typeface="Cambria Math"/>
                            </a:rPr>
                            <m:t>𝟔</m:t>
                          </m:r>
                          <m:r>
                            <a:rPr lang="en-US" sz="2800" b="1" i="1" smtClean="0">
                              <a:solidFill>
                                <a:srgbClr val="FFC00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800" b="1" i="1" smtClean="0">
                              <a:solidFill>
                                <a:srgbClr val="FFC000"/>
                              </a:solidFill>
                              <a:latin typeface="Cambria Math"/>
                            </a:rPr>
                            <m:t>𝟓</m:t>
                          </m:r>
                        </m:e>
                      </m:d>
                      <m:r>
                        <a:rPr lang="en-US" sz="2800" b="1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939" y="2894580"/>
                <a:ext cx="3345724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0465" r="-4189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46594" y="3428876"/>
                <a:ext cx="228780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𝟐𝟕</m:t>
                      </m:r>
                      <m:r>
                        <a:rPr lang="en-US" sz="2800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2800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𝟏𝟏</m:t>
                      </m:r>
                      <m:r>
                        <a:rPr lang="en-US" sz="2800" b="1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594" y="3428876"/>
                <a:ext cx="2287806" cy="523220"/>
              </a:xfrm>
              <a:prstGeom prst="rect">
                <a:avLst/>
              </a:prstGeom>
              <a:blipFill rotWithShape="1">
                <a:blip r:embed="rId7"/>
                <a:stretch>
                  <a:fillRect t="-10465" r="-6400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546594" y="3957487"/>
                <a:ext cx="106349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=</m:t>
                      </m:r>
                      <m:r>
                        <a:rPr lang="en-US" sz="2800" b="1" i="1">
                          <a:latin typeface="Cambria Math"/>
                        </a:rPr>
                        <m:t>𝟏𝟔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594" y="3957487"/>
                <a:ext cx="1063496" cy="523220"/>
              </a:xfrm>
              <a:prstGeom prst="rect">
                <a:avLst/>
              </a:prstGeom>
              <a:blipFill rotWithShape="1">
                <a:blip r:embed="rId8"/>
                <a:stretch>
                  <a:fillRect t="-10465" r="-1436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721447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  Writing and Evaluating Expressions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04800" y="514350"/>
                <a:ext cx="8686800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b="1" dirty="0">
                    <a:solidFill>
                      <a:schemeClr val="accent1"/>
                    </a:solidFill>
                  </a:rPr>
                  <a:t>Sample Problem 4</a:t>
                </a:r>
                <a:r>
                  <a:rPr lang="en-US" sz="2800" dirty="0">
                    <a:solidFill>
                      <a:schemeClr val="accent1"/>
                    </a:solidFill>
                  </a:rPr>
                  <a:t>:  </a:t>
                </a:r>
                <a:r>
                  <a:rPr lang="en-US" sz="2800" b="1" dirty="0">
                    <a:ea typeface="MS Mincho"/>
                    <a:cs typeface="Times New Roman"/>
                  </a:rPr>
                  <a:t>Evaluate each of the following expressions when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  <a:ea typeface="MS Mincho"/>
                        <a:cs typeface="Times New Roman"/>
                      </a:rPr>
                      <m:t>𝒙</m:t>
                    </m:r>
                    <m:r>
                      <a:rPr lang="en-US" sz="2800" b="1" i="1">
                        <a:latin typeface="Cambria Math"/>
                        <a:ea typeface="MS Mincho"/>
                        <a:cs typeface="Times New Roman"/>
                      </a:rPr>
                      <m:t>=</m:t>
                    </m:r>
                    <m:r>
                      <a:rPr lang="en-US" sz="2800" b="1" i="1">
                        <a:latin typeface="Cambria Math"/>
                        <a:ea typeface="MS Mincho"/>
                        <a:cs typeface="Times New Roman"/>
                      </a:rPr>
                      <m:t>𝟑</m:t>
                    </m:r>
                    <m:r>
                      <a:rPr lang="en-US" sz="2800" b="1" i="1">
                        <a:latin typeface="Cambria Math"/>
                        <a:ea typeface="MS Mincho"/>
                        <a:cs typeface="Times New Roman"/>
                      </a:rPr>
                      <m:t> </m:t>
                    </m:r>
                  </m:oMath>
                </a14:m>
                <a:r>
                  <a:rPr lang="en-US" sz="2800" b="1" dirty="0">
                    <a:ea typeface="MS Mincho"/>
                    <a:cs typeface="Times New Roman"/>
                  </a:rPr>
                  <a:t>and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  <a:ea typeface="MS Mincho"/>
                        <a:cs typeface="Times New Roman"/>
                      </a:rPr>
                      <m:t>𝒚</m:t>
                    </m:r>
                    <m:r>
                      <a:rPr lang="en-US" sz="2800" b="1" i="1">
                        <a:latin typeface="Cambria Math"/>
                        <a:ea typeface="MS Mincho"/>
                        <a:cs typeface="Times New Roman"/>
                      </a:rPr>
                      <m:t>=</m:t>
                    </m:r>
                    <m:r>
                      <a:rPr lang="en-US" sz="2800" b="1" i="1">
                        <a:latin typeface="Cambria Math"/>
                        <a:ea typeface="MS Mincho"/>
                        <a:cs typeface="Times New Roman"/>
                      </a:rPr>
                      <m:t>𝟓</m:t>
                    </m:r>
                  </m:oMath>
                </a14:m>
                <a:r>
                  <a:rPr lang="en-US" sz="2800" b="1" dirty="0">
                    <a:ea typeface="MS Mincho"/>
                    <a:cs typeface="Times New Roman"/>
                  </a:rPr>
                  <a:t>.</a:t>
                </a:r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514350"/>
                <a:ext cx="8686800" cy="954107"/>
              </a:xfrm>
              <a:prstGeom prst="rect">
                <a:avLst/>
              </a:prstGeom>
              <a:blipFill rotWithShape="1">
                <a:blip r:embed="rId3"/>
                <a:stretch>
                  <a:fillRect l="-1404" t="-5732" b="-17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/>
          <p:nvPr/>
        </p:nvCxnSpPr>
        <p:spPr>
          <a:xfrm>
            <a:off x="8734425" y="8701088"/>
            <a:ext cx="190500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95939" y="1841555"/>
            <a:ext cx="4732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907312" y="1824173"/>
                <a:ext cx="3231141" cy="5329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1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800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1" i="1">
                                  <a:latin typeface="Cambria Math"/>
                                </a:rPr>
                                <m:t>𝟑</m:t>
                              </m:r>
                              <m:r>
                                <a:rPr lang="en-US" sz="2800" b="1" i="1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sz="2800" b="1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800" b="1" i="1">
                                  <a:latin typeface="Cambria Math"/>
                                </a:rPr>
                                <m:t>𝒚</m:t>
                              </m:r>
                            </m:e>
                          </m:d>
                        </m:e>
                        <m:sup>
                          <m:r>
                            <a:rPr lang="en-US" sz="28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800" b="1" i="1">
                          <a:latin typeface="Cambria Math"/>
                        </a:rPr>
                        <m:t>+</m:t>
                      </m:r>
                      <m:r>
                        <a:rPr lang="en-US" sz="2800" b="1" i="1">
                          <a:latin typeface="Cambria Math"/>
                        </a:rPr>
                        <m:t>𝟐</m:t>
                      </m:r>
                      <m:r>
                        <a:rPr lang="en-US" sz="2800" b="1" i="1">
                          <a:latin typeface="Cambria Math"/>
                        </a:rPr>
                        <m:t>𝒙𝒚</m:t>
                      </m:r>
                      <m:r>
                        <a:rPr lang="en-US" sz="2800" b="1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312" y="1824173"/>
                <a:ext cx="3231141" cy="532966"/>
              </a:xfrm>
              <a:prstGeom prst="rect">
                <a:avLst/>
              </a:prstGeom>
              <a:blipFill rotWithShape="1">
                <a:blip r:embed="rId4"/>
                <a:stretch>
                  <a:fillRect t="-7955" r="-4528" b="-31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92534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Writing and Evaluating Expressions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04800" y="514350"/>
                <a:ext cx="8686800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b="1" dirty="0">
                    <a:solidFill>
                      <a:schemeClr val="accent1"/>
                    </a:solidFill>
                  </a:rPr>
                  <a:t>Sample Problem 4</a:t>
                </a:r>
                <a:r>
                  <a:rPr lang="en-US" sz="2800" dirty="0">
                    <a:solidFill>
                      <a:schemeClr val="accent1"/>
                    </a:solidFill>
                  </a:rPr>
                  <a:t>:  </a:t>
                </a:r>
                <a:r>
                  <a:rPr lang="en-US" sz="2800" b="1" dirty="0">
                    <a:ea typeface="MS Mincho"/>
                    <a:cs typeface="Times New Roman"/>
                  </a:rPr>
                  <a:t>Evaluate each of the following expressions when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  <a:ea typeface="MS Mincho"/>
                        <a:cs typeface="Times New Roman"/>
                      </a:rPr>
                      <m:t>𝒙</m:t>
                    </m:r>
                    <m:r>
                      <a:rPr lang="en-US" sz="2800" b="1" i="1">
                        <a:latin typeface="Cambria Math"/>
                        <a:ea typeface="MS Mincho"/>
                        <a:cs typeface="Times New Roman"/>
                      </a:rPr>
                      <m:t>=</m:t>
                    </m:r>
                    <m:r>
                      <a:rPr lang="en-US" sz="2800" b="1" i="1">
                        <a:latin typeface="Cambria Math"/>
                        <a:ea typeface="MS Mincho"/>
                        <a:cs typeface="Times New Roman"/>
                      </a:rPr>
                      <m:t>𝟑</m:t>
                    </m:r>
                    <m:r>
                      <a:rPr lang="en-US" sz="2800" b="1" i="1">
                        <a:latin typeface="Cambria Math"/>
                        <a:ea typeface="MS Mincho"/>
                        <a:cs typeface="Times New Roman"/>
                      </a:rPr>
                      <m:t> </m:t>
                    </m:r>
                  </m:oMath>
                </a14:m>
                <a:r>
                  <a:rPr lang="en-US" sz="2800" b="1" dirty="0">
                    <a:ea typeface="MS Mincho"/>
                    <a:cs typeface="Times New Roman"/>
                  </a:rPr>
                  <a:t>and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  <a:ea typeface="MS Mincho"/>
                        <a:cs typeface="Times New Roman"/>
                      </a:rPr>
                      <m:t>𝒚</m:t>
                    </m:r>
                    <m:r>
                      <a:rPr lang="en-US" sz="2800" b="1" i="1">
                        <a:latin typeface="Cambria Math"/>
                        <a:ea typeface="MS Mincho"/>
                        <a:cs typeface="Times New Roman"/>
                      </a:rPr>
                      <m:t>=</m:t>
                    </m:r>
                    <m:r>
                      <a:rPr lang="en-US" sz="2800" b="1" i="1">
                        <a:latin typeface="Cambria Math"/>
                        <a:ea typeface="MS Mincho"/>
                        <a:cs typeface="Times New Roman"/>
                      </a:rPr>
                      <m:t>𝟓</m:t>
                    </m:r>
                  </m:oMath>
                </a14:m>
                <a:r>
                  <a:rPr lang="en-US" sz="2800" b="1" dirty="0">
                    <a:ea typeface="MS Mincho"/>
                    <a:cs typeface="Times New Roman"/>
                  </a:rPr>
                  <a:t>.</a:t>
                </a:r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514350"/>
                <a:ext cx="8686800" cy="954107"/>
              </a:xfrm>
              <a:prstGeom prst="rect">
                <a:avLst/>
              </a:prstGeom>
              <a:blipFill rotWithShape="1">
                <a:blip r:embed="rId3"/>
                <a:stretch>
                  <a:fillRect l="-1404" t="-5732" b="-17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/>
          <p:nvPr/>
        </p:nvCxnSpPr>
        <p:spPr>
          <a:xfrm>
            <a:off x="8734425" y="8701088"/>
            <a:ext cx="190500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13660" y="1819546"/>
            <a:ext cx="4732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907312" y="1824173"/>
                <a:ext cx="3231141" cy="5329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1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800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1" i="1">
                                  <a:latin typeface="Cambria Math"/>
                                </a:rPr>
                                <m:t>𝟑</m:t>
                              </m:r>
                              <m:r>
                                <a:rPr lang="en-US" sz="2800" b="1" i="1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sz="2800" b="1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800" b="1" i="1">
                                  <a:latin typeface="Cambria Math"/>
                                </a:rPr>
                                <m:t>𝒚</m:t>
                              </m:r>
                            </m:e>
                          </m:d>
                        </m:e>
                        <m:sup>
                          <m:r>
                            <a:rPr lang="en-US" sz="28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800" b="1" i="1">
                          <a:latin typeface="Cambria Math"/>
                        </a:rPr>
                        <m:t>+</m:t>
                      </m:r>
                      <m:r>
                        <a:rPr lang="en-US" sz="2800" b="1" i="1">
                          <a:latin typeface="Cambria Math"/>
                        </a:rPr>
                        <m:t>𝟐</m:t>
                      </m:r>
                      <m:r>
                        <a:rPr lang="en-US" sz="2800" b="1" i="1">
                          <a:latin typeface="Cambria Math"/>
                        </a:rPr>
                        <m:t>𝒙𝒚</m:t>
                      </m:r>
                      <m:r>
                        <a:rPr lang="en-US" sz="2800" b="1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312" y="1824173"/>
                <a:ext cx="3231141" cy="532966"/>
              </a:xfrm>
              <a:prstGeom prst="rect">
                <a:avLst/>
              </a:prstGeom>
              <a:blipFill rotWithShape="1">
                <a:blip r:embed="rId4"/>
                <a:stretch>
                  <a:fillRect t="-7955" r="-4528" b="-31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85263" y="2371210"/>
                <a:ext cx="4612609" cy="5329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800" b="1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800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1" i="1" smtClean="0">
                                  <a:solidFill>
                                    <a:srgbClr val="00B0F0"/>
                                  </a:solidFill>
                                  <a:latin typeface="Cambria Math"/>
                                </a:rPr>
                                <m:t>𝟑</m:t>
                              </m:r>
                              <m:r>
                                <a:rPr lang="en-US" sz="2800" b="1" i="1" smtClean="0">
                                  <a:solidFill>
                                    <a:srgbClr val="00B0F0"/>
                                  </a:solidFill>
                                  <a:latin typeface="Cambria Math"/>
                                </a:rPr>
                                <m:t>∗</m:t>
                              </m:r>
                              <m:r>
                                <a:rPr lang="en-US" sz="2800" b="1" i="1">
                                  <a:solidFill>
                                    <a:srgbClr val="00B0F0"/>
                                  </a:solidFill>
                                  <a:latin typeface="Cambria Math"/>
                                </a:rPr>
                                <m:t>𝟑</m:t>
                              </m:r>
                              <m:r>
                                <a:rPr lang="en-US" sz="2800" b="1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800" b="1" i="1">
                                  <a:latin typeface="Cambria Math"/>
                                </a:rPr>
                                <m:t>𝟓</m:t>
                              </m:r>
                            </m:e>
                          </m:d>
                        </m:e>
                        <m:sup>
                          <m:r>
                            <a:rPr lang="en-US" sz="28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800" b="1" i="1">
                          <a:latin typeface="Cambria Math"/>
                        </a:rPr>
                        <m:t>+</m:t>
                      </m:r>
                      <m:r>
                        <a:rPr lang="en-US" sz="2800" b="1" i="1" smtClean="0">
                          <a:solidFill>
                            <a:srgbClr val="00B0F0"/>
                          </a:solidFill>
                          <a:latin typeface="Cambria Math"/>
                        </a:rPr>
                        <m:t>𝟐</m:t>
                      </m:r>
                      <m:r>
                        <a:rPr lang="en-US" sz="2800" b="1" i="1" smtClean="0">
                          <a:solidFill>
                            <a:srgbClr val="00B0F0"/>
                          </a:solidFill>
                          <a:latin typeface="Cambria Math"/>
                        </a:rPr>
                        <m:t>∗</m:t>
                      </m:r>
                      <m:r>
                        <a:rPr lang="en-US" sz="2800" b="1" i="1">
                          <a:solidFill>
                            <a:srgbClr val="00B0F0"/>
                          </a:solidFill>
                          <a:latin typeface="Cambria Math"/>
                        </a:rPr>
                        <m:t>𝟑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∗</m:t>
                      </m:r>
                      <m:r>
                        <a:rPr lang="en-US" sz="2800" b="1" i="1">
                          <a:latin typeface="Cambria Math"/>
                        </a:rPr>
                        <m:t>𝟓</m:t>
                      </m:r>
                      <m:r>
                        <a:rPr lang="en-US" sz="2800" b="1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263" y="2371210"/>
                <a:ext cx="4612609" cy="532966"/>
              </a:xfrm>
              <a:prstGeom prst="rect">
                <a:avLst/>
              </a:prstGeom>
              <a:blipFill rotWithShape="1">
                <a:blip r:embed="rId5"/>
                <a:stretch>
                  <a:fillRect t="-8046" r="-3042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523939" y="2894580"/>
                <a:ext cx="3517694" cy="5329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800" b="1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800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1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𝟗</m:t>
                              </m:r>
                              <m:r>
                                <a:rPr lang="en-US" sz="2800" b="1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800" b="1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𝟓</m:t>
                              </m:r>
                            </m:e>
                          </m:d>
                        </m:e>
                        <m:sup>
                          <m:r>
                            <a:rPr lang="en-US" sz="28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800" b="1" i="1">
                          <a:latin typeface="Cambria Math"/>
                        </a:rPr>
                        <m:t>+</m:t>
                      </m:r>
                      <m:r>
                        <a:rPr lang="en-US" sz="2800" b="1" i="1" smtClean="0">
                          <a:solidFill>
                            <a:srgbClr val="00B0F0"/>
                          </a:solidFill>
                          <a:latin typeface="Cambria Math"/>
                        </a:rPr>
                        <m:t>𝟔</m:t>
                      </m:r>
                      <m:r>
                        <a:rPr lang="en-US" sz="2800" b="1" i="1" smtClean="0">
                          <a:solidFill>
                            <a:srgbClr val="00B0F0"/>
                          </a:solidFill>
                          <a:latin typeface="Cambria Math"/>
                        </a:rPr>
                        <m:t>∗</m:t>
                      </m:r>
                      <m:r>
                        <a:rPr lang="en-US" sz="2800" b="1" i="1">
                          <a:solidFill>
                            <a:srgbClr val="00B0F0"/>
                          </a:solidFill>
                          <a:latin typeface="Cambria Math"/>
                        </a:rPr>
                        <m:t>𝟓</m:t>
                      </m:r>
                      <m:r>
                        <a:rPr lang="en-US" sz="2800" b="1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939" y="2894580"/>
                <a:ext cx="3517694" cy="532966"/>
              </a:xfrm>
              <a:prstGeom prst="rect">
                <a:avLst/>
              </a:prstGeom>
              <a:blipFill rotWithShape="1">
                <a:blip r:embed="rId6"/>
                <a:stretch>
                  <a:fillRect t="-8046" r="-3986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46594" y="3428876"/>
                <a:ext cx="2244974" cy="5613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8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1" i="1">
                              <a:latin typeface="Cambria Math"/>
                            </a:rPr>
                            <m:t>𝟒</m:t>
                          </m:r>
                        </m:e>
                        <m:sup>
                          <m:r>
                            <a:rPr lang="en-US" sz="28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800" b="1" i="1">
                          <a:latin typeface="Cambria Math"/>
                        </a:rPr>
                        <m:t>+</m:t>
                      </m:r>
                      <m:r>
                        <a:rPr lang="en-US" sz="2800" b="1" i="1">
                          <a:latin typeface="Cambria Math"/>
                        </a:rPr>
                        <m:t>𝟑𝟎</m:t>
                      </m:r>
                      <m:r>
                        <a:rPr lang="en-US" sz="2800" b="1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594" y="3428876"/>
                <a:ext cx="2244974" cy="561372"/>
              </a:xfrm>
              <a:prstGeom prst="rect">
                <a:avLst/>
              </a:prstGeom>
              <a:blipFill rotWithShape="1">
                <a:blip r:embed="rId7"/>
                <a:stretch>
                  <a:fillRect t="-3226" r="-6522" b="-290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546594" y="3957487"/>
                <a:ext cx="281718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solidFill>
                            <a:srgbClr val="FFC000"/>
                          </a:solidFill>
                          <a:latin typeface="Cambria Math"/>
                        </a:rPr>
                        <m:t>𝟏𝟔</m:t>
                      </m:r>
                      <m:r>
                        <a:rPr lang="en-US" sz="2800" b="1" i="1" smtClean="0">
                          <a:solidFill>
                            <a:srgbClr val="FFC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800" b="1" i="1" smtClean="0">
                          <a:solidFill>
                            <a:srgbClr val="FFC000"/>
                          </a:solidFill>
                          <a:latin typeface="Cambria Math"/>
                        </a:rPr>
                        <m:t>𝟑𝟎</m:t>
                      </m:r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𝟒𝟔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594" y="3957487"/>
                <a:ext cx="2817181" cy="523220"/>
              </a:xfrm>
              <a:prstGeom prst="rect">
                <a:avLst/>
              </a:prstGeom>
              <a:blipFill rotWithShape="1">
                <a:blip r:embed="rId8"/>
                <a:stretch>
                  <a:fillRect t="-10465" r="-519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0013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Writing and Evaluating Expressions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04800" y="514350"/>
                <a:ext cx="8686800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b="1" dirty="0">
                    <a:solidFill>
                      <a:schemeClr val="accent1"/>
                    </a:solidFill>
                  </a:rPr>
                  <a:t>Sample Problem 4</a:t>
                </a:r>
                <a:r>
                  <a:rPr lang="en-US" sz="2800" dirty="0">
                    <a:solidFill>
                      <a:schemeClr val="accent1"/>
                    </a:solidFill>
                  </a:rPr>
                  <a:t>:  </a:t>
                </a:r>
                <a:r>
                  <a:rPr lang="en-US" sz="2800" b="1" dirty="0">
                    <a:ea typeface="MS Mincho"/>
                    <a:cs typeface="Times New Roman"/>
                  </a:rPr>
                  <a:t>Evaluate each of the following expressions when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  <a:ea typeface="MS Mincho"/>
                        <a:cs typeface="Times New Roman"/>
                      </a:rPr>
                      <m:t>𝒙</m:t>
                    </m:r>
                    <m:r>
                      <a:rPr lang="en-US" sz="2800" b="1" i="1">
                        <a:latin typeface="Cambria Math"/>
                        <a:ea typeface="MS Mincho"/>
                        <a:cs typeface="Times New Roman"/>
                      </a:rPr>
                      <m:t>=</m:t>
                    </m:r>
                    <m:r>
                      <a:rPr lang="en-US" sz="2800" b="1" i="1">
                        <a:latin typeface="Cambria Math"/>
                        <a:ea typeface="MS Mincho"/>
                        <a:cs typeface="Times New Roman"/>
                      </a:rPr>
                      <m:t>𝟑</m:t>
                    </m:r>
                    <m:r>
                      <a:rPr lang="en-US" sz="2800" b="1" i="1">
                        <a:latin typeface="Cambria Math"/>
                        <a:ea typeface="MS Mincho"/>
                        <a:cs typeface="Times New Roman"/>
                      </a:rPr>
                      <m:t> </m:t>
                    </m:r>
                  </m:oMath>
                </a14:m>
                <a:r>
                  <a:rPr lang="en-US" sz="2800" b="1" dirty="0">
                    <a:ea typeface="MS Mincho"/>
                    <a:cs typeface="Times New Roman"/>
                  </a:rPr>
                  <a:t>and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  <a:ea typeface="MS Mincho"/>
                        <a:cs typeface="Times New Roman"/>
                      </a:rPr>
                      <m:t>𝒚</m:t>
                    </m:r>
                    <m:r>
                      <a:rPr lang="en-US" sz="2800" b="1" i="1">
                        <a:latin typeface="Cambria Math"/>
                        <a:ea typeface="MS Mincho"/>
                        <a:cs typeface="Times New Roman"/>
                      </a:rPr>
                      <m:t>=</m:t>
                    </m:r>
                    <m:r>
                      <a:rPr lang="en-US" sz="2800" b="1" i="1">
                        <a:latin typeface="Cambria Math"/>
                        <a:ea typeface="MS Mincho"/>
                        <a:cs typeface="Times New Roman"/>
                      </a:rPr>
                      <m:t>𝟓</m:t>
                    </m:r>
                  </m:oMath>
                </a14:m>
                <a:r>
                  <a:rPr lang="en-US" sz="2800" b="1" dirty="0">
                    <a:ea typeface="MS Mincho"/>
                    <a:cs typeface="Times New Roman"/>
                  </a:rPr>
                  <a:t>.</a:t>
                </a:r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514350"/>
                <a:ext cx="8686800" cy="954107"/>
              </a:xfrm>
              <a:prstGeom prst="rect">
                <a:avLst/>
              </a:prstGeom>
              <a:blipFill rotWithShape="1">
                <a:blip r:embed="rId3"/>
                <a:stretch>
                  <a:fillRect l="-1404" t="-5732" b="-17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/>
          <p:nvPr/>
        </p:nvCxnSpPr>
        <p:spPr>
          <a:xfrm>
            <a:off x="8734425" y="8701088"/>
            <a:ext cx="190500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13660" y="1799560"/>
            <a:ext cx="4315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c.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907312" y="1686285"/>
                <a:ext cx="3059299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𝟐</m:t>
                      </m:r>
                      <m:r>
                        <a:rPr lang="en-US" sz="2800" b="1" i="1">
                          <a:latin typeface="Cambria Math"/>
                        </a:rPr>
                        <m:t>(</m:t>
                      </m:r>
                      <m:f>
                        <m:fPr>
                          <m:ctrlPr>
                            <a:rPr lang="en-US" sz="28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latin typeface="Cambria Math"/>
                            </a:rPr>
                            <m:t>𝟑</m:t>
                          </m:r>
                          <m:r>
                            <a:rPr lang="en-US" sz="2800" b="1" i="1">
                              <a:latin typeface="Cambria Math"/>
                            </a:rPr>
                            <m:t>𝒙</m:t>
                          </m:r>
                        </m:num>
                        <m:den>
                          <m:r>
                            <a:rPr lang="en-US" sz="2800" b="1" i="1">
                              <a:latin typeface="Cambria Math"/>
                            </a:rPr>
                            <m:t>𝟗</m:t>
                          </m:r>
                        </m:den>
                      </m:f>
                      <m:r>
                        <a:rPr lang="en-US" sz="2800" b="1" i="1">
                          <a:latin typeface="Cambria Math"/>
                        </a:rPr>
                        <m:t>+</m:t>
                      </m:r>
                      <m:r>
                        <a:rPr lang="en-US" sz="2800" b="1" i="1">
                          <a:latin typeface="Cambria Math"/>
                        </a:rPr>
                        <m:t>𝟐</m:t>
                      </m:r>
                      <m:r>
                        <a:rPr lang="en-US" sz="2800" b="1" i="1">
                          <a:latin typeface="Cambria Math"/>
                        </a:rPr>
                        <m:t>𝒙</m:t>
                      </m:r>
                      <m:r>
                        <a:rPr lang="en-US" sz="2800" b="1" i="1">
                          <a:latin typeface="Cambria Math"/>
                        </a:rPr>
                        <m:t>−</m:t>
                      </m:r>
                      <m:r>
                        <a:rPr lang="en-US" sz="2800" b="1" i="1">
                          <a:latin typeface="Cambria Math"/>
                        </a:rPr>
                        <m:t>𝒚</m:t>
                      </m:r>
                      <m:r>
                        <a:rPr lang="en-US" sz="2800" b="1" i="1">
                          <a:latin typeface="Cambria Math"/>
                        </a:rPr>
                        <m:t>)=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312" y="1686285"/>
                <a:ext cx="3059299" cy="901785"/>
              </a:xfrm>
              <a:prstGeom prst="rect">
                <a:avLst/>
              </a:prstGeom>
              <a:blipFill rotWithShape="1">
                <a:blip r:embed="rId4"/>
                <a:stretch>
                  <a:fillRect r="-4781" b="-20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850307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  Writing and Evaluating Expressions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04800" y="514350"/>
                <a:ext cx="8686800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b="1" dirty="0">
                    <a:solidFill>
                      <a:schemeClr val="accent1"/>
                    </a:solidFill>
                  </a:rPr>
                  <a:t>Sample Problem 4</a:t>
                </a:r>
                <a:r>
                  <a:rPr lang="en-US" sz="2800" dirty="0">
                    <a:solidFill>
                      <a:schemeClr val="accent1"/>
                    </a:solidFill>
                  </a:rPr>
                  <a:t>:  </a:t>
                </a:r>
                <a:r>
                  <a:rPr lang="en-US" sz="2800" b="1" dirty="0">
                    <a:ea typeface="MS Mincho"/>
                    <a:cs typeface="Times New Roman"/>
                  </a:rPr>
                  <a:t>Evaluate each of the following expressions when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  <a:ea typeface="MS Mincho"/>
                        <a:cs typeface="Times New Roman"/>
                      </a:rPr>
                      <m:t>𝒙</m:t>
                    </m:r>
                    <m:r>
                      <a:rPr lang="en-US" sz="2800" b="1" i="1">
                        <a:latin typeface="Cambria Math"/>
                        <a:ea typeface="MS Mincho"/>
                        <a:cs typeface="Times New Roman"/>
                      </a:rPr>
                      <m:t>=</m:t>
                    </m:r>
                    <m:r>
                      <a:rPr lang="en-US" sz="2800" b="1" i="1">
                        <a:latin typeface="Cambria Math"/>
                        <a:ea typeface="MS Mincho"/>
                        <a:cs typeface="Times New Roman"/>
                      </a:rPr>
                      <m:t>𝟑</m:t>
                    </m:r>
                    <m:r>
                      <a:rPr lang="en-US" sz="2800" b="1" i="1">
                        <a:latin typeface="Cambria Math"/>
                        <a:ea typeface="MS Mincho"/>
                        <a:cs typeface="Times New Roman"/>
                      </a:rPr>
                      <m:t> </m:t>
                    </m:r>
                  </m:oMath>
                </a14:m>
                <a:r>
                  <a:rPr lang="en-US" sz="2800" b="1" dirty="0">
                    <a:ea typeface="MS Mincho"/>
                    <a:cs typeface="Times New Roman"/>
                  </a:rPr>
                  <a:t>and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  <a:ea typeface="MS Mincho"/>
                        <a:cs typeface="Times New Roman"/>
                      </a:rPr>
                      <m:t>𝒚</m:t>
                    </m:r>
                    <m:r>
                      <a:rPr lang="en-US" sz="2800" b="1" i="1">
                        <a:latin typeface="Cambria Math"/>
                        <a:ea typeface="MS Mincho"/>
                        <a:cs typeface="Times New Roman"/>
                      </a:rPr>
                      <m:t>=</m:t>
                    </m:r>
                    <m:r>
                      <a:rPr lang="en-US" sz="2800" b="1" i="1">
                        <a:latin typeface="Cambria Math"/>
                        <a:ea typeface="MS Mincho"/>
                        <a:cs typeface="Times New Roman"/>
                      </a:rPr>
                      <m:t>𝟓</m:t>
                    </m:r>
                  </m:oMath>
                </a14:m>
                <a:r>
                  <a:rPr lang="en-US" sz="2800" b="1" dirty="0">
                    <a:ea typeface="MS Mincho"/>
                    <a:cs typeface="Times New Roman"/>
                  </a:rPr>
                  <a:t>.</a:t>
                </a:r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514350"/>
                <a:ext cx="8686800" cy="954107"/>
              </a:xfrm>
              <a:prstGeom prst="rect">
                <a:avLst/>
              </a:prstGeom>
              <a:blipFill rotWithShape="1">
                <a:blip r:embed="rId3"/>
                <a:stretch>
                  <a:fillRect l="-1404" t="-5732" b="-17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/>
          <p:nvPr/>
        </p:nvCxnSpPr>
        <p:spPr>
          <a:xfrm>
            <a:off x="8734425" y="8701088"/>
            <a:ext cx="190500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13660" y="1799560"/>
            <a:ext cx="4315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c.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922045" y="1610275"/>
                <a:ext cx="3059299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𝟐</m:t>
                      </m:r>
                      <m:r>
                        <a:rPr lang="en-US" sz="2800" b="1" i="1">
                          <a:latin typeface="Cambria Math"/>
                        </a:rPr>
                        <m:t>(</m:t>
                      </m:r>
                      <m:f>
                        <m:fPr>
                          <m:ctrlPr>
                            <a:rPr lang="en-US" sz="28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latin typeface="Cambria Math"/>
                            </a:rPr>
                            <m:t>𝟑</m:t>
                          </m:r>
                          <m:r>
                            <a:rPr lang="en-US" sz="2800" b="1" i="1">
                              <a:latin typeface="Cambria Math"/>
                            </a:rPr>
                            <m:t>𝒙</m:t>
                          </m:r>
                        </m:num>
                        <m:den>
                          <m:r>
                            <a:rPr lang="en-US" sz="2800" b="1" i="1">
                              <a:latin typeface="Cambria Math"/>
                            </a:rPr>
                            <m:t>𝟗</m:t>
                          </m:r>
                        </m:den>
                      </m:f>
                      <m:r>
                        <a:rPr lang="en-US" sz="2800" b="1" i="1">
                          <a:latin typeface="Cambria Math"/>
                        </a:rPr>
                        <m:t>+</m:t>
                      </m:r>
                      <m:r>
                        <a:rPr lang="en-US" sz="2800" b="1" i="1">
                          <a:latin typeface="Cambria Math"/>
                        </a:rPr>
                        <m:t>𝟐</m:t>
                      </m:r>
                      <m:r>
                        <a:rPr lang="en-US" sz="2800" b="1" i="1">
                          <a:latin typeface="Cambria Math"/>
                        </a:rPr>
                        <m:t>𝒙</m:t>
                      </m:r>
                      <m:r>
                        <a:rPr lang="en-US" sz="2800" b="1" i="1">
                          <a:latin typeface="Cambria Math"/>
                        </a:rPr>
                        <m:t>−</m:t>
                      </m:r>
                      <m:r>
                        <a:rPr lang="en-US" sz="2800" b="1" i="1">
                          <a:latin typeface="Cambria Math"/>
                        </a:rPr>
                        <m:t>𝒚</m:t>
                      </m:r>
                      <m:r>
                        <a:rPr lang="en-US" sz="2800" b="1" i="1">
                          <a:latin typeface="Cambria Math"/>
                        </a:rPr>
                        <m:t>)=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2045" y="1610275"/>
                <a:ext cx="3059299" cy="901785"/>
              </a:xfrm>
              <a:prstGeom prst="rect">
                <a:avLst/>
              </a:prstGeom>
              <a:blipFill rotWithShape="1">
                <a:blip r:embed="rId4"/>
                <a:stretch>
                  <a:fillRect r="-4980" b="-20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506218" y="2380023"/>
                <a:ext cx="4108112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=</m:t>
                      </m:r>
                      <m:r>
                        <a:rPr lang="en-US" sz="2800" b="1" i="1">
                          <a:latin typeface="Cambria Math"/>
                        </a:rPr>
                        <m:t>𝟐</m:t>
                      </m:r>
                      <m:r>
                        <a:rPr lang="en-US" sz="2800" b="1" i="1">
                          <a:latin typeface="Cambria Math"/>
                        </a:rPr>
                        <m:t>(</m:t>
                      </m:r>
                      <m:f>
                        <m:fPr>
                          <m:ctrlPr>
                            <a:rPr lang="en-US" sz="28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𝟑</m:t>
                          </m:r>
                          <m:r>
                            <a:rPr lang="en-US" sz="2800" b="1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∗</m:t>
                          </m:r>
                          <m:r>
                            <a:rPr lang="en-US" sz="2800" b="1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𝟑</m:t>
                          </m:r>
                        </m:num>
                        <m:den>
                          <m:r>
                            <a:rPr lang="en-US" sz="2800" b="1" i="1">
                              <a:latin typeface="Cambria Math"/>
                            </a:rPr>
                            <m:t>𝟗</m:t>
                          </m:r>
                        </m:den>
                      </m:f>
                      <m:r>
                        <a:rPr lang="en-US" sz="2800" b="1" i="1">
                          <a:latin typeface="Cambria Math"/>
                        </a:rPr>
                        <m:t>+</m:t>
                      </m:r>
                      <m:r>
                        <a:rPr lang="en-US" sz="2800" b="1" i="1" smtClean="0">
                          <a:solidFill>
                            <a:srgbClr val="00B0F0"/>
                          </a:solidFill>
                          <a:latin typeface="Cambria Math"/>
                        </a:rPr>
                        <m:t>𝟐</m:t>
                      </m:r>
                      <m:r>
                        <a:rPr lang="en-US" sz="2800" b="1" i="1" smtClean="0">
                          <a:solidFill>
                            <a:srgbClr val="00B0F0"/>
                          </a:solidFill>
                          <a:latin typeface="Cambria Math"/>
                        </a:rPr>
                        <m:t>∗</m:t>
                      </m:r>
                      <m:r>
                        <a:rPr lang="en-US" sz="2800" b="1" i="1" smtClean="0">
                          <a:solidFill>
                            <a:srgbClr val="00B0F0"/>
                          </a:solidFill>
                          <a:latin typeface="Cambria Math"/>
                        </a:rPr>
                        <m:t>𝟑</m:t>
                      </m:r>
                      <m:r>
                        <a:rPr lang="en-US" sz="2800" b="1" i="1">
                          <a:latin typeface="Cambria Math"/>
                        </a:rPr>
                        <m:t>−</m:t>
                      </m:r>
                      <m:r>
                        <a:rPr lang="en-US" sz="2800" b="1" i="1">
                          <a:latin typeface="Cambria Math"/>
                        </a:rPr>
                        <m:t>𝟓</m:t>
                      </m:r>
                      <m:r>
                        <a:rPr lang="en-US" sz="2800" b="1" i="1">
                          <a:latin typeface="Cambria Math"/>
                        </a:rPr>
                        <m:t>)=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218" y="2380023"/>
                <a:ext cx="4108112" cy="901785"/>
              </a:xfrm>
              <a:prstGeom prst="rect">
                <a:avLst/>
              </a:prstGeom>
              <a:blipFill rotWithShape="1">
                <a:blip r:embed="rId5"/>
                <a:stretch>
                  <a:fillRect r="-3561" b="-20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69885" y="3181350"/>
                <a:ext cx="3345852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=</m:t>
                      </m:r>
                      <m:r>
                        <a:rPr lang="en-US" sz="2800" b="1" i="1">
                          <a:latin typeface="Cambria Math"/>
                        </a:rPr>
                        <m:t>𝟐</m:t>
                      </m:r>
                      <m:r>
                        <a:rPr lang="en-US" sz="2800" b="1" i="1">
                          <a:latin typeface="Cambria Math"/>
                        </a:rPr>
                        <m:t>∗(</m:t>
                      </m:r>
                      <m:f>
                        <m:fPr>
                          <m:ctrlPr>
                            <a:rPr lang="en-US" sz="28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𝟗</m:t>
                          </m:r>
                        </m:num>
                        <m:den>
                          <m:r>
                            <a:rPr lang="en-US" sz="28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𝟗</m:t>
                          </m:r>
                        </m:den>
                      </m:f>
                      <m:r>
                        <a:rPr lang="en-US" sz="2800" b="1" i="1">
                          <a:latin typeface="Cambria Math"/>
                        </a:rPr>
                        <m:t>+</m:t>
                      </m:r>
                      <m:r>
                        <a:rPr lang="en-US" sz="2800" b="1" i="1">
                          <a:latin typeface="Cambria Math"/>
                        </a:rPr>
                        <m:t>𝟔</m:t>
                      </m:r>
                      <m:r>
                        <a:rPr lang="en-US" sz="2800" b="1" i="1">
                          <a:latin typeface="Cambria Math"/>
                        </a:rPr>
                        <m:t>−</m:t>
                      </m:r>
                      <m:r>
                        <a:rPr lang="en-US" sz="2800" b="1" i="1">
                          <a:latin typeface="Cambria Math"/>
                        </a:rPr>
                        <m:t>𝟓</m:t>
                      </m:r>
                      <m:r>
                        <a:rPr lang="en-US" sz="2800" b="1" i="1">
                          <a:latin typeface="Cambria Math"/>
                        </a:rPr>
                        <m:t>)=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885" y="3181350"/>
                <a:ext cx="3345852" cy="901785"/>
              </a:xfrm>
              <a:prstGeom prst="rect">
                <a:avLst/>
              </a:prstGeom>
              <a:blipFill rotWithShape="1">
                <a:blip r:embed="rId6"/>
                <a:stretch>
                  <a:fillRect r="-4372" b="-20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546594" y="3935715"/>
                <a:ext cx="334585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=</m:t>
                      </m:r>
                      <m:r>
                        <a:rPr lang="en-US" sz="2800" b="1" i="1">
                          <a:latin typeface="Cambria Math"/>
                        </a:rPr>
                        <m:t>𝟐</m:t>
                      </m:r>
                      <m:r>
                        <a:rPr lang="en-US" sz="2800" b="1" i="1">
                          <a:latin typeface="Cambria Math"/>
                        </a:rPr>
                        <m:t>∗(</m:t>
                      </m:r>
                      <m:r>
                        <a:rPr lang="en-US" sz="2800" b="1" i="1" smtClean="0">
                          <a:solidFill>
                            <a:srgbClr val="FFC000"/>
                          </a:solidFill>
                          <a:latin typeface="Cambria Math"/>
                        </a:rPr>
                        <m:t>𝟏</m:t>
                      </m:r>
                      <m:r>
                        <a:rPr lang="en-US" sz="2800" b="1" i="1" smtClean="0">
                          <a:solidFill>
                            <a:srgbClr val="FFC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800" b="1" i="1" smtClean="0">
                          <a:solidFill>
                            <a:srgbClr val="FFC000"/>
                          </a:solidFill>
                          <a:latin typeface="Cambria Math"/>
                        </a:rPr>
                        <m:t>𝟔</m:t>
                      </m:r>
                      <m:r>
                        <a:rPr lang="en-US" sz="2800" b="1" i="1">
                          <a:latin typeface="Cambria Math"/>
                        </a:rPr>
                        <m:t>−</m:t>
                      </m:r>
                      <m:r>
                        <a:rPr lang="en-US" sz="2800" b="1" i="1">
                          <a:latin typeface="Cambria Math"/>
                        </a:rPr>
                        <m:t>𝟓</m:t>
                      </m:r>
                      <m:r>
                        <a:rPr lang="en-US" sz="2800" b="1" i="1">
                          <a:latin typeface="Cambria Math"/>
                        </a:rPr>
                        <m:t>)=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594" y="3935715"/>
                <a:ext cx="3345852" cy="523220"/>
              </a:xfrm>
              <a:prstGeom prst="rect">
                <a:avLst/>
              </a:prstGeom>
              <a:blipFill rotWithShape="1">
                <a:blip r:embed="rId7"/>
                <a:stretch>
                  <a:fillRect t="-10588" r="-4189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558999" y="4475465"/>
                <a:ext cx="424789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𝟐</m:t>
                      </m:r>
                      <m:r>
                        <a:rPr lang="en-US" sz="2800" b="1" i="1" smtClean="0">
                          <a:latin typeface="Cambria Math"/>
                        </a:rPr>
                        <m:t>∗(</m:t>
                      </m:r>
                      <m:r>
                        <a:rPr lang="en-US" sz="2800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𝟕</m:t>
                      </m:r>
                      <m:r>
                        <a:rPr lang="en-US" sz="2800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2800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𝟓</m:t>
                      </m:r>
                      <m:r>
                        <a:rPr lang="en-US" sz="2800" b="1" i="1" smtClean="0">
                          <a:latin typeface="Cambria Math"/>
                        </a:rPr>
                        <m:t>)=</m:t>
                      </m:r>
                      <m:r>
                        <a:rPr lang="en-US" sz="2800" b="1" i="1" smtClean="0">
                          <a:solidFill>
                            <a:srgbClr val="00B0F0"/>
                          </a:solidFill>
                          <a:latin typeface="Cambria Math"/>
                        </a:rPr>
                        <m:t>𝟐</m:t>
                      </m:r>
                      <m:r>
                        <a:rPr lang="en-US" sz="2800" b="1" i="1" smtClean="0">
                          <a:solidFill>
                            <a:srgbClr val="00B0F0"/>
                          </a:solidFill>
                          <a:latin typeface="Cambria Math"/>
                        </a:rPr>
                        <m:t>∗</m:t>
                      </m:r>
                      <m:r>
                        <a:rPr lang="en-US" sz="2800" b="1" i="1" smtClean="0">
                          <a:solidFill>
                            <a:srgbClr val="00B0F0"/>
                          </a:solidFill>
                          <a:latin typeface="Cambria Math"/>
                        </a:rPr>
                        <m:t>𝟐</m:t>
                      </m:r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999" y="4475465"/>
                <a:ext cx="4247894" cy="523220"/>
              </a:xfrm>
              <a:prstGeom prst="rect">
                <a:avLst/>
              </a:prstGeom>
              <a:blipFill rotWithShape="1">
                <a:blip r:embed="rId8"/>
                <a:stretch>
                  <a:fillRect t="-10465" r="-3300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7915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Writing and Evaluating Expressions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" y="895350"/>
            <a:ext cx="8686800" cy="50844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15000"/>
              </a:lnSpc>
              <a:spcAft>
                <a:spcPts val="600"/>
              </a:spcAft>
              <a:buFont typeface="Arial" pitchFamily="34" charset="0"/>
              <a:buChar char="•"/>
              <a:tabLst>
                <a:tab pos="1605915" algn="l"/>
              </a:tabLst>
            </a:pPr>
            <a:r>
              <a:rPr lang="en-US" sz="2800" dirty="0">
                <a:ea typeface="MS Mincho"/>
                <a:cs typeface="Times New Roman"/>
              </a:rPr>
              <a:t>To translate a verbal phrase into an algebraic expression, the first step is to define a variable. </a:t>
            </a:r>
            <a:endParaRPr lang="en-US" sz="2400" dirty="0">
              <a:ea typeface="MS Mincho"/>
              <a:cs typeface="Times New Roman"/>
            </a:endParaRPr>
          </a:p>
          <a:p>
            <a:pPr marL="457200" indent="-457200">
              <a:lnSpc>
                <a:spcPct val="115000"/>
              </a:lnSpc>
              <a:spcAft>
                <a:spcPts val="600"/>
              </a:spcAft>
              <a:buFont typeface="Arial" pitchFamily="34" charset="0"/>
              <a:buChar char="•"/>
              <a:tabLst>
                <a:tab pos="1605915" algn="l"/>
              </a:tabLst>
            </a:pPr>
            <a:r>
              <a:rPr lang="en-US" sz="2800" dirty="0">
                <a:ea typeface="MS Mincho"/>
                <a:cs typeface="Times New Roman"/>
              </a:rPr>
              <a:t>When you define a variable, you choose a variable to represent an unknown quantity.</a:t>
            </a:r>
            <a:endParaRPr lang="en-US" sz="2400" dirty="0">
              <a:ea typeface="MS Mincho"/>
              <a:cs typeface="Times New Roman"/>
            </a:endParaRPr>
          </a:p>
          <a:p>
            <a:pPr marL="457200" indent="-457200">
              <a:lnSpc>
                <a:spcPct val="115000"/>
              </a:lnSpc>
              <a:spcAft>
                <a:spcPts val="600"/>
              </a:spcAft>
              <a:buFont typeface="Arial" pitchFamily="34" charset="0"/>
              <a:buChar char="•"/>
              <a:tabLst>
                <a:tab pos="1605915" algn="l"/>
              </a:tabLst>
            </a:pPr>
            <a:r>
              <a:rPr lang="en-US" sz="2800" dirty="0">
                <a:ea typeface="MS Mincho"/>
                <a:cs typeface="Times New Roman"/>
              </a:rPr>
              <a:t>Always look for the placement of commas in the verbal statements. They will help you decide how to properly group terms in your algebraic expression.</a:t>
            </a:r>
            <a:endParaRPr lang="en-US" sz="2400" dirty="0">
              <a:ea typeface="MS Mincho"/>
              <a:cs typeface="Times New Roman"/>
            </a:endParaRPr>
          </a:p>
          <a:p>
            <a:endParaRPr lang="en-US" sz="2800" dirty="0"/>
          </a:p>
          <a:p>
            <a:endParaRPr lang="en-US" sz="2800" dirty="0"/>
          </a:p>
          <a:p>
            <a:endParaRPr lang="en-US" sz="2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233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Writing and Evaluating Expressions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228600" y="438150"/>
            <a:ext cx="8610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/>
              <a:t>There are several different ways to describe expressions with words.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99503"/>
                  </p:ext>
                </p:extLst>
              </p:nvPr>
            </p:nvGraphicFramePr>
            <p:xfrm>
              <a:off x="342900" y="1541937"/>
              <a:ext cx="8382000" cy="3236892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034144">
                      <a:extLst>
                        <a:ext uri="{9D8B030D-6E8A-4147-A177-3AD203B41FA5}">
                          <a16:colId xmlns:a16="http://schemas.microsoft.com/office/drawing/2014/main" xmlns="" val="20000"/>
                        </a:ext>
                      </a:extLst>
                    </a:gridCol>
                    <a:gridCol w="1496785">
                      <a:extLst>
                        <a:ext uri="{9D8B030D-6E8A-4147-A177-3AD203B41FA5}">
                          <a16:colId xmlns:a16="http://schemas.microsoft.com/office/drawing/2014/main" xmlns="" val="20001"/>
                        </a:ext>
                      </a:extLst>
                    </a:gridCol>
                    <a:gridCol w="1564821">
                      <a:extLst>
                        <a:ext uri="{9D8B030D-6E8A-4147-A177-3AD203B41FA5}">
                          <a16:colId xmlns:a16="http://schemas.microsoft.com/office/drawing/2014/main" xmlns="" val="20002"/>
                        </a:ext>
                      </a:extLst>
                    </a:gridCol>
                    <a:gridCol w="1428750">
                      <a:extLst>
                        <a:ext uri="{9D8B030D-6E8A-4147-A177-3AD203B41FA5}">
                          <a16:colId xmlns:a16="http://schemas.microsoft.com/office/drawing/2014/main" xmlns="" val="20003"/>
                        </a:ext>
                      </a:extLst>
                    </a:gridCol>
                    <a:gridCol w="1428750">
                      <a:extLst>
                        <a:ext uri="{9D8B030D-6E8A-4147-A177-3AD203B41FA5}">
                          <a16:colId xmlns:a16="http://schemas.microsoft.com/office/drawing/2014/main" xmlns="" val="20004"/>
                        </a:ext>
                      </a:extLst>
                    </a:gridCol>
                    <a:gridCol w="1428750">
                      <a:extLst>
                        <a:ext uri="{9D8B030D-6E8A-4147-A177-3AD203B41FA5}">
                          <a16:colId xmlns:a16="http://schemas.microsoft.com/office/drawing/2014/main" xmlns="" val="20005"/>
                        </a:ext>
                      </a:extLst>
                    </a:gridCol>
                  </a:tblGrid>
                  <a:tr h="654128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:r>
                            <a:rPr lang="en-US" sz="1600" b="1" dirty="0">
                              <a:solidFill>
                                <a:srgbClr val="FF0000"/>
                              </a:solidFill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Operation</a:t>
                          </a:r>
                          <a:endParaRPr lang="en-US" sz="16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:r>
                            <a:rPr lang="en-US" sz="1600" b="1">
                              <a:solidFill>
                                <a:srgbClr val="FFC000"/>
                              </a:solidFill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Addition </a:t>
                          </a:r>
                          <a:endParaRPr lang="en-US" sz="16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1" i="1">
                                    <a:solidFill>
                                      <a:srgbClr val="FFC000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              </m:t>
                                </m:r>
                                <m:r>
                                  <a:rPr lang="en-US" sz="1600" i="1">
                                    <a:solidFill>
                                      <a:srgbClr val="FFC000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16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:r>
                            <a:rPr lang="en-US" sz="1600" b="1" dirty="0">
                              <a:solidFill>
                                <a:srgbClr val="00B050"/>
                              </a:solidFill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Subtraction </a:t>
                          </a:r>
                          <a:endParaRPr lang="en-US" sz="16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:r>
                            <a:rPr lang="en-US" sz="1600" b="1" dirty="0">
                              <a:effectLst/>
                              <a:latin typeface="Calibri"/>
                              <a:ea typeface="MS Mincho"/>
                              <a:cs typeface="Times New Roman"/>
                            </a:rPr>
                            <a:t>  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>
                                  <a:solidFill>
                                    <a:srgbClr val="00B050"/>
                                  </a:solidFill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−</m:t>
                              </m:r>
                            </m:oMath>
                          </a14:m>
                          <a:endParaRPr lang="en-US" sz="16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:r>
                            <a:rPr lang="en-US" sz="1600" b="1">
                              <a:solidFill>
                                <a:srgbClr val="4F81BD"/>
                              </a:solidFill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Multiplication </a:t>
                          </a:r>
                          <a:endParaRPr lang="en-US" sz="16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:r>
                            <a:rPr lang="en-US" sz="1600" b="1">
                              <a:solidFill>
                                <a:srgbClr val="4F81BD"/>
                              </a:solidFill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*</a:t>
                          </a:r>
                          <a:endParaRPr lang="en-US" sz="16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:r>
                            <a:rPr lang="en-US" sz="1600" b="1">
                              <a:solidFill>
                                <a:srgbClr val="943634"/>
                              </a:solidFill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Division </a:t>
                          </a:r>
                          <a:endParaRPr lang="en-US" sz="16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:r>
                            <a:rPr lang="en-US" sz="1600" b="1">
                              <a:solidFill>
                                <a:srgbClr val="C00000"/>
                              </a:solidFill>
                              <a:effectLst/>
                              <a:latin typeface="Calibri"/>
                              <a:ea typeface="MS Mincho"/>
                              <a:cs typeface="Times New Roman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1600" b="1" i="1">
                                  <a:solidFill>
                                    <a:srgbClr val="C00000"/>
                                  </a:solidFill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÷</m:t>
                              </m:r>
                            </m:oMath>
                          </a14:m>
                          <a:endParaRPr lang="en-US" sz="16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:r>
                            <a:rPr lang="en-US" sz="1600" b="1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Power</a:t>
                          </a:r>
                          <a:endParaRPr lang="en-US" sz="16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:r>
                            <a:rPr lang="en-US" sz="1600" b="1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16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0"/>
                      </a:ext>
                    </a:extLst>
                  </a:tr>
                  <a:tr h="2582764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:r>
                            <a:rPr lang="en-US" sz="1600" b="1" dirty="0">
                              <a:solidFill>
                                <a:srgbClr val="FF0000"/>
                              </a:solidFill>
                              <a:effectLst/>
                              <a:latin typeface="Calibri"/>
                              <a:ea typeface="Times New Roman"/>
                              <a:cs typeface="Calibri"/>
                            </a:rPr>
                            <a:t>Words</a:t>
                          </a:r>
                          <a:endParaRPr lang="en-US" sz="16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:r>
                            <a:rPr lang="en-US" sz="1600" b="1" dirty="0">
                              <a:solidFill>
                                <a:srgbClr val="FFC000"/>
                              </a:solidFill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• added to</a:t>
                          </a:r>
                          <a:endParaRPr lang="en-US" sz="16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:r>
                            <a:rPr lang="en-US" sz="1600" b="1" dirty="0">
                              <a:solidFill>
                                <a:srgbClr val="FFC000"/>
                              </a:solidFill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• plus</a:t>
                          </a:r>
                          <a:endParaRPr lang="en-US" sz="16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:r>
                            <a:rPr lang="en-US" sz="1600" b="1" dirty="0">
                              <a:solidFill>
                                <a:srgbClr val="FFC000"/>
                              </a:solidFill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• sum</a:t>
                          </a:r>
                          <a:endParaRPr lang="en-US" sz="16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:r>
                            <a:rPr lang="en-US" sz="1600" b="1" dirty="0">
                              <a:solidFill>
                                <a:srgbClr val="FFC000"/>
                              </a:solidFill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• more than</a:t>
                          </a:r>
                          <a:endParaRPr lang="en-US" sz="16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:r>
                            <a:rPr lang="en-US" sz="1600" b="1" dirty="0">
                              <a:solidFill>
                                <a:srgbClr val="FFC000"/>
                              </a:solidFill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• increased by</a:t>
                          </a:r>
                          <a:endParaRPr lang="en-US" sz="16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:r>
                            <a:rPr lang="en-US" sz="1600" b="1" dirty="0">
                              <a:solidFill>
                                <a:srgbClr val="00B050"/>
                              </a:solidFill>
                              <a:effectLst/>
                              <a:latin typeface="Calibri"/>
                              <a:ea typeface="MS Mincho"/>
                              <a:cs typeface="Times New Roman"/>
                            </a:rPr>
                            <a:t>• subtracted from</a:t>
                          </a:r>
                          <a:endParaRPr lang="en-US" sz="16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:r>
                            <a:rPr lang="en-US" sz="1600" b="1" dirty="0">
                              <a:solidFill>
                                <a:srgbClr val="00B050"/>
                              </a:solidFill>
                              <a:effectLst/>
                              <a:latin typeface="Calibri"/>
                              <a:ea typeface="MS Mincho"/>
                              <a:cs typeface="Times New Roman"/>
                            </a:rPr>
                            <a:t>• minus</a:t>
                          </a:r>
                          <a:endParaRPr lang="en-US" sz="16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:r>
                            <a:rPr lang="en-US" sz="1600" b="1" dirty="0">
                              <a:solidFill>
                                <a:srgbClr val="00B050"/>
                              </a:solidFill>
                              <a:effectLst/>
                              <a:latin typeface="Calibri"/>
                              <a:ea typeface="MS Mincho"/>
                              <a:cs typeface="Times New Roman"/>
                            </a:rPr>
                            <a:t>• difference</a:t>
                          </a:r>
                          <a:endParaRPr lang="en-US" sz="16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:r>
                            <a:rPr lang="en-US" sz="1600" b="1" dirty="0">
                              <a:solidFill>
                                <a:srgbClr val="00B050"/>
                              </a:solidFill>
                              <a:effectLst/>
                              <a:latin typeface="Calibri"/>
                              <a:ea typeface="MS Mincho"/>
                              <a:cs typeface="Times New Roman"/>
                            </a:rPr>
                            <a:t>• less than</a:t>
                          </a:r>
                          <a:endParaRPr lang="en-US" sz="16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:r>
                            <a:rPr lang="en-US" sz="1600" b="1" dirty="0">
                              <a:solidFill>
                                <a:srgbClr val="00B050"/>
                              </a:solidFill>
                              <a:effectLst/>
                              <a:latin typeface="Calibri"/>
                              <a:ea typeface="MS Mincho"/>
                              <a:cs typeface="Times New Roman"/>
                            </a:rPr>
                            <a:t>• decreased by</a:t>
                          </a:r>
                          <a:endParaRPr lang="en-US" sz="16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:r>
                            <a:rPr lang="en-US" sz="1600" b="1" dirty="0">
                              <a:solidFill>
                                <a:srgbClr val="00B050"/>
                              </a:solidFill>
                              <a:effectLst/>
                              <a:latin typeface="Calibri"/>
                              <a:ea typeface="MS Mincho"/>
                              <a:cs typeface="Times New Roman"/>
                            </a:rPr>
                            <a:t>• take away</a:t>
                          </a:r>
                          <a:endParaRPr lang="en-US" sz="16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:r>
                            <a:rPr lang="en-US" sz="1600" b="1" dirty="0">
                              <a:solidFill>
                                <a:srgbClr val="00B050"/>
                              </a:solidFill>
                              <a:effectLst/>
                              <a:latin typeface="Calibri"/>
                              <a:ea typeface="MS Mincho"/>
                              <a:cs typeface="Times New Roman"/>
                            </a:rPr>
                            <a:t>• taken from</a:t>
                          </a:r>
                          <a:endParaRPr lang="en-US" sz="16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:r>
                            <a:rPr lang="en-US" sz="1600" b="1" dirty="0">
                              <a:solidFill>
                                <a:srgbClr val="00B050"/>
                              </a:solidFill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16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:r>
                            <a:rPr lang="en-US" sz="1600" b="1" dirty="0">
                              <a:solidFill>
                                <a:srgbClr val="4F81BD"/>
                              </a:solidFill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• times</a:t>
                          </a:r>
                          <a:endParaRPr lang="en-US" sz="16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:r>
                            <a:rPr lang="en-US" sz="1600" b="1" dirty="0">
                              <a:solidFill>
                                <a:srgbClr val="4F81BD"/>
                              </a:solidFill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• multiplied by</a:t>
                          </a:r>
                          <a:endParaRPr lang="en-US" sz="16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:r>
                            <a:rPr lang="en-US" sz="1600" b="1" dirty="0">
                              <a:solidFill>
                                <a:srgbClr val="4F81BD"/>
                              </a:solidFill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• product</a:t>
                          </a:r>
                          <a:endParaRPr lang="en-US" sz="16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:r>
                            <a:rPr lang="en-US" sz="1600" b="1" dirty="0">
                              <a:solidFill>
                                <a:srgbClr val="4F81BD"/>
                              </a:solidFill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• groups of</a:t>
                          </a:r>
                          <a:endParaRPr lang="en-US" sz="16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:r>
                            <a:rPr lang="en-US" sz="1600" b="1" dirty="0">
                              <a:solidFill>
                                <a:srgbClr val="943634"/>
                              </a:solidFill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• divided by</a:t>
                          </a:r>
                          <a:endParaRPr lang="en-US" sz="16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:r>
                            <a:rPr lang="en-US" sz="1600" b="1" dirty="0">
                              <a:solidFill>
                                <a:srgbClr val="943634"/>
                              </a:solidFill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• divided into</a:t>
                          </a:r>
                          <a:endParaRPr lang="en-US" sz="16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:r>
                            <a:rPr lang="en-US" sz="1600" b="1" dirty="0">
                              <a:solidFill>
                                <a:srgbClr val="943634"/>
                              </a:solidFill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• quotient</a:t>
                          </a:r>
                          <a:endParaRPr lang="en-US" sz="16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:r>
                            <a:rPr lang="en-US" sz="16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•  square of;</a:t>
                          </a:r>
                          <a:endParaRPr lang="en-US" sz="16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:r>
                            <a:rPr lang="en-US" sz="16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squared</a:t>
                          </a:r>
                          <a:endParaRPr lang="en-US" sz="16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:r>
                            <a:rPr lang="en-US" sz="16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•  the cube of; cubed </a:t>
                          </a:r>
                          <a:endParaRPr lang="en-US" sz="16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99503"/>
                  </p:ext>
                </p:extLst>
              </p:nvPr>
            </p:nvGraphicFramePr>
            <p:xfrm>
              <a:off x="342900" y="1541937"/>
              <a:ext cx="8382000" cy="3236892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034144"/>
                    <a:gridCol w="1496785"/>
                    <a:gridCol w="1564821"/>
                    <a:gridCol w="1428750"/>
                    <a:gridCol w="1428750"/>
                    <a:gridCol w="1428750"/>
                  </a:tblGrid>
                  <a:tr h="654128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:r>
                            <a:rPr lang="en-US" sz="1600" b="1" dirty="0">
                              <a:solidFill>
                                <a:srgbClr val="FF0000"/>
                              </a:solidFill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Operation</a:t>
                          </a:r>
                          <a:endParaRPr lang="en-US" sz="16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69388" t="-935" r="-392245" b="-41028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161479" t="-935" r="-273930" b="-41028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:r>
                            <a:rPr lang="en-US" sz="1600" b="1">
                              <a:solidFill>
                                <a:srgbClr val="4F81BD"/>
                              </a:solidFill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Multiplication </a:t>
                          </a:r>
                          <a:endParaRPr lang="en-US" sz="16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:r>
                            <a:rPr lang="en-US" sz="1600" b="1">
                              <a:solidFill>
                                <a:srgbClr val="4F81BD"/>
                              </a:solidFill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*</a:t>
                          </a:r>
                          <a:endParaRPr lang="en-US" sz="16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385532" t="-935" r="-100000" b="-41028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:r>
                            <a:rPr lang="en-US" sz="1600" b="1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Power</a:t>
                          </a:r>
                          <a:endParaRPr lang="en-US" sz="16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:r>
                            <a:rPr lang="en-US" sz="1600" b="1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16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582764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:r>
                            <a:rPr lang="en-US" sz="1600" b="1" dirty="0">
                              <a:solidFill>
                                <a:srgbClr val="FF0000"/>
                              </a:solidFill>
                              <a:effectLst/>
                              <a:latin typeface="Calibri"/>
                              <a:ea typeface="Times New Roman"/>
                              <a:cs typeface="Calibri"/>
                            </a:rPr>
                            <a:t>Words</a:t>
                          </a:r>
                          <a:endParaRPr lang="en-US" sz="16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:r>
                            <a:rPr lang="en-US" sz="1600" b="1" dirty="0">
                              <a:solidFill>
                                <a:srgbClr val="FFC000"/>
                              </a:solidFill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• added to</a:t>
                          </a:r>
                          <a:endParaRPr lang="en-US" sz="16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:r>
                            <a:rPr lang="en-US" sz="1600" b="1" dirty="0">
                              <a:solidFill>
                                <a:srgbClr val="FFC000"/>
                              </a:solidFill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• plus</a:t>
                          </a:r>
                          <a:endParaRPr lang="en-US" sz="16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:r>
                            <a:rPr lang="en-US" sz="1600" b="1" dirty="0">
                              <a:solidFill>
                                <a:srgbClr val="FFC000"/>
                              </a:solidFill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• sum</a:t>
                          </a:r>
                          <a:endParaRPr lang="en-US" sz="16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:r>
                            <a:rPr lang="en-US" sz="1600" b="1" dirty="0">
                              <a:solidFill>
                                <a:srgbClr val="FFC000"/>
                              </a:solidFill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• more than</a:t>
                          </a:r>
                          <a:endParaRPr lang="en-US" sz="16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:r>
                            <a:rPr lang="en-US" sz="1600" b="1" dirty="0">
                              <a:solidFill>
                                <a:srgbClr val="FFC000"/>
                              </a:solidFill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• increased by</a:t>
                          </a:r>
                          <a:endParaRPr lang="en-US" sz="16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:r>
                            <a:rPr lang="en-US" sz="1600" b="1" dirty="0">
                              <a:solidFill>
                                <a:srgbClr val="00B050"/>
                              </a:solidFill>
                              <a:effectLst/>
                              <a:latin typeface="Calibri"/>
                              <a:ea typeface="MS Mincho"/>
                              <a:cs typeface="Times New Roman"/>
                            </a:rPr>
                            <a:t>• subtracted from</a:t>
                          </a:r>
                          <a:endParaRPr lang="en-US" sz="16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:r>
                            <a:rPr lang="en-US" sz="1600" b="1" dirty="0">
                              <a:solidFill>
                                <a:srgbClr val="00B050"/>
                              </a:solidFill>
                              <a:effectLst/>
                              <a:latin typeface="Calibri"/>
                              <a:ea typeface="MS Mincho"/>
                              <a:cs typeface="Times New Roman"/>
                            </a:rPr>
                            <a:t>• minus</a:t>
                          </a:r>
                          <a:endParaRPr lang="en-US" sz="16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:r>
                            <a:rPr lang="en-US" sz="1600" b="1" dirty="0">
                              <a:solidFill>
                                <a:srgbClr val="00B050"/>
                              </a:solidFill>
                              <a:effectLst/>
                              <a:latin typeface="Calibri"/>
                              <a:ea typeface="MS Mincho"/>
                              <a:cs typeface="Times New Roman"/>
                            </a:rPr>
                            <a:t>• difference</a:t>
                          </a:r>
                          <a:endParaRPr lang="en-US" sz="16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:r>
                            <a:rPr lang="en-US" sz="1600" b="1" dirty="0">
                              <a:solidFill>
                                <a:srgbClr val="00B050"/>
                              </a:solidFill>
                              <a:effectLst/>
                              <a:latin typeface="Calibri"/>
                              <a:ea typeface="MS Mincho"/>
                              <a:cs typeface="Times New Roman"/>
                            </a:rPr>
                            <a:t>• less than</a:t>
                          </a:r>
                          <a:endParaRPr lang="en-US" sz="16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:r>
                            <a:rPr lang="en-US" sz="1600" b="1" dirty="0">
                              <a:solidFill>
                                <a:srgbClr val="00B050"/>
                              </a:solidFill>
                              <a:effectLst/>
                              <a:latin typeface="Calibri"/>
                              <a:ea typeface="MS Mincho"/>
                              <a:cs typeface="Times New Roman"/>
                            </a:rPr>
                            <a:t>• decreased by</a:t>
                          </a:r>
                          <a:endParaRPr lang="en-US" sz="16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:r>
                            <a:rPr lang="en-US" sz="1600" b="1" dirty="0">
                              <a:solidFill>
                                <a:srgbClr val="00B050"/>
                              </a:solidFill>
                              <a:effectLst/>
                              <a:latin typeface="Calibri"/>
                              <a:ea typeface="MS Mincho"/>
                              <a:cs typeface="Times New Roman"/>
                            </a:rPr>
                            <a:t>• take away</a:t>
                          </a:r>
                          <a:endParaRPr lang="en-US" sz="16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:r>
                            <a:rPr lang="en-US" sz="1600" b="1" dirty="0">
                              <a:solidFill>
                                <a:srgbClr val="00B050"/>
                              </a:solidFill>
                              <a:effectLst/>
                              <a:latin typeface="Calibri"/>
                              <a:ea typeface="MS Mincho"/>
                              <a:cs typeface="Times New Roman"/>
                            </a:rPr>
                            <a:t>• taken from</a:t>
                          </a:r>
                          <a:endParaRPr lang="en-US" sz="16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:r>
                            <a:rPr lang="en-US" sz="1600" b="1" dirty="0">
                              <a:solidFill>
                                <a:srgbClr val="00B050"/>
                              </a:solidFill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16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:r>
                            <a:rPr lang="en-US" sz="1600" b="1" dirty="0">
                              <a:solidFill>
                                <a:srgbClr val="4F81BD"/>
                              </a:solidFill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• times</a:t>
                          </a:r>
                          <a:endParaRPr lang="en-US" sz="16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:r>
                            <a:rPr lang="en-US" sz="1600" b="1" dirty="0">
                              <a:solidFill>
                                <a:srgbClr val="4F81BD"/>
                              </a:solidFill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• multiplied by</a:t>
                          </a:r>
                          <a:endParaRPr lang="en-US" sz="16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:r>
                            <a:rPr lang="en-US" sz="1600" b="1" dirty="0">
                              <a:solidFill>
                                <a:srgbClr val="4F81BD"/>
                              </a:solidFill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• product</a:t>
                          </a:r>
                          <a:endParaRPr lang="en-US" sz="16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:r>
                            <a:rPr lang="en-US" sz="1600" b="1" dirty="0">
                              <a:solidFill>
                                <a:srgbClr val="4F81BD"/>
                              </a:solidFill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• groups of</a:t>
                          </a:r>
                          <a:endParaRPr lang="en-US" sz="16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:r>
                            <a:rPr lang="en-US" sz="1600" b="1" dirty="0">
                              <a:solidFill>
                                <a:srgbClr val="943634"/>
                              </a:solidFill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• divided by</a:t>
                          </a:r>
                          <a:endParaRPr lang="en-US" sz="16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:r>
                            <a:rPr lang="en-US" sz="1600" b="1" dirty="0">
                              <a:solidFill>
                                <a:srgbClr val="943634"/>
                              </a:solidFill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• divided into</a:t>
                          </a:r>
                          <a:endParaRPr lang="en-US" sz="16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:r>
                            <a:rPr lang="en-US" sz="1600" b="1" dirty="0">
                              <a:solidFill>
                                <a:srgbClr val="943634"/>
                              </a:solidFill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• quotient</a:t>
                          </a:r>
                          <a:endParaRPr lang="en-US" sz="16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:r>
                            <a:rPr lang="en-US" sz="16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•  square of;</a:t>
                          </a:r>
                          <a:endParaRPr lang="en-US" sz="16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:r>
                            <a:rPr lang="en-US" sz="16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squared</a:t>
                          </a:r>
                          <a:endParaRPr lang="en-US" sz="16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1605915" algn="l"/>
                            </a:tabLst>
                          </a:pPr>
                          <a:r>
                            <a:rPr lang="en-US" sz="16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•  the cube of; cubed </a:t>
                          </a:r>
                          <a:endParaRPr lang="en-US" sz="16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380335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Writing and Evaluating Expressions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" y="590550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1</a:t>
            </a:r>
            <a:r>
              <a:rPr lang="en-US" sz="2800" dirty="0">
                <a:solidFill>
                  <a:schemeClr val="accent1"/>
                </a:solidFill>
              </a:rPr>
              <a:t>:  </a:t>
            </a:r>
            <a:r>
              <a:rPr lang="en-US" sz="2800" b="1" dirty="0"/>
              <a:t>Write an algebraic expression for the word expression.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85821" y="1975545"/>
            <a:ext cx="4587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213884" y="1975545"/>
                <a:ext cx="513153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800"/>
                        <m:t>12 </m:t>
                      </m:r>
                      <m:r>
                        <m:rPr>
                          <m:nor/>
                        </m:rPr>
                        <a:rPr lang="en-US" sz="2800"/>
                        <m:t>divided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by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the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sum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of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a:rPr lang="en-US" sz="2800" b="1" i="1">
                          <a:latin typeface="Cambria Math"/>
                        </a:rPr>
                        <m:t>𝒙</m:t>
                      </m:r>
                      <m:r>
                        <m:rPr>
                          <m:nor/>
                        </m:rPr>
                        <a:rPr lang="en-US" sz="2800"/>
                        <m:t>  </m:t>
                      </m:r>
                      <m:r>
                        <m:rPr>
                          <m:nor/>
                        </m:rPr>
                        <a:rPr lang="en-US" sz="2800"/>
                        <m:t>and</m:t>
                      </m:r>
                      <m:r>
                        <m:rPr>
                          <m:nor/>
                        </m:rPr>
                        <a:rPr lang="en-US" sz="2800"/>
                        <m:t> 2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3884" y="1975545"/>
                <a:ext cx="5131533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2732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9136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Writing and Evaluating Expressions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" y="590550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1</a:t>
            </a:r>
            <a:r>
              <a:rPr lang="en-US" sz="2800" dirty="0">
                <a:solidFill>
                  <a:schemeClr val="accent1"/>
                </a:solidFill>
              </a:rPr>
              <a:t>:  </a:t>
            </a:r>
            <a:r>
              <a:rPr lang="en-US" sz="2800" b="1" dirty="0"/>
              <a:t>Write an algebraic expression for the word expression.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85821" y="1975545"/>
            <a:ext cx="4587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213884" y="1975545"/>
                <a:ext cx="513153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800"/>
                        <m:t>12 </m:t>
                      </m:r>
                      <m:r>
                        <m:rPr>
                          <m:nor/>
                        </m:rPr>
                        <a:rPr lang="en-US" sz="2800" smtClean="0">
                          <a:solidFill>
                            <a:srgbClr val="C00000"/>
                          </a:solidFill>
                        </a:rPr>
                        <m:t>divided</m:t>
                      </m:r>
                      <m:r>
                        <m:rPr>
                          <m:nor/>
                        </m:rPr>
                        <a:rPr lang="en-US" sz="2800" smtClean="0">
                          <a:solidFill>
                            <a:srgbClr val="C00000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US" sz="2800" smtClean="0">
                          <a:solidFill>
                            <a:srgbClr val="C00000"/>
                          </a:solidFill>
                        </a:rPr>
                        <m:t>by</m:t>
                      </m:r>
                      <m:r>
                        <m:rPr>
                          <m:nor/>
                        </m:rPr>
                        <a:rPr lang="en-US" sz="2800" smtClean="0">
                          <a:solidFill>
                            <a:srgbClr val="C00000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the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 smtClean="0">
                          <a:solidFill>
                            <a:srgbClr val="FFC000"/>
                          </a:solidFill>
                        </a:rPr>
                        <m:t>sum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of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a:rPr lang="en-US" sz="2800" b="1" i="1">
                          <a:latin typeface="Cambria Math"/>
                        </a:rPr>
                        <m:t>𝒙</m:t>
                      </m:r>
                      <m:r>
                        <m:rPr>
                          <m:nor/>
                        </m:rPr>
                        <a:rPr lang="en-US" sz="2800"/>
                        <m:t>  </m:t>
                      </m:r>
                      <m:r>
                        <m:rPr>
                          <m:nor/>
                        </m:rPr>
                        <a:rPr lang="en-US" sz="2800"/>
                        <m:t>and</m:t>
                      </m:r>
                      <m:r>
                        <m:rPr>
                          <m:nor/>
                        </m:rPr>
                        <a:rPr lang="en-US" sz="2800"/>
                        <m:t> 2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3884" y="1975545"/>
                <a:ext cx="5131533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2732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371600" y="2585748"/>
                <a:ext cx="227023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MS Mincho"/>
                          <a:cs typeface="Times New Roman"/>
                        </a:rPr>
                        <m:t>𝟏𝟐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÷</m:t>
                      </m:r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(</m:t>
                      </m:r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𝒙</m:t>
                      </m:r>
                      <m:r>
                        <a:rPr lang="en-US" sz="2800" b="1" i="1">
                          <a:solidFill>
                            <a:srgbClr val="FFC000"/>
                          </a:solidFill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+</m:t>
                      </m:r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𝟐</m:t>
                      </m:r>
                      <m:r>
                        <a:rPr lang="en-US" sz="2800" b="1" i="1"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2585748"/>
                <a:ext cx="2270237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6720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8117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Writing and Evaluating Expressions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" y="590550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1</a:t>
            </a:r>
            <a:r>
              <a:rPr lang="en-US" sz="2800" dirty="0">
                <a:solidFill>
                  <a:schemeClr val="accent1"/>
                </a:solidFill>
              </a:rPr>
              <a:t>:  </a:t>
            </a:r>
            <a:r>
              <a:rPr lang="en-US" sz="2800" b="1" dirty="0"/>
              <a:t>Write an algebraic expression for the word expression.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85821" y="1975545"/>
            <a:ext cx="4732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213884" y="1975545"/>
                <a:ext cx="458811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800"/>
                        <m:t>9 </m:t>
                      </m:r>
                      <m:r>
                        <m:rPr>
                          <m:nor/>
                        </m:rPr>
                        <a:rPr lang="en-US" sz="2800"/>
                        <m:t>more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than</m:t>
                      </m:r>
                      <m:r>
                        <m:rPr>
                          <m:nor/>
                        </m:rPr>
                        <a:rPr lang="en-US" sz="2800"/>
                        <m:t> 2 </m:t>
                      </m:r>
                      <m:r>
                        <m:rPr>
                          <m:nor/>
                        </m:rPr>
                        <a:rPr lang="en-US" sz="2800"/>
                        <m:t>multiplied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by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a:rPr lang="en-US" sz="2800" b="1" i="1">
                          <a:latin typeface="Cambria Math"/>
                        </a:rPr>
                        <m:t>𝒛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3884" y="1975545"/>
                <a:ext cx="4588115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3054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0774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Writing and Evaluating Expressions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" y="590550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1</a:t>
            </a:r>
            <a:r>
              <a:rPr lang="en-US" sz="2800" dirty="0">
                <a:solidFill>
                  <a:schemeClr val="accent1"/>
                </a:solidFill>
              </a:rPr>
              <a:t>:  </a:t>
            </a:r>
            <a:r>
              <a:rPr lang="en-US" sz="2800" b="1" dirty="0"/>
              <a:t>Write an algebraic expression for the word expression.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85821" y="1975545"/>
            <a:ext cx="4732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213884" y="1975545"/>
                <a:ext cx="458811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800"/>
                        <m:t>9 </m:t>
                      </m:r>
                      <m:r>
                        <m:rPr>
                          <m:nor/>
                        </m:rPr>
                        <a:rPr lang="en-US" sz="2800" smtClean="0">
                          <a:solidFill>
                            <a:srgbClr val="FFC000"/>
                          </a:solidFill>
                        </a:rPr>
                        <m:t>more</m:t>
                      </m:r>
                      <m:r>
                        <m:rPr>
                          <m:nor/>
                        </m:rPr>
                        <a:rPr lang="en-US" sz="2800"/>
                        <m:t> </m:t>
                      </m:r>
                      <m:r>
                        <m:rPr>
                          <m:nor/>
                        </m:rPr>
                        <a:rPr lang="en-US" sz="2800"/>
                        <m:t>than</m:t>
                      </m:r>
                      <m:r>
                        <m:rPr>
                          <m:nor/>
                        </m:rPr>
                        <a:rPr lang="en-US" sz="2800"/>
                        <m:t> 2 </m:t>
                      </m:r>
                      <m:r>
                        <m:rPr>
                          <m:nor/>
                        </m:rPr>
                        <a:rPr lang="en-US" sz="2800" smtClean="0">
                          <a:solidFill>
                            <a:srgbClr val="00B0F0"/>
                          </a:solidFill>
                        </a:rPr>
                        <m:t>multiplied</m:t>
                      </m:r>
                      <m:r>
                        <m:rPr>
                          <m:nor/>
                        </m:rPr>
                        <a:rPr lang="en-US" sz="2800" smtClean="0">
                          <a:solidFill>
                            <a:srgbClr val="00B0F0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US" sz="2800" smtClean="0">
                          <a:solidFill>
                            <a:srgbClr val="00B0F0"/>
                          </a:solidFill>
                        </a:rPr>
                        <m:t>by</m:t>
                      </m:r>
                      <m:r>
                        <m:rPr>
                          <m:nor/>
                        </m:rPr>
                        <a:rPr lang="en-US" sz="2800" smtClean="0">
                          <a:solidFill>
                            <a:srgbClr val="00B0F0"/>
                          </a:solidFill>
                        </a:rPr>
                        <m:t> </m:t>
                      </m:r>
                      <m:r>
                        <a:rPr lang="en-US" sz="2800" b="1" i="1">
                          <a:latin typeface="Cambria Math"/>
                        </a:rPr>
                        <m:t>𝒛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3884" y="1975545"/>
                <a:ext cx="4588115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3054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371600" y="2585748"/>
                <a:ext cx="481183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𝟗</m:t>
                      </m:r>
                      <m:r>
                        <a:rPr lang="en-US" sz="2800" b="1" i="1" smtClean="0">
                          <a:solidFill>
                            <a:srgbClr val="FFC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800" b="1" i="1" smtClean="0">
                          <a:latin typeface="Cambria Math"/>
                        </a:rPr>
                        <m:t>𝟐</m:t>
                      </m:r>
                      <m:r>
                        <a:rPr lang="en-US" sz="2800" b="1" i="1" smtClean="0">
                          <a:solidFill>
                            <a:srgbClr val="00B0F0"/>
                          </a:solidFill>
                          <a:latin typeface="Cambria Math"/>
                        </a:rPr>
                        <m:t>∗</m:t>
                      </m:r>
                      <m:r>
                        <a:rPr lang="en-US" sz="2800" b="1" i="1" smtClean="0">
                          <a:latin typeface="Cambria Math"/>
                        </a:rPr>
                        <m:t>𝒛</m:t>
                      </m:r>
                      <m:r>
                        <a:rPr lang="en-US" sz="2800" b="1" i="1" smtClean="0">
                          <a:latin typeface="Cambria Math"/>
                        </a:rPr>
                        <m:t>           </m:t>
                      </m:r>
                      <m:r>
                        <a:rPr lang="en-US" sz="2800" b="1" i="1" smtClean="0">
                          <a:latin typeface="Cambria Math"/>
                        </a:rPr>
                        <m:t>𝒐𝒓</m:t>
                      </m:r>
                      <m:r>
                        <a:rPr lang="en-US" sz="2800" b="1" i="1" smtClean="0">
                          <a:latin typeface="Cambria Math"/>
                        </a:rPr>
                        <m:t>           </m:t>
                      </m:r>
                      <m:r>
                        <a:rPr lang="en-US" sz="2800" b="1" i="1">
                          <a:latin typeface="Cambria Math"/>
                        </a:rPr>
                        <m:t>𝟗</m:t>
                      </m:r>
                      <m:r>
                        <a:rPr lang="en-US" sz="2800" b="1" i="1" smtClean="0">
                          <a:solidFill>
                            <a:srgbClr val="FFC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800" b="1" i="1">
                          <a:latin typeface="Cambria Math"/>
                        </a:rPr>
                        <m:t>𝟐</m:t>
                      </m:r>
                      <m:r>
                        <a:rPr lang="en-US" sz="2800" b="1" i="1">
                          <a:latin typeface="Cambria Math"/>
                        </a:rPr>
                        <m:t>𝒛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2585748"/>
                <a:ext cx="4811830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1521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8781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1148</TotalTime>
  <Words>1389</Words>
  <Application>Microsoft Office PowerPoint</Application>
  <PresentationFormat>On-screen Show (16:9)</PresentationFormat>
  <Paragraphs>232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PowerPoint Presentation</vt:lpstr>
      <vt:lpstr>Writing and Evaluating Expressions</vt:lpstr>
      <vt:lpstr>Writing and Evaluating Expressions</vt:lpstr>
      <vt:lpstr>Writing and Evaluating Expressions</vt:lpstr>
      <vt:lpstr>Writing and Evaluating Expressions</vt:lpstr>
      <vt:lpstr>Writing and Evaluating Expressions</vt:lpstr>
      <vt:lpstr>Writing and Evaluating Expressions</vt:lpstr>
      <vt:lpstr>Writing and Evaluating Expressions</vt:lpstr>
      <vt:lpstr>Writing and Evaluating Expressions</vt:lpstr>
      <vt:lpstr>Writing and Evaluating Expressions</vt:lpstr>
      <vt:lpstr>Writing and Evaluating Expressions</vt:lpstr>
      <vt:lpstr>Writing and Evaluating Expressions</vt:lpstr>
      <vt:lpstr>Writing and Evaluating Expressions</vt:lpstr>
      <vt:lpstr>Writing and Evaluating Expressions</vt:lpstr>
      <vt:lpstr>Writing and Evaluating Expressions</vt:lpstr>
      <vt:lpstr>Writing and Evaluating Expressions</vt:lpstr>
      <vt:lpstr>Writing and Evaluating Expressions</vt:lpstr>
      <vt:lpstr>Writing and Evaluating Expressions</vt:lpstr>
      <vt:lpstr>Writing and Evaluating Expressions</vt:lpstr>
      <vt:lpstr>Writing and Evaluating Expressions</vt:lpstr>
      <vt:lpstr>Writing and Evaluating Expressions</vt:lpstr>
      <vt:lpstr>Writing and Evaluating Expressions</vt:lpstr>
      <vt:lpstr>Writing and Evaluating Expressions</vt:lpstr>
      <vt:lpstr>Writing and Evaluating Expressions</vt:lpstr>
      <vt:lpstr>Writing and Evaluating Expressions</vt:lpstr>
      <vt:lpstr>Writing and Evaluating Expressions</vt:lpstr>
      <vt:lpstr>Writing and Evaluating Expressions</vt:lpstr>
      <vt:lpstr>Writing and Evaluating Expressions</vt:lpstr>
      <vt:lpstr>   Writing and Evaluating Expressions</vt:lpstr>
      <vt:lpstr>Writing and Evaluating Expressions</vt:lpstr>
      <vt:lpstr>   Writing and Evaluating Expressions</vt:lpstr>
      <vt:lpstr>   Writing and Evaluating Expressions</vt:lpstr>
      <vt:lpstr>Writing and Evaluating Expressions</vt:lpstr>
      <vt:lpstr>Writing and Evaluating Expressions</vt:lpstr>
      <vt:lpstr>   Writing and Evaluating Expressions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Rafay</cp:lastModifiedBy>
  <cp:revision>119</cp:revision>
  <dcterms:created xsi:type="dcterms:W3CDTF">2006-08-16T00:00:00Z</dcterms:created>
  <dcterms:modified xsi:type="dcterms:W3CDTF">2017-06-10T14:42:04Z</dcterms:modified>
</cp:coreProperties>
</file>