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4" r:id="rId6"/>
    <p:sldId id="263" r:id="rId7"/>
    <p:sldId id="268" r:id="rId8"/>
    <p:sldId id="265" r:id="rId9"/>
    <p:sldId id="266" r:id="rId10"/>
    <p:sldId id="269" r:id="rId11"/>
    <p:sldId id="270" r:id="rId12"/>
    <p:sldId id="261" r:id="rId13"/>
    <p:sldId id="272" r:id="rId14"/>
    <p:sldId id="273" r:id="rId15"/>
    <p:sldId id="274" r:id="rId16"/>
    <p:sldId id="275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Adding and Subtracting Real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1 Lesson 5</a:t>
            </a:r>
            <a:endParaRPr lang="en-US" dirty="0"/>
          </a:p>
        </p:txBody>
      </p:sp>
      <p:pic>
        <p:nvPicPr>
          <p:cNvPr id="7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" y="691223"/>
            <a:ext cx="8229600" cy="10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Sample Problem </a:t>
            </a:r>
            <a:r>
              <a:rPr lang="en-US" sz="2400" b="1" dirty="0" smtClean="0">
                <a:solidFill>
                  <a:srgbClr val="0070C0"/>
                </a:solidFill>
              </a:rPr>
              <a:t>3</a:t>
            </a:r>
            <a:r>
              <a:rPr lang="en-US" sz="2400" dirty="0" smtClean="0"/>
              <a:t>: </a:t>
            </a:r>
            <a:r>
              <a:rPr lang="en-US" sz="2400" dirty="0"/>
              <a:t>Find the </a:t>
            </a:r>
            <a:r>
              <a:rPr lang="en-US" sz="2400" dirty="0" smtClean="0"/>
              <a:t>difference.</a:t>
            </a:r>
            <a:endParaRPr lang="en-US" sz="2400" dirty="0"/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endParaRPr lang="en-US" sz="2400" dirty="0">
              <a:ea typeface="Calibri"/>
              <a:cs typeface="Times New Roman"/>
            </a:endParaRP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6977727"/>
                  </p:ext>
                </p:extLst>
              </p:nvPr>
            </p:nvGraphicFramePr>
            <p:xfrm>
              <a:off x="304800" y="1200150"/>
              <a:ext cx="237744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18288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𝟔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𝟏</m:t>
                                        </m:r>
                                      </m:num>
                                      <m:den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6977727"/>
                  </p:ext>
                </p:extLst>
              </p:nvPr>
            </p:nvGraphicFramePr>
            <p:xfrm>
              <a:off x="304800" y="1200150"/>
              <a:ext cx="237744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18288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0000" b="-200667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0000" t="-99338" b="-99338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0000" t="-200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4395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Sample Problem </a:t>
            </a:r>
            <a:r>
              <a:rPr lang="en-US" sz="2400" b="1" dirty="0" smtClean="0">
                <a:solidFill>
                  <a:srgbClr val="0070C0"/>
                </a:solidFill>
              </a:rPr>
              <a:t>3</a:t>
            </a:r>
            <a:r>
              <a:rPr lang="en-US" sz="2400" dirty="0" smtClean="0"/>
              <a:t>: </a:t>
            </a:r>
            <a:r>
              <a:rPr lang="en-US" sz="2400" dirty="0"/>
              <a:t>Find the difference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endParaRPr lang="en-US" sz="2400" dirty="0">
              <a:ea typeface="Calibri"/>
              <a:cs typeface="Times New Roman"/>
            </a:endParaRP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634343" y="3181350"/>
            <a:ext cx="914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53000" y="2158096"/>
            <a:ext cx="73152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67000" y="1318606"/>
            <a:ext cx="914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2716910"/>
                  </p:ext>
                </p:extLst>
              </p:nvPr>
            </p:nvGraphicFramePr>
            <p:xfrm>
              <a:off x="304800" y="1015096"/>
              <a:ext cx="603504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1828800"/>
                    <a:gridCol w="2286000"/>
                    <a:gridCol w="13716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𝟔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𝟕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𝟏</m:t>
                                        </m:r>
                                      </m:num>
                                      <m:den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𝟓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𝟏𝟗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2716910"/>
                  </p:ext>
                </p:extLst>
              </p:nvPr>
            </p:nvGraphicFramePr>
            <p:xfrm>
              <a:off x="304800" y="1015096"/>
              <a:ext cx="603504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1828800"/>
                    <a:gridCol w="2286000"/>
                    <a:gridCol w="13716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0000" r="-200000" b="-20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4000" r="-60000" b="-20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0000" t="-99338" r="-200000" b="-99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4000" t="-99338" r="-60000" b="-99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40000" t="-99338" b="-99338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0000" t="-200667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4000" t="-200667" r="-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3871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>
                    <a:solidFill>
                      <a:srgbClr val="0070C0"/>
                    </a:solidFill>
                    <a:ea typeface="Calibri"/>
                    <a:cs typeface="Times New Roman"/>
                  </a:rPr>
                  <a:t>OPPOSITES</a:t>
                </a:r>
                <a:r>
                  <a:rPr lang="en-US" sz="2400" dirty="0">
                    <a:solidFill>
                      <a:srgbClr val="0070C0"/>
                    </a:solidFill>
                    <a:ea typeface="Calibri"/>
                    <a:cs typeface="Times New Roman"/>
                  </a:rPr>
                  <a:t> </a:t>
                </a:r>
                <a:r>
                  <a:rPr lang="en-US" sz="2400" dirty="0">
                    <a:ea typeface="Calibri"/>
                    <a:cs typeface="Times New Roman"/>
                  </a:rPr>
                  <a:t>are pair of positive real numbers with its negative. Opposites are additive inverse of each other.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600"/>
                  </a:spcAft>
                  <a:buNone/>
                  <a:tabLst>
                    <a:tab pos="4596765" algn="l"/>
                  </a:tabLst>
                </a:pPr>
                <a:endParaRPr lang="en-US" sz="2400" dirty="0" smtClean="0">
                  <a:ea typeface="Calibri"/>
                  <a:cs typeface="Times New Roman"/>
                </a:endParaRPr>
              </a:p>
              <a:p>
                <a:pPr marL="0" marR="0" indent="0" algn="just">
                  <a:spcBef>
                    <a:spcPts val="0"/>
                  </a:spcBef>
                  <a:spcAft>
                    <a:spcPts val="600"/>
                  </a:spcAft>
                  <a:buNone/>
                  <a:tabLst>
                    <a:tab pos="4596765" algn="l"/>
                  </a:tabLst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ADDITIVE </a:t>
                </a:r>
                <a:r>
                  <a:rPr lang="en-US" sz="2400" b="1" dirty="0">
                    <a:solidFill>
                      <a:srgbClr val="0070C0"/>
                    </a:solidFill>
                    <a:ea typeface="Calibri"/>
                    <a:cs typeface="Times New Roman"/>
                  </a:rPr>
                  <a:t>INVERSE </a:t>
                </a:r>
                <a:r>
                  <a:rPr lang="en-US" sz="2400" dirty="0">
                    <a:ea typeface="Calibri"/>
                    <a:cs typeface="Times New Roman"/>
                  </a:rPr>
                  <a:t>of a</a:t>
                </a:r>
                <a:r>
                  <a:rPr lang="en-US" sz="2400" b="1" dirty="0">
                    <a:ea typeface="Calibri"/>
                    <a:cs typeface="Times New Roman"/>
                  </a:rPr>
                  <a:t> </a:t>
                </a:r>
                <a:r>
                  <a:rPr lang="en-US" sz="2400" dirty="0">
                    <a:ea typeface="Calibri"/>
                    <a:cs typeface="Times New Roman"/>
                  </a:rPr>
                  <a:t>number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𝒂</m:t>
                    </m:r>
                  </m:oMath>
                </a14:m>
                <a:r>
                  <a:rPr lang="en-US" sz="2400" dirty="0">
                    <a:ea typeface="Times New Roman"/>
                    <a:cs typeface="Times New Roman"/>
                  </a:rPr>
                  <a:t> is the number that when add to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𝒂</m:t>
                    </m:r>
                  </m:oMath>
                </a14:m>
                <a:r>
                  <a:rPr lang="en-US" sz="2400" dirty="0">
                    <a:ea typeface="Times New Roman"/>
                    <a:cs typeface="Times New Roman"/>
                  </a:rPr>
                  <a:t> will yield zero.</a:t>
                </a:r>
                <a:endParaRPr lang="en-US" sz="2400" dirty="0">
                  <a:ea typeface="Calibri"/>
                  <a:cs typeface="Times New Roman"/>
                </a:endParaRPr>
              </a:p>
              <a:p>
                <a:pPr marL="0" marR="0" indent="0" algn="ctr">
                  <a:spcBef>
                    <a:spcPts val="0"/>
                  </a:spcBef>
                  <a:spcAft>
                    <a:spcPts val="600"/>
                  </a:spcAft>
                  <a:buNone/>
                  <a:tabLst>
                    <a:tab pos="459676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𝒂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24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𝒂</m:t>
                          </m:r>
                        </m:e>
                      </m:d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2400" dirty="0">
                  <a:ea typeface="Calibri"/>
                  <a:cs typeface="Times New Roman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" name="Group 55"/>
          <p:cNvGrpSpPr/>
          <p:nvPr/>
        </p:nvGrpSpPr>
        <p:grpSpPr>
          <a:xfrm>
            <a:off x="205683" y="3290291"/>
            <a:ext cx="8785917" cy="1643659"/>
            <a:chOff x="205683" y="3227879"/>
            <a:chExt cx="8785917" cy="16436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 Box 225"/>
                <p:cNvSpPr txBox="1"/>
                <p:nvPr/>
              </p:nvSpPr>
              <p:spPr>
                <a:xfrm>
                  <a:off x="205683" y="3583619"/>
                  <a:ext cx="2057400" cy="225419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sz="1600" dirty="0">
                      <a:solidFill>
                        <a:srgbClr val="7030A0"/>
                      </a:solidFill>
                      <a:effectLst/>
                      <a:latin typeface="Times New Roman"/>
                      <a:ea typeface="Calibri"/>
                    </a:rPr>
                    <a:t>The opposite of </a:t>
                  </a:r>
                  <a14:m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7030A0"/>
                          </a:solidFill>
                          <a:effectLst/>
                          <a:latin typeface="Cambria Math"/>
                          <a:ea typeface="Calibri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7030A0"/>
                          </a:solidFill>
                          <a:effectLst/>
                          <a:latin typeface="Cambria Math"/>
                          <a:ea typeface="Calibri"/>
                        </a:rPr>
                        <m:t>𝟓</m:t>
                      </m:r>
                    </m:oMath>
                  </a14:m>
                  <a:r>
                    <a:rPr lang="en-US" sz="1600" dirty="0">
                      <a:solidFill>
                        <a:srgbClr val="7030A0"/>
                      </a:solidFill>
                      <a:effectLst/>
                      <a:latin typeface="Times New Roman"/>
                      <a:ea typeface="Calibri"/>
                    </a:rPr>
                    <a:t> is </a:t>
                  </a:r>
                  <a14:m>
                    <m:oMath xmlns:m="http://schemas.openxmlformats.org/officeDocument/2006/math">
                      <m:r>
                        <a:rPr lang="en-US" sz="1600" i="1">
                          <a:solidFill>
                            <a:srgbClr val="7030A0"/>
                          </a:solidFill>
                          <a:effectLst/>
                          <a:latin typeface="Cambria Math"/>
                          <a:ea typeface="Calibri"/>
                        </a:rPr>
                        <m:t> </m:t>
                      </m:r>
                      <m:r>
                        <a:rPr lang="en-US" sz="1600" b="1" i="1">
                          <a:solidFill>
                            <a:srgbClr val="7030A0"/>
                          </a:solidFill>
                          <a:effectLst/>
                          <a:latin typeface="Cambria Math"/>
                          <a:ea typeface="Calibri"/>
                        </a:rPr>
                        <m:t>𝟓</m:t>
                      </m:r>
                    </m:oMath>
                  </a14:m>
                  <a:r>
                    <a:rPr lang="en-US" sz="1600" dirty="0">
                      <a:solidFill>
                        <a:srgbClr val="7030A0"/>
                      </a:solidFill>
                      <a:effectLst/>
                      <a:latin typeface="Times New Roman"/>
                      <a:ea typeface="Calibri"/>
                    </a:rPr>
                    <a:t>.</a:t>
                  </a:r>
                  <a:r>
                    <a:rPr lang="en-US" sz="1600" b="1" dirty="0">
                      <a:solidFill>
                        <a:srgbClr val="7030A0"/>
                      </a:solidFill>
                      <a:effectLst/>
                      <a:latin typeface="Times New Roman"/>
                      <a:ea typeface="Calibri"/>
                    </a:rPr>
                    <a:t>    </a:t>
                  </a:r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35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683" y="3583619"/>
                  <a:ext cx="2057400" cy="22541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6231" t="-27027" r="-5935" b="-64865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 Box 225"/>
                <p:cNvSpPr txBox="1"/>
                <p:nvPr/>
              </p:nvSpPr>
              <p:spPr>
                <a:xfrm>
                  <a:off x="6858000" y="3562350"/>
                  <a:ext cx="2133600" cy="25036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non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sz="1600" dirty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</a:rPr>
                    <a:t> The opposite of </a:t>
                  </a:r>
                  <a14:m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libri"/>
                        </a:rPr>
                        <m:t>𝟔</m:t>
                      </m:r>
                    </m:oMath>
                  </a14:m>
                  <a:r>
                    <a:rPr lang="en-US" sz="1600" dirty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</a:rPr>
                    <a:t> is </a:t>
                  </a:r>
                  <a14:m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libri"/>
                        </a:rPr>
                        <m:t>–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libri"/>
                        </a:rPr>
                        <m:t>𝟔</m:t>
                      </m:r>
                    </m:oMath>
                  </a14:m>
                  <a:r>
                    <a:rPr lang="en-US" sz="1600" dirty="0">
                      <a:solidFill>
                        <a:srgbClr val="FF0000"/>
                      </a:solidFill>
                      <a:effectLst/>
                      <a:latin typeface="Times New Roman"/>
                      <a:ea typeface="Calibri"/>
                    </a:rPr>
                    <a:t>.</a:t>
                  </a:r>
                  <a:endParaRPr lang="en-US" sz="16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53" name="Text 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8000" y="3562350"/>
                  <a:ext cx="2133600" cy="2503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3429" t="-17073" r="-1429" b="-58537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/>
            <p:cNvCxnSpPr/>
            <p:nvPr/>
          </p:nvCxnSpPr>
          <p:spPr>
            <a:xfrm>
              <a:off x="2399449" y="4451188"/>
              <a:ext cx="4072179" cy="0"/>
            </a:xfrm>
            <a:prstGeom prst="line">
              <a:avLst/>
            </a:prstGeom>
            <a:ln w="19050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788523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061888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333366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604341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875819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147735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418271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689749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960265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231743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503221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773758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45236" y="4324350"/>
              <a:ext cx="0" cy="271493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 Box 225"/>
            <p:cNvSpPr txBox="1"/>
            <p:nvPr/>
          </p:nvSpPr>
          <p:spPr>
            <a:xfrm>
              <a:off x="4377322" y="4598148"/>
              <a:ext cx="95207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4644502" y="4598105"/>
              <a:ext cx="95207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4919993" y="4597955"/>
              <a:ext cx="95207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5189381" y="4597955"/>
              <a:ext cx="95207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5462688" y="4598105"/>
              <a:ext cx="95207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5732280" y="4598670"/>
              <a:ext cx="95207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6005725" y="4599362"/>
              <a:ext cx="95207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 Box 225"/>
            <p:cNvSpPr txBox="1"/>
            <p:nvPr/>
          </p:nvSpPr>
          <p:spPr>
            <a:xfrm>
              <a:off x="4075938" y="4599772"/>
              <a:ext cx="150821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" name="Text Box 225"/>
            <p:cNvSpPr txBox="1"/>
            <p:nvPr/>
          </p:nvSpPr>
          <p:spPr>
            <a:xfrm>
              <a:off x="3804523" y="4599772"/>
              <a:ext cx="150821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3535015" y="4598670"/>
              <a:ext cx="150821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3261812" y="4600045"/>
              <a:ext cx="150821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2" name="Text Box 225"/>
            <p:cNvSpPr txBox="1"/>
            <p:nvPr/>
          </p:nvSpPr>
          <p:spPr>
            <a:xfrm>
              <a:off x="2991277" y="4598670"/>
              <a:ext cx="150821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-5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" name="Text Box 225"/>
            <p:cNvSpPr txBox="1"/>
            <p:nvPr/>
          </p:nvSpPr>
          <p:spPr>
            <a:xfrm>
              <a:off x="2719350" y="4598847"/>
              <a:ext cx="150821" cy="27149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-6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flipV="1">
              <a:off x="4147735" y="3906375"/>
              <a:ext cx="0" cy="407253"/>
            </a:xfrm>
            <a:prstGeom prst="line">
              <a:avLst/>
            </a:prstGeom>
            <a:ln w="19050">
              <a:solidFill>
                <a:srgbClr val="00B0F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419861" y="3635627"/>
              <a:ext cx="0" cy="54201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4689749" y="3906633"/>
              <a:ext cx="0" cy="407253"/>
            </a:xfrm>
            <a:prstGeom prst="line">
              <a:avLst/>
            </a:prstGeom>
            <a:ln w="19050">
              <a:solidFill>
                <a:srgbClr val="00B0F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869263" y="3770624"/>
              <a:ext cx="0" cy="543003"/>
            </a:xfrm>
            <a:prstGeom prst="line">
              <a:avLst/>
            </a:prstGeom>
            <a:ln w="19050">
              <a:solidFill>
                <a:schemeClr val="accent6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4953272" y="3770882"/>
              <a:ext cx="0" cy="543003"/>
            </a:xfrm>
            <a:prstGeom prst="line">
              <a:avLst/>
            </a:prstGeom>
            <a:ln w="19050">
              <a:solidFill>
                <a:schemeClr val="accent6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3596746" y="3634873"/>
              <a:ext cx="0" cy="678754"/>
            </a:xfrm>
            <a:prstGeom prst="line">
              <a:avLst/>
            </a:prstGeom>
            <a:ln w="1905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224148" y="3634873"/>
              <a:ext cx="0" cy="678754"/>
            </a:xfrm>
            <a:prstGeom prst="line">
              <a:avLst/>
            </a:prstGeom>
            <a:ln w="1905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4417308" y="3234784"/>
              <a:ext cx="0" cy="1085915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4409276" y="2820438"/>
              <a:ext cx="0" cy="1628871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3333366" y="3499122"/>
              <a:ext cx="0" cy="814505"/>
            </a:xfrm>
            <a:prstGeom prst="line">
              <a:avLst/>
            </a:prstGeom>
            <a:ln w="1905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5499372" y="3499381"/>
              <a:ext cx="0" cy="814505"/>
            </a:xfrm>
            <a:prstGeom prst="line">
              <a:avLst/>
            </a:prstGeom>
            <a:ln w="1905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4419281" y="2413207"/>
              <a:ext cx="0" cy="2171828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3061888" y="3363630"/>
              <a:ext cx="0" cy="950256"/>
            </a:xfrm>
            <a:prstGeom prst="line">
              <a:avLst/>
            </a:prstGeom>
            <a:ln w="19050">
              <a:solidFill>
                <a:srgbClr val="7030A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5760905" y="3363630"/>
              <a:ext cx="0" cy="950256"/>
            </a:xfrm>
            <a:prstGeom prst="line">
              <a:avLst/>
            </a:prstGeom>
            <a:ln w="19050">
              <a:solidFill>
                <a:srgbClr val="7030A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2788523" y="3227879"/>
              <a:ext cx="0" cy="1086007"/>
            </a:xfrm>
            <a:prstGeom prst="line">
              <a:avLst/>
            </a:prstGeom>
            <a:ln w="190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6045236" y="3227879"/>
              <a:ext cx="0" cy="1086007"/>
            </a:xfrm>
            <a:prstGeom prst="line">
              <a:avLst/>
            </a:prstGeom>
            <a:ln w="190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4414360" y="2006237"/>
              <a:ext cx="0" cy="2714786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4416365" y="1611370"/>
              <a:ext cx="0" cy="325774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100350" y="3720723"/>
              <a:ext cx="757650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 flipV="1">
              <a:off x="2286000" y="3715589"/>
              <a:ext cx="758533" cy="258"/>
            </a:xfrm>
            <a:prstGeom prst="line">
              <a:avLst/>
            </a:prstGeom>
            <a:ln w="19050">
              <a:solidFill>
                <a:srgbClr val="7030A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264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Sample Problem </a:t>
            </a:r>
            <a:r>
              <a:rPr lang="en-US" sz="2400" b="1" dirty="0" smtClean="0">
                <a:solidFill>
                  <a:srgbClr val="0070C0"/>
                </a:solidFill>
              </a:rPr>
              <a:t>4</a:t>
            </a:r>
            <a:r>
              <a:rPr lang="en-US" sz="2400" dirty="0" smtClean="0"/>
              <a:t>: </a:t>
            </a:r>
            <a:r>
              <a:rPr lang="en-US" sz="2400" dirty="0"/>
              <a:t>Evaluate each expression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endParaRPr lang="en-US" sz="2400" dirty="0">
              <a:ea typeface="Calibri"/>
              <a:cs typeface="Times New Roman"/>
            </a:endParaRP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7257716"/>
                  </p:ext>
                </p:extLst>
              </p:nvPr>
            </p:nvGraphicFramePr>
            <p:xfrm>
              <a:off x="304800" y="1200150"/>
              <a:ext cx="291592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7040"/>
                    <a:gridCol w="246888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𝟕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𝟗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7257716"/>
                  </p:ext>
                </p:extLst>
              </p:nvPr>
            </p:nvGraphicFramePr>
            <p:xfrm>
              <a:off x="304800" y="1200150"/>
              <a:ext cx="291592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7040"/>
                    <a:gridCol w="246888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7980" t="-8000" b="-200667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7980" t="-107285" b="-99338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7980" t="-208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0781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Sample Problem </a:t>
            </a:r>
            <a:r>
              <a:rPr lang="en-US" sz="2400" b="1" dirty="0" smtClean="0">
                <a:solidFill>
                  <a:srgbClr val="0070C0"/>
                </a:solidFill>
              </a:rPr>
              <a:t>4</a:t>
            </a:r>
            <a:r>
              <a:rPr lang="en-US" sz="2400" dirty="0" smtClean="0"/>
              <a:t>: </a:t>
            </a:r>
            <a:r>
              <a:rPr lang="en-US" sz="2400" dirty="0"/>
              <a:t>Evaluate each expression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endParaRPr lang="en-US" sz="2400" dirty="0">
              <a:ea typeface="Calibri"/>
              <a:cs typeface="Times New Roman"/>
            </a:endParaRP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105400" y="2952750"/>
            <a:ext cx="914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2038350"/>
            <a:ext cx="914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77000" y="1144432"/>
            <a:ext cx="73152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5090903"/>
                  </p:ext>
                </p:extLst>
              </p:nvPr>
            </p:nvGraphicFramePr>
            <p:xfrm>
              <a:off x="304800" y="1200150"/>
              <a:ext cx="732536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7040"/>
                    <a:gridCol w="2468880"/>
                    <a:gridCol w="1920240"/>
                    <a:gridCol w="1371600"/>
                    <a:gridCol w="11176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𝟕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𝟗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𝟏𝟑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𝟏𝟓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𝟐𝟓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𝟐𝟓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5090903"/>
                  </p:ext>
                </p:extLst>
              </p:nvPr>
            </p:nvGraphicFramePr>
            <p:xfrm>
              <a:off x="304800" y="1200150"/>
              <a:ext cx="732536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7040"/>
                    <a:gridCol w="2468880"/>
                    <a:gridCol w="1920240"/>
                    <a:gridCol w="1371600"/>
                    <a:gridCol w="11176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8025" t="-8000" r="-178765" b="-20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51266" t="-8000" r="-129114" b="-20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52889" t="-8000" r="-81333" b="-20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556831" t="-8000" b="-200667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8025" t="-107285" r="-178765" b="-99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51266" t="-107285" r="-129114" b="-99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52889" t="-107285" r="-81333" b="-99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8025" t="-208667" r="-178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51266" t="-208667" r="-1291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52889" t="-208667" r="-8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3943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 smtClean="0">
                <a:solidFill>
                  <a:srgbClr val="0070C0"/>
                </a:solidFill>
                <a:ea typeface="Calibri"/>
                <a:cs typeface="Times New Roman"/>
              </a:rPr>
              <a:t>Sample </a:t>
            </a:r>
            <a:r>
              <a:rPr lang="en-US" sz="2400" b="1" dirty="0">
                <a:solidFill>
                  <a:srgbClr val="0070C0"/>
                </a:solidFill>
                <a:ea typeface="Calibri"/>
                <a:cs typeface="Times New Roman"/>
              </a:rPr>
              <a:t>Problem 5</a:t>
            </a:r>
            <a:r>
              <a:rPr lang="en-US" sz="2400" dirty="0">
                <a:ea typeface="Calibri"/>
                <a:cs typeface="Times New Roman"/>
              </a:rPr>
              <a:t>: The average height of a NBA player is </a:t>
            </a:r>
            <a:r>
              <a:rPr lang="en-US" sz="2400" dirty="0" smtClean="0">
                <a:ea typeface="Calibri"/>
                <a:cs typeface="Times New Roman"/>
              </a:rPr>
              <a:t>75 </a:t>
            </a:r>
            <a:r>
              <a:rPr lang="en-US" sz="2400" dirty="0">
                <a:ea typeface="Calibri"/>
                <a:cs typeface="Times New Roman"/>
              </a:rPr>
              <a:t>inches while the height of an average man is </a:t>
            </a:r>
            <a:r>
              <a:rPr lang="en-US" sz="2400" dirty="0" smtClean="0">
                <a:ea typeface="Calibri"/>
                <a:cs typeface="Times New Roman"/>
              </a:rPr>
              <a:t>64 </a:t>
            </a:r>
            <a:r>
              <a:rPr lang="en-US" sz="2400" dirty="0">
                <a:ea typeface="Calibri"/>
                <a:cs typeface="Times New Roman"/>
              </a:rPr>
              <a:t>inches. What is the difference between their heights? </a:t>
            </a: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endParaRPr lang="en-US" sz="2400" dirty="0">
              <a:ea typeface="Calibri"/>
              <a:cs typeface="Times New Roman"/>
            </a:endParaRP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7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800350"/>
            <a:ext cx="18288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7714" y="699406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marR="0" indent="0" algn="just">
                  <a:spcBef>
                    <a:spcPts val="0"/>
                  </a:spcBef>
                  <a:spcAft>
                    <a:spcPts val="600"/>
                  </a:spcAft>
                  <a:buNone/>
                  <a:tabLst>
                    <a:tab pos="4596765" algn="l"/>
                  </a:tabLst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</a:t>
                </a:r>
                <a:r>
                  <a:rPr lang="en-US" sz="2400" b="1" dirty="0">
                    <a:solidFill>
                      <a:srgbClr val="0070C0"/>
                    </a:solidFill>
                    <a:ea typeface="Calibri"/>
                    <a:cs typeface="Times New Roman"/>
                  </a:rPr>
                  <a:t>Problem 5</a:t>
                </a:r>
                <a:r>
                  <a:rPr lang="en-US" sz="2400" dirty="0">
                    <a:ea typeface="Calibri"/>
                    <a:cs typeface="Times New Roman"/>
                  </a:rPr>
                  <a:t>: The average height of a NBA player is </a:t>
                </a:r>
                <a:r>
                  <a:rPr lang="en-US" sz="2400" dirty="0" smtClean="0">
                    <a:ea typeface="Calibri"/>
                    <a:cs typeface="Times New Roman"/>
                  </a:rPr>
                  <a:t>75 </a:t>
                </a:r>
                <a:r>
                  <a:rPr lang="en-US" sz="2400" dirty="0">
                    <a:ea typeface="Calibri"/>
                    <a:cs typeface="Times New Roman"/>
                  </a:rPr>
                  <a:t>inches while the height of an average man is </a:t>
                </a:r>
                <a:r>
                  <a:rPr lang="en-US" sz="2400" dirty="0" smtClean="0">
                    <a:ea typeface="Calibri"/>
                    <a:cs typeface="Times New Roman"/>
                  </a:rPr>
                  <a:t>64 </a:t>
                </a:r>
                <a:r>
                  <a:rPr lang="en-US" sz="2400" dirty="0">
                    <a:ea typeface="Calibri"/>
                    <a:cs typeface="Times New Roman"/>
                  </a:rPr>
                  <a:t>inches. What is the difference between their heights? </a:t>
                </a:r>
                <a:endParaRPr lang="en-US" sz="2400" dirty="0" smtClean="0">
                  <a:ea typeface="Calibri"/>
                  <a:cs typeface="Times New Roman"/>
                </a:endParaRPr>
              </a:p>
              <a:p>
                <a:pPr marL="0" marR="0" indent="0" algn="just">
                  <a:spcBef>
                    <a:spcPts val="0"/>
                  </a:spcBef>
                  <a:spcAft>
                    <a:spcPts val="600"/>
                  </a:spcAft>
                  <a:buNone/>
                  <a:tabLst>
                    <a:tab pos="4596765" algn="l"/>
                  </a:tabLst>
                </a:pPr>
                <a:endParaRPr lang="en-US" sz="24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r>
                  <a:rPr lang="en-US" sz="2400" b="1" dirty="0" smtClean="0"/>
                  <a:t> 		                      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𝟕𝟓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𝟔𝟒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𝒊𝒏𝒄𝒉𝒆𝒔</m:t>
                      </m:r>
                    </m:oMath>
                  </m:oMathPara>
                </a14:m>
                <a:endParaRPr lang="en-US" sz="2400" dirty="0"/>
              </a:p>
              <a:p>
                <a:pPr marL="0" marR="0" indent="0" algn="just">
                  <a:spcBef>
                    <a:spcPts val="0"/>
                  </a:spcBef>
                  <a:spcAft>
                    <a:spcPts val="600"/>
                  </a:spcAft>
                  <a:buNone/>
                  <a:tabLst>
                    <a:tab pos="4596765" algn="l"/>
                  </a:tabLst>
                </a:pPr>
                <a:endParaRPr lang="en-US" sz="2400" dirty="0">
                  <a:ea typeface="Calibri"/>
                  <a:cs typeface="Times New Roman"/>
                </a:endParaRPr>
              </a:p>
              <a:p>
                <a:pPr marL="0" marR="0" indent="0" algn="just">
                  <a:spcBef>
                    <a:spcPts val="0"/>
                  </a:spcBef>
                  <a:spcAft>
                    <a:spcPts val="600"/>
                  </a:spcAft>
                  <a:buNone/>
                  <a:tabLst>
                    <a:tab pos="4596765" algn="l"/>
                  </a:tabLst>
                </a:pPr>
                <a:endParaRPr lang="en-US" sz="2400" dirty="0"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7714" y="699406"/>
                <a:ext cx="8686800" cy="4114800"/>
              </a:xfrm>
              <a:blipFill rotWithShape="0">
                <a:blip r:embed="rId2"/>
                <a:stretch>
                  <a:fillRect l="-1123" t="-1185" r="-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43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Students will be able to:</a:t>
            </a:r>
          </a:p>
          <a:p>
            <a:pPr marL="0" indent="0" algn="ctr">
              <a:buNone/>
            </a:pPr>
            <a:r>
              <a:rPr lang="en-US" sz="2400" dirty="0"/>
              <a:t>add and subtract integers and rational numbers.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Key Vocabulary: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 smtClean="0"/>
              <a:t>Rules of Addition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 smtClean="0"/>
              <a:t>Rule of Subtraction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 smtClean="0"/>
              <a:t>Opposites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 smtClean="0"/>
              <a:t>Additive Inverse</a:t>
            </a: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r>
              <a:rPr lang="en-US" sz="2400" dirty="0"/>
              <a:t>We can use a number line to add any real numbers.</a:t>
            </a:r>
          </a:p>
          <a:p>
            <a:pPr lvl="0"/>
            <a:r>
              <a:rPr lang="en-US" sz="2400" dirty="0"/>
              <a:t>Adding a positive number by moving to the right.</a:t>
            </a:r>
          </a:p>
          <a:p>
            <a:pPr lvl="0"/>
            <a:r>
              <a:rPr lang="en-US" sz="2400" dirty="0"/>
              <a:t>Adding a negative number by moving to left.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914400" y="2605988"/>
            <a:ext cx="7315200" cy="1327838"/>
            <a:chOff x="914400" y="2605988"/>
            <a:chExt cx="7315200" cy="1327838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914400" y="2768613"/>
              <a:ext cx="7313292" cy="0"/>
            </a:xfrm>
            <a:prstGeom prst="line">
              <a:avLst/>
            </a:prstGeom>
            <a:ln w="28575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427708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78940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127192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72378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823049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171301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518905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867157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215971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563014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911266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258282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606534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954786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301829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650081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001960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350212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694837" y="2605988"/>
              <a:ext cx="0" cy="34809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225"/>
            <p:cNvSpPr txBox="1"/>
            <p:nvPr/>
          </p:nvSpPr>
          <p:spPr>
            <a:xfrm>
              <a:off x="4510485" y="2957035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" name="Text Box 225"/>
            <p:cNvSpPr txBox="1"/>
            <p:nvPr/>
          </p:nvSpPr>
          <p:spPr>
            <a:xfrm>
              <a:off x="4853222" y="2956980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5206621" y="2956787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6" name="Text Box 225"/>
            <p:cNvSpPr txBox="1"/>
            <p:nvPr/>
          </p:nvSpPr>
          <p:spPr>
            <a:xfrm>
              <a:off x="5552192" y="2956787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" name="Text Box 225"/>
            <p:cNvSpPr txBox="1"/>
            <p:nvPr/>
          </p:nvSpPr>
          <p:spPr>
            <a:xfrm>
              <a:off x="5902788" y="2956980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Text Box 225"/>
            <p:cNvSpPr txBox="1"/>
            <p:nvPr/>
          </p:nvSpPr>
          <p:spPr>
            <a:xfrm>
              <a:off x="6248622" y="2957705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Text Box 225"/>
            <p:cNvSpPr txBox="1"/>
            <p:nvPr/>
          </p:nvSpPr>
          <p:spPr>
            <a:xfrm>
              <a:off x="6599397" y="2958592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Text Box 225"/>
            <p:cNvSpPr txBox="1"/>
            <p:nvPr/>
          </p:nvSpPr>
          <p:spPr>
            <a:xfrm>
              <a:off x="6947995" y="2957444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7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1" name="Text Box 225"/>
            <p:cNvSpPr txBox="1"/>
            <p:nvPr/>
          </p:nvSpPr>
          <p:spPr>
            <a:xfrm>
              <a:off x="7297342" y="2956913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8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Text Box 225"/>
            <p:cNvSpPr txBox="1"/>
            <p:nvPr/>
          </p:nvSpPr>
          <p:spPr>
            <a:xfrm>
              <a:off x="7644471" y="2957583"/>
              <a:ext cx="122130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9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Text Box 225"/>
            <p:cNvSpPr txBox="1"/>
            <p:nvPr/>
          </p:nvSpPr>
          <p:spPr>
            <a:xfrm>
              <a:off x="4123871" y="2959117"/>
              <a:ext cx="193473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4" name="Text Box 225"/>
            <p:cNvSpPr txBox="1"/>
            <p:nvPr/>
          </p:nvSpPr>
          <p:spPr>
            <a:xfrm>
              <a:off x="3775699" y="2959117"/>
              <a:ext cx="193473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5" name="Text Box 225"/>
            <p:cNvSpPr txBox="1"/>
            <p:nvPr/>
          </p:nvSpPr>
          <p:spPr>
            <a:xfrm>
              <a:off x="3429976" y="2957705"/>
              <a:ext cx="193473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6" name="Text Box 225"/>
            <p:cNvSpPr txBox="1"/>
            <p:nvPr/>
          </p:nvSpPr>
          <p:spPr>
            <a:xfrm>
              <a:off x="3079511" y="2959467"/>
              <a:ext cx="193473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7" name="Text Box 225"/>
            <p:cNvSpPr txBox="1"/>
            <p:nvPr/>
          </p:nvSpPr>
          <p:spPr>
            <a:xfrm>
              <a:off x="2732469" y="2957705"/>
              <a:ext cx="193473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-5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8" name="Text Box 225"/>
            <p:cNvSpPr txBox="1"/>
            <p:nvPr/>
          </p:nvSpPr>
          <p:spPr>
            <a:xfrm>
              <a:off x="2383643" y="2957931"/>
              <a:ext cx="193473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-6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9" name="Text Box 225"/>
            <p:cNvSpPr txBox="1"/>
            <p:nvPr/>
          </p:nvSpPr>
          <p:spPr>
            <a:xfrm>
              <a:off x="2037023" y="2956578"/>
              <a:ext cx="193473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-7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0" name="Text Box 225"/>
            <p:cNvSpPr txBox="1"/>
            <p:nvPr/>
          </p:nvSpPr>
          <p:spPr>
            <a:xfrm>
              <a:off x="1689457" y="2957705"/>
              <a:ext cx="193473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-8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1" name="Text Box 225"/>
            <p:cNvSpPr txBox="1"/>
            <p:nvPr/>
          </p:nvSpPr>
          <p:spPr>
            <a:xfrm>
              <a:off x="1337015" y="2957488"/>
              <a:ext cx="193473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-9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4572954" y="3712657"/>
              <a:ext cx="3656646" cy="0"/>
            </a:xfrm>
            <a:prstGeom prst="line">
              <a:avLst/>
            </a:prstGeom>
            <a:ln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17934" y="3712657"/>
              <a:ext cx="3656646" cy="0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556440" y="3237645"/>
              <a:ext cx="0" cy="696181"/>
            </a:xfrm>
            <a:prstGeom prst="line">
              <a:avLst/>
            </a:prstGeom>
            <a:ln w="127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Box 225"/>
            <p:cNvSpPr txBox="1"/>
            <p:nvPr/>
          </p:nvSpPr>
          <p:spPr>
            <a:xfrm>
              <a:off x="1919079" y="3365013"/>
              <a:ext cx="2309588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 dirty="0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Negative Numbers</a:t>
              </a:r>
              <a:endParaRPr lang="en-US" sz="16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225"/>
            <p:cNvSpPr txBox="1"/>
            <p:nvPr/>
          </p:nvSpPr>
          <p:spPr>
            <a:xfrm>
              <a:off x="4916712" y="3365013"/>
              <a:ext cx="2197132" cy="34809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Positive Numbers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94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Sample Problem 1</a:t>
            </a:r>
            <a:r>
              <a:rPr lang="en-US" sz="2400" dirty="0"/>
              <a:t>: Use a number line to find the sum. 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8" name="Table 13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7253891"/>
                  </p:ext>
                </p:extLst>
              </p:nvPr>
            </p:nvGraphicFramePr>
            <p:xfrm>
              <a:off x="304800" y="1200150"/>
              <a:ext cx="2269078" cy="339407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92554"/>
                    <a:gridCol w="1776524"/>
                  </a:tblGrid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𝟔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38" name="Table 13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7253891"/>
                  </p:ext>
                </p:extLst>
              </p:nvPr>
            </p:nvGraphicFramePr>
            <p:xfrm>
              <a:off x="304800" y="1200150"/>
              <a:ext cx="2269078" cy="339407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92554"/>
                    <a:gridCol w="1776524"/>
                  </a:tblGrid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7740" t="-6452" b="-200000"/>
                          </a:stretch>
                        </a:blipFill>
                      </a:tcPr>
                    </a:tc>
                  </a:tr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7740" t="-106452" b="-100000"/>
                          </a:stretch>
                        </a:blipFill>
                      </a:tcPr>
                    </a:tc>
                  </a:tr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7740" t="-20645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311" name="Group 310"/>
          <p:cNvGrpSpPr>
            <a:grpSpLocks noChangeAspect="1"/>
          </p:cNvGrpSpPr>
          <p:nvPr/>
        </p:nvGrpSpPr>
        <p:grpSpPr>
          <a:xfrm>
            <a:off x="1482745" y="1667693"/>
            <a:ext cx="7315200" cy="702079"/>
            <a:chOff x="2640615" y="1583172"/>
            <a:chExt cx="5486400" cy="526559"/>
          </a:xfrm>
        </p:grpSpPr>
        <p:cxnSp>
          <p:nvCxnSpPr>
            <p:cNvPr id="272" name="Straight Connector 271"/>
            <p:cNvCxnSpPr/>
            <p:nvPr/>
          </p:nvCxnSpPr>
          <p:spPr>
            <a:xfrm>
              <a:off x="2640615" y="1705229"/>
              <a:ext cx="5486400" cy="0"/>
            </a:xfrm>
            <a:prstGeom prst="line">
              <a:avLst/>
            </a:prstGeom>
            <a:ln w="28575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>
              <a:off x="302569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>
              <a:off x="32891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>
              <a:off x="35504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>
              <a:off x="38094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>
              <a:off x="4072475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>
              <a:off x="4333732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>
              <a:off x="45945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>
              <a:off x="485576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>
              <a:off x="511743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>
              <a:off x="53777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>
              <a:off x="56390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>
              <a:off x="58993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/>
          </p:nvCxnSpPr>
          <p:spPr>
            <a:xfrm>
              <a:off x="61606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/>
          </p:nvCxnSpPr>
          <p:spPr>
            <a:xfrm>
              <a:off x="642189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668224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>
              <a:off x="6943498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>
              <a:off x="72074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>
              <a:off x="74687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>
              <a:off x="772726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Text Box 225"/>
            <p:cNvSpPr txBox="1"/>
            <p:nvPr/>
          </p:nvSpPr>
          <p:spPr>
            <a:xfrm>
              <a:off x="5338382" y="1846648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3" name="Text Box 225"/>
            <p:cNvSpPr txBox="1"/>
            <p:nvPr/>
          </p:nvSpPr>
          <p:spPr>
            <a:xfrm>
              <a:off x="559550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4" name="Text Box 225"/>
            <p:cNvSpPr txBox="1"/>
            <p:nvPr/>
          </p:nvSpPr>
          <p:spPr>
            <a:xfrm>
              <a:off x="5860621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5" name="Text Box 225"/>
            <p:cNvSpPr txBox="1"/>
            <p:nvPr/>
          </p:nvSpPr>
          <p:spPr>
            <a:xfrm>
              <a:off x="6119866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6" name="Text Box 225"/>
            <p:cNvSpPr txBox="1"/>
            <p:nvPr/>
          </p:nvSpPr>
          <p:spPr>
            <a:xfrm>
              <a:off x="638288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7" name="Text Box 225"/>
            <p:cNvSpPr txBox="1"/>
            <p:nvPr/>
          </p:nvSpPr>
          <p:spPr>
            <a:xfrm>
              <a:off x="6642325" y="1847151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8" name="Text Box 225"/>
            <p:cNvSpPr txBox="1"/>
            <p:nvPr/>
          </p:nvSpPr>
          <p:spPr>
            <a:xfrm>
              <a:off x="6905475" y="184781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9" name="Text Box 225"/>
            <p:cNvSpPr txBox="1"/>
            <p:nvPr/>
          </p:nvSpPr>
          <p:spPr>
            <a:xfrm>
              <a:off x="7166992" y="1846955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0" name="Text Box 225"/>
            <p:cNvSpPr txBox="1"/>
            <p:nvPr/>
          </p:nvSpPr>
          <p:spPr>
            <a:xfrm>
              <a:off x="7429071" y="184655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1" name="Text Box 225"/>
            <p:cNvSpPr txBox="1"/>
            <p:nvPr/>
          </p:nvSpPr>
          <p:spPr>
            <a:xfrm>
              <a:off x="7689485" y="1847059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2" name="Text Box 225"/>
            <p:cNvSpPr txBox="1"/>
            <p:nvPr/>
          </p:nvSpPr>
          <p:spPr>
            <a:xfrm>
              <a:off x="5048346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3" name="Text Box 225"/>
            <p:cNvSpPr txBox="1"/>
            <p:nvPr/>
          </p:nvSpPr>
          <p:spPr>
            <a:xfrm>
              <a:off x="4787149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4" name="Text Box 225"/>
            <p:cNvSpPr txBox="1"/>
            <p:nvPr/>
          </p:nvSpPr>
          <p:spPr>
            <a:xfrm>
              <a:off x="452778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5" name="Text Box 225"/>
            <p:cNvSpPr txBox="1"/>
            <p:nvPr/>
          </p:nvSpPr>
          <p:spPr>
            <a:xfrm>
              <a:off x="4264872" y="1848474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6" name="Text Box 225"/>
            <p:cNvSpPr txBox="1"/>
            <p:nvPr/>
          </p:nvSpPr>
          <p:spPr>
            <a:xfrm>
              <a:off x="4004522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7" name="Text Box 225"/>
            <p:cNvSpPr txBox="1"/>
            <p:nvPr/>
          </p:nvSpPr>
          <p:spPr>
            <a:xfrm>
              <a:off x="3742835" y="184732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8" name="Text Box 225"/>
            <p:cNvSpPr txBox="1"/>
            <p:nvPr/>
          </p:nvSpPr>
          <p:spPr>
            <a:xfrm>
              <a:off x="3482802" y="1846305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9" name="Text Box 225"/>
            <p:cNvSpPr txBox="1"/>
            <p:nvPr/>
          </p:nvSpPr>
          <p:spPr>
            <a:xfrm>
              <a:off x="322205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0" name="Text Box 225"/>
            <p:cNvSpPr txBox="1"/>
            <p:nvPr/>
          </p:nvSpPr>
          <p:spPr>
            <a:xfrm>
              <a:off x="2957659" y="1846988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312" name="Group 311"/>
          <p:cNvGrpSpPr>
            <a:grpSpLocks noChangeAspect="1"/>
          </p:cNvGrpSpPr>
          <p:nvPr/>
        </p:nvGrpSpPr>
        <p:grpSpPr>
          <a:xfrm>
            <a:off x="1474710" y="2800350"/>
            <a:ext cx="7315200" cy="702079"/>
            <a:chOff x="2640615" y="1583172"/>
            <a:chExt cx="5486400" cy="526559"/>
          </a:xfrm>
        </p:grpSpPr>
        <p:cxnSp>
          <p:nvCxnSpPr>
            <p:cNvPr id="313" name="Straight Connector 312"/>
            <p:cNvCxnSpPr/>
            <p:nvPr/>
          </p:nvCxnSpPr>
          <p:spPr>
            <a:xfrm>
              <a:off x="2640615" y="1705229"/>
              <a:ext cx="5486400" cy="0"/>
            </a:xfrm>
            <a:prstGeom prst="line">
              <a:avLst/>
            </a:prstGeom>
            <a:ln w="28575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>
              <a:off x="302569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>
              <a:off x="32891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>
              <a:off x="35504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/>
          </p:nvCxnSpPr>
          <p:spPr>
            <a:xfrm>
              <a:off x="38094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/>
          </p:nvCxnSpPr>
          <p:spPr>
            <a:xfrm>
              <a:off x="4072475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/>
            <p:nvPr/>
          </p:nvCxnSpPr>
          <p:spPr>
            <a:xfrm>
              <a:off x="4333732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/>
            <p:nvPr/>
          </p:nvCxnSpPr>
          <p:spPr>
            <a:xfrm>
              <a:off x="45945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/>
          </p:nvCxnSpPr>
          <p:spPr>
            <a:xfrm>
              <a:off x="485576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/>
            <p:nvPr/>
          </p:nvCxnSpPr>
          <p:spPr>
            <a:xfrm>
              <a:off x="511743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/>
          </p:nvCxnSpPr>
          <p:spPr>
            <a:xfrm>
              <a:off x="53777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/>
          </p:nvCxnSpPr>
          <p:spPr>
            <a:xfrm>
              <a:off x="56390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/>
          </p:nvCxnSpPr>
          <p:spPr>
            <a:xfrm>
              <a:off x="58993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>
              <a:off x="61606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/>
          </p:nvCxnSpPr>
          <p:spPr>
            <a:xfrm>
              <a:off x="642189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>
            <a:xfrm>
              <a:off x="668224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/>
            <p:nvPr/>
          </p:nvCxnSpPr>
          <p:spPr>
            <a:xfrm>
              <a:off x="6943498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/>
            <p:nvPr/>
          </p:nvCxnSpPr>
          <p:spPr>
            <a:xfrm>
              <a:off x="72074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/>
          </p:nvCxnSpPr>
          <p:spPr>
            <a:xfrm>
              <a:off x="74687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/>
          </p:nvCxnSpPr>
          <p:spPr>
            <a:xfrm>
              <a:off x="772726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3" name="Text Box 225"/>
            <p:cNvSpPr txBox="1"/>
            <p:nvPr/>
          </p:nvSpPr>
          <p:spPr>
            <a:xfrm>
              <a:off x="5338382" y="1846648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4" name="Text Box 225"/>
            <p:cNvSpPr txBox="1"/>
            <p:nvPr/>
          </p:nvSpPr>
          <p:spPr>
            <a:xfrm>
              <a:off x="559550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5" name="Text Box 225"/>
            <p:cNvSpPr txBox="1"/>
            <p:nvPr/>
          </p:nvSpPr>
          <p:spPr>
            <a:xfrm>
              <a:off x="5860621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6" name="Text Box 225"/>
            <p:cNvSpPr txBox="1"/>
            <p:nvPr/>
          </p:nvSpPr>
          <p:spPr>
            <a:xfrm>
              <a:off x="6119866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7" name="Text Box 225"/>
            <p:cNvSpPr txBox="1"/>
            <p:nvPr/>
          </p:nvSpPr>
          <p:spPr>
            <a:xfrm>
              <a:off x="638288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8" name="Text Box 225"/>
            <p:cNvSpPr txBox="1"/>
            <p:nvPr/>
          </p:nvSpPr>
          <p:spPr>
            <a:xfrm>
              <a:off x="6642325" y="1847151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9" name="Text Box 225"/>
            <p:cNvSpPr txBox="1"/>
            <p:nvPr/>
          </p:nvSpPr>
          <p:spPr>
            <a:xfrm>
              <a:off x="6905475" y="184781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0" name="Text Box 225"/>
            <p:cNvSpPr txBox="1"/>
            <p:nvPr/>
          </p:nvSpPr>
          <p:spPr>
            <a:xfrm>
              <a:off x="7166992" y="1846955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1" name="Text Box 225"/>
            <p:cNvSpPr txBox="1"/>
            <p:nvPr/>
          </p:nvSpPr>
          <p:spPr>
            <a:xfrm>
              <a:off x="7429071" y="184655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2" name="Text Box 225"/>
            <p:cNvSpPr txBox="1"/>
            <p:nvPr/>
          </p:nvSpPr>
          <p:spPr>
            <a:xfrm>
              <a:off x="7689485" y="1847059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3" name="Text Box 225"/>
            <p:cNvSpPr txBox="1"/>
            <p:nvPr/>
          </p:nvSpPr>
          <p:spPr>
            <a:xfrm>
              <a:off x="5048346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4" name="Text Box 225"/>
            <p:cNvSpPr txBox="1"/>
            <p:nvPr/>
          </p:nvSpPr>
          <p:spPr>
            <a:xfrm>
              <a:off x="4787149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5" name="Text Box 225"/>
            <p:cNvSpPr txBox="1"/>
            <p:nvPr/>
          </p:nvSpPr>
          <p:spPr>
            <a:xfrm>
              <a:off x="452778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6" name="Text Box 225"/>
            <p:cNvSpPr txBox="1"/>
            <p:nvPr/>
          </p:nvSpPr>
          <p:spPr>
            <a:xfrm>
              <a:off x="4264872" y="1848474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7" name="Text Box 225"/>
            <p:cNvSpPr txBox="1"/>
            <p:nvPr/>
          </p:nvSpPr>
          <p:spPr>
            <a:xfrm>
              <a:off x="4004522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8" name="Text Box 225"/>
            <p:cNvSpPr txBox="1"/>
            <p:nvPr/>
          </p:nvSpPr>
          <p:spPr>
            <a:xfrm>
              <a:off x="3742835" y="184732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9" name="Text Box 225"/>
            <p:cNvSpPr txBox="1"/>
            <p:nvPr/>
          </p:nvSpPr>
          <p:spPr>
            <a:xfrm>
              <a:off x="3482802" y="1846305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0" name="Text Box 225"/>
            <p:cNvSpPr txBox="1"/>
            <p:nvPr/>
          </p:nvSpPr>
          <p:spPr>
            <a:xfrm>
              <a:off x="322205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1" name="Text Box 225"/>
            <p:cNvSpPr txBox="1"/>
            <p:nvPr/>
          </p:nvSpPr>
          <p:spPr>
            <a:xfrm>
              <a:off x="2957659" y="1846988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352" name="Group 351"/>
          <p:cNvGrpSpPr>
            <a:grpSpLocks noChangeAspect="1"/>
          </p:cNvGrpSpPr>
          <p:nvPr/>
        </p:nvGrpSpPr>
        <p:grpSpPr>
          <a:xfrm>
            <a:off x="1483248" y="3943350"/>
            <a:ext cx="7315200" cy="702079"/>
            <a:chOff x="2640615" y="1583172"/>
            <a:chExt cx="5486400" cy="526559"/>
          </a:xfrm>
        </p:grpSpPr>
        <p:cxnSp>
          <p:nvCxnSpPr>
            <p:cNvPr id="353" name="Straight Connector 352"/>
            <p:cNvCxnSpPr/>
            <p:nvPr/>
          </p:nvCxnSpPr>
          <p:spPr>
            <a:xfrm>
              <a:off x="2640615" y="1705229"/>
              <a:ext cx="5486400" cy="0"/>
            </a:xfrm>
            <a:prstGeom prst="line">
              <a:avLst/>
            </a:prstGeom>
            <a:ln w="28575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/>
          </p:nvCxnSpPr>
          <p:spPr>
            <a:xfrm>
              <a:off x="302569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/>
          </p:nvCxnSpPr>
          <p:spPr>
            <a:xfrm>
              <a:off x="32891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/>
            <p:nvPr/>
          </p:nvCxnSpPr>
          <p:spPr>
            <a:xfrm>
              <a:off x="35504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>
            <a:xfrm>
              <a:off x="38094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/>
          </p:nvCxnSpPr>
          <p:spPr>
            <a:xfrm>
              <a:off x="4072475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/>
          </p:nvCxnSpPr>
          <p:spPr>
            <a:xfrm>
              <a:off x="4333732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/>
          </p:nvCxnSpPr>
          <p:spPr>
            <a:xfrm>
              <a:off x="45945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/>
            <p:nvPr/>
          </p:nvCxnSpPr>
          <p:spPr>
            <a:xfrm>
              <a:off x="485576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/>
            <p:nvPr/>
          </p:nvCxnSpPr>
          <p:spPr>
            <a:xfrm>
              <a:off x="511743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/>
            <p:nvPr/>
          </p:nvCxnSpPr>
          <p:spPr>
            <a:xfrm>
              <a:off x="53777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/>
          </p:nvCxnSpPr>
          <p:spPr>
            <a:xfrm>
              <a:off x="56390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/>
          </p:nvCxnSpPr>
          <p:spPr>
            <a:xfrm>
              <a:off x="58993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/>
          </p:nvCxnSpPr>
          <p:spPr>
            <a:xfrm>
              <a:off x="61606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/>
          </p:nvCxnSpPr>
          <p:spPr>
            <a:xfrm>
              <a:off x="642189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/>
          </p:nvCxnSpPr>
          <p:spPr>
            <a:xfrm>
              <a:off x="668224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/>
          </p:nvCxnSpPr>
          <p:spPr>
            <a:xfrm>
              <a:off x="6943498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/>
          </p:nvCxnSpPr>
          <p:spPr>
            <a:xfrm>
              <a:off x="72074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>
            <a:xfrm>
              <a:off x="74687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/>
          </p:nvCxnSpPr>
          <p:spPr>
            <a:xfrm>
              <a:off x="772726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3" name="Text Box 225"/>
            <p:cNvSpPr txBox="1"/>
            <p:nvPr/>
          </p:nvSpPr>
          <p:spPr>
            <a:xfrm>
              <a:off x="5338382" y="1846648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4" name="Text Box 225"/>
            <p:cNvSpPr txBox="1"/>
            <p:nvPr/>
          </p:nvSpPr>
          <p:spPr>
            <a:xfrm>
              <a:off x="559550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5" name="Text Box 225"/>
            <p:cNvSpPr txBox="1"/>
            <p:nvPr/>
          </p:nvSpPr>
          <p:spPr>
            <a:xfrm>
              <a:off x="5860621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6" name="Text Box 225"/>
            <p:cNvSpPr txBox="1"/>
            <p:nvPr/>
          </p:nvSpPr>
          <p:spPr>
            <a:xfrm>
              <a:off x="6119866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7" name="Text Box 225"/>
            <p:cNvSpPr txBox="1"/>
            <p:nvPr/>
          </p:nvSpPr>
          <p:spPr>
            <a:xfrm>
              <a:off x="638288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8" name="Text Box 225"/>
            <p:cNvSpPr txBox="1"/>
            <p:nvPr/>
          </p:nvSpPr>
          <p:spPr>
            <a:xfrm>
              <a:off x="6642325" y="1847151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9" name="Text Box 225"/>
            <p:cNvSpPr txBox="1"/>
            <p:nvPr/>
          </p:nvSpPr>
          <p:spPr>
            <a:xfrm>
              <a:off x="6905475" y="184781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0" name="Text Box 225"/>
            <p:cNvSpPr txBox="1"/>
            <p:nvPr/>
          </p:nvSpPr>
          <p:spPr>
            <a:xfrm>
              <a:off x="7166992" y="1846955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1" name="Text Box 225"/>
            <p:cNvSpPr txBox="1"/>
            <p:nvPr/>
          </p:nvSpPr>
          <p:spPr>
            <a:xfrm>
              <a:off x="7429071" y="184655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2" name="Text Box 225"/>
            <p:cNvSpPr txBox="1"/>
            <p:nvPr/>
          </p:nvSpPr>
          <p:spPr>
            <a:xfrm>
              <a:off x="7689485" y="1847059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3" name="Text Box 225"/>
            <p:cNvSpPr txBox="1"/>
            <p:nvPr/>
          </p:nvSpPr>
          <p:spPr>
            <a:xfrm>
              <a:off x="5048346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4" name="Text Box 225"/>
            <p:cNvSpPr txBox="1"/>
            <p:nvPr/>
          </p:nvSpPr>
          <p:spPr>
            <a:xfrm>
              <a:off x="4787149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5" name="Text Box 225"/>
            <p:cNvSpPr txBox="1"/>
            <p:nvPr/>
          </p:nvSpPr>
          <p:spPr>
            <a:xfrm>
              <a:off x="452778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6" name="Text Box 225"/>
            <p:cNvSpPr txBox="1"/>
            <p:nvPr/>
          </p:nvSpPr>
          <p:spPr>
            <a:xfrm>
              <a:off x="4264872" y="1848474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7" name="Text Box 225"/>
            <p:cNvSpPr txBox="1"/>
            <p:nvPr/>
          </p:nvSpPr>
          <p:spPr>
            <a:xfrm>
              <a:off x="4004522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8" name="Text Box 225"/>
            <p:cNvSpPr txBox="1"/>
            <p:nvPr/>
          </p:nvSpPr>
          <p:spPr>
            <a:xfrm>
              <a:off x="3742835" y="184732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9" name="Text Box 225"/>
            <p:cNvSpPr txBox="1"/>
            <p:nvPr/>
          </p:nvSpPr>
          <p:spPr>
            <a:xfrm>
              <a:off x="3482802" y="1846305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0" name="Text Box 225"/>
            <p:cNvSpPr txBox="1"/>
            <p:nvPr/>
          </p:nvSpPr>
          <p:spPr>
            <a:xfrm>
              <a:off x="322205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1" name="Text Box 225"/>
            <p:cNvSpPr txBox="1"/>
            <p:nvPr/>
          </p:nvSpPr>
          <p:spPr>
            <a:xfrm>
              <a:off x="2957659" y="1846988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29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Sample Problem 1</a:t>
            </a:r>
            <a:r>
              <a:rPr lang="en-US" sz="2400" dirty="0"/>
              <a:t>: Use a number line to find the sum. 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8" name="Table 13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1124877"/>
                  </p:ext>
                </p:extLst>
              </p:nvPr>
            </p:nvGraphicFramePr>
            <p:xfrm>
              <a:off x="304800" y="1200150"/>
              <a:ext cx="2269078" cy="339407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92554"/>
                    <a:gridCol w="1776524"/>
                  </a:tblGrid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𝟖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𝟔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38" name="Table 13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1124877"/>
                  </p:ext>
                </p:extLst>
              </p:nvPr>
            </p:nvGraphicFramePr>
            <p:xfrm>
              <a:off x="304800" y="1200150"/>
              <a:ext cx="2269078" cy="339407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92554"/>
                    <a:gridCol w="1776524"/>
                  </a:tblGrid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7740" t="-6452" b="-200000"/>
                          </a:stretch>
                        </a:blipFill>
                      </a:tcPr>
                    </a:tc>
                  </a:tr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7740" t="-106452" b="-100000"/>
                          </a:stretch>
                        </a:blipFill>
                      </a:tcPr>
                    </a:tc>
                  </a:tr>
                  <a:tr h="1131358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677" marR="17677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7740" t="-20645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311" name="Group 310"/>
          <p:cNvGrpSpPr>
            <a:grpSpLocks noChangeAspect="1"/>
          </p:cNvGrpSpPr>
          <p:nvPr/>
        </p:nvGrpSpPr>
        <p:grpSpPr>
          <a:xfrm>
            <a:off x="1482745" y="1667693"/>
            <a:ext cx="7315200" cy="702079"/>
            <a:chOff x="2640615" y="1583172"/>
            <a:chExt cx="5486400" cy="526559"/>
          </a:xfrm>
        </p:grpSpPr>
        <p:cxnSp>
          <p:nvCxnSpPr>
            <p:cNvPr id="272" name="Straight Connector 271"/>
            <p:cNvCxnSpPr/>
            <p:nvPr/>
          </p:nvCxnSpPr>
          <p:spPr>
            <a:xfrm>
              <a:off x="2640615" y="1705229"/>
              <a:ext cx="5486400" cy="0"/>
            </a:xfrm>
            <a:prstGeom prst="line">
              <a:avLst/>
            </a:prstGeom>
            <a:ln w="28575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>
              <a:off x="302569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>
              <a:off x="32891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>
              <a:off x="35504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>
              <a:off x="38094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>
              <a:off x="4072475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>
              <a:off x="4333732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>
              <a:off x="45945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>
              <a:off x="485576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>
              <a:off x="511743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>
              <a:off x="53777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>
              <a:off x="56390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>
              <a:off x="58993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/>
          </p:nvCxnSpPr>
          <p:spPr>
            <a:xfrm>
              <a:off x="61606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/>
          </p:nvCxnSpPr>
          <p:spPr>
            <a:xfrm>
              <a:off x="642189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668224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>
              <a:off x="6943498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>
              <a:off x="72074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>
              <a:off x="74687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>
              <a:off x="772726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Text Box 225"/>
            <p:cNvSpPr txBox="1"/>
            <p:nvPr/>
          </p:nvSpPr>
          <p:spPr>
            <a:xfrm>
              <a:off x="5338382" y="1846648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3" name="Text Box 225"/>
            <p:cNvSpPr txBox="1"/>
            <p:nvPr/>
          </p:nvSpPr>
          <p:spPr>
            <a:xfrm>
              <a:off x="559550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4" name="Text Box 225"/>
            <p:cNvSpPr txBox="1"/>
            <p:nvPr/>
          </p:nvSpPr>
          <p:spPr>
            <a:xfrm>
              <a:off x="5860621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5" name="Text Box 225"/>
            <p:cNvSpPr txBox="1"/>
            <p:nvPr/>
          </p:nvSpPr>
          <p:spPr>
            <a:xfrm>
              <a:off x="6119866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6" name="Text Box 225"/>
            <p:cNvSpPr txBox="1"/>
            <p:nvPr/>
          </p:nvSpPr>
          <p:spPr>
            <a:xfrm>
              <a:off x="638288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7" name="Text Box 225"/>
            <p:cNvSpPr txBox="1"/>
            <p:nvPr/>
          </p:nvSpPr>
          <p:spPr>
            <a:xfrm>
              <a:off x="6642325" y="1847151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8" name="Text Box 225"/>
            <p:cNvSpPr txBox="1"/>
            <p:nvPr/>
          </p:nvSpPr>
          <p:spPr>
            <a:xfrm>
              <a:off x="6905475" y="184781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9" name="Text Box 225"/>
            <p:cNvSpPr txBox="1"/>
            <p:nvPr/>
          </p:nvSpPr>
          <p:spPr>
            <a:xfrm>
              <a:off x="7166992" y="1846955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0" name="Text Box 225"/>
            <p:cNvSpPr txBox="1"/>
            <p:nvPr/>
          </p:nvSpPr>
          <p:spPr>
            <a:xfrm>
              <a:off x="7429071" y="184655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1" name="Text Box 225"/>
            <p:cNvSpPr txBox="1"/>
            <p:nvPr/>
          </p:nvSpPr>
          <p:spPr>
            <a:xfrm>
              <a:off x="7689485" y="1847059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2" name="Text Box 225"/>
            <p:cNvSpPr txBox="1"/>
            <p:nvPr/>
          </p:nvSpPr>
          <p:spPr>
            <a:xfrm>
              <a:off x="5048346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3" name="Text Box 225"/>
            <p:cNvSpPr txBox="1"/>
            <p:nvPr/>
          </p:nvSpPr>
          <p:spPr>
            <a:xfrm>
              <a:off x="4787149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4" name="Text Box 225"/>
            <p:cNvSpPr txBox="1"/>
            <p:nvPr/>
          </p:nvSpPr>
          <p:spPr>
            <a:xfrm>
              <a:off x="452778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5" name="Text Box 225"/>
            <p:cNvSpPr txBox="1"/>
            <p:nvPr/>
          </p:nvSpPr>
          <p:spPr>
            <a:xfrm>
              <a:off x="4264872" y="1848474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6" name="Text Box 225"/>
            <p:cNvSpPr txBox="1"/>
            <p:nvPr/>
          </p:nvSpPr>
          <p:spPr>
            <a:xfrm>
              <a:off x="4004522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7" name="Text Box 225"/>
            <p:cNvSpPr txBox="1"/>
            <p:nvPr/>
          </p:nvSpPr>
          <p:spPr>
            <a:xfrm>
              <a:off x="3742835" y="184732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8" name="Text Box 225"/>
            <p:cNvSpPr txBox="1"/>
            <p:nvPr/>
          </p:nvSpPr>
          <p:spPr>
            <a:xfrm>
              <a:off x="3482802" y="1846305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9" name="Text Box 225"/>
            <p:cNvSpPr txBox="1"/>
            <p:nvPr/>
          </p:nvSpPr>
          <p:spPr>
            <a:xfrm>
              <a:off x="322205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0" name="Text Box 225"/>
            <p:cNvSpPr txBox="1"/>
            <p:nvPr/>
          </p:nvSpPr>
          <p:spPr>
            <a:xfrm>
              <a:off x="2957659" y="1846988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312" name="Group 311"/>
          <p:cNvGrpSpPr>
            <a:grpSpLocks noChangeAspect="1"/>
          </p:cNvGrpSpPr>
          <p:nvPr/>
        </p:nvGrpSpPr>
        <p:grpSpPr>
          <a:xfrm>
            <a:off x="1474710" y="2800350"/>
            <a:ext cx="7315200" cy="702079"/>
            <a:chOff x="2640615" y="1583172"/>
            <a:chExt cx="5486400" cy="526559"/>
          </a:xfrm>
        </p:grpSpPr>
        <p:cxnSp>
          <p:nvCxnSpPr>
            <p:cNvPr id="313" name="Straight Connector 312"/>
            <p:cNvCxnSpPr/>
            <p:nvPr/>
          </p:nvCxnSpPr>
          <p:spPr>
            <a:xfrm>
              <a:off x="2640615" y="1705229"/>
              <a:ext cx="5486400" cy="0"/>
            </a:xfrm>
            <a:prstGeom prst="line">
              <a:avLst/>
            </a:prstGeom>
            <a:ln w="28575"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>
              <a:off x="302569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>
              <a:off x="32891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>
              <a:off x="35504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/>
          </p:nvCxnSpPr>
          <p:spPr>
            <a:xfrm>
              <a:off x="38094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/>
          </p:nvCxnSpPr>
          <p:spPr>
            <a:xfrm>
              <a:off x="4072475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/>
            <p:nvPr/>
          </p:nvCxnSpPr>
          <p:spPr>
            <a:xfrm>
              <a:off x="4333732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/>
            <p:nvPr/>
          </p:nvCxnSpPr>
          <p:spPr>
            <a:xfrm>
              <a:off x="459450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/>
          </p:nvCxnSpPr>
          <p:spPr>
            <a:xfrm>
              <a:off x="485576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/>
            <p:nvPr/>
          </p:nvCxnSpPr>
          <p:spPr>
            <a:xfrm>
              <a:off x="511743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/>
          </p:nvCxnSpPr>
          <p:spPr>
            <a:xfrm>
              <a:off x="537778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/>
          </p:nvCxnSpPr>
          <p:spPr>
            <a:xfrm>
              <a:off x="563904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/>
          </p:nvCxnSpPr>
          <p:spPr>
            <a:xfrm>
              <a:off x="58993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>
              <a:off x="61606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/>
          </p:nvCxnSpPr>
          <p:spPr>
            <a:xfrm>
              <a:off x="642189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>
            <a:xfrm>
              <a:off x="6682241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/>
            <p:nvPr/>
          </p:nvCxnSpPr>
          <p:spPr>
            <a:xfrm>
              <a:off x="6943498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/>
            <p:nvPr/>
          </p:nvCxnSpPr>
          <p:spPr>
            <a:xfrm>
              <a:off x="7207476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/>
          </p:nvCxnSpPr>
          <p:spPr>
            <a:xfrm>
              <a:off x="7468734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/>
          </p:nvCxnSpPr>
          <p:spPr>
            <a:xfrm>
              <a:off x="7727269" y="1583172"/>
              <a:ext cx="0" cy="26125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3" name="Text Box 225"/>
            <p:cNvSpPr txBox="1"/>
            <p:nvPr/>
          </p:nvSpPr>
          <p:spPr>
            <a:xfrm>
              <a:off x="5338382" y="1846648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4" name="Text Box 225"/>
            <p:cNvSpPr txBox="1"/>
            <p:nvPr/>
          </p:nvSpPr>
          <p:spPr>
            <a:xfrm>
              <a:off x="559550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5" name="Text Box 225"/>
            <p:cNvSpPr txBox="1"/>
            <p:nvPr/>
          </p:nvSpPr>
          <p:spPr>
            <a:xfrm>
              <a:off x="5860621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6" name="Text Box 225"/>
            <p:cNvSpPr txBox="1"/>
            <p:nvPr/>
          </p:nvSpPr>
          <p:spPr>
            <a:xfrm>
              <a:off x="6119866" y="1846462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7" name="Text Box 225"/>
            <p:cNvSpPr txBox="1"/>
            <p:nvPr/>
          </p:nvSpPr>
          <p:spPr>
            <a:xfrm>
              <a:off x="6382882" y="184660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8" name="Text Box 225"/>
            <p:cNvSpPr txBox="1"/>
            <p:nvPr/>
          </p:nvSpPr>
          <p:spPr>
            <a:xfrm>
              <a:off x="6642325" y="1847151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9" name="Text Box 225"/>
            <p:cNvSpPr txBox="1"/>
            <p:nvPr/>
          </p:nvSpPr>
          <p:spPr>
            <a:xfrm>
              <a:off x="6905475" y="184781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0" name="Text Box 225"/>
            <p:cNvSpPr txBox="1"/>
            <p:nvPr/>
          </p:nvSpPr>
          <p:spPr>
            <a:xfrm>
              <a:off x="7166992" y="1846955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1" name="Text Box 225"/>
            <p:cNvSpPr txBox="1"/>
            <p:nvPr/>
          </p:nvSpPr>
          <p:spPr>
            <a:xfrm>
              <a:off x="7429071" y="1846557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2" name="Text Box 225"/>
            <p:cNvSpPr txBox="1"/>
            <p:nvPr/>
          </p:nvSpPr>
          <p:spPr>
            <a:xfrm>
              <a:off x="7689485" y="1847059"/>
              <a:ext cx="91621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3" name="Text Box 225"/>
            <p:cNvSpPr txBox="1"/>
            <p:nvPr/>
          </p:nvSpPr>
          <p:spPr>
            <a:xfrm>
              <a:off x="5048346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-1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4" name="Text Box 225"/>
            <p:cNvSpPr txBox="1"/>
            <p:nvPr/>
          </p:nvSpPr>
          <p:spPr>
            <a:xfrm>
              <a:off x="4787149" y="184821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-2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5" name="Text Box 225"/>
            <p:cNvSpPr txBox="1"/>
            <p:nvPr/>
          </p:nvSpPr>
          <p:spPr>
            <a:xfrm>
              <a:off x="452778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6" name="Text Box 225"/>
            <p:cNvSpPr txBox="1"/>
            <p:nvPr/>
          </p:nvSpPr>
          <p:spPr>
            <a:xfrm>
              <a:off x="4264872" y="1848474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7" name="Text Box 225"/>
            <p:cNvSpPr txBox="1"/>
            <p:nvPr/>
          </p:nvSpPr>
          <p:spPr>
            <a:xfrm>
              <a:off x="4004522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-5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8" name="Text Box 225"/>
            <p:cNvSpPr txBox="1"/>
            <p:nvPr/>
          </p:nvSpPr>
          <p:spPr>
            <a:xfrm>
              <a:off x="3742835" y="184732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-6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9" name="Text Box 225"/>
            <p:cNvSpPr txBox="1"/>
            <p:nvPr/>
          </p:nvSpPr>
          <p:spPr>
            <a:xfrm>
              <a:off x="3482802" y="1846305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-7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0" name="Text Box 225"/>
            <p:cNvSpPr txBox="1"/>
            <p:nvPr/>
          </p:nvSpPr>
          <p:spPr>
            <a:xfrm>
              <a:off x="3222059" y="1847151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-8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1" name="Text Box 225"/>
            <p:cNvSpPr txBox="1"/>
            <p:nvPr/>
          </p:nvSpPr>
          <p:spPr>
            <a:xfrm>
              <a:off x="2957659" y="1846988"/>
              <a:ext cx="145143" cy="26125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-9</a:t>
              </a:r>
              <a:endParaRPr lang="en-US" sz="2000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171" name="Straight Connector 170"/>
          <p:cNvCxnSpPr/>
          <p:nvPr/>
        </p:nvCxnSpPr>
        <p:spPr>
          <a:xfrm>
            <a:off x="3049134" y="1443990"/>
            <a:ext cx="2788032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832932" y="1306830"/>
            <a:ext cx="0" cy="2743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 Box 225"/>
          <p:cNvSpPr txBox="1"/>
          <p:nvPr/>
        </p:nvSpPr>
        <p:spPr>
          <a:xfrm>
            <a:off x="3301288" y="1190238"/>
            <a:ext cx="2095869" cy="34802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1200" b="1" dirty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Move </a:t>
            </a:r>
            <a:r>
              <a:rPr lang="en-US" sz="1200" b="1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8 </a:t>
            </a:r>
            <a:r>
              <a:rPr lang="en-US" sz="1200" b="1" dirty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units to the right 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83248" y="3455786"/>
            <a:ext cx="7315200" cy="1189643"/>
            <a:chOff x="1483248" y="3455786"/>
            <a:chExt cx="7315200" cy="1189643"/>
          </a:xfrm>
        </p:grpSpPr>
        <p:grpSp>
          <p:nvGrpSpPr>
            <p:cNvPr id="352" name="Group 351"/>
            <p:cNvGrpSpPr>
              <a:grpSpLocks noChangeAspect="1"/>
            </p:cNvGrpSpPr>
            <p:nvPr/>
          </p:nvGrpSpPr>
          <p:grpSpPr>
            <a:xfrm>
              <a:off x="1483248" y="3943350"/>
              <a:ext cx="7315200" cy="702079"/>
              <a:chOff x="2640615" y="1583172"/>
              <a:chExt cx="5486400" cy="526559"/>
            </a:xfrm>
          </p:grpSpPr>
          <p:cxnSp>
            <p:nvCxnSpPr>
              <p:cNvPr id="353" name="Straight Connector 352"/>
              <p:cNvCxnSpPr/>
              <p:nvPr/>
            </p:nvCxnSpPr>
            <p:spPr>
              <a:xfrm>
                <a:off x="2640615" y="1705229"/>
                <a:ext cx="5486400" cy="0"/>
              </a:xfrm>
              <a:prstGeom prst="line">
                <a:avLst/>
              </a:prstGeom>
              <a:ln w="28575">
                <a:solidFill>
                  <a:srgbClr val="0070C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>
                <a:off x="3025696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>
                <a:off x="3289189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>
                <a:off x="3550446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>
                <a:off x="3809404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>
                <a:off x="4072475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>
                <a:off x="4333732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>
                <a:off x="4594504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/>
              <p:nvPr/>
            </p:nvCxnSpPr>
            <p:spPr>
              <a:xfrm>
                <a:off x="4855761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>
                <a:off x="5117439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>
                <a:off x="5377789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>
                <a:off x="5639046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>
                <a:off x="5899376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>
                <a:off x="6160634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/>
              <p:nvPr/>
            </p:nvCxnSpPr>
            <p:spPr>
              <a:xfrm>
                <a:off x="6421891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>
                <a:off x="6682241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>
                <a:off x="6943498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>
                <a:off x="7207476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>
                <a:off x="7468734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>
                <a:off x="7727269" y="1583172"/>
                <a:ext cx="0" cy="261257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3" name="Text Box 225"/>
              <p:cNvSpPr txBox="1"/>
              <p:nvPr/>
            </p:nvSpPr>
            <p:spPr>
              <a:xfrm>
                <a:off x="5338382" y="1846648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0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74" name="Text Box 225"/>
              <p:cNvSpPr txBox="1"/>
              <p:nvPr/>
            </p:nvSpPr>
            <p:spPr>
              <a:xfrm>
                <a:off x="5595502" y="1846607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1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75" name="Text Box 225"/>
              <p:cNvSpPr txBox="1"/>
              <p:nvPr/>
            </p:nvSpPr>
            <p:spPr>
              <a:xfrm>
                <a:off x="5860621" y="1846462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2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76" name="Text Box 225"/>
              <p:cNvSpPr txBox="1"/>
              <p:nvPr/>
            </p:nvSpPr>
            <p:spPr>
              <a:xfrm>
                <a:off x="6119866" y="1846462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3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77" name="Text Box 225"/>
              <p:cNvSpPr txBox="1"/>
              <p:nvPr/>
            </p:nvSpPr>
            <p:spPr>
              <a:xfrm>
                <a:off x="6382882" y="1846607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4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78" name="Text Box 225"/>
              <p:cNvSpPr txBox="1"/>
              <p:nvPr/>
            </p:nvSpPr>
            <p:spPr>
              <a:xfrm>
                <a:off x="6642325" y="1847151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5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79" name="Text Box 225"/>
              <p:cNvSpPr txBox="1"/>
              <p:nvPr/>
            </p:nvSpPr>
            <p:spPr>
              <a:xfrm>
                <a:off x="6905475" y="1847817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6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0" name="Text Box 225"/>
              <p:cNvSpPr txBox="1"/>
              <p:nvPr/>
            </p:nvSpPr>
            <p:spPr>
              <a:xfrm>
                <a:off x="7166992" y="1846955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7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1" name="Text Box 225"/>
              <p:cNvSpPr txBox="1"/>
              <p:nvPr/>
            </p:nvSpPr>
            <p:spPr>
              <a:xfrm>
                <a:off x="7429071" y="1846557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8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2" name="Text Box 225"/>
              <p:cNvSpPr txBox="1"/>
              <p:nvPr/>
            </p:nvSpPr>
            <p:spPr>
              <a:xfrm>
                <a:off x="7689485" y="1847059"/>
                <a:ext cx="91621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9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3" name="Text Box 225"/>
              <p:cNvSpPr txBox="1"/>
              <p:nvPr/>
            </p:nvSpPr>
            <p:spPr>
              <a:xfrm>
                <a:off x="5048346" y="1848211"/>
                <a:ext cx="145143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-1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4" name="Text Box 225"/>
              <p:cNvSpPr txBox="1"/>
              <p:nvPr/>
            </p:nvSpPr>
            <p:spPr>
              <a:xfrm>
                <a:off x="4787149" y="1848211"/>
                <a:ext cx="145143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-2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5" name="Text Box 225"/>
              <p:cNvSpPr txBox="1"/>
              <p:nvPr/>
            </p:nvSpPr>
            <p:spPr>
              <a:xfrm>
                <a:off x="4527789" y="1847151"/>
                <a:ext cx="145143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-3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6" name="Text Box 225"/>
              <p:cNvSpPr txBox="1"/>
              <p:nvPr/>
            </p:nvSpPr>
            <p:spPr>
              <a:xfrm>
                <a:off x="4264872" y="1848474"/>
                <a:ext cx="145143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-4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7" name="Text Box 225"/>
              <p:cNvSpPr txBox="1"/>
              <p:nvPr/>
            </p:nvSpPr>
            <p:spPr>
              <a:xfrm>
                <a:off x="4004522" y="1847151"/>
                <a:ext cx="145143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-5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8" name="Text Box 225"/>
              <p:cNvSpPr txBox="1"/>
              <p:nvPr/>
            </p:nvSpPr>
            <p:spPr>
              <a:xfrm>
                <a:off x="3742835" y="1847321"/>
                <a:ext cx="145143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-6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89" name="Text Box 225"/>
              <p:cNvSpPr txBox="1"/>
              <p:nvPr/>
            </p:nvSpPr>
            <p:spPr>
              <a:xfrm>
                <a:off x="3482802" y="1846305"/>
                <a:ext cx="145143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-7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90" name="Text Box 225"/>
              <p:cNvSpPr txBox="1"/>
              <p:nvPr/>
            </p:nvSpPr>
            <p:spPr>
              <a:xfrm>
                <a:off x="3222059" y="1847151"/>
                <a:ext cx="145143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-8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91" name="Text Box 225"/>
              <p:cNvSpPr txBox="1"/>
              <p:nvPr/>
            </p:nvSpPr>
            <p:spPr>
              <a:xfrm>
                <a:off x="2957659" y="1846988"/>
                <a:ext cx="145143" cy="26125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200" b="1">
                    <a:solidFill>
                      <a:srgbClr val="0070C0"/>
                    </a:solidFill>
                    <a:effectLst/>
                    <a:latin typeface="Times New Roman"/>
                    <a:ea typeface="Calibri"/>
                  </a:rPr>
                  <a:t>-9</a:t>
                </a:r>
                <a:endParaRPr lang="en-US" sz="2000">
                  <a:effectLst/>
                  <a:latin typeface="Times New Roman"/>
                  <a:ea typeface="Times New Roman"/>
                </a:endParaRPr>
              </a:p>
            </p:txBody>
          </p:sp>
        </p:grpSp>
        <p:cxnSp>
          <p:nvCxnSpPr>
            <p:cNvPr id="174" name="Straight Connector 173"/>
            <p:cNvCxnSpPr/>
            <p:nvPr/>
          </p:nvCxnSpPr>
          <p:spPr>
            <a:xfrm>
              <a:off x="4088433" y="3719821"/>
              <a:ext cx="1392220" cy="0"/>
            </a:xfrm>
            <a:prstGeom prst="line">
              <a:avLst/>
            </a:prstGeom>
            <a:ln w="28575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5491539" y="3596971"/>
              <a:ext cx="0" cy="27432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Text Box 225"/>
            <p:cNvSpPr txBox="1"/>
            <p:nvPr/>
          </p:nvSpPr>
          <p:spPr>
            <a:xfrm>
              <a:off x="3810870" y="3455786"/>
              <a:ext cx="1732123" cy="27228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 dirty="0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Move </a:t>
              </a:r>
              <a:r>
                <a:rPr lang="en-US" sz="1200" b="1" dirty="0" smtClean="0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4 </a:t>
              </a:r>
              <a:r>
                <a:rPr lang="en-US" sz="1200" b="1" dirty="0">
                  <a:solidFill>
                    <a:srgbClr val="7030A0"/>
                  </a:solidFill>
                  <a:effectLst/>
                  <a:latin typeface="Times New Roman"/>
                  <a:ea typeface="Calibri"/>
                </a:rPr>
                <a:t>units to the right 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178" name="Straight Connector 177"/>
          <p:cNvCxnSpPr/>
          <p:nvPr/>
        </p:nvCxnSpPr>
        <p:spPr>
          <a:xfrm>
            <a:off x="4094036" y="2604497"/>
            <a:ext cx="2088790" cy="0"/>
          </a:xfrm>
          <a:prstGeom prst="line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4077355" y="2428875"/>
            <a:ext cx="0" cy="27368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 Box 225"/>
          <p:cNvSpPr txBox="1"/>
          <p:nvPr/>
        </p:nvSpPr>
        <p:spPr>
          <a:xfrm>
            <a:off x="4595180" y="2410151"/>
            <a:ext cx="1500505" cy="18161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12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Move 6 </a:t>
            </a:r>
            <a:r>
              <a:rPr lang="en-US" sz="1200" b="1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units to the left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89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Times New Roman"/>
              </a:rPr>
              <a:t>RULES OF ADDITION</a:t>
            </a:r>
            <a:r>
              <a:rPr lang="en-US" sz="2400" dirty="0">
                <a:ea typeface="Calibri"/>
                <a:cs typeface="Times New Roman"/>
              </a:rPr>
              <a:t>: without a number line</a:t>
            </a:r>
          </a:p>
          <a:p>
            <a:pPr marL="400050" lvl="1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>
                <a:ea typeface="Calibri"/>
                <a:cs typeface="Times New Roman"/>
              </a:rPr>
              <a:t>To add two numbers with the same sign:</a:t>
            </a:r>
            <a:endParaRPr lang="en-US" sz="2400" dirty="0">
              <a:ea typeface="Calibri"/>
              <a:cs typeface="Times New Roman"/>
            </a:endParaRPr>
          </a:p>
          <a:p>
            <a:pPr lvl="1" algn="just">
              <a:spcBef>
                <a:spcPts val="0"/>
              </a:spcBef>
              <a:buFont typeface="+mj-lt"/>
              <a:buAutoNum type="arabicPeriod"/>
              <a:tabLst>
                <a:tab pos="4596765" algn="l"/>
              </a:tabLst>
            </a:pPr>
            <a:r>
              <a:rPr lang="en-US" sz="2400" dirty="0">
                <a:ea typeface="Calibri"/>
                <a:cs typeface="Times New Roman"/>
              </a:rPr>
              <a:t>Add their absolute values.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596765" algn="l"/>
              </a:tabLst>
            </a:pPr>
            <a:r>
              <a:rPr lang="en-US" sz="2400" dirty="0">
                <a:ea typeface="Calibri"/>
                <a:cs typeface="Times New Roman"/>
              </a:rPr>
              <a:t>Attach the common sign.</a:t>
            </a: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endParaRPr lang="en-US" sz="2400" dirty="0">
              <a:ea typeface="Calibri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>
                <a:ea typeface="Calibri"/>
                <a:cs typeface="Times New Roman"/>
              </a:rPr>
              <a:t>To add two numbers with opposite signs:</a:t>
            </a:r>
            <a:endParaRPr lang="en-US" sz="2400" dirty="0">
              <a:ea typeface="Calibri"/>
              <a:cs typeface="Times New Roman"/>
            </a:endParaRPr>
          </a:p>
          <a:p>
            <a:pPr lvl="1" algn="just">
              <a:spcBef>
                <a:spcPts val="0"/>
              </a:spcBef>
              <a:buFont typeface="+mj-lt"/>
              <a:buAutoNum type="arabicPeriod"/>
              <a:tabLst>
                <a:tab pos="4596765" algn="l"/>
              </a:tabLst>
            </a:pPr>
            <a:r>
              <a:rPr lang="en-US" sz="2400" dirty="0">
                <a:ea typeface="Calibri"/>
                <a:cs typeface="Times New Roman"/>
              </a:rPr>
              <a:t>Subtract the smaller absolute value from the larger absolute value.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596765" algn="l"/>
              </a:tabLst>
            </a:pPr>
            <a:r>
              <a:rPr lang="en-US" sz="2400" dirty="0">
                <a:ea typeface="Calibri"/>
                <a:cs typeface="Times New Roman"/>
              </a:rPr>
              <a:t>Attach the sign of the number with the larger absolute value</a:t>
            </a:r>
            <a:r>
              <a:rPr lang="en-US" sz="2400" dirty="0" smtClean="0">
                <a:ea typeface="Calibri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9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Sample Problem 2</a:t>
            </a:r>
            <a:r>
              <a:rPr lang="en-US" sz="2400" dirty="0"/>
              <a:t>: Find the sum.</a:t>
            </a: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endParaRPr lang="en-US" sz="2400" dirty="0">
              <a:ea typeface="Calibri"/>
              <a:cs typeface="Times New Roman"/>
            </a:endParaRP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153907"/>
                  </p:ext>
                </p:extLst>
              </p:nvPr>
            </p:nvGraphicFramePr>
            <p:xfrm>
              <a:off x="304800" y="1200150"/>
              <a:ext cx="329184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27432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.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𝟔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𝟕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153907"/>
                  </p:ext>
                </p:extLst>
              </p:nvPr>
            </p:nvGraphicFramePr>
            <p:xfrm>
              <a:off x="304800" y="1200150"/>
              <a:ext cx="329184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27432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0000" b="-200667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0000" t="-99338" b="-99338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0000" t="-200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9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r>
              <a:rPr lang="en-US" sz="2400" b="1" dirty="0">
                <a:solidFill>
                  <a:srgbClr val="0070C0"/>
                </a:solidFill>
              </a:rPr>
              <a:t>Sample Problem 2</a:t>
            </a:r>
            <a:r>
              <a:rPr lang="en-US" sz="2400" dirty="0"/>
              <a:t>: Find the sum.</a:t>
            </a: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4596765" algn="l"/>
              </a:tabLst>
            </a:pPr>
            <a:endParaRPr lang="en-US" sz="2400" dirty="0">
              <a:ea typeface="Calibri"/>
              <a:cs typeface="Times New Roman"/>
            </a:endParaRPr>
          </a:p>
        </p:txBody>
      </p:sp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581400" y="3181350"/>
            <a:ext cx="914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31972" y="2214698"/>
            <a:ext cx="64008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10200" y="1383030"/>
            <a:ext cx="9144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4574656"/>
                  </p:ext>
                </p:extLst>
              </p:nvPr>
            </p:nvGraphicFramePr>
            <p:xfrm>
              <a:off x="264101" y="1126128"/>
              <a:ext cx="649224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2743200"/>
                    <a:gridCol w="1828800"/>
                    <a:gridCol w="13716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.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𝟔</m:t>
                                    </m:r>
                                  </m:e>
                                </m:d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.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𝟕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𝟏𝟗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4574656"/>
                  </p:ext>
                </p:extLst>
              </p:nvPr>
            </p:nvGraphicFramePr>
            <p:xfrm>
              <a:off x="264101" y="1126128"/>
              <a:ext cx="6492240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8640"/>
                    <a:gridCol w="2743200"/>
                    <a:gridCol w="1828800"/>
                    <a:gridCol w="1371600"/>
                  </a:tblGrid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9956" r="-116408" b="-20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80333" r="-75000" b="-20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3778" b="-200667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9956" t="-99338" r="-116408" b="-99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80333" t="-99338" r="-75000" b="-99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3778" t="-99338" b="-99338"/>
                          </a:stretch>
                        </a:blipFill>
                      </a:tcPr>
                    </a:tc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  <a:tabLst>
                              <a:tab pos="4596765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9956" t="-200667" r="-116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80333" t="-200667" r="-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596765" algn="l"/>
                            </a:tabLs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3257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ADDING AND SUBTRACTING REAL NUMBERS</a:t>
            </a:r>
            <a:endParaRPr lang="en-US" sz="1700" b="1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RULE OF SUBTRACTION</a:t>
                </a:r>
                <a:r>
                  <a:rPr lang="en-US" sz="2400" dirty="0"/>
                  <a:t>: without a number line</a:t>
                </a:r>
              </a:p>
              <a:p>
                <a:pPr marL="400050" lvl="1" indent="0">
                  <a:buNone/>
                </a:pPr>
                <a:r>
                  <a:rPr lang="en-US" sz="2400" b="1" dirty="0"/>
                  <a:t>To subtract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b="1" dirty="0"/>
                  <a:t> from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 </m:t>
                    </m:r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b="1" dirty="0"/>
                  <a:t>, add the opposite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b="1" dirty="0"/>
                  <a:t> to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b="1" dirty="0"/>
                  <a:t>: </a:t>
                </a:r>
                <a:endParaRPr lang="en-US" sz="2400" dirty="0"/>
              </a:p>
              <a:p>
                <a:pPr marL="400050" lvl="1" indent="0">
                  <a:buNone/>
                </a:pPr>
                <a:endParaRPr lang="en-US" sz="2400" b="1" i="1" dirty="0" smtClean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𝒂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𝒃</m:t>
                      </m:r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𝒂</m:t>
                      </m:r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400050" lvl="1" indent="0">
                  <a:buNone/>
                </a:pPr>
                <a:endParaRPr lang="en-US" sz="2400" dirty="0" smtClean="0"/>
              </a:p>
              <a:p>
                <a:pPr marL="400050" lvl="1" indent="0">
                  <a:buNone/>
                </a:pPr>
                <a:r>
                  <a:rPr lang="en-US" sz="2400" dirty="0" smtClean="0"/>
                  <a:t>The </a:t>
                </a:r>
                <a:r>
                  <a:rPr lang="en-US" sz="2400" dirty="0"/>
                  <a:t>result is the difference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𝒃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0" marR="0" indent="0" algn="just">
                  <a:spcBef>
                    <a:spcPts val="0"/>
                  </a:spcBef>
                  <a:spcAft>
                    <a:spcPts val="600"/>
                  </a:spcAft>
                  <a:buNone/>
                  <a:tabLst>
                    <a:tab pos="4596765" algn="l"/>
                  </a:tabLst>
                </a:pPr>
                <a:endParaRPr lang="en-US" sz="24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30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835</Words>
  <Application>Microsoft Office PowerPoint</Application>
  <PresentationFormat>On-screen Show (16:9)</PresentationFormat>
  <Paragraphs>281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Cambria Math</vt:lpstr>
      <vt:lpstr>Symbol</vt:lpstr>
      <vt:lpstr>Times New Roman</vt:lpstr>
      <vt:lpstr>Office Theme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  <vt:lpstr>ADDING AND SUBTRACTING REAL NUMBERS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NYL NICART</dc:creator>
  <cp:lastModifiedBy>Rafae Saleem</cp:lastModifiedBy>
  <cp:revision>43</cp:revision>
  <dcterms:created xsi:type="dcterms:W3CDTF">2016-12-20T05:05:08Z</dcterms:created>
  <dcterms:modified xsi:type="dcterms:W3CDTF">2018-01-29T17:13:10Z</dcterms:modified>
</cp:coreProperties>
</file>