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64" r:id="rId5"/>
    <p:sldId id="324" r:id="rId6"/>
    <p:sldId id="388" r:id="rId7"/>
    <p:sldId id="389" r:id="rId8"/>
    <p:sldId id="390" r:id="rId9"/>
    <p:sldId id="391" r:id="rId10"/>
    <p:sldId id="392" r:id="rId11"/>
    <p:sldId id="370" r:id="rId12"/>
    <p:sldId id="393" r:id="rId13"/>
    <p:sldId id="394" r:id="rId14"/>
    <p:sldId id="395" r:id="rId15"/>
    <p:sldId id="396" r:id="rId16"/>
    <p:sldId id="397" r:id="rId17"/>
    <p:sldId id="276" r:id="rId18"/>
    <p:sldId id="278" r:id="rId19"/>
    <p:sldId id="398" r:id="rId20"/>
    <p:sldId id="399" r:id="rId21"/>
    <p:sldId id="400" r:id="rId22"/>
    <p:sldId id="401" r:id="rId23"/>
    <p:sldId id="402" r:id="rId24"/>
    <p:sldId id="403" r:id="rId25"/>
    <p:sldId id="404" r:id="rId26"/>
    <p:sldId id="405" r:id="rId27"/>
    <p:sldId id="406" r:id="rId28"/>
    <p:sldId id="407" r:id="rId29"/>
    <p:sldId id="426" r:id="rId30"/>
    <p:sldId id="331" r:id="rId31"/>
    <p:sldId id="409" r:id="rId32"/>
    <p:sldId id="410" r:id="rId33"/>
    <p:sldId id="411" r:id="rId34"/>
    <p:sldId id="412" r:id="rId35"/>
    <p:sldId id="365" r:id="rId36"/>
    <p:sldId id="413" r:id="rId37"/>
    <p:sldId id="414" r:id="rId38"/>
    <p:sldId id="415" r:id="rId39"/>
    <p:sldId id="416" r:id="rId40"/>
    <p:sldId id="417" r:id="rId41"/>
    <p:sldId id="366" r:id="rId42"/>
    <p:sldId id="418" r:id="rId43"/>
    <p:sldId id="419" r:id="rId44"/>
    <p:sldId id="425" r:id="rId45"/>
    <p:sldId id="367" r:id="rId46"/>
    <p:sldId id="420" r:id="rId47"/>
    <p:sldId id="421" r:id="rId48"/>
    <p:sldId id="422" r:id="rId49"/>
    <p:sldId id="423" r:id="rId50"/>
    <p:sldId id="424" r:id="rId5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>
        <p:scale>
          <a:sx n="97" d="100"/>
          <a:sy n="97" d="100"/>
        </p:scale>
        <p:origin x="-534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BE5F3-27CF-44C3-A2EE-15DF75A08928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77587-7F8C-478B-B7E0-AA2100B03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6"/>
            <a:ext cx="2133600" cy="273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43150"/>
            <a:ext cx="8305800" cy="19812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Integers and Absolute </a:t>
            </a:r>
            <a:r>
              <a:rPr lang="en-US" sz="4400" dirty="0" smtClean="0">
                <a:solidFill>
                  <a:schemeClr val="tx1"/>
                </a:solidFill>
              </a:rPr>
              <a:t>Value</a:t>
            </a:r>
          </a:p>
          <a:p>
            <a:r>
              <a:rPr lang="en-US" sz="3500" dirty="0" smtClean="0"/>
              <a:t>Unit 1 Lesson 5 </a:t>
            </a:r>
            <a:endParaRPr lang="en-US" sz="3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1276350"/>
            <a:ext cx="8724900" cy="86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integer to represent each situation.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5049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81548" y="1504950"/>
                <a:ext cx="20842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points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lost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48" y="1504950"/>
                <a:ext cx="208422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731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081548" y="2343150"/>
                <a:ext cx="7489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48" y="2343150"/>
                <a:ext cx="74892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11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92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or set of integers on a number line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1218" y="1461418"/>
                <a:ext cx="7489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18" y="1461418"/>
                <a:ext cx="7489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0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1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or set of integers on a number line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1218" y="1461418"/>
                <a:ext cx="7489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rgbClr val="00B050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−</m:t>
                      </m:r>
                      <m:r>
                        <a:rPr lang="en-US" sz="2800" b="1" i="1">
                          <a:solidFill>
                            <a:srgbClr val="00B050"/>
                          </a:solidFill>
                          <a:latin typeface="Cambria Math"/>
                          <a:ea typeface="MS Mincho"/>
                          <a:cs typeface="Times New Roman"/>
                        </a:rPr>
                        <m:t>𝟒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18" y="1461418"/>
                <a:ext cx="7489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0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61828" y="2227061"/>
            <a:ext cx="7896372" cy="1259089"/>
            <a:chOff x="1262153" y="208141"/>
            <a:chExt cx="3200400" cy="37744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45811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160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MS Mincho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 flipV="1">
            <a:off x="2250012" y="2533147"/>
            <a:ext cx="0" cy="33992"/>
          </a:xfrm>
          <a:prstGeom prst="straightConnector1">
            <a:avLst/>
          </a:prstGeom>
          <a:noFill/>
          <a:ln w="3492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106999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or set of integers on a number line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1218" y="1461418"/>
                <a:ext cx="1723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𝟎</m:t>
                          </m:r>
                          <m:r>
                            <a:rPr lang="en-US" sz="2800" b="1" i="1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18" y="1461418"/>
                <a:ext cx="172367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88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8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or set of integers on a number line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1218" y="1461418"/>
                <a:ext cx="17236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,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𝟎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,</m:t>
                          </m:r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18" y="1461418"/>
                <a:ext cx="172367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88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40938" y="2216450"/>
            <a:ext cx="7896372" cy="1259089"/>
            <a:chOff x="1262153" y="208141"/>
            <a:chExt cx="3200400" cy="37744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11471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45811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160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MS Mincho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2787093" y="2567139"/>
            <a:ext cx="42026" cy="0"/>
          </a:xfrm>
          <a:prstGeom prst="straightConnector1">
            <a:avLst/>
          </a:prstGeom>
          <a:noFill/>
          <a:ln w="3492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9" name="Straight Arrow Connector 38"/>
          <p:cNvCxnSpPr/>
          <p:nvPr/>
        </p:nvCxnSpPr>
        <p:spPr>
          <a:xfrm flipV="1">
            <a:off x="4477107" y="2571751"/>
            <a:ext cx="24034" cy="23964"/>
          </a:xfrm>
          <a:prstGeom prst="straightConnector1">
            <a:avLst/>
          </a:prstGeom>
          <a:noFill/>
          <a:ln w="3492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>
            <a:off x="6196315" y="2556973"/>
            <a:ext cx="17192" cy="10166"/>
          </a:xfrm>
          <a:prstGeom prst="straightConnector1">
            <a:avLst/>
          </a:prstGeom>
          <a:noFill/>
          <a:ln w="34925" cap="flat" cmpd="sng" algn="ctr">
            <a:solidFill>
              <a:srgbClr val="7030A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347316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or set of integers on a number line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1218" y="1461418"/>
                <a:ext cx="23397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>
                              <a:latin typeface="Cambria Math"/>
                            </a:rPr>
                            <m:t>,−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/>
                            </a:rPr>
                            <m:t>, 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  <m:r>
                            <a:rPr lang="en-US" sz="2800" b="1" i="1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18" y="1461418"/>
                <a:ext cx="23397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62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2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or set of integers on a number line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91218" y="1461418"/>
                <a:ext cx="23397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𝟐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,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−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𝟏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, </m:t>
                          </m:r>
                          <m:r>
                            <a:rPr lang="en-US" sz="2800" b="1" i="1"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,</m:t>
                          </m:r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MS Mincho"/>
                              <a:cs typeface="Times New Roman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18" y="1461418"/>
                <a:ext cx="23397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625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70616" y="2227061"/>
            <a:ext cx="7896372" cy="1259089"/>
            <a:chOff x="1262153" y="208141"/>
            <a:chExt cx="3200400" cy="37744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45811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160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MS Mincho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3386344" y="2567139"/>
            <a:ext cx="25466" cy="0"/>
          </a:xfrm>
          <a:prstGeom prst="straightConnector1">
            <a:avLst/>
          </a:prstGeom>
          <a:noFill/>
          <a:ln w="3492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9" name="Straight Arrow Connector 38"/>
          <p:cNvCxnSpPr/>
          <p:nvPr/>
        </p:nvCxnSpPr>
        <p:spPr>
          <a:xfrm>
            <a:off x="3966189" y="2586189"/>
            <a:ext cx="34211" cy="0"/>
          </a:xfrm>
          <a:prstGeom prst="straightConnector1">
            <a:avLst/>
          </a:prstGeom>
          <a:noFill/>
          <a:ln w="3492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 flipH="1" flipV="1">
            <a:off x="6763867" y="2556973"/>
            <a:ext cx="22456" cy="10166"/>
          </a:xfrm>
          <a:prstGeom prst="straightConnector1">
            <a:avLst/>
          </a:prstGeom>
          <a:noFill/>
          <a:ln w="34925" cap="flat" cmpd="sng" algn="ctr">
            <a:solidFill>
              <a:srgbClr val="7030A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5" name="Straight Arrow Connector 44"/>
          <p:cNvCxnSpPr/>
          <p:nvPr/>
        </p:nvCxnSpPr>
        <p:spPr>
          <a:xfrm flipV="1">
            <a:off x="7902937" y="2567140"/>
            <a:ext cx="0" cy="19049"/>
          </a:xfrm>
          <a:prstGeom prst="straightConnector1">
            <a:avLst/>
          </a:prstGeom>
          <a:noFill/>
          <a:ln w="34925" cap="flat" cmpd="sng" algn="ctr">
            <a:solidFill>
              <a:srgbClr val="00206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422843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4759" y="971550"/>
            <a:ext cx="8229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Every integer has an </a:t>
            </a:r>
            <a:r>
              <a:rPr lang="en-US" sz="3200" b="1" dirty="0">
                <a:solidFill>
                  <a:schemeClr val="accent1"/>
                </a:solidFill>
              </a:rPr>
              <a:t>opposite integer. </a:t>
            </a:r>
            <a:endParaRPr lang="en-US" sz="3200" b="1" dirty="0" smtClean="0">
              <a:solidFill>
                <a:schemeClr val="accent1"/>
              </a:solidFill>
            </a:endParaRPr>
          </a:p>
          <a:p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A </a:t>
            </a:r>
            <a:r>
              <a:rPr lang="en-US" sz="3200" dirty="0"/>
              <a:t>number and its opposite are the </a:t>
            </a:r>
            <a:r>
              <a:rPr lang="en-US" sz="3200" u="sng" dirty="0"/>
              <a:t>same distance</a:t>
            </a:r>
            <a:r>
              <a:rPr lang="en-US" sz="3200" dirty="0"/>
              <a:t> from 0.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2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4632" y="438150"/>
            <a:ext cx="85248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3: </a:t>
            </a:r>
            <a:r>
              <a:rPr lang="en-US" sz="2800" b="1" dirty="0"/>
              <a:t>Find the opposite of each integer.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8017" y="12001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02890" y="1232719"/>
                <a:ext cx="9637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𝟑𝟒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90" y="1232719"/>
                <a:ext cx="96372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582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70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4632" y="438150"/>
            <a:ext cx="85248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3: </a:t>
            </a:r>
            <a:r>
              <a:rPr lang="en-US" sz="2800" b="1" dirty="0"/>
              <a:t>Find the opposite of each integer.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8017" y="12001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02890" y="1232719"/>
                <a:ext cx="9637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𝟑𝟒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90" y="1232719"/>
                <a:ext cx="96372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582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002889" y="1885950"/>
                <a:ext cx="9637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𝟑𝟒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89" y="1885950"/>
                <a:ext cx="96372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582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567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274"/>
            <a:ext cx="8077200" cy="407437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1120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Students will be able to</a:t>
            </a:r>
            <a:r>
              <a:rPr lang="en-US" sz="2600" b="1" dirty="0" smtClean="0">
                <a:solidFill>
                  <a:srgbClr val="0070C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US" sz="2800" dirty="0"/>
              <a:t>Understand </a:t>
            </a:r>
            <a:r>
              <a:rPr lang="en-US" sz="2800" dirty="0" smtClean="0"/>
              <a:t>integers </a:t>
            </a:r>
            <a:r>
              <a:rPr lang="en-US" sz="2800" dirty="0"/>
              <a:t>and absolute value </a:t>
            </a:r>
            <a:endParaRPr lang="en-US" sz="26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rgbClr val="0070C0"/>
                </a:solidFill>
              </a:rPr>
              <a:t>	</a:t>
            </a:r>
            <a:r>
              <a:rPr lang="en-US" sz="2600" b="1" dirty="0" smtClean="0">
                <a:solidFill>
                  <a:srgbClr val="0070C0"/>
                </a:solidFill>
              </a:rPr>
              <a:t>Key </a:t>
            </a:r>
            <a:r>
              <a:rPr lang="en-US" sz="2600" b="1" dirty="0">
                <a:solidFill>
                  <a:srgbClr val="0070C0"/>
                </a:solidFill>
              </a:rPr>
              <a:t>Vocabulary</a:t>
            </a:r>
            <a:r>
              <a:rPr lang="en-US" sz="2600" b="1" dirty="0" smtClean="0">
                <a:solidFill>
                  <a:srgbClr val="0070C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US" sz="2600" dirty="0" smtClean="0">
                <a:ea typeface="MS Mincho"/>
                <a:cs typeface="Times New Roman"/>
              </a:rPr>
              <a:t>An integer</a:t>
            </a:r>
          </a:p>
          <a:p>
            <a:pPr marL="0" indent="0" algn="ctr">
              <a:buNone/>
            </a:pPr>
            <a:r>
              <a:rPr lang="en-US" sz="2600" dirty="0" smtClean="0"/>
              <a:t>Positive number</a:t>
            </a:r>
          </a:p>
          <a:p>
            <a:pPr marL="0" indent="0" algn="ctr">
              <a:buNone/>
            </a:pPr>
            <a:r>
              <a:rPr lang="en-US" sz="2600" dirty="0" smtClean="0"/>
              <a:t>Negative number</a:t>
            </a:r>
          </a:p>
          <a:p>
            <a:pPr marL="0" indent="0" algn="ctr">
              <a:buNone/>
            </a:pPr>
            <a:r>
              <a:rPr lang="en-US" sz="2600" dirty="0" smtClean="0"/>
              <a:t>Absolute value</a:t>
            </a:r>
          </a:p>
          <a:p>
            <a:pPr marL="0" indent="0" algn="ctr">
              <a:buNone/>
            </a:pPr>
            <a:r>
              <a:rPr lang="en-US" sz="2600" dirty="0" smtClean="0"/>
              <a:t>Opposite </a:t>
            </a:r>
          </a:p>
          <a:p>
            <a:pPr marL="0" indent="0" algn="ctr">
              <a:buNone/>
            </a:pPr>
            <a:endParaRPr lang="en-US" sz="26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600" dirty="0"/>
          </a:p>
          <a:p>
            <a:pPr marL="0" indent="0" algn="ctr">
              <a:buNone/>
            </a:pPr>
            <a:endParaRPr lang="en-US" sz="26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6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600" dirty="0" smtClean="0"/>
          </a:p>
          <a:p>
            <a:pPr marL="0" indent="0" algn="ctr">
              <a:buNone/>
            </a:pPr>
            <a:endParaRPr lang="en-US" sz="2600" dirty="0" smtClean="0"/>
          </a:p>
          <a:p>
            <a:pPr marL="0" indent="0" algn="ctr">
              <a:buNone/>
            </a:pPr>
            <a:endParaRPr lang="en-US" sz="26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4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4632" y="438150"/>
            <a:ext cx="85248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3: </a:t>
            </a:r>
            <a:r>
              <a:rPr lang="en-US" sz="2800" b="1" dirty="0"/>
              <a:t>Find the opposite of each integer.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8017" y="12001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02889" y="1194004"/>
                <a:ext cx="11785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𝟏𝟎𝟎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89" y="1194004"/>
                <a:ext cx="117852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347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20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4632" y="438150"/>
            <a:ext cx="85248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3: </a:t>
            </a:r>
            <a:r>
              <a:rPr lang="en-US" sz="2800" b="1" dirty="0"/>
              <a:t>Find the opposite of each integer.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8017" y="12001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02889" y="1194004"/>
                <a:ext cx="11785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𝟏𝟎𝟎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89" y="1194004"/>
                <a:ext cx="117852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347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68476" y="1885950"/>
                <a:ext cx="11785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𝟏𝟎𝟎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76" y="1885950"/>
                <a:ext cx="117852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347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7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4632" y="438150"/>
            <a:ext cx="85248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3: </a:t>
            </a:r>
            <a:r>
              <a:rPr lang="en-US" sz="2800" b="1" dirty="0"/>
              <a:t>Find the opposite of each integer.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8017" y="12001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02889" y="1194004"/>
                <a:ext cx="4812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89" y="1194004"/>
                <a:ext cx="48122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461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68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14632" y="438150"/>
            <a:ext cx="85248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</a:t>
            </a:r>
            <a:r>
              <a:rPr lang="en-US" sz="2800" b="1" dirty="0" smtClean="0">
                <a:solidFill>
                  <a:schemeClr val="accent1"/>
                </a:solidFill>
              </a:rPr>
              <a:t>3: </a:t>
            </a:r>
            <a:r>
              <a:rPr lang="en-US" sz="2800" b="1" dirty="0"/>
              <a:t>Find the opposite of each integer.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8017" y="12001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02889" y="1194004"/>
                <a:ext cx="4812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889" y="1194004"/>
                <a:ext cx="48122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461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68476" y="1885950"/>
                <a:ext cx="24577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/>
                        <m:t>No</m:t>
                      </m:r>
                      <m:r>
                        <m:rPr>
                          <m:nor/>
                        </m:rPr>
                        <a:rPr lang="en-US" sz="2800" b="1" i="0" smtClean="0"/>
                        <m:t>ne</m:t>
                      </m:r>
                      <m:r>
                        <m:rPr>
                          <m:nor/>
                        </m:rPr>
                        <a:rPr lang="en-US" sz="2800" b="1"/>
                        <m:t> </m:t>
                      </m:r>
                      <m:r>
                        <m:rPr>
                          <m:nor/>
                        </m:rPr>
                        <a:rPr lang="en-US" sz="2800" b="1"/>
                        <m:t>opposite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476" y="1885950"/>
                <a:ext cx="245772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595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792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and its opposite on a number line.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91148" y="1467327"/>
                <a:ext cx="7489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148" y="1467327"/>
                <a:ext cx="7489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13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50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and its opposite on a number line.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561828" y="2227061"/>
            <a:ext cx="7896372" cy="1259089"/>
            <a:chOff x="1262153" y="208141"/>
            <a:chExt cx="3200400" cy="37744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45811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160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MS Mincho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 flipH="1" flipV="1">
            <a:off x="1116066" y="2533147"/>
            <a:ext cx="28636" cy="23826"/>
          </a:xfrm>
          <a:prstGeom prst="straightConnector1">
            <a:avLst/>
          </a:prstGeom>
          <a:noFill/>
          <a:ln w="3492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 flipH="1" flipV="1">
            <a:off x="7874393" y="2548147"/>
            <a:ext cx="19756" cy="18992"/>
          </a:xfrm>
          <a:prstGeom prst="straightConnector1">
            <a:avLst/>
          </a:prstGeom>
          <a:noFill/>
          <a:ln w="34925" cap="flat" cmpd="sng" algn="ctr">
            <a:solidFill>
              <a:srgbClr val="00B050"/>
            </a:solidFill>
            <a:prstDash val="solid"/>
            <a:headEnd type="oval"/>
            <a:tailEnd type="oval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91148" y="1457494"/>
                <a:ext cx="7489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148" y="1457494"/>
                <a:ext cx="7489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13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6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and its opposite on a number line.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91148" y="1461418"/>
                <a:ext cx="4812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148" y="1461418"/>
                <a:ext cx="48122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29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0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and its opposite on a number line.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561828" y="2227061"/>
            <a:ext cx="7896372" cy="1259089"/>
            <a:chOff x="1262153" y="208141"/>
            <a:chExt cx="3200400" cy="37744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45811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160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MS Mincho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1725427" y="2531029"/>
            <a:ext cx="1" cy="2118"/>
          </a:xfrm>
          <a:prstGeom prst="straightConnector1">
            <a:avLst/>
          </a:prstGeom>
          <a:noFill/>
          <a:ln w="34925" cap="flat" cmpd="sng" algn="ctr">
            <a:solidFill>
              <a:srgbClr val="7030A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 flipH="1" flipV="1">
            <a:off x="7344969" y="2567139"/>
            <a:ext cx="19756" cy="18992"/>
          </a:xfrm>
          <a:prstGeom prst="straightConnector1">
            <a:avLst/>
          </a:prstGeom>
          <a:noFill/>
          <a:ln w="34925" cap="flat" cmpd="sng" algn="ctr">
            <a:solidFill>
              <a:srgbClr val="7030A0"/>
            </a:solidFill>
            <a:prstDash val="solid"/>
            <a:headEnd type="oval"/>
            <a:tailEnd type="oval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68917" y="1461418"/>
                <a:ext cx="4812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US" sz="28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17" y="1461418"/>
                <a:ext cx="481221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29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161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and its opposite on a number line.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91148" y="1461418"/>
                <a:ext cx="7489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148" y="1461418"/>
                <a:ext cx="7489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13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47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4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Graph each integer and its opposite on a number line.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2438" y="1461418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91148" y="1461418"/>
                <a:ext cx="7489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148" y="1461418"/>
                <a:ext cx="74892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13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61828" y="2227061"/>
            <a:ext cx="7896372" cy="1259089"/>
            <a:chOff x="1262153" y="208141"/>
            <a:chExt cx="3200400" cy="377445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9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545811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160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2134488" y="397494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7" name="Text Box 225"/>
            <p:cNvSpPr txBox="1"/>
            <p:nvPr/>
          </p:nvSpPr>
          <p:spPr>
            <a:xfrm>
              <a:off x="1905588" y="397947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0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1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4F81BD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4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5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dirty="0">
                <a:effectLst/>
                <a:latin typeface="Times New Roman"/>
                <a:ea typeface="MS Mincho"/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3932362" y="2567139"/>
            <a:ext cx="25039" cy="0"/>
          </a:xfrm>
          <a:prstGeom prst="straightConnector1">
            <a:avLst/>
          </a:prstGeom>
          <a:noFill/>
          <a:ln w="3492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  <p:cxnSp>
        <p:nvCxnSpPr>
          <p:cNvPr id="38" name="Straight Arrow Connector 37"/>
          <p:cNvCxnSpPr/>
          <p:nvPr/>
        </p:nvCxnSpPr>
        <p:spPr>
          <a:xfrm>
            <a:off x="5074766" y="2567139"/>
            <a:ext cx="46048" cy="0"/>
          </a:xfrm>
          <a:prstGeom prst="straightConnector1">
            <a:avLst/>
          </a:prstGeom>
          <a:noFill/>
          <a:ln w="34925" cap="flat" cmpd="sng" algn="ctr">
            <a:solidFill>
              <a:srgbClr val="FF0000"/>
            </a:solidFill>
            <a:prstDash val="solid"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14655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35429" y="590550"/>
            <a:ext cx="8153400" cy="331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r>
              <a:rPr lang="en-US" sz="3200" b="1" i="1" u="sng" dirty="0">
                <a:solidFill>
                  <a:srgbClr val="4F81BD"/>
                </a:solidFill>
                <a:ea typeface="MS Mincho"/>
                <a:cs typeface="Calibri"/>
              </a:rPr>
              <a:t>Integers</a:t>
            </a:r>
            <a:endParaRPr lang="en-US" sz="2400" dirty="0">
              <a:ea typeface="MS Mincho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600"/>
              </a:spcAft>
              <a:buFont typeface="Arial" pitchFamily="34" charset="0"/>
              <a:buChar char="•"/>
              <a:tabLst>
                <a:tab pos="1605915" algn="l"/>
              </a:tabLst>
            </a:pPr>
            <a:r>
              <a:rPr lang="en-US" sz="2800" b="1" dirty="0">
                <a:solidFill>
                  <a:srgbClr val="4F81BD"/>
                </a:solidFill>
                <a:ea typeface="MS Mincho"/>
                <a:cs typeface="Times New Roman"/>
              </a:rPr>
              <a:t>An integer</a:t>
            </a:r>
            <a:r>
              <a:rPr lang="en-US" sz="2800" dirty="0">
                <a:solidFill>
                  <a:srgbClr val="4F81BD"/>
                </a:solidFill>
                <a:ea typeface="MS Mincho"/>
                <a:cs typeface="Times New Roman"/>
              </a:rPr>
              <a:t> </a:t>
            </a:r>
            <a:r>
              <a:rPr lang="en-US" sz="2800" dirty="0">
                <a:ea typeface="MS Mincho"/>
                <a:cs typeface="Times New Roman"/>
              </a:rPr>
              <a:t>is a positive or negative whole number</a:t>
            </a:r>
            <a:r>
              <a:rPr lang="en-US" sz="2800" dirty="0" smtClean="0">
                <a:ea typeface="MS Mincho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endParaRPr lang="en-US" sz="2400" dirty="0">
              <a:ea typeface="MS Mincho"/>
              <a:cs typeface="Times New Roman"/>
            </a:endParaRPr>
          </a:p>
          <a:p>
            <a:pPr marL="457200" indent="-457200">
              <a:lnSpc>
                <a:spcPct val="115000"/>
              </a:lnSpc>
              <a:spcAft>
                <a:spcPts val="600"/>
              </a:spcAft>
              <a:buFont typeface="Arial" pitchFamily="34" charset="0"/>
              <a:buChar char="•"/>
              <a:tabLst>
                <a:tab pos="1605915" algn="l"/>
              </a:tabLst>
            </a:pPr>
            <a:r>
              <a:rPr lang="en-US" sz="2800" b="1" dirty="0">
                <a:solidFill>
                  <a:srgbClr val="4F81BD"/>
                </a:solidFill>
                <a:ea typeface="MS Mincho"/>
                <a:cs typeface="Times New Roman"/>
              </a:rPr>
              <a:t>A positive number</a:t>
            </a:r>
            <a:r>
              <a:rPr lang="en-US" sz="2800" dirty="0">
                <a:solidFill>
                  <a:srgbClr val="4F81BD"/>
                </a:solidFill>
                <a:ea typeface="MS Mincho"/>
                <a:cs typeface="Times New Roman"/>
              </a:rPr>
              <a:t> </a:t>
            </a:r>
            <a:r>
              <a:rPr lang="en-US" sz="2800" dirty="0">
                <a:ea typeface="MS Mincho"/>
                <a:cs typeface="Times New Roman"/>
              </a:rPr>
              <a:t>is a number greater than zero</a:t>
            </a:r>
            <a:r>
              <a:rPr lang="en-US" sz="2800" dirty="0" smtClean="0">
                <a:ea typeface="MS Mincho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600"/>
              </a:spcAft>
              <a:tabLst>
                <a:tab pos="1605915" algn="l"/>
              </a:tabLst>
            </a:pPr>
            <a:endParaRPr lang="en-US" sz="2400" dirty="0">
              <a:ea typeface="MS Mincho"/>
              <a:cs typeface="Times New Roman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4F81BD"/>
                </a:solidFill>
                <a:ea typeface="MS Mincho"/>
                <a:cs typeface="Times New Roman"/>
              </a:rPr>
              <a:t>A negative number</a:t>
            </a:r>
            <a:r>
              <a:rPr lang="en-US" sz="2800" dirty="0">
                <a:solidFill>
                  <a:srgbClr val="4F81BD"/>
                </a:solidFill>
                <a:ea typeface="MS Mincho"/>
                <a:cs typeface="Times New Roman"/>
              </a:rPr>
              <a:t> </a:t>
            </a:r>
            <a:r>
              <a:rPr lang="en-US" sz="2800" dirty="0">
                <a:ea typeface="MS Mincho"/>
                <a:cs typeface="Times New Roman"/>
              </a:rPr>
              <a:t>is a number less than zero.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Compare the following integers.</a:t>
                </a:r>
                <a:r>
                  <a:rPr lang="en-US" sz="2800" dirty="0"/>
                  <a:t> </a:t>
                </a:r>
                <a:r>
                  <a:rPr lang="en-US" sz="2800" b="1" dirty="0"/>
                  <a:t>Write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 &lt;,=</m:t>
                    </m:r>
                    <m:r>
                      <a:rPr lang="en-US" sz="2800" b="1" i="1">
                        <a:latin typeface="Cambria Math"/>
                      </a:rPr>
                      <m:t>𝒐𝒓</m:t>
                    </m:r>
                    <m:r>
                      <a:rPr lang="en-US" sz="2800" b="1" i="1">
                        <a:latin typeface="Cambria Math"/>
                      </a:rPr>
                      <m:t>&gt;.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404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31381" y="1617653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14686" y="1607907"/>
                <a:ext cx="26685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𝟏𝟐</m:t>
                      </m:r>
                      <m:r>
                        <a:rPr lang="en-US" sz="2800" b="1" i="1" smtClean="0">
                          <a:latin typeface="Cambria Math"/>
                        </a:rPr>
                        <m:t>   _____−</m:t>
                      </m:r>
                      <m:r>
                        <a:rPr lang="en-US" sz="2800" b="1" i="1">
                          <a:latin typeface="Cambria Math"/>
                        </a:rPr>
                        <m:t>𝟏𝟐𝟓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86" y="1607907"/>
                <a:ext cx="266855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570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58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Compare the following integers.</a:t>
                </a:r>
                <a:r>
                  <a:rPr lang="en-US" sz="2800" dirty="0"/>
                  <a:t> </a:t>
                </a:r>
                <a:r>
                  <a:rPr lang="en-US" sz="2800" b="1" dirty="0"/>
                  <a:t>Write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 &lt;,=</m:t>
                    </m:r>
                    <m:r>
                      <a:rPr lang="en-US" sz="2800" b="1" i="1">
                        <a:latin typeface="Cambria Math"/>
                      </a:rPr>
                      <m:t>𝒐𝒓</m:t>
                    </m:r>
                    <m:r>
                      <a:rPr lang="en-US" sz="2800" b="1" i="1">
                        <a:latin typeface="Cambria Math"/>
                      </a:rPr>
                      <m:t>&gt;.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404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31381" y="1617653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14686" y="1607907"/>
                <a:ext cx="20769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</a:rPr>
                        <m:t>&gt;−</m:t>
                      </m:r>
                      <m:r>
                        <a:rPr lang="en-US" sz="2800" b="1" i="1">
                          <a:latin typeface="Cambria Math"/>
                        </a:rPr>
                        <m:t>𝟏𝟐𝟓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86" y="1607907"/>
                <a:ext cx="2076979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33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44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Compare the following integers.</a:t>
                </a:r>
                <a:r>
                  <a:rPr lang="en-US" sz="2800" dirty="0"/>
                  <a:t> </a:t>
                </a:r>
                <a:r>
                  <a:rPr lang="en-US" sz="2800" b="1" dirty="0"/>
                  <a:t>Write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 &lt;,=</m:t>
                    </m:r>
                    <m:r>
                      <a:rPr lang="en-US" sz="2800" b="1" i="1">
                        <a:latin typeface="Cambria Math"/>
                      </a:rPr>
                      <m:t>𝒐𝒓</m:t>
                    </m:r>
                    <m:r>
                      <a:rPr lang="en-US" sz="2800" b="1" i="1">
                        <a:latin typeface="Cambria Math"/>
                      </a:rPr>
                      <m:t>&gt;.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404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31381" y="1617653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14686" y="1607907"/>
                <a:ext cx="24842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𝟐𝟓</m:t>
                      </m:r>
                      <m:r>
                        <a:rPr lang="en-US" sz="2800" b="1" i="1">
                          <a:latin typeface="Cambria Math"/>
                        </a:rPr>
                        <m:t>_______−</m:t>
                      </m:r>
                      <m:r>
                        <a:rPr lang="en-US" sz="2800" b="1" i="1">
                          <a:latin typeface="Cambria Math"/>
                        </a:rPr>
                        <m:t>𝟏𝟓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86" y="1607907"/>
                <a:ext cx="248420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612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27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1"/>
                    </a:solidFill>
                  </a:rPr>
                  <a:t>Sample Problem 5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:  </a:t>
                </a:r>
                <a:r>
                  <a:rPr lang="en-US" sz="2800" b="1" dirty="0"/>
                  <a:t>Compare the following integers.</a:t>
                </a:r>
                <a:r>
                  <a:rPr lang="en-US" sz="2800" dirty="0"/>
                  <a:t> </a:t>
                </a:r>
                <a:r>
                  <a:rPr lang="en-US" sz="2800" b="1" dirty="0"/>
                  <a:t>Write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 &lt;,=</m:t>
                    </m:r>
                    <m:r>
                      <a:rPr lang="en-US" sz="2800" b="1" i="1">
                        <a:latin typeface="Cambria Math"/>
                      </a:rPr>
                      <m:t>𝒐𝒓</m:t>
                    </m:r>
                    <m:r>
                      <a:rPr lang="en-US" sz="2800" b="1" i="1">
                        <a:latin typeface="Cambria Math"/>
                      </a:rPr>
                      <m:t>&gt;.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14350"/>
                <a:ext cx="868680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404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31381" y="1617653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914686" y="1607907"/>
                <a:ext cx="18621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𝟐𝟓</m:t>
                      </m:r>
                      <m:r>
                        <a:rPr lang="en-US" sz="2800" b="1" i="1">
                          <a:latin typeface="Cambria Math"/>
                        </a:rPr>
                        <m:t>&gt;−</m:t>
                      </m:r>
                      <m:r>
                        <a:rPr lang="en-US" sz="2800" b="1" i="1">
                          <a:latin typeface="Cambria Math"/>
                        </a:rPr>
                        <m:t>𝟏𝟓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86" y="1607907"/>
                <a:ext cx="186217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817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0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22031" y="590550"/>
                <a:ext cx="8229600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3200" b="1" dirty="0">
                    <a:solidFill>
                      <a:schemeClr val="accent1"/>
                    </a:solidFill>
                  </a:rPr>
                  <a:t>The absolute value of a number</a:t>
                </a:r>
                <a:r>
                  <a:rPr lang="en-US" sz="3200" dirty="0">
                    <a:solidFill>
                      <a:schemeClr val="accent1"/>
                    </a:solidFill>
                  </a:rPr>
                  <a:t> </a:t>
                </a:r>
                <a:r>
                  <a:rPr lang="en-US" sz="3200" dirty="0"/>
                  <a:t>is the distance between 0 and the number on a number line. </a:t>
                </a:r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3200" dirty="0"/>
                  <a:t>Remember that distance is always a positive quantity (or zero).</a:t>
                </a:r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en-US" sz="3200" dirty="0"/>
                  <a:t>Two vertical bars are used to represent absolute value. The symbol for absolute value of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3200" dirty="0"/>
                  <a:t> is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2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/>
                          </a:rPr>
                          <m:t>𝟑</m:t>
                        </m:r>
                      </m:e>
                    </m:d>
                  </m:oMath>
                </a14:m>
                <a:r>
                  <a:rPr lang="en-US" sz="3200" dirty="0"/>
                  <a:t> 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31" y="590550"/>
                <a:ext cx="8229600" cy="4031873"/>
              </a:xfrm>
              <a:prstGeom prst="rect">
                <a:avLst/>
              </a:prstGeom>
              <a:blipFill rotWithShape="1">
                <a:blip r:embed="rId3"/>
                <a:stretch>
                  <a:fillRect l="-1704" t="-1967" r="-2296" b="-4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9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6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absolute value of the following numbers.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6480" y="1588733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𝟏𝟑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1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1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6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absolute value of the following numbers.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6480" y="1588733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𝟏𝟑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1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22060" y="2207932"/>
                <a:ext cx="20878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𝟏𝟑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𝟏𝟑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2207932"/>
                <a:ext cx="208781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28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2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6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absolute value of the following numbers.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6480" y="1588733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1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7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6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absolute value of the following numbers.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6480" y="1588733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1587794"/>
                <a:ext cx="155844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015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22060" y="2207932"/>
                <a:ext cx="20878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𝟒𝟒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2207932"/>
                <a:ext cx="208781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728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41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6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absolute value of the following numbers.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6480" y="1588733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2060" y="1587794"/>
                <a:ext cx="21216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𝟗𝟗𝟗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1587794"/>
                <a:ext cx="212160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718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6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63374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This number line shows integers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685800" y="2227061"/>
            <a:ext cx="7924800" cy="878089"/>
            <a:chOff x="1262153" y="208141"/>
            <a:chExt cx="3200400" cy="37744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262153" y="308253"/>
              <a:ext cx="3200400" cy="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>
            <a:xfrm>
              <a:off x="19525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>
              <a:off x="2181086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>
            <a:xfrm>
              <a:off x="2413689" y="208283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>
              <a:off x="26383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>
            <a:xfrm>
              <a:off x="2869477" y="215652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3099713" y="217204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33241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>
            <a:xfrm>
              <a:off x="3552779" y="213006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>
            <a:xfrm>
              <a:off x="3781379" y="213611"/>
              <a:ext cx="0" cy="182778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18" name="Text Box 225"/>
            <p:cNvSpPr txBox="1"/>
            <p:nvPr/>
          </p:nvSpPr>
          <p:spPr>
            <a:xfrm>
              <a:off x="2841892" y="399609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0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19" name="Text Box 225"/>
            <p:cNvSpPr txBox="1"/>
            <p:nvPr/>
          </p:nvSpPr>
          <p:spPr>
            <a:xfrm>
              <a:off x="3072584" y="401105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1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0" name="Text Box 225"/>
            <p:cNvSpPr txBox="1"/>
            <p:nvPr/>
          </p:nvSpPr>
          <p:spPr>
            <a:xfrm>
              <a:off x="3296874" y="397616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2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1" name="Text Box 225"/>
            <p:cNvSpPr txBox="1"/>
            <p:nvPr/>
          </p:nvSpPr>
          <p:spPr>
            <a:xfrm>
              <a:off x="3545811" y="397853"/>
              <a:ext cx="37326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3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2" name="Text Box 225"/>
            <p:cNvSpPr txBox="1"/>
            <p:nvPr/>
          </p:nvSpPr>
          <p:spPr>
            <a:xfrm>
              <a:off x="3753615" y="397581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4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3" name="Text Box 225"/>
            <p:cNvSpPr txBox="1"/>
            <p:nvPr/>
          </p:nvSpPr>
          <p:spPr>
            <a:xfrm>
              <a:off x="2590351" y="39811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-1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4" name="Text Box 225"/>
            <p:cNvSpPr txBox="1"/>
            <p:nvPr/>
          </p:nvSpPr>
          <p:spPr>
            <a:xfrm>
              <a:off x="2365488" y="393586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-2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5" name="Text Box 225"/>
            <p:cNvSpPr txBox="1"/>
            <p:nvPr/>
          </p:nvSpPr>
          <p:spPr>
            <a:xfrm>
              <a:off x="2134488" y="397494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-3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26" name="Text Box 225"/>
            <p:cNvSpPr txBox="1"/>
            <p:nvPr/>
          </p:nvSpPr>
          <p:spPr>
            <a:xfrm>
              <a:off x="1905588" y="397947"/>
              <a:ext cx="5913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-4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005343" y="20877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>
            <a:xfrm>
              <a:off x="4233943" y="208141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29" name="Text Box 225"/>
            <p:cNvSpPr txBox="1"/>
            <p:nvPr/>
          </p:nvSpPr>
          <p:spPr>
            <a:xfrm>
              <a:off x="3978038" y="392639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5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0" name="Text Box 225"/>
            <p:cNvSpPr txBox="1"/>
            <p:nvPr/>
          </p:nvSpPr>
          <p:spPr>
            <a:xfrm>
              <a:off x="4207273" y="392632"/>
              <a:ext cx="37326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FF0000"/>
                  </a:solidFill>
                  <a:effectLst/>
                  <a:latin typeface="Times New Roman"/>
                  <a:ea typeface="Calibri"/>
                </a:rPr>
                <a:t>6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495330" y="21896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>
            <a:xfrm>
              <a:off x="1727740" y="213886"/>
              <a:ext cx="0" cy="182245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</a:ln>
            <a:effectLst/>
          </p:spPr>
        </p:cxnSp>
        <p:sp>
          <p:nvSpPr>
            <p:cNvPr id="33" name="Text Box 225"/>
            <p:cNvSpPr txBox="1"/>
            <p:nvPr/>
          </p:nvSpPr>
          <p:spPr>
            <a:xfrm>
              <a:off x="1679956" y="399479"/>
              <a:ext cx="75760" cy="182796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 dirty="0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-5</a:t>
              </a:r>
              <a:endParaRPr lang="en-US" sz="1600" dirty="0">
                <a:effectLst/>
                <a:latin typeface="Times New Roman"/>
                <a:ea typeface="MS Mincho"/>
              </a:endParaRPr>
            </a:p>
          </p:txBody>
        </p:sp>
        <p:sp>
          <p:nvSpPr>
            <p:cNvPr id="34" name="Text Box 225"/>
            <p:cNvSpPr txBox="1"/>
            <p:nvPr/>
          </p:nvSpPr>
          <p:spPr>
            <a:xfrm>
              <a:off x="1448906" y="403245"/>
              <a:ext cx="75760" cy="1823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600" b="1">
                  <a:solidFill>
                    <a:srgbClr val="0070C0"/>
                  </a:solidFill>
                  <a:effectLst/>
                  <a:latin typeface="Times New Roman"/>
                  <a:ea typeface="Calibri"/>
                </a:rPr>
                <a:t> -6</a:t>
              </a:r>
              <a:endParaRPr lang="en-US" sz="1600">
                <a:effectLst/>
                <a:latin typeface="Times New Roman"/>
                <a:ea typeface="MS Mincho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457200" y="1428750"/>
            <a:ext cx="8458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sz="2800" b="1" dirty="0" smtClean="0">
                <a:solidFill>
                  <a:schemeClr val="accent1"/>
                </a:solidFill>
              </a:rPr>
              <a:t>Negative </a:t>
            </a:r>
            <a:r>
              <a:rPr lang="en-US" sz="2800" b="1" dirty="0">
                <a:solidFill>
                  <a:schemeClr val="accent1"/>
                </a:solidFill>
              </a:rPr>
              <a:t>integers</a:t>
            </a:r>
            <a:r>
              <a:rPr lang="en-US" sz="2800" dirty="0">
                <a:solidFill>
                  <a:schemeClr val="accent1"/>
                </a:solidFill>
              </a:rPr>
              <a:t>        </a:t>
            </a:r>
            <a:r>
              <a:rPr lang="en-US" sz="2800" dirty="0" smtClean="0">
                <a:solidFill>
                  <a:schemeClr val="accent1"/>
                </a:solidFill>
              </a:rPr>
              <a:t>          </a:t>
            </a:r>
            <a:r>
              <a:rPr lang="en-US" sz="2800" b="1" dirty="0">
                <a:solidFill>
                  <a:srgbClr val="FF0000"/>
                </a:solidFill>
              </a:rPr>
              <a:t>Positive integers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44227" y="3257550"/>
            <a:ext cx="5620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Zero is neither positive nor negative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22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6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Find the absolute value of the following numbers.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6480" y="1588733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2060" y="1587794"/>
                <a:ext cx="21216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𝟗𝟗𝟗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1587794"/>
                <a:ext cx="212160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718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22060" y="2207932"/>
                <a:ext cx="32141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/>
                            </a:rPr>
                            <m:t>,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𝟗𝟗𝟗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,</m:t>
                      </m:r>
                      <m:r>
                        <a:rPr lang="en-US" sz="2800" b="1" i="1">
                          <a:latin typeface="Cambria Math"/>
                        </a:rPr>
                        <m:t>𝟗𝟗𝟗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2207932"/>
                <a:ext cx="321415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54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18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2875" y="453513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7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Order the values from least to greatest.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5939" y="1582868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582868"/>
                <a:ext cx="32135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𝟏𝟓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r>
                        <a:rPr lang="en-US" sz="2800" b="1" i="1">
                          <a:latin typeface="Cambria Math"/>
                        </a:rPr>
                        <m:t>𝟏𝟏</m:t>
                      </m:r>
                      <m:r>
                        <a:rPr lang="en-US" sz="2800" b="1" i="1">
                          <a:latin typeface="Cambria Math"/>
                        </a:rPr>
                        <m:t>,−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582868"/>
                <a:ext cx="321350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4554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92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2875" y="453513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7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Order the values from least to greatest.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5939" y="1582868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582868"/>
                <a:ext cx="32135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𝟏𝟓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r>
                        <a:rPr lang="en-US" sz="2800" b="1" i="1">
                          <a:latin typeface="Cambria Math"/>
                        </a:rPr>
                        <m:t>𝟏𝟏</m:t>
                      </m:r>
                      <m:r>
                        <a:rPr lang="en-US" sz="2800" b="1" i="1">
                          <a:latin typeface="Cambria Math"/>
                        </a:rPr>
                        <m:t>,−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582868"/>
                <a:ext cx="321350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4554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22060" y="2115912"/>
                <a:ext cx="426507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𝟏𝟓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𝟏𝟓</m:t>
                      </m:r>
                      <m:r>
                        <a:rPr lang="en-US" sz="2800" b="1" i="1">
                          <a:latin typeface="Cambria Math"/>
                        </a:rPr>
                        <m:t>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2115912"/>
                <a:ext cx="426507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42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97479" y="2662883"/>
                <a:ext cx="451277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𝟏𝟓</m:t>
                      </m:r>
                      <m:r>
                        <a:rPr lang="en-US" sz="2800" b="1" i="1" smtClean="0">
                          <a:latin typeface="Cambria Math"/>
                        </a:rPr>
                        <m:t>,  </m:t>
                      </m:r>
                      <m:r>
                        <a:rPr lang="en-US" sz="2800" b="1" i="1">
                          <a:latin typeface="Cambria Math"/>
                        </a:rPr>
                        <m:t>𝟏𝟏</m:t>
                      </m:r>
                      <m:r>
                        <a:rPr lang="en-US" sz="2800" b="1" i="1">
                          <a:latin typeface="Cambria Math"/>
                        </a:rPr>
                        <m:t>,    −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  <m:r>
                        <a:rPr lang="en-US" sz="2800" b="1" i="1">
                          <a:latin typeface="Cambria Math"/>
                        </a:rPr>
                        <m:t>,  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479" y="2662883"/>
                <a:ext cx="4512774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10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96564" y="3230926"/>
                <a:ext cx="48269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,      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,     </m:t>
                      </m:r>
                      <m:r>
                        <a:rPr lang="en-US" sz="2800" b="1" i="1">
                          <a:latin typeface="Cambria Math"/>
                        </a:rPr>
                        <m:t>𝟏𝟏</m:t>
                      </m:r>
                      <m:r>
                        <a:rPr lang="en-US" sz="2800" b="1" i="1">
                          <a:latin typeface="Cambria Math"/>
                        </a:rPr>
                        <m:t>,  </m:t>
                      </m:r>
                      <m:r>
                        <a:rPr lang="en-US" sz="2800" b="1" i="1">
                          <a:latin typeface="Cambria Math"/>
                        </a:rPr>
                        <m:t>𝟏𝟓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64" y="3230926"/>
                <a:ext cx="4826962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290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96564" y="3998042"/>
                <a:ext cx="53455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𝟐</m:t>
                      </m:r>
                      <m:r>
                        <a:rPr lang="en-US" sz="2800" b="1" i="1" smtClean="0">
                          <a:latin typeface="Cambria Math"/>
                        </a:rPr>
                        <m:t>,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</m:t>
                      </m:r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𝟏𝟏</m:t>
                      </m:r>
                      <m:r>
                        <a:rPr lang="en-US" sz="2800" b="1" i="1">
                          <a:latin typeface="Cambria Math"/>
                        </a:rPr>
                        <m:t>,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𝟏𝟓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64" y="3998042"/>
                <a:ext cx="5345566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250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3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2875" y="453513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7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Order the values from least to greatest.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5939" y="1582868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582868"/>
                <a:ext cx="40568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 −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𝟑𝟐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582868"/>
                <a:ext cx="405681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360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49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 smtClean="0">
                <a:latin typeface="Cambria" panose="02040503050406030204" pitchFamily="18" charset="0"/>
              </a:rPr>
              <a:t>   </a:t>
            </a:r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2875" y="453513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7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Order the values from least to greatest.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95939" y="1582868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582868"/>
                <a:ext cx="405681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 −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𝟑𝟐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582868"/>
                <a:ext cx="405681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360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22060" y="2115912"/>
                <a:ext cx="68719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𝟒𝟒</m:t>
                      </m:r>
                      <m:r>
                        <a:rPr lang="en-US" sz="2800" b="1" i="1" smtClean="0">
                          <a:latin typeface="Cambria Math"/>
                        </a:rPr>
                        <m:t> 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        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𝟑𝟐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𝟑𝟐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60" y="2115912"/>
                <a:ext cx="687194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86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97479" y="2662883"/>
                <a:ext cx="55980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 </m:t>
                      </m:r>
                      <m:r>
                        <a:rPr lang="en-US" sz="2800" b="1" i="1" smtClean="0">
                          <a:latin typeface="Cambria Math"/>
                        </a:rPr>
                        <m:t>𝟒</m:t>
                      </m:r>
                      <m:r>
                        <a:rPr lang="en-US" sz="2800" b="1" i="1" smtClean="0">
                          <a:latin typeface="Cambria Math"/>
                        </a:rPr>
                        <m:t>,  </m:t>
                      </m:r>
                      <m:r>
                        <a:rPr lang="en-US" sz="2800" b="1" i="1">
                          <a:latin typeface="Cambria Math"/>
                        </a:rPr>
                        <m:t>𝟒𝟒</m:t>
                      </m:r>
                      <m:r>
                        <a:rPr lang="en-US" sz="2800" b="1" i="1">
                          <a:latin typeface="Cambria Math"/>
                        </a:rPr>
                        <m:t>,  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,  −</m:t>
                      </m:r>
                      <m:r>
                        <a:rPr lang="en-US" sz="2800" b="1" i="1">
                          <a:latin typeface="Cambria Math"/>
                        </a:rPr>
                        <m:t>𝟏</m:t>
                      </m:r>
                      <m:r>
                        <a:rPr lang="en-US" sz="2800" b="1" i="1">
                          <a:latin typeface="Cambria Math"/>
                        </a:rPr>
                        <m:t>,  </m:t>
                      </m:r>
                      <m:r>
                        <a:rPr lang="en-US" sz="2800" b="1" i="1">
                          <a:latin typeface="Cambria Math"/>
                        </a:rPr>
                        <m:t>𝟑𝟐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479" y="2662883"/>
                <a:ext cx="5598007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39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96564" y="3230926"/>
                <a:ext cx="56765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  <m:r>
                        <a:rPr lang="en-US" sz="2800" b="1" i="1" smtClean="0">
                          <a:latin typeface="Cambria Math"/>
                        </a:rPr>
                        <m:t>,    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,   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,   </m:t>
                      </m:r>
                      <m:r>
                        <a:rPr lang="en-US" sz="2800" b="1" i="1">
                          <a:latin typeface="Cambria Math"/>
                        </a:rPr>
                        <m:t>𝟑𝟐</m:t>
                      </m:r>
                      <m:r>
                        <a:rPr lang="en-US" sz="2800" b="1" i="1">
                          <a:latin typeface="Cambria Math"/>
                        </a:rPr>
                        <m:t>,   </m:t>
                      </m:r>
                      <m:r>
                        <a:rPr lang="en-US" sz="2800" b="1" i="1">
                          <a:latin typeface="Cambria Math"/>
                        </a:rPr>
                        <m:t>𝟒𝟒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64" y="3230926"/>
                <a:ext cx="567655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6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96564" y="3998042"/>
                <a:ext cx="69257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atin typeface="Cambria Math"/>
                        </a:rPr>
                        <m:t>𝟏</m:t>
                      </m:r>
                      <m:r>
                        <a:rPr lang="en-US" sz="2800" b="1" i="1" smtClean="0">
                          <a:latin typeface="Cambria Math"/>
                        </a:rPr>
                        <m:t>,    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,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</m:t>
                      </m:r>
                      <m:r>
                        <a:rPr lang="en-US" sz="2800" b="1" i="1" smtClean="0">
                          <a:latin typeface="Cambria Math"/>
                        </a:rPr>
                        <m:t> 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𝟑𝟐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64" y="3998042"/>
                <a:ext cx="6925742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184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917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8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of the following expressions.</a:t>
            </a:r>
            <a:r>
              <a:rPr lang="en-US" sz="2800" dirty="0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7204" y="16573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657350"/>
                <a:ext cx="34993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𝟏𝟑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𝟏𝟑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657350"/>
                <a:ext cx="349935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00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0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8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of the following expressions.</a:t>
            </a:r>
            <a:r>
              <a:rPr lang="en-US" sz="2800" dirty="0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7204" y="16573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657350"/>
                <a:ext cx="34993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𝟏𝟑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𝟏𝟑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657350"/>
                <a:ext cx="349935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00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23939" y="2211703"/>
                <a:ext cx="31446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𝟏𝟑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𝟏𝟑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39" y="2211703"/>
                <a:ext cx="314464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65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06264" y="2800350"/>
                <a:ext cx="22878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𝟐𝟔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𝟏𝟒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64" y="2800350"/>
                <a:ext cx="2287806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666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46594" y="3428876"/>
                <a:ext cx="10634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94" y="3428876"/>
                <a:ext cx="1063496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436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34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8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of the following expressions.</a:t>
            </a:r>
            <a:r>
              <a:rPr lang="en-US" sz="2800" dirty="0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7204" y="16573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657350"/>
                <a:ext cx="35522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𝟓𝟒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657350"/>
                <a:ext cx="355225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94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1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8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of the following expressions.</a:t>
            </a:r>
            <a:r>
              <a:rPr lang="en-US" sz="2800" dirty="0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7204" y="16573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657350"/>
                <a:ext cx="35522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𝟓𝟒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𝟖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657350"/>
                <a:ext cx="3552254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94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23939" y="2211703"/>
                <a:ext cx="292984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𝟓𝟒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𝟒𝟒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39" y="2211703"/>
                <a:ext cx="292984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99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06264" y="2800350"/>
                <a:ext cx="20730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𝟖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64" y="2800350"/>
                <a:ext cx="207300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735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46594" y="3428876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94" y="3428876"/>
                <a:ext cx="84869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870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9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8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of the following expressions.</a:t>
            </a:r>
            <a:r>
              <a:rPr lang="en-US" sz="2800" dirty="0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7204" y="16573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657350"/>
                <a:ext cx="42199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𝟏𝟐𝟖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𝟗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657350"/>
                <a:ext cx="421993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32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09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integer to represent each situation.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5049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81548" y="1504950"/>
                <a:ext cx="34387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𝟐𝟐</m:t>
                      </m:r>
                      <m:r>
                        <a:rPr lang="en-US" sz="2800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𝒇𝒕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below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sea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level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48" y="1504950"/>
                <a:ext cx="343876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0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91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5143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8</a:t>
            </a:r>
            <a:r>
              <a:rPr lang="en-US" sz="2800" dirty="0" smtClean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Evaluate each of the following expressions.</a:t>
            </a:r>
            <a:r>
              <a:rPr lang="en-US" sz="2800" dirty="0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734425" y="8701088"/>
            <a:ext cx="190500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7204" y="16573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07312" y="1657350"/>
                <a:ext cx="421993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𝟏𝟐𝟖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𝟗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𝟒</m:t>
                          </m:r>
                        </m:e>
                      </m:d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312" y="1657350"/>
                <a:ext cx="421993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332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23939" y="2211703"/>
                <a:ext cx="35975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𝟏𝟐𝟖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𝟗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𝟏𝟎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39" y="2211703"/>
                <a:ext cx="359752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89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06264" y="2800350"/>
                <a:ext cx="30500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𝟏𝟐𝟖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𝟗𝟎</m:t>
                      </m:r>
                      <m:r>
                        <a:rPr lang="en-US" sz="2800" b="1" i="1">
                          <a:latin typeface="Cambria Math"/>
                        </a:rPr>
                        <m:t>∗</m:t>
                      </m:r>
                      <m:r>
                        <a:rPr lang="en-US" sz="2800" b="1" i="1">
                          <a:latin typeface="Cambria Math"/>
                        </a:rPr>
                        <m:t>𝟒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64" y="2800350"/>
                <a:ext cx="3050066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50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46594" y="3428876"/>
                <a:ext cx="27174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𝟏𝟐𝟖</m:t>
                      </m:r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𝟑𝟔𝟎</m:t>
                      </m:r>
                      <m:r>
                        <a:rPr lang="en-US" sz="2800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94" y="3428876"/>
                <a:ext cx="2717411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56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6426" y="4091448"/>
                <a:ext cx="127829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r>
                        <a:rPr lang="en-US" sz="2800" b="1" i="1">
                          <a:latin typeface="Cambria Math"/>
                        </a:rPr>
                        <m:t>𝟒𝟖𝟖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26" y="4091448"/>
                <a:ext cx="1278299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1238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01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integer to represent each situation.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50495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81548" y="1504950"/>
                <a:ext cx="37190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𝟐𝟐</m:t>
                      </m:r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𝒇𝒕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below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sea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level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48" y="1504950"/>
                <a:ext cx="371905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056967" y="2210096"/>
                <a:ext cx="9637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𝟐𝟐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967" y="2210096"/>
                <a:ext cx="96372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16456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652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integer to represent each situation.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5049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81548" y="1504950"/>
                <a:ext cx="27061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/>
                        <m:t>a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bonus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of</m:t>
                      </m:r>
                      <m:r>
                        <m:rPr>
                          <m:nor/>
                        </m:rPr>
                        <a:rPr lang="en-US" sz="2800"/>
                        <m:t> $</m:t>
                      </m:r>
                      <m:r>
                        <a:rPr lang="en-US" sz="2800" b="1" i="1">
                          <a:latin typeface="Cambria Math"/>
                        </a:rPr>
                        <m:t>𝟏𝟓𝟎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48" y="1504950"/>
                <a:ext cx="270618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63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58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integer to represent each situation.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504950"/>
            <a:ext cx="473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81548" y="1504950"/>
                <a:ext cx="27061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/>
                        <m:t>a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bonus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of</m:t>
                      </m:r>
                      <m:r>
                        <m:rPr>
                          <m:nor/>
                        </m:rPr>
                        <a:rPr lang="en-US" sz="2800"/>
                        <m:t> $</m:t>
                      </m:r>
                      <m:r>
                        <a:rPr lang="en-US" sz="2800" b="1" i="1">
                          <a:latin typeface="Cambria Math"/>
                        </a:rPr>
                        <m:t>𝟏𝟓𝟎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48" y="1504950"/>
                <a:ext cx="2706189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63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15961" y="2202418"/>
                <a:ext cx="11785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atin typeface="Cambria Math"/>
                        </a:rPr>
                        <m:t>𝟏𝟓𝟎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961" y="2202418"/>
                <a:ext cx="117852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399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077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65521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Integers and Absolute Value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78829"/>
            <a:ext cx="3429000" cy="364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" y="43815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Sample Problem 1</a:t>
            </a:r>
            <a:r>
              <a:rPr lang="en-US" sz="2800" dirty="0">
                <a:solidFill>
                  <a:schemeClr val="accent1"/>
                </a:solidFill>
              </a:rPr>
              <a:t>:  </a:t>
            </a:r>
            <a:r>
              <a:rPr lang="en-US" sz="2800" b="1" dirty="0"/>
              <a:t>Write an integer to represent each situation.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5821" y="1504950"/>
            <a:ext cx="431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81548" y="1504950"/>
                <a:ext cx="208422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𝟕</m:t>
                      </m:r>
                      <m:r>
                        <m:rPr>
                          <m:nor/>
                        </m:rPr>
                        <a:rPr lang="en-US" sz="28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points</m:t>
                      </m:r>
                      <m:r>
                        <m:rPr>
                          <m:nor/>
                        </m:rPr>
                        <a:rPr lang="en-US" sz="2800"/>
                        <m:t> </m:t>
                      </m:r>
                      <m:r>
                        <m:rPr>
                          <m:nor/>
                        </m:rPr>
                        <a:rPr lang="en-US" sz="2800"/>
                        <m:t>lost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548" y="1504950"/>
                <a:ext cx="208422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731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096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1581</Words>
  <Application>Microsoft Office PowerPoint</Application>
  <PresentationFormat>On-screen Show (16:9)</PresentationFormat>
  <Paragraphs>330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   Integers and Absolute Value</vt:lpstr>
      <vt:lpstr>   Integers and Absolute Value</vt:lpstr>
      <vt:lpstr>   Integers and Absolute Value</vt:lpstr>
      <vt:lpstr>   Integers and Absolute Value</vt:lpstr>
      <vt:lpstr>   Integers and Absolute Value</vt:lpstr>
      <vt:lpstr>   Integers and Absolute Value</vt:lpstr>
      <vt:lpstr>   Integers and Absolute Value</vt:lpstr>
      <vt:lpstr>   Integers and Absolute Value</vt:lpstr>
      <vt:lpstr>   Integers and Absolute Value</vt:lpstr>
      <vt:lpstr>   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  <vt:lpstr>Integers and Absolute Value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Snezana Calovska</cp:lastModifiedBy>
  <cp:revision>130</cp:revision>
  <dcterms:created xsi:type="dcterms:W3CDTF">2006-08-16T00:00:00Z</dcterms:created>
  <dcterms:modified xsi:type="dcterms:W3CDTF">2017-05-19T00:32:49Z</dcterms:modified>
</cp:coreProperties>
</file>