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sldIdLst>
    <p:sldId id="257" r:id="rId2"/>
    <p:sldId id="258" r:id="rId3"/>
    <p:sldId id="298" r:id="rId4"/>
    <p:sldId id="299" r:id="rId5"/>
    <p:sldId id="300" r:id="rId6"/>
    <p:sldId id="301" r:id="rId7"/>
    <p:sldId id="302" r:id="rId8"/>
    <p:sldId id="305" r:id="rId9"/>
    <p:sldId id="304" r:id="rId10"/>
    <p:sldId id="319" r:id="rId11"/>
    <p:sldId id="307" r:id="rId12"/>
    <p:sldId id="308" r:id="rId13"/>
    <p:sldId id="309" r:id="rId14"/>
    <p:sldId id="310" r:id="rId15"/>
    <p:sldId id="312" r:id="rId16"/>
    <p:sldId id="313" r:id="rId17"/>
    <p:sldId id="314" r:id="rId18"/>
    <p:sldId id="315" r:id="rId19"/>
    <p:sldId id="316" r:id="rId20"/>
    <p:sldId id="317" r:id="rId21"/>
    <p:sldId id="318"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8/17/2022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9</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10</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11</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12</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13</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14</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15</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8/17/2022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451" y="2266950"/>
            <a:ext cx="8229600" cy="1102519"/>
          </a:xfrm>
        </p:spPr>
        <p:txBody>
          <a:bodyPr>
            <a:noAutofit/>
          </a:bodyPr>
          <a:lstStyle/>
          <a:p>
            <a:r>
              <a:rPr lang="en-US" dirty="0"/>
              <a:t>Proportions</a:t>
            </a:r>
          </a:p>
        </p:txBody>
      </p:sp>
      <p:sp>
        <p:nvSpPr>
          <p:cNvPr id="3" name="Subtitle 2"/>
          <p:cNvSpPr>
            <a:spLocks noGrp="1"/>
          </p:cNvSpPr>
          <p:nvPr>
            <p:ph type="subTitle" idx="1"/>
          </p:nvPr>
        </p:nvSpPr>
        <p:spPr>
          <a:xfrm>
            <a:off x="1371600" y="3409950"/>
            <a:ext cx="6400800" cy="1314450"/>
          </a:xfrm>
        </p:spPr>
        <p:txBody>
          <a:bodyPr/>
          <a:lstStyle/>
          <a:p>
            <a:r>
              <a:rPr lang="en-US" dirty="0"/>
              <a:t>Unit 1 Lesson 5</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39000" y="4171950"/>
            <a:ext cx="1680332" cy="707886"/>
          </a:xfrm>
          <a:prstGeom prst="rect">
            <a:avLst/>
          </a:prstGeom>
        </p:spPr>
        <p:txBody>
          <a:bodyPr wrap="none">
            <a:spAutoFit/>
          </a:bodyPr>
          <a:lstStyle/>
          <a:p>
            <a:r>
              <a:rPr lang="en-US" sz="4000" dirty="0"/>
              <a:t>Math 6</a:t>
            </a:r>
          </a:p>
        </p:txBody>
      </p:sp>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1:</a:t>
            </a:r>
            <a:endParaRPr lang="en-PH" sz="2800" dirty="0">
              <a:ea typeface="Calibri"/>
              <a:cs typeface="Times New Roman"/>
            </a:endParaRPr>
          </a:p>
          <a:p>
            <a:pPr>
              <a:spcAft>
                <a:spcPts val="600"/>
              </a:spcAft>
            </a:pPr>
            <a:r>
              <a:rPr lang="en-US" sz="2800" b="1" dirty="0">
                <a:latin typeface="Comic Sans MS"/>
                <a:ea typeface="Calibri"/>
                <a:cs typeface="Times New Roman"/>
              </a:rPr>
              <a:t>Tell whether the given proportions are TRUE or FALSE,</a:t>
            </a:r>
            <a:endParaRPr lang="en-PH" sz="2800" dirty="0">
              <a:ea typeface="Calibri"/>
              <a:cs typeface="Times New Roman"/>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436" y="2490355"/>
            <a:ext cx="7838537" cy="149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993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16320"/>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Finding the Unknown in a Proportion</a:t>
            </a:r>
            <a:endParaRPr lang="en-PH" sz="2800" dirty="0">
              <a:ea typeface="Calibri"/>
              <a:cs typeface="Times New Roman"/>
            </a:endParaRPr>
          </a:p>
          <a:p>
            <a:pPr algn="just">
              <a:spcAft>
                <a:spcPts val="600"/>
              </a:spcAft>
            </a:pPr>
            <a:r>
              <a:rPr lang="en-US" sz="2800" dirty="0">
                <a:latin typeface="Comic Sans MS"/>
                <a:ea typeface="Calibri"/>
                <a:cs typeface="Times New Roman"/>
              </a:rPr>
              <a:t>If it is known that the given ratios are proportional, then you can easily find the unknown quantity in a proportion.</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a:p>
            <a:pPr>
              <a:spcAft>
                <a:spcPts val="600"/>
              </a:spcAft>
            </a:pPr>
            <a:r>
              <a:rPr lang="en-US" sz="2800" b="1" dirty="0">
                <a:latin typeface="Comic Sans MS"/>
                <a:ea typeface="Calibri"/>
                <a:cs typeface="Times New Roman"/>
              </a:rPr>
              <a:t>Example:</a:t>
            </a:r>
            <a:r>
              <a:rPr lang="en-US" sz="2800" dirty="0">
                <a:latin typeface="Comic Sans MS"/>
                <a:ea typeface="Calibri"/>
                <a:cs typeface="Times New Roman"/>
              </a:rPr>
              <a:t> </a:t>
            </a:r>
          </a:p>
          <a:p>
            <a:pPr>
              <a:spcAft>
                <a:spcPts val="600"/>
              </a:spcAft>
            </a:pPr>
            <a:r>
              <a:rPr lang="en-US" sz="2800" dirty="0">
                <a:latin typeface="Comic Sans MS"/>
                <a:ea typeface="Calibri"/>
                <a:cs typeface="Times New Roman"/>
              </a:rPr>
              <a:t>Solve for </a:t>
            </a:r>
            <a:r>
              <a:rPr lang="en-US" sz="2800" b="1" i="1" dirty="0">
                <a:latin typeface="Comic Sans MS"/>
                <a:ea typeface="Calibri"/>
                <a:cs typeface="Times New Roman"/>
              </a:rPr>
              <a:t>x</a:t>
            </a:r>
            <a:r>
              <a:rPr lang="en-US" sz="2800" b="1" dirty="0">
                <a:latin typeface="Comic Sans MS"/>
                <a:ea typeface="Calibri"/>
                <a:cs typeface="Times New Roman"/>
              </a:rPr>
              <a:t> </a:t>
            </a:r>
            <a:r>
              <a:rPr lang="en-US" sz="2800" dirty="0">
                <a:latin typeface="Comic Sans MS"/>
                <a:ea typeface="Calibri"/>
                <a:cs typeface="Times New Roman"/>
              </a:rPr>
              <a:t>in the proportion x:4 = 15:20.</a:t>
            </a:r>
            <a:endParaRPr lang="en-PH" sz="2800" dirty="0">
              <a:ea typeface="Calibri"/>
              <a:cs typeface="Times New Roman"/>
            </a:endParaRPr>
          </a:p>
        </p:txBody>
      </p:sp>
    </p:spTree>
    <p:extLst>
      <p:ext uri="{BB962C8B-B14F-4D97-AF65-F5344CB8AC3E}">
        <p14:creationId xmlns:p14="http://schemas.microsoft.com/office/powerpoint/2010/main" val="2605574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985433"/>
          </a:xfrm>
          <a:prstGeom prst="rect">
            <a:avLst/>
          </a:prstGeom>
          <a:noFill/>
        </p:spPr>
        <p:txBody>
          <a:bodyPr wrap="square" rtlCol="0">
            <a:spAutoFit/>
          </a:bodyPr>
          <a:lstStyle/>
          <a:p>
            <a:pPr>
              <a:spcAft>
                <a:spcPts val="600"/>
              </a:spcAft>
            </a:pPr>
            <a:r>
              <a:rPr lang="en-US" sz="2800" dirty="0">
                <a:latin typeface="Comic Sans MS"/>
                <a:ea typeface="Calibri"/>
                <a:cs typeface="Times New Roman"/>
              </a:rPr>
              <a:t> </a:t>
            </a:r>
            <a:r>
              <a:rPr lang="en-US" sz="2800" b="1" dirty="0">
                <a:latin typeface="Comic Sans MS"/>
                <a:ea typeface="Calibri"/>
                <a:cs typeface="Times New Roman"/>
              </a:rPr>
              <a:t>Example:</a:t>
            </a:r>
            <a:r>
              <a:rPr lang="en-US" sz="2800" dirty="0">
                <a:latin typeface="Comic Sans MS"/>
                <a:ea typeface="Calibri"/>
                <a:cs typeface="Times New Roman"/>
              </a:rPr>
              <a:t> </a:t>
            </a:r>
          </a:p>
          <a:p>
            <a:pPr>
              <a:spcAft>
                <a:spcPts val="600"/>
              </a:spcAft>
            </a:pPr>
            <a:r>
              <a:rPr lang="en-US" sz="2800" dirty="0">
                <a:latin typeface="Comic Sans MS"/>
                <a:ea typeface="Calibri"/>
                <a:cs typeface="Times New Roman"/>
              </a:rPr>
              <a:t>Solve for </a:t>
            </a:r>
            <a:r>
              <a:rPr lang="en-US" sz="2800" b="1" i="1" dirty="0">
                <a:latin typeface="Comic Sans MS"/>
                <a:ea typeface="Calibri"/>
                <a:cs typeface="Times New Roman"/>
              </a:rPr>
              <a:t>x</a:t>
            </a:r>
            <a:r>
              <a:rPr lang="en-US" sz="2800" b="1" dirty="0">
                <a:latin typeface="Comic Sans MS"/>
                <a:ea typeface="Calibri"/>
                <a:cs typeface="Times New Roman"/>
              </a:rPr>
              <a:t> </a:t>
            </a:r>
            <a:r>
              <a:rPr lang="en-US" sz="2800" dirty="0">
                <a:latin typeface="Comic Sans MS"/>
                <a:ea typeface="Calibri"/>
                <a:cs typeface="Times New Roman"/>
              </a:rPr>
              <a:t>in the proportion x:4 = 15:20.</a:t>
            </a:r>
          </a:p>
          <a:p>
            <a:pPr>
              <a:spcAft>
                <a:spcPts val="600"/>
              </a:spcAft>
            </a:pPr>
            <a:endParaRPr lang="en-US" sz="2800" dirty="0">
              <a:latin typeface="Comic Sans MS"/>
              <a:ea typeface="Calibri"/>
              <a:cs typeface="Times New Roman"/>
            </a:endParaRPr>
          </a:p>
          <a:p>
            <a:pPr>
              <a:spcAft>
                <a:spcPts val="600"/>
              </a:spcAft>
            </a:pPr>
            <a:r>
              <a:rPr lang="en-US" sz="2800" b="1" dirty="0">
                <a:solidFill>
                  <a:srgbClr val="E36C0A"/>
                </a:solidFill>
                <a:latin typeface="Comic Sans MS"/>
                <a:ea typeface="Calibri"/>
                <a:cs typeface="Times New Roman"/>
              </a:rPr>
              <a:t>Step 1:</a:t>
            </a:r>
            <a:r>
              <a:rPr lang="en-US" sz="2800" dirty="0">
                <a:latin typeface="Comic Sans MS"/>
                <a:ea typeface="Calibri"/>
                <a:cs typeface="Times New Roman"/>
              </a:rPr>
              <a:t>	Write the given proportion in fraction 		form.</a:t>
            </a:r>
            <a:endParaRPr lang="en-PH" sz="2800" dirty="0">
              <a:ea typeface="Calibri"/>
              <a:cs typeface="Times New Roman"/>
            </a:endParaRPr>
          </a:p>
          <a:p>
            <a:pPr>
              <a:spcAft>
                <a:spcPts val="600"/>
              </a:spcAft>
            </a:pPr>
            <a:endParaRPr lang="en-PH" sz="2800" dirty="0">
              <a:ea typeface="Calibri"/>
              <a:cs typeface="Times New Roman"/>
            </a:endParaRPr>
          </a:p>
        </p:txBody>
      </p:sp>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028950"/>
            <a:ext cx="1752600" cy="1371600"/>
          </a:xfrm>
          <a:prstGeom prst="rect">
            <a:avLst/>
          </a:prstGeom>
          <a:noFill/>
          <a:ln>
            <a:noFill/>
          </a:ln>
        </p:spPr>
      </p:pic>
    </p:spTree>
    <p:extLst>
      <p:ext uri="{BB962C8B-B14F-4D97-AF65-F5344CB8AC3E}">
        <p14:creationId xmlns:p14="http://schemas.microsoft.com/office/powerpoint/2010/main" val="58698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677513"/>
            <a:ext cx="6400800" cy="387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840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0310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2:</a:t>
            </a:r>
            <a:endParaRPr lang="en-PH" sz="2800" dirty="0">
              <a:ea typeface="Calibri"/>
              <a:cs typeface="Times New Roman"/>
            </a:endParaRPr>
          </a:p>
          <a:p>
            <a:pPr>
              <a:spcAft>
                <a:spcPts val="600"/>
              </a:spcAft>
            </a:pPr>
            <a:r>
              <a:rPr lang="en-US" sz="2800" dirty="0">
                <a:latin typeface="Comic Sans MS"/>
                <a:ea typeface="Calibri"/>
                <a:cs typeface="Times New Roman"/>
              </a:rPr>
              <a:t>Find the unknown in the proportion 15:a = 25:5.</a:t>
            </a:r>
            <a:endParaRPr lang="en-PH" sz="2800" dirty="0">
              <a:ea typeface="Calibri"/>
              <a:cs typeface="Times New Roman"/>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62150"/>
            <a:ext cx="436245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2543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47760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Solving Problems Using Proportions</a:t>
            </a:r>
            <a:endParaRPr lang="en-PH" sz="2800" dirty="0">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r>
              <a:rPr lang="en-US" sz="2800" dirty="0">
                <a:latin typeface="Comic Sans MS"/>
                <a:ea typeface="Calibri"/>
                <a:cs typeface="Times New Roman"/>
              </a:rPr>
              <a:t>A lot of real life problems can be solved using the concept of proportions.</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825098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201150"/>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Example: </a:t>
            </a:r>
            <a:endParaRPr lang="en-PH" sz="2800" b="1" dirty="0">
              <a:ea typeface="Calibri"/>
              <a:cs typeface="Times New Roman"/>
            </a:endParaRPr>
          </a:p>
          <a:p>
            <a:pPr>
              <a:spcAft>
                <a:spcPts val="600"/>
              </a:spcAft>
            </a:pPr>
            <a:endParaRPr lang="en-US" sz="2800" dirty="0">
              <a:latin typeface="Comic Sans MS"/>
              <a:ea typeface="Calibri"/>
              <a:cs typeface="Times New Roman"/>
            </a:endParaRPr>
          </a:p>
          <a:p>
            <a:pPr algn="just">
              <a:spcAft>
                <a:spcPts val="600"/>
              </a:spcAft>
            </a:pPr>
            <a:r>
              <a:rPr lang="en-US" sz="2800" dirty="0">
                <a:latin typeface="Comic Sans MS"/>
                <a:ea typeface="Calibri"/>
                <a:cs typeface="Times New Roman"/>
              </a:rPr>
              <a:t>A photographer wants to enlarge a photograph with width 6 inches and length 9 inches. He wants to make the length of the new photograph 12 inches, but still want to keep the proportion of the width to length. What is the width of the enlarged photograph?</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825098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93264"/>
          </a:xfrm>
          <a:prstGeom prst="rect">
            <a:avLst/>
          </a:prstGeom>
          <a:noFill/>
        </p:spPr>
        <p:txBody>
          <a:bodyPr wrap="square" rtlCol="0">
            <a:spAutoFit/>
          </a:bodyPr>
          <a:lstStyle/>
          <a:p>
            <a:pPr>
              <a:spcAft>
                <a:spcPts val="600"/>
              </a:spcAft>
            </a:pPr>
            <a:r>
              <a:rPr lang="en-US" sz="2800" dirty="0">
                <a:latin typeface="Comic Sans MS"/>
                <a:ea typeface="Calibri"/>
                <a:cs typeface="Times New Roman"/>
              </a:rPr>
              <a:t>Solution:</a:t>
            </a:r>
            <a:endParaRPr lang="en-PH" sz="2800" dirty="0">
              <a:ea typeface="Calibri"/>
              <a:cs typeface="Times New Roman"/>
            </a:endParaRPr>
          </a:p>
          <a:p>
            <a:pPr>
              <a:spcAft>
                <a:spcPts val="600"/>
              </a:spcAft>
            </a:pPr>
            <a:r>
              <a:rPr lang="en-US" sz="2800" b="1" dirty="0">
                <a:solidFill>
                  <a:srgbClr val="E36C0A"/>
                </a:solidFill>
                <a:latin typeface="Comic Sans MS"/>
                <a:ea typeface="Calibri"/>
                <a:cs typeface="Times New Roman"/>
              </a:rPr>
              <a:t>Step 1:</a:t>
            </a:r>
            <a:r>
              <a:rPr lang="en-US" sz="2800" dirty="0">
                <a:solidFill>
                  <a:srgbClr val="E36C0A"/>
                </a:solidFill>
                <a:latin typeface="Comic Sans MS"/>
                <a:ea typeface="Calibri"/>
                <a:cs typeface="Times New Roman"/>
              </a:rPr>
              <a:t> </a:t>
            </a:r>
            <a:r>
              <a:rPr lang="en-US" sz="2800" dirty="0">
                <a:latin typeface="Comic Sans MS"/>
                <a:ea typeface="Calibri"/>
                <a:cs typeface="Times New Roman"/>
              </a:rPr>
              <a:t>	Determine the relationship of the 			ratio in the given problem.</a:t>
            </a:r>
            <a:endParaRPr lang="en-PH" sz="2800" dirty="0">
              <a:ea typeface="Calibri"/>
              <a:cs typeface="Times New Roman"/>
            </a:endParaRPr>
          </a:p>
          <a:p>
            <a:pPr>
              <a:spcAft>
                <a:spcPts val="600"/>
              </a:spcAft>
            </a:pPr>
            <a:r>
              <a:rPr lang="en-US" sz="2800" dirty="0">
                <a:latin typeface="Comic Sans MS"/>
                <a:ea typeface="Calibri"/>
                <a:cs typeface="Times New Roman"/>
              </a:rPr>
              <a:t>		</a:t>
            </a:r>
          </a:p>
          <a:p>
            <a:pPr>
              <a:spcAft>
                <a:spcPts val="600"/>
              </a:spcAft>
            </a:pPr>
            <a:endParaRPr lang="en-US" sz="2800" b="1" dirty="0">
              <a:solidFill>
                <a:srgbClr val="FF0000"/>
              </a:solidFill>
              <a:latin typeface="Comic Sans MS"/>
              <a:ea typeface="Calibri"/>
              <a:cs typeface="Times New Roman"/>
            </a:endParaRPr>
          </a:p>
          <a:p>
            <a:pPr>
              <a:spcAft>
                <a:spcPts val="600"/>
              </a:spcAft>
            </a:pPr>
            <a:r>
              <a:rPr lang="en-US" sz="2800" b="1" dirty="0">
                <a:solidFill>
                  <a:srgbClr val="FF0000"/>
                </a:solidFill>
                <a:latin typeface="Comic Sans MS"/>
                <a:ea typeface="Calibri"/>
                <a:cs typeface="Times New Roman"/>
              </a:rPr>
              <a:t>			width : length</a:t>
            </a:r>
            <a:endParaRPr lang="en-PH" sz="2800" dirty="0">
              <a:ea typeface="Calibri"/>
              <a:cs typeface="Times New Roman"/>
            </a:endParaRPr>
          </a:p>
          <a:p>
            <a:pPr>
              <a:spcAft>
                <a:spcPts val="600"/>
              </a:spcAft>
            </a:pPr>
            <a:r>
              <a:rPr lang="en-US" sz="2800" b="1" dirty="0">
                <a:solidFill>
                  <a:srgbClr val="E36C0A"/>
                </a:solidFill>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3583688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93264"/>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2:	</a:t>
            </a:r>
            <a:r>
              <a:rPr lang="en-US" sz="2800" dirty="0">
                <a:latin typeface="Comic Sans MS"/>
                <a:ea typeface="Calibri"/>
                <a:cs typeface="Times New Roman"/>
              </a:rPr>
              <a:t>Write a ratio that compares the 			quantities given in the problem.</a:t>
            </a:r>
            <a:endParaRPr lang="en-PH" sz="2800" dirty="0">
              <a:ea typeface="Calibri"/>
              <a:cs typeface="Times New Roman"/>
            </a:endParaRPr>
          </a:p>
          <a:p>
            <a:pPr>
              <a:spcAft>
                <a:spcPts val="600"/>
              </a:spcAft>
            </a:pPr>
            <a:r>
              <a:rPr lang="en-US" sz="2800" dirty="0">
                <a:latin typeface="Comic Sans MS"/>
                <a:ea typeface="Calibri"/>
                <a:cs typeface="Times New Roman"/>
              </a:rPr>
              <a:t>		</a:t>
            </a:r>
          </a:p>
          <a:p>
            <a:pPr>
              <a:spcAft>
                <a:spcPts val="600"/>
              </a:spcAft>
            </a:pPr>
            <a:endParaRPr lang="en-US" sz="2800" b="1" dirty="0">
              <a:solidFill>
                <a:srgbClr val="FF0000"/>
              </a:solidFill>
              <a:latin typeface="Comic Sans MS"/>
              <a:ea typeface="Calibri"/>
              <a:cs typeface="Times New Roman"/>
            </a:endParaRPr>
          </a:p>
          <a:p>
            <a:pPr algn="ctr">
              <a:spcAft>
                <a:spcPts val="600"/>
              </a:spcAft>
            </a:pPr>
            <a:r>
              <a:rPr lang="en-US" sz="2800" b="1" dirty="0">
                <a:solidFill>
                  <a:srgbClr val="FF0000"/>
                </a:solidFill>
                <a:latin typeface="Comic Sans MS"/>
                <a:ea typeface="Calibri"/>
                <a:cs typeface="Times New Roman"/>
              </a:rPr>
              <a:t>Original photo - 6 inches : 9 inches</a:t>
            </a:r>
            <a:endParaRPr lang="en-PH" sz="2800" dirty="0">
              <a:ea typeface="Calibri"/>
              <a:cs typeface="Times New Roman"/>
            </a:endParaRPr>
          </a:p>
          <a:p>
            <a:pPr algn="ctr">
              <a:spcAft>
                <a:spcPts val="600"/>
              </a:spcAft>
            </a:pPr>
            <a:r>
              <a:rPr lang="en-US" sz="2800" b="1" dirty="0">
                <a:solidFill>
                  <a:srgbClr val="00B050"/>
                </a:solidFill>
                <a:latin typeface="Comic Sans MS"/>
                <a:ea typeface="Calibri"/>
                <a:cs typeface="Times New Roman"/>
              </a:rPr>
              <a:t>Enlarged photo – x : 12 inches</a:t>
            </a:r>
            <a:endParaRPr lang="en-PH" sz="2800" dirty="0">
              <a:ea typeface="Calibri"/>
              <a:cs typeface="Times New Roman"/>
            </a:endParaRPr>
          </a:p>
          <a:p>
            <a:pPr>
              <a:spcAft>
                <a:spcPts val="600"/>
              </a:spcAft>
            </a:pPr>
            <a:r>
              <a:rPr lang="en-US" sz="2800" b="1" dirty="0">
                <a:solidFill>
                  <a:srgbClr val="00B050"/>
                </a:solidFill>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18123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2933111"/>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3:</a:t>
                </a:r>
                <a:r>
                  <a:rPr lang="en-US" sz="2800" dirty="0">
                    <a:solidFill>
                      <a:srgbClr val="E36C0A"/>
                    </a:solidFill>
                    <a:effectLst/>
                    <a:latin typeface="Comic Sans MS"/>
                    <a:ea typeface="Calibri"/>
                    <a:cs typeface="Times New Roman"/>
                  </a:rPr>
                  <a:t> </a:t>
                </a:r>
                <a:r>
                  <a:rPr lang="en-US" sz="2800" dirty="0">
                    <a:effectLst/>
                    <a:latin typeface="Comic Sans MS"/>
                    <a:ea typeface="Calibri"/>
                    <a:cs typeface="Times New Roman"/>
                  </a:rPr>
                  <a:t>	Write a proportion that reflects the 			equality of the ratios in</a:t>
                </a:r>
                <a:r>
                  <a:rPr lang="en-PH" sz="2800" dirty="0">
                    <a:ea typeface="Calibri"/>
                    <a:cs typeface="Times New Roman"/>
                  </a:rPr>
                  <a:t> </a:t>
                </a:r>
                <a:r>
                  <a:rPr lang="en-US" sz="2800" dirty="0">
                    <a:effectLst/>
                    <a:latin typeface="Comic Sans MS"/>
                    <a:ea typeface="Calibri"/>
                    <a:cs typeface="Times New Roman"/>
                  </a:rPr>
                  <a:t>fraction form.</a:t>
                </a:r>
              </a:p>
              <a:p>
                <a:pPr>
                  <a:spcAft>
                    <a:spcPts val="600"/>
                  </a:spcAft>
                </a:pPr>
                <a:endParaRPr lang="en-US" sz="2800" dirty="0">
                  <a:latin typeface="Comic Sans MS"/>
                  <a:ea typeface="Calibri"/>
                  <a:cs typeface="Times New Roman"/>
                </a:endParaRPr>
              </a:p>
              <a:p>
                <a:pPr>
                  <a:spcAft>
                    <a:spcPts val="600"/>
                  </a:spcAft>
                </a:pPr>
                <a:endParaRPr lang="en-PH" sz="2800" dirty="0">
                  <a:ea typeface="Calibri"/>
                  <a:cs typeface="Times New Roman"/>
                </a:endParaRPr>
              </a:p>
              <a:p>
                <a:pPr marL="1143000" indent="228600">
                  <a:spcAft>
                    <a:spcPts val="600"/>
                  </a:spcAft>
                </a:pPr>
                <a14:m>
                  <m:oMathPara xmlns:m="http://schemas.openxmlformats.org/officeDocument/2006/math">
                    <m:oMathParaPr>
                      <m:jc m:val="centerGroup"/>
                    </m:oMathParaPr>
                    <m:oMath xmlns:m="http://schemas.openxmlformats.org/officeDocument/2006/math">
                      <m:f>
                        <m:fPr>
                          <m:ctrlPr>
                            <a:rPr lang="en-PH"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𝟔</m:t>
                          </m:r>
                        </m:num>
                        <m:den>
                          <m:r>
                            <a:rPr lang="en-US" sz="2800" b="1" i="1">
                              <a:solidFill>
                                <a:srgbClr val="FF0000"/>
                              </a:solidFill>
                              <a:effectLst/>
                              <a:latin typeface="Cambria Math"/>
                              <a:ea typeface="Calibri"/>
                              <a:cs typeface="Times New Roman"/>
                            </a:rPr>
                            <m:t>𝟗</m:t>
                          </m:r>
                        </m:den>
                      </m:f>
                      <m:r>
                        <a:rPr lang="en-US" sz="2800" b="1" i="1">
                          <a:solidFill>
                            <a:srgbClr val="FF0000"/>
                          </a:solidFill>
                          <a:effectLst/>
                          <a:latin typeface="Cambria Math"/>
                          <a:ea typeface="Calibri"/>
                          <a:cs typeface="Times New Roman"/>
                        </a:rPr>
                        <m:t>= </m:t>
                      </m:r>
                      <m:f>
                        <m:fPr>
                          <m:ctrlPr>
                            <a:rPr lang="en-PH"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𝒙</m:t>
                          </m:r>
                        </m:num>
                        <m:den>
                          <m:r>
                            <a:rPr lang="en-US" sz="2800" b="1" i="1">
                              <a:solidFill>
                                <a:srgbClr val="FF0000"/>
                              </a:solidFill>
                              <a:effectLst/>
                              <a:latin typeface="Cambria Math"/>
                              <a:ea typeface="Calibri"/>
                              <a:cs typeface="Times New Roman"/>
                            </a:rPr>
                            <m:t>𝟏𝟐</m:t>
                          </m:r>
                        </m:den>
                      </m:f>
                    </m:oMath>
                  </m:oMathPara>
                </a14:m>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2933111"/>
              </a:xfrm>
              <a:prstGeom prst="rect">
                <a:avLst/>
              </a:prstGeom>
              <a:blipFill rotWithShape="1">
                <a:blip r:embed="rId4"/>
                <a:stretch>
                  <a:fillRect l="-1521" t="-2075" r="-2172"/>
                </a:stretch>
              </a:blipFill>
            </p:spPr>
            <p:txBody>
              <a:bodyPr/>
              <a:lstStyle/>
              <a:p>
                <a:r>
                  <a:rPr lang="en-PH">
                    <a:noFill/>
                  </a:rPr>
                  <a:t> </a:t>
                </a:r>
              </a:p>
            </p:txBody>
          </p:sp>
        </mc:Fallback>
      </mc:AlternateContent>
    </p:spTree>
    <p:extLst>
      <p:ext uri="{BB962C8B-B14F-4D97-AF65-F5344CB8AC3E}">
        <p14:creationId xmlns:p14="http://schemas.microsoft.com/office/powerpoint/2010/main" val="278712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sp>
        <p:nvSpPr>
          <p:cNvPr id="3" name="Content Placeholder 2"/>
          <p:cNvSpPr>
            <a:spLocks noGrp="1"/>
          </p:cNvSpPr>
          <p:nvPr>
            <p:ph idx="1"/>
          </p:nvPr>
        </p:nvSpPr>
        <p:spPr>
          <a:xfrm>
            <a:off x="228600" y="666750"/>
            <a:ext cx="8382000" cy="4114800"/>
          </a:xfrm>
        </p:spPr>
        <p:txBody>
          <a:bodyPr>
            <a:normAutofit/>
          </a:bodyPr>
          <a:lstStyle/>
          <a:p>
            <a:pPr marL="0" indent="0" algn="ctr">
              <a:buNone/>
            </a:pPr>
            <a:r>
              <a:rPr lang="en-US" b="1" dirty="0">
                <a:solidFill>
                  <a:srgbClr val="0070C0"/>
                </a:solidFill>
              </a:rPr>
              <a:t>Students will be able to:</a:t>
            </a:r>
          </a:p>
          <a:p>
            <a:pPr marL="0" indent="0">
              <a:buNone/>
            </a:pPr>
            <a:endParaRPr lang="en-US" dirty="0"/>
          </a:p>
          <a:p>
            <a:pPr marL="0" indent="0" algn="ctr">
              <a:buNone/>
            </a:pPr>
            <a:r>
              <a:rPr lang="en-US" sz="2800" dirty="0"/>
              <a:t>Define proportions. </a:t>
            </a:r>
          </a:p>
          <a:p>
            <a:pPr marL="0" indent="0" algn="ctr">
              <a:buNone/>
            </a:pPr>
            <a:r>
              <a:rPr lang="en-US" sz="2800" dirty="0"/>
              <a:t>Determine whether a given proportion is true or false.</a:t>
            </a:r>
          </a:p>
          <a:p>
            <a:pPr marL="0" indent="0" algn="ctr">
              <a:buNone/>
            </a:pPr>
            <a:r>
              <a:rPr lang="en-US" sz="2800" dirty="0"/>
              <a:t>Find the unknown value in a proportion.</a:t>
            </a:r>
          </a:p>
          <a:p>
            <a:pPr marL="0" indent="0" algn="ctr">
              <a:buNone/>
            </a:pPr>
            <a:r>
              <a:rPr lang="en-US" sz="2800" dirty="0"/>
              <a:t>Solve problems using 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062377"/>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4: </a:t>
            </a:r>
            <a:r>
              <a:rPr lang="en-US" sz="2800" b="1" dirty="0">
                <a:latin typeface="Comic Sans MS"/>
                <a:ea typeface="Calibri"/>
                <a:cs typeface="Times New Roman"/>
              </a:rPr>
              <a:t>	</a:t>
            </a:r>
            <a:r>
              <a:rPr lang="en-US" sz="2800" dirty="0">
                <a:latin typeface="Comic Sans MS"/>
                <a:ea typeface="Calibri"/>
                <a:cs typeface="Times New Roman"/>
              </a:rPr>
              <a:t>Solve for</a:t>
            </a:r>
            <a:r>
              <a:rPr lang="en-US" sz="2800" b="1" dirty="0">
                <a:latin typeface="Comic Sans MS"/>
                <a:ea typeface="Calibri"/>
                <a:cs typeface="Times New Roman"/>
              </a:rPr>
              <a:t> </a:t>
            </a:r>
            <a:r>
              <a:rPr lang="en-US" sz="2800" b="1" i="1" dirty="0">
                <a:latin typeface="Comic Sans MS"/>
                <a:ea typeface="Calibri"/>
                <a:cs typeface="Times New Roman"/>
              </a:rPr>
              <a:t>x.</a:t>
            </a:r>
            <a:endParaRPr lang="en-PH" sz="2800" dirty="0">
              <a:ea typeface="Calibri"/>
              <a:cs typeface="Times New Roman"/>
            </a:endParaRPr>
          </a:p>
          <a:p>
            <a:pPr>
              <a:spcAft>
                <a:spcPts val="600"/>
              </a:spcAft>
            </a:pPr>
            <a:r>
              <a:rPr lang="en-US" sz="2800" b="1" dirty="0">
                <a:solidFill>
                  <a:srgbClr val="FF0000"/>
                </a:solidFill>
                <a:latin typeface="Comic Sans MS"/>
                <a:ea typeface="Calibri"/>
                <a:cs typeface="Times New Roman"/>
              </a:rPr>
              <a:t>		9x = 72</a:t>
            </a:r>
            <a:endParaRPr lang="en-PH" sz="2800" dirty="0">
              <a:ea typeface="Calibri"/>
              <a:cs typeface="Times New Roman"/>
            </a:endParaRPr>
          </a:p>
          <a:p>
            <a:pPr>
              <a:spcAft>
                <a:spcPts val="600"/>
              </a:spcAft>
            </a:pPr>
            <a:r>
              <a:rPr lang="en-US" sz="2800" b="1" dirty="0">
                <a:solidFill>
                  <a:srgbClr val="FF0000"/>
                </a:solidFill>
                <a:latin typeface="Comic Sans MS"/>
                <a:ea typeface="Calibri"/>
                <a:cs typeface="Times New Roman"/>
              </a:rPr>
              <a:t>		 x = 8</a:t>
            </a:r>
          </a:p>
          <a:p>
            <a:pPr>
              <a:spcAft>
                <a:spcPts val="600"/>
              </a:spcAft>
            </a:pPr>
            <a:endParaRPr lang="en-US" sz="2800" b="1" dirty="0">
              <a:solidFill>
                <a:srgbClr val="FF0000"/>
              </a:solidFill>
              <a:latin typeface="Comic Sans MS"/>
              <a:ea typeface="Calibri"/>
              <a:cs typeface="Times New Roman"/>
            </a:endParaRPr>
          </a:p>
          <a:p>
            <a:pPr>
              <a:spcAft>
                <a:spcPts val="600"/>
              </a:spcAft>
            </a:pPr>
            <a:r>
              <a:rPr lang="en-US" sz="2800" b="1" dirty="0">
                <a:latin typeface="Comic Sans MS"/>
                <a:ea typeface="Calibri"/>
                <a:cs typeface="Times New Roman"/>
              </a:rPr>
              <a:t>Therefore the enlarged photo has a width of 8 </a:t>
            </a:r>
            <a:endParaRPr lang="en-PH" sz="2800" dirty="0">
              <a:ea typeface="Calibri"/>
              <a:cs typeface="Times New Roman"/>
            </a:endParaRPr>
          </a:p>
          <a:p>
            <a:pPr>
              <a:spcAft>
                <a:spcPts val="600"/>
              </a:spcAft>
            </a:pPr>
            <a:r>
              <a:rPr lang="en-US" sz="2800" b="1" dirty="0">
                <a:latin typeface="Comic Sans MS"/>
                <a:ea typeface="Calibri"/>
                <a:cs typeface="Times New Roman"/>
              </a:rPr>
              <a:t>inches and 12 inches length.</a:t>
            </a:r>
            <a:endParaRPr lang="en-PH" sz="2800" dirty="0">
              <a:ea typeface="Calibri"/>
              <a:cs typeface="Times New Roman"/>
            </a:endParaRPr>
          </a:p>
        </p:txBody>
      </p:sp>
    </p:spTree>
    <p:extLst>
      <p:ext uri="{BB962C8B-B14F-4D97-AF65-F5344CB8AC3E}">
        <p14:creationId xmlns:p14="http://schemas.microsoft.com/office/powerpoint/2010/main" val="188298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3:</a:t>
            </a:r>
            <a:endParaRPr lang="en-PH" sz="2800" dirty="0">
              <a:ea typeface="Calibri"/>
              <a:cs typeface="Times New Roman"/>
            </a:endParaRPr>
          </a:p>
          <a:p>
            <a:pPr>
              <a:spcAft>
                <a:spcPts val="600"/>
              </a:spcAft>
            </a:pPr>
            <a:r>
              <a:rPr lang="en-US" sz="2800" dirty="0">
                <a:latin typeface="Comic Sans MS"/>
                <a:ea typeface="Calibri"/>
                <a:cs typeface="Times New Roman"/>
              </a:rPr>
              <a:t>Chris can type 5 pages in an hour. How long will it take him to complete 100 pages?</a:t>
            </a:r>
            <a:endParaRPr lang="en-PH" sz="2800" dirty="0">
              <a:ea typeface="Calibri"/>
              <a:cs typeface="Times New Roman"/>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863" y="2419350"/>
            <a:ext cx="6610350"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013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sp>
        <p:nvSpPr>
          <p:cNvPr id="3" name="Content Placeholder 2"/>
          <p:cNvSpPr>
            <a:spLocks noGrp="1"/>
          </p:cNvSpPr>
          <p:nvPr>
            <p:ph idx="1"/>
          </p:nvPr>
        </p:nvSpPr>
        <p:spPr>
          <a:xfrm>
            <a:off x="228600" y="666750"/>
            <a:ext cx="8915400" cy="4114800"/>
          </a:xfrm>
        </p:spPr>
        <p:txBody>
          <a:bodyPr>
            <a:normAutofit/>
          </a:bodyPr>
          <a:lstStyle/>
          <a:p>
            <a:pPr marL="0" indent="0">
              <a:buNone/>
            </a:pPr>
            <a:endParaRPr lang="en-US" sz="2400" dirty="0"/>
          </a:p>
          <a:p>
            <a:pPr marL="0" indent="0" algn="ctr">
              <a:buNone/>
            </a:pPr>
            <a:r>
              <a:rPr lang="en-US" sz="2400" b="1" dirty="0">
                <a:solidFill>
                  <a:srgbClr val="0070C0"/>
                </a:solidFill>
              </a:rPr>
              <a:t>Key Vocabulary:</a:t>
            </a:r>
          </a:p>
          <a:p>
            <a:pPr marL="0" indent="0" algn="ctr">
              <a:buNone/>
            </a:pPr>
            <a:r>
              <a:rPr lang="en-US" sz="2400" dirty="0"/>
              <a:t>Ratio</a:t>
            </a:r>
          </a:p>
          <a:p>
            <a:pPr marL="0" indent="0" algn="ctr">
              <a:buNone/>
            </a:pPr>
            <a:r>
              <a:rPr lang="en-US" sz="2400" dirty="0"/>
              <a:t>Proportion</a:t>
            </a:r>
          </a:p>
          <a:p>
            <a:pPr marL="0" indent="0" algn="ctr">
              <a:buNone/>
            </a:pPr>
            <a:r>
              <a:rPr lang="en-US" sz="2400" dirty="0"/>
              <a:t>Cross Multiplication</a:t>
            </a:r>
          </a:p>
          <a:p>
            <a:pPr marL="0" indent="0" algn="ctr">
              <a:buNone/>
            </a:pPr>
            <a:r>
              <a:rPr lang="en-US" sz="2400" dirty="0"/>
              <a:t>Equality</a:t>
            </a:r>
          </a:p>
          <a:p>
            <a:pPr marL="0" indent="0" algn="ctr">
              <a:buNone/>
            </a:pPr>
            <a:r>
              <a:rPr lang="en-US" sz="2400" dirty="0"/>
              <a:t>Fractions</a:t>
            </a:r>
          </a:p>
          <a:p>
            <a:pPr marL="0" indent="0" algn="ctr">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Proportions</a:t>
            </a:r>
            <a:endParaRPr lang="en-PH" sz="2800" dirty="0">
              <a:ea typeface="Calibri"/>
              <a:cs typeface="Times New Roman"/>
            </a:endParaRPr>
          </a:p>
          <a:p>
            <a:pPr>
              <a:spcAft>
                <a:spcPts val="600"/>
              </a:spcAft>
            </a:pPr>
            <a:r>
              <a:rPr lang="en-US" sz="2800" dirty="0">
                <a:latin typeface="Comic Sans MS"/>
                <a:ea typeface="Calibri"/>
                <a:cs typeface="Times New Roman"/>
              </a:rPr>
              <a:t>A </a:t>
            </a:r>
            <a:r>
              <a:rPr lang="en-US" sz="2800" b="1" dirty="0">
                <a:latin typeface="Comic Sans MS"/>
                <a:ea typeface="Calibri"/>
                <a:cs typeface="Times New Roman"/>
              </a:rPr>
              <a:t>proportion</a:t>
            </a:r>
            <a:r>
              <a:rPr lang="en-US" sz="2800" dirty="0">
                <a:latin typeface="Comic Sans MS"/>
                <a:ea typeface="Calibri"/>
                <a:cs typeface="Times New Roman"/>
              </a:rPr>
              <a:t> is the equality of two ratios (or fractions).</a:t>
            </a:r>
            <a:endParaRPr lang="en-PH" sz="2800" dirty="0">
              <a:ea typeface="Calibri"/>
              <a:cs typeface="Times New Roman"/>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055916"/>
            <a:ext cx="6817677"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094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0310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How do we write proportions? </a:t>
            </a:r>
            <a:endParaRPr lang="en-PH" sz="2800" dirty="0">
              <a:ea typeface="Calibri"/>
              <a:cs typeface="Times New Roman"/>
            </a:endParaRPr>
          </a:p>
          <a:p>
            <a:pPr>
              <a:spcAft>
                <a:spcPts val="600"/>
              </a:spcAft>
            </a:pPr>
            <a:r>
              <a:rPr lang="en-US" sz="2800" dirty="0">
                <a:latin typeface="Comic Sans MS"/>
                <a:ea typeface="Calibri"/>
                <a:cs typeface="Times New Roman"/>
              </a:rPr>
              <a:t>Proportions can be written as follows:</a:t>
            </a:r>
            <a:endParaRPr lang="en-PH" sz="2800" dirty="0">
              <a:ea typeface="Calibri"/>
              <a:cs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30" y="1545401"/>
            <a:ext cx="5791200" cy="3048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740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9241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Is the proportion TRUE or FALSE?</a:t>
            </a:r>
            <a:endParaRPr lang="en-PH" sz="2800" dirty="0">
              <a:ea typeface="Calibri"/>
              <a:cs typeface="Times New Roman"/>
            </a:endParaRPr>
          </a:p>
          <a:p>
            <a:pPr algn="just">
              <a:spcAft>
                <a:spcPts val="600"/>
              </a:spcAft>
            </a:pPr>
            <a:r>
              <a:rPr lang="en-US" sz="2800" dirty="0">
                <a:latin typeface="Comic Sans MS"/>
                <a:ea typeface="Calibri"/>
                <a:cs typeface="Times New Roman"/>
              </a:rPr>
              <a:t>To determine whether given proportion is TRUE or FALSE, we use the process of “cross multiplication”.</a:t>
            </a:r>
          </a:p>
          <a:p>
            <a:pPr algn="just">
              <a:spcAft>
                <a:spcPts val="600"/>
              </a:spcAft>
            </a:pPr>
            <a:endParaRPr lang="en-US" sz="2800" dirty="0">
              <a:latin typeface="Comic Sans MS"/>
              <a:ea typeface="Calibri"/>
              <a:cs typeface="Times New Roman"/>
            </a:endParaRPr>
          </a:p>
          <a:p>
            <a:pPr>
              <a:spcAft>
                <a:spcPts val="600"/>
              </a:spcAft>
            </a:pPr>
            <a:r>
              <a:rPr lang="en-US" sz="2800" b="1" dirty="0">
                <a:latin typeface="Comic Sans MS"/>
                <a:ea typeface="Calibri"/>
                <a:cs typeface="Times New Roman"/>
              </a:rPr>
              <a:t>Example:</a:t>
            </a:r>
            <a:r>
              <a:rPr lang="en-US" sz="2800" dirty="0">
                <a:latin typeface="Comic Sans MS"/>
                <a:ea typeface="Calibri"/>
                <a:cs typeface="Times New Roman"/>
              </a:rPr>
              <a:t> Tell whether the given proportion </a:t>
            </a:r>
          </a:p>
          <a:p>
            <a:pPr>
              <a:spcAft>
                <a:spcPts val="600"/>
              </a:spcAft>
            </a:pPr>
            <a:r>
              <a:rPr lang="en-US" sz="2800" dirty="0">
                <a:latin typeface="Comic Sans MS"/>
                <a:ea typeface="Calibri"/>
                <a:cs typeface="Times New Roman"/>
              </a:rPr>
              <a:t>	       3:4 = 15:20 is true or false.</a:t>
            </a:r>
            <a:endParaRPr lang="en-PH" sz="2800" dirty="0">
              <a:ea typeface="Calibri"/>
              <a:cs typeface="Times New Roman"/>
            </a:endParaRPr>
          </a:p>
          <a:p>
            <a:pPr algn="just">
              <a:spcAft>
                <a:spcPts val="600"/>
              </a:spcAft>
            </a:pPr>
            <a:endParaRPr lang="en-PH" sz="2800" dirty="0">
              <a:ea typeface="Calibri"/>
              <a:cs typeface="Times New Roman"/>
            </a:endParaRPr>
          </a:p>
        </p:txBody>
      </p:sp>
    </p:spTree>
    <p:extLst>
      <p:ext uri="{BB962C8B-B14F-4D97-AF65-F5344CB8AC3E}">
        <p14:creationId xmlns:p14="http://schemas.microsoft.com/office/powerpoint/2010/main" val="1200073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554545"/>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Example:</a:t>
            </a:r>
            <a:r>
              <a:rPr lang="en-US" sz="2800" dirty="0">
                <a:latin typeface="Comic Sans MS"/>
                <a:ea typeface="Calibri"/>
                <a:cs typeface="Times New Roman"/>
              </a:rPr>
              <a:t> Tell whether the given proportion </a:t>
            </a:r>
          </a:p>
          <a:p>
            <a:pPr>
              <a:spcAft>
                <a:spcPts val="600"/>
              </a:spcAft>
            </a:pPr>
            <a:r>
              <a:rPr lang="en-US" sz="2800" dirty="0">
                <a:latin typeface="Comic Sans MS"/>
                <a:ea typeface="Calibri"/>
                <a:cs typeface="Times New Roman"/>
              </a:rPr>
              <a:t>	       3:4 = 15:60 is true or false.</a:t>
            </a:r>
          </a:p>
          <a:p>
            <a:pPr>
              <a:spcAft>
                <a:spcPts val="600"/>
              </a:spcAft>
            </a:pPr>
            <a:endParaRPr lang="en-US" sz="2800" dirty="0">
              <a:latin typeface="Comic Sans MS"/>
              <a:ea typeface="Calibri"/>
              <a:cs typeface="Times New Roman"/>
            </a:endParaRPr>
          </a:p>
          <a:p>
            <a:pPr>
              <a:spcAft>
                <a:spcPts val="600"/>
              </a:spcAft>
            </a:pPr>
            <a:endParaRPr lang="en-PH" sz="2800" dirty="0">
              <a:ea typeface="Calibri"/>
              <a:cs typeface="Times New Roman"/>
            </a:endParaRPr>
          </a:p>
          <a:p>
            <a:pPr algn="just">
              <a:spcAft>
                <a:spcPts val="600"/>
              </a:spcAft>
            </a:pPr>
            <a:endParaRPr lang="en-PH" sz="2800" dirty="0">
              <a:ea typeface="Calibri"/>
              <a:cs typeface="Times New Roman"/>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676" y="2103715"/>
            <a:ext cx="7303201"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625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246769"/>
          </a:xfrm>
          <a:prstGeom prst="rect">
            <a:avLst/>
          </a:prstGeom>
          <a:noFill/>
        </p:spPr>
        <p:txBody>
          <a:bodyPr wrap="square" rtlCol="0">
            <a:spAutoFit/>
          </a:bodyPr>
          <a:lstStyle/>
          <a:p>
            <a:pPr marL="914400" indent="-914400" algn="just">
              <a:spcAft>
                <a:spcPts val="600"/>
              </a:spcAft>
            </a:pPr>
            <a:r>
              <a:rPr lang="en-US" sz="2800" b="1" dirty="0">
                <a:solidFill>
                  <a:srgbClr val="E36C0A"/>
                </a:solidFill>
                <a:latin typeface="Comic Sans MS"/>
                <a:ea typeface="Calibri"/>
                <a:cs typeface="Times New Roman"/>
              </a:rPr>
              <a:t>Step 2:</a:t>
            </a:r>
            <a:r>
              <a:rPr lang="en-US" sz="2800" dirty="0">
                <a:latin typeface="Comic Sans MS"/>
                <a:ea typeface="Calibri"/>
                <a:cs typeface="Times New Roman"/>
              </a:rPr>
              <a:t>  Multiply the numerator of the first  	ratio by the denominator of the other 	ratio, and the numerator of the 	second ratio by the denominator of 	the first ratio.</a:t>
            </a:r>
            <a:endParaRPr lang="en-PH" sz="2800" dirty="0">
              <a:ea typeface="Calibri"/>
              <a:cs typeface="Times New Roman"/>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3574" y="3028950"/>
            <a:ext cx="2181225"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8682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Proportions</a:t>
            </a: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16320"/>
          </a:xfrm>
          <a:prstGeom prst="rect">
            <a:avLst/>
          </a:prstGeom>
          <a:noFill/>
        </p:spPr>
        <p:txBody>
          <a:bodyPr wrap="square" rtlCol="0">
            <a:spAutoFit/>
          </a:bodyPr>
          <a:lstStyle/>
          <a:p>
            <a:pPr algn="just">
              <a:spcAft>
                <a:spcPts val="600"/>
              </a:spcAft>
            </a:pPr>
            <a:r>
              <a:rPr lang="en-US" sz="2800" b="1" dirty="0">
                <a:solidFill>
                  <a:srgbClr val="E36C0A"/>
                </a:solidFill>
                <a:latin typeface="Comic Sans MS"/>
                <a:ea typeface="Calibri"/>
                <a:cs typeface="Times New Roman"/>
              </a:rPr>
              <a:t>Step 3:</a:t>
            </a:r>
            <a:r>
              <a:rPr lang="en-US" sz="2800" dirty="0">
                <a:solidFill>
                  <a:srgbClr val="E36C0A"/>
                </a:solidFill>
                <a:latin typeface="Comic Sans MS"/>
                <a:ea typeface="Calibri"/>
                <a:cs typeface="Times New Roman"/>
              </a:rPr>
              <a:t>  </a:t>
            </a:r>
            <a:r>
              <a:rPr lang="en-US" sz="2800" dirty="0">
                <a:latin typeface="Comic Sans MS"/>
                <a:ea typeface="Calibri"/>
                <a:cs typeface="Times New Roman"/>
              </a:rPr>
              <a:t>If the product are equal, then the 		      proportion is TRUE. If not then the 		      proportion is false.</a:t>
            </a:r>
            <a:endParaRPr lang="en-PH" sz="2800" dirty="0">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endParaRPr lang="en-US" sz="2800" b="1" dirty="0">
              <a:latin typeface="Comic Sans MS"/>
              <a:ea typeface="Calibri"/>
              <a:cs typeface="Times New Roman"/>
            </a:endParaRPr>
          </a:p>
        </p:txBody>
      </p:sp>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2915887" y="2114550"/>
            <a:ext cx="3276600" cy="2133600"/>
          </a:xfrm>
          <a:prstGeom prst="rect">
            <a:avLst/>
          </a:prstGeom>
          <a:noFill/>
          <a:ln>
            <a:noFill/>
          </a:ln>
        </p:spPr>
      </p:pic>
    </p:spTree>
    <p:extLst>
      <p:ext uri="{BB962C8B-B14F-4D97-AF65-F5344CB8AC3E}">
        <p14:creationId xmlns:p14="http://schemas.microsoft.com/office/powerpoint/2010/main" val="385771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558</Words>
  <Application>Microsoft Office PowerPoint</Application>
  <PresentationFormat>On-screen Show (16:9)</PresentationFormat>
  <Paragraphs>110</Paragraphs>
  <Slides>21</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Cambria</vt:lpstr>
      <vt:lpstr>Cambria Math</vt:lpstr>
      <vt:lpstr>Comic Sans MS</vt:lpstr>
      <vt:lpstr>Office Theme</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2022-08-17T09:16:20Z</dcterms:created>
  <dcterms:modified xsi:type="dcterms:W3CDTF">2022-08-17T09:17:17Z</dcterms:modified>
</cp:coreProperties>
</file>