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hiA9Bx/wkmQN67eAL3zoHNZSoZ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9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6" name="Google Shape;33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9" name="Google Shape;36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6" name="Google Shape;38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Google Shape;43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2" name="Google Shape;452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9" name="Google Shape;479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3" name="Google Shape;493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2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2"/>
          <p:cNvSpPr txBox="1">
            <a:spLocks noGrp="1"/>
          </p:cNvSpPr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body" idx="1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5"/>
          <p:cNvSpPr txBox="1">
            <a:spLocks noGrp="1"/>
          </p:cNvSpPr>
          <p:nvPr>
            <p:ph type="body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35"/>
          <p:cNvSpPr txBox="1">
            <a:spLocks noGrp="1"/>
          </p:cNvSpPr>
          <p:nvPr>
            <p:ph type="body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4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457200" y="1962150"/>
            <a:ext cx="82296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Nets and Drawings for Visualizing Geometry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Unit 1 Lesson 1 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424146"/>
            <a:ext cx="8229600" cy="1282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70" name="Google Shape;170;p10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71" name="Google Shape;17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0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0"/>
          <p:cNvSpPr/>
          <p:nvPr/>
        </p:nvSpPr>
        <p:spPr>
          <a:xfrm>
            <a:off x="1676400" y="1581150"/>
            <a:ext cx="1989137" cy="17830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1676400" y="3638550"/>
            <a:ext cx="4572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Triangle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80" name="Google Shape;180;p11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181" name="Google Shape;18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1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pic>
        <p:nvPicPr>
          <p:cNvPr id="183" name="Google Shape;183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" y="1690360"/>
            <a:ext cx="1910602" cy="18526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4" name="Google Shape;184;p11"/>
          <p:cNvCxnSpPr/>
          <p:nvPr/>
        </p:nvCxnSpPr>
        <p:spPr>
          <a:xfrm>
            <a:off x="1676400" y="3028950"/>
            <a:ext cx="1377202" cy="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85" name="Google Shape;185;p11"/>
          <p:cNvCxnSpPr/>
          <p:nvPr/>
        </p:nvCxnSpPr>
        <p:spPr>
          <a:xfrm>
            <a:off x="1650104" y="1690360"/>
            <a:ext cx="0" cy="133859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86" name="Google Shape;186;p11"/>
          <p:cNvCxnSpPr/>
          <p:nvPr/>
        </p:nvCxnSpPr>
        <p:spPr>
          <a:xfrm flipH="1">
            <a:off x="1166038" y="3028950"/>
            <a:ext cx="484066" cy="474022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193" name="Google Shape;19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2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pic>
        <p:nvPicPr>
          <p:cNvPr id="195" name="Google Shape;19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" y="1690360"/>
            <a:ext cx="1910602" cy="18526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6" name="Google Shape;196;p12"/>
          <p:cNvCxnSpPr/>
          <p:nvPr/>
        </p:nvCxnSpPr>
        <p:spPr>
          <a:xfrm>
            <a:off x="1676400" y="3028950"/>
            <a:ext cx="1377202" cy="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97" name="Google Shape;197;p12"/>
          <p:cNvCxnSpPr/>
          <p:nvPr/>
        </p:nvCxnSpPr>
        <p:spPr>
          <a:xfrm>
            <a:off x="1650104" y="1690360"/>
            <a:ext cx="0" cy="133859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98" name="Google Shape;198;p12"/>
          <p:cNvCxnSpPr/>
          <p:nvPr/>
        </p:nvCxnSpPr>
        <p:spPr>
          <a:xfrm flipH="1">
            <a:off x="1166038" y="3028950"/>
            <a:ext cx="484066" cy="474022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9" name="Google Shape;199;p12"/>
          <p:cNvSpPr/>
          <p:nvPr/>
        </p:nvSpPr>
        <p:spPr>
          <a:xfrm>
            <a:off x="5257800" y="1690360"/>
            <a:ext cx="762000" cy="80519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2"/>
          <p:cNvSpPr/>
          <p:nvPr/>
        </p:nvSpPr>
        <p:spPr>
          <a:xfrm>
            <a:off x="4495800" y="2498877"/>
            <a:ext cx="762000" cy="80519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2"/>
          <p:cNvSpPr/>
          <p:nvPr/>
        </p:nvSpPr>
        <p:spPr>
          <a:xfrm>
            <a:off x="5257800" y="3318027"/>
            <a:ext cx="762000" cy="80519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2"/>
          <p:cNvSpPr/>
          <p:nvPr/>
        </p:nvSpPr>
        <p:spPr>
          <a:xfrm>
            <a:off x="6019800" y="2511275"/>
            <a:ext cx="1600200" cy="80519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3" name="Google Shape;203;p12"/>
          <p:cNvCxnSpPr>
            <a:endCxn id="202" idx="2"/>
          </p:cNvCxnSpPr>
          <p:nvPr/>
        </p:nvCxnSpPr>
        <p:spPr>
          <a:xfrm>
            <a:off x="6814800" y="2493565"/>
            <a:ext cx="5100" cy="8229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4" name="Google Shape;204;p12"/>
          <p:cNvSpPr/>
          <p:nvPr/>
        </p:nvSpPr>
        <p:spPr>
          <a:xfrm>
            <a:off x="4309881" y="4405276"/>
            <a:ext cx="168424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squares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10" name="Google Shape;210;p13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211" name="Google Shape;21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3" name="Google Shape;21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2125" y="1556150"/>
            <a:ext cx="2273250" cy="25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19" name="Google Shape;219;p14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220" name="Google Shape;22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4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4"/>
          <p:cNvSpPr/>
          <p:nvPr/>
        </p:nvSpPr>
        <p:spPr>
          <a:xfrm>
            <a:off x="4805916" y="2466058"/>
            <a:ext cx="3200400" cy="1578620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5105400" y="1488125"/>
            <a:ext cx="1066800" cy="997959"/>
          </a:xfrm>
          <a:prstGeom prst="flowChartConnector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4"/>
          <p:cNvSpPr/>
          <p:nvPr/>
        </p:nvSpPr>
        <p:spPr>
          <a:xfrm>
            <a:off x="5105400" y="4044678"/>
            <a:ext cx="1066800" cy="997959"/>
          </a:xfrm>
          <a:prstGeom prst="flowChartConnector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4"/>
          <p:cNvSpPr/>
          <p:nvPr/>
        </p:nvSpPr>
        <p:spPr>
          <a:xfrm>
            <a:off x="859219" y="4219539"/>
            <a:ext cx="37515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circles and 1 rectangle</a:t>
            </a:r>
            <a:endParaRPr/>
          </a:p>
        </p:txBody>
      </p:sp>
      <p:pic>
        <p:nvPicPr>
          <p:cNvPr id="226" name="Google Shape;22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2125" y="1556150"/>
            <a:ext cx="2273250" cy="25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32" name="Google Shape;232;p15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233" name="Google Shape;23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5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5"/>
          <p:cNvSpPr/>
          <p:nvPr/>
        </p:nvSpPr>
        <p:spPr>
          <a:xfrm>
            <a:off x="1663995" y="1885950"/>
            <a:ext cx="1989137" cy="17830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6" name="Google Shape;236;p15"/>
          <p:cNvCxnSpPr/>
          <p:nvPr/>
        </p:nvCxnSpPr>
        <p:spPr>
          <a:xfrm>
            <a:off x="2658563" y="1951970"/>
            <a:ext cx="0" cy="133859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37" name="Google Shape;237;p15"/>
          <p:cNvCxnSpPr>
            <a:endCxn id="235" idx="4"/>
          </p:cNvCxnSpPr>
          <p:nvPr/>
        </p:nvCxnSpPr>
        <p:spPr>
          <a:xfrm>
            <a:off x="2658632" y="3286230"/>
            <a:ext cx="994500" cy="3828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38" name="Google Shape;238;p15"/>
          <p:cNvCxnSpPr>
            <a:endCxn id="235" idx="2"/>
          </p:cNvCxnSpPr>
          <p:nvPr/>
        </p:nvCxnSpPr>
        <p:spPr>
          <a:xfrm flipH="1">
            <a:off x="1663995" y="3286230"/>
            <a:ext cx="994500" cy="3828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6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44" name="Google Shape;244;p16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2: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Draw a net for each figure and then list what 2D shapes you would need to make each one. </a:t>
            </a:r>
            <a:endParaRPr sz="2400" b="1" i="1"/>
          </a:p>
        </p:txBody>
      </p:sp>
      <p:pic>
        <p:nvPicPr>
          <p:cNvPr id="245" name="Google Shape;24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6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6"/>
          <p:cNvSpPr/>
          <p:nvPr/>
        </p:nvSpPr>
        <p:spPr>
          <a:xfrm>
            <a:off x="1663995" y="1885950"/>
            <a:ext cx="1989137" cy="17830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8" name="Google Shape;248;p16"/>
          <p:cNvCxnSpPr/>
          <p:nvPr/>
        </p:nvCxnSpPr>
        <p:spPr>
          <a:xfrm>
            <a:off x="2658563" y="1951970"/>
            <a:ext cx="0" cy="133859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49" name="Google Shape;249;p16"/>
          <p:cNvCxnSpPr>
            <a:endCxn id="247" idx="4"/>
          </p:cNvCxnSpPr>
          <p:nvPr/>
        </p:nvCxnSpPr>
        <p:spPr>
          <a:xfrm>
            <a:off x="2658632" y="3286230"/>
            <a:ext cx="994500" cy="3828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50" name="Google Shape;250;p16"/>
          <p:cNvCxnSpPr>
            <a:endCxn id="247" idx="2"/>
          </p:cNvCxnSpPr>
          <p:nvPr/>
        </p:nvCxnSpPr>
        <p:spPr>
          <a:xfrm flipH="1">
            <a:off x="1663995" y="3286230"/>
            <a:ext cx="994500" cy="3828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51" name="Google Shape;251;p16"/>
          <p:cNvSpPr/>
          <p:nvPr/>
        </p:nvSpPr>
        <p:spPr>
          <a:xfrm>
            <a:off x="4800600" y="1690360"/>
            <a:ext cx="2797175" cy="243205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6"/>
          <p:cNvSpPr/>
          <p:nvPr/>
        </p:nvSpPr>
        <p:spPr>
          <a:xfrm rot="10800000">
            <a:off x="5476764" y="2906384"/>
            <a:ext cx="1457436" cy="1216025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6"/>
          <p:cNvSpPr/>
          <p:nvPr/>
        </p:nvSpPr>
        <p:spPr>
          <a:xfrm>
            <a:off x="5327794" y="4416395"/>
            <a:ext cx="174278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triangles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59" name="Google Shape;259;p17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3: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: Name a three-dimensional figure that can be formed from each net.</a:t>
            </a:r>
            <a:endParaRPr sz="2400" b="1" i="1"/>
          </a:p>
        </p:txBody>
      </p:sp>
      <p:pic>
        <p:nvPicPr>
          <p:cNvPr id="260" name="Google Shape;26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17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62" name="Google Shape;262;p17"/>
          <p:cNvSpPr/>
          <p:nvPr/>
        </p:nvSpPr>
        <p:spPr>
          <a:xfrm rot="10800000">
            <a:off x="2286000" y="1490440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7"/>
          <p:cNvSpPr/>
          <p:nvPr/>
        </p:nvSpPr>
        <p:spPr>
          <a:xfrm rot="5400000">
            <a:off x="1326244" y="2450196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7"/>
          <p:cNvSpPr/>
          <p:nvPr/>
        </p:nvSpPr>
        <p:spPr>
          <a:xfrm rot="-5400000">
            <a:off x="3240439" y="2450196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7"/>
          <p:cNvSpPr/>
          <p:nvPr/>
        </p:nvSpPr>
        <p:spPr>
          <a:xfrm>
            <a:off x="2286000" y="3409951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8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71" name="Google Shape;271;p18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3: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: Name a three-dimensional figure that can be formed from each net.</a:t>
            </a:r>
            <a:endParaRPr sz="2400" b="1" i="1"/>
          </a:p>
        </p:txBody>
      </p:sp>
      <p:pic>
        <p:nvPicPr>
          <p:cNvPr id="272" name="Google Shape;27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18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74" name="Google Shape;274;p18"/>
          <p:cNvSpPr/>
          <p:nvPr/>
        </p:nvSpPr>
        <p:spPr>
          <a:xfrm rot="10800000">
            <a:off x="2286000" y="1490440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8"/>
          <p:cNvSpPr/>
          <p:nvPr/>
        </p:nvSpPr>
        <p:spPr>
          <a:xfrm rot="5400000">
            <a:off x="1326244" y="2450196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8"/>
          <p:cNvSpPr/>
          <p:nvPr/>
        </p:nvSpPr>
        <p:spPr>
          <a:xfrm rot="-5400000">
            <a:off x="3240439" y="2450196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8"/>
          <p:cNvSpPr/>
          <p:nvPr/>
        </p:nvSpPr>
        <p:spPr>
          <a:xfrm>
            <a:off x="2286000" y="3409951"/>
            <a:ext cx="762000" cy="1157510"/>
          </a:xfrm>
          <a:prstGeom prst="flowChartMerge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8"/>
          <p:cNvSpPr/>
          <p:nvPr/>
        </p:nvSpPr>
        <p:spPr>
          <a:xfrm>
            <a:off x="5334000" y="3013076"/>
            <a:ext cx="253819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Square Pyramid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284" name="Google Shape;284;p19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3: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: Name a three-dimensional figure that can be formed from each net.</a:t>
            </a:r>
            <a:endParaRPr sz="2400" b="1" i="1"/>
          </a:p>
        </p:txBody>
      </p:sp>
      <p:pic>
        <p:nvPicPr>
          <p:cNvPr id="285" name="Google Shape;28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9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9"/>
          <p:cNvSpPr/>
          <p:nvPr/>
        </p:nvSpPr>
        <p:spPr>
          <a:xfrm>
            <a:off x="2209800" y="1951970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9"/>
          <p:cNvSpPr/>
          <p:nvPr/>
        </p:nvSpPr>
        <p:spPr>
          <a:xfrm>
            <a:off x="2209799" y="2427268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9"/>
          <p:cNvSpPr/>
          <p:nvPr/>
        </p:nvSpPr>
        <p:spPr>
          <a:xfrm>
            <a:off x="2209798" y="2902566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9"/>
          <p:cNvSpPr/>
          <p:nvPr/>
        </p:nvSpPr>
        <p:spPr>
          <a:xfrm>
            <a:off x="2209797" y="3377864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9"/>
          <p:cNvSpPr/>
          <p:nvPr/>
        </p:nvSpPr>
        <p:spPr>
          <a:xfrm>
            <a:off x="2209796" y="3853162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9"/>
          <p:cNvSpPr/>
          <p:nvPr/>
        </p:nvSpPr>
        <p:spPr>
          <a:xfrm>
            <a:off x="2209800" y="4331431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9"/>
          <p:cNvSpPr/>
          <p:nvPr/>
        </p:nvSpPr>
        <p:spPr>
          <a:xfrm rot="5400000">
            <a:off x="1453189" y="2272344"/>
            <a:ext cx="782631" cy="730582"/>
          </a:xfrm>
          <a:prstGeom prst="hexagon">
            <a:avLst>
              <a:gd name="adj" fmla="val 25000"/>
              <a:gd name="vf" fmla="val 115470"/>
            </a:avLst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9"/>
          <p:cNvSpPr/>
          <p:nvPr/>
        </p:nvSpPr>
        <p:spPr>
          <a:xfrm rot="5400000">
            <a:off x="3465522" y="2299626"/>
            <a:ext cx="782631" cy="730582"/>
          </a:xfrm>
          <a:prstGeom prst="hexagon">
            <a:avLst>
              <a:gd name="adj" fmla="val 25000"/>
              <a:gd name="vf" fmla="val 115470"/>
            </a:avLst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228600" y="66675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</a:pPr>
            <a:r>
              <a:rPr lang="en-US" b="1">
                <a:solidFill>
                  <a:srgbClr val="0070C0"/>
                </a:solidFill>
              </a:rPr>
              <a:t>Students will be able to: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• </a:t>
            </a:r>
            <a:r>
              <a:rPr lang="en-US" sz="2800"/>
              <a:t>Represent three-dimensional figures using nets. </a:t>
            </a:r>
            <a:endParaRPr sz="2800"/>
          </a:p>
          <a:p>
            <a:pPr marL="342900" lvl="0" indent="-34290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Make isometric and orthographic drawings.	</a:t>
            </a:r>
            <a:endParaRPr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0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300" name="Google Shape;300;p20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686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3: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: Name a three-dimensional figure that can be formed from each net.</a:t>
            </a:r>
            <a:endParaRPr sz="2400" b="1" i="1"/>
          </a:p>
        </p:txBody>
      </p:sp>
      <p:pic>
        <p:nvPicPr>
          <p:cNvPr id="301" name="Google Shape;301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20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20"/>
          <p:cNvSpPr/>
          <p:nvPr/>
        </p:nvSpPr>
        <p:spPr>
          <a:xfrm>
            <a:off x="2209800" y="1951970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20"/>
          <p:cNvSpPr/>
          <p:nvPr/>
        </p:nvSpPr>
        <p:spPr>
          <a:xfrm>
            <a:off x="2209799" y="2427268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20"/>
          <p:cNvSpPr/>
          <p:nvPr/>
        </p:nvSpPr>
        <p:spPr>
          <a:xfrm>
            <a:off x="2209798" y="2902566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20"/>
          <p:cNvSpPr/>
          <p:nvPr/>
        </p:nvSpPr>
        <p:spPr>
          <a:xfrm>
            <a:off x="2209797" y="3377864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20"/>
          <p:cNvSpPr/>
          <p:nvPr/>
        </p:nvSpPr>
        <p:spPr>
          <a:xfrm>
            <a:off x="2209796" y="3853162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0"/>
          <p:cNvSpPr/>
          <p:nvPr/>
        </p:nvSpPr>
        <p:spPr>
          <a:xfrm>
            <a:off x="2209800" y="4331431"/>
            <a:ext cx="1281747" cy="475298"/>
          </a:xfrm>
          <a:prstGeom prst="rect">
            <a:avLst/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0"/>
          <p:cNvSpPr/>
          <p:nvPr/>
        </p:nvSpPr>
        <p:spPr>
          <a:xfrm rot="5400000">
            <a:off x="1453189" y="2272344"/>
            <a:ext cx="782631" cy="730582"/>
          </a:xfrm>
          <a:prstGeom prst="hexagon">
            <a:avLst>
              <a:gd name="adj" fmla="val 25000"/>
              <a:gd name="vf" fmla="val 115470"/>
            </a:avLst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0"/>
          <p:cNvSpPr/>
          <p:nvPr/>
        </p:nvSpPr>
        <p:spPr>
          <a:xfrm rot="5400000">
            <a:off x="3465522" y="2299626"/>
            <a:ext cx="782631" cy="730582"/>
          </a:xfrm>
          <a:prstGeom prst="hexagon">
            <a:avLst>
              <a:gd name="adj" fmla="val 25000"/>
              <a:gd name="vf" fmla="val 115470"/>
            </a:avLst>
          </a:prstGeom>
          <a:noFill/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0"/>
          <p:cNvSpPr/>
          <p:nvPr/>
        </p:nvSpPr>
        <p:spPr>
          <a:xfrm>
            <a:off x="5638800" y="3366132"/>
            <a:ext cx="266412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Hexagonal Prism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1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317" name="Google Shape;317;p21"/>
          <p:cNvSpPr txBox="1">
            <a:spLocks noGrp="1"/>
          </p:cNvSpPr>
          <p:nvPr>
            <p:ph type="body" idx="1"/>
          </p:nvPr>
        </p:nvSpPr>
        <p:spPr>
          <a:xfrm>
            <a:off x="269550" y="593050"/>
            <a:ext cx="8686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600"/>
              <a:buNone/>
            </a:pPr>
            <a:r>
              <a:rPr lang="en-US" sz="3600" b="1" i="1" u="sng">
                <a:solidFill>
                  <a:srgbClr val="1F497D"/>
                </a:solidFill>
              </a:rPr>
              <a:t>An isometric drawing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 isometric drawing shows a corner view of a three-dimensional figure.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You can draw an isometric drawing on isometric dot paper.</a:t>
            </a:r>
            <a:endParaRPr/>
          </a:p>
          <a:p>
            <a:pPr marL="400050" lvl="1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pic>
        <p:nvPicPr>
          <p:cNvPr id="318" name="Google Shape;31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325" name="Google Shape;325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22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4: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isometric drawing of each cube structure on isometric dot paper.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22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22"/>
          <p:cNvSpPr/>
          <p:nvPr/>
        </p:nvSpPr>
        <p:spPr>
          <a:xfrm>
            <a:off x="323098" y="1392257"/>
            <a:ext cx="47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2"/>
          <p:cNvSpPr/>
          <p:nvPr/>
        </p:nvSpPr>
        <p:spPr>
          <a:xfrm>
            <a:off x="1447800" y="2015261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2"/>
          <p:cNvSpPr/>
          <p:nvPr/>
        </p:nvSpPr>
        <p:spPr>
          <a:xfrm>
            <a:off x="1972340" y="2015260"/>
            <a:ext cx="685800" cy="708889"/>
          </a:xfrm>
          <a:prstGeom prst="cube">
            <a:avLst>
              <a:gd name="adj" fmla="val 25000"/>
            </a:avLst>
          </a:prstGeom>
          <a:solidFill>
            <a:srgbClr val="D6E3B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22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22"/>
          <p:cNvSpPr/>
          <p:nvPr/>
        </p:nvSpPr>
        <p:spPr>
          <a:xfrm>
            <a:off x="1809307" y="2170898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3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340" name="Google Shape;34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3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4: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isometric drawing of each cube structure on isometric dot paper.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3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3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3"/>
          <p:cNvSpPr/>
          <p:nvPr/>
        </p:nvSpPr>
        <p:spPr>
          <a:xfrm>
            <a:off x="323098" y="1392257"/>
            <a:ext cx="47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3"/>
          <p:cNvSpPr/>
          <p:nvPr/>
        </p:nvSpPr>
        <p:spPr>
          <a:xfrm>
            <a:off x="1447800" y="2015261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3"/>
          <p:cNvSpPr/>
          <p:nvPr/>
        </p:nvSpPr>
        <p:spPr>
          <a:xfrm>
            <a:off x="1972340" y="2015260"/>
            <a:ext cx="685800" cy="708889"/>
          </a:xfrm>
          <a:prstGeom prst="cube">
            <a:avLst>
              <a:gd name="adj" fmla="val 25000"/>
            </a:avLst>
          </a:prstGeom>
          <a:solidFill>
            <a:srgbClr val="D6E3B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3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3"/>
          <p:cNvSpPr/>
          <p:nvPr/>
        </p:nvSpPr>
        <p:spPr>
          <a:xfrm>
            <a:off x="1809307" y="2170898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9" name="Google Shape;349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43400" y="1561286"/>
            <a:ext cx="3084195" cy="31730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0" name="Google Shape;350;p23"/>
          <p:cNvCxnSpPr/>
          <p:nvPr/>
        </p:nvCxnSpPr>
        <p:spPr>
          <a:xfrm>
            <a:off x="5638800" y="2562225"/>
            <a:ext cx="965100" cy="438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1" name="Google Shape;351;p23"/>
          <p:cNvCxnSpPr/>
          <p:nvPr/>
        </p:nvCxnSpPr>
        <p:spPr>
          <a:xfrm>
            <a:off x="5308600" y="2709683"/>
            <a:ext cx="965100" cy="4383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2" name="Google Shape;352;p23"/>
          <p:cNvCxnSpPr/>
          <p:nvPr/>
        </p:nvCxnSpPr>
        <p:spPr>
          <a:xfrm flipH="1">
            <a:off x="5308460" y="2709683"/>
            <a:ext cx="607200" cy="290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3" name="Google Shape;353;p23"/>
          <p:cNvCxnSpPr/>
          <p:nvPr/>
        </p:nvCxnSpPr>
        <p:spPr>
          <a:xfrm flipH="1">
            <a:off x="5611990" y="2835226"/>
            <a:ext cx="607200" cy="290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4" name="Google Shape;354;p23"/>
          <p:cNvCxnSpPr/>
          <p:nvPr/>
        </p:nvCxnSpPr>
        <p:spPr>
          <a:xfrm flipH="1">
            <a:off x="5308530" y="2566173"/>
            <a:ext cx="303600" cy="145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5" name="Google Shape;355;p23"/>
          <p:cNvCxnSpPr/>
          <p:nvPr/>
        </p:nvCxnSpPr>
        <p:spPr>
          <a:xfrm flipH="1">
            <a:off x="6273730" y="3000375"/>
            <a:ext cx="303600" cy="145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6" name="Google Shape;356;p23"/>
          <p:cNvCxnSpPr/>
          <p:nvPr/>
        </p:nvCxnSpPr>
        <p:spPr>
          <a:xfrm flipH="1">
            <a:off x="6273730" y="3257550"/>
            <a:ext cx="303600" cy="145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7" name="Google Shape;357;p23"/>
          <p:cNvCxnSpPr/>
          <p:nvPr/>
        </p:nvCxnSpPr>
        <p:spPr>
          <a:xfrm>
            <a:off x="5308600" y="2985135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8" name="Google Shape;358;p23"/>
          <p:cNvCxnSpPr/>
          <p:nvPr/>
        </p:nvCxnSpPr>
        <p:spPr>
          <a:xfrm>
            <a:off x="5319233" y="2726734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9" name="Google Shape;359;p23"/>
          <p:cNvCxnSpPr/>
          <p:nvPr/>
        </p:nvCxnSpPr>
        <p:spPr>
          <a:xfrm>
            <a:off x="5612130" y="3147833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0" name="Google Shape;360;p23"/>
          <p:cNvCxnSpPr/>
          <p:nvPr/>
        </p:nvCxnSpPr>
        <p:spPr>
          <a:xfrm>
            <a:off x="5919204" y="2999149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1" name="Google Shape;361;p23"/>
          <p:cNvCxnSpPr/>
          <p:nvPr/>
        </p:nvCxnSpPr>
        <p:spPr>
          <a:xfrm>
            <a:off x="6273800" y="3147833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p23"/>
          <p:cNvCxnSpPr/>
          <p:nvPr/>
        </p:nvCxnSpPr>
        <p:spPr>
          <a:xfrm>
            <a:off x="6577330" y="3011625"/>
            <a:ext cx="0" cy="272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3" name="Google Shape;363;p23"/>
          <p:cNvCxnSpPr/>
          <p:nvPr/>
        </p:nvCxnSpPr>
        <p:spPr>
          <a:xfrm>
            <a:off x="5295604" y="3277303"/>
            <a:ext cx="349800" cy="146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4" name="Google Shape;364;p23"/>
          <p:cNvCxnSpPr/>
          <p:nvPr/>
        </p:nvCxnSpPr>
        <p:spPr>
          <a:xfrm>
            <a:off x="5335772" y="2999149"/>
            <a:ext cx="276300" cy="122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5" name="Google Shape;365;p23"/>
          <p:cNvCxnSpPr/>
          <p:nvPr/>
        </p:nvCxnSpPr>
        <p:spPr>
          <a:xfrm>
            <a:off x="5924107" y="3282691"/>
            <a:ext cx="349800" cy="1464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6" name="Google Shape;366;p23"/>
          <p:cNvCxnSpPr/>
          <p:nvPr/>
        </p:nvCxnSpPr>
        <p:spPr>
          <a:xfrm flipH="1">
            <a:off x="5620507" y="3284040"/>
            <a:ext cx="303600" cy="145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4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373" name="Google Shape;373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p24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4: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isometric drawing of each cube structure on isometric dot paper.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24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4"/>
          <p:cNvSpPr/>
          <p:nvPr/>
        </p:nvSpPr>
        <p:spPr>
          <a:xfrm>
            <a:off x="323098" y="1392257"/>
            <a:ext cx="47320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4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24"/>
          <p:cNvSpPr/>
          <p:nvPr/>
        </p:nvSpPr>
        <p:spPr>
          <a:xfrm>
            <a:off x="1991833" y="2027405"/>
            <a:ext cx="685800" cy="708889"/>
          </a:xfrm>
          <a:prstGeom prst="cube">
            <a:avLst>
              <a:gd name="adj" fmla="val 25000"/>
            </a:avLst>
          </a:prstGeom>
          <a:solidFill>
            <a:srgbClr val="F2DADA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24"/>
          <p:cNvSpPr/>
          <p:nvPr/>
        </p:nvSpPr>
        <p:spPr>
          <a:xfrm>
            <a:off x="2495107" y="1482328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24"/>
          <p:cNvSpPr/>
          <p:nvPr/>
        </p:nvSpPr>
        <p:spPr>
          <a:xfrm>
            <a:off x="3020533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24"/>
          <p:cNvSpPr/>
          <p:nvPr/>
        </p:nvSpPr>
        <p:spPr>
          <a:xfrm>
            <a:off x="1809307" y="2191217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4"/>
          <p:cNvSpPr/>
          <p:nvPr/>
        </p:nvSpPr>
        <p:spPr>
          <a:xfrm>
            <a:off x="2334733" y="2191215"/>
            <a:ext cx="685800" cy="708889"/>
          </a:xfrm>
          <a:prstGeom prst="cube">
            <a:avLst>
              <a:gd name="adj" fmla="val 25000"/>
            </a:avLst>
          </a:prstGeom>
          <a:solidFill>
            <a:srgbClr val="D6E3B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5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390" name="Google Shape;39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25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4: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isometric drawing of each cube structure on isometric dot paper.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2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25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25"/>
          <p:cNvSpPr/>
          <p:nvPr/>
        </p:nvSpPr>
        <p:spPr>
          <a:xfrm>
            <a:off x="323098" y="1392257"/>
            <a:ext cx="47320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5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25"/>
          <p:cNvSpPr/>
          <p:nvPr/>
        </p:nvSpPr>
        <p:spPr>
          <a:xfrm>
            <a:off x="1991833" y="2027405"/>
            <a:ext cx="685800" cy="708889"/>
          </a:xfrm>
          <a:prstGeom prst="cube">
            <a:avLst>
              <a:gd name="adj" fmla="val 25000"/>
            </a:avLst>
          </a:prstGeom>
          <a:solidFill>
            <a:srgbClr val="F2DADA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25"/>
          <p:cNvSpPr/>
          <p:nvPr/>
        </p:nvSpPr>
        <p:spPr>
          <a:xfrm>
            <a:off x="2495107" y="1482328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25"/>
          <p:cNvSpPr/>
          <p:nvPr/>
        </p:nvSpPr>
        <p:spPr>
          <a:xfrm>
            <a:off x="3020533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25"/>
          <p:cNvSpPr/>
          <p:nvPr/>
        </p:nvSpPr>
        <p:spPr>
          <a:xfrm>
            <a:off x="1809307" y="2191217"/>
            <a:ext cx="685800" cy="708889"/>
          </a:xfrm>
          <a:prstGeom prst="cube">
            <a:avLst>
              <a:gd name="adj" fmla="val 25000"/>
            </a:avLst>
          </a:prstGeom>
          <a:solidFill>
            <a:srgbClr val="F2F2F2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25"/>
          <p:cNvSpPr/>
          <p:nvPr/>
        </p:nvSpPr>
        <p:spPr>
          <a:xfrm>
            <a:off x="2334733" y="2191215"/>
            <a:ext cx="685800" cy="708889"/>
          </a:xfrm>
          <a:prstGeom prst="cube">
            <a:avLst>
              <a:gd name="adj" fmla="val 25000"/>
            </a:avLst>
          </a:prstGeom>
          <a:solidFill>
            <a:srgbClr val="D6E3B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1" name="Google Shape;401;p25"/>
          <p:cNvGrpSpPr/>
          <p:nvPr/>
        </p:nvGrpSpPr>
        <p:grpSpPr>
          <a:xfrm>
            <a:off x="4572000" y="1510769"/>
            <a:ext cx="2874010" cy="3173096"/>
            <a:chOff x="4572000" y="1663169"/>
            <a:chExt cx="2874010" cy="3173096"/>
          </a:xfrm>
        </p:grpSpPr>
        <p:pic>
          <p:nvPicPr>
            <p:cNvPr id="402" name="Google Shape;402;p2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572000" y="1663169"/>
              <a:ext cx="2874010" cy="3173096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03" name="Google Shape;403;p25"/>
            <p:cNvCxnSpPr/>
            <p:nvPr/>
          </p:nvCxnSpPr>
          <p:spPr>
            <a:xfrm>
              <a:off x="5717857" y="2900106"/>
              <a:ext cx="629700" cy="3534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4" name="Google Shape;404;p25"/>
            <p:cNvCxnSpPr/>
            <p:nvPr/>
          </p:nvCxnSpPr>
          <p:spPr>
            <a:xfrm>
              <a:off x="6363667" y="2943805"/>
              <a:ext cx="293400" cy="1311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5" name="Google Shape;405;p25"/>
            <p:cNvCxnSpPr/>
            <p:nvPr/>
          </p:nvCxnSpPr>
          <p:spPr>
            <a:xfrm>
              <a:off x="5180171" y="2964083"/>
              <a:ext cx="612458" cy="285633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6" name="Google Shape;406;p25"/>
            <p:cNvCxnSpPr/>
            <p:nvPr/>
          </p:nvCxnSpPr>
          <p:spPr>
            <a:xfrm>
              <a:off x="5180171" y="3259451"/>
              <a:ext cx="612458" cy="285329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7" name="Google Shape;407;p25"/>
            <p:cNvCxnSpPr/>
            <p:nvPr/>
          </p:nvCxnSpPr>
          <p:spPr>
            <a:xfrm flipH="1">
              <a:off x="5187261" y="2640423"/>
              <a:ext cx="558236" cy="32366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8" name="Google Shape;408;p25"/>
            <p:cNvCxnSpPr/>
            <p:nvPr/>
          </p:nvCxnSpPr>
          <p:spPr>
            <a:xfrm flipH="1">
              <a:off x="5466908" y="2964083"/>
              <a:ext cx="278589" cy="110828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9" name="Google Shape;409;p25"/>
            <p:cNvCxnSpPr/>
            <p:nvPr/>
          </p:nvCxnSpPr>
          <p:spPr>
            <a:xfrm>
              <a:off x="5173083" y="2987508"/>
              <a:ext cx="0" cy="27241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0" name="Google Shape;410;p25"/>
            <p:cNvCxnSpPr/>
            <p:nvPr/>
          </p:nvCxnSpPr>
          <p:spPr>
            <a:xfrm>
              <a:off x="5420832" y="2776628"/>
              <a:ext cx="306229" cy="13621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1" name="Google Shape;411;p25"/>
            <p:cNvCxnSpPr/>
            <p:nvPr/>
          </p:nvCxnSpPr>
          <p:spPr>
            <a:xfrm>
              <a:off x="6016664" y="2492801"/>
              <a:ext cx="306229" cy="13621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2" name="Google Shape;412;p25"/>
            <p:cNvCxnSpPr/>
            <p:nvPr/>
          </p:nvCxnSpPr>
          <p:spPr>
            <a:xfrm>
              <a:off x="5486400" y="3114371"/>
              <a:ext cx="0" cy="27241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3" name="Google Shape;413;p25"/>
            <p:cNvCxnSpPr/>
            <p:nvPr/>
          </p:nvCxnSpPr>
          <p:spPr>
            <a:xfrm>
              <a:off x="5745497" y="3249716"/>
              <a:ext cx="0" cy="25176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4" name="Google Shape;414;p25"/>
            <p:cNvCxnSpPr/>
            <p:nvPr/>
          </p:nvCxnSpPr>
          <p:spPr>
            <a:xfrm>
              <a:off x="5745497" y="2644609"/>
              <a:ext cx="306229" cy="13621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5" name="Google Shape;415;p25"/>
            <p:cNvCxnSpPr/>
            <p:nvPr/>
          </p:nvCxnSpPr>
          <p:spPr>
            <a:xfrm>
              <a:off x="5745497" y="2640423"/>
              <a:ext cx="0" cy="27241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6" name="Google Shape;416;p25"/>
            <p:cNvCxnSpPr/>
            <p:nvPr/>
          </p:nvCxnSpPr>
          <p:spPr>
            <a:xfrm>
              <a:off x="6036175" y="2802496"/>
              <a:ext cx="0" cy="27241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7" name="Google Shape;417;p25"/>
            <p:cNvCxnSpPr/>
            <p:nvPr/>
          </p:nvCxnSpPr>
          <p:spPr>
            <a:xfrm flipH="1">
              <a:off x="6347496" y="3092851"/>
              <a:ext cx="309600" cy="1608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8" name="Google Shape;418;p25"/>
            <p:cNvCxnSpPr/>
            <p:nvPr/>
          </p:nvCxnSpPr>
          <p:spPr>
            <a:xfrm flipH="1">
              <a:off x="5733458" y="2938703"/>
              <a:ext cx="605400" cy="3486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19" name="Google Shape;419;p25"/>
            <p:cNvCxnSpPr/>
            <p:nvPr/>
          </p:nvCxnSpPr>
          <p:spPr>
            <a:xfrm flipH="1">
              <a:off x="6036158" y="2645752"/>
              <a:ext cx="302700" cy="1833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0" name="Google Shape;420;p25"/>
            <p:cNvCxnSpPr/>
            <p:nvPr/>
          </p:nvCxnSpPr>
          <p:spPr>
            <a:xfrm flipH="1">
              <a:off x="5733493" y="2469274"/>
              <a:ext cx="318234" cy="159737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1" name="Google Shape;421;p25"/>
            <p:cNvCxnSpPr/>
            <p:nvPr/>
          </p:nvCxnSpPr>
          <p:spPr>
            <a:xfrm>
              <a:off x="6363667" y="2691668"/>
              <a:ext cx="0" cy="2724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2" name="Google Shape;422;p25"/>
            <p:cNvCxnSpPr/>
            <p:nvPr/>
          </p:nvCxnSpPr>
          <p:spPr>
            <a:xfrm flipH="1">
              <a:off x="6338858" y="3405963"/>
              <a:ext cx="309459" cy="160712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3" name="Google Shape;423;p25"/>
            <p:cNvCxnSpPr/>
            <p:nvPr/>
          </p:nvCxnSpPr>
          <p:spPr>
            <a:xfrm flipH="1">
              <a:off x="5733493" y="3384068"/>
              <a:ext cx="309459" cy="160712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4" name="Google Shape;424;p25"/>
            <p:cNvCxnSpPr/>
            <p:nvPr/>
          </p:nvCxnSpPr>
          <p:spPr>
            <a:xfrm>
              <a:off x="6359555" y="3265907"/>
              <a:ext cx="0" cy="2724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5" name="Google Shape;425;p25"/>
            <p:cNvCxnSpPr/>
            <p:nvPr/>
          </p:nvCxnSpPr>
          <p:spPr>
            <a:xfrm>
              <a:off x="6657096" y="3092851"/>
              <a:ext cx="0" cy="2724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6" name="Google Shape;426;p25"/>
            <p:cNvCxnSpPr/>
            <p:nvPr/>
          </p:nvCxnSpPr>
          <p:spPr>
            <a:xfrm>
              <a:off x="6053326" y="3136937"/>
              <a:ext cx="0" cy="27241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27" name="Google Shape;427;p25"/>
            <p:cNvCxnSpPr/>
            <p:nvPr/>
          </p:nvCxnSpPr>
          <p:spPr>
            <a:xfrm>
              <a:off x="6042952" y="3365266"/>
              <a:ext cx="295800" cy="179400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6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433" name="Google Shape;433;p26"/>
          <p:cNvSpPr txBox="1">
            <a:spLocks noGrp="1"/>
          </p:cNvSpPr>
          <p:nvPr>
            <p:ph type="body" idx="1"/>
          </p:nvPr>
        </p:nvSpPr>
        <p:spPr>
          <a:xfrm>
            <a:off x="228600" y="617600"/>
            <a:ext cx="8686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000"/>
              <a:buNone/>
            </a:pPr>
            <a:r>
              <a:rPr lang="en-US" sz="4000" b="1" i="1" u="sng">
                <a:solidFill>
                  <a:srgbClr val="1F497D"/>
                </a:solidFill>
              </a:rPr>
              <a:t>An orthographic drawing</a:t>
            </a:r>
            <a:endParaRPr sz="360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An orthographic drawing is another way to represent a three-dimensional figure.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It shows a top view, front view, and right-side view.</a:t>
            </a:r>
            <a:endParaRPr/>
          </a:p>
          <a:p>
            <a:pPr marL="400050" lvl="1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pic>
        <p:nvPicPr>
          <p:cNvPr id="434" name="Google Shape;43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27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441" name="Google Shape;44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p27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5: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orthographic drawing for each structure.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2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27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27"/>
          <p:cNvSpPr/>
          <p:nvPr/>
        </p:nvSpPr>
        <p:spPr>
          <a:xfrm>
            <a:off x="323098" y="1392257"/>
            <a:ext cx="47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27"/>
          <p:cNvSpPr/>
          <p:nvPr/>
        </p:nvSpPr>
        <p:spPr>
          <a:xfrm>
            <a:off x="1447800" y="2015261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27"/>
          <p:cNvSpPr/>
          <p:nvPr/>
        </p:nvSpPr>
        <p:spPr>
          <a:xfrm>
            <a:off x="1972340" y="2015260"/>
            <a:ext cx="685800" cy="708889"/>
          </a:xfrm>
          <a:prstGeom prst="cube">
            <a:avLst>
              <a:gd name="adj" fmla="val 25000"/>
            </a:avLst>
          </a:prstGeom>
          <a:solidFill>
            <a:srgbClr val="C2D59B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27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E5DFE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27"/>
          <p:cNvSpPr/>
          <p:nvPr/>
        </p:nvSpPr>
        <p:spPr>
          <a:xfrm>
            <a:off x="1972340" y="150494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8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456" name="Google Shape;456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28"/>
          <p:cNvSpPr/>
          <p:nvPr/>
        </p:nvSpPr>
        <p:spPr>
          <a:xfrm>
            <a:off x="123719" y="424418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5: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orthographic drawing for each structure.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2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8"/>
          <p:cNvSpPr/>
          <p:nvPr/>
        </p:nvSpPr>
        <p:spPr>
          <a:xfrm>
            <a:off x="971107" y="1558178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28"/>
          <p:cNvSpPr/>
          <p:nvPr/>
        </p:nvSpPr>
        <p:spPr>
          <a:xfrm>
            <a:off x="323098" y="1392257"/>
            <a:ext cx="47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28"/>
          <p:cNvSpPr/>
          <p:nvPr/>
        </p:nvSpPr>
        <p:spPr>
          <a:xfrm>
            <a:off x="1447800" y="2015261"/>
            <a:ext cx="685800" cy="708889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28"/>
          <p:cNvSpPr/>
          <p:nvPr/>
        </p:nvSpPr>
        <p:spPr>
          <a:xfrm>
            <a:off x="1972340" y="2015260"/>
            <a:ext cx="685800" cy="708889"/>
          </a:xfrm>
          <a:prstGeom prst="cube">
            <a:avLst>
              <a:gd name="adj" fmla="val 25000"/>
            </a:avLst>
          </a:prstGeom>
          <a:solidFill>
            <a:srgbClr val="C2D59B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28"/>
          <p:cNvSpPr/>
          <p:nvPr/>
        </p:nvSpPr>
        <p:spPr>
          <a:xfrm>
            <a:off x="2495107" y="2015259"/>
            <a:ext cx="685800" cy="708889"/>
          </a:xfrm>
          <a:prstGeom prst="cube">
            <a:avLst>
              <a:gd name="adj" fmla="val 25000"/>
            </a:avLst>
          </a:prstGeom>
          <a:solidFill>
            <a:srgbClr val="E5DFE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28"/>
          <p:cNvSpPr/>
          <p:nvPr/>
        </p:nvSpPr>
        <p:spPr>
          <a:xfrm>
            <a:off x="1972340" y="1504949"/>
            <a:ext cx="685800" cy="708889"/>
          </a:xfrm>
          <a:prstGeom prst="cube">
            <a:avLst>
              <a:gd name="adj" fmla="val 25000"/>
            </a:avLst>
          </a:prstGeom>
          <a:solidFill>
            <a:srgbClr val="DAE5F1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28"/>
          <p:cNvSpPr/>
          <p:nvPr/>
        </p:nvSpPr>
        <p:spPr>
          <a:xfrm>
            <a:off x="4750405" y="1416995"/>
            <a:ext cx="154561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view </a:t>
            </a:r>
            <a:endParaRPr/>
          </a:p>
        </p:txBody>
      </p:sp>
      <p:sp>
        <p:nvSpPr>
          <p:cNvPr id="466" name="Google Shape;466;p28"/>
          <p:cNvSpPr/>
          <p:nvPr/>
        </p:nvSpPr>
        <p:spPr>
          <a:xfrm>
            <a:off x="6019800" y="3597278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28"/>
          <p:cNvSpPr/>
          <p:nvPr/>
        </p:nvSpPr>
        <p:spPr>
          <a:xfrm>
            <a:off x="4876798" y="2346239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28"/>
          <p:cNvSpPr/>
          <p:nvPr/>
        </p:nvSpPr>
        <p:spPr>
          <a:xfrm>
            <a:off x="5349871" y="2346238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28"/>
          <p:cNvSpPr/>
          <p:nvPr/>
        </p:nvSpPr>
        <p:spPr>
          <a:xfrm>
            <a:off x="6760463" y="1382240"/>
            <a:ext cx="172233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 view</a:t>
            </a:r>
            <a:endParaRPr/>
          </a:p>
        </p:txBody>
      </p:sp>
      <p:sp>
        <p:nvSpPr>
          <p:cNvPr id="470" name="Google Shape;470;p28"/>
          <p:cNvSpPr/>
          <p:nvPr/>
        </p:nvSpPr>
        <p:spPr>
          <a:xfrm>
            <a:off x="6674645" y="2356981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28"/>
          <p:cNvSpPr/>
          <p:nvPr/>
        </p:nvSpPr>
        <p:spPr>
          <a:xfrm>
            <a:off x="7148554" y="2356980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28"/>
          <p:cNvSpPr/>
          <p:nvPr/>
        </p:nvSpPr>
        <p:spPr>
          <a:xfrm>
            <a:off x="7621629" y="2356979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28"/>
          <p:cNvSpPr/>
          <p:nvPr/>
        </p:nvSpPr>
        <p:spPr>
          <a:xfrm>
            <a:off x="7147720" y="1861595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28"/>
          <p:cNvSpPr/>
          <p:nvPr/>
        </p:nvSpPr>
        <p:spPr>
          <a:xfrm>
            <a:off x="5189961" y="3105150"/>
            <a:ext cx="23949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Right-side view</a:t>
            </a:r>
            <a:endParaRPr/>
          </a:p>
        </p:txBody>
      </p:sp>
      <p:sp>
        <p:nvSpPr>
          <p:cNvPr id="475" name="Google Shape;475;p28"/>
          <p:cNvSpPr/>
          <p:nvPr/>
        </p:nvSpPr>
        <p:spPr>
          <a:xfrm>
            <a:off x="6026704" y="4083053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28"/>
          <p:cNvSpPr/>
          <p:nvPr/>
        </p:nvSpPr>
        <p:spPr>
          <a:xfrm>
            <a:off x="5822946" y="2346237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29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483" name="Google Shape;48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484" name="Google Shape;484;p29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5: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orthographic drawing for each structure.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29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9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9"/>
          <p:cNvSpPr/>
          <p:nvPr/>
        </p:nvSpPr>
        <p:spPr>
          <a:xfrm>
            <a:off x="323098" y="1392257"/>
            <a:ext cx="47320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29"/>
          <p:cNvSpPr/>
          <p:nvPr/>
        </p:nvSpPr>
        <p:spPr>
          <a:xfrm>
            <a:off x="1447800" y="1504949"/>
            <a:ext cx="685800" cy="1219201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29"/>
          <p:cNvSpPr/>
          <p:nvPr/>
        </p:nvSpPr>
        <p:spPr>
          <a:xfrm>
            <a:off x="1286540" y="2190750"/>
            <a:ext cx="685800" cy="708889"/>
          </a:xfrm>
          <a:prstGeom prst="cube">
            <a:avLst>
              <a:gd name="adj" fmla="val 25000"/>
            </a:avLst>
          </a:prstGeom>
          <a:solidFill>
            <a:srgbClr val="C2D59B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29"/>
          <p:cNvSpPr/>
          <p:nvPr/>
        </p:nvSpPr>
        <p:spPr>
          <a:xfrm>
            <a:off x="1972340" y="1504949"/>
            <a:ext cx="685800" cy="1202329"/>
          </a:xfrm>
          <a:prstGeom prst="cube">
            <a:avLst>
              <a:gd name="adj" fmla="val 25000"/>
            </a:avLst>
          </a:prstGeom>
          <a:solidFill>
            <a:srgbClr val="E5DFE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228600" y="666750"/>
            <a:ext cx="8915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sz="2400" b="1">
                <a:solidFill>
                  <a:srgbClr val="0070C0"/>
                </a:solidFill>
              </a:rPr>
              <a:t>Key Vocabulary: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Net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Isometric drawing</a:t>
            </a:r>
            <a:endParaRPr sz="240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Orthographic drawing</a:t>
            </a:r>
            <a:endParaRPr sz="240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0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pic>
        <p:nvPicPr>
          <p:cNvPr id="497" name="Google Shape;497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p30"/>
          <p:cNvSpPr/>
          <p:nvPr/>
        </p:nvSpPr>
        <p:spPr>
          <a:xfrm>
            <a:off x="152400" y="438150"/>
            <a:ext cx="8839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Sample Problem 5: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an orthographic drawing for each structure.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990600" y="1504949"/>
            <a:ext cx="3733800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323098" y="1392257"/>
            <a:ext cx="47320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447800" y="1504949"/>
            <a:ext cx="685800" cy="1219201"/>
          </a:xfrm>
          <a:prstGeom prst="cube">
            <a:avLst>
              <a:gd name="adj" fmla="val 25000"/>
            </a:avLst>
          </a:prstGeom>
          <a:solidFill>
            <a:srgbClr val="FBD4B4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1286540" y="2190750"/>
            <a:ext cx="685800" cy="708889"/>
          </a:xfrm>
          <a:prstGeom prst="cube">
            <a:avLst>
              <a:gd name="adj" fmla="val 25000"/>
            </a:avLst>
          </a:prstGeom>
          <a:solidFill>
            <a:srgbClr val="C2D59B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72340" y="1504949"/>
            <a:ext cx="685800" cy="1202329"/>
          </a:xfrm>
          <a:prstGeom prst="cube">
            <a:avLst>
              <a:gd name="adj" fmla="val 25000"/>
            </a:avLst>
          </a:prstGeom>
          <a:solidFill>
            <a:srgbClr val="E5DFEC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4750405" y="1416995"/>
            <a:ext cx="154561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view </a:t>
            </a:r>
            <a:endParaRPr/>
          </a:p>
        </p:txBody>
      </p:sp>
      <p:sp>
        <p:nvSpPr>
          <p:cNvPr id="506" name="Google Shape;506;p30"/>
          <p:cNvSpPr/>
          <p:nvPr/>
        </p:nvSpPr>
        <p:spPr>
          <a:xfrm>
            <a:off x="6760463" y="1382240"/>
            <a:ext cx="172233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 view</a:t>
            </a:r>
            <a:endParaRPr/>
          </a:p>
        </p:txBody>
      </p:sp>
      <p:sp>
        <p:nvSpPr>
          <p:cNvPr id="507" name="Google Shape;507;p30"/>
          <p:cNvSpPr/>
          <p:nvPr/>
        </p:nvSpPr>
        <p:spPr>
          <a:xfrm>
            <a:off x="5189961" y="3105150"/>
            <a:ext cx="23949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Right-side view</a:t>
            </a:r>
            <a:endParaRPr/>
          </a:p>
        </p:txBody>
      </p:sp>
      <p:sp>
        <p:nvSpPr>
          <p:cNvPr id="508" name="Google Shape;508;p30"/>
          <p:cNvSpPr/>
          <p:nvPr/>
        </p:nvSpPr>
        <p:spPr>
          <a:xfrm>
            <a:off x="4876796" y="2034300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5349871" y="2034300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4879765" y="2520075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7033715" y="2464390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7033714" y="1985414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7506789" y="1985414"/>
            <a:ext cx="473075" cy="964751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6703900" y="3628370"/>
            <a:ext cx="473075" cy="964751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6230825" y="4110745"/>
            <a:ext cx="473075" cy="485775"/>
          </a:xfrm>
          <a:prstGeom prst="rect">
            <a:avLst/>
          </a:prstGeom>
          <a:noFill/>
          <a:ln w="15875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228600" y="1200150"/>
            <a:ext cx="86868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net is a two-dimensional diagram that you can fold to form a three-dimensional figure. </a:t>
            </a:r>
            <a:endParaRPr/>
          </a:p>
          <a:p>
            <a:pPr marL="34290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net shows all of the surfaces of a figure in one view.</a:t>
            </a:r>
            <a:endParaRPr/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17" name="Google Shape;117;p5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18" name="Google Shape;11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5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pic>
        <p:nvPicPr>
          <p:cNvPr id="120" name="Google Shape;120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2125" y="1556150"/>
            <a:ext cx="2273250" cy="25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27" name="Google Shape;12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6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1447800" y="3947722"/>
            <a:ext cx="16764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3-D Cylinder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2125" y="1556150"/>
            <a:ext cx="2273250" cy="25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37" name="Google Shape;13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7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7"/>
          <p:cNvSpPr/>
          <p:nvPr/>
        </p:nvSpPr>
        <p:spPr>
          <a:xfrm>
            <a:off x="1295400" y="1809750"/>
            <a:ext cx="2836799" cy="1120150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7"/>
          <p:cNvCxnSpPr/>
          <p:nvPr/>
        </p:nvCxnSpPr>
        <p:spPr>
          <a:xfrm>
            <a:off x="1600200" y="2647950"/>
            <a:ext cx="2531999" cy="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1" name="Google Shape;141;p7"/>
          <p:cNvCxnSpPr/>
          <p:nvPr/>
        </p:nvCxnSpPr>
        <p:spPr>
          <a:xfrm>
            <a:off x="1600200" y="1809750"/>
            <a:ext cx="0" cy="8382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2" name="Google Shape;142;p7"/>
          <p:cNvCxnSpPr/>
          <p:nvPr/>
        </p:nvCxnSpPr>
        <p:spPr>
          <a:xfrm flipH="1">
            <a:off x="1306033" y="2647950"/>
            <a:ext cx="294167" cy="259356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48" name="Google Shape;148;p8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49" name="Google Shape;1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8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8"/>
          <p:cNvSpPr/>
          <p:nvPr/>
        </p:nvSpPr>
        <p:spPr>
          <a:xfrm>
            <a:off x="1295400" y="1809750"/>
            <a:ext cx="2836799" cy="1120150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8"/>
          <p:cNvCxnSpPr/>
          <p:nvPr/>
        </p:nvCxnSpPr>
        <p:spPr>
          <a:xfrm>
            <a:off x="1600200" y="2647950"/>
            <a:ext cx="2531999" cy="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3" name="Google Shape;153;p8"/>
          <p:cNvCxnSpPr/>
          <p:nvPr/>
        </p:nvCxnSpPr>
        <p:spPr>
          <a:xfrm>
            <a:off x="1600200" y="1809750"/>
            <a:ext cx="0" cy="838200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4" name="Google Shape;154;p8"/>
          <p:cNvCxnSpPr/>
          <p:nvPr/>
        </p:nvCxnSpPr>
        <p:spPr>
          <a:xfrm flipH="1">
            <a:off x="1306033" y="2647950"/>
            <a:ext cx="294167" cy="259356"/>
          </a:xfrm>
          <a:prstGeom prst="straightConnector1">
            <a:avLst/>
          </a:prstGeom>
          <a:noFill/>
          <a:ln w="19050" cap="flat" cmpd="sng">
            <a:solidFill>
              <a:srgbClr val="1F497D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5" name="Google Shape;155;p8"/>
          <p:cNvSpPr/>
          <p:nvPr/>
        </p:nvSpPr>
        <p:spPr>
          <a:xfrm>
            <a:off x="1295400" y="3257550"/>
            <a:ext cx="4572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Rectangular Prism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 txBox="1"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mbria"/>
              <a:buNone/>
            </a:pPr>
            <a:r>
              <a:rPr lang="en-US" sz="1700" b="1">
                <a:latin typeface="Cambria"/>
                <a:ea typeface="Cambria"/>
                <a:cs typeface="Cambria"/>
                <a:sym typeface="Cambria"/>
              </a:rPr>
              <a:t>Nets and Drawings for Visualizing Geometry</a:t>
            </a:r>
            <a:endParaRPr/>
          </a:p>
        </p:txBody>
      </p:sp>
      <p:sp>
        <p:nvSpPr>
          <p:cNvPr id="161" name="Google Shape;161;p9"/>
          <p:cNvSpPr txBox="1">
            <a:spLocks noGrp="1"/>
          </p:cNvSpPr>
          <p:nvPr>
            <p:ph type="body" idx="1"/>
          </p:nvPr>
        </p:nvSpPr>
        <p:spPr>
          <a:xfrm>
            <a:off x="152400" y="438150"/>
            <a:ext cx="899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lang="en-US" sz="2800" b="1">
                <a:solidFill>
                  <a:schemeClr val="accent1"/>
                </a:solidFill>
              </a:rPr>
              <a:t>Sample Problem 1:</a:t>
            </a:r>
            <a:r>
              <a:rPr lang="en-US" sz="2800">
                <a:solidFill>
                  <a:schemeClr val="accent1"/>
                </a:solidFill>
              </a:rPr>
              <a:t> </a:t>
            </a:r>
            <a:r>
              <a:rPr lang="en-US" sz="2800" b="1"/>
              <a:t>Identify each figure as two-dimensional or three-dimensional.</a:t>
            </a:r>
            <a:endParaRPr sz="2400" b="1" i="1"/>
          </a:p>
        </p:txBody>
      </p:sp>
      <p:pic>
        <p:nvPicPr>
          <p:cNvPr id="162" name="Google Shape;16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9984" y="4786340"/>
            <a:ext cx="2414016" cy="37621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9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9"/>
          <p:cNvSpPr/>
          <p:nvPr/>
        </p:nvSpPr>
        <p:spPr>
          <a:xfrm>
            <a:off x="1676400" y="1581150"/>
            <a:ext cx="1989137" cy="17830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905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Microsoft Office PowerPoint</Application>
  <PresentationFormat>On-screen Show (16:9)</PresentationFormat>
  <Paragraphs>136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</vt:lpstr>
      <vt:lpstr>Office Theme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  <vt:lpstr>Nets and Drawings for Visualizing Geometry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created xsi:type="dcterms:W3CDTF">2021-10-14T10:57:45Z</dcterms:created>
  <dcterms:modified xsi:type="dcterms:W3CDTF">2021-10-14T10:57:46Z</dcterms:modified>
</cp:coreProperties>
</file>