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 id="259" r:id="rId3"/>
    <p:sldId id="257" r:id="rId4"/>
    <p:sldId id="261" r:id="rId5"/>
    <p:sldId id="262" r:id="rId6"/>
    <p:sldId id="263" r:id="rId7"/>
    <p:sldId id="264" r:id="rId8"/>
    <p:sldId id="265" r:id="rId9"/>
    <p:sldId id="266" r:id="rId10"/>
    <p:sldId id="267" r:id="rId11"/>
    <p:sldId id="268" r:id="rId12"/>
    <p:sldId id="270" r:id="rId13"/>
    <p:sldId id="273" r:id="rId14"/>
    <p:sldId id="271" r:id="rId15"/>
    <p:sldId id="274" r:id="rId16"/>
    <p:sldId id="272"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8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image" Target="../media/image16.png"/><Relationship Id="rId2" Type="http://schemas.openxmlformats.org/officeDocument/2006/relationships/image" Target="../media/image1.emf"/><Relationship Id="rId16" Type="http://schemas.openxmlformats.org/officeDocument/2006/relationships/image" Target="../media/image15.emf"/><Relationship Id="rId1" Type="http://schemas.openxmlformats.org/officeDocument/2006/relationships/slideMaster" Target="../slideMasters/slideMaster1.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5" Type="http://schemas.openxmlformats.org/officeDocument/2006/relationships/image" Target="../media/image1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326613" y="761281"/>
            <a:ext cx="723782" cy="904727"/>
          </a:xfrm>
          <a:prstGeom prst="rect">
            <a:avLst/>
          </a:prstGeom>
        </p:spPr>
      </p:pic>
      <p:pic>
        <p:nvPicPr>
          <p:cNvPr id="8" name="Picture 7"/>
          <p:cNvPicPr>
            <a:picLocks noChangeAspect="1"/>
          </p:cNvPicPr>
          <p:nvPr userDrawn="1"/>
        </p:nvPicPr>
        <p:blipFill>
          <a:blip r:embed="rId3"/>
          <a:stretch>
            <a:fillRect/>
          </a:stretch>
        </p:blipFill>
        <p:spPr>
          <a:xfrm>
            <a:off x="6660442" y="3346981"/>
            <a:ext cx="773130" cy="740231"/>
          </a:xfrm>
          <a:prstGeom prst="rect">
            <a:avLst/>
          </a:prstGeom>
        </p:spPr>
      </p:pic>
      <p:pic>
        <p:nvPicPr>
          <p:cNvPr id="9" name="Picture 8"/>
          <p:cNvPicPr>
            <a:picLocks noChangeAspect="1"/>
          </p:cNvPicPr>
          <p:nvPr userDrawn="1"/>
        </p:nvPicPr>
        <p:blipFill>
          <a:blip r:embed="rId4"/>
          <a:stretch>
            <a:fillRect/>
          </a:stretch>
        </p:blipFill>
        <p:spPr>
          <a:xfrm>
            <a:off x="1169112" y="5674062"/>
            <a:ext cx="954075" cy="542836"/>
          </a:xfrm>
          <a:prstGeom prst="rect">
            <a:avLst/>
          </a:prstGeom>
        </p:spPr>
      </p:pic>
      <p:pic>
        <p:nvPicPr>
          <p:cNvPr id="10" name="Picture 9"/>
          <p:cNvPicPr>
            <a:picLocks noChangeAspect="1"/>
          </p:cNvPicPr>
          <p:nvPr userDrawn="1"/>
        </p:nvPicPr>
        <p:blipFill>
          <a:blip r:embed="rId5"/>
          <a:stretch>
            <a:fillRect/>
          </a:stretch>
        </p:blipFill>
        <p:spPr>
          <a:xfrm>
            <a:off x="7080856" y="6008909"/>
            <a:ext cx="871827" cy="493487"/>
          </a:xfrm>
          <a:prstGeom prst="rect">
            <a:avLst/>
          </a:prstGeom>
        </p:spPr>
      </p:pic>
      <p:pic>
        <p:nvPicPr>
          <p:cNvPr id="11" name="Picture 10"/>
          <p:cNvPicPr>
            <a:picLocks noChangeAspect="1"/>
          </p:cNvPicPr>
          <p:nvPr userDrawn="1"/>
        </p:nvPicPr>
        <p:blipFill>
          <a:blip r:embed="rId6"/>
          <a:stretch>
            <a:fillRect/>
          </a:stretch>
        </p:blipFill>
        <p:spPr>
          <a:xfrm>
            <a:off x="8983192" y="3003537"/>
            <a:ext cx="773130" cy="608634"/>
          </a:xfrm>
          <a:prstGeom prst="rect">
            <a:avLst/>
          </a:prstGeom>
        </p:spPr>
      </p:pic>
      <p:pic>
        <p:nvPicPr>
          <p:cNvPr id="12" name="Picture 11"/>
          <p:cNvPicPr>
            <a:picLocks noChangeAspect="1"/>
          </p:cNvPicPr>
          <p:nvPr userDrawn="1"/>
        </p:nvPicPr>
        <p:blipFill>
          <a:blip r:embed="rId7"/>
          <a:stretch>
            <a:fillRect/>
          </a:stretch>
        </p:blipFill>
        <p:spPr>
          <a:xfrm>
            <a:off x="4240867" y="5612186"/>
            <a:ext cx="690882" cy="723781"/>
          </a:xfrm>
          <a:prstGeom prst="rect">
            <a:avLst/>
          </a:prstGeom>
        </p:spPr>
      </p:pic>
      <p:pic>
        <p:nvPicPr>
          <p:cNvPr id="13" name="Picture 12"/>
          <p:cNvPicPr>
            <a:picLocks noChangeAspect="1"/>
          </p:cNvPicPr>
          <p:nvPr userDrawn="1"/>
        </p:nvPicPr>
        <p:blipFill>
          <a:blip r:embed="rId8"/>
          <a:stretch>
            <a:fillRect/>
          </a:stretch>
        </p:blipFill>
        <p:spPr>
          <a:xfrm>
            <a:off x="4779200" y="4250900"/>
            <a:ext cx="1003423" cy="411239"/>
          </a:xfrm>
          <a:prstGeom prst="rect">
            <a:avLst/>
          </a:prstGeom>
        </p:spPr>
      </p:pic>
      <p:pic>
        <p:nvPicPr>
          <p:cNvPr id="14" name="Picture 13"/>
          <p:cNvPicPr>
            <a:picLocks noChangeAspect="1"/>
          </p:cNvPicPr>
          <p:nvPr userDrawn="1"/>
        </p:nvPicPr>
        <p:blipFill>
          <a:blip r:embed="rId9"/>
          <a:stretch>
            <a:fillRect/>
          </a:stretch>
        </p:blipFill>
        <p:spPr>
          <a:xfrm>
            <a:off x="10312996" y="5795160"/>
            <a:ext cx="756681" cy="625084"/>
          </a:xfrm>
          <a:prstGeom prst="rect">
            <a:avLst/>
          </a:prstGeom>
        </p:spPr>
      </p:pic>
      <p:pic>
        <p:nvPicPr>
          <p:cNvPr id="15" name="Picture 14"/>
          <p:cNvPicPr>
            <a:picLocks noChangeAspect="1"/>
          </p:cNvPicPr>
          <p:nvPr userDrawn="1"/>
        </p:nvPicPr>
        <p:blipFill>
          <a:blip r:embed="rId10"/>
          <a:stretch>
            <a:fillRect/>
          </a:stretch>
        </p:blipFill>
        <p:spPr>
          <a:xfrm>
            <a:off x="10830496" y="1940837"/>
            <a:ext cx="1036323" cy="657983"/>
          </a:xfrm>
          <a:prstGeom prst="rect">
            <a:avLst/>
          </a:prstGeom>
        </p:spPr>
      </p:pic>
      <p:pic>
        <p:nvPicPr>
          <p:cNvPr id="16" name="Picture 15"/>
          <p:cNvPicPr>
            <a:picLocks noChangeAspect="1"/>
          </p:cNvPicPr>
          <p:nvPr userDrawn="1"/>
        </p:nvPicPr>
        <p:blipFill>
          <a:blip r:embed="rId11"/>
          <a:stretch>
            <a:fillRect/>
          </a:stretch>
        </p:blipFill>
        <p:spPr>
          <a:xfrm>
            <a:off x="2333613" y="3419787"/>
            <a:ext cx="559286" cy="559286"/>
          </a:xfrm>
          <a:prstGeom prst="rect">
            <a:avLst/>
          </a:prstGeom>
        </p:spPr>
      </p:pic>
      <p:pic>
        <p:nvPicPr>
          <p:cNvPr id="17" name="Picture 16"/>
          <p:cNvPicPr>
            <a:picLocks noChangeAspect="1"/>
          </p:cNvPicPr>
          <p:nvPr userDrawn="1"/>
        </p:nvPicPr>
        <p:blipFill>
          <a:blip r:embed="rId12"/>
          <a:stretch>
            <a:fillRect/>
          </a:stretch>
        </p:blipFill>
        <p:spPr>
          <a:xfrm>
            <a:off x="5165249" y="1490837"/>
            <a:ext cx="592185" cy="657983"/>
          </a:xfrm>
          <a:prstGeom prst="rect">
            <a:avLst/>
          </a:prstGeom>
        </p:spPr>
      </p:pic>
      <p:pic>
        <p:nvPicPr>
          <p:cNvPr id="18" name="Picture 17"/>
          <p:cNvPicPr>
            <a:picLocks noChangeAspect="1"/>
          </p:cNvPicPr>
          <p:nvPr userDrawn="1"/>
        </p:nvPicPr>
        <p:blipFill>
          <a:blip r:embed="rId13"/>
          <a:stretch>
            <a:fillRect/>
          </a:stretch>
        </p:blipFill>
        <p:spPr>
          <a:xfrm>
            <a:off x="601066" y="2669624"/>
            <a:ext cx="871828" cy="740231"/>
          </a:xfrm>
          <a:prstGeom prst="rect">
            <a:avLst/>
          </a:prstGeom>
        </p:spPr>
      </p:pic>
      <p:pic>
        <p:nvPicPr>
          <p:cNvPr id="19" name="Picture 18"/>
          <p:cNvPicPr>
            <a:picLocks noChangeAspect="1"/>
          </p:cNvPicPr>
          <p:nvPr userDrawn="1"/>
        </p:nvPicPr>
        <p:blipFill>
          <a:blip r:embed="rId14"/>
          <a:stretch>
            <a:fillRect/>
          </a:stretch>
        </p:blipFill>
        <p:spPr>
          <a:xfrm>
            <a:off x="9795496" y="4318401"/>
            <a:ext cx="756681" cy="625084"/>
          </a:xfrm>
          <a:prstGeom prst="rect">
            <a:avLst/>
          </a:prstGeom>
        </p:spPr>
      </p:pic>
      <p:pic>
        <p:nvPicPr>
          <p:cNvPr id="20" name="Picture 19"/>
          <p:cNvPicPr>
            <a:picLocks noChangeAspect="1"/>
          </p:cNvPicPr>
          <p:nvPr userDrawn="1"/>
        </p:nvPicPr>
        <p:blipFill>
          <a:blip r:embed="rId15"/>
          <a:stretch>
            <a:fillRect/>
          </a:stretch>
        </p:blipFill>
        <p:spPr>
          <a:xfrm>
            <a:off x="8231873" y="1170213"/>
            <a:ext cx="1019874" cy="937626"/>
          </a:xfrm>
          <a:prstGeom prst="rect">
            <a:avLst/>
          </a:prstGeom>
        </p:spPr>
      </p:pic>
      <p:pic>
        <p:nvPicPr>
          <p:cNvPr id="21" name="Picture 20"/>
          <p:cNvPicPr>
            <a:picLocks noChangeAspect="1"/>
          </p:cNvPicPr>
          <p:nvPr userDrawn="1"/>
        </p:nvPicPr>
        <p:blipFill>
          <a:blip r:embed="rId16"/>
          <a:stretch>
            <a:fillRect/>
          </a:stretch>
        </p:blipFill>
        <p:spPr>
          <a:xfrm>
            <a:off x="3869617" y="2904312"/>
            <a:ext cx="888278" cy="559286"/>
          </a:xfrm>
          <a:prstGeom prst="rect">
            <a:avLst/>
          </a:prstGeom>
        </p:spPr>
      </p:pic>
      <p:sp>
        <p:nvSpPr>
          <p:cNvPr id="22" name="Rectangle 21"/>
          <p:cNvSpPr/>
          <p:nvPr userDrawn="1"/>
        </p:nvSpPr>
        <p:spPr>
          <a:xfrm>
            <a:off x="1" y="288759"/>
            <a:ext cx="235974" cy="463410"/>
          </a:xfrm>
          <a:prstGeom prst="rect">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ardrop 22"/>
          <p:cNvSpPr/>
          <p:nvPr userDrawn="1"/>
        </p:nvSpPr>
        <p:spPr>
          <a:xfrm>
            <a:off x="11555565" y="57253"/>
            <a:ext cx="573368" cy="573368"/>
          </a:xfrm>
          <a:prstGeom prst="teardrop">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effectLst>
                <a:outerShdw blurRad="38100" dist="38100" dir="2700000" algn="tl">
                  <a:srgbClr val="000000">
                    <a:alpha val="43137"/>
                  </a:srgbClr>
                </a:outerShdw>
              </a:effectLst>
            </a:endParaRPr>
          </a:p>
        </p:txBody>
      </p:sp>
      <p:sp>
        <p:nvSpPr>
          <p:cNvPr id="24" name="Rounded Rectangle 23"/>
          <p:cNvSpPr/>
          <p:nvPr userDrawn="1"/>
        </p:nvSpPr>
        <p:spPr>
          <a:xfrm>
            <a:off x="11584732" y="6545153"/>
            <a:ext cx="212912" cy="200544"/>
          </a:xfrm>
          <a:prstGeom prst="roundRect">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userDrawn="1"/>
        </p:nvSpPr>
        <p:spPr>
          <a:xfrm>
            <a:off x="11826392" y="6545153"/>
            <a:ext cx="212912" cy="200544"/>
          </a:xfrm>
          <a:prstGeom prst="roundRect">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hevron 25"/>
          <p:cNvSpPr/>
          <p:nvPr userDrawn="1"/>
        </p:nvSpPr>
        <p:spPr>
          <a:xfrm>
            <a:off x="11626194" y="6589773"/>
            <a:ext cx="129989" cy="12998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hevron 26"/>
          <p:cNvSpPr/>
          <p:nvPr userDrawn="1"/>
        </p:nvSpPr>
        <p:spPr>
          <a:xfrm flipH="1">
            <a:off x="11867853" y="6589773"/>
            <a:ext cx="129989" cy="12998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itle 1"/>
          <p:cNvSpPr>
            <a:spLocks noGrp="1"/>
          </p:cNvSpPr>
          <p:nvPr>
            <p:ph type="title" hasCustomPrompt="1"/>
          </p:nvPr>
        </p:nvSpPr>
        <p:spPr>
          <a:xfrm>
            <a:off x="381000" y="317028"/>
            <a:ext cx="10515600" cy="387044"/>
          </a:xfrm>
        </p:spPr>
        <p:txBody>
          <a:bodyPr>
            <a:noAutofit/>
          </a:bodyPr>
          <a:lstStyle>
            <a:lvl1pPr>
              <a:defRPr sz="3200" b="1">
                <a:solidFill>
                  <a:srgbClr val="989898"/>
                </a:solidFill>
                <a:latin typeface="Roboto" pitchFamily="2" charset="0"/>
                <a:ea typeface="Roboto" pitchFamily="2" charset="0"/>
              </a:defRPr>
            </a:lvl1pPr>
          </a:lstStyle>
          <a:p>
            <a:r>
              <a:rPr lang="en-US" dirty="0"/>
              <a:t>CLICK TO EDIT MASTER TITLE STYLE</a:t>
            </a:r>
          </a:p>
        </p:txBody>
      </p:sp>
      <p:pic>
        <p:nvPicPr>
          <p:cNvPr id="29" name="Picture 28" descr="Logo.png"/>
          <p:cNvPicPr/>
          <p:nvPr userDrawn="1"/>
        </p:nvPicPr>
        <p:blipFill>
          <a:blip r:embed="rId17"/>
          <a:stretch>
            <a:fillRect/>
          </a:stretch>
        </p:blipFill>
        <p:spPr>
          <a:xfrm>
            <a:off x="86437" y="6527767"/>
            <a:ext cx="2165350" cy="254000"/>
          </a:xfrm>
          <a:prstGeom prst="rect">
            <a:avLst/>
          </a:prstGeom>
        </p:spPr>
      </p:pic>
    </p:spTree>
    <p:extLst>
      <p:ext uri="{BB962C8B-B14F-4D97-AF65-F5344CB8AC3E}">
        <p14:creationId xmlns:p14="http://schemas.microsoft.com/office/powerpoint/2010/main" val="1103198526"/>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B4DD35-6CD8-42E4-8EB8-3456080C702B}"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2257816104"/>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B4DD35-6CD8-42E4-8EB8-3456080C702B}"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1358138820"/>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971550" y="784225"/>
            <a:ext cx="10515600" cy="1325563"/>
          </a:xfrm>
        </p:spPr>
        <p:txBody>
          <a:bodyPr>
            <a:normAutofit/>
          </a:bodyPr>
          <a:lstStyle>
            <a:lvl1pPr algn="ctr">
              <a:defRPr sz="3600" b="1">
                <a:latin typeface="+mn-lt"/>
              </a:defRPr>
            </a:lvl1pPr>
          </a:lstStyle>
          <a:p>
            <a:r>
              <a:rPr lang="en-US" dirty="0"/>
              <a:t>CLICK TO EDIT MASTER TITLE STYLE</a:t>
            </a:r>
          </a:p>
        </p:txBody>
      </p:sp>
    </p:spTree>
    <p:extLst>
      <p:ext uri="{BB962C8B-B14F-4D97-AF65-F5344CB8AC3E}">
        <p14:creationId xmlns:p14="http://schemas.microsoft.com/office/powerpoint/2010/main" val="1295871309"/>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B4DD35-6CD8-42E4-8EB8-3456080C702B}"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1406051051"/>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B4DD35-6CD8-42E4-8EB8-3456080C702B}"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2373186217"/>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B4DD35-6CD8-42E4-8EB8-3456080C702B}"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3490524813"/>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6" name="Group 5"/>
          <p:cNvGrpSpPr/>
          <p:nvPr userDrawn="1"/>
        </p:nvGrpSpPr>
        <p:grpSpPr>
          <a:xfrm>
            <a:off x="0" y="0"/>
            <a:ext cx="12192000" cy="6858000"/>
            <a:chOff x="0" y="0"/>
            <a:chExt cx="12192000" cy="6858000"/>
          </a:xfrm>
        </p:grpSpPr>
        <p:pic>
          <p:nvPicPr>
            <p:cNvPr id="7" name="Picture 2" descr="http://buidln.clipdealer.com/001/598/658/previews/7--1598658-3D%20Mathematics%20very%20spectacular%20colorful%20animation.Numbers%20flying%20in%203D%20space%20and%20arranging%20in%20a%20precise%20fo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0" y="0"/>
              <a:ext cx="12192000" cy="6858000"/>
            </a:xfrm>
            <a:prstGeom prst="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78080760"/>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4DD35-6CD8-42E4-8EB8-3456080C702B}"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3685199394"/>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4DD35-6CD8-42E4-8EB8-3456080C702B}"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2946844480"/>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4DD35-6CD8-42E4-8EB8-3456080C702B}"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18780-3373-4234-88E1-87F4DD704392}" type="slidenum">
              <a:rPr lang="en-US" smtClean="0"/>
              <a:t>‹#›</a:t>
            </a:fld>
            <a:endParaRPr lang="en-US"/>
          </a:p>
        </p:txBody>
      </p:sp>
    </p:spTree>
    <p:extLst>
      <p:ext uri="{BB962C8B-B14F-4D97-AF65-F5344CB8AC3E}">
        <p14:creationId xmlns:p14="http://schemas.microsoft.com/office/powerpoint/2010/main" val="3784373500"/>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4DD35-6CD8-42E4-8EB8-3456080C702B}" type="datetimeFigureOut">
              <a:rPr lang="en-US" smtClean="0"/>
              <a:t>12/22/2021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18780-3373-4234-88E1-87F4DD704392}" type="slidenum">
              <a:rPr lang="en-US" smtClean="0"/>
              <a:t>‹#›</a:t>
            </a:fld>
            <a:endParaRPr lang="en-US"/>
          </a:p>
        </p:txBody>
      </p:sp>
    </p:spTree>
    <p:extLst>
      <p:ext uri="{BB962C8B-B14F-4D97-AF65-F5344CB8AC3E}">
        <p14:creationId xmlns:p14="http://schemas.microsoft.com/office/powerpoint/2010/main" val="467644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171700"/>
            <a:ext cx="12192000" cy="2533650"/>
          </a:xfrm>
          <a:prstGeom prst="rect">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haroni" panose="02010803020104030203" pitchFamily="2" charset="-79"/>
                <a:cs typeface="Aharoni" panose="02010803020104030203" pitchFamily="2" charset="-79"/>
              </a:rPr>
              <a:t>PROPERTIES OF REAL NUMBERS</a:t>
            </a:r>
          </a:p>
          <a:p>
            <a:pPr algn="ctr"/>
            <a:r>
              <a:rPr lang="en-US" sz="3600" b="1" dirty="0">
                <a:cs typeface="Aharoni" panose="02010803020104030203" pitchFamily="2" charset="-79"/>
              </a:rPr>
              <a:t>UNIT 1 LESSON 1</a:t>
            </a:r>
          </a:p>
        </p:txBody>
      </p:sp>
      <p:pic>
        <p:nvPicPr>
          <p:cNvPr id="3" name="Picture 2" descr="A picture containing thing, object&#10;&#10;Description generated with high confidenc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7350" y="696497"/>
            <a:ext cx="8877300" cy="1047750"/>
          </a:xfrm>
          <a:prstGeom prst="rect">
            <a:avLst/>
          </a:prstGeom>
        </p:spPr>
      </p:pic>
    </p:spTree>
    <p:extLst>
      <p:ext uri="{BB962C8B-B14F-4D97-AF65-F5344CB8AC3E}">
        <p14:creationId xmlns:p14="http://schemas.microsoft.com/office/powerpoint/2010/main" val="16875167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08</a:t>
            </a:r>
            <a:endParaRPr lang="en-US" sz="2000" b="1" dirty="0">
              <a:solidFill>
                <a:schemeClr val="bg1"/>
              </a:solidFill>
            </a:endParaRPr>
          </a:p>
        </p:txBody>
      </p:sp>
      <p:sp>
        <p:nvSpPr>
          <p:cNvPr id="2" name="Rectangle 1"/>
          <p:cNvSpPr/>
          <p:nvPr/>
        </p:nvSpPr>
        <p:spPr>
          <a:xfrm>
            <a:off x="1163711" y="1780085"/>
            <a:ext cx="9320358" cy="1384995"/>
          </a:xfrm>
          <a:prstGeom prst="rect">
            <a:avLst/>
          </a:prstGeom>
        </p:spPr>
        <p:txBody>
          <a:bodyPr wrap="square">
            <a:spAutoFit/>
          </a:bodyPr>
          <a:lstStyle/>
          <a:p>
            <a:r>
              <a:rPr lang="en-US" sz="2800" b="1" dirty="0"/>
              <a:t>Additive Inverse Property </a:t>
            </a:r>
          </a:p>
          <a:p>
            <a:r>
              <a:rPr lang="en-US" sz="2400" dirty="0"/>
              <a:t>Adding a real number to its negative gives zero</a:t>
            </a:r>
          </a:p>
          <a:p>
            <a:pPr algn="ctr"/>
            <a:r>
              <a:rPr lang="en-US" sz="3200" b="1" i="1" dirty="0">
                <a:solidFill>
                  <a:srgbClr val="FF4891"/>
                </a:solidFill>
              </a:rPr>
              <a:t>a + (-a) = 0 </a:t>
            </a:r>
          </a:p>
        </p:txBody>
      </p:sp>
      <p:grpSp>
        <p:nvGrpSpPr>
          <p:cNvPr id="15" name="Group 14"/>
          <p:cNvGrpSpPr/>
          <p:nvPr/>
        </p:nvGrpSpPr>
        <p:grpSpPr>
          <a:xfrm>
            <a:off x="413959" y="1862363"/>
            <a:ext cx="468757" cy="468757"/>
            <a:chOff x="5385362" y="1643884"/>
            <a:chExt cx="685800" cy="685800"/>
          </a:xfrm>
        </p:grpSpPr>
        <p:sp>
          <p:nvSpPr>
            <p:cNvPr id="16" name="Block Arc 15"/>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Oval 16"/>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9</a:t>
              </a:r>
            </a:p>
          </p:txBody>
        </p:sp>
      </p:grpSp>
      <p:sp>
        <p:nvSpPr>
          <p:cNvPr id="3" name="Rectangle 2"/>
          <p:cNvSpPr/>
          <p:nvPr/>
        </p:nvSpPr>
        <p:spPr>
          <a:xfrm>
            <a:off x="1163711" y="3928432"/>
            <a:ext cx="9732890" cy="1754326"/>
          </a:xfrm>
          <a:prstGeom prst="rect">
            <a:avLst/>
          </a:prstGeom>
        </p:spPr>
        <p:txBody>
          <a:bodyPr wrap="square">
            <a:spAutoFit/>
          </a:bodyPr>
          <a:lstStyle/>
          <a:p>
            <a:r>
              <a:rPr lang="en-US" sz="2800" b="1" dirty="0"/>
              <a:t>Multiplicative Inverse Property</a:t>
            </a:r>
            <a:r>
              <a:rPr lang="en-US" sz="2400" b="1" dirty="0"/>
              <a:t> </a:t>
            </a:r>
          </a:p>
          <a:p>
            <a:r>
              <a:rPr lang="en-US" altLang="en-US" sz="2400" dirty="0"/>
              <a:t>Multiplying a real number by its reciprocal gives 1</a:t>
            </a:r>
          </a:p>
          <a:p>
            <a:pPr algn="ctr"/>
            <a:r>
              <a:rPr lang="en-US" altLang="en-US" sz="3200" b="1" i="1" dirty="0">
                <a:solidFill>
                  <a:srgbClr val="FF4891"/>
                </a:solidFill>
              </a:rPr>
              <a:t>a × 1/a  = 1</a:t>
            </a:r>
          </a:p>
          <a:p>
            <a:endParaRPr lang="pt-BR" sz="2400" dirty="0"/>
          </a:p>
        </p:txBody>
      </p:sp>
      <p:grpSp>
        <p:nvGrpSpPr>
          <p:cNvPr id="5" name="Group 4"/>
          <p:cNvGrpSpPr/>
          <p:nvPr/>
        </p:nvGrpSpPr>
        <p:grpSpPr>
          <a:xfrm>
            <a:off x="413958" y="3928432"/>
            <a:ext cx="468757" cy="468757"/>
            <a:chOff x="413958" y="3509388"/>
            <a:chExt cx="468757" cy="468757"/>
          </a:xfrm>
        </p:grpSpPr>
        <p:grpSp>
          <p:nvGrpSpPr>
            <p:cNvPr id="18" name="Group 17"/>
            <p:cNvGrpSpPr/>
            <p:nvPr/>
          </p:nvGrpSpPr>
          <p:grpSpPr>
            <a:xfrm>
              <a:off x="413958" y="3509388"/>
              <a:ext cx="468757" cy="468757"/>
              <a:chOff x="5385362" y="1643884"/>
              <a:chExt cx="685800" cy="685800"/>
            </a:xfrm>
          </p:grpSpPr>
          <p:sp>
            <p:nvSpPr>
              <p:cNvPr id="19" name="Block Arc 18"/>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0" name="Oval 19"/>
              <p:cNvSpPr/>
              <p:nvPr/>
            </p:nvSpPr>
            <p:spPr>
              <a:xfrm>
                <a:off x="5555713" y="1813048"/>
                <a:ext cx="347473" cy="347473"/>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grpSp>
        <p:sp>
          <p:nvSpPr>
            <p:cNvPr id="4" name="TextBox 3"/>
            <p:cNvSpPr txBox="1"/>
            <p:nvPr/>
          </p:nvSpPr>
          <p:spPr>
            <a:xfrm>
              <a:off x="419736" y="3559100"/>
              <a:ext cx="457200" cy="369332"/>
            </a:xfrm>
            <a:prstGeom prst="rect">
              <a:avLst/>
            </a:prstGeom>
            <a:noFill/>
          </p:spPr>
          <p:txBody>
            <a:bodyPr wrap="square" rtlCol="0">
              <a:spAutoFit/>
            </a:bodyPr>
            <a:lstStyle/>
            <a:p>
              <a:r>
                <a:rPr lang="en-US" dirty="0">
                  <a:solidFill>
                    <a:schemeClr val="bg1"/>
                  </a:solidFill>
                </a:rPr>
                <a:t>10</a:t>
              </a:r>
            </a:p>
          </p:txBody>
        </p:sp>
      </p:grpSp>
    </p:spTree>
    <p:extLst>
      <p:ext uri="{BB962C8B-B14F-4D97-AF65-F5344CB8AC3E}">
        <p14:creationId xmlns:p14="http://schemas.microsoft.com/office/powerpoint/2010/main" val="157425536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09</a:t>
            </a:r>
            <a:endParaRPr lang="en-US" sz="2000" b="1" dirty="0">
              <a:solidFill>
                <a:schemeClr val="bg1"/>
              </a:solidFill>
            </a:endParaRPr>
          </a:p>
        </p:txBody>
      </p:sp>
      <p:sp>
        <p:nvSpPr>
          <p:cNvPr id="2" name="Rectangle 1"/>
          <p:cNvSpPr/>
          <p:nvPr/>
        </p:nvSpPr>
        <p:spPr>
          <a:xfrm>
            <a:off x="1163711" y="1780085"/>
            <a:ext cx="9320358" cy="1384995"/>
          </a:xfrm>
          <a:prstGeom prst="rect">
            <a:avLst/>
          </a:prstGeom>
        </p:spPr>
        <p:txBody>
          <a:bodyPr wrap="square">
            <a:spAutoFit/>
          </a:bodyPr>
          <a:lstStyle/>
          <a:p>
            <a:r>
              <a:rPr lang="en-US" sz="2800" b="1" dirty="0"/>
              <a:t>Zero Property</a:t>
            </a:r>
          </a:p>
          <a:p>
            <a:r>
              <a:rPr lang="en-US" altLang="en-US" sz="2400" dirty="0"/>
              <a:t>Multiplying any real number by zero gives zero</a:t>
            </a:r>
          </a:p>
          <a:p>
            <a:pPr algn="ctr"/>
            <a:r>
              <a:rPr lang="en-US" altLang="en-US" sz="3200" b="1" i="1" dirty="0">
                <a:solidFill>
                  <a:srgbClr val="FF4891"/>
                </a:solidFill>
              </a:rPr>
              <a:t>a × 0 = a</a:t>
            </a:r>
          </a:p>
        </p:txBody>
      </p:sp>
      <p:grpSp>
        <p:nvGrpSpPr>
          <p:cNvPr id="15" name="Group 14"/>
          <p:cNvGrpSpPr/>
          <p:nvPr/>
        </p:nvGrpSpPr>
        <p:grpSpPr>
          <a:xfrm>
            <a:off x="413959" y="1862363"/>
            <a:ext cx="468757" cy="468757"/>
            <a:chOff x="5385362" y="1643884"/>
            <a:chExt cx="685800" cy="685800"/>
          </a:xfrm>
        </p:grpSpPr>
        <p:sp>
          <p:nvSpPr>
            <p:cNvPr id="16" name="Block Arc 15"/>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Oval 16"/>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grpSp>
      <p:sp>
        <p:nvSpPr>
          <p:cNvPr id="14" name="TextBox 13"/>
          <p:cNvSpPr txBox="1"/>
          <p:nvPr/>
        </p:nvSpPr>
        <p:spPr>
          <a:xfrm>
            <a:off x="450644" y="1908414"/>
            <a:ext cx="457200" cy="338554"/>
          </a:xfrm>
          <a:prstGeom prst="rect">
            <a:avLst/>
          </a:prstGeom>
          <a:noFill/>
        </p:spPr>
        <p:txBody>
          <a:bodyPr wrap="square" rtlCol="0">
            <a:spAutoFit/>
          </a:bodyPr>
          <a:lstStyle/>
          <a:p>
            <a:r>
              <a:rPr lang="en-US" sz="1600" dirty="0">
                <a:solidFill>
                  <a:schemeClr val="bg1"/>
                </a:solidFill>
              </a:rPr>
              <a:t>11</a:t>
            </a:r>
            <a:endParaRPr lang="en-US" dirty="0">
              <a:solidFill>
                <a:schemeClr val="bg1"/>
              </a:solidFill>
            </a:endParaRPr>
          </a:p>
        </p:txBody>
      </p:sp>
    </p:spTree>
    <p:extLst>
      <p:ext uri="{BB962C8B-B14F-4D97-AF65-F5344CB8AC3E}">
        <p14:creationId xmlns:p14="http://schemas.microsoft.com/office/powerpoint/2010/main" val="279508142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10</a:t>
            </a:r>
            <a:endParaRPr lang="en-US" sz="2000" b="1" dirty="0">
              <a:solidFill>
                <a:schemeClr val="bg1"/>
              </a:solidFill>
            </a:endParaRPr>
          </a:p>
        </p:txBody>
      </p:sp>
      <p:sp>
        <p:nvSpPr>
          <p:cNvPr id="3" name="Rectangle 2"/>
          <p:cNvSpPr/>
          <p:nvPr/>
        </p:nvSpPr>
        <p:spPr>
          <a:xfrm>
            <a:off x="1138689" y="1688682"/>
            <a:ext cx="10558011" cy="1200329"/>
          </a:xfrm>
          <a:prstGeom prst="rect">
            <a:avLst/>
          </a:prstGeom>
        </p:spPr>
        <p:txBody>
          <a:bodyPr wrap="square">
            <a:spAutoFit/>
          </a:bodyPr>
          <a:lstStyle/>
          <a:p>
            <a:r>
              <a:rPr lang="en-US" altLang="en-US" sz="2400" b="1" dirty="0"/>
              <a:t>Take each example </a:t>
            </a:r>
            <a:r>
              <a:rPr lang="en-US" sz="2400" dirty="0"/>
              <a:t>and first decide if the left and right sides of the equal signs are equivalent. That would mean the equals sign makes the statement true. Then, decide if the commutative property was used in the example.</a:t>
            </a:r>
            <a:endParaRPr lang="en-US" altLang="en-US" sz="2400" b="1" dirty="0"/>
          </a:p>
        </p:txBody>
      </p:sp>
      <p:sp>
        <p:nvSpPr>
          <p:cNvPr id="4" name="Rectangle 3"/>
          <p:cNvSpPr/>
          <p:nvPr/>
        </p:nvSpPr>
        <p:spPr>
          <a:xfrm>
            <a:off x="5234750" y="1029244"/>
            <a:ext cx="2022990" cy="523220"/>
          </a:xfrm>
          <a:prstGeom prst="rect">
            <a:avLst/>
          </a:prstGeom>
        </p:spPr>
        <p:txBody>
          <a:bodyPr wrap="none">
            <a:spAutoFit/>
          </a:bodyPr>
          <a:lstStyle/>
          <a:p>
            <a:pPr>
              <a:buFont typeface="Wingdings" panose="05000000000000000000" pitchFamily="2" charset="2"/>
              <a:buNone/>
            </a:pPr>
            <a:r>
              <a:rPr lang="en-US" altLang="en-US" sz="2800" b="1" dirty="0"/>
              <a:t>PROBLEM 1:</a:t>
            </a:r>
          </a:p>
        </p:txBody>
      </p:sp>
      <p:graphicFrame>
        <p:nvGraphicFramePr>
          <p:cNvPr id="11" name="Table 10"/>
          <p:cNvGraphicFramePr>
            <a:graphicFrameLocks noGrp="1"/>
          </p:cNvGraphicFramePr>
          <p:nvPr>
            <p:extLst>
              <p:ext uri="{D42A27DB-BD31-4B8C-83A1-F6EECF244321}">
                <p14:modId xmlns:p14="http://schemas.microsoft.com/office/powerpoint/2010/main" val="4014119011"/>
              </p:ext>
            </p:extLst>
          </p:nvPr>
        </p:nvGraphicFramePr>
        <p:xfrm>
          <a:off x="1138689" y="2934809"/>
          <a:ext cx="10215112" cy="2682240"/>
        </p:xfrm>
        <a:graphic>
          <a:graphicData uri="http://schemas.openxmlformats.org/drawingml/2006/table">
            <a:tbl>
              <a:tblPr firstRow="1" bandRow="1">
                <a:tableStyleId>{5C22544A-7EE6-4342-B048-85BDC9FD1C3A}</a:tableStyleId>
              </a:tblPr>
              <a:tblGrid>
                <a:gridCol w="3439812">
                  <a:extLst>
                    <a:ext uri="{9D8B030D-6E8A-4147-A177-3AD203B41FA5}">
                      <a16:colId xmlns:a16="http://schemas.microsoft.com/office/drawing/2014/main" val="20000"/>
                    </a:ext>
                  </a:extLst>
                </a:gridCol>
                <a:gridCol w="3439812">
                  <a:extLst>
                    <a:ext uri="{9D8B030D-6E8A-4147-A177-3AD203B41FA5}">
                      <a16:colId xmlns:a16="http://schemas.microsoft.com/office/drawing/2014/main" val="20001"/>
                    </a:ext>
                  </a:extLst>
                </a:gridCol>
                <a:gridCol w="3335488">
                  <a:extLst>
                    <a:ext uri="{9D8B030D-6E8A-4147-A177-3AD203B41FA5}">
                      <a16:colId xmlns:a16="http://schemas.microsoft.com/office/drawing/2014/main" val="20002"/>
                    </a:ext>
                  </a:extLst>
                </a:gridCol>
              </a:tblGrid>
              <a:tr h="485007">
                <a:tc>
                  <a:txBody>
                    <a:bodyPr/>
                    <a:lstStyle/>
                    <a:p>
                      <a:pPr algn="ctr"/>
                      <a:r>
                        <a:rPr lang="en-US" sz="2000" dirty="0"/>
                        <a:t>Example</a:t>
                      </a:r>
                    </a:p>
                  </a:txBody>
                  <a:tcPr>
                    <a:solidFill>
                      <a:srgbClr val="FF4891"/>
                    </a:solidFill>
                  </a:tcPr>
                </a:tc>
                <a:tc>
                  <a:txBody>
                    <a:bodyPr/>
                    <a:lstStyle/>
                    <a:p>
                      <a:pPr algn="ctr"/>
                      <a:r>
                        <a:rPr lang="en-US" sz="2000" dirty="0"/>
                        <a:t>Are the sides equivalent?</a:t>
                      </a:r>
                    </a:p>
                  </a:txBody>
                  <a:tcPr>
                    <a:solidFill>
                      <a:srgbClr val="FF489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chemeClr val="lt1"/>
                          </a:solidFill>
                          <a:latin typeface="+mn-lt"/>
                          <a:ea typeface="+mn-ea"/>
                          <a:cs typeface="+mn-cs"/>
                        </a:rPr>
                        <a:t>Does it use the Commutative Property?</a:t>
                      </a:r>
                    </a:p>
                  </a:txBody>
                  <a:tcPr>
                    <a:solidFill>
                      <a:srgbClr val="FF4891"/>
                    </a:solidFill>
                  </a:tcPr>
                </a:tc>
                <a:extLst>
                  <a:ext uri="{0D108BD9-81ED-4DB2-BD59-A6C34878D82A}">
                    <a16:rowId xmlns:a16="http://schemas.microsoft.com/office/drawing/2014/main" val="10000"/>
                  </a:ext>
                </a:extLst>
              </a:tr>
              <a:tr h="191063">
                <a:tc>
                  <a:txBody>
                    <a:bodyPr/>
                    <a:lstStyle/>
                    <a:p>
                      <a:pPr algn="ctr"/>
                      <a:r>
                        <a:rPr lang="en-US" sz="2000" dirty="0">
                          <a:solidFill>
                            <a:schemeClr val="tx1">
                              <a:lumMod val="95000"/>
                              <a:lumOff val="5000"/>
                            </a:schemeClr>
                          </a:solidFill>
                        </a:rPr>
                        <a:t>2 + 4</a:t>
                      </a:r>
                      <a:r>
                        <a:rPr lang="en-US" sz="2000" baseline="0" dirty="0">
                          <a:solidFill>
                            <a:schemeClr val="tx1">
                              <a:lumMod val="95000"/>
                              <a:lumOff val="5000"/>
                            </a:schemeClr>
                          </a:solidFill>
                        </a:rPr>
                        <a:t> = 4 + 2 </a:t>
                      </a:r>
                      <a:endParaRPr lang="en-US" sz="2000" dirty="0">
                        <a:solidFill>
                          <a:schemeClr val="tx1">
                            <a:lumMod val="95000"/>
                            <a:lumOff val="5000"/>
                          </a:schemeClr>
                        </a:solidFill>
                      </a:endParaRP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1"/>
                  </a:ext>
                </a:extLst>
              </a:tr>
              <a:tr h="191063">
                <a:tc>
                  <a:txBody>
                    <a:bodyPr/>
                    <a:lstStyle/>
                    <a:p>
                      <a:pPr algn="ctr"/>
                      <a:r>
                        <a:rPr lang="en-US" sz="2000" dirty="0">
                          <a:solidFill>
                            <a:schemeClr val="tx1">
                              <a:lumMod val="95000"/>
                              <a:lumOff val="5000"/>
                            </a:schemeClr>
                          </a:solidFill>
                        </a:rPr>
                        <a:t>2 </a:t>
                      </a:r>
                      <a:r>
                        <a:rPr lang="en-US" altLang="en-US" sz="2000" b="0" dirty="0">
                          <a:solidFill>
                            <a:schemeClr val="tx1">
                              <a:lumMod val="95000"/>
                              <a:lumOff val="5000"/>
                            </a:schemeClr>
                          </a:solidFill>
                        </a:rPr>
                        <a:t>× 5 = 5 × 2</a:t>
                      </a:r>
                      <a:endParaRPr lang="en-US" sz="2000" b="0" dirty="0">
                        <a:solidFill>
                          <a:schemeClr val="tx1">
                            <a:lumMod val="95000"/>
                            <a:lumOff val="5000"/>
                          </a:schemeClr>
                        </a:solidFill>
                      </a:endParaRP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2"/>
                  </a:ext>
                </a:extLst>
              </a:tr>
              <a:tr h="191063">
                <a:tc>
                  <a:txBody>
                    <a:bodyPr/>
                    <a:lstStyle/>
                    <a:p>
                      <a:pPr algn="ctr"/>
                      <a:r>
                        <a:rPr lang="en-US" sz="2000" dirty="0">
                          <a:solidFill>
                            <a:schemeClr val="tx1">
                              <a:lumMod val="95000"/>
                              <a:lumOff val="5000"/>
                            </a:schemeClr>
                          </a:solidFill>
                        </a:rPr>
                        <a:t>4 – 2 = 2 – 4</a:t>
                      </a: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3"/>
                  </a:ext>
                </a:extLst>
              </a:tr>
              <a:tr h="191063">
                <a:tc>
                  <a:txBody>
                    <a:bodyPr/>
                    <a:lstStyle/>
                    <a:p>
                      <a:pPr algn="ctr"/>
                      <a:r>
                        <a:rPr lang="en-US" sz="2000" dirty="0">
                          <a:solidFill>
                            <a:schemeClr val="tx1">
                              <a:lumMod val="95000"/>
                              <a:lumOff val="5000"/>
                            </a:schemeClr>
                          </a:solidFill>
                        </a:rPr>
                        <a:t>2 ÷ 6 = 6 ÷ 2</a:t>
                      </a: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4"/>
                  </a:ext>
                </a:extLst>
              </a:tr>
              <a:tr h="2456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a:solidFill>
                            <a:schemeClr val="tx1">
                              <a:lumMod val="95000"/>
                              <a:lumOff val="5000"/>
                            </a:schemeClr>
                          </a:solidFill>
                        </a:rPr>
                        <a:t>2 </a:t>
                      </a:r>
                      <a:r>
                        <a:rPr lang="en-US" altLang="en-US" sz="2000" b="0" dirty="0">
                          <a:solidFill>
                            <a:schemeClr val="tx1">
                              <a:lumMod val="95000"/>
                              <a:lumOff val="5000"/>
                            </a:schemeClr>
                          </a:solidFill>
                        </a:rPr>
                        <a:t>× ¼  = ¼  × 2</a:t>
                      </a:r>
                      <a:endParaRPr lang="en-US" sz="2000" b="0" dirty="0">
                        <a:solidFill>
                          <a:schemeClr val="tx1">
                            <a:lumMod val="95000"/>
                            <a:lumOff val="5000"/>
                          </a:schemeClr>
                        </a:solidFill>
                      </a:endParaRP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3817377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10</a:t>
            </a:r>
            <a:endParaRPr lang="en-US" sz="2000" b="1" dirty="0">
              <a:solidFill>
                <a:schemeClr val="bg1"/>
              </a:solidFill>
            </a:endParaRPr>
          </a:p>
        </p:txBody>
      </p:sp>
      <p:sp>
        <p:nvSpPr>
          <p:cNvPr id="3" name="Rectangle 2"/>
          <p:cNvSpPr/>
          <p:nvPr/>
        </p:nvSpPr>
        <p:spPr>
          <a:xfrm>
            <a:off x="1138689" y="1688682"/>
            <a:ext cx="10558011" cy="1200329"/>
          </a:xfrm>
          <a:prstGeom prst="rect">
            <a:avLst/>
          </a:prstGeom>
        </p:spPr>
        <p:txBody>
          <a:bodyPr wrap="square">
            <a:spAutoFit/>
          </a:bodyPr>
          <a:lstStyle/>
          <a:p>
            <a:r>
              <a:rPr lang="en-US" altLang="en-US" sz="2400" b="1" dirty="0"/>
              <a:t>Take each example </a:t>
            </a:r>
            <a:r>
              <a:rPr lang="en-US" sz="2400" dirty="0"/>
              <a:t>and first decide if the left and right sides of the equal signs are equivalent. That would mean the equals sign makes the statement true. Then, decide if the commutative property was used in the example.</a:t>
            </a:r>
            <a:endParaRPr lang="en-US" altLang="en-US" sz="2400" b="1" dirty="0"/>
          </a:p>
        </p:txBody>
      </p:sp>
      <p:sp>
        <p:nvSpPr>
          <p:cNvPr id="4" name="Rectangle 3"/>
          <p:cNvSpPr/>
          <p:nvPr/>
        </p:nvSpPr>
        <p:spPr>
          <a:xfrm>
            <a:off x="5234750" y="1029244"/>
            <a:ext cx="2022990" cy="523220"/>
          </a:xfrm>
          <a:prstGeom prst="rect">
            <a:avLst/>
          </a:prstGeom>
        </p:spPr>
        <p:txBody>
          <a:bodyPr wrap="none">
            <a:spAutoFit/>
          </a:bodyPr>
          <a:lstStyle/>
          <a:p>
            <a:pPr>
              <a:buFont typeface="Wingdings" panose="05000000000000000000" pitchFamily="2" charset="2"/>
              <a:buNone/>
            </a:pPr>
            <a:r>
              <a:rPr lang="en-US" altLang="en-US" sz="2800" b="1" dirty="0"/>
              <a:t>PROBLEM 1:</a:t>
            </a:r>
          </a:p>
        </p:txBody>
      </p:sp>
      <p:graphicFrame>
        <p:nvGraphicFramePr>
          <p:cNvPr id="11" name="Table 10"/>
          <p:cNvGraphicFramePr>
            <a:graphicFrameLocks noGrp="1"/>
          </p:cNvGraphicFramePr>
          <p:nvPr>
            <p:extLst>
              <p:ext uri="{D42A27DB-BD31-4B8C-83A1-F6EECF244321}">
                <p14:modId xmlns:p14="http://schemas.microsoft.com/office/powerpoint/2010/main" val="1478091127"/>
              </p:ext>
            </p:extLst>
          </p:nvPr>
        </p:nvGraphicFramePr>
        <p:xfrm>
          <a:off x="1138689" y="2920522"/>
          <a:ext cx="10215112" cy="2789662"/>
        </p:xfrm>
        <a:graphic>
          <a:graphicData uri="http://schemas.openxmlformats.org/drawingml/2006/table">
            <a:tbl>
              <a:tblPr firstRow="1" bandRow="1">
                <a:tableStyleId>{5C22544A-7EE6-4342-B048-85BDC9FD1C3A}</a:tableStyleId>
              </a:tblPr>
              <a:tblGrid>
                <a:gridCol w="3439812">
                  <a:extLst>
                    <a:ext uri="{9D8B030D-6E8A-4147-A177-3AD203B41FA5}">
                      <a16:colId xmlns:a16="http://schemas.microsoft.com/office/drawing/2014/main" val="20000"/>
                    </a:ext>
                  </a:extLst>
                </a:gridCol>
                <a:gridCol w="3439812">
                  <a:extLst>
                    <a:ext uri="{9D8B030D-6E8A-4147-A177-3AD203B41FA5}">
                      <a16:colId xmlns:a16="http://schemas.microsoft.com/office/drawing/2014/main" val="20001"/>
                    </a:ext>
                  </a:extLst>
                </a:gridCol>
                <a:gridCol w="3335488">
                  <a:extLst>
                    <a:ext uri="{9D8B030D-6E8A-4147-A177-3AD203B41FA5}">
                      <a16:colId xmlns:a16="http://schemas.microsoft.com/office/drawing/2014/main" val="20002"/>
                    </a:ext>
                  </a:extLst>
                </a:gridCol>
              </a:tblGrid>
              <a:tr h="774172">
                <a:tc>
                  <a:txBody>
                    <a:bodyPr/>
                    <a:lstStyle/>
                    <a:p>
                      <a:pPr algn="ctr"/>
                      <a:r>
                        <a:rPr lang="en-US" sz="2000" dirty="0"/>
                        <a:t>Example</a:t>
                      </a:r>
                    </a:p>
                  </a:txBody>
                  <a:tcPr>
                    <a:solidFill>
                      <a:srgbClr val="FF4891"/>
                    </a:solidFill>
                  </a:tcPr>
                </a:tc>
                <a:tc>
                  <a:txBody>
                    <a:bodyPr/>
                    <a:lstStyle/>
                    <a:p>
                      <a:pPr algn="ctr"/>
                      <a:r>
                        <a:rPr lang="en-US" sz="2000" dirty="0"/>
                        <a:t>Are the sides equivalent?</a:t>
                      </a:r>
                    </a:p>
                  </a:txBody>
                  <a:tcPr>
                    <a:solidFill>
                      <a:srgbClr val="FF489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chemeClr val="lt1"/>
                          </a:solidFill>
                          <a:latin typeface="+mn-lt"/>
                          <a:ea typeface="+mn-ea"/>
                          <a:cs typeface="+mn-cs"/>
                        </a:rPr>
                        <a:t>Does it use the Commutative Property?</a:t>
                      </a:r>
                    </a:p>
                  </a:txBody>
                  <a:tcPr>
                    <a:solidFill>
                      <a:srgbClr val="FF4891"/>
                    </a:solidFill>
                  </a:tcPr>
                </a:tc>
                <a:extLst>
                  <a:ext uri="{0D108BD9-81ED-4DB2-BD59-A6C34878D82A}">
                    <a16:rowId xmlns:a16="http://schemas.microsoft.com/office/drawing/2014/main" val="10000"/>
                  </a:ext>
                </a:extLst>
              </a:tr>
              <a:tr h="191063">
                <a:tc>
                  <a:txBody>
                    <a:bodyPr/>
                    <a:lstStyle/>
                    <a:p>
                      <a:pPr algn="ctr"/>
                      <a:r>
                        <a:rPr lang="en-US" sz="2000" dirty="0">
                          <a:solidFill>
                            <a:schemeClr val="tx1">
                              <a:lumMod val="95000"/>
                              <a:lumOff val="5000"/>
                            </a:schemeClr>
                          </a:solidFill>
                        </a:rPr>
                        <a:t>2 + 4</a:t>
                      </a:r>
                      <a:r>
                        <a:rPr lang="en-US" sz="2000" baseline="0" dirty="0">
                          <a:solidFill>
                            <a:schemeClr val="tx1">
                              <a:lumMod val="95000"/>
                              <a:lumOff val="5000"/>
                            </a:schemeClr>
                          </a:solidFill>
                        </a:rPr>
                        <a:t> = 4 + 2 </a:t>
                      </a:r>
                      <a:endParaRPr lang="en-US" sz="2000" dirty="0">
                        <a:solidFill>
                          <a:schemeClr val="tx1">
                            <a:lumMod val="95000"/>
                            <a:lumOff val="5000"/>
                          </a:schemeClr>
                        </a:solidFill>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18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18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1"/>
                  </a:ext>
                </a:extLst>
              </a:tr>
              <a:tr h="191063">
                <a:tc>
                  <a:txBody>
                    <a:bodyPr/>
                    <a:lstStyle/>
                    <a:p>
                      <a:pPr algn="ctr"/>
                      <a:r>
                        <a:rPr lang="en-US" sz="2000" dirty="0">
                          <a:solidFill>
                            <a:schemeClr val="tx1">
                              <a:lumMod val="95000"/>
                              <a:lumOff val="5000"/>
                            </a:schemeClr>
                          </a:solidFill>
                        </a:rPr>
                        <a:t>2 </a:t>
                      </a:r>
                      <a:r>
                        <a:rPr lang="en-US" altLang="en-US" sz="2000" b="0" dirty="0">
                          <a:solidFill>
                            <a:schemeClr val="tx1">
                              <a:lumMod val="95000"/>
                              <a:lumOff val="5000"/>
                            </a:schemeClr>
                          </a:solidFill>
                        </a:rPr>
                        <a:t>× 5 = 5 × 2</a:t>
                      </a:r>
                      <a:endParaRPr lang="en-US" sz="2000" b="0" dirty="0">
                        <a:solidFill>
                          <a:schemeClr val="tx1">
                            <a:lumMod val="95000"/>
                            <a:lumOff val="5000"/>
                          </a:schemeClr>
                        </a:solidFill>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18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18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2"/>
                  </a:ext>
                </a:extLst>
              </a:tr>
              <a:tr h="191063">
                <a:tc>
                  <a:txBody>
                    <a:bodyPr/>
                    <a:lstStyle/>
                    <a:p>
                      <a:pPr algn="ctr"/>
                      <a:r>
                        <a:rPr lang="en-US" sz="2000" dirty="0">
                          <a:solidFill>
                            <a:schemeClr val="tx1">
                              <a:lumMod val="95000"/>
                              <a:lumOff val="5000"/>
                            </a:schemeClr>
                          </a:solidFill>
                        </a:rPr>
                        <a:t>4 – 2 = 2 – 4</a:t>
                      </a: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NO</a:t>
                      </a:r>
                      <a:endParaRPr lang="en-US" sz="18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NO</a:t>
                      </a:r>
                      <a:endParaRPr lang="en-US" sz="18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3"/>
                  </a:ext>
                </a:extLst>
              </a:tr>
              <a:tr h="191063">
                <a:tc>
                  <a:txBody>
                    <a:bodyPr/>
                    <a:lstStyle/>
                    <a:p>
                      <a:pPr algn="ctr"/>
                      <a:r>
                        <a:rPr lang="en-US" sz="2000" dirty="0">
                          <a:solidFill>
                            <a:schemeClr val="tx1">
                              <a:lumMod val="95000"/>
                              <a:lumOff val="5000"/>
                            </a:schemeClr>
                          </a:solidFill>
                        </a:rPr>
                        <a:t>2 ÷ 6 = 6 ÷ 2</a:t>
                      </a: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NO</a:t>
                      </a:r>
                      <a:endParaRPr lang="en-US" sz="18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NO</a:t>
                      </a:r>
                      <a:endParaRPr lang="en-US" sz="18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4"/>
                  </a:ext>
                </a:extLst>
              </a:tr>
              <a:tr h="2456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a:solidFill>
                            <a:schemeClr val="tx1">
                              <a:lumMod val="95000"/>
                              <a:lumOff val="5000"/>
                            </a:schemeClr>
                          </a:solidFill>
                        </a:rPr>
                        <a:t>2 </a:t>
                      </a:r>
                      <a:r>
                        <a:rPr lang="en-US" altLang="en-US" sz="2000" b="0" dirty="0">
                          <a:solidFill>
                            <a:schemeClr val="tx1">
                              <a:lumMod val="95000"/>
                              <a:lumOff val="5000"/>
                            </a:schemeClr>
                          </a:solidFill>
                        </a:rPr>
                        <a:t>× ¼  = ¼  × 2</a:t>
                      </a:r>
                      <a:endParaRPr lang="en-US" sz="2000" b="0" dirty="0">
                        <a:solidFill>
                          <a:schemeClr val="tx1">
                            <a:lumMod val="95000"/>
                            <a:lumOff val="5000"/>
                          </a:schemeClr>
                        </a:solidFill>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180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18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7468474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11</a:t>
            </a:r>
            <a:endParaRPr lang="en-US" sz="2000" b="1" dirty="0">
              <a:solidFill>
                <a:schemeClr val="bg1"/>
              </a:solidFill>
            </a:endParaRPr>
          </a:p>
        </p:txBody>
      </p:sp>
      <p:sp>
        <p:nvSpPr>
          <p:cNvPr id="4" name="Rectangle 3"/>
          <p:cNvSpPr/>
          <p:nvPr/>
        </p:nvSpPr>
        <p:spPr>
          <a:xfrm>
            <a:off x="5291997" y="1040976"/>
            <a:ext cx="2022990" cy="523220"/>
          </a:xfrm>
          <a:prstGeom prst="rect">
            <a:avLst/>
          </a:prstGeom>
        </p:spPr>
        <p:txBody>
          <a:bodyPr wrap="none">
            <a:spAutoFit/>
          </a:bodyPr>
          <a:lstStyle/>
          <a:p>
            <a:pPr>
              <a:buFont typeface="Wingdings" panose="05000000000000000000" pitchFamily="2" charset="2"/>
              <a:buNone/>
            </a:pPr>
            <a:r>
              <a:rPr lang="en-US" altLang="en-US" sz="2800" b="1" dirty="0"/>
              <a:t>PROBLEM 2:</a:t>
            </a:r>
          </a:p>
        </p:txBody>
      </p:sp>
      <p:sp>
        <p:nvSpPr>
          <p:cNvPr id="2" name="Rectangle 1"/>
          <p:cNvSpPr/>
          <p:nvPr/>
        </p:nvSpPr>
        <p:spPr>
          <a:xfrm>
            <a:off x="1168721" y="1564196"/>
            <a:ext cx="10005561" cy="1569660"/>
          </a:xfrm>
          <a:prstGeom prst="rect">
            <a:avLst/>
          </a:prstGeom>
        </p:spPr>
        <p:txBody>
          <a:bodyPr wrap="square">
            <a:spAutoFit/>
          </a:bodyPr>
          <a:lstStyle/>
          <a:p>
            <a:pPr algn="just"/>
            <a:r>
              <a:rPr lang="en-US" sz="2400" dirty="0"/>
              <a:t>Take each example and first decide if the left and right sides of the equal signs are equivalent. That would mean the equals sign makes the statement true. Then, decide if the associative property was used in the example.</a:t>
            </a:r>
          </a:p>
          <a:p>
            <a:pPr algn="just">
              <a:buFont typeface="Wingdings" panose="05000000000000000000" pitchFamily="2" charset="2"/>
              <a:buNone/>
            </a:pPr>
            <a:endParaRPr lang="en-US" altLang="en-US" sz="2400" b="1" dirty="0"/>
          </a:p>
        </p:txBody>
      </p:sp>
      <p:graphicFrame>
        <p:nvGraphicFramePr>
          <p:cNvPr id="8" name="Table 7"/>
          <p:cNvGraphicFramePr>
            <a:graphicFrameLocks noGrp="1"/>
          </p:cNvGraphicFramePr>
          <p:nvPr>
            <p:extLst>
              <p:ext uri="{D42A27DB-BD31-4B8C-83A1-F6EECF244321}">
                <p14:modId xmlns:p14="http://schemas.microsoft.com/office/powerpoint/2010/main" val="3968152474"/>
              </p:ext>
            </p:extLst>
          </p:nvPr>
        </p:nvGraphicFramePr>
        <p:xfrm>
          <a:off x="1168721" y="2812281"/>
          <a:ext cx="10005560" cy="2816740"/>
        </p:xfrm>
        <a:graphic>
          <a:graphicData uri="http://schemas.openxmlformats.org/drawingml/2006/table">
            <a:tbl>
              <a:tblPr firstRow="1" bandRow="1">
                <a:tableStyleId>{5C22544A-7EE6-4342-B048-85BDC9FD1C3A}</a:tableStyleId>
              </a:tblPr>
              <a:tblGrid>
                <a:gridCol w="3955072">
                  <a:extLst>
                    <a:ext uri="{9D8B030D-6E8A-4147-A177-3AD203B41FA5}">
                      <a16:colId xmlns:a16="http://schemas.microsoft.com/office/drawing/2014/main" val="20000"/>
                    </a:ext>
                  </a:extLst>
                </a:gridCol>
                <a:gridCol w="2783424">
                  <a:extLst>
                    <a:ext uri="{9D8B030D-6E8A-4147-A177-3AD203B41FA5}">
                      <a16:colId xmlns:a16="http://schemas.microsoft.com/office/drawing/2014/main" val="20001"/>
                    </a:ext>
                  </a:extLst>
                </a:gridCol>
                <a:gridCol w="3267064">
                  <a:extLst>
                    <a:ext uri="{9D8B030D-6E8A-4147-A177-3AD203B41FA5}">
                      <a16:colId xmlns:a16="http://schemas.microsoft.com/office/drawing/2014/main" val="20002"/>
                    </a:ext>
                  </a:extLst>
                </a:gridCol>
              </a:tblGrid>
              <a:tr h="659582">
                <a:tc>
                  <a:txBody>
                    <a:bodyPr/>
                    <a:lstStyle/>
                    <a:p>
                      <a:pPr algn="ctr"/>
                      <a:r>
                        <a:rPr lang="en-US" sz="2000" dirty="0"/>
                        <a:t>Example</a:t>
                      </a:r>
                    </a:p>
                  </a:txBody>
                  <a:tcPr>
                    <a:solidFill>
                      <a:srgbClr val="FF4891"/>
                    </a:solidFill>
                  </a:tcPr>
                </a:tc>
                <a:tc>
                  <a:txBody>
                    <a:bodyPr/>
                    <a:lstStyle/>
                    <a:p>
                      <a:pPr algn="ctr"/>
                      <a:r>
                        <a:rPr lang="en-US" sz="2000" dirty="0"/>
                        <a:t>Are the sides equivalent?</a:t>
                      </a:r>
                    </a:p>
                  </a:txBody>
                  <a:tcPr>
                    <a:solidFill>
                      <a:srgbClr val="FF489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chemeClr val="lt1"/>
                          </a:solidFill>
                          <a:latin typeface="+mn-lt"/>
                          <a:ea typeface="+mn-ea"/>
                          <a:cs typeface="+mn-cs"/>
                        </a:rPr>
                        <a:t>Does it use the associative Property?</a:t>
                      </a:r>
                    </a:p>
                  </a:txBody>
                  <a:tcPr>
                    <a:solidFill>
                      <a:srgbClr val="FF4891"/>
                    </a:solidFill>
                  </a:tcPr>
                </a:tc>
                <a:extLst>
                  <a:ext uri="{0D108BD9-81ED-4DB2-BD59-A6C34878D82A}">
                    <a16:rowId xmlns:a16="http://schemas.microsoft.com/office/drawing/2014/main" val="10000"/>
                  </a:ext>
                </a:extLst>
              </a:tr>
              <a:tr h="423140">
                <a:tc>
                  <a:txBody>
                    <a:bodyPr/>
                    <a:lstStyle/>
                    <a:p>
                      <a:r>
                        <a:rPr lang="en-US" sz="2000" kern="1200" dirty="0">
                          <a:solidFill>
                            <a:schemeClr val="tx1">
                              <a:lumMod val="95000"/>
                              <a:lumOff val="5000"/>
                            </a:schemeClr>
                          </a:solidFill>
                          <a:latin typeface="+mn-lt"/>
                          <a:ea typeface="+mn-ea"/>
                          <a:cs typeface="+mn-cs"/>
                        </a:rPr>
                        <a:t>(2 + 3) –7 = 2 + (3 –7)</a:t>
                      </a: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a:p>
                  </a:txBody>
                  <a:tcPr>
                    <a:solidFill>
                      <a:srgbClr val="FF4891">
                        <a:alpha val="30000"/>
                      </a:srgbClr>
                    </a:solidFill>
                  </a:tcPr>
                </a:tc>
                <a:extLst>
                  <a:ext uri="{0D108BD9-81ED-4DB2-BD59-A6C34878D82A}">
                    <a16:rowId xmlns:a16="http://schemas.microsoft.com/office/drawing/2014/main" val="10001"/>
                  </a:ext>
                </a:extLst>
              </a:tr>
              <a:tr h="423140">
                <a:tc>
                  <a:txBody>
                    <a:bodyPr/>
                    <a:lstStyle/>
                    <a:p>
                      <a:r>
                        <a:rPr lang="en-US" sz="2000" kern="1200" dirty="0">
                          <a:solidFill>
                            <a:schemeClr val="tx1">
                              <a:lumMod val="95000"/>
                              <a:lumOff val="5000"/>
                            </a:schemeClr>
                          </a:solidFill>
                          <a:latin typeface="+mn-lt"/>
                          <a:ea typeface="+mn-ea"/>
                          <a:cs typeface="+mn-cs"/>
                        </a:rPr>
                        <a:t>3(2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5) = (3 </a:t>
                      </a:r>
                      <a:r>
                        <a:rPr lang="en-US" altLang="en-US" sz="2000" b="1" dirty="0">
                          <a:solidFill>
                            <a:schemeClr val="tx1">
                              <a:lumMod val="95000"/>
                              <a:lumOff val="5000"/>
                            </a:schemeClr>
                          </a:solidFill>
                        </a:rPr>
                        <a:t>×</a:t>
                      </a:r>
                      <a:r>
                        <a:rPr lang="en-US" sz="2000" kern="1200" dirty="0">
                          <a:solidFill>
                            <a:schemeClr val="tx1">
                              <a:lumMod val="95000"/>
                              <a:lumOff val="5000"/>
                            </a:schemeClr>
                          </a:solidFill>
                          <a:latin typeface="+mn-lt"/>
                          <a:ea typeface="+mn-ea"/>
                          <a:cs typeface="+mn-cs"/>
                        </a:rPr>
                        <a:t>2)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5</a:t>
                      </a: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a:p>
                  </a:txBody>
                  <a:tcPr>
                    <a:solidFill>
                      <a:srgbClr val="FF4891">
                        <a:alpha val="30000"/>
                      </a:srgbClr>
                    </a:solidFill>
                  </a:tcPr>
                </a:tc>
                <a:extLst>
                  <a:ext uri="{0D108BD9-81ED-4DB2-BD59-A6C34878D82A}">
                    <a16:rowId xmlns:a16="http://schemas.microsoft.com/office/drawing/2014/main" val="10002"/>
                  </a:ext>
                </a:extLst>
              </a:tr>
              <a:tr h="423140">
                <a:tc>
                  <a:txBody>
                    <a:bodyPr/>
                    <a:lstStyle/>
                    <a:p>
                      <a:r>
                        <a:rPr lang="en-US" sz="2000" kern="1200" dirty="0">
                          <a:solidFill>
                            <a:schemeClr val="tx1">
                              <a:lumMod val="95000"/>
                              <a:lumOff val="5000"/>
                            </a:schemeClr>
                          </a:solidFill>
                          <a:latin typeface="+mn-lt"/>
                          <a:ea typeface="+mn-ea"/>
                          <a:cs typeface="+mn-cs"/>
                        </a:rPr>
                        <a:t>6 – (7 – 2) = (6 – 7) – 2</a:t>
                      </a: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3"/>
                  </a:ext>
                </a:extLst>
              </a:tr>
              <a:tr h="423140">
                <a:tc>
                  <a:txBody>
                    <a:bodyPr/>
                    <a:lstStyle/>
                    <a:p>
                      <a:r>
                        <a:rPr lang="en-US" sz="2000" kern="1200" dirty="0">
                          <a:solidFill>
                            <a:schemeClr val="tx1">
                              <a:lumMod val="95000"/>
                              <a:lumOff val="5000"/>
                            </a:schemeClr>
                          </a:solidFill>
                          <a:latin typeface="+mn-lt"/>
                          <a:ea typeface="+mn-ea"/>
                          <a:cs typeface="+mn-cs"/>
                        </a:rPr>
                        <a:t>10 +  [4 + (2 + 5)] =  [10 + (4 + 2)] + 5</a:t>
                      </a: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4"/>
                  </a:ext>
                </a:extLst>
              </a:tr>
              <a:tr h="423140">
                <a:tc>
                  <a:txBody>
                    <a:bodyPr/>
                    <a:lstStyle/>
                    <a:p>
                      <a:r>
                        <a:rPr lang="en-US" sz="2000" kern="1200" dirty="0">
                          <a:solidFill>
                            <a:schemeClr val="tx1">
                              <a:lumMod val="95000"/>
                              <a:lumOff val="5000"/>
                            </a:schemeClr>
                          </a:solidFill>
                          <a:latin typeface="+mn-lt"/>
                          <a:ea typeface="+mn-ea"/>
                          <a:cs typeface="+mn-cs"/>
                        </a:rPr>
                        <a:t>2[4(5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3)] = [2(4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5)] </a:t>
                      </a:r>
                      <a:r>
                        <a:rPr lang="en-US" altLang="en-US" sz="2000" b="1" dirty="0">
                          <a:solidFill>
                            <a:schemeClr val="tx1">
                              <a:lumMod val="95000"/>
                              <a:lumOff val="5000"/>
                            </a:schemeClr>
                          </a:solidFill>
                        </a:rPr>
                        <a:t>×</a:t>
                      </a:r>
                      <a:r>
                        <a:rPr lang="en-US" sz="2000" kern="1200" dirty="0">
                          <a:solidFill>
                            <a:schemeClr val="tx1">
                              <a:lumMod val="95000"/>
                              <a:lumOff val="5000"/>
                            </a:schemeClr>
                          </a:solidFill>
                          <a:latin typeface="+mn-lt"/>
                          <a:ea typeface="+mn-ea"/>
                          <a:cs typeface="+mn-cs"/>
                        </a:rPr>
                        <a:t>3</a:t>
                      </a:r>
                      <a:endParaRPr lang="en-US" sz="2000" dirty="0">
                        <a:solidFill>
                          <a:schemeClr val="tx1">
                            <a:lumMod val="95000"/>
                            <a:lumOff val="5000"/>
                          </a:schemeClr>
                        </a:solidFill>
                      </a:endParaRPr>
                    </a:p>
                  </a:txBody>
                  <a:tcPr>
                    <a:solidFill>
                      <a:srgbClr val="FF4891">
                        <a:alpha val="30000"/>
                      </a:srgbClr>
                    </a:solidFill>
                  </a:tcPr>
                </a:tc>
                <a:tc>
                  <a:txBody>
                    <a:bodyPr/>
                    <a:lstStyle/>
                    <a:p>
                      <a:endParaRPr lang="en-US" sz="2000" dirty="0"/>
                    </a:p>
                  </a:txBody>
                  <a:tcPr>
                    <a:solidFill>
                      <a:srgbClr val="FF4891">
                        <a:alpha val="30000"/>
                      </a:srgbClr>
                    </a:solidFill>
                  </a:tcPr>
                </a:tc>
                <a:tc>
                  <a:txBody>
                    <a:bodyPr/>
                    <a:lstStyle/>
                    <a:p>
                      <a:endParaRPr lang="en-US" sz="2000" dirty="0"/>
                    </a:p>
                  </a:txBody>
                  <a:tcPr>
                    <a:solidFill>
                      <a:srgbClr val="FF4891">
                        <a:alpha val="3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6898540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11</a:t>
            </a:r>
            <a:endParaRPr lang="en-US" sz="2000" b="1" dirty="0">
              <a:solidFill>
                <a:schemeClr val="bg1"/>
              </a:solidFill>
            </a:endParaRPr>
          </a:p>
        </p:txBody>
      </p:sp>
      <p:sp>
        <p:nvSpPr>
          <p:cNvPr id="4" name="Rectangle 3"/>
          <p:cNvSpPr/>
          <p:nvPr/>
        </p:nvSpPr>
        <p:spPr>
          <a:xfrm>
            <a:off x="5291997" y="1040976"/>
            <a:ext cx="2022990" cy="523220"/>
          </a:xfrm>
          <a:prstGeom prst="rect">
            <a:avLst/>
          </a:prstGeom>
        </p:spPr>
        <p:txBody>
          <a:bodyPr wrap="none">
            <a:spAutoFit/>
          </a:bodyPr>
          <a:lstStyle/>
          <a:p>
            <a:pPr>
              <a:buFont typeface="Wingdings" panose="05000000000000000000" pitchFamily="2" charset="2"/>
              <a:buNone/>
            </a:pPr>
            <a:r>
              <a:rPr lang="en-US" altLang="en-US" sz="2800" b="1" dirty="0"/>
              <a:t>PROBLEM 2:</a:t>
            </a:r>
          </a:p>
        </p:txBody>
      </p:sp>
      <p:sp>
        <p:nvSpPr>
          <p:cNvPr id="2" name="Rectangle 1"/>
          <p:cNvSpPr/>
          <p:nvPr/>
        </p:nvSpPr>
        <p:spPr>
          <a:xfrm>
            <a:off x="1168721" y="1564196"/>
            <a:ext cx="10005561" cy="1569660"/>
          </a:xfrm>
          <a:prstGeom prst="rect">
            <a:avLst/>
          </a:prstGeom>
        </p:spPr>
        <p:txBody>
          <a:bodyPr wrap="square">
            <a:spAutoFit/>
          </a:bodyPr>
          <a:lstStyle/>
          <a:p>
            <a:pPr algn="just"/>
            <a:r>
              <a:rPr lang="en-US" sz="2400" dirty="0"/>
              <a:t>Take each example and first decide if the left and right sides of the equal signs are equivalent. That would mean the equals sign makes the statement true. Then, decide if the associative property was used in the example.</a:t>
            </a:r>
          </a:p>
          <a:p>
            <a:pPr algn="just">
              <a:buFont typeface="Wingdings" panose="05000000000000000000" pitchFamily="2" charset="2"/>
              <a:buNone/>
            </a:pPr>
            <a:endParaRPr lang="en-US" altLang="en-US" sz="2400" b="1" dirty="0"/>
          </a:p>
        </p:txBody>
      </p:sp>
      <p:graphicFrame>
        <p:nvGraphicFramePr>
          <p:cNvPr id="8" name="Table 7"/>
          <p:cNvGraphicFramePr>
            <a:graphicFrameLocks noGrp="1"/>
          </p:cNvGraphicFramePr>
          <p:nvPr>
            <p:extLst>
              <p:ext uri="{D42A27DB-BD31-4B8C-83A1-F6EECF244321}">
                <p14:modId xmlns:p14="http://schemas.microsoft.com/office/powerpoint/2010/main" val="2918255202"/>
              </p:ext>
            </p:extLst>
          </p:nvPr>
        </p:nvGraphicFramePr>
        <p:xfrm>
          <a:off x="1168722" y="2869431"/>
          <a:ext cx="10005560" cy="2846719"/>
        </p:xfrm>
        <a:graphic>
          <a:graphicData uri="http://schemas.openxmlformats.org/drawingml/2006/table">
            <a:tbl>
              <a:tblPr firstRow="1" bandRow="1">
                <a:tableStyleId>{5C22544A-7EE6-4342-B048-85BDC9FD1C3A}</a:tableStyleId>
              </a:tblPr>
              <a:tblGrid>
                <a:gridCol w="3955072">
                  <a:extLst>
                    <a:ext uri="{9D8B030D-6E8A-4147-A177-3AD203B41FA5}">
                      <a16:colId xmlns:a16="http://schemas.microsoft.com/office/drawing/2014/main" val="20000"/>
                    </a:ext>
                  </a:extLst>
                </a:gridCol>
                <a:gridCol w="2783424">
                  <a:extLst>
                    <a:ext uri="{9D8B030D-6E8A-4147-A177-3AD203B41FA5}">
                      <a16:colId xmlns:a16="http://schemas.microsoft.com/office/drawing/2014/main" val="20001"/>
                    </a:ext>
                  </a:extLst>
                </a:gridCol>
                <a:gridCol w="3267064">
                  <a:extLst>
                    <a:ext uri="{9D8B030D-6E8A-4147-A177-3AD203B41FA5}">
                      <a16:colId xmlns:a16="http://schemas.microsoft.com/office/drawing/2014/main" val="20002"/>
                    </a:ext>
                  </a:extLst>
                </a:gridCol>
              </a:tblGrid>
              <a:tr h="731019">
                <a:tc>
                  <a:txBody>
                    <a:bodyPr/>
                    <a:lstStyle/>
                    <a:p>
                      <a:pPr algn="ctr"/>
                      <a:r>
                        <a:rPr lang="en-US" sz="2000" dirty="0"/>
                        <a:t>Example</a:t>
                      </a:r>
                    </a:p>
                  </a:txBody>
                  <a:tcPr>
                    <a:solidFill>
                      <a:srgbClr val="FF4891"/>
                    </a:solidFill>
                  </a:tcPr>
                </a:tc>
                <a:tc>
                  <a:txBody>
                    <a:bodyPr/>
                    <a:lstStyle/>
                    <a:p>
                      <a:pPr algn="ctr"/>
                      <a:r>
                        <a:rPr lang="en-US" sz="2000" dirty="0"/>
                        <a:t>Are the sides equivalent?</a:t>
                      </a:r>
                    </a:p>
                  </a:txBody>
                  <a:tcPr>
                    <a:solidFill>
                      <a:srgbClr val="FF489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chemeClr val="lt1"/>
                          </a:solidFill>
                          <a:latin typeface="+mn-lt"/>
                          <a:ea typeface="+mn-ea"/>
                          <a:cs typeface="+mn-cs"/>
                        </a:rPr>
                        <a:t>Does it use the associative Property?</a:t>
                      </a:r>
                    </a:p>
                  </a:txBody>
                  <a:tcPr>
                    <a:solidFill>
                      <a:srgbClr val="FF4891"/>
                    </a:solidFill>
                  </a:tcPr>
                </a:tc>
                <a:extLst>
                  <a:ext uri="{0D108BD9-81ED-4DB2-BD59-A6C34878D82A}">
                    <a16:rowId xmlns:a16="http://schemas.microsoft.com/office/drawing/2014/main" val="10000"/>
                  </a:ext>
                </a:extLst>
              </a:tr>
              <a:tr h="423140">
                <a:tc>
                  <a:txBody>
                    <a:bodyPr/>
                    <a:lstStyle/>
                    <a:p>
                      <a:r>
                        <a:rPr lang="en-US" sz="2000" kern="1200" dirty="0">
                          <a:solidFill>
                            <a:schemeClr val="tx1">
                              <a:lumMod val="95000"/>
                              <a:lumOff val="5000"/>
                            </a:schemeClr>
                          </a:solidFill>
                          <a:latin typeface="+mn-lt"/>
                          <a:ea typeface="+mn-ea"/>
                          <a:cs typeface="+mn-cs"/>
                        </a:rPr>
                        <a:t>(2 + 3) –7 = 2 + (3 –7)</a:t>
                      </a: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20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20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1"/>
                  </a:ext>
                </a:extLst>
              </a:tr>
              <a:tr h="423140">
                <a:tc>
                  <a:txBody>
                    <a:bodyPr/>
                    <a:lstStyle/>
                    <a:p>
                      <a:r>
                        <a:rPr lang="en-US" sz="2000" kern="1200" dirty="0">
                          <a:solidFill>
                            <a:schemeClr val="tx1">
                              <a:lumMod val="95000"/>
                              <a:lumOff val="5000"/>
                            </a:schemeClr>
                          </a:solidFill>
                          <a:latin typeface="+mn-lt"/>
                          <a:ea typeface="+mn-ea"/>
                          <a:cs typeface="+mn-cs"/>
                        </a:rPr>
                        <a:t>3(2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5) = (3 </a:t>
                      </a:r>
                      <a:r>
                        <a:rPr lang="en-US" altLang="en-US" sz="2000" b="1" dirty="0">
                          <a:solidFill>
                            <a:schemeClr val="tx1">
                              <a:lumMod val="95000"/>
                              <a:lumOff val="5000"/>
                            </a:schemeClr>
                          </a:solidFill>
                        </a:rPr>
                        <a:t>×</a:t>
                      </a:r>
                      <a:r>
                        <a:rPr lang="en-US" sz="2000" kern="1200" dirty="0">
                          <a:solidFill>
                            <a:schemeClr val="tx1">
                              <a:lumMod val="95000"/>
                              <a:lumOff val="5000"/>
                            </a:schemeClr>
                          </a:solidFill>
                          <a:latin typeface="+mn-lt"/>
                          <a:ea typeface="+mn-ea"/>
                          <a:cs typeface="+mn-cs"/>
                        </a:rPr>
                        <a:t>2)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5</a:t>
                      </a: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2"/>
                  </a:ext>
                </a:extLst>
              </a:tr>
              <a:tr h="423140">
                <a:tc>
                  <a:txBody>
                    <a:bodyPr/>
                    <a:lstStyle/>
                    <a:p>
                      <a:r>
                        <a:rPr lang="en-US" sz="2000" kern="1200" dirty="0">
                          <a:solidFill>
                            <a:schemeClr val="tx1">
                              <a:lumMod val="95000"/>
                              <a:lumOff val="5000"/>
                            </a:schemeClr>
                          </a:solidFill>
                          <a:latin typeface="+mn-lt"/>
                          <a:ea typeface="+mn-ea"/>
                          <a:cs typeface="+mn-cs"/>
                        </a:rPr>
                        <a:t>6 – (7 – 2) = (6 – 7) – 2</a:t>
                      </a: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NO</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NO</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3"/>
                  </a:ext>
                </a:extLst>
              </a:tr>
              <a:tr h="423140">
                <a:tc>
                  <a:txBody>
                    <a:bodyPr/>
                    <a:lstStyle/>
                    <a:p>
                      <a:r>
                        <a:rPr lang="en-US" sz="2000" kern="1200" dirty="0">
                          <a:solidFill>
                            <a:schemeClr val="tx1">
                              <a:lumMod val="95000"/>
                              <a:lumOff val="5000"/>
                            </a:schemeClr>
                          </a:solidFill>
                          <a:latin typeface="+mn-lt"/>
                          <a:ea typeface="+mn-ea"/>
                          <a:cs typeface="+mn-cs"/>
                        </a:rPr>
                        <a:t>10 +  [4 + (2 + 5)] =  [10 + (4 + 2)] + 5</a:t>
                      </a: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4"/>
                  </a:ext>
                </a:extLst>
              </a:tr>
              <a:tr h="423140">
                <a:tc>
                  <a:txBody>
                    <a:bodyPr/>
                    <a:lstStyle/>
                    <a:p>
                      <a:r>
                        <a:rPr lang="en-US" sz="2000" kern="1200" dirty="0">
                          <a:solidFill>
                            <a:schemeClr val="tx1">
                              <a:lumMod val="95000"/>
                              <a:lumOff val="5000"/>
                            </a:schemeClr>
                          </a:solidFill>
                          <a:latin typeface="+mn-lt"/>
                          <a:ea typeface="+mn-ea"/>
                          <a:cs typeface="+mn-cs"/>
                        </a:rPr>
                        <a:t>2[4(5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3)] = [2(4 </a:t>
                      </a:r>
                      <a:r>
                        <a:rPr lang="en-US" altLang="en-US" sz="2000" b="1" dirty="0">
                          <a:solidFill>
                            <a:schemeClr val="tx1">
                              <a:lumMod val="95000"/>
                              <a:lumOff val="5000"/>
                            </a:schemeClr>
                          </a:solidFill>
                        </a:rPr>
                        <a:t>× </a:t>
                      </a:r>
                      <a:r>
                        <a:rPr lang="en-US" sz="2000" kern="1200" dirty="0">
                          <a:solidFill>
                            <a:schemeClr val="tx1">
                              <a:lumMod val="95000"/>
                              <a:lumOff val="5000"/>
                            </a:schemeClr>
                          </a:solidFill>
                          <a:latin typeface="+mn-lt"/>
                          <a:ea typeface="+mn-ea"/>
                          <a:cs typeface="+mn-cs"/>
                        </a:rPr>
                        <a:t>5)] </a:t>
                      </a:r>
                      <a:r>
                        <a:rPr lang="en-US" altLang="en-US" sz="2000" b="1" dirty="0">
                          <a:solidFill>
                            <a:schemeClr val="tx1">
                              <a:lumMod val="95000"/>
                              <a:lumOff val="5000"/>
                            </a:schemeClr>
                          </a:solidFill>
                        </a:rPr>
                        <a:t>×</a:t>
                      </a:r>
                      <a:r>
                        <a:rPr lang="en-US" sz="2000" kern="1200" dirty="0">
                          <a:solidFill>
                            <a:schemeClr val="tx1">
                              <a:lumMod val="95000"/>
                              <a:lumOff val="5000"/>
                            </a:schemeClr>
                          </a:solidFill>
                          <a:latin typeface="+mn-lt"/>
                          <a:ea typeface="+mn-ea"/>
                          <a:cs typeface="+mn-cs"/>
                        </a:rPr>
                        <a:t>3</a:t>
                      </a: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20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20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9308328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a:solidFill>
                  <a:schemeClr val="bg1"/>
                </a:solidFill>
              </a:rPr>
              <a:t>12</a:t>
            </a:r>
            <a:endParaRPr lang="en-US" sz="2000" b="1" dirty="0">
              <a:solidFill>
                <a:schemeClr val="bg1"/>
              </a:solidFill>
            </a:endParaRPr>
          </a:p>
        </p:txBody>
      </p:sp>
      <p:sp>
        <p:nvSpPr>
          <p:cNvPr id="4" name="Rectangle 3"/>
          <p:cNvSpPr/>
          <p:nvPr/>
        </p:nvSpPr>
        <p:spPr>
          <a:xfrm>
            <a:off x="5160006" y="1022551"/>
            <a:ext cx="2022990" cy="523220"/>
          </a:xfrm>
          <a:prstGeom prst="rect">
            <a:avLst/>
          </a:prstGeom>
        </p:spPr>
        <p:txBody>
          <a:bodyPr wrap="none">
            <a:spAutoFit/>
          </a:bodyPr>
          <a:lstStyle/>
          <a:p>
            <a:pPr>
              <a:buFont typeface="Wingdings" panose="05000000000000000000" pitchFamily="2" charset="2"/>
              <a:buNone/>
            </a:pPr>
            <a:r>
              <a:rPr lang="en-US" altLang="en-US" sz="2800" b="1" dirty="0"/>
              <a:t>PROBLEM 3:</a:t>
            </a:r>
          </a:p>
        </p:txBody>
      </p:sp>
      <p:sp>
        <p:nvSpPr>
          <p:cNvPr id="2" name="Rectangle 1"/>
          <p:cNvSpPr/>
          <p:nvPr/>
        </p:nvSpPr>
        <p:spPr>
          <a:xfrm>
            <a:off x="1168720" y="1545771"/>
            <a:ext cx="10005561" cy="1200329"/>
          </a:xfrm>
          <a:prstGeom prst="rect">
            <a:avLst/>
          </a:prstGeom>
        </p:spPr>
        <p:txBody>
          <a:bodyPr wrap="square">
            <a:spAutoFit/>
          </a:bodyPr>
          <a:lstStyle/>
          <a:p>
            <a:r>
              <a:rPr lang="en-US" sz="2400" dirty="0"/>
              <a:t>Take each example and first decide if the left and right sides of the equal signs are equivalent. That would mean the equals sign makes the statement true. Then, decide if the distributive property was used in the example.</a:t>
            </a:r>
          </a:p>
        </p:txBody>
      </p:sp>
      <p:graphicFrame>
        <p:nvGraphicFramePr>
          <p:cNvPr id="8" name="Table 7"/>
          <p:cNvGraphicFramePr>
            <a:graphicFrameLocks noGrp="1"/>
          </p:cNvGraphicFramePr>
          <p:nvPr>
            <p:extLst>
              <p:ext uri="{D42A27DB-BD31-4B8C-83A1-F6EECF244321}">
                <p14:modId xmlns:p14="http://schemas.microsoft.com/office/powerpoint/2010/main" val="2149968429"/>
              </p:ext>
            </p:extLst>
          </p:nvPr>
        </p:nvGraphicFramePr>
        <p:xfrm>
          <a:off x="1168721" y="2812281"/>
          <a:ext cx="10005560" cy="2184015"/>
        </p:xfrm>
        <a:graphic>
          <a:graphicData uri="http://schemas.openxmlformats.org/drawingml/2006/table">
            <a:tbl>
              <a:tblPr firstRow="1" bandRow="1">
                <a:tableStyleId>{5C22544A-7EE6-4342-B048-85BDC9FD1C3A}</a:tableStyleId>
              </a:tblPr>
              <a:tblGrid>
                <a:gridCol w="3860479">
                  <a:extLst>
                    <a:ext uri="{9D8B030D-6E8A-4147-A177-3AD203B41FA5}">
                      <a16:colId xmlns:a16="http://schemas.microsoft.com/office/drawing/2014/main" val="20000"/>
                    </a:ext>
                  </a:extLst>
                </a:gridCol>
                <a:gridCol w="2878017">
                  <a:extLst>
                    <a:ext uri="{9D8B030D-6E8A-4147-A177-3AD203B41FA5}">
                      <a16:colId xmlns:a16="http://schemas.microsoft.com/office/drawing/2014/main" val="20001"/>
                    </a:ext>
                  </a:extLst>
                </a:gridCol>
                <a:gridCol w="3267064">
                  <a:extLst>
                    <a:ext uri="{9D8B030D-6E8A-4147-A177-3AD203B41FA5}">
                      <a16:colId xmlns:a16="http://schemas.microsoft.com/office/drawing/2014/main" val="20002"/>
                    </a:ext>
                  </a:extLst>
                </a:gridCol>
              </a:tblGrid>
              <a:tr h="914595">
                <a:tc>
                  <a:txBody>
                    <a:bodyPr/>
                    <a:lstStyle/>
                    <a:p>
                      <a:pPr algn="ctr"/>
                      <a:r>
                        <a:rPr lang="en-US" sz="2000" b="0" dirty="0"/>
                        <a:t>Example</a:t>
                      </a:r>
                    </a:p>
                  </a:txBody>
                  <a:tcPr>
                    <a:solidFill>
                      <a:srgbClr val="FF4891"/>
                    </a:solidFill>
                  </a:tcPr>
                </a:tc>
                <a:tc>
                  <a:txBody>
                    <a:bodyPr/>
                    <a:lstStyle/>
                    <a:p>
                      <a:pPr algn="ctr"/>
                      <a:r>
                        <a:rPr lang="en-US" sz="2000" b="0" dirty="0"/>
                        <a:t>Are the sides equivalent?</a:t>
                      </a:r>
                    </a:p>
                  </a:txBody>
                  <a:tcPr>
                    <a:solidFill>
                      <a:srgbClr val="FF489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lt1"/>
                          </a:solidFill>
                          <a:latin typeface="+mn-lt"/>
                          <a:ea typeface="+mn-ea"/>
                          <a:cs typeface="+mn-cs"/>
                        </a:rPr>
                        <a:t>Does it use the distributive Property?</a:t>
                      </a:r>
                    </a:p>
                  </a:txBody>
                  <a:tcPr>
                    <a:solidFill>
                      <a:srgbClr val="FF4891"/>
                    </a:solidFill>
                  </a:tcPr>
                </a:tc>
                <a:extLst>
                  <a:ext uri="{0D108BD9-81ED-4DB2-BD59-A6C34878D82A}">
                    <a16:rowId xmlns:a16="http://schemas.microsoft.com/office/drawing/2014/main" val="10000"/>
                  </a:ext>
                </a:extLst>
              </a:tr>
              <a:tr h="423140">
                <a:tc>
                  <a:txBody>
                    <a:bodyPr/>
                    <a:lstStyle/>
                    <a:p>
                      <a:r>
                        <a:rPr lang="en-US" sz="2000" b="0" kern="1200" dirty="0">
                          <a:solidFill>
                            <a:schemeClr val="tx1">
                              <a:lumMod val="95000"/>
                              <a:lumOff val="5000"/>
                            </a:schemeClr>
                          </a:solidFill>
                          <a:latin typeface="+mn-lt"/>
                          <a:ea typeface="+mn-ea"/>
                          <a:cs typeface="+mn-cs"/>
                        </a:rPr>
                        <a:t>2 </a:t>
                      </a:r>
                      <a:r>
                        <a:rPr lang="en-US" altLang="en-US" sz="2000" b="0" dirty="0">
                          <a:solidFill>
                            <a:schemeClr val="tx1">
                              <a:lumMod val="95000"/>
                              <a:lumOff val="5000"/>
                            </a:schemeClr>
                          </a:solidFill>
                        </a:rPr>
                        <a:t>× ( 3 + 5) = 2 × 3 + 2 × 5</a:t>
                      </a:r>
                      <a:endParaRPr lang="en-US" sz="2000" b="0" kern="1200" dirty="0">
                        <a:solidFill>
                          <a:schemeClr val="tx1">
                            <a:lumMod val="95000"/>
                            <a:lumOff val="5000"/>
                          </a:schemeClr>
                        </a:solidFill>
                        <a:latin typeface="+mn-lt"/>
                        <a:ea typeface="+mn-ea"/>
                        <a:cs typeface="+mn-cs"/>
                      </a:endParaRPr>
                    </a:p>
                  </a:txBody>
                  <a:tcPr>
                    <a:solidFill>
                      <a:srgbClr val="FF4891">
                        <a:alpha val="30000"/>
                      </a:srgbClr>
                    </a:solidFill>
                  </a:tcPr>
                </a:tc>
                <a:tc>
                  <a:txBody>
                    <a:bodyPr/>
                    <a:lstStyle/>
                    <a:p>
                      <a:endParaRPr lang="en-US" sz="2000" b="0" dirty="0"/>
                    </a:p>
                  </a:txBody>
                  <a:tcPr>
                    <a:solidFill>
                      <a:srgbClr val="FF4891">
                        <a:alpha val="30000"/>
                      </a:srgbClr>
                    </a:solidFill>
                  </a:tcPr>
                </a:tc>
                <a:tc>
                  <a:txBody>
                    <a:bodyPr/>
                    <a:lstStyle/>
                    <a:p>
                      <a:endParaRPr lang="en-US" sz="2000" b="0" dirty="0"/>
                    </a:p>
                  </a:txBody>
                  <a:tcPr>
                    <a:solidFill>
                      <a:srgbClr val="FF4891">
                        <a:alpha val="30000"/>
                      </a:srgbClr>
                    </a:solidFill>
                  </a:tcPr>
                </a:tc>
                <a:extLst>
                  <a:ext uri="{0D108BD9-81ED-4DB2-BD59-A6C34878D82A}">
                    <a16:rowId xmlns:a16="http://schemas.microsoft.com/office/drawing/2014/main" val="10001"/>
                  </a:ext>
                </a:extLst>
              </a:tr>
              <a:tr h="423140">
                <a:tc>
                  <a:txBody>
                    <a:bodyPr/>
                    <a:lstStyle/>
                    <a:p>
                      <a:r>
                        <a:rPr lang="en-US" sz="2000" b="0" kern="1200" dirty="0">
                          <a:solidFill>
                            <a:schemeClr val="tx1">
                              <a:lumMod val="95000"/>
                              <a:lumOff val="5000"/>
                            </a:schemeClr>
                          </a:solidFill>
                          <a:latin typeface="+mn-lt"/>
                          <a:ea typeface="+mn-ea"/>
                          <a:cs typeface="+mn-cs"/>
                        </a:rPr>
                        <a:t>4</a:t>
                      </a:r>
                      <a:r>
                        <a:rPr lang="en-US" sz="2000" b="0" kern="1200" baseline="0" dirty="0">
                          <a:solidFill>
                            <a:schemeClr val="tx1">
                              <a:lumMod val="95000"/>
                              <a:lumOff val="5000"/>
                            </a:schemeClr>
                          </a:solidFill>
                          <a:latin typeface="+mn-lt"/>
                          <a:ea typeface="+mn-ea"/>
                          <a:cs typeface="+mn-cs"/>
                        </a:rPr>
                        <a:t> + ( 2 + 6) = ( 4 + 2) + 6</a:t>
                      </a:r>
                      <a:endParaRPr lang="en-US" sz="2000" b="0" kern="1200" dirty="0">
                        <a:solidFill>
                          <a:schemeClr val="tx1">
                            <a:lumMod val="95000"/>
                            <a:lumOff val="5000"/>
                          </a:schemeClr>
                        </a:solidFill>
                        <a:latin typeface="+mn-lt"/>
                        <a:ea typeface="+mn-ea"/>
                        <a:cs typeface="+mn-cs"/>
                      </a:endParaRPr>
                    </a:p>
                  </a:txBody>
                  <a:tcPr>
                    <a:solidFill>
                      <a:srgbClr val="FF4891">
                        <a:alpha val="30000"/>
                      </a:srgbClr>
                    </a:solidFill>
                  </a:tcPr>
                </a:tc>
                <a:tc>
                  <a:txBody>
                    <a:bodyPr/>
                    <a:lstStyle/>
                    <a:p>
                      <a:endParaRPr lang="en-US" sz="2000" b="0" dirty="0"/>
                    </a:p>
                  </a:txBody>
                  <a:tcPr>
                    <a:solidFill>
                      <a:srgbClr val="FF4891">
                        <a:alpha val="30000"/>
                      </a:srgbClr>
                    </a:solidFill>
                  </a:tcPr>
                </a:tc>
                <a:tc>
                  <a:txBody>
                    <a:bodyPr/>
                    <a:lstStyle/>
                    <a:p>
                      <a:endParaRPr lang="en-US" sz="2000" b="0" dirty="0"/>
                    </a:p>
                  </a:txBody>
                  <a:tcPr>
                    <a:solidFill>
                      <a:srgbClr val="FF4891">
                        <a:alpha val="30000"/>
                      </a:srgbClr>
                    </a:solidFill>
                  </a:tcPr>
                </a:tc>
                <a:extLst>
                  <a:ext uri="{0D108BD9-81ED-4DB2-BD59-A6C34878D82A}">
                    <a16:rowId xmlns:a16="http://schemas.microsoft.com/office/drawing/2014/main" val="10002"/>
                  </a:ext>
                </a:extLst>
              </a:tr>
              <a:tr h="423140">
                <a:tc>
                  <a:txBody>
                    <a:bodyPr/>
                    <a:lstStyle/>
                    <a:p>
                      <a:r>
                        <a:rPr lang="en-US" sz="2000" b="0" kern="1200" dirty="0">
                          <a:solidFill>
                            <a:schemeClr val="tx1">
                              <a:lumMod val="95000"/>
                              <a:lumOff val="5000"/>
                            </a:schemeClr>
                          </a:solidFill>
                          <a:latin typeface="+mn-lt"/>
                          <a:ea typeface="+mn-ea"/>
                          <a:cs typeface="+mn-cs"/>
                        </a:rPr>
                        <a:t>7</a:t>
                      </a:r>
                      <a:r>
                        <a:rPr lang="en-US" altLang="en-US" sz="2000" b="0" dirty="0">
                          <a:solidFill>
                            <a:schemeClr val="tx1">
                              <a:lumMod val="95000"/>
                              <a:lumOff val="5000"/>
                            </a:schemeClr>
                          </a:solidFill>
                        </a:rPr>
                        <a:t>× [ 2 × ( 4+5)] = 2</a:t>
                      </a:r>
                      <a:r>
                        <a:rPr lang="en-US" altLang="en-US" sz="2000" b="0" baseline="0" dirty="0">
                          <a:solidFill>
                            <a:schemeClr val="tx1">
                              <a:lumMod val="95000"/>
                              <a:lumOff val="5000"/>
                            </a:schemeClr>
                          </a:solidFill>
                        </a:rPr>
                        <a:t> </a:t>
                      </a:r>
                      <a:r>
                        <a:rPr lang="en-US" altLang="en-US" sz="2000" b="0" dirty="0">
                          <a:solidFill>
                            <a:schemeClr val="tx1">
                              <a:lumMod val="95000"/>
                              <a:lumOff val="5000"/>
                            </a:schemeClr>
                          </a:solidFill>
                        </a:rPr>
                        <a:t>× [</a:t>
                      </a:r>
                      <a:r>
                        <a:rPr lang="en-US" altLang="en-US" sz="2000" b="0" baseline="0" dirty="0">
                          <a:solidFill>
                            <a:schemeClr val="tx1">
                              <a:lumMod val="95000"/>
                              <a:lumOff val="5000"/>
                            </a:schemeClr>
                          </a:solidFill>
                        </a:rPr>
                        <a:t> 7 </a:t>
                      </a:r>
                      <a:r>
                        <a:rPr lang="en-US" altLang="en-US" sz="2000" b="0" dirty="0">
                          <a:solidFill>
                            <a:schemeClr val="tx1">
                              <a:lumMod val="95000"/>
                              <a:lumOff val="5000"/>
                            </a:schemeClr>
                          </a:solidFill>
                        </a:rPr>
                        <a:t>× 4 + 7 × 5] </a:t>
                      </a:r>
                      <a:endParaRPr lang="en-US" sz="2000" b="0" kern="1200" dirty="0">
                        <a:solidFill>
                          <a:schemeClr val="tx1">
                            <a:lumMod val="95000"/>
                            <a:lumOff val="5000"/>
                          </a:schemeClr>
                        </a:solidFill>
                        <a:latin typeface="+mn-lt"/>
                        <a:ea typeface="+mn-ea"/>
                        <a:cs typeface="+mn-cs"/>
                      </a:endParaRPr>
                    </a:p>
                  </a:txBody>
                  <a:tcPr>
                    <a:solidFill>
                      <a:srgbClr val="FF4891">
                        <a:alpha val="30000"/>
                      </a:srgbClr>
                    </a:solidFill>
                  </a:tcPr>
                </a:tc>
                <a:tc>
                  <a:txBody>
                    <a:bodyPr/>
                    <a:lstStyle/>
                    <a:p>
                      <a:endParaRPr lang="en-US" sz="2000" b="0" dirty="0"/>
                    </a:p>
                  </a:txBody>
                  <a:tcPr>
                    <a:solidFill>
                      <a:srgbClr val="FF4891">
                        <a:alpha val="30000"/>
                      </a:srgbClr>
                    </a:solidFill>
                  </a:tcPr>
                </a:tc>
                <a:tc>
                  <a:txBody>
                    <a:bodyPr/>
                    <a:lstStyle/>
                    <a:p>
                      <a:endParaRPr lang="en-US" sz="2000" b="0" dirty="0"/>
                    </a:p>
                  </a:txBody>
                  <a:tcPr>
                    <a:solidFill>
                      <a:srgbClr val="FF4891">
                        <a:alpha val="30000"/>
                      </a:srgb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9563790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a:solidFill>
                  <a:schemeClr val="bg1"/>
                </a:solidFill>
              </a:rPr>
              <a:t>12</a:t>
            </a:r>
            <a:endParaRPr lang="en-US" sz="2000" b="1" dirty="0">
              <a:solidFill>
                <a:schemeClr val="bg1"/>
              </a:solidFill>
            </a:endParaRPr>
          </a:p>
        </p:txBody>
      </p:sp>
      <p:sp>
        <p:nvSpPr>
          <p:cNvPr id="4" name="Rectangle 3"/>
          <p:cNvSpPr/>
          <p:nvPr/>
        </p:nvSpPr>
        <p:spPr>
          <a:xfrm>
            <a:off x="5160006" y="1022551"/>
            <a:ext cx="2022990" cy="523220"/>
          </a:xfrm>
          <a:prstGeom prst="rect">
            <a:avLst/>
          </a:prstGeom>
        </p:spPr>
        <p:txBody>
          <a:bodyPr wrap="none">
            <a:spAutoFit/>
          </a:bodyPr>
          <a:lstStyle/>
          <a:p>
            <a:pPr>
              <a:buFont typeface="Wingdings" panose="05000000000000000000" pitchFamily="2" charset="2"/>
              <a:buNone/>
            </a:pPr>
            <a:r>
              <a:rPr lang="en-US" altLang="en-US" sz="2800" b="1" dirty="0"/>
              <a:t>PROBLEM 3:</a:t>
            </a:r>
          </a:p>
        </p:txBody>
      </p:sp>
      <p:sp>
        <p:nvSpPr>
          <p:cNvPr id="2" name="Rectangle 1"/>
          <p:cNvSpPr/>
          <p:nvPr/>
        </p:nvSpPr>
        <p:spPr>
          <a:xfrm>
            <a:off x="1168720" y="1545771"/>
            <a:ext cx="10005561" cy="1200329"/>
          </a:xfrm>
          <a:prstGeom prst="rect">
            <a:avLst/>
          </a:prstGeom>
        </p:spPr>
        <p:txBody>
          <a:bodyPr wrap="square">
            <a:spAutoFit/>
          </a:bodyPr>
          <a:lstStyle/>
          <a:p>
            <a:r>
              <a:rPr lang="en-US" sz="2400" dirty="0"/>
              <a:t>Take each example and first decide if the left and right sides of the equal signs are equivalent. That would mean the equals sign makes the statement true. Then, decide if the distributive property was used in the example.</a:t>
            </a:r>
          </a:p>
        </p:txBody>
      </p:sp>
      <p:graphicFrame>
        <p:nvGraphicFramePr>
          <p:cNvPr id="8" name="Table 7"/>
          <p:cNvGraphicFramePr>
            <a:graphicFrameLocks noGrp="1"/>
          </p:cNvGraphicFramePr>
          <p:nvPr>
            <p:extLst>
              <p:ext uri="{D42A27DB-BD31-4B8C-83A1-F6EECF244321}">
                <p14:modId xmlns:p14="http://schemas.microsoft.com/office/powerpoint/2010/main" val="1903022032"/>
              </p:ext>
            </p:extLst>
          </p:nvPr>
        </p:nvGraphicFramePr>
        <p:xfrm>
          <a:off x="1168721" y="2883719"/>
          <a:ext cx="10005560" cy="2086164"/>
        </p:xfrm>
        <a:graphic>
          <a:graphicData uri="http://schemas.openxmlformats.org/drawingml/2006/table">
            <a:tbl>
              <a:tblPr firstRow="1" bandRow="1">
                <a:tableStyleId>{5C22544A-7EE6-4342-B048-85BDC9FD1C3A}</a:tableStyleId>
              </a:tblPr>
              <a:tblGrid>
                <a:gridCol w="3860479">
                  <a:extLst>
                    <a:ext uri="{9D8B030D-6E8A-4147-A177-3AD203B41FA5}">
                      <a16:colId xmlns:a16="http://schemas.microsoft.com/office/drawing/2014/main" val="20000"/>
                    </a:ext>
                  </a:extLst>
                </a:gridCol>
                <a:gridCol w="2878017">
                  <a:extLst>
                    <a:ext uri="{9D8B030D-6E8A-4147-A177-3AD203B41FA5}">
                      <a16:colId xmlns:a16="http://schemas.microsoft.com/office/drawing/2014/main" val="20001"/>
                    </a:ext>
                  </a:extLst>
                </a:gridCol>
                <a:gridCol w="3267064">
                  <a:extLst>
                    <a:ext uri="{9D8B030D-6E8A-4147-A177-3AD203B41FA5}">
                      <a16:colId xmlns:a16="http://schemas.microsoft.com/office/drawing/2014/main" val="20002"/>
                    </a:ext>
                  </a:extLst>
                </a:gridCol>
              </a:tblGrid>
              <a:tr h="816744">
                <a:tc>
                  <a:txBody>
                    <a:bodyPr/>
                    <a:lstStyle/>
                    <a:p>
                      <a:pPr algn="ctr"/>
                      <a:r>
                        <a:rPr lang="en-US" sz="2000" b="0" dirty="0"/>
                        <a:t>Example</a:t>
                      </a:r>
                    </a:p>
                  </a:txBody>
                  <a:tcPr>
                    <a:solidFill>
                      <a:srgbClr val="FF4891"/>
                    </a:solidFill>
                  </a:tcPr>
                </a:tc>
                <a:tc>
                  <a:txBody>
                    <a:bodyPr/>
                    <a:lstStyle/>
                    <a:p>
                      <a:pPr algn="ctr"/>
                      <a:r>
                        <a:rPr lang="en-US" sz="2000" b="0" dirty="0"/>
                        <a:t>Are the sides equivalent?</a:t>
                      </a:r>
                    </a:p>
                  </a:txBody>
                  <a:tcPr>
                    <a:solidFill>
                      <a:srgbClr val="FF489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lt1"/>
                          </a:solidFill>
                          <a:latin typeface="+mn-lt"/>
                          <a:ea typeface="+mn-ea"/>
                          <a:cs typeface="+mn-cs"/>
                        </a:rPr>
                        <a:t>Does it use the distributive Property?</a:t>
                      </a:r>
                    </a:p>
                  </a:txBody>
                  <a:tcPr>
                    <a:solidFill>
                      <a:srgbClr val="FF4891"/>
                    </a:solidFill>
                  </a:tcPr>
                </a:tc>
                <a:extLst>
                  <a:ext uri="{0D108BD9-81ED-4DB2-BD59-A6C34878D82A}">
                    <a16:rowId xmlns:a16="http://schemas.microsoft.com/office/drawing/2014/main" val="10000"/>
                  </a:ext>
                </a:extLst>
              </a:tr>
              <a:tr h="423140">
                <a:tc>
                  <a:txBody>
                    <a:bodyPr/>
                    <a:lstStyle/>
                    <a:p>
                      <a:r>
                        <a:rPr lang="en-US" sz="2000" b="0" kern="1200" dirty="0">
                          <a:solidFill>
                            <a:schemeClr val="tx1">
                              <a:lumMod val="95000"/>
                              <a:lumOff val="5000"/>
                            </a:schemeClr>
                          </a:solidFill>
                          <a:latin typeface="+mn-lt"/>
                          <a:ea typeface="+mn-ea"/>
                          <a:cs typeface="+mn-cs"/>
                        </a:rPr>
                        <a:t>2 </a:t>
                      </a:r>
                      <a:r>
                        <a:rPr lang="en-US" altLang="en-US" sz="2000" b="0" dirty="0">
                          <a:solidFill>
                            <a:schemeClr val="tx1">
                              <a:lumMod val="95000"/>
                              <a:lumOff val="5000"/>
                            </a:schemeClr>
                          </a:solidFill>
                        </a:rPr>
                        <a:t>× ( 3 + 5) = 2 × 3 + 2 × 5</a:t>
                      </a:r>
                      <a:endParaRPr lang="en-US" sz="2000" b="0" kern="1200" dirty="0">
                        <a:solidFill>
                          <a:schemeClr val="tx1">
                            <a:lumMod val="95000"/>
                            <a:lumOff val="5000"/>
                          </a:schemeClr>
                        </a:solidFill>
                        <a:latin typeface="+mn-lt"/>
                        <a:ea typeface="+mn-ea"/>
                        <a:cs typeface="+mn-cs"/>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20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1"/>
                  </a:ext>
                </a:extLst>
              </a:tr>
              <a:tr h="423140">
                <a:tc>
                  <a:txBody>
                    <a:bodyPr/>
                    <a:lstStyle/>
                    <a:p>
                      <a:r>
                        <a:rPr lang="en-US" sz="2000" b="0" kern="1200" dirty="0">
                          <a:solidFill>
                            <a:schemeClr val="tx1">
                              <a:lumMod val="95000"/>
                              <a:lumOff val="5000"/>
                            </a:schemeClr>
                          </a:solidFill>
                          <a:latin typeface="+mn-lt"/>
                          <a:ea typeface="+mn-ea"/>
                          <a:cs typeface="+mn-cs"/>
                        </a:rPr>
                        <a:t>4</a:t>
                      </a:r>
                      <a:r>
                        <a:rPr lang="en-US" sz="2000" b="0" kern="1200" baseline="0" dirty="0">
                          <a:solidFill>
                            <a:schemeClr val="tx1">
                              <a:lumMod val="95000"/>
                              <a:lumOff val="5000"/>
                            </a:schemeClr>
                          </a:solidFill>
                          <a:latin typeface="+mn-lt"/>
                          <a:ea typeface="+mn-ea"/>
                          <a:cs typeface="+mn-cs"/>
                        </a:rPr>
                        <a:t> + ( 2 + 6) = ( 4 + 2) + 6</a:t>
                      </a:r>
                      <a:endParaRPr lang="en-US" sz="2000" b="0" kern="1200" dirty="0">
                        <a:solidFill>
                          <a:schemeClr val="tx1">
                            <a:lumMod val="95000"/>
                            <a:lumOff val="5000"/>
                          </a:schemeClr>
                        </a:solidFill>
                        <a:latin typeface="+mn-lt"/>
                        <a:ea typeface="+mn-ea"/>
                        <a:cs typeface="+mn-cs"/>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NO</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2"/>
                  </a:ext>
                </a:extLst>
              </a:tr>
              <a:tr h="423140">
                <a:tc>
                  <a:txBody>
                    <a:bodyPr/>
                    <a:lstStyle/>
                    <a:p>
                      <a:r>
                        <a:rPr lang="en-US" sz="2000" b="0" kern="1200" dirty="0">
                          <a:solidFill>
                            <a:schemeClr val="tx1">
                              <a:lumMod val="95000"/>
                              <a:lumOff val="5000"/>
                            </a:schemeClr>
                          </a:solidFill>
                          <a:latin typeface="+mn-lt"/>
                          <a:ea typeface="+mn-ea"/>
                          <a:cs typeface="+mn-cs"/>
                        </a:rPr>
                        <a:t>7</a:t>
                      </a:r>
                      <a:r>
                        <a:rPr lang="en-US" altLang="en-US" sz="2000" b="0" dirty="0">
                          <a:solidFill>
                            <a:schemeClr val="tx1">
                              <a:lumMod val="95000"/>
                              <a:lumOff val="5000"/>
                            </a:schemeClr>
                          </a:solidFill>
                        </a:rPr>
                        <a:t>× [ 2 × ( 4+5)] = 2</a:t>
                      </a:r>
                      <a:r>
                        <a:rPr lang="en-US" altLang="en-US" sz="2000" b="0" baseline="0" dirty="0">
                          <a:solidFill>
                            <a:schemeClr val="tx1">
                              <a:lumMod val="95000"/>
                              <a:lumOff val="5000"/>
                            </a:schemeClr>
                          </a:solidFill>
                        </a:rPr>
                        <a:t> </a:t>
                      </a:r>
                      <a:r>
                        <a:rPr lang="en-US" altLang="en-US" sz="2000" b="0" dirty="0">
                          <a:solidFill>
                            <a:schemeClr val="tx1">
                              <a:lumMod val="95000"/>
                              <a:lumOff val="5000"/>
                            </a:schemeClr>
                          </a:solidFill>
                        </a:rPr>
                        <a:t>× [</a:t>
                      </a:r>
                      <a:r>
                        <a:rPr lang="en-US" altLang="en-US" sz="2000" b="0" baseline="0" dirty="0">
                          <a:solidFill>
                            <a:schemeClr val="tx1">
                              <a:lumMod val="95000"/>
                              <a:lumOff val="5000"/>
                            </a:schemeClr>
                          </a:solidFill>
                        </a:rPr>
                        <a:t> 7 </a:t>
                      </a:r>
                      <a:r>
                        <a:rPr lang="en-US" altLang="en-US" sz="2000" b="0" dirty="0">
                          <a:solidFill>
                            <a:schemeClr val="tx1">
                              <a:lumMod val="95000"/>
                              <a:lumOff val="5000"/>
                            </a:schemeClr>
                          </a:solidFill>
                        </a:rPr>
                        <a:t>× 4 + 7 × 5] </a:t>
                      </a:r>
                      <a:endParaRPr lang="en-US" sz="2000" b="0" kern="1200" dirty="0">
                        <a:solidFill>
                          <a:schemeClr val="tx1">
                            <a:lumMod val="95000"/>
                            <a:lumOff val="5000"/>
                          </a:schemeClr>
                        </a:solidFill>
                        <a:latin typeface="+mn-lt"/>
                        <a:ea typeface="+mn-ea"/>
                        <a:cs typeface="+mn-cs"/>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a:effectLst/>
                          <a:latin typeface="+mn-lt"/>
                          <a:ea typeface="Times New Roman" panose="02020603050405020304" pitchFamily="18" charset="0"/>
                          <a:cs typeface="Arial" panose="020B0604020202020204" pitchFamily="34" charset="0"/>
                        </a:rPr>
                        <a:t>YES</a:t>
                      </a:r>
                      <a:endParaRPr lang="en-US" sz="2000">
                        <a:effectLst/>
                        <a:latin typeface="+mn-lt"/>
                        <a:ea typeface="Calibri" panose="020F0502020204030204" pitchFamily="34" charset="0"/>
                        <a:cs typeface="Arial" panose="020B0604020202020204" pitchFamily="34" charset="0"/>
                      </a:endParaRPr>
                    </a:p>
                  </a:txBody>
                  <a:tcPr>
                    <a:solidFill>
                      <a:srgbClr val="FF4891">
                        <a:alpha val="30000"/>
                      </a:srgbClr>
                    </a:solidFill>
                  </a:tcPr>
                </a:tc>
                <a:tc>
                  <a:txBody>
                    <a:bodyPr/>
                    <a:lstStyle/>
                    <a:p>
                      <a:pPr marL="0" marR="0" algn="ctr">
                        <a:lnSpc>
                          <a:spcPct val="107000"/>
                        </a:lnSpc>
                        <a:spcBef>
                          <a:spcPts val="0"/>
                        </a:spcBef>
                        <a:spcAft>
                          <a:spcPts val="800"/>
                        </a:spcAft>
                      </a:pPr>
                      <a:r>
                        <a:rPr lang="en-US" sz="2000" dirty="0">
                          <a:effectLst/>
                          <a:latin typeface="+mn-lt"/>
                          <a:ea typeface="Times New Roman" panose="02020603050405020304" pitchFamily="18" charset="0"/>
                          <a:cs typeface="Arial" panose="020B0604020202020204" pitchFamily="34" charset="0"/>
                        </a:rPr>
                        <a:t>YES</a:t>
                      </a:r>
                      <a:endParaRPr lang="en-US" sz="2000" dirty="0">
                        <a:effectLst/>
                        <a:latin typeface="+mn-lt"/>
                        <a:ea typeface="Calibri" panose="020F0502020204030204" pitchFamily="34" charset="0"/>
                        <a:cs typeface="Arial" panose="020B0604020202020204" pitchFamily="34" charset="0"/>
                      </a:endParaRPr>
                    </a:p>
                  </a:txBody>
                  <a:tcPr>
                    <a:solidFill>
                      <a:srgbClr val="FF4891">
                        <a:alpha val="30000"/>
                      </a:srgb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430489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923" y="370195"/>
            <a:ext cx="10515600" cy="1325563"/>
          </a:xfrm>
        </p:spPr>
        <p:txBody>
          <a:bodyPr/>
          <a:lstStyle/>
          <a:p>
            <a:r>
              <a:rPr lang="en-US" dirty="0"/>
              <a:t>OBJECTIVES</a:t>
            </a:r>
            <a:endParaRPr lang="en-US" sz="4000" dirty="0"/>
          </a:p>
        </p:txBody>
      </p:sp>
      <p:sp>
        <p:nvSpPr>
          <p:cNvPr id="5" name="Rectangle 4"/>
          <p:cNvSpPr/>
          <p:nvPr/>
        </p:nvSpPr>
        <p:spPr>
          <a:xfrm>
            <a:off x="3931834" y="1584191"/>
            <a:ext cx="4433778" cy="523220"/>
          </a:xfrm>
          <a:prstGeom prst="rect">
            <a:avLst/>
          </a:prstGeom>
        </p:spPr>
        <p:txBody>
          <a:bodyPr wrap="none">
            <a:spAutoFit/>
          </a:bodyPr>
          <a:lstStyle/>
          <a:p>
            <a:r>
              <a:rPr lang="en-US" altLang="en-US" sz="2800" b="1" dirty="0"/>
              <a:t>STUDENTS WILL BE ABLE TO:</a:t>
            </a:r>
          </a:p>
        </p:txBody>
      </p:sp>
      <p:sp>
        <p:nvSpPr>
          <p:cNvPr id="6" name="Rectangle 5"/>
          <p:cNvSpPr/>
          <p:nvPr/>
        </p:nvSpPr>
        <p:spPr>
          <a:xfrm>
            <a:off x="2898218" y="2159545"/>
            <a:ext cx="6962675" cy="523220"/>
          </a:xfrm>
          <a:prstGeom prst="rect">
            <a:avLst/>
          </a:prstGeom>
        </p:spPr>
        <p:txBody>
          <a:bodyPr wrap="none">
            <a:spAutoFit/>
          </a:bodyPr>
          <a:lstStyle/>
          <a:p>
            <a:pPr marL="457200" indent="-457200">
              <a:buFont typeface="Wingdings" panose="05000000000000000000" pitchFamily="2" charset="2"/>
              <a:buChar char="q"/>
            </a:pPr>
            <a:r>
              <a:rPr lang="en-US" sz="2800" dirty="0"/>
              <a:t>identify various properties of real numbers.</a:t>
            </a:r>
          </a:p>
        </p:txBody>
      </p:sp>
      <p:sp>
        <p:nvSpPr>
          <p:cNvPr id="7" name="Rectangle 6"/>
          <p:cNvSpPr/>
          <p:nvPr/>
        </p:nvSpPr>
        <p:spPr>
          <a:xfrm>
            <a:off x="4677775" y="2881082"/>
            <a:ext cx="2941896" cy="523220"/>
          </a:xfrm>
          <a:prstGeom prst="rect">
            <a:avLst/>
          </a:prstGeom>
        </p:spPr>
        <p:txBody>
          <a:bodyPr wrap="none">
            <a:spAutoFit/>
          </a:bodyPr>
          <a:lstStyle/>
          <a:p>
            <a:pPr>
              <a:buFont typeface="Wingdings" panose="05000000000000000000" pitchFamily="2" charset="2"/>
              <a:buNone/>
            </a:pPr>
            <a:r>
              <a:rPr lang="en-US" altLang="en-US" sz="2800" b="1" dirty="0"/>
              <a:t>KEY VOCABULARY:</a:t>
            </a:r>
          </a:p>
        </p:txBody>
      </p:sp>
      <p:sp>
        <p:nvSpPr>
          <p:cNvPr id="8" name="Rectangle 7"/>
          <p:cNvSpPr/>
          <p:nvPr/>
        </p:nvSpPr>
        <p:spPr>
          <a:xfrm>
            <a:off x="2505692" y="3404302"/>
            <a:ext cx="8298296" cy="2246769"/>
          </a:xfrm>
          <a:prstGeom prst="rect">
            <a:avLst/>
          </a:prstGeom>
        </p:spPr>
        <p:txBody>
          <a:bodyPr wrap="square">
            <a:spAutoFit/>
          </a:bodyPr>
          <a:lstStyle/>
          <a:p>
            <a:pPr>
              <a:buFontTx/>
              <a:buChar char="•"/>
            </a:pPr>
            <a:r>
              <a:rPr lang="en-US" altLang="en-US" sz="2800" dirty="0">
                <a:solidFill>
                  <a:schemeClr val="tx1"/>
                </a:solidFill>
              </a:rPr>
              <a:t> Real numbers</a:t>
            </a:r>
          </a:p>
          <a:p>
            <a:pPr>
              <a:buFont typeface="Arial" pitchFamily="34" charset="0"/>
              <a:buChar char="•"/>
            </a:pPr>
            <a:r>
              <a:rPr lang="en-US" sz="2800" dirty="0"/>
              <a:t> Commutative and Associative Properties of Addition</a:t>
            </a:r>
          </a:p>
          <a:p>
            <a:pPr>
              <a:buFont typeface="Arial" pitchFamily="34" charset="0"/>
              <a:buChar char="•"/>
            </a:pPr>
            <a:r>
              <a:rPr lang="en-US" sz="2800" dirty="0"/>
              <a:t> The Distributive Property</a:t>
            </a:r>
          </a:p>
          <a:p>
            <a:pPr>
              <a:buFont typeface="Arial" pitchFamily="34" charset="0"/>
              <a:buChar char="•"/>
            </a:pPr>
            <a:r>
              <a:rPr lang="en-US" sz="2800" dirty="0"/>
              <a:t> The Additive and Multiplicative Inverse Property</a:t>
            </a:r>
          </a:p>
          <a:p>
            <a:pPr>
              <a:buFont typeface="Arial" pitchFamily="34" charset="0"/>
              <a:buChar char="•"/>
            </a:pPr>
            <a:r>
              <a:rPr lang="en-US" sz="2800" dirty="0"/>
              <a:t> The Multiplicative Property of Zero</a:t>
            </a:r>
            <a:endParaRPr lang="en-US" altLang="en-US" sz="2800" dirty="0"/>
          </a:p>
        </p:txBody>
      </p:sp>
    </p:spTree>
    <p:extLst>
      <p:ext uri="{BB962C8B-B14F-4D97-AF65-F5344CB8AC3E}">
        <p14:creationId xmlns:p14="http://schemas.microsoft.com/office/powerpoint/2010/main" val="418704124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mc:AlternateContent xmlns:mc="http://schemas.openxmlformats.org/markup-compatibility/2006" xmlns:a14="http://schemas.microsoft.com/office/drawing/2010/main">
        <mc:Choice Requires="a14">
          <p:sp>
            <p:nvSpPr>
              <p:cNvPr id="29" name="Rectangle 28"/>
              <p:cNvSpPr/>
              <p:nvPr/>
            </p:nvSpPr>
            <p:spPr>
              <a:xfrm>
                <a:off x="1190296" y="2450083"/>
                <a:ext cx="9936678" cy="2862322"/>
              </a:xfrm>
              <a:prstGeom prst="rect">
                <a:avLst/>
              </a:prstGeom>
            </p:spPr>
            <p:txBody>
              <a:bodyPr wrap="square">
                <a:spAutoFit/>
              </a:bodyPr>
              <a:lstStyle/>
              <a:p>
                <a:pPr algn="just"/>
                <a:r>
                  <a:rPr lang="en-US" sz="3600" dirty="0"/>
                  <a:t>A </a:t>
                </a:r>
                <a:r>
                  <a:rPr lang="en-US" sz="3600" b="1" dirty="0"/>
                  <a:t>Real Number </a:t>
                </a:r>
                <a:r>
                  <a:rPr lang="en-US" sz="3600" dirty="0"/>
                  <a:t>is a value that represents a quantity along a continuous number line. Real numbers can be ordered. The symbol for the set of real numbers is script </a:t>
                </a:r>
                <a14:m>
                  <m:oMath xmlns:m="http://schemas.openxmlformats.org/officeDocument/2006/math">
                    <m:r>
                      <a:rPr lang="en-US" sz="3600" i="1" smtClean="0">
                        <a:latin typeface="Cambria Math" panose="02040503050406030204" pitchFamily="18" charset="0"/>
                        <a:ea typeface="Cambria Math" panose="02040503050406030204" pitchFamily="18" charset="0"/>
                      </a:rPr>
                      <m:t>ℝ</m:t>
                    </m:r>
                    <m:r>
                      <a:rPr lang="en-US" sz="3600" b="0" i="0" smtClean="0">
                        <a:latin typeface="Cambria Math" panose="02040503050406030204" pitchFamily="18" charset="0"/>
                        <a:ea typeface="Cambria Math" panose="02040503050406030204" pitchFamily="18" charset="0"/>
                      </a:rPr>
                      <m:t>, </m:t>
                    </m:r>
                    <m:r>
                      <m:rPr>
                        <m:nor/>
                      </m:rPr>
                      <a:rPr lang="en-US" sz="3600" dirty="0" smtClean="0"/>
                      <m:t>which</m:t>
                    </m:r>
                    <m:r>
                      <m:rPr>
                        <m:nor/>
                      </m:rPr>
                      <a:rPr lang="en-US" sz="3600" dirty="0" smtClean="0"/>
                      <m:t> </m:t>
                    </m:r>
                    <m:r>
                      <m:rPr>
                        <m:nor/>
                      </m:rPr>
                      <a:rPr lang="en-US" sz="3600" dirty="0" smtClean="0"/>
                      <m:t>is</m:t>
                    </m:r>
                    <m:r>
                      <m:rPr>
                        <m:nor/>
                      </m:rPr>
                      <a:rPr lang="en-US" sz="3600" dirty="0" smtClean="0"/>
                      <m:t> </m:t>
                    </m:r>
                    <m:r>
                      <m:rPr>
                        <m:nor/>
                      </m:rPr>
                      <a:rPr lang="en-US" sz="3600" dirty="0" smtClean="0"/>
                      <m:t>the</m:t>
                    </m:r>
                    <m:r>
                      <m:rPr>
                        <m:nor/>
                      </m:rPr>
                      <a:rPr lang="en-US" sz="3600" dirty="0" smtClean="0"/>
                      <m:t> </m:t>
                    </m:r>
                    <m:r>
                      <m:rPr>
                        <m:nor/>
                      </m:rPr>
                      <a:rPr lang="en-US" sz="3600" dirty="0" smtClean="0"/>
                      <m:t>letter</m:t>
                    </m:r>
                    <m:r>
                      <m:rPr>
                        <m:nor/>
                      </m:rPr>
                      <a:rPr lang="en-US" sz="3600" dirty="0" smtClean="0"/>
                      <m:t> </m:t>
                    </m:r>
                    <m:r>
                      <m:rPr>
                        <m:nor/>
                      </m:rPr>
                      <a:rPr lang="en-US" sz="3600" dirty="0" smtClean="0"/>
                      <m:t>R</m:t>
                    </m:r>
                    <m:r>
                      <m:rPr>
                        <m:nor/>
                      </m:rPr>
                      <a:rPr lang="en-US" sz="3600" dirty="0" smtClean="0"/>
                      <m:t> </m:t>
                    </m:r>
                    <m:r>
                      <m:rPr>
                        <m:nor/>
                      </m:rPr>
                      <a:rPr lang="en-US" sz="3600" dirty="0" smtClean="0"/>
                      <m:t>in</m:t>
                    </m:r>
                    <m:r>
                      <m:rPr>
                        <m:nor/>
                      </m:rPr>
                      <a:rPr lang="en-US" sz="3600" dirty="0" smtClean="0"/>
                      <m:t> </m:t>
                    </m:r>
                    <m:r>
                      <m:rPr>
                        <m:nor/>
                      </m:rPr>
                      <a:rPr lang="en-US" sz="3600" dirty="0" smtClean="0"/>
                      <m:t>the</m:t>
                    </m:r>
                    <m:r>
                      <m:rPr>
                        <m:nor/>
                      </m:rPr>
                      <a:rPr lang="en-US" sz="3600" dirty="0" smtClean="0"/>
                      <m:t> </m:t>
                    </m:r>
                    <m:r>
                      <m:rPr>
                        <m:nor/>
                      </m:rPr>
                      <a:rPr lang="en-US" sz="3600" dirty="0" smtClean="0"/>
                      <m:t>typeface</m:t>
                    </m:r>
                    <m:r>
                      <m:rPr>
                        <m:nor/>
                      </m:rPr>
                      <a:rPr lang="en-US" sz="3600" dirty="0" smtClean="0"/>
                      <m:t> "</m:t>
                    </m:r>
                    <m:r>
                      <m:rPr>
                        <m:nor/>
                      </m:rPr>
                      <a:rPr lang="en-US" sz="3600" dirty="0" smtClean="0"/>
                      <m:t>blackboard</m:t>
                    </m:r>
                    <m:r>
                      <m:rPr>
                        <m:nor/>
                      </m:rPr>
                      <a:rPr lang="en-US" sz="3600" dirty="0" smtClean="0"/>
                      <m:t> </m:t>
                    </m:r>
                    <m:r>
                      <m:rPr>
                        <m:nor/>
                      </m:rPr>
                      <a:rPr lang="en-US" sz="3600" dirty="0" smtClean="0"/>
                      <m:t>bold</m:t>
                    </m:r>
                    <m:r>
                      <m:rPr>
                        <m:nor/>
                      </m:rPr>
                      <a:rPr lang="en-US" sz="3600" dirty="0" smtClean="0"/>
                      <m:t>".</m:t>
                    </m:r>
                  </m:oMath>
                </a14:m>
                <a:endParaRPr lang="en-US" sz="3600" dirty="0"/>
              </a:p>
            </p:txBody>
          </p:sp>
        </mc:Choice>
        <mc:Fallback xmlns="">
          <p:sp>
            <p:nvSpPr>
              <p:cNvPr id="29" name="Rectangle 28"/>
              <p:cNvSpPr>
                <a:spLocks noRot="1" noChangeAspect="1" noMove="1" noResize="1" noEditPoints="1" noAdjustHandles="1" noChangeArrowheads="1" noChangeShapeType="1" noTextEdit="1"/>
              </p:cNvSpPr>
              <p:nvPr/>
            </p:nvSpPr>
            <p:spPr>
              <a:xfrm>
                <a:off x="1190296" y="2450083"/>
                <a:ext cx="9936678" cy="2862322"/>
              </a:xfrm>
              <a:prstGeom prst="rect">
                <a:avLst/>
              </a:prstGeom>
              <a:blipFill>
                <a:blip r:embed="rId2"/>
                <a:stretch>
                  <a:fillRect l="-1840" t="-3412" r="-1902"/>
                </a:stretch>
              </a:blipFill>
            </p:spPr>
            <p:txBody>
              <a:bodyPr/>
              <a:lstStyle/>
              <a:p>
                <a:r>
                  <a:rPr lang="en-US">
                    <a:noFill/>
                  </a:rPr>
                  <a:t> </a:t>
                </a:r>
              </a:p>
            </p:txBody>
          </p:sp>
        </mc:Fallback>
      </mc:AlternateContent>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01</a:t>
            </a:r>
            <a:endParaRPr lang="en-US" sz="2000" b="1" dirty="0">
              <a:solidFill>
                <a:schemeClr val="bg1"/>
              </a:solidFill>
            </a:endParaRPr>
          </a:p>
        </p:txBody>
      </p:sp>
    </p:spTree>
    <p:extLst>
      <p:ext uri="{BB962C8B-B14F-4D97-AF65-F5344CB8AC3E}">
        <p14:creationId xmlns:p14="http://schemas.microsoft.com/office/powerpoint/2010/main" val="3981343765"/>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02</a:t>
            </a:r>
            <a:endParaRPr lang="en-US" sz="2000" b="1" dirty="0">
              <a:solidFill>
                <a:schemeClr val="bg1"/>
              </a:solidFill>
            </a:endParaRPr>
          </a:p>
        </p:txBody>
      </p:sp>
      <mc:AlternateContent xmlns:mc="http://schemas.openxmlformats.org/markup-compatibility/2006">
        <mc:Choice xmlns:a14="http://schemas.microsoft.com/office/drawing/2010/main" Requires="a14">
          <p:sp>
            <p:nvSpPr>
              <p:cNvPr id="2" name="Rectangle 1"/>
              <p:cNvSpPr/>
              <p:nvPr/>
            </p:nvSpPr>
            <p:spPr>
              <a:xfrm>
                <a:off x="1302624" y="1729126"/>
                <a:ext cx="10306051" cy="4078296"/>
              </a:xfrm>
              <a:prstGeom prst="rect">
                <a:avLst/>
              </a:prstGeom>
            </p:spPr>
            <p:txBody>
              <a:bodyPr wrap="square">
                <a:spAutoFit/>
              </a:bodyPr>
              <a:lstStyle/>
              <a:p>
                <a:r>
                  <a:rPr lang="en-US" sz="3200" dirty="0"/>
                  <a:t>Real numbers include: </a:t>
                </a:r>
              </a:p>
              <a:p>
                <a:endParaRPr lang="en-US" sz="3200" dirty="0"/>
              </a:p>
              <a:p>
                <a:pPr marL="457200" indent="-457200">
                  <a:buFont typeface="Arial" panose="020B0604020202020204" pitchFamily="34" charset="0"/>
                  <a:buChar char="•"/>
                </a:pPr>
                <a:r>
                  <a:rPr lang="en-US" sz="3200" dirty="0"/>
                  <a:t>Counting (Natural) Numbers </a:t>
                </a:r>
                <a14:m>
                  <m:oMath xmlns:m="http://schemas.openxmlformats.org/officeDocument/2006/math">
                    <m:r>
                      <a:rPr lang="en-US" sz="3200" i="1" smtClean="0">
                        <a:latin typeface="Cambria Math" panose="02040503050406030204" pitchFamily="18" charset="0"/>
                        <a:ea typeface="Cambria Math" panose="02040503050406030204" pitchFamily="18" charset="0"/>
                      </a:rPr>
                      <m:t>ℕ</m:t>
                    </m:r>
                  </m:oMath>
                </a14:m>
                <a:r>
                  <a:rPr lang="en-US" sz="3200" dirty="0"/>
                  <a:t> {1, 2, 3, ... }</a:t>
                </a:r>
              </a:p>
              <a:p>
                <a:pPr marL="457200" indent="-457200">
                  <a:buFont typeface="Arial" panose="020B0604020202020204" pitchFamily="34" charset="0"/>
                  <a:buChar char="•"/>
                </a:pPr>
                <a:r>
                  <a:rPr lang="en-US" sz="3200" dirty="0"/>
                  <a:t>Whole Numbers {0, 1, 2, 3, ... }</a:t>
                </a:r>
              </a:p>
              <a:p>
                <a:pPr marL="457200" indent="-457200">
                  <a:buFont typeface="Arial" panose="020B0604020202020204" pitchFamily="34" charset="0"/>
                  <a:buChar char="•"/>
                </a:pPr>
                <a:r>
                  <a:rPr lang="en-US" sz="3200" dirty="0"/>
                  <a:t>Integers </a:t>
                </a:r>
                <a14:m>
                  <m:oMath xmlns:m="http://schemas.openxmlformats.org/officeDocument/2006/math">
                    <m:r>
                      <a:rPr lang="en-US" sz="3200" i="1" smtClean="0">
                        <a:latin typeface="Cambria Math" panose="02040503050406030204" pitchFamily="18" charset="0"/>
                        <a:ea typeface="Cambria Math" panose="02040503050406030204" pitchFamily="18" charset="0"/>
                      </a:rPr>
                      <m:t>ℤ</m:t>
                    </m:r>
                  </m:oMath>
                </a14:m>
                <a:r>
                  <a:rPr lang="en-US" sz="3200" dirty="0"/>
                  <a:t> {... , -3, -2, -1, 0, 1, 2, 3, ...}</a:t>
                </a:r>
              </a:p>
              <a:p>
                <a:pPr marL="457200" indent="-457200">
                  <a:buFont typeface="Arial" panose="020B0604020202020204" pitchFamily="34" charset="0"/>
                  <a:buChar char="•"/>
                </a:pPr>
                <a:r>
                  <a:rPr lang="en-US" sz="3200" dirty="0"/>
                  <a:t>Rational Numbers </a:t>
                </a:r>
                <a14:m>
                  <m:oMath xmlns:m="http://schemas.openxmlformats.org/officeDocument/2006/math">
                    <m:r>
                      <a:rPr lang="en-US" sz="3200" i="1" smtClean="0">
                        <a:latin typeface="Cambria Math" panose="02040503050406030204" pitchFamily="18" charset="0"/>
                        <a:ea typeface="Cambria Math" panose="02040503050406030204" pitchFamily="18" charset="0"/>
                      </a:rPr>
                      <m:t>ℚ</m:t>
                    </m:r>
                  </m:oMath>
                </a14:m>
                <a:r>
                  <a:rPr lang="en-US" sz="3200" dirty="0"/>
                  <a:t> (such as -½, 6.25)</a:t>
                </a:r>
              </a:p>
              <a:p>
                <a:pPr marL="457200" indent="-457200">
                  <a:buFont typeface="Arial" panose="020B0604020202020204" pitchFamily="34" charset="0"/>
                  <a:buChar char="•"/>
                </a:pPr>
                <a:r>
                  <a:rPr lang="en-US" sz="3200" dirty="0"/>
                  <a:t>Irrational numbers (such as ) 0,121221222………, </a:t>
                </a:r>
                <a14:m>
                  <m:oMath xmlns:m="http://schemas.openxmlformats.org/officeDocument/2006/math">
                    <m:rad>
                      <m:radPr>
                        <m:degHide m:val="on"/>
                        <m:ctrlPr>
                          <a:rPr lang="en-US" sz="3200" b="0" i="1" smtClean="0">
                            <a:latin typeface="Cambria Math" panose="02040503050406030204" pitchFamily="18" charset="0"/>
                            <a:ea typeface="Cambria Math" panose="02040503050406030204" pitchFamily="18" charset="0"/>
                          </a:rPr>
                        </m:ctrlPr>
                      </m:radPr>
                      <m:deg/>
                      <m:e>
                        <m:r>
                          <a:rPr lang="en-US" sz="3200" b="0" i="1" smtClean="0">
                            <a:latin typeface="Cambria Math" panose="02040503050406030204" pitchFamily="18" charset="0"/>
                            <a:ea typeface="Cambria Math" panose="02040503050406030204" pitchFamily="18" charset="0"/>
                          </a:rPr>
                          <m:t>3</m:t>
                        </m:r>
                      </m:e>
                    </m:rad>
                    <m:r>
                      <a:rPr lang="en-US" sz="3200" b="0" i="1" smtClean="0">
                        <a:latin typeface="Cambria Math" panose="02040503050406030204" pitchFamily="18" charset="0"/>
                        <a:ea typeface="Cambria Math" panose="02040503050406030204" pitchFamily="18" charset="0"/>
                      </a:rPr>
                      <m:t>, </m:t>
                    </m:r>
                    <m:r>
                      <a:rPr lang="en-US" sz="3200" b="0" i="1" smtClean="0">
                        <a:latin typeface="Cambria Math" panose="02040503050406030204" pitchFamily="18" charset="0"/>
                        <a:ea typeface="Cambria Math" panose="02040503050406030204" pitchFamily="18" charset="0"/>
                      </a:rPr>
                      <m:t>𝜋</m:t>
                    </m:r>
                    <m:r>
                      <a:rPr lang="en-US" sz="3200" b="0" i="1" smtClean="0">
                        <a:latin typeface="Cambria Math" panose="02040503050406030204" pitchFamily="18" charset="0"/>
                        <a:ea typeface="Cambria Math" panose="02040503050406030204" pitchFamily="18" charset="0"/>
                      </a:rPr>
                      <m:t> </m:t>
                    </m:r>
                  </m:oMath>
                </a14:m>
                <a:endParaRPr lang="en-US" sz="3200" dirty="0"/>
              </a:p>
              <a:p>
                <a:r>
                  <a:rPr lang="en-US" sz="3200" dirty="0"/>
                  <a:t>  </a:t>
                </a:r>
              </a:p>
            </p:txBody>
          </p:sp>
        </mc:Choice>
        <mc:Fallback>
          <p:sp>
            <p:nvSpPr>
              <p:cNvPr id="2" name="Rectangle 1"/>
              <p:cNvSpPr>
                <a:spLocks noRot="1" noChangeAspect="1" noMove="1" noResize="1" noEditPoints="1" noAdjustHandles="1" noChangeArrowheads="1" noChangeShapeType="1" noTextEdit="1"/>
              </p:cNvSpPr>
              <p:nvPr/>
            </p:nvSpPr>
            <p:spPr>
              <a:xfrm>
                <a:off x="1302624" y="1729126"/>
                <a:ext cx="10306051" cy="4078296"/>
              </a:xfrm>
              <a:prstGeom prst="rect">
                <a:avLst/>
              </a:prstGeom>
              <a:blipFill>
                <a:blip r:embed="rId2"/>
                <a:stretch>
                  <a:fillRect l="-1538" t="-1943"/>
                </a:stretch>
              </a:blipFill>
            </p:spPr>
            <p:txBody>
              <a:bodyPr/>
              <a:lstStyle/>
              <a:p>
                <a:r>
                  <a:rPr lang="en-ZA">
                    <a:noFill/>
                  </a:rPr>
                  <a:t> </a:t>
                </a:r>
              </a:p>
            </p:txBody>
          </p:sp>
        </mc:Fallback>
      </mc:AlternateContent>
    </p:spTree>
    <p:extLst>
      <p:ext uri="{BB962C8B-B14F-4D97-AF65-F5344CB8AC3E}">
        <p14:creationId xmlns:p14="http://schemas.microsoft.com/office/powerpoint/2010/main" val="2796874693"/>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03</a:t>
            </a:r>
            <a:endParaRPr lang="en-US" sz="2000" b="1" dirty="0">
              <a:solidFill>
                <a:schemeClr val="bg1"/>
              </a:solidFill>
            </a:endParaRPr>
          </a:p>
        </p:txBody>
      </p:sp>
      <p:grpSp>
        <p:nvGrpSpPr>
          <p:cNvPr id="6" name="Group 5"/>
          <p:cNvGrpSpPr/>
          <p:nvPr/>
        </p:nvGrpSpPr>
        <p:grpSpPr>
          <a:xfrm>
            <a:off x="1927273" y="956603"/>
            <a:ext cx="8468751" cy="5416062"/>
            <a:chOff x="2609850" y="1650529"/>
            <a:chExt cx="5734050" cy="3645371"/>
          </a:xfrm>
        </p:grpSpPr>
        <p:sp>
          <p:nvSpPr>
            <p:cNvPr id="3" name="Oval 2"/>
            <p:cNvSpPr/>
            <p:nvPr/>
          </p:nvSpPr>
          <p:spPr>
            <a:xfrm>
              <a:off x="2609850" y="1650529"/>
              <a:ext cx="5734050" cy="3645371"/>
            </a:xfrm>
            <a:prstGeom prst="ellipse">
              <a:avLst/>
            </a:prstGeom>
            <a:solidFill>
              <a:srgbClr val="FF489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 name="Oval 6"/>
            <p:cNvSpPr/>
            <p:nvPr/>
          </p:nvSpPr>
          <p:spPr>
            <a:xfrm>
              <a:off x="2838450" y="2088679"/>
              <a:ext cx="3886200" cy="2802294"/>
            </a:xfrm>
            <a:prstGeom prst="ellipse">
              <a:avLst/>
            </a:prstGeom>
            <a:solidFill>
              <a:srgbClr val="FF4891">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8" name="Oval 7"/>
            <p:cNvSpPr/>
            <p:nvPr/>
          </p:nvSpPr>
          <p:spPr>
            <a:xfrm>
              <a:off x="6724650" y="2577865"/>
              <a:ext cx="1409700" cy="911961"/>
            </a:xfrm>
            <a:prstGeom prst="ellipse">
              <a:avLst/>
            </a:prstGeom>
            <a:solidFill>
              <a:srgbClr val="FF489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Irrational Numbers</a:t>
              </a:r>
            </a:p>
          </p:txBody>
        </p:sp>
        <p:sp>
          <p:nvSpPr>
            <p:cNvPr id="4" name="TextBox 3"/>
            <p:cNvSpPr txBox="1"/>
            <p:nvPr/>
          </p:nvSpPr>
          <p:spPr>
            <a:xfrm>
              <a:off x="5172075" y="1780902"/>
              <a:ext cx="1247775" cy="269301"/>
            </a:xfrm>
            <a:prstGeom prst="rect">
              <a:avLst/>
            </a:prstGeom>
            <a:noFill/>
          </p:spPr>
          <p:txBody>
            <a:bodyPr wrap="square" rtlCol="0">
              <a:spAutoFit/>
            </a:bodyPr>
            <a:lstStyle/>
            <a:p>
              <a:r>
                <a:rPr lang="en-US" sz="2000" dirty="0">
                  <a:solidFill>
                    <a:schemeClr val="bg1"/>
                  </a:solidFill>
                </a:rPr>
                <a:t>Real Numbers</a:t>
              </a:r>
            </a:p>
          </p:txBody>
        </p:sp>
        <p:sp>
          <p:nvSpPr>
            <p:cNvPr id="10" name="Oval 9"/>
            <p:cNvSpPr/>
            <p:nvPr/>
          </p:nvSpPr>
          <p:spPr>
            <a:xfrm>
              <a:off x="3370113" y="2549979"/>
              <a:ext cx="3181350" cy="2027358"/>
            </a:xfrm>
            <a:prstGeom prst="ellipse">
              <a:avLst/>
            </a:prstGeom>
            <a:solidFill>
              <a:srgbClr val="FF4891">
                <a:alpha val="6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Oval 10"/>
            <p:cNvSpPr/>
            <p:nvPr/>
          </p:nvSpPr>
          <p:spPr>
            <a:xfrm>
              <a:off x="4076700" y="2857756"/>
              <a:ext cx="2400300" cy="1360147"/>
            </a:xfrm>
            <a:prstGeom prst="ellipse">
              <a:avLst/>
            </a:prstGeom>
            <a:solidFill>
              <a:srgbClr val="FF48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2" name="TextBox 11"/>
            <p:cNvSpPr txBox="1"/>
            <p:nvPr/>
          </p:nvSpPr>
          <p:spPr>
            <a:xfrm>
              <a:off x="4200525" y="2177016"/>
              <a:ext cx="1628775" cy="269301"/>
            </a:xfrm>
            <a:prstGeom prst="rect">
              <a:avLst/>
            </a:prstGeom>
            <a:noFill/>
          </p:spPr>
          <p:txBody>
            <a:bodyPr wrap="square" rtlCol="0">
              <a:spAutoFit/>
            </a:bodyPr>
            <a:lstStyle/>
            <a:p>
              <a:r>
                <a:rPr lang="en-US" sz="2000" dirty="0">
                  <a:solidFill>
                    <a:schemeClr val="bg1"/>
                  </a:solidFill>
                </a:rPr>
                <a:t>Rational  Numbers</a:t>
              </a:r>
            </a:p>
          </p:txBody>
        </p:sp>
        <p:sp>
          <p:nvSpPr>
            <p:cNvPr id="13" name="TextBox 12"/>
            <p:cNvSpPr txBox="1"/>
            <p:nvPr/>
          </p:nvSpPr>
          <p:spPr>
            <a:xfrm>
              <a:off x="4375001" y="2570409"/>
              <a:ext cx="1628775" cy="269301"/>
            </a:xfrm>
            <a:prstGeom prst="rect">
              <a:avLst/>
            </a:prstGeom>
            <a:noFill/>
          </p:spPr>
          <p:txBody>
            <a:bodyPr wrap="square" rtlCol="0">
              <a:spAutoFit/>
            </a:bodyPr>
            <a:lstStyle/>
            <a:p>
              <a:r>
                <a:rPr lang="en-US" sz="2000" dirty="0">
                  <a:solidFill>
                    <a:schemeClr val="bg1"/>
                  </a:solidFill>
                </a:rPr>
                <a:t>Integers</a:t>
              </a:r>
            </a:p>
          </p:txBody>
        </p:sp>
        <p:sp>
          <p:nvSpPr>
            <p:cNvPr id="14" name="TextBox 13"/>
            <p:cNvSpPr txBox="1"/>
            <p:nvPr/>
          </p:nvSpPr>
          <p:spPr>
            <a:xfrm>
              <a:off x="4736951" y="3316336"/>
              <a:ext cx="1628775" cy="269301"/>
            </a:xfrm>
            <a:prstGeom prst="rect">
              <a:avLst/>
            </a:prstGeom>
            <a:noFill/>
          </p:spPr>
          <p:txBody>
            <a:bodyPr wrap="square" rtlCol="0">
              <a:spAutoFit/>
            </a:bodyPr>
            <a:lstStyle/>
            <a:p>
              <a:r>
                <a:rPr lang="en-US" sz="2000" dirty="0">
                  <a:solidFill>
                    <a:schemeClr val="bg1"/>
                  </a:solidFill>
                </a:rPr>
                <a:t>Natural Numbers</a:t>
              </a:r>
            </a:p>
          </p:txBody>
        </p:sp>
      </p:grpSp>
    </p:spTree>
    <p:extLst>
      <p:ext uri="{BB962C8B-B14F-4D97-AF65-F5344CB8AC3E}">
        <p14:creationId xmlns:p14="http://schemas.microsoft.com/office/powerpoint/2010/main" val="4120220718"/>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04</a:t>
            </a:r>
            <a:endParaRPr lang="en-US" sz="2000" b="1" dirty="0">
              <a:solidFill>
                <a:schemeClr val="bg1"/>
              </a:solidFill>
            </a:endParaRPr>
          </a:p>
        </p:txBody>
      </p:sp>
      <p:sp>
        <p:nvSpPr>
          <p:cNvPr id="2" name="Rectangle 1"/>
          <p:cNvSpPr/>
          <p:nvPr/>
        </p:nvSpPr>
        <p:spPr>
          <a:xfrm>
            <a:off x="1163711" y="1780085"/>
            <a:ext cx="9320358" cy="1815882"/>
          </a:xfrm>
          <a:prstGeom prst="rect">
            <a:avLst/>
          </a:prstGeom>
        </p:spPr>
        <p:txBody>
          <a:bodyPr wrap="square">
            <a:spAutoFit/>
          </a:bodyPr>
          <a:lstStyle/>
          <a:p>
            <a:r>
              <a:rPr lang="en-US" sz="2800" dirty="0"/>
              <a:t>In pre-algebra, you learned about the properties of integers. Real numbers have the same types of properties, and you need to be familiar with them in order to solve algebra problems.</a:t>
            </a:r>
          </a:p>
          <a:p>
            <a:endParaRPr lang="en-US" sz="2800" dirty="0"/>
          </a:p>
        </p:txBody>
      </p:sp>
      <p:grpSp>
        <p:nvGrpSpPr>
          <p:cNvPr id="15" name="Group 14"/>
          <p:cNvGrpSpPr/>
          <p:nvPr/>
        </p:nvGrpSpPr>
        <p:grpSpPr>
          <a:xfrm>
            <a:off x="413959" y="1862363"/>
            <a:ext cx="468757" cy="468757"/>
            <a:chOff x="5385362" y="1643884"/>
            <a:chExt cx="685800" cy="685800"/>
          </a:xfrm>
        </p:grpSpPr>
        <p:sp>
          <p:nvSpPr>
            <p:cNvPr id="16" name="Block Arc 15"/>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Oval 16"/>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1</a:t>
              </a:r>
            </a:p>
          </p:txBody>
        </p:sp>
      </p:grpSp>
      <p:grpSp>
        <p:nvGrpSpPr>
          <p:cNvPr id="18" name="Group 17"/>
          <p:cNvGrpSpPr/>
          <p:nvPr/>
        </p:nvGrpSpPr>
        <p:grpSpPr>
          <a:xfrm>
            <a:off x="381000" y="3452603"/>
            <a:ext cx="468757" cy="468757"/>
            <a:chOff x="5385362" y="1643884"/>
            <a:chExt cx="685800" cy="685800"/>
          </a:xfrm>
        </p:grpSpPr>
        <p:sp>
          <p:nvSpPr>
            <p:cNvPr id="19" name="Block Arc 18"/>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0" name="Oval 19"/>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2</a:t>
              </a:r>
            </a:p>
          </p:txBody>
        </p:sp>
      </p:grpSp>
      <p:sp>
        <p:nvSpPr>
          <p:cNvPr id="5" name="Rectangle 4"/>
          <p:cNvSpPr/>
          <p:nvPr/>
        </p:nvSpPr>
        <p:spPr>
          <a:xfrm>
            <a:off x="1163710" y="3373785"/>
            <a:ext cx="9732890" cy="1384995"/>
          </a:xfrm>
          <a:prstGeom prst="rect">
            <a:avLst/>
          </a:prstGeom>
        </p:spPr>
        <p:txBody>
          <a:bodyPr wrap="square">
            <a:spAutoFit/>
          </a:bodyPr>
          <a:lstStyle/>
          <a:p>
            <a:r>
              <a:rPr lang="en-US" sz="2800" b="1" dirty="0"/>
              <a:t>Commutative Property of Addition</a:t>
            </a:r>
          </a:p>
          <a:p>
            <a:r>
              <a:rPr lang="en-US" sz="2800" dirty="0"/>
              <a:t>The commutative property of addition says we can </a:t>
            </a:r>
            <a:r>
              <a:rPr lang="en-US" sz="2800" b="1" dirty="0"/>
              <a:t>swap added numbers</a:t>
            </a:r>
            <a:r>
              <a:rPr lang="en-US" sz="2800" dirty="0"/>
              <a:t> over and still get the same answer ...</a:t>
            </a:r>
          </a:p>
        </p:txBody>
      </p:sp>
      <p:sp>
        <p:nvSpPr>
          <p:cNvPr id="9" name="Rectangle 8"/>
          <p:cNvSpPr/>
          <p:nvPr/>
        </p:nvSpPr>
        <p:spPr>
          <a:xfrm>
            <a:off x="4331353" y="4912957"/>
            <a:ext cx="3397604" cy="646331"/>
          </a:xfrm>
          <a:prstGeom prst="rect">
            <a:avLst/>
          </a:prstGeom>
        </p:spPr>
        <p:txBody>
          <a:bodyPr wrap="square">
            <a:spAutoFit/>
          </a:bodyPr>
          <a:lstStyle/>
          <a:p>
            <a:pPr marL="514350" indent="-514350"/>
            <a:r>
              <a:rPr lang="en-US" sz="3600" b="1" i="1" dirty="0">
                <a:solidFill>
                  <a:srgbClr val="FF4891"/>
                </a:solidFill>
              </a:rPr>
              <a:t>a</a:t>
            </a:r>
            <a:r>
              <a:rPr lang="en-US" sz="3600" dirty="0">
                <a:solidFill>
                  <a:srgbClr val="FF4891"/>
                </a:solidFill>
              </a:rPr>
              <a:t> + </a:t>
            </a:r>
            <a:r>
              <a:rPr lang="en-US" sz="3600" b="1" i="1" dirty="0">
                <a:solidFill>
                  <a:srgbClr val="FF4891"/>
                </a:solidFill>
              </a:rPr>
              <a:t>b</a:t>
            </a:r>
            <a:r>
              <a:rPr lang="en-US" sz="3600" dirty="0">
                <a:solidFill>
                  <a:srgbClr val="FF4891"/>
                </a:solidFill>
              </a:rPr>
              <a:t> = </a:t>
            </a:r>
            <a:r>
              <a:rPr lang="en-US" sz="3600" b="1" i="1" dirty="0">
                <a:solidFill>
                  <a:srgbClr val="FF4891"/>
                </a:solidFill>
              </a:rPr>
              <a:t>b</a:t>
            </a:r>
            <a:r>
              <a:rPr lang="en-US" sz="3600" dirty="0">
                <a:solidFill>
                  <a:srgbClr val="FF4891"/>
                </a:solidFill>
              </a:rPr>
              <a:t> + </a:t>
            </a:r>
            <a:r>
              <a:rPr lang="en-US" sz="3600" b="1" i="1" dirty="0">
                <a:solidFill>
                  <a:srgbClr val="FF4891"/>
                </a:solidFill>
              </a:rPr>
              <a:t>a</a:t>
            </a:r>
            <a:r>
              <a:rPr lang="en-US" sz="3600" dirty="0">
                <a:solidFill>
                  <a:srgbClr val="FF4891"/>
                </a:solidFill>
              </a:rPr>
              <a:t> </a:t>
            </a:r>
          </a:p>
        </p:txBody>
      </p:sp>
    </p:spTree>
    <p:extLst>
      <p:ext uri="{BB962C8B-B14F-4D97-AF65-F5344CB8AC3E}">
        <p14:creationId xmlns:p14="http://schemas.microsoft.com/office/powerpoint/2010/main" val="117554624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05</a:t>
            </a:r>
            <a:endParaRPr lang="en-US" sz="2000" b="1" dirty="0">
              <a:solidFill>
                <a:schemeClr val="bg1"/>
              </a:solidFill>
            </a:endParaRPr>
          </a:p>
        </p:txBody>
      </p:sp>
      <p:sp>
        <p:nvSpPr>
          <p:cNvPr id="2" name="Rectangle 1"/>
          <p:cNvSpPr/>
          <p:nvPr/>
        </p:nvSpPr>
        <p:spPr>
          <a:xfrm>
            <a:off x="1163711" y="1780085"/>
            <a:ext cx="9320358" cy="1754326"/>
          </a:xfrm>
          <a:prstGeom prst="rect">
            <a:avLst/>
          </a:prstGeom>
        </p:spPr>
        <p:txBody>
          <a:bodyPr wrap="square">
            <a:spAutoFit/>
          </a:bodyPr>
          <a:lstStyle/>
          <a:p>
            <a:r>
              <a:rPr lang="en-US" sz="2800" b="1" dirty="0"/>
              <a:t>Associative Property of Addition</a:t>
            </a:r>
          </a:p>
          <a:p>
            <a:r>
              <a:rPr lang="en-US" sz="2400" dirty="0"/>
              <a:t>The associative property addition says that it doesn't matter how we group the added numbers (i.e. which we calculate first)                 </a:t>
            </a:r>
          </a:p>
          <a:p>
            <a:pPr algn="ctr"/>
            <a:r>
              <a:rPr lang="en-US" sz="2400" i="1" dirty="0"/>
              <a:t>  </a:t>
            </a:r>
            <a:r>
              <a:rPr lang="pt-BR" sz="3200" b="1" i="1" dirty="0">
                <a:solidFill>
                  <a:srgbClr val="FF4891"/>
                </a:solidFill>
              </a:rPr>
              <a:t>(a + b) + c  =  a + (b + c)</a:t>
            </a:r>
            <a:endParaRPr lang="en-US" altLang="en-US" sz="3200" b="1" i="1" dirty="0">
              <a:solidFill>
                <a:srgbClr val="FF4891"/>
              </a:solidFill>
            </a:endParaRPr>
          </a:p>
        </p:txBody>
      </p:sp>
      <p:grpSp>
        <p:nvGrpSpPr>
          <p:cNvPr id="15" name="Group 14"/>
          <p:cNvGrpSpPr/>
          <p:nvPr/>
        </p:nvGrpSpPr>
        <p:grpSpPr>
          <a:xfrm>
            <a:off x="413959" y="1862363"/>
            <a:ext cx="468757" cy="468757"/>
            <a:chOff x="5385362" y="1643884"/>
            <a:chExt cx="685800" cy="685800"/>
          </a:xfrm>
        </p:grpSpPr>
        <p:sp>
          <p:nvSpPr>
            <p:cNvPr id="16" name="Block Arc 15"/>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Oval 16"/>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3</a:t>
              </a:r>
            </a:p>
          </p:txBody>
        </p:sp>
      </p:grpSp>
      <p:grpSp>
        <p:nvGrpSpPr>
          <p:cNvPr id="18" name="Group 17"/>
          <p:cNvGrpSpPr/>
          <p:nvPr/>
        </p:nvGrpSpPr>
        <p:grpSpPr>
          <a:xfrm>
            <a:off x="417381" y="4060423"/>
            <a:ext cx="468757" cy="468757"/>
            <a:chOff x="5385362" y="1643884"/>
            <a:chExt cx="685800" cy="685800"/>
          </a:xfrm>
        </p:grpSpPr>
        <p:sp>
          <p:nvSpPr>
            <p:cNvPr id="19" name="Block Arc 18"/>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0" name="Oval 19"/>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4</a:t>
              </a:r>
            </a:p>
          </p:txBody>
        </p:sp>
      </p:grpSp>
      <p:sp>
        <p:nvSpPr>
          <p:cNvPr id="3" name="Rectangle 2"/>
          <p:cNvSpPr/>
          <p:nvPr/>
        </p:nvSpPr>
        <p:spPr>
          <a:xfrm>
            <a:off x="1163711" y="4060423"/>
            <a:ext cx="9732890" cy="1754326"/>
          </a:xfrm>
          <a:prstGeom prst="rect">
            <a:avLst/>
          </a:prstGeom>
        </p:spPr>
        <p:txBody>
          <a:bodyPr wrap="square">
            <a:spAutoFit/>
          </a:bodyPr>
          <a:lstStyle/>
          <a:p>
            <a:r>
              <a:rPr lang="en-US" sz="2800" b="1" dirty="0"/>
              <a:t>Commutative Property of Multiplication</a:t>
            </a:r>
          </a:p>
          <a:p>
            <a:r>
              <a:rPr lang="en-US" sz="2400" dirty="0"/>
              <a:t>The commutative property of multiplication is similar to that of addition. We can </a:t>
            </a:r>
            <a:r>
              <a:rPr lang="en-US" sz="2400" b="1" dirty="0"/>
              <a:t>swap multiplied numbers</a:t>
            </a:r>
            <a:r>
              <a:rPr lang="en-US" sz="2400" dirty="0"/>
              <a:t> over and still get the same answer ...</a:t>
            </a:r>
          </a:p>
          <a:p>
            <a:pPr algn="ctr"/>
            <a:r>
              <a:rPr lang="en-US" sz="3200" b="1" i="1" dirty="0">
                <a:solidFill>
                  <a:srgbClr val="FF4891"/>
                </a:solidFill>
              </a:rPr>
              <a:t>a × b = b × a</a:t>
            </a:r>
            <a:r>
              <a:rPr lang="en-US" sz="3200" dirty="0">
                <a:solidFill>
                  <a:srgbClr val="FF4891"/>
                </a:solidFill>
              </a:rPr>
              <a:t> </a:t>
            </a:r>
            <a:endParaRPr lang="en-US" altLang="en-US" sz="3200" dirty="0">
              <a:solidFill>
                <a:srgbClr val="FF4891"/>
              </a:solidFill>
            </a:endParaRPr>
          </a:p>
        </p:txBody>
      </p:sp>
    </p:spTree>
    <p:extLst>
      <p:ext uri="{BB962C8B-B14F-4D97-AF65-F5344CB8AC3E}">
        <p14:creationId xmlns:p14="http://schemas.microsoft.com/office/powerpoint/2010/main" val="199300335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06</a:t>
            </a:r>
            <a:endParaRPr lang="en-US" sz="2000" b="1" dirty="0">
              <a:solidFill>
                <a:schemeClr val="bg1"/>
              </a:solidFill>
            </a:endParaRPr>
          </a:p>
        </p:txBody>
      </p:sp>
      <p:sp>
        <p:nvSpPr>
          <p:cNvPr id="2" name="Rectangle 1"/>
          <p:cNvSpPr/>
          <p:nvPr/>
        </p:nvSpPr>
        <p:spPr>
          <a:xfrm>
            <a:off x="1163711" y="1034498"/>
            <a:ext cx="9320358" cy="1754326"/>
          </a:xfrm>
          <a:prstGeom prst="rect">
            <a:avLst/>
          </a:prstGeom>
        </p:spPr>
        <p:txBody>
          <a:bodyPr wrap="square">
            <a:spAutoFit/>
          </a:bodyPr>
          <a:lstStyle/>
          <a:p>
            <a:r>
              <a:rPr lang="en-US" sz="2800" b="1" dirty="0"/>
              <a:t>Associative Property of Multiplication </a:t>
            </a:r>
          </a:p>
          <a:p>
            <a:r>
              <a:rPr lang="en-US" sz="2400" dirty="0"/>
              <a:t>The associative property of multiplication is similar to that of addition. We can group the multiplied numbers (i.e. which we calculate first)</a:t>
            </a:r>
          </a:p>
          <a:p>
            <a:pPr algn="ctr"/>
            <a:r>
              <a:rPr lang="pt-BR" sz="3200" b="1" i="1" dirty="0">
                <a:solidFill>
                  <a:srgbClr val="FF4891"/>
                </a:solidFill>
              </a:rPr>
              <a:t>(a × b) × c  =  a × (b × c)</a:t>
            </a:r>
            <a:r>
              <a:rPr lang="en-US" sz="3200" b="1" i="1" dirty="0">
                <a:solidFill>
                  <a:srgbClr val="FF4891"/>
                </a:solidFill>
              </a:rPr>
              <a:t> </a:t>
            </a:r>
          </a:p>
        </p:txBody>
      </p:sp>
      <p:grpSp>
        <p:nvGrpSpPr>
          <p:cNvPr id="15" name="Group 14"/>
          <p:cNvGrpSpPr/>
          <p:nvPr/>
        </p:nvGrpSpPr>
        <p:grpSpPr>
          <a:xfrm>
            <a:off x="413959" y="1116776"/>
            <a:ext cx="468757" cy="468757"/>
            <a:chOff x="5385362" y="1643884"/>
            <a:chExt cx="685800" cy="685800"/>
          </a:xfrm>
        </p:grpSpPr>
        <p:sp>
          <p:nvSpPr>
            <p:cNvPr id="16" name="Block Arc 15"/>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Oval 16"/>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5</a:t>
              </a:r>
            </a:p>
          </p:txBody>
        </p:sp>
      </p:grpSp>
      <p:grpSp>
        <p:nvGrpSpPr>
          <p:cNvPr id="18" name="Group 17"/>
          <p:cNvGrpSpPr/>
          <p:nvPr/>
        </p:nvGrpSpPr>
        <p:grpSpPr>
          <a:xfrm>
            <a:off x="438493" y="2945317"/>
            <a:ext cx="468757" cy="468757"/>
            <a:chOff x="5385362" y="1643884"/>
            <a:chExt cx="685800" cy="685800"/>
          </a:xfrm>
        </p:grpSpPr>
        <p:sp>
          <p:nvSpPr>
            <p:cNvPr id="19" name="Block Arc 18"/>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0" name="Oval 19"/>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6</a:t>
              </a:r>
            </a:p>
          </p:txBody>
        </p:sp>
      </p:grpSp>
      <p:sp>
        <p:nvSpPr>
          <p:cNvPr id="3" name="Rectangle 2"/>
          <p:cNvSpPr/>
          <p:nvPr/>
        </p:nvSpPr>
        <p:spPr>
          <a:xfrm>
            <a:off x="1163710" y="2879428"/>
            <a:ext cx="9732890" cy="3354765"/>
          </a:xfrm>
          <a:prstGeom prst="rect">
            <a:avLst/>
          </a:prstGeom>
        </p:spPr>
        <p:txBody>
          <a:bodyPr wrap="square">
            <a:spAutoFit/>
          </a:bodyPr>
          <a:lstStyle/>
          <a:p>
            <a:r>
              <a:rPr lang="en-US" sz="2800" b="1" dirty="0"/>
              <a:t>Distributive Property</a:t>
            </a:r>
            <a:r>
              <a:rPr lang="en-US" sz="2400" b="1" dirty="0"/>
              <a:t> </a:t>
            </a:r>
          </a:p>
          <a:p>
            <a:r>
              <a:rPr lang="en-US" sz="2400" dirty="0"/>
              <a:t>This property tells us that we get the same result when we multiply  a number by a </a:t>
            </a:r>
            <a:r>
              <a:rPr lang="en-US" sz="2400" b="1" dirty="0"/>
              <a:t>group of numbers added together</a:t>
            </a:r>
            <a:r>
              <a:rPr lang="en-US" sz="2400" dirty="0"/>
              <a:t> or </a:t>
            </a:r>
            <a:r>
              <a:rPr lang="en-US" sz="2400" b="1" dirty="0"/>
              <a:t>multiply</a:t>
            </a:r>
            <a:r>
              <a:rPr lang="en-US" sz="2400" dirty="0"/>
              <a:t> each separately then </a:t>
            </a:r>
            <a:r>
              <a:rPr lang="en-US" sz="2400" b="1" dirty="0"/>
              <a:t>add</a:t>
            </a:r>
            <a:r>
              <a:rPr lang="en-US" sz="2400" dirty="0"/>
              <a:t> them.</a:t>
            </a:r>
          </a:p>
          <a:p>
            <a:pPr algn="ctr"/>
            <a:r>
              <a:rPr lang="pt-BR" sz="3200" b="1" i="1" dirty="0">
                <a:solidFill>
                  <a:srgbClr val="FF4891"/>
                </a:solidFill>
              </a:rPr>
              <a:t>a × (b + c)  =  a × b  +  a × c</a:t>
            </a:r>
          </a:p>
          <a:p>
            <a:pPr algn="ctr"/>
            <a:endParaRPr lang="pt-BR" sz="3200" b="1" i="1" dirty="0">
              <a:solidFill>
                <a:srgbClr val="FF4891"/>
              </a:solidFill>
            </a:endParaRPr>
          </a:p>
          <a:p>
            <a:r>
              <a:rPr lang="pt-BR" sz="2400" dirty="0"/>
              <a:t>Here we get the same result when we multiply </a:t>
            </a:r>
            <a:r>
              <a:rPr lang="pt-BR" sz="2400" dirty="0">
                <a:solidFill>
                  <a:srgbClr val="FF4891"/>
                </a:solidFill>
              </a:rPr>
              <a:t>a</a:t>
            </a:r>
            <a:r>
              <a:rPr lang="pt-BR" sz="2400" dirty="0"/>
              <a:t> by the sum of </a:t>
            </a:r>
            <a:r>
              <a:rPr lang="pt-BR" sz="2400" dirty="0">
                <a:solidFill>
                  <a:srgbClr val="FF4891"/>
                </a:solidFill>
              </a:rPr>
              <a:t>b</a:t>
            </a:r>
            <a:r>
              <a:rPr lang="pt-BR" sz="2400" dirty="0"/>
              <a:t> and </a:t>
            </a:r>
            <a:r>
              <a:rPr lang="pt-BR" sz="2400" dirty="0">
                <a:solidFill>
                  <a:srgbClr val="FF4891"/>
                </a:solidFill>
              </a:rPr>
              <a:t>c</a:t>
            </a:r>
            <a:r>
              <a:rPr lang="pt-BR" sz="2400" dirty="0"/>
              <a:t> or when we multiply </a:t>
            </a:r>
            <a:r>
              <a:rPr lang="pt-BR" sz="2400" dirty="0">
                <a:solidFill>
                  <a:srgbClr val="FF4891"/>
                </a:solidFill>
              </a:rPr>
              <a:t>a </a:t>
            </a:r>
            <a:r>
              <a:rPr lang="pt-BR" sz="2400" dirty="0"/>
              <a:t>by </a:t>
            </a:r>
            <a:r>
              <a:rPr lang="pt-BR" sz="2400" dirty="0">
                <a:solidFill>
                  <a:srgbClr val="FF4891"/>
                </a:solidFill>
              </a:rPr>
              <a:t>b</a:t>
            </a:r>
            <a:r>
              <a:rPr lang="pt-BR" sz="2400" dirty="0"/>
              <a:t> and multiply </a:t>
            </a:r>
            <a:r>
              <a:rPr lang="pt-BR" sz="2400" dirty="0">
                <a:solidFill>
                  <a:srgbClr val="FF4891"/>
                </a:solidFill>
              </a:rPr>
              <a:t>a</a:t>
            </a:r>
            <a:r>
              <a:rPr lang="pt-BR" sz="2400" dirty="0"/>
              <a:t> by </a:t>
            </a:r>
            <a:r>
              <a:rPr lang="pt-BR" sz="2400" dirty="0">
                <a:solidFill>
                  <a:srgbClr val="FF4891"/>
                </a:solidFill>
              </a:rPr>
              <a:t>c</a:t>
            </a:r>
            <a:r>
              <a:rPr lang="pt-BR" sz="2400" dirty="0"/>
              <a:t> then add the two products. </a:t>
            </a:r>
          </a:p>
        </p:txBody>
      </p:sp>
    </p:spTree>
    <p:extLst>
      <p:ext uri="{BB962C8B-B14F-4D97-AF65-F5344CB8AC3E}">
        <p14:creationId xmlns:p14="http://schemas.microsoft.com/office/powerpoint/2010/main" val="9888646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title"/>
          </p:nvPr>
        </p:nvSpPr>
        <p:spPr/>
        <p:txBody>
          <a:bodyPr/>
          <a:lstStyle/>
          <a:p>
            <a:r>
              <a:rPr lang="en-US" dirty="0"/>
              <a:t>PROPERTIES OF REAL NUMBERS</a:t>
            </a:r>
          </a:p>
        </p:txBody>
      </p:sp>
      <p:sp>
        <p:nvSpPr>
          <p:cNvPr id="30" name="TextBox 29"/>
          <p:cNvSpPr txBox="1"/>
          <p:nvPr/>
        </p:nvSpPr>
        <p:spPr>
          <a:xfrm>
            <a:off x="11608675" y="122337"/>
            <a:ext cx="551793" cy="461665"/>
          </a:xfrm>
          <a:prstGeom prst="rect">
            <a:avLst/>
          </a:prstGeom>
          <a:noFill/>
        </p:spPr>
        <p:txBody>
          <a:bodyPr wrap="square" rtlCol="0">
            <a:spAutoFit/>
          </a:bodyPr>
          <a:lstStyle/>
          <a:p>
            <a:r>
              <a:rPr lang="en-US" sz="2400" b="1" dirty="0">
                <a:solidFill>
                  <a:schemeClr val="bg1"/>
                </a:solidFill>
              </a:rPr>
              <a:t>07</a:t>
            </a:r>
            <a:endParaRPr lang="en-US" sz="2000" b="1" dirty="0">
              <a:solidFill>
                <a:schemeClr val="bg1"/>
              </a:solidFill>
            </a:endParaRPr>
          </a:p>
        </p:txBody>
      </p:sp>
      <p:sp>
        <p:nvSpPr>
          <p:cNvPr id="2" name="Rectangle 1"/>
          <p:cNvSpPr/>
          <p:nvPr/>
        </p:nvSpPr>
        <p:spPr>
          <a:xfrm>
            <a:off x="1163711" y="1780085"/>
            <a:ext cx="9320358" cy="1384995"/>
          </a:xfrm>
          <a:prstGeom prst="rect">
            <a:avLst/>
          </a:prstGeom>
        </p:spPr>
        <p:txBody>
          <a:bodyPr wrap="square">
            <a:spAutoFit/>
          </a:bodyPr>
          <a:lstStyle/>
          <a:p>
            <a:r>
              <a:rPr lang="en-US" sz="2800" b="1" dirty="0"/>
              <a:t>Additive Identity Property</a:t>
            </a:r>
          </a:p>
          <a:p>
            <a:r>
              <a:rPr lang="en-US" sz="2400" dirty="0"/>
              <a:t>Adding zero leaves the real number unchanged</a:t>
            </a:r>
            <a:br>
              <a:rPr lang="en-US" sz="2400" dirty="0"/>
            </a:br>
            <a:r>
              <a:rPr lang="en-US" sz="2400" dirty="0"/>
              <a:t>				</a:t>
            </a:r>
            <a:r>
              <a:rPr lang="en-US" sz="2400" i="1" dirty="0"/>
              <a:t>           </a:t>
            </a:r>
            <a:r>
              <a:rPr lang="en-US" sz="3200" b="1" i="1" dirty="0">
                <a:solidFill>
                  <a:srgbClr val="FF4891"/>
                </a:solidFill>
              </a:rPr>
              <a:t>a + 0 = a</a:t>
            </a:r>
          </a:p>
        </p:txBody>
      </p:sp>
      <p:grpSp>
        <p:nvGrpSpPr>
          <p:cNvPr id="15" name="Group 14"/>
          <p:cNvGrpSpPr/>
          <p:nvPr/>
        </p:nvGrpSpPr>
        <p:grpSpPr>
          <a:xfrm>
            <a:off x="413957" y="1831212"/>
            <a:ext cx="468757" cy="468757"/>
            <a:chOff x="5385362" y="1643884"/>
            <a:chExt cx="685800" cy="685800"/>
          </a:xfrm>
        </p:grpSpPr>
        <p:sp>
          <p:nvSpPr>
            <p:cNvPr id="16" name="Block Arc 15"/>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7" name="Oval 16"/>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7</a:t>
              </a:r>
            </a:p>
          </p:txBody>
        </p:sp>
      </p:grpSp>
      <p:grpSp>
        <p:nvGrpSpPr>
          <p:cNvPr id="18" name="Group 17"/>
          <p:cNvGrpSpPr/>
          <p:nvPr/>
        </p:nvGrpSpPr>
        <p:grpSpPr>
          <a:xfrm>
            <a:off x="463924" y="4251015"/>
            <a:ext cx="468757" cy="468757"/>
            <a:chOff x="5385362" y="1643884"/>
            <a:chExt cx="685800" cy="685800"/>
          </a:xfrm>
        </p:grpSpPr>
        <p:sp>
          <p:nvSpPr>
            <p:cNvPr id="19" name="Block Arc 18"/>
            <p:cNvSpPr/>
            <p:nvPr/>
          </p:nvSpPr>
          <p:spPr>
            <a:xfrm rot="1668633">
              <a:off x="5385362" y="1643884"/>
              <a:ext cx="685800" cy="685800"/>
            </a:xfrm>
            <a:prstGeom prst="blockArc">
              <a:avLst>
                <a:gd name="adj1" fmla="val 10800000"/>
                <a:gd name="adj2" fmla="val 10715308"/>
                <a:gd name="adj3" fmla="val 27175"/>
              </a:avLst>
            </a:prstGeom>
            <a:solidFill>
              <a:srgbClr val="FF489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0" name="Oval 19"/>
            <p:cNvSpPr/>
            <p:nvPr/>
          </p:nvSpPr>
          <p:spPr>
            <a:xfrm>
              <a:off x="5555714" y="1813048"/>
              <a:ext cx="347472" cy="347472"/>
            </a:xfrm>
            <a:prstGeom prst="ellipse">
              <a:avLst/>
            </a:prstGeom>
            <a:solidFill>
              <a:schemeClr val="accent3">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8</a:t>
              </a:r>
            </a:p>
          </p:txBody>
        </p:sp>
      </p:grpSp>
      <p:sp>
        <p:nvSpPr>
          <p:cNvPr id="3" name="Rectangle 2"/>
          <p:cNvSpPr/>
          <p:nvPr/>
        </p:nvSpPr>
        <p:spPr>
          <a:xfrm>
            <a:off x="1163710" y="4168737"/>
            <a:ext cx="9732890" cy="1754326"/>
          </a:xfrm>
          <a:prstGeom prst="rect">
            <a:avLst/>
          </a:prstGeom>
        </p:spPr>
        <p:txBody>
          <a:bodyPr wrap="square">
            <a:spAutoFit/>
          </a:bodyPr>
          <a:lstStyle/>
          <a:p>
            <a:r>
              <a:rPr lang="en-US" sz="2800" b="1" dirty="0"/>
              <a:t>Multiplicative Identity Property </a:t>
            </a:r>
          </a:p>
          <a:p>
            <a:r>
              <a:rPr lang="en-US" sz="2400" dirty="0"/>
              <a:t>Multiplying a real number by 1 leaves the real number unchanged.</a:t>
            </a:r>
          </a:p>
          <a:p>
            <a:pPr algn="ctr"/>
            <a:r>
              <a:rPr lang="en-US" sz="3200" b="1" i="1" dirty="0">
                <a:solidFill>
                  <a:srgbClr val="FF4891"/>
                </a:solidFill>
              </a:rPr>
              <a:t>a × 1 = a</a:t>
            </a:r>
          </a:p>
          <a:p>
            <a:endParaRPr lang="pt-BR" sz="2400" dirty="0"/>
          </a:p>
        </p:txBody>
      </p:sp>
    </p:spTree>
    <p:extLst>
      <p:ext uri="{BB962C8B-B14F-4D97-AF65-F5344CB8AC3E}">
        <p14:creationId xmlns:p14="http://schemas.microsoft.com/office/powerpoint/2010/main" val="426324571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1337</Words>
  <Application>Microsoft Office PowerPoint</Application>
  <PresentationFormat>Widescreen</PresentationFormat>
  <Paragraphs>180</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Aharoni</vt:lpstr>
      <vt:lpstr>Arial</vt:lpstr>
      <vt:lpstr>Calibri</vt:lpstr>
      <vt:lpstr>Calibri Light</vt:lpstr>
      <vt:lpstr>Cambria Math</vt:lpstr>
      <vt:lpstr>Roboto</vt:lpstr>
      <vt:lpstr>Wingdings</vt:lpstr>
      <vt:lpstr>Office Theme</vt:lpstr>
      <vt:lpstr>PowerPoint Presentation</vt:lpstr>
      <vt:lpstr>OBJECTIVES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lpstr>PROPERTIES OF REAL NUMBERS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2021-12-22T08:44:43Z</dcterms:created>
  <dcterms:modified xsi:type="dcterms:W3CDTF">2021-12-22T08:44:46Z</dcterms:modified>
</cp:coreProperties>
</file>