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8" r:id="rId2"/>
    <p:sldId id="259" r:id="rId3"/>
    <p:sldId id="257" r:id="rId4"/>
    <p:sldId id="261" r:id="rId5"/>
    <p:sldId id="262" r:id="rId6"/>
    <p:sldId id="263" r:id="rId7"/>
    <p:sldId id="264" r:id="rId8"/>
    <p:sldId id="265" r:id="rId9"/>
    <p:sldId id="266" r:id="rId10"/>
    <p:sldId id="267" r:id="rId11"/>
    <p:sldId id="268" r:id="rId12"/>
    <p:sldId id="270" r:id="rId13"/>
    <p:sldId id="273" r:id="rId14"/>
    <p:sldId id="271" r:id="rId15"/>
    <p:sldId id="274" r:id="rId16"/>
    <p:sldId id="272"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8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88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emf"/><Relationship Id="rId3" Type="http://schemas.openxmlformats.org/officeDocument/2006/relationships/image" Target="../media/image2.emf"/><Relationship Id="rId7" Type="http://schemas.openxmlformats.org/officeDocument/2006/relationships/image" Target="../media/image6.emf"/><Relationship Id="rId12" Type="http://schemas.openxmlformats.org/officeDocument/2006/relationships/image" Target="../media/image11.emf"/><Relationship Id="rId17" Type="http://schemas.openxmlformats.org/officeDocument/2006/relationships/image" Target="../media/image16.png"/><Relationship Id="rId2" Type="http://schemas.openxmlformats.org/officeDocument/2006/relationships/image" Target="../media/image1.emf"/><Relationship Id="rId16" Type="http://schemas.openxmlformats.org/officeDocument/2006/relationships/image" Target="../media/image15.emf"/><Relationship Id="rId1" Type="http://schemas.openxmlformats.org/officeDocument/2006/relationships/slideMaster" Target="../slideMasters/slideMaster1.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5" Type="http://schemas.openxmlformats.org/officeDocument/2006/relationships/image" Target="../media/image1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 Id="rId14" Type="http://schemas.openxmlformats.org/officeDocument/2006/relationships/image" Target="../media/image1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326613" y="761281"/>
            <a:ext cx="723782" cy="904727"/>
          </a:xfrm>
          <a:prstGeom prst="rect">
            <a:avLst/>
          </a:prstGeom>
        </p:spPr>
      </p:pic>
      <p:pic>
        <p:nvPicPr>
          <p:cNvPr id="8" name="Picture 7"/>
          <p:cNvPicPr>
            <a:picLocks noChangeAspect="1"/>
          </p:cNvPicPr>
          <p:nvPr userDrawn="1"/>
        </p:nvPicPr>
        <p:blipFill>
          <a:blip r:embed="rId3"/>
          <a:stretch>
            <a:fillRect/>
          </a:stretch>
        </p:blipFill>
        <p:spPr>
          <a:xfrm>
            <a:off x="6660442" y="3346981"/>
            <a:ext cx="773130" cy="740231"/>
          </a:xfrm>
          <a:prstGeom prst="rect">
            <a:avLst/>
          </a:prstGeom>
        </p:spPr>
      </p:pic>
      <p:pic>
        <p:nvPicPr>
          <p:cNvPr id="9" name="Picture 8"/>
          <p:cNvPicPr>
            <a:picLocks noChangeAspect="1"/>
          </p:cNvPicPr>
          <p:nvPr userDrawn="1"/>
        </p:nvPicPr>
        <p:blipFill>
          <a:blip r:embed="rId4"/>
          <a:stretch>
            <a:fillRect/>
          </a:stretch>
        </p:blipFill>
        <p:spPr>
          <a:xfrm>
            <a:off x="1169112" y="5674062"/>
            <a:ext cx="954075" cy="542836"/>
          </a:xfrm>
          <a:prstGeom prst="rect">
            <a:avLst/>
          </a:prstGeom>
        </p:spPr>
      </p:pic>
      <p:pic>
        <p:nvPicPr>
          <p:cNvPr id="10" name="Picture 9"/>
          <p:cNvPicPr>
            <a:picLocks noChangeAspect="1"/>
          </p:cNvPicPr>
          <p:nvPr userDrawn="1"/>
        </p:nvPicPr>
        <p:blipFill>
          <a:blip r:embed="rId5"/>
          <a:stretch>
            <a:fillRect/>
          </a:stretch>
        </p:blipFill>
        <p:spPr>
          <a:xfrm>
            <a:off x="7080856" y="6008909"/>
            <a:ext cx="871827" cy="493487"/>
          </a:xfrm>
          <a:prstGeom prst="rect">
            <a:avLst/>
          </a:prstGeom>
        </p:spPr>
      </p:pic>
      <p:pic>
        <p:nvPicPr>
          <p:cNvPr id="11" name="Picture 10"/>
          <p:cNvPicPr>
            <a:picLocks noChangeAspect="1"/>
          </p:cNvPicPr>
          <p:nvPr userDrawn="1"/>
        </p:nvPicPr>
        <p:blipFill>
          <a:blip r:embed="rId6"/>
          <a:stretch>
            <a:fillRect/>
          </a:stretch>
        </p:blipFill>
        <p:spPr>
          <a:xfrm>
            <a:off x="8983192" y="3003537"/>
            <a:ext cx="773130" cy="608634"/>
          </a:xfrm>
          <a:prstGeom prst="rect">
            <a:avLst/>
          </a:prstGeom>
        </p:spPr>
      </p:pic>
      <p:pic>
        <p:nvPicPr>
          <p:cNvPr id="12" name="Picture 11"/>
          <p:cNvPicPr>
            <a:picLocks noChangeAspect="1"/>
          </p:cNvPicPr>
          <p:nvPr userDrawn="1"/>
        </p:nvPicPr>
        <p:blipFill>
          <a:blip r:embed="rId7"/>
          <a:stretch>
            <a:fillRect/>
          </a:stretch>
        </p:blipFill>
        <p:spPr>
          <a:xfrm>
            <a:off x="4240867" y="5612186"/>
            <a:ext cx="690882" cy="723781"/>
          </a:xfrm>
          <a:prstGeom prst="rect">
            <a:avLst/>
          </a:prstGeom>
        </p:spPr>
      </p:pic>
      <p:pic>
        <p:nvPicPr>
          <p:cNvPr id="13" name="Picture 12"/>
          <p:cNvPicPr>
            <a:picLocks noChangeAspect="1"/>
          </p:cNvPicPr>
          <p:nvPr userDrawn="1"/>
        </p:nvPicPr>
        <p:blipFill>
          <a:blip r:embed="rId8"/>
          <a:stretch>
            <a:fillRect/>
          </a:stretch>
        </p:blipFill>
        <p:spPr>
          <a:xfrm>
            <a:off x="4779200" y="4250900"/>
            <a:ext cx="1003423" cy="411239"/>
          </a:xfrm>
          <a:prstGeom prst="rect">
            <a:avLst/>
          </a:prstGeom>
        </p:spPr>
      </p:pic>
      <p:pic>
        <p:nvPicPr>
          <p:cNvPr id="14" name="Picture 13"/>
          <p:cNvPicPr>
            <a:picLocks noChangeAspect="1"/>
          </p:cNvPicPr>
          <p:nvPr userDrawn="1"/>
        </p:nvPicPr>
        <p:blipFill>
          <a:blip r:embed="rId9"/>
          <a:stretch>
            <a:fillRect/>
          </a:stretch>
        </p:blipFill>
        <p:spPr>
          <a:xfrm>
            <a:off x="10312996" y="5795160"/>
            <a:ext cx="756681" cy="625084"/>
          </a:xfrm>
          <a:prstGeom prst="rect">
            <a:avLst/>
          </a:prstGeom>
        </p:spPr>
      </p:pic>
      <p:pic>
        <p:nvPicPr>
          <p:cNvPr id="15" name="Picture 14"/>
          <p:cNvPicPr>
            <a:picLocks noChangeAspect="1"/>
          </p:cNvPicPr>
          <p:nvPr userDrawn="1"/>
        </p:nvPicPr>
        <p:blipFill>
          <a:blip r:embed="rId10"/>
          <a:stretch>
            <a:fillRect/>
          </a:stretch>
        </p:blipFill>
        <p:spPr>
          <a:xfrm>
            <a:off x="10830496" y="1940837"/>
            <a:ext cx="1036323" cy="657983"/>
          </a:xfrm>
          <a:prstGeom prst="rect">
            <a:avLst/>
          </a:prstGeom>
        </p:spPr>
      </p:pic>
      <p:pic>
        <p:nvPicPr>
          <p:cNvPr id="16" name="Picture 15"/>
          <p:cNvPicPr>
            <a:picLocks noChangeAspect="1"/>
          </p:cNvPicPr>
          <p:nvPr userDrawn="1"/>
        </p:nvPicPr>
        <p:blipFill>
          <a:blip r:embed="rId11"/>
          <a:stretch>
            <a:fillRect/>
          </a:stretch>
        </p:blipFill>
        <p:spPr>
          <a:xfrm>
            <a:off x="2333613" y="3419787"/>
            <a:ext cx="559286" cy="559286"/>
          </a:xfrm>
          <a:prstGeom prst="rect">
            <a:avLst/>
          </a:prstGeom>
        </p:spPr>
      </p:pic>
      <p:pic>
        <p:nvPicPr>
          <p:cNvPr id="17" name="Picture 16"/>
          <p:cNvPicPr>
            <a:picLocks noChangeAspect="1"/>
          </p:cNvPicPr>
          <p:nvPr userDrawn="1"/>
        </p:nvPicPr>
        <p:blipFill>
          <a:blip r:embed="rId12"/>
          <a:stretch>
            <a:fillRect/>
          </a:stretch>
        </p:blipFill>
        <p:spPr>
          <a:xfrm>
            <a:off x="5165249" y="1490837"/>
            <a:ext cx="592185" cy="657983"/>
          </a:xfrm>
          <a:prstGeom prst="rect">
            <a:avLst/>
          </a:prstGeom>
        </p:spPr>
      </p:pic>
      <p:pic>
        <p:nvPicPr>
          <p:cNvPr id="18" name="Picture 17"/>
          <p:cNvPicPr>
            <a:picLocks noChangeAspect="1"/>
          </p:cNvPicPr>
          <p:nvPr userDrawn="1"/>
        </p:nvPicPr>
        <p:blipFill>
          <a:blip r:embed="rId13"/>
          <a:stretch>
            <a:fillRect/>
          </a:stretch>
        </p:blipFill>
        <p:spPr>
          <a:xfrm>
            <a:off x="601066" y="2669624"/>
            <a:ext cx="871828" cy="740231"/>
          </a:xfrm>
          <a:prstGeom prst="rect">
            <a:avLst/>
          </a:prstGeom>
        </p:spPr>
      </p:pic>
      <p:pic>
        <p:nvPicPr>
          <p:cNvPr id="19" name="Picture 18"/>
          <p:cNvPicPr>
            <a:picLocks noChangeAspect="1"/>
          </p:cNvPicPr>
          <p:nvPr userDrawn="1"/>
        </p:nvPicPr>
        <p:blipFill>
          <a:blip r:embed="rId14"/>
          <a:stretch>
            <a:fillRect/>
          </a:stretch>
        </p:blipFill>
        <p:spPr>
          <a:xfrm>
            <a:off x="9795496" y="4318401"/>
            <a:ext cx="756681" cy="625084"/>
          </a:xfrm>
          <a:prstGeom prst="rect">
            <a:avLst/>
          </a:prstGeom>
        </p:spPr>
      </p:pic>
      <p:pic>
        <p:nvPicPr>
          <p:cNvPr id="20" name="Picture 19"/>
          <p:cNvPicPr>
            <a:picLocks noChangeAspect="1"/>
          </p:cNvPicPr>
          <p:nvPr userDrawn="1"/>
        </p:nvPicPr>
        <p:blipFill>
          <a:blip r:embed="rId15"/>
          <a:stretch>
            <a:fillRect/>
          </a:stretch>
        </p:blipFill>
        <p:spPr>
          <a:xfrm>
            <a:off x="8231873" y="1170213"/>
            <a:ext cx="1019874" cy="937626"/>
          </a:xfrm>
          <a:prstGeom prst="rect">
            <a:avLst/>
          </a:prstGeom>
        </p:spPr>
      </p:pic>
      <p:pic>
        <p:nvPicPr>
          <p:cNvPr id="21" name="Picture 20"/>
          <p:cNvPicPr>
            <a:picLocks noChangeAspect="1"/>
          </p:cNvPicPr>
          <p:nvPr userDrawn="1"/>
        </p:nvPicPr>
        <p:blipFill>
          <a:blip r:embed="rId16"/>
          <a:stretch>
            <a:fillRect/>
          </a:stretch>
        </p:blipFill>
        <p:spPr>
          <a:xfrm>
            <a:off x="3869617" y="2904312"/>
            <a:ext cx="888278" cy="559286"/>
          </a:xfrm>
          <a:prstGeom prst="rect">
            <a:avLst/>
          </a:prstGeom>
        </p:spPr>
      </p:pic>
      <p:sp>
        <p:nvSpPr>
          <p:cNvPr id="22" name="Rectangle 21"/>
          <p:cNvSpPr/>
          <p:nvPr userDrawn="1"/>
        </p:nvSpPr>
        <p:spPr>
          <a:xfrm>
            <a:off x="1" y="288759"/>
            <a:ext cx="235974" cy="463410"/>
          </a:xfrm>
          <a:prstGeom prst="rect">
            <a:avLst/>
          </a:prstGeom>
          <a:solidFill>
            <a:srgbClr val="9898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ardrop 22"/>
          <p:cNvSpPr/>
          <p:nvPr userDrawn="1"/>
        </p:nvSpPr>
        <p:spPr>
          <a:xfrm>
            <a:off x="11555565" y="57253"/>
            <a:ext cx="573368" cy="573368"/>
          </a:xfrm>
          <a:prstGeom prst="teardrop">
            <a:avLst/>
          </a:prstGeom>
          <a:solidFill>
            <a:srgbClr val="FF48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effectLst>
                <a:outerShdw blurRad="38100" dist="38100" dir="2700000" algn="tl">
                  <a:srgbClr val="000000">
                    <a:alpha val="43137"/>
                  </a:srgbClr>
                </a:outerShdw>
              </a:effectLst>
            </a:endParaRPr>
          </a:p>
        </p:txBody>
      </p:sp>
      <p:sp>
        <p:nvSpPr>
          <p:cNvPr id="24" name="Rounded Rectangle 23"/>
          <p:cNvSpPr/>
          <p:nvPr userDrawn="1"/>
        </p:nvSpPr>
        <p:spPr>
          <a:xfrm>
            <a:off x="11584732" y="6545153"/>
            <a:ext cx="212912" cy="200544"/>
          </a:xfrm>
          <a:prstGeom prst="roundRect">
            <a:avLst/>
          </a:prstGeom>
          <a:solidFill>
            <a:srgbClr val="FF48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userDrawn="1"/>
        </p:nvSpPr>
        <p:spPr>
          <a:xfrm>
            <a:off x="11826392" y="6545153"/>
            <a:ext cx="212912" cy="200544"/>
          </a:xfrm>
          <a:prstGeom prst="roundRect">
            <a:avLst/>
          </a:prstGeom>
          <a:solidFill>
            <a:srgbClr val="FF48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hevron 25"/>
          <p:cNvSpPr/>
          <p:nvPr userDrawn="1"/>
        </p:nvSpPr>
        <p:spPr>
          <a:xfrm>
            <a:off x="11626194" y="6589773"/>
            <a:ext cx="129989" cy="129989"/>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Chevron 26"/>
          <p:cNvSpPr/>
          <p:nvPr userDrawn="1"/>
        </p:nvSpPr>
        <p:spPr>
          <a:xfrm flipH="1">
            <a:off x="11867853" y="6589773"/>
            <a:ext cx="129989" cy="129989"/>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Title 1"/>
          <p:cNvSpPr>
            <a:spLocks noGrp="1"/>
          </p:cNvSpPr>
          <p:nvPr>
            <p:ph type="title" hasCustomPrompt="1"/>
          </p:nvPr>
        </p:nvSpPr>
        <p:spPr>
          <a:xfrm>
            <a:off x="381000" y="317028"/>
            <a:ext cx="10515600" cy="387044"/>
          </a:xfrm>
        </p:spPr>
        <p:txBody>
          <a:bodyPr>
            <a:noAutofit/>
          </a:bodyPr>
          <a:lstStyle>
            <a:lvl1pPr>
              <a:defRPr sz="3200" b="1">
                <a:solidFill>
                  <a:srgbClr val="989898"/>
                </a:solidFill>
                <a:latin typeface="Roboto" pitchFamily="2" charset="0"/>
                <a:ea typeface="Roboto" pitchFamily="2" charset="0"/>
              </a:defRPr>
            </a:lvl1pPr>
          </a:lstStyle>
          <a:p>
            <a:r>
              <a:rPr lang="en-US" dirty="0"/>
              <a:t>CLICK TO EDIT MASTER TITLE STYLE</a:t>
            </a:r>
          </a:p>
        </p:txBody>
      </p:sp>
      <p:pic>
        <p:nvPicPr>
          <p:cNvPr id="29" name="Picture 28" descr="Logo.png"/>
          <p:cNvPicPr/>
          <p:nvPr userDrawn="1"/>
        </p:nvPicPr>
        <p:blipFill>
          <a:blip r:embed="rId17"/>
          <a:stretch>
            <a:fillRect/>
          </a:stretch>
        </p:blipFill>
        <p:spPr>
          <a:xfrm>
            <a:off x="86437" y="6527767"/>
            <a:ext cx="2165350" cy="254000"/>
          </a:xfrm>
          <a:prstGeom prst="rect">
            <a:avLst/>
          </a:prstGeom>
        </p:spPr>
      </p:pic>
    </p:spTree>
    <p:extLst>
      <p:ext uri="{BB962C8B-B14F-4D97-AF65-F5344CB8AC3E}">
        <p14:creationId xmlns:p14="http://schemas.microsoft.com/office/powerpoint/2010/main" val="1103198526"/>
      </p:ext>
    </p:extLst>
  </p:cSld>
  <p:clrMapOvr>
    <a:masterClrMapping/>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B4DD35-6CD8-42E4-8EB8-3456080C702B}"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18780-3373-4234-88E1-87F4DD704392}" type="slidenum">
              <a:rPr lang="en-US" smtClean="0"/>
              <a:t>‹#›</a:t>
            </a:fld>
            <a:endParaRPr lang="en-US"/>
          </a:p>
        </p:txBody>
      </p:sp>
    </p:spTree>
    <p:extLst>
      <p:ext uri="{BB962C8B-B14F-4D97-AF65-F5344CB8AC3E}">
        <p14:creationId xmlns:p14="http://schemas.microsoft.com/office/powerpoint/2010/main" val="2257816104"/>
      </p:ext>
    </p:extLst>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B4DD35-6CD8-42E4-8EB8-3456080C702B}"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18780-3373-4234-88E1-87F4DD704392}" type="slidenum">
              <a:rPr lang="en-US" smtClean="0"/>
              <a:t>‹#›</a:t>
            </a:fld>
            <a:endParaRPr lang="en-US"/>
          </a:p>
        </p:txBody>
      </p:sp>
    </p:spTree>
    <p:extLst>
      <p:ext uri="{BB962C8B-B14F-4D97-AF65-F5344CB8AC3E}">
        <p14:creationId xmlns:p14="http://schemas.microsoft.com/office/powerpoint/2010/main" val="1358138820"/>
      </p:ext>
    </p:extLst>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971550" y="784225"/>
            <a:ext cx="10515600" cy="1325563"/>
          </a:xfrm>
        </p:spPr>
        <p:txBody>
          <a:bodyPr>
            <a:normAutofit/>
          </a:bodyPr>
          <a:lstStyle>
            <a:lvl1pPr algn="ctr">
              <a:defRPr sz="3600" b="1">
                <a:latin typeface="+mn-lt"/>
              </a:defRPr>
            </a:lvl1pPr>
          </a:lstStyle>
          <a:p>
            <a:r>
              <a:rPr lang="en-US" dirty="0"/>
              <a:t>CLICK TO EDIT MASTER TITLE STYLE</a:t>
            </a:r>
          </a:p>
        </p:txBody>
      </p:sp>
    </p:spTree>
    <p:extLst>
      <p:ext uri="{BB962C8B-B14F-4D97-AF65-F5344CB8AC3E}">
        <p14:creationId xmlns:p14="http://schemas.microsoft.com/office/powerpoint/2010/main" val="1295871309"/>
      </p:ext>
    </p:extLst>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B4DD35-6CD8-42E4-8EB8-3456080C702B}"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18780-3373-4234-88E1-87F4DD704392}" type="slidenum">
              <a:rPr lang="en-US" smtClean="0"/>
              <a:t>‹#›</a:t>
            </a:fld>
            <a:endParaRPr lang="en-US"/>
          </a:p>
        </p:txBody>
      </p:sp>
    </p:spTree>
    <p:extLst>
      <p:ext uri="{BB962C8B-B14F-4D97-AF65-F5344CB8AC3E}">
        <p14:creationId xmlns:p14="http://schemas.microsoft.com/office/powerpoint/2010/main" val="1406051051"/>
      </p:ext>
    </p:extLst>
  </p:cSld>
  <p:clrMapOvr>
    <a:masterClrMapping/>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B4DD35-6CD8-42E4-8EB8-3456080C702B}"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18780-3373-4234-88E1-87F4DD704392}" type="slidenum">
              <a:rPr lang="en-US" smtClean="0"/>
              <a:t>‹#›</a:t>
            </a:fld>
            <a:endParaRPr lang="en-US"/>
          </a:p>
        </p:txBody>
      </p:sp>
    </p:spTree>
    <p:extLst>
      <p:ext uri="{BB962C8B-B14F-4D97-AF65-F5344CB8AC3E}">
        <p14:creationId xmlns:p14="http://schemas.microsoft.com/office/powerpoint/2010/main" val="2373186217"/>
      </p:ext>
    </p:extLst>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B4DD35-6CD8-42E4-8EB8-3456080C702B}"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18780-3373-4234-88E1-87F4DD704392}" type="slidenum">
              <a:rPr lang="en-US" smtClean="0"/>
              <a:t>‹#›</a:t>
            </a:fld>
            <a:endParaRPr lang="en-US"/>
          </a:p>
        </p:txBody>
      </p:sp>
    </p:spTree>
    <p:extLst>
      <p:ext uri="{BB962C8B-B14F-4D97-AF65-F5344CB8AC3E}">
        <p14:creationId xmlns:p14="http://schemas.microsoft.com/office/powerpoint/2010/main" val="3490524813"/>
      </p:ext>
    </p:extLst>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6" name="Group 5"/>
          <p:cNvGrpSpPr/>
          <p:nvPr userDrawn="1"/>
        </p:nvGrpSpPr>
        <p:grpSpPr>
          <a:xfrm>
            <a:off x="0" y="0"/>
            <a:ext cx="12192000" cy="6858000"/>
            <a:chOff x="0" y="0"/>
            <a:chExt cx="12192000" cy="6858000"/>
          </a:xfrm>
        </p:grpSpPr>
        <p:pic>
          <p:nvPicPr>
            <p:cNvPr id="7" name="Picture 2" descr="http://buidln.clipdealer.com/001/598/658/previews/7--1598658-3D%20Mathematics%20very%20spectacular%20colorful%20animation.Numbers%20flying%20in%203D%20space%20and%20arranging%20in%20a%20precise%20for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0" y="0"/>
              <a:ext cx="12192000" cy="6858000"/>
            </a:xfrm>
            <a:prstGeom prst="rect">
              <a:avLst/>
            </a:prstGeom>
            <a:solidFill>
              <a:schemeClr val="bg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78080760"/>
      </p:ext>
    </p:extLst>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4DD35-6CD8-42E4-8EB8-3456080C702B}"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18780-3373-4234-88E1-87F4DD704392}" type="slidenum">
              <a:rPr lang="en-US" smtClean="0"/>
              <a:t>‹#›</a:t>
            </a:fld>
            <a:endParaRPr lang="en-US"/>
          </a:p>
        </p:txBody>
      </p:sp>
    </p:spTree>
    <p:extLst>
      <p:ext uri="{BB962C8B-B14F-4D97-AF65-F5344CB8AC3E}">
        <p14:creationId xmlns:p14="http://schemas.microsoft.com/office/powerpoint/2010/main" val="3685199394"/>
      </p:ext>
    </p:extLst>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B4DD35-6CD8-42E4-8EB8-3456080C702B}"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18780-3373-4234-88E1-87F4DD704392}" type="slidenum">
              <a:rPr lang="en-US" smtClean="0"/>
              <a:t>‹#›</a:t>
            </a:fld>
            <a:endParaRPr lang="en-US"/>
          </a:p>
        </p:txBody>
      </p:sp>
    </p:spTree>
    <p:extLst>
      <p:ext uri="{BB962C8B-B14F-4D97-AF65-F5344CB8AC3E}">
        <p14:creationId xmlns:p14="http://schemas.microsoft.com/office/powerpoint/2010/main" val="2946844480"/>
      </p:ext>
    </p:extLst>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B4DD35-6CD8-42E4-8EB8-3456080C702B}"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18780-3373-4234-88E1-87F4DD704392}" type="slidenum">
              <a:rPr lang="en-US" smtClean="0"/>
              <a:t>‹#›</a:t>
            </a:fld>
            <a:endParaRPr lang="en-US"/>
          </a:p>
        </p:txBody>
      </p:sp>
    </p:spTree>
    <p:extLst>
      <p:ext uri="{BB962C8B-B14F-4D97-AF65-F5344CB8AC3E}">
        <p14:creationId xmlns:p14="http://schemas.microsoft.com/office/powerpoint/2010/main" val="3784373500"/>
      </p:ext>
    </p:extLst>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4DD35-6CD8-42E4-8EB8-3456080C702B}" type="datetimeFigureOut">
              <a:rPr lang="en-US" smtClean="0"/>
              <a:t>12/22/2021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18780-3373-4234-88E1-87F4DD704392}" type="slidenum">
              <a:rPr lang="en-US" smtClean="0"/>
              <a:t>‹#›</a:t>
            </a:fld>
            <a:endParaRPr lang="en-US"/>
          </a:p>
        </p:txBody>
      </p:sp>
    </p:spTree>
    <p:extLst>
      <p:ext uri="{BB962C8B-B14F-4D97-AF65-F5344CB8AC3E}">
        <p14:creationId xmlns:p14="http://schemas.microsoft.com/office/powerpoint/2010/main" val="467644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1"/>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171700"/>
            <a:ext cx="12192000" cy="2533650"/>
          </a:xfrm>
          <a:prstGeom prst="rect">
            <a:avLst/>
          </a:prstGeom>
          <a:solidFill>
            <a:srgbClr val="FF48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Aharoni" panose="02010803020104030203" pitchFamily="2" charset="-79"/>
                <a:cs typeface="Aharoni" panose="02010803020104030203" pitchFamily="2" charset="-79"/>
              </a:rPr>
              <a:t>PROPERTIES OF REAL NUMBERS</a:t>
            </a:r>
          </a:p>
          <a:p>
            <a:pPr algn="ctr"/>
            <a:r>
              <a:rPr lang="en-US" sz="3600" b="1" dirty="0">
                <a:cs typeface="Aharoni" panose="02010803020104030203" pitchFamily="2" charset="-79"/>
              </a:rPr>
              <a:t>UNIT 1 LESSON 1</a:t>
            </a:r>
          </a:p>
        </p:txBody>
      </p:sp>
      <p:pic>
        <p:nvPicPr>
          <p:cNvPr id="3" name="Picture 2" descr="A picture containing thing, object&#10;&#10;Description generated with high confidenc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7350" y="696497"/>
            <a:ext cx="8877300" cy="1047750"/>
          </a:xfrm>
          <a:prstGeom prst="rect">
            <a:avLst/>
          </a:prstGeom>
        </p:spPr>
      </p:pic>
    </p:spTree>
    <p:extLst>
      <p:ext uri="{BB962C8B-B14F-4D97-AF65-F5344CB8AC3E}">
        <p14:creationId xmlns:p14="http://schemas.microsoft.com/office/powerpoint/2010/main" val="16875167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a:t>PROPERTIES OF REAL NUMBERS</a:t>
            </a:r>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a:solidFill>
                  <a:schemeClr val="bg1"/>
                </a:solidFill>
              </a:rPr>
              <a:t>08</a:t>
            </a:r>
            <a:endParaRPr lang="en-US" sz="2000" b="1" dirty="0">
              <a:solidFill>
                <a:schemeClr val="bg1"/>
              </a:solidFill>
            </a:endParaRPr>
          </a:p>
        </p:txBody>
      </p:sp>
      <p:sp>
        <p:nvSpPr>
          <p:cNvPr id="2" name="Rectangle 1"/>
          <p:cNvSpPr/>
          <p:nvPr/>
        </p:nvSpPr>
        <p:spPr>
          <a:xfrm>
            <a:off x="1163711" y="1780085"/>
            <a:ext cx="9320358" cy="1384995"/>
          </a:xfrm>
          <a:prstGeom prst="rect">
            <a:avLst/>
          </a:prstGeom>
        </p:spPr>
        <p:txBody>
          <a:bodyPr wrap="square">
            <a:spAutoFit/>
          </a:bodyPr>
          <a:lstStyle/>
          <a:p>
            <a:r>
              <a:rPr lang="en-US" sz="2800" b="1" dirty="0"/>
              <a:t>Additive Inverse Property </a:t>
            </a:r>
          </a:p>
          <a:p>
            <a:r>
              <a:rPr lang="en-US" sz="2400" dirty="0"/>
              <a:t>Adding a real number to its negative gives zero</a:t>
            </a:r>
          </a:p>
          <a:p>
            <a:pPr algn="ctr"/>
            <a:r>
              <a:rPr lang="en-US" sz="3200" b="1" i="1" dirty="0">
                <a:solidFill>
                  <a:srgbClr val="FF4891"/>
                </a:solidFill>
              </a:rPr>
              <a:t>a + (-a) = 0 </a:t>
            </a:r>
          </a:p>
        </p:txBody>
      </p:sp>
      <p:grpSp>
        <p:nvGrpSpPr>
          <p:cNvPr id="15" name="Group 14"/>
          <p:cNvGrpSpPr/>
          <p:nvPr/>
        </p:nvGrpSpPr>
        <p:grpSpPr>
          <a:xfrm>
            <a:off x="413959" y="1862363"/>
            <a:ext cx="468757" cy="468757"/>
            <a:chOff x="5385362" y="1643884"/>
            <a:chExt cx="685800" cy="685800"/>
          </a:xfrm>
        </p:grpSpPr>
        <p:sp>
          <p:nvSpPr>
            <p:cNvPr id="16" name="Block Arc 15"/>
            <p:cNvSpPr/>
            <p:nvPr/>
          </p:nvSpPr>
          <p:spPr>
            <a:xfrm rot="1668633">
              <a:off x="5385362" y="1643884"/>
              <a:ext cx="685800" cy="685800"/>
            </a:xfrm>
            <a:prstGeom prst="blockArc">
              <a:avLst>
                <a:gd name="adj1" fmla="val 10800000"/>
                <a:gd name="adj2" fmla="val 10715308"/>
                <a:gd name="adj3" fmla="val 27175"/>
              </a:avLst>
            </a:prstGeom>
            <a:solidFill>
              <a:srgbClr val="FF489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17" name="Oval 16"/>
            <p:cNvSpPr/>
            <p:nvPr/>
          </p:nvSpPr>
          <p:spPr>
            <a:xfrm>
              <a:off x="5555714" y="1813048"/>
              <a:ext cx="347472" cy="347472"/>
            </a:xfrm>
            <a:prstGeom prst="ellipse">
              <a:avLst/>
            </a:prstGeom>
            <a:solidFill>
              <a:schemeClr val="accent3">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9</a:t>
              </a:r>
            </a:p>
          </p:txBody>
        </p:sp>
      </p:grpSp>
      <p:sp>
        <p:nvSpPr>
          <p:cNvPr id="3" name="Rectangle 2"/>
          <p:cNvSpPr/>
          <p:nvPr/>
        </p:nvSpPr>
        <p:spPr>
          <a:xfrm>
            <a:off x="1163711" y="3928432"/>
            <a:ext cx="9732890" cy="1754326"/>
          </a:xfrm>
          <a:prstGeom prst="rect">
            <a:avLst/>
          </a:prstGeom>
        </p:spPr>
        <p:txBody>
          <a:bodyPr wrap="square">
            <a:spAutoFit/>
          </a:bodyPr>
          <a:lstStyle/>
          <a:p>
            <a:r>
              <a:rPr lang="en-US" sz="2800" b="1" dirty="0"/>
              <a:t>Multiplicative Inverse Property</a:t>
            </a:r>
            <a:r>
              <a:rPr lang="en-US" sz="2400" b="1" dirty="0"/>
              <a:t> </a:t>
            </a:r>
          </a:p>
          <a:p>
            <a:r>
              <a:rPr lang="en-US" altLang="en-US" sz="2400" dirty="0"/>
              <a:t>Multiplying a real number by its reciprocal gives 1</a:t>
            </a:r>
          </a:p>
          <a:p>
            <a:pPr algn="ctr"/>
            <a:r>
              <a:rPr lang="en-US" altLang="en-US" sz="3200" b="1" i="1" dirty="0">
                <a:solidFill>
                  <a:srgbClr val="FF4891"/>
                </a:solidFill>
              </a:rPr>
              <a:t>a × 1/a  = 1</a:t>
            </a:r>
          </a:p>
          <a:p>
            <a:endParaRPr lang="pt-BR" sz="2400" dirty="0"/>
          </a:p>
        </p:txBody>
      </p:sp>
      <p:grpSp>
        <p:nvGrpSpPr>
          <p:cNvPr id="5" name="Group 4"/>
          <p:cNvGrpSpPr/>
          <p:nvPr/>
        </p:nvGrpSpPr>
        <p:grpSpPr>
          <a:xfrm>
            <a:off x="413958" y="3928432"/>
            <a:ext cx="468757" cy="468757"/>
            <a:chOff x="413958" y="3509388"/>
            <a:chExt cx="468757" cy="468757"/>
          </a:xfrm>
        </p:grpSpPr>
        <p:grpSp>
          <p:nvGrpSpPr>
            <p:cNvPr id="18" name="Group 17"/>
            <p:cNvGrpSpPr/>
            <p:nvPr/>
          </p:nvGrpSpPr>
          <p:grpSpPr>
            <a:xfrm>
              <a:off x="413958" y="3509388"/>
              <a:ext cx="468757" cy="468757"/>
              <a:chOff x="5385362" y="1643884"/>
              <a:chExt cx="685800" cy="685800"/>
            </a:xfrm>
          </p:grpSpPr>
          <p:sp>
            <p:nvSpPr>
              <p:cNvPr id="19" name="Block Arc 18"/>
              <p:cNvSpPr/>
              <p:nvPr/>
            </p:nvSpPr>
            <p:spPr>
              <a:xfrm rot="1668633">
                <a:off x="5385362" y="1643884"/>
                <a:ext cx="685800" cy="685800"/>
              </a:xfrm>
              <a:prstGeom prst="blockArc">
                <a:avLst>
                  <a:gd name="adj1" fmla="val 10800000"/>
                  <a:gd name="adj2" fmla="val 10715308"/>
                  <a:gd name="adj3" fmla="val 27175"/>
                </a:avLst>
              </a:prstGeom>
              <a:solidFill>
                <a:srgbClr val="FF489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20" name="Oval 19"/>
              <p:cNvSpPr/>
              <p:nvPr/>
            </p:nvSpPr>
            <p:spPr>
              <a:xfrm>
                <a:off x="5555713" y="1813048"/>
                <a:ext cx="347473" cy="347473"/>
              </a:xfrm>
              <a:prstGeom prst="ellipse">
                <a:avLst/>
              </a:prstGeom>
              <a:solidFill>
                <a:schemeClr val="accent3">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grpSp>
        <p:sp>
          <p:nvSpPr>
            <p:cNvPr id="4" name="TextBox 3"/>
            <p:cNvSpPr txBox="1"/>
            <p:nvPr/>
          </p:nvSpPr>
          <p:spPr>
            <a:xfrm>
              <a:off x="419736" y="3559100"/>
              <a:ext cx="457200" cy="369332"/>
            </a:xfrm>
            <a:prstGeom prst="rect">
              <a:avLst/>
            </a:prstGeom>
            <a:noFill/>
          </p:spPr>
          <p:txBody>
            <a:bodyPr wrap="square" rtlCol="0">
              <a:spAutoFit/>
            </a:bodyPr>
            <a:lstStyle/>
            <a:p>
              <a:r>
                <a:rPr lang="en-US" dirty="0">
                  <a:solidFill>
                    <a:schemeClr val="bg1"/>
                  </a:solidFill>
                </a:rPr>
                <a:t>10</a:t>
              </a:r>
            </a:p>
          </p:txBody>
        </p:sp>
      </p:grpSp>
    </p:spTree>
    <p:extLst>
      <p:ext uri="{BB962C8B-B14F-4D97-AF65-F5344CB8AC3E}">
        <p14:creationId xmlns:p14="http://schemas.microsoft.com/office/powerpoint/2010/main" val="157425536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par>
                                <p:cTn id="16" presetID="10" presetClass="entr" presetSubtype="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a:t>PROPERTIES OF REAL NUMBERS</a:t>
            </a:r>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a:solidFill>
                  <a:schemeClr val="bg1"/>
                </a:solidFill>
              </a:rPr>
              <a:t>09</a:t>
            </a:r>
            <a:endParaRPr lang="en-US" sz="2000" b="1" dirty="0">
              <a:solidFill>
                <a:schemeClr val="bg1"/>
              </a:solidFill>
            </a:endParaRPr>
          </a:p>
        </p:txBody>
      </p:sp>
      <p:sp>
        <p:nvSpPr>
          <p:cNvPr id="2" name="Rectangle 1"/>
          <p:cNvSpPr/>
          <p:nvPr/>
        </p:nvSpPr>
        <p:spPr>
          <a:xfrm>
            <a:off x="1163711" y="1780085"/>
            <a:ext cx="9320358" cy="1384995"/>
          </a:xfrm>
          <a:prstGeom prst="rect">
            <a:avLst/>
          </a:prstGeom>
        </p:spPr>
        <p:txBody>
          <a:bodyPr wrap="square">
            <a:spAutoFit/>
          </a:bodyPr>
          <a:lstStyle/>
          <a:p>
            <a:r>
              <a:rPr lang="en-US" sz="2800" b="1" dirty="0"/>
              <a:t>Zero Property</a:t>
            </a:r>
          </a:p>
          <a:p>
            <a:r>
              <a:rPr lang="en-US" altLang="en-US" sz="2400" dirty="0"/>
              <a:t>Multiplying any real number by zero gives zero</a:t>
            </a:r>
          </a:p>
          <a:p>
            <a:pPr algn="ctr"/>
            <a:r>
              <a:rPr lang="en-US" altLang="en-US" sz="3200" b="1" i="1" dirty="0">
                <a:solidFill>
                  <a:srgbClr val="FF4891"/>
                </a:solidFill>
              </a:rPr>
              <a:t>a × 0 = a</a:t>
            </a:r>
          </a:p>
        </p:txBody>
      </p:sp>
      <p:grpSp>
        <p:nvGrpSpPr>
          <p:cNvPr id="15" name="Group 14"/>
          <p:cNvGrpSpPr/>
          <p:nvPr/>
        </p:nvGrpSpPr>
        <p:grpSpPr>
          <a:xfrm>
            <a:off x="413959" y="1862363"/>
            <a:ext cx="468757" cy="468757"/>
            <a:chOff x="5385362" y="1643884"/>
            <a:chExt cx="685800" cy="685800"/>
          </a:xfrm>
        </p:grpSpPr>
        <p:sp>
          <p:nvSpPr>
            <p:cNvPr id="16" name="Block Arc 15"/>
            <p:cNvSpPr/>
            <p:nvPr/>
          </p:nvSpPr>
          <p:spPr>
            <a:xfrm rot="1668633">
              <a:off x="5385362" y="1643884"/>
              <a:ext cx="685800" cy="685800"/>
            </a:xfrm>
            <a:prstGeom prst="blockArc">
              <a:avLst>
                <a:gd name="adj1" fmla="val 10800000"/>
                <a:gd name="adj2" fmla="val 10715308"/>
                <a:gd name="adj3" fmla="val 27175"/>
              </a:avLst>
            </a:prstGeom>
            <a:solidFill>
              <a:srgbClr val="FF489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17" name="Oval 16"/>
            <p:cNvSpPr/>
            <p:nvPr/>
          </p:nvSpPr>
          <p:spPr>
            <a:xfrm>
              <a:off x="5555714" y="1813048"/>
              <a:ext cx="347472" cy="347472"/>
            </a:xfrm>
            <a:prstGeom prst="ellipse">
              <a:avLst/>
            </a:prstGeom>
            <a:solidFill>
              <a:schemeClr val="accent3">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grpSp>
      <p:sp>
        <p:nvSpPr>
          <p:cNvPr id="14" name="TextBox 13"/>
          <p:cNvSpPr txBox="1"/>
          <p:nvPr/>
        </p:nvSpPr>
        <p:spPr>
          <a:xfrm>
            <a:off x="450644" y="1908414"/>
            <a:ext cx="457200" cy="338554"/>
          </a:xfrm>
          <a:prstGeom prst="rect">
            <a:avLst/>
          </a:prstGeom>
          <a:noFill/>
        </p:spPr>
        <p:txBody>
          <a:bodyPr wrap="square" rtlCol="0">
            <a:spAutoFit/>
          </a:bodyPr>
          <a:lstStyle/>
          <a:p>
            <a:r>
              <a:rPr lang="en-US" sz="1600" dirty="0">
                <a:solidFill>
                  <a:schemeClr val="bg1"/>
                </a:solidFill>
              </a:rPr>
              <a:t>11</a:t>
            </a:r>
            <a:endParaRPr lang="en-US" dirty="0">
              <a:solidFill>
                <a:schemeClr val="bg1"/>
              </a:solidFill>
            </a:endParaRPr>
          </a:p>
        </p:txBody>
      </p:sp>
    </p:spTree>
    <p:extLst>
      <p:ext uri="{BB962C8B-B14F-4D97-AF65-F5344CB8AC3E}">
        <p14:creationId xmlns:p14="http://schemas.microsoft.com/office/powerpoint/2010/main" val="279508142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a:t>PROPERTIES OF REAL NUMBERS</a:t>
            </a:r>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a:solidFill>
                  <a:schemeClr val="bg1"/>
                </a:solidFill>
              </a:rPr>
              <a:t>10</a:t>
            </a:r>
            <a:endParaRPr lang="en-US" sz="2000" b="1" dirty="0">
              <a:solidFill>
                <a:schemeClr val="bg1"/>
              </a:solidFill>
            </a:endParaRPr>
          </a:p>
        </p:txBody>
      </p:sp>
      <p:sp>
        <p:nvSpPr>
          <p:cNvPr id="3" name="Rectangle 2"/>
          <p:cNvSpPr/>
          <p:nvPr/>
        </p:nvSpPr>
        <p:spPr>
          <a:xfrm>
            <a:off x="1138689" y="1688682"/>
            <a:ext cx="10558011" cy="1200329"/>
          </a:xfrm>
          <a:prstGeom prst="rect">
            <a:avLst/>
          </a:prstGeom>
        </p:spPr>
        <p:txBody>
          <a:bodyPr wrap="square">
            <a:spAutoFit/>
          </a:bodyPr>
          <a:lstStyle/>
          <a:p>
            <a:r>
              <a:rPr lang="en-US" altLang="en-US" sz="2400" b="1" dirty="0"/>
              <a:t>Take each example </a:t>
            </a:r>
            <a:r>
              <a:rPr lang="en-US" sz="2400" dirty="0"/>
              <a:t>and first decide if the left and right sides of the equal signs are equivalent. That would mean the equals sign makes the statement true. Then, decide if the commutative property was used in the example.</a:t>
            </a:r>
            <a:endParaRPr lang="en-US" altLang="en-US" sz="2400" b="1" dirty="0"/>
          </a:p>
        </p:txBody>
      </p:sp>
      <p:sp>
        <p:nvSpPr>
          <p:cNvPr id="4" name="Rectangle 3"/>
          <p:cNvSpPr/>
          <p:nvPr/>
        </p:nvSpPr>
        <p:spPr>
          <a:xfrm>
            <a:off x="5234750" y="1029244"/>
            <a:ext cx="2022990" cy="523220"/>
          </a:xfrm>
          <a:prstGeom prst="rect">
            <a:avLst/>
          </a:prstGeom>
        </p:spPr>
        <p:txBody>
          <a:bodyPr wrap="none">
            <a:spAutoFit/>
          </a:bodyPr>
          <a:lstStyle/>
          <a:p>
            <a:pPr>
              <a:buFont typeface="Wingdings" panose="05000000000000000000" pitchFamily="2" charset="2"/>
              <a:buNone/>
            </a:pPr>
            <a:r>
              <a:rPr lang="en-US" altLang="en-US" sz="2800" b="1" dirty="0"/>
              <a:t>PROBLEM 1:</a:t>
            </a:r>
          </a:p>
        </p:txBody>
      </p:sp>
      <p:graphicFrame>
        <p:nvGraphicFramePr>
          <p:cNvPr id="11" name="Table 10"/>
          <p:cNvGraphicFramePr>
            <a:graphicFrameLocks noGrp="1"/>
          </p:cNvGraphicFramePr>
          <p:nvPr>
            <p:extLst>
              <p:ext uri="{D42A27DB-BD31-4B8C-83A1-F6EECF244321}">
                <p14:modId xmlns:p14="http://schemas.microsoft.com/office/powerpoint/2010/main" val="4014119011"/>
              </p:ext>
            </p:extLst>
          </p:nvPr>
        </p:nvGraphicFramePr>
        <p:xfrm>
          <a:off x="1138689" y="2934809"/>
          <a:ext cx="10215112" cy="2682240"/>
        </p:xfrm>
        <a:graphic>
          <a:graphicData uri="http://schemas.openxmlformats.org/drawingml/2006/table">
            <a:tbl>
              <a:tblPr firstRow="1" bandRow="1">
                <a:tableStyleId>{5C22544A-7EE6-4342-B048-85BDC9FD1C3A}</a:tableStyleId>
              </a:tblPr>
              <a:tblGrid>
                <a:gridCol w="3439812">
                  <a:extLst>
                    <a:ext uri="{9D8B030D-6E8A-4147-A177-3AD203B41FA5}">
                      <a16:colId xmlns:a16="http://schemas.microsoft.com/office/drawing/2014/main" val="20000"/>
                    </a:ext>
                  </a:extLst>
                </a:gridCol>
                <a:gridCol w="3439812">
                  <a:extLst>
                    <a:ext uri="{9D8B030D-6E8A-4147-A177-3AD203B41FA5}">
                      <a16:colId xmlns:a16="http://schemas.microsoft.com/office/drawing/2014/main" val="20001"/>
                    </a:ext>
                  </a:extLst>
                </a:gridCol>
                <a:gridCol w="3335488">
                  <a:extLst>
                    <a:ext uri="{9D8B030D-6E8A-4147-A177-3AD203B41FA5}">
                      <a16:colId xmlns:a16="http://schemas.microsoft.com/office/drawing/2014/main" val="20002"/>
                    </a:ext>
                  </a:extLst>
                </a:gridCol>
              </a:tblGrid>
              <a:tr h="485007">
                <a:tc>
                  <a:txBody>
                    <a:bodyPr/>
                    <a:lstStyle/>
                    <a:p>
                      <a:pPr algn="ctr"/>
                      <a:r>
                        <a:rPr lang="en-US" sz="2000" dirty="0"/>
                        <a:t>Example</a:t>
                      </a:r>
                    </a:p>
                  </a:txBody>
                  <a:tcPr>
                    <a:solidFill>
                      <a:srgbClr val="FF4891"/>
                    </a:solidFill>
                  </a:tcPr>
                </a:tc>
                <a:tc>
                  <a:txBody>
                    <a:bodyPr/>
                    <a:lstStyle/>
                    <a:p>
                      <a:pPr algn="ctr"/>
                      <a:r>
                        <a:rPr lang="en-US" sz="2000" dirty="0"/>
                        <a:t>Are the sides equivalent?</a:t>
                      </a:r>
                    </a:p>
                  </a:txBody>
                  <a:tcPr>
                    <a:solidFill>
                      <a:srgbClr val="FF489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lt1"/>
                          </a:solidFill>
                          <a:latin typeface="+mn-lt"/>
                          <a:ea typeface="+mn-ea"/>
                          <a:cs typeface="+mn-cs"/>
                        </a:rPr>
                        <a:t>Does it use the Commutative Property?</a:t>
                      </a:r>
                    </a:p>
                  </a:txBody>
                  <a:tcPr>
                    <a:solidFill>
                      <a:srgbClr val="FF4891"/>
                    </a:solidFill>
                  </a:tcPr>
                </a:tc>
                <a:extLst>
                  <a:ext uri="{0D108BD9-81ED-4DB2-BD59-A6C34878D82A}">
                    <a16:rowId xmlns:a16="http://schemas.microsoft.com/office/drawing/2014/main" val="10000"/>
                  </a:ext>
                </a:extLst>
              </a:tr>
              <a:tr h="191063">
                <a:tc>
                  <a:txBody>
                    <a:bodyPr/>
                    <a:lstStyle/>
                    <a:p>
                      <a:pPr algn="ctr"/>
                      <a:r>
                        <a:rPr lang="en-US" sz="2000" dirty="0">
                          <a:solidFill>
                            <a:schemeClr val="tx1">
                              <a:lumMod val="95000"/>
                              <a:lumOff val="5000"/>
                            </a:schemeClr>
                          </a:solidFill>
                        </a:rPr>
                        <a:t>2 + 4</a:t>
                      </a:r>
                      <a:r>
                        <a:rPr lang="en-US" sz="2000" baseline="0" dirty="0">
                          <a:solidFill>
                            <a:schemeClr val="tx1">
                              <a:lumMod val="95000"/>
                              <a:lumOff val="5000"/>
                            </a:schemeClr>
                          </a:solidFill>
                        </a:rPr>
                        <a:t> = 4 + 2 </a:t>
                      </a:r>
                      <a:endParaRPr lang="en-US" sz="2000" dirty="0">
                        <a:solidFill>
                          <a:schemeClr val="tx1">
                            <a:lumMod val="95000"/>
                            <a:lumOff val="5000"/>
                          </a:schemeClr>
                        </a:solidFill>
                      </a:endParaRPr>
                    </a:p>
                  </a:txBody>
                  <a:tcPr>
                    <a:solidFill>
                      <a:srgbClr val="FF4891">
                        <a:alpha val="30000"/>
                      </a:srgbClr>
                    </a:solidFill>
                  </a:tcPr>
                </a:tc>
                <a:tc>
                  <a:txBody>
                    <a:bodyPr/>
                    <a:lstStyle/>
                    <a:p>
                      <a:endParaRPr lang="en-US" sz="2000" dirty="0"/>
                    </a:p>
                  </a:txBody>
                  <a:tcPr>
                    <a:solidFill>
                      <a:srgbClr val="FF4891">
                        <a:alpha val="30000"/>
                      </a:srgbClr>
                    </a:solidFill>
                  </a:tcPr>
                </a:tc>
                <a:tc>
                  <a:txBody>
                    <a:bodyPr/>
                    <a:lstStyle/>
                    <a:p>
                      <a:endParaRPr lang="en-US" sz="2000" dirty="0"/>
                    </a:p>
                  </a:txBody>
                  <a:tcPr>
                    <a:solidFill>
                      <a:srgbClr val="FF4891">
                        <a:alpha val="30000"/>
                      </a:srgbClr>
                    </a:solidFill>
                  </a:tcPr>
                </a:tc>
                <a:extLst>
                  <a:ext uri="{0D108BD9-81ED-4DB2-BD59-A6C34878D82A}">
                    <a16:rowId xmlns:a16="http://schemas.microsoft.com/office/drawing/2014/main" val="10001"/>
                  </a:ext>
                </a:extLst>
              </a:tr>
              <a:tr h="191063">
                <a:tc>
                  <a:txBody>
                    <a:bodyPr/>
                    <a:lstStyle/>
                    <a:p>
                      <a:pPr algn="ctr"/>
                      <a:r>
                        <a:rPr lang="en-US" sz="2000" dirty="0">
                          <a:solidFill>
                            <a:schemeClr val="tx1">
                              <a:lumMod val="95000"/>
                              <a:lumOff val="5000"/>
                            </a:schemeClr>
                          </a:solidFill>
                        </a:rPr>
                        <a:t>2 </a:t>
                      </a:r>
                      <a:r>
                        <a:rPr lang="en-US" altLang="en-US" sz="2000" b="0" dirty="0">
                          <a:solidFill>
                            <a:schemeClr val="tx1">
                              <a:lumMod val="95000"/>
                              <a:lumOff val="5000"/>
                            </a:schemeClr>
                          </a:solidFill>
                        </a:rPr>
                        <a:t>× 5 = 5 × 2</a:t>
                      </a:r>
                      <a:endParaRPr lang="en-US" sz="2000" b="0" dirty="0">
                        <a:solidFill>
                          <a:schemeClr val="tx1">
                            <a:lumMod val="95000"/>
                            <a:lumOff val="5000"/>
                          </a:schemeClr>
                        </a:solidFill>
                      </a:endParaRPr>
                    </a:p>
                  </a:txBody>
                  <a:tcPr>
                    <a:solidFill>
                      <a:srgbClr val="FF4891">
                        <a:alpha val="30000"/>
                      </a:srgbClr>
                    </a:solidFill>
                  </a:tcPr>
                </a:tc>
                <a:tc>
                  <a:txBody>
                    <a:bodyPr/>
                    <a:lstStyle/>
                    <a:p>
                      <a:endParaRPr lang="en-US" sz="2000" dirty="0"/>
                    </a:p>
                  </a:txBody>
                  <a:tcPr>
                    <a:solidFill>
                      <a:srgbClr val="FF4891">
                        <a:alpha val="30000"/>
                      </a:srgbClr>
                    </a:solidFill>
                  </a:tcPr>
                </a:tc>
                <a:tc>
                  <a:txBody>
                    <a:bodyPr/>
                    <a:lstStyle/>
                    <a:p>
                      <a:endParaRPr lang="en-US" sz="2000" dirty="0"/>
                    </a:p>
                  </a:txBody>
                  <a:tcPr>
                    <a:solidFill>
                      <a:srgbClr val="FF4891">
                        <a:alpha val="30000"/>
                      </a:srgbClr>
                    </a:solidFill>
                  </a:tcPr>
                </a:tc>
                <a:extLst>
                  <a:ext uri="{0D108BD9-81ED-4DB2-BD59-A6C34878D82A}">
                    <a16:rowId xmlns:a16="http://schemas.microsoft.com/office/drawing/2014/main" val="10002"/>
                  </a:ext>
                </a:extLst>
              </a:tr>
              <a:tr h="191063">
                <a:tc>
                  <a:txBody>
                    <a:bodyPr/>
                    <a:lstStyle/>
                    <a:p>
                      <a:pPr algn="ctr"/>
                      <a:r>
                        <a:rPr lang="en-US" sz="2000" dirty="0">
                          <a:solidFill>
                            <a:schemeClr val="tx1">
                              <a:lumMod val="95000"/>
                              <a:lumOff val="5000"/>
                            </a:schemeClr>
                          </a:solidFill>
                        </a:rPr>
                        <a:t>4 – 2 = 2 – 4</a:t>
                      </a:r>
                    </a:p>
                  </a:txBody>
                  <a:tcPr>
                    <a:solidFill>
                      <a:srgbClr val="FF4891">
                        <a:alpha val="30000"/>
                      </a:srgbClr>
                    </a:solidFill>
                  </a:tcPr>
                </a:tc>
                <a:tc>
                  <a:txBody>
                    <a:bodyPr/>
                    <a:lstStyle/>
                    <a:p>
                      <a:endParaRPr lang="en-US" sz="2000" dirty="0"/>
                    </a:p>
                  </a:txBody>
                  <a:tcPr>
                    <a:solidFill>
                      <a:srgbClr val="FF4891">
                        <a:alpha val="30000"/>
                      </a:srgbClr>
                    </a:solidFill>
                  </a:tcPr>
                </a:tc>
                <a:tc>
                  <a:txBody>
                    <a:bodyPr/>
                    <a:lstStyle/>
                    <a:p>
                      <a:endParaRPr lang="en-US" sz="2000" dirty="0"/>
                    </a:p>
                  </a:txBody>
                  <a:tcPr>
                    <a:solidFill>
                      <a:srgbClr val="FF4891">
                        <a:alpha val="30000"/>
                      </a:srgbClr>
                    </a:solidFill>
                  </a:tcPr>
                </a:tc>
                <a:extLst>
                  <a:ext uri="{0D108BD9-81ED-4DB2-BD59-A6C34878D82A}">
                    <a16:rowId xmlns:a16="http://schemas.microsoft.com/office/drawing/2014/main" val="10003"/>
                  </a:ext>
                </a:extLst>
              </a:tr>
              <a:tr h="191063">
                <a:tc>
                  <a:txBody>
                    <a:bodyPr/>
                    <a:lstStyle/>
                    <a:p>
                      <a:pPr algn="ctr"/>
                      <a:r>
                        <a:rPr lang="en-US" sz="2000" dirty="0">
                          <a:solidFill>
                            <a:schemeClr val="tx1">
                              <a:lumMod val="95000"/>
                              <a:lumOff val="5000"/>
                            </a:schemeClr>
                          </a:solidFill>
                        </a:rPr>
                        <a:t>2 ÷ 6 = 6 ÷ 2</a:t>
                      </a:r>
                    </a:p>
                  </a:txBody>
                  <a:tcPr>
                    <a:solidFill>
                      <a:srgbClr val="FF4891">
                        <a:alpha val="30000"/>
                      </a:srgbClr>
                    </a:solidFill>
                  </a:tcPr>
                </a:tc>
                <a:tc>
                  <a:txBody>
                    <a:bodyPr/>
                    <a:lstStyle/>
                    <a:p>
                      <a:endParaRPr lang="en-US" sz="2000" dirty="0"/>
                    </a:p>
                  </a:txBody>
                  <a:tcPr>
                    <a:solidFill>
                      <a:srgbClr val="FF4891">
                        <a:alpha val="30000"/>
                      </a:srgbClr>
                    </a:solidFill>
                  </a:tcPr>
                </a:tc>
                <a:tc>
                  <a:txBody>
                    <a:bodyPr/>
                    <a:lstStyle/>
                    <a:p>
                      <a:endParaRPr lang="en-US" sz="2000" dirty="0"/>
                    </a:p>
                  </a:txBody>
                  <a:tcPr>
                    <a:solidFill>
                      <a:srgbClr val="FF4891">
                        <a:alpha val="30000"/>
                      </a:srgbClr>
                    </a:solidFill>
                  </a:tcPr>
                </a:tc>
                <a:extLst>
                  <a:ext uri="{0D108BD9-81ED-4DB2-BD59-A6C34878D82A}">
                    <a16:rowId xmlns:a16="http://schemas.microsoft.com/office/drawing/2014/main" val="10004"/>
                  </a:ext>
                </a:extLst>
              </a:tr>
              <a:tr h="2456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a:solidFill>
                            <a:schemeClr val="tx1">
                              <a:lumMod val="95000"/>
                              <a:lumOff val="5000"/>
                            </a:schemeClr>
                          </a:solidFill>
                        </a:rPr>
                        <a:t>2 </a:t>
                      </a:r>
                      <a:r>
                        <a:rPr lang="en-US" altLang="en-US" sz="2000" b="0" dirty="0">
                          <a:solidFill>
                            <a:schemeClr val="tx1">
                              <a:lumMod val="95000"/>
                              <a:lumOff val="5000"/>
                            </a:schemeClr>
                          </a:solidFill>
                        </a:rPr>
                        <a:t>× ¼  = ¼  × 2</a:t>
                      </a:r>
                      <a:endParaRPr lang="en-US" sz="2000" b="0" dirty="0">
                        <a:solidFill>
                          <a:schemeClr val="tx1">
                            <a:lumMod val="95000"/>
                            <a:lumOff val="5000"/>
                          </a:schemeClr>
                        </a:solidFill>
                      </a:endParaRPr>
                    </a:p>
                  </a:txBody>
                  <a:tcPr>
                    <a:solidFill>
                      <a:srgbClr val="FF4891">
                        <a:alpha val="30000"/>
                      </a:srgbClr>
                    </a:solidFill>
                  </a:tcPr>
                </a:tc>
                <a:tc>
                  <a:txBody>
                    <a:bodyPr/>
                    <a:lstStyle/>
                    <a:p>
                      <a:endParaRPr lang="en-US" sz="2000" dirty="0"/>
                    </a:p>
                  </a:txBody>
                  <a:tcPr>
                    <a:solidFill>
                      <a:srgbClr val="FF4891">
                        <a:alpha val="30000"/>
                      </a:srgbClr>
                    </a:solidFill>
                  </a:tcPr>
                </a:tc>
                <a:tc>
                  <a:txBody>
                    <a:bodyPr/>
                    <a:lstStyle/>
                    <a:p>
                      <a:endParaRPr lang="en-US" sz="2000" dirty="0"/>
                    </a:p>
                  </a:txBody>
                  <a:tcPr>
                    <a:solidFill>
                      <a:srgbClr val="FF4891">
                        <a:alpha val="3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3817377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a:t>PROPERTIES OF REAL NUMBERS</a:t>
            </a:r>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a:solidFill>
                  <a:schemeClr val="bg1"/>
                </a:solidFill>
              </a:rPr>
              <a:t>10</a:t>
            </a:r>
            <a:endParaRPr lang="en-US" sz="2000" b="1" dirty="0">
              <a:solidFill>
                <a:schemeClr val="bg1"/>
              </a:solidFill>
            </a:endParaRPr>
          </a:p>
        </p:txBody>
      </p:sp>
      <p:sp>
        <p:nvSpPr>
          <p:cNvPr id="3" name="Rectangle 2"/>
          <p:cNvSpPr/>
          <p:nvPr/>
        </p:nvSpPr>
        <p:spPr>
          <a:xfrm>
            <a:off x="1138689" y="1688682"/>
            <a:ext cx="10558011" cy="1200329"/>
          </a:xfrm>
          <a:prstGeom prst="rect">
            <a:avLst/>
          </a:prstGeom>
        </p:spPr>
        <p:txBody>
          <a:bodyPr wrap="square">
            <a:spAutoFit/>
          </a:bodyPr>
          <a:lstStyle/>
          <a:p>
            <a:r>
              <a:rPr lang="en-US" altLang="en-US" sz="2400" b="1" dirty="0"/>
              <a:t>Take each example </a:t>
            </a:r>
            <a:r>
              <a:rPr lang="en-US" sz="2400" dirty="0"/>
              <a:t>and first decide if the left and right sides of the equal signs are equivalent. That would mean the equals sign makes the statement true. Then, decide if the commutative property was used in the example.</a:t>
            </a:r>
            <a:endParaRPr lang="en-US" altLang="en-US" sz="2400" b="1" dirty="0"/>
          </a:p>
        </p:txBody>
      </p:sp>
      <p:sp>
        <p:nvSpPr>
          <p:cNvPr id="4" name="Rectangle 3"/>
          <p:cNvSpPr/>
          <p:nvPr/>
        </p:nvSpPr>
        <p:spPr>
          <a:xfrm>
            <a:off x="5234750" y="1029244"/>
            <a:ext cx="2022990" cy="523220"/>
          </a:xfrm>
          <a:prstGeom prst="rect">
            <a:avLst/>
          </a:prstGeom>
        </p:spPr>
        <p:txBody>
          <a:bodyPr wrap="none">
            <a:spAutoFit/>
          </a:bodyPr>
          <a:lstStyle/>
          <a:p>
            <a:pPr>
              <a:buFont typeface="Wingdings" panose="05000000000000000000" pitchFamily="2" charset="2"/>
              <a:buNone/>
            </a:pPr>
            <a:r>
              <a:rPr lang="en-US" altLang="en-US" sz="2800" b="1" dirty="0"/>
              <a:t>PROBLEM 1:</a:t>
            </a:r>
          </a:p>
        </p:txBody>
      </p:sp>
      <p:graphicFrame>
        <p:nvGraphicFramePr>
          <p:cNvPr id="11" name="Table 10"/>
          <p:cNvGraphicFramePr>
            <a:graphicFrameLocks noGrp="1"/>
          </p:cNvGraphicFramePr>
          <p:nvPr>
            <p:extLst>
              <p:ext uri="{D42A27DB-BD31-4B8C-83A1-F6EECF244321}">
                <p14:modId xmlns:p14="http://schemas.microsoft.com/office/powerpoint/2010/main" val="1478091127"/>
              </p:ext>
            </p:extLst>
          </p:nvPr>
        </p:nvGraphicFramePr>
        <p:xfrm>
          <a:off x="1138689" y="2920522"/>
          <a:ext cx="10215112" cy="2789662"/>
        </p:xfrm>
        <a:graphic>
          <a:graphicData uri="http://schemas.openxmlformats.org/drawingml/2006/table">
            <a:tbl>
              <a:tblPr firstRow="1" bandRow="1">
                <a:tableStyleId>{5C22544A-7EE6-4342-B048-85BDC9FD1C3A}</a:tableStyleId>
              </a:tblPr>
              <a:tblGrid>
                <a:gridCol w="3439812">
                  <a:extLst>
                    <a:ext uri="{9D8B030D-6E8A-4147-A177-3AD203B41FA5}">
                      <a16:colId xmlns:a16="http://schemas.microsoft.com/office/drawing/2014/main" val="20000"/>
                    </a:ext>
                  </a:extLst>
                </a:gridCol>
                <a:gridCol w="3439812">
                  <a:extLst>
                    <a:ext uri="{9D8B030D-6E8A-4147-A177-3AD203B41FA5}">
                      <a16:colId xmlns:a16="http://schemas.microsoft.com/office/drawing/2014/main" val="20001"/>
                    </a:ext>
                  </a:extLst>
                </a:gridCol>
                <a:gridCol w="3335488">
                  <a:extLst>
                    <a:ext uri="{9D8B030D-6E8A-4147-A177-3AD203B41FA5}">
                      <a16:colId xmlns:a16="http://schemas.microsoft.com/office/drawing/2014/main" val="20002"/>
                    </a:ext>
                  </a:extLst>
                </a:gridCol>
              </a:tblGrid>
              <a:tr h="774172">
                <a:tc>
                  <a:txBody>
                    <a:bodyPr/>
                    <a:lstStyle/>
                    <a:p>
                      <a:pPr algn="ctr"/>
                      <a:r>
                        <a:rPr lang="en-US" sz="2000" dirty="0"/>
                        <a:t>Example</a:t>
                      </a:r>
                    </a:p>
                  </a:txBody>
                  <a:tcPr>
                    <a:solidFill>
                      <a:srgbClr val="FF4891"/>
                    </a:solidFill>
                  </a:tcPr>
                </a:tc>
                <a:tc>
                  <a:txBody>
                    <a:bodyPr/>
                    <a:lstStyle/>
                    <a:p>
                      <a:pPr algn="ctr"/>
                      <a:r>
                        <a:rPr lang="en-US" sz="2000" dirty="0"/>
                        <a:t>Are the sides equivalent?</a:t>
                      </a:r>
                    </a:p>
                  </a:txBody>
                  <a:tcPr>
                    <a:solidFill>
                      <a:srgbClr val="FF489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lt1"/>
                          </a:solidFill>
                          <a:latin typeface="+mn-lt"/>
                          <a:ea typeface="+mn-ea"/>
                          <a:cs typeface="+mn-cs"/>
                        </a:rPr>
                        <a:t>Does it use the Commutative Property?</a:t>
                      </a:r>
                    </a:p>
                  </a:txBody>
                  <a:tcPr>
                    <a:solidFill>
                      <a:srgbClr val="FF4891"/>
                    </a:solidFill>
                  </a:tcPr>
                </a:tc>
                <a:extLst>
                  <a:ext uri="{0D108BD9-81ED-4DB2-BD59-A6C34878D82A}">
                    <a16:rowId xmlns:a16="http://schemas.microsoft.com/office/drawing/2014/main" val="10000"/>
                  </a:ext>
                </a:extLst>
              </a:tr>
              <a:tr h="191063">
                <a:tc>
                  <a:txBody>
                    <a:bodyPr/>
                    <a:lstStyle/>
                    <a:p>
                      <a:pPr algn="ctr"/>
                      <a:r>
                        <a:rPr lang="en-US" sz="2000" dirty="0">
                          <a:solidFill>
                            <a:schemeClr val="tx1">
                              <a:lumMod val="95000"/>
                              <a:lumOff val="5000"/>
                            </a:schemeClr>
                          </a:solidFill>
                        </a:rPr>
                        <a:t>2 + 4</a:t>
                      </a:r>
                      <a:r>
                        <a:rPr lang="en-US" sz="2000" baseline="0" dirty="0">
                          <a:solidFill>
                            <a:schemeClr val="tx1">
                              <a:lumMod val="95000"/>
                              <a:lumOff val="5000"/>
                            </a:schemeClr>
                          </a:solidFill>
                        </a:rPr>
                        <a:t> = 4 + 2 </a:t>
                      </a:r>
                      <a:endParaRPr lang="en-US" sz="2000" dirty="0">
                        <a:solidFill>
                          <a:schemeClr val="tx1">
                            <a:lumMod val="95000"/>
                            <a:lumOff val="5000"/>
                          </a:schemeClr>
                        </a:solidFill>
                      </a:endParaRPr>
                    </a:p>
                  </a:txBody>
                  <a:tcPr>
                    <a:solidFill>
                      <a:srgbClr val="FF4891">
                        <a:alpha val="30000"/>
                      </a:srgbClr>
                    </a:solidFill>
                  </a:tcPr>
                </a:tc>
                <a:tc>
                  <a:txBody>
                    <a:bodyPr/>
                    <a:lstStyle/>
                    <a:p>
                      <a:pPr marL="0" marR="0" algn="ctr">
                        <a:lnSpc>
                          <a:spcPct val="107000"/>
                        </a:lnSpc>
                        <a:spcBef>
                          <a:spcPts val="0"/>
                        </a:spcBef>
                        <a:spcAft>
                          <a:spcPts val="800"/>
                        </a:spcAft>
                      </a:pPr>
                      <a:r>
                        <a:rPr lang="en-US" sz="2000" dirty="0">
                          <a:effectLst/>
                          <a:latin typeface="+mn-lt"/>
                          <a:ea typeface="Times New Roman" panose="02020603050405020304" pitchFamily="18" charset="0"/>
                          <a:cs typeface="Arial" panose="020B0604020202020204" pitchFamily="34" charset="0"/>
                        </a:rPr>
                        <a:t>YES</a:t>
                      </a:r>
                      <a:endParaRPr lang="en-US" sz="1800" dirty="0">
                        <a:effectLst/>
                        <a:latin typeface="+mn-lt"/>
                        <a:ea typeface="Calibri" panose="020F0502020204030204" pitchFamily="34" charset="0"/>
                        <a:cs typeface="Arial" panose="020B0604020202020204" pitchFamily="34" charset="0"/>
                      </a:endParaRPr>
                    </a:p>
                  </a:txBody>
                  <a:tcPr>
                    <a:solidFill>
                      <a:srgbClr val="FF4891">
                        <a:alpha val="30000"/>
                      </a:srgbClr>
                    </a:solidFill>
                  </a:tcPr>
                </a:tc>
                <a:tc>
                  <a:txBody>
                    <a:bodyPr/>
                    <a:lstStyle/>
                    <a:p>
                      <a:pPr marL="0" marR="0" algn="ctr">
                        <a:lnSpc>
                          <a:spcPct val="107000"/>
                        </a:lnSpc>
                        <a:spcBef>
                          <a:spcPts val="0"/>
                        </a:spcBef>
                        <a:spcAft>
                          <a:spcPts val="800"/>
                        </a:spcAft>
                      </a:pPr>
                      <a:r>
                        <a:rPr lang="en-US" sz="2000">
                          <a:effectLst/>
                          <a:latin typeface="+mn-lt"/>
                          <a:ea typeface="Times New Roman" panose="02020603050405020304" pitchFamily="18" charset="0"/>
                          <a:cs typeface="Arial" panose="020B0604020202020204" pitchFamily="34" charset="0"/>
                        </a:rPr>
                        <a:t>YES</a:t>
                      </a:r>
                      <a:endParaRPr lang="en-US" sz="1800">
                        <a:effectLst/>
                        <a:latin typeface="+mn-lt"/>
                        <a:ea typeface="Calibri" panose="020F0502020204030204" pitchFamily="34" charset="0"/>
                        <a:cs typeface="Arial" panose="020B0604020202020204" pitchFamily="34" charset="0"/>
                      </a:endParaRPr>
                    </a:p>
                  </a:txBody>
                  <a:tcPr>
                    <a:solidFill>
                      <a:srgbClr val="FF4891">
                        <a:alpha val="30000"/>
                      </a:srgbClr>
                    </a:solidFill>
                  </a:tcPr>
                </a:tc>
                <a:extLst>
                  <a:ext uri="{0D108BD9-81ED-4DB2-BD59-A6C34878D82A}">
                    <a16:rowId xmlns:a16="http://schemas.microsoft.com/office/drawing/2014/main" val="10001"/>
                  </a:ext>
                </a:extLst>
              </a:tr>
              <a:tr h="191063">
                <a:tc>
                  <a:txBody>
                    <a:bodyPr/>
                    <a:lstStyle/>
                    <a:p>
                      <a:pPr algn="ctr"/>
                      <a:r>
                        <a:rPr lang="en-US" sz="2000" dirty="0">
                          <a:solidFill>
                            <a:schemeClr val="tx1">
                              <a:lumMod val="95000"/>
                              <a:lumOff val="5000"/>
                            </a:schemeClr>
                          </a:solidFill>
                        </a:rPr>
                        <a:t>2 </a:t>
                      </a:r>
                      <a:r>
                        <a:rPr lang="en-US" altLang="en-US" sz="2000" b="0" dirty="0">
                          <a:solidFill>
                            <a:schemeClr val="tx1">
                              <a:lumMod val="95000"/>
                              <a:lumOff val="5000"/>
                            </a:schemeClr>
                          </a:solidFill>
                        </a:rPr>
                        <a:t>× 5 = 5 × 2</a:t>
                      </a:r>
                      <a:endParaRPr lang="en-US" sz="2000" b="0" dirty="0">
                        <a:solidFill>
                          <a:schemeClr val="tx1">
                            <a:lumMod val="95000"/>
                            <a:lumOff val="5000"/>
                          </a:schemeClr>
                        </a:solidFill>
                      </a:endParaRPr>
                    </a:p>
                  </a:txBody>
                  <a:tcPr>
                    <a:solidFill>
                      <a:srgbClr val="FF4891">
                        <a:alpha val="30000"/>
                      </a:srgbClr>
                    </a:solidFill>
                  </a:tcPr>
                </a:tc>
                <a:tc>
                  <a:txBody>
                    <a:bodyPr/>
                    <a:lstStyle/>
                    <a:p>
                      <a:pPr marL="0" marR="0" algn="ctr">
                        <a:lnSpc>
                          <a:spcPct val="107000"/>
                        </a:lnSpc>
                        <a:spcBef>
                          <a:spcPts val="0"/>
                        </a:spcBef>
                        <a:spcAft>
                          <a:spcPts val="800"/>
                        </a:spcAft>
                      </a:pPr>
                      <a:r>
                        <a:rPr lang="en-US" sz="2000" dirty="0">
                          <a:effectLst/>
                          <a:latin typeface="+mn-lt"/>
                          <a:ea typeface="Times New Roman" panose="02020603050405020304" pitchFamily="18" charset="0"/>
                          <a:cs typeface="Arial" panose="020B0604020202020204" pitchFamily="34" charset="0"/>
                        </a:rPr>
                        <a:t>YES</a:t>
                      </a:r>
                      <a:endParaRPr lang="en-US" sz="1800" dirty="0">
                        <a:effectLst/>
                        <a:latin typeface="+mn-lt"/>
                        <a:ea typeface="Calibri" panose="020F0502020204030204" pitchFamily="34" charset="0"/>
                        <a:cs typeface="Arial" panose="020B0604020202020204" pitchFamily="34" charset="0"/>
                      </a:endParaRPr>
                    </a:p>
                  </a:txBody>
                  <a:tcPr>
                    <a:solidFill>
                      <a:srgbClr val="FF4891">
                        <a:alpha val="30000"/>
                      </a:srgbClr>
                    </a:solidFill>
                  </a:tcPr>
                </a:tc>
                <a:tc>
                  <a:txBody>
                    <a:bodyPr/>
                    <a:lstStyle/>
                    <a:p>
                      <a:pPr marL="0" marR="0" algn="ctr">
                        <a:lnSpc>
                          <a:spcPct val="107000"/>
                        </a:lnSpc>
                        <a:spcBef>
                          <a:spcPts val="0"/>
                        </a:spcBef>
                        <a:spcAft>
                          <a:spcPts val="800"/>
                        </a:spcAft>
                      </a:pPr>
                      <a:r>
                        <a:rPr lang="en-US" sz="2000">
                          <a:effectLst/>
                          <a:latin typeface="+mn-lt"/>
                          <a:ea typeface="Times New Roman" panose="02020603050405020304" pitchFamily="18" charset="0"/>
                          <a:cs typeface="Arial" panose="020B0604020202020204" pitchFamily="34" charset="0"/>
                        </a:rPr>
                        <a:t>YES</a:t>
                      </a:r>
                      <a:endParaRPr lang="en-US" sz="1800">
                        <a:effectLst/>
                        <a:latin typeface="+mn-lt"/>
                        <a:ea typeface="Calibri" panose="020F0502020204030204" pitchFamily="34" charset="0"/>
                        <a:cs typeface="Arial" panose="020B0604020202020204" pitchFamily="34" charset="0"/>
                      </a:endParaRPr>
                    </a:p>
                  </a:txBody>
                  <a:tcPr>
                    <a:solidFill>
                      <a:srgbClr val="FF4891">
                        <a:alpha val="30000"/>
                      </a:srgbClr>
                    </a:solidFill>
                  </a:tcPr>
                </a:tc>
                <a:extLst>
                  <a:ext uri="{0D108BD9-81ED-4DB2-BD59-A6C34878D82A}">
                    <a16:rowId xmlns:a16="http://schemas.microsoft.com/office/drawing/2014/main" val="10002"/>
                  </a:ext>
                </a:extLst>
              </a:tr>
              <a:tr h="191063">
                <a:tc>
                  <a:txBody>
                    <a:bodyPr/>
                    <a:lstStyle/>
                    <a:p>
                      <a:pPr algn="ctr"/>
                      <a:r>
                        <a:rPr lang="en-US" sz="2000" dirty="0">
                          <a:solidFill>
                            <a:schemeClr val="tx1">
                              <a:lumMod val="95000"/>
                              <a:lumOff val="5000"/>
                            </a:schemeClr>
                          </a:solidFill>
                        </a:rPr>
                        <a:t>4 – 2 = 2 – 4</a:t>
                      </a:r>
                    </a:p>
                  </a:txBody>
                  <a:tcPr>
                    <a:solidFill>
                      <a:srgbClr val="FF4891">
                        <a:alpha val="30000"/>
                      </a:srgbClr>
                    </a:solidFill>
                  </a:tcPr>
                </a:tc>
                <a:tc>
                  <a:txBody>
                    <a:bodyPr/>
                    <a:lstStyle/>
                    <a:p>
                      <a:pPr marL="0" marR="0" algn="ctr">
                        <a:lnSpc>
                          <a:spcPct val="107000"/>
                        </a:lnSpc>
                        <a:spcBef>
                          <a:spcPts val="0"/>
                        </a:spcBef>
                        <a:spcAft>
                          <a:spcPts val="800"/>
                        </a:spcAft>
                      </a:pPr>
                      <a:r>
                        <a:rPr lang="en-US" sz="2000" dirty="0">
                          <a:effectLst/>
                          <a:latin typeface="+mn-lt"/>
                          <a:ea typeface="Times New Roman" panose="02020603050405020304" pitchFamily="18" charset="0"/>
                          <a:cs typeface="Arial" panose="020B0604020202020204" pitchFamily="34" charset="0"/>
                        </a:rPr>
                        <a:t>NO</a:t>
                      </a:r>
                      <a:endParaRPr lang="en-US" sz="1800" dirty="0">
                        <a:effectLst/>
                        <a:latin typeface="+mn-lt"/>
                        <a:ea typeface="Calibri" panose="020F0502020204030204" pitchFamily="34" charset="0"/>
                        <a:cs typeface="Arial" panose="020B0604020202020204" pitchFamily="34" charset="0"/>
                      </a:endParaRPr>
                    </a:p>
                  </a:txBody>
                  <a:tcPr>
                    <a:solidFill>
                      <a:srgbClr val="FF4891">
                        <a:alpha val="30000"/>
                      </a:srgbClr>
                    </a:solidFill>
                  </a:tcPr>
                </a:tc>
                <a:tc>
                  <a:txBody>
                    <a:bodyPr/>
                    <a:lstStyle/>
                    <a:p>
                      <a:pPr marL="0" marR="0" algn="ctr">
                        <a:lnSpc>
                          <a:spcPct val="107000"/>
                        </a:lnSpc>
                        <a:spcBef>
                          <a:spcPts val="0"/>
                        </a:spcBef>
                        <a:spcAft>
                          <a:spcPts val="800"/>
                        </a:spcAft>
                      </a:pPr>
                      <a:r>
                        <a:rPr lang="en-US" sz="2000">
                          <a:effectLst/>
                          <a:latin typeface="+mn-lt"/>
                          <a:ea typeface="Times New Roman" panose="02020603050405020304" pitchFamily="18" charset="0"/>
                          <a:cs typeface="Arial" panose="020B0604020202020204" pitchFamily="34" charset="0"/>
                        </a:rPr>
                        <a:t>NO</a:t>
                      </a:r>
                      <a:endParaRPr lang="en-US" sz="1800">
                        <a:effectLst/>
                        <a:latin typeface="+mn-lt"/>
                        <a:ea typeface="Calibri" panose="020F0502020204030204" pitchFamily="34" charset="0"/>
                        <a:cs typeface="Arial" panose="020B0604020202020204" pitchFamily="34" charset="0"/>
                      </a:endParaRPr>
                    </a:p>
                  </a:txBody>
                  <a:tcPr>
                    <a:solidFill>
                      <a:srgbClr val="FF4891">
                        <a:alpha val="30000"/>
                      </a:srgbClr>
                    </a:solidFill>
                  </a:tcPr>
                </a:tc>
                <a:extLst>
                  <a:ext uri="{0D108BD9-81ED-4DB2-BD59-A6C34878D82A}">
                    <a16:rowId xmlns:a16="http://schemas.microsoft.com/office/drawing/2014/main" val="10003"/>
                  </a:ext>
                </a:extLst>
              </a:tr>
              <a:tr h="191063">
                <a:tc>
                  <a:txBody>
                    <a:bodyPr/>
                    <a:lstStyle/>
                    <a:p>
                      <a:pPr algn="ctr"/>
                      <a:r>
                        <a:rPr lang="en-US" sz="2000" dirty="0">
                          <a:solidFill>
                            <a:schemeClr val="tx1">
                              <a:lumMod val="95000"/>
                              <a:lumOff val="5000"/>
                            </a:schemeClr>
                          </a:solidFill>
                        </a:rPr>
                        <a:t>2 ÷ 6 = 6 ÷ 2</a:t>
                      </a:r>
                    </a:p>
                  </a:txBody>
                  <a:tcPr>
                    <a:solidFill>
                      <a:srgbClr val="FF4891">
                        <a:alpha val="30000"/>
                      </a:srgbClr>
                    </a:solidFill>
                  </a:tcPr>
                </a:tc>
                <a:tc>
                  <a:txBody>
                    <a:bodyPr/>
                    <a:lstStyle/>
                    <a:p>
                      <a:pPr marL="0" marR="0" algn="ctr">
                        <a:lnSpc>
                          <a:spcPct val="107000"/>
                        </a:lnSpc>
                        <a:spcBef>
                          <a:spcPts val="0"/>
                        </a:spcBef>
                        <a:spcAft>
                          <a:spcPts val="800"/>
                        </a:spcAft>
                      </a:pPr>
                      <a:r>
                        <a:rPr lang="en-US" sz="2000" dirty="0">
                          <a:effectLst/>
                          <a:latin typeface="+mn-lt"/>
                          <a:ea typeface="Times New Roman" panose="02020603050405020304" pitchFamily="18" charset="0"/>
                          <a:cs typeface="Arial" panose="020B0604020202020204" pitchFamily="34" charset="0"/>
                        </a:rPr>
                        <a:t>NO</a:t>
                      </a:r>
                      <a:endParaRPr lang="en-US" sz="1800" dirty="0">
                        <a:effectLst/>
                        <a:latin typeface="+mn-lt"/>
                        <a:ea typeface="Calibri" panose="020F0502020204030204" pitchFamily="34" charset="0"/>
                        <a:cs typeface="Arial" panose="020B0604020202020204" pitchFamily="34" charset="0"/>
                      </a:endParaRPr>
                    </a:p>
                  </a:txBody>
                  <a:tcPr>
                    <a:solidFill>
                      <a:srgbClr val="FF4891">
                        <a:alpha val="30000"/>
                      </a:srgbClr>
                    </a:solidFill>
                  </a:tcPr>
                </a:tc>
                <a:tc>
                  <a:txBody>
                    <a:bodyPr/>
                    <a:lstStyle/>
                    <a:p>
                      <a:pPr marL="0" marR="0" algn="ctr">
                        <a:lnSpc>
                          <a:spcPct val="107000"/>
                        </a:lnSpc>
                        <a:spcBef>
                          <a:spcPts val="0"/>
                        </a:spcBef>
                        <a:spcAft>
                          <a:spcPts val="800"/>
                        </a:spcAft>
                      </a:pPr>
                      <a:r>
                        <a:rPr lang="en-US" sz="2000" dirty="0">
                          <a:effectLst/>
                          <a:latin typeface="+mn-lt"/>
                          <a:ea typeface="Times New Roman" panose="02020603050405020304" pitchFamily="18" charset="0"/>
                          <a:cs typeface="Arial" panose="020B0604020202020204" pitchFamily="34" charset="0"/>
                        </a:rPr>
                        <a:t>NO</a:t>
                      </a:r>
                      <a:endParaRPr lang="en-US" sz="1800" dirty="0">
                        <a:effectLst/>
                        <a:latin typeface="+mn-lt"/>
                        <a:ea typeface="Calibri" panose="020F0502020204030204" pitchFamily="34" charset="0"/>
                        <a:cs typeface="Arial" panose="020B0604020202020204" pitchFamily="34" charset="0"/>
                      </a:endParaRPr>
                    </a:p>
                  </a:txBody>
                  <a:tcPr>
                    <a:solidFill>
                      <a:srgbClr val="FF4891">
                        <a:alpha val="30000"/>
                      </a:srgbClr>
                    </a:solidFill>
                  </a:tcPr>
                </a:tc>
                <a:extLst>
                  <a:ext uri="{0D108BD9-81ED-4DB2-BD59-A6C34878D82A}">
                    <a16:rowId xmlns:a16="http://schemas.microsoft.com/office/drawing/2014/main" val="10004"/>
                  </a:ext>
                </a:extLst>
              </a:tr>
              <a:tr h="2456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a:solidFill>
                            <a:schemeClr val="tx1">
                              <a:lumMod val="95000"/>
                              <a:lumOff val="5000"/>
                            </a:schemeClr>
                          </a:solidFill>
                        </a:rPr>
                        <a:t>2 </a:t>
                      </a:r>
                      <a:r>
                        <a:rPr lang="en-US" altLang="en-US" sz="2000" b="0" dirty="0">
                          <a:solidFill>
                            <a:schemeClr val="tx1">
                              <a:lumMod val="95000"/>
                              <a:lumOff val="5000"/>
                            </a:schemeClr>
                          </a:solidFill>
                        </a:rPr>
                        <a:t>× ¼  = ¼  × 2</a:t>
                      </a:r>
                      <a:endParaRPr lang="en-US" sz="2000" b="0" dirty="0">
                        <a:solidFill>
                          <a:schemeClr val="tx1">
                            <a:lumMod val="95000"/>
                            <a:lumOff val="5000"/>
                          </a:schemeClr>
                        </a:solidFill>
                      </a:endParaRPr>
                    </a:p>
                  </a:txBody>
                  <a:tcPr>
                    <a:solidFill>
                      <a:srgbClr val="FF4891">
                        <a:alpha val="30000"/>
                      </a:srgbClr>
                    </a:solidFill>
                  </a:tcPr>
                </a:tc>
                <a:tc>
                  <a:txBody>
                    <a:bodyPr/>
                    <a:lstStyle/>
                    <a:p>
                      <a:pPr marL="0" marR="0" algn="ctr">
                        <a:lnSpc>
                          <a:spcPct val="107000"/>
                        </a:lnSpc>
                        <a:spcBef>
                          <a:spcPts val="0"/>
                        </a:spcBef>
                        <a:spcAft>
                          <a:spcPts val="800"/>
                        </a:spcAft>
                      </a:pPr>
                      <a:r>
                        <a:rPr lang="en-US" sz="2000">
                          <a:effectLst/>
                          <a:latin typeface="+mn-lt"/>
                          <a:ea typeface="Times New Roman" panose="02020603050405020304" pitchFamily="18" charset="0"/>
                          <a:cs typeface="Arial" panose="020B0604020202020204" pitchFamily="34" charset="0"/>
                        </a:rPr>
                        <a:t>YES</a:t>
                      </a:r>
                      <a:endParaRPr lang="en-US" sz="1800">
                        <a:effectLst/>
                        <a:latin typeface="+mn-lt"/>
                        <a:ea typeface="Calibri" panose="020F0502020204030204" pitchFamily="34" charset="0"/>
                        <a:cs typeface="Arial" panose="020B0604020202020204" pitchFamily="34" charset="0"/>
                      </a:endParaRPr>
                    </a:p>
                  </a:txBody>
                  <a:tcPr>
                    <a:solidFill>
                      <a:srgbClr val="FF4891">
                        <a:alpha val="30000"/>
                      </a:srgbClr>
                    </a:solidFill>
                  </a:tcPr>
                </a:tc>
                <a:tc>
                  <a:txBody>
                    <a:bodyPr/>
                    <a:lstStyle/>
                    <a:p>
                      <a:pPr marL="0" marR="0" algn="ctr">
                        <a:lnSpc>
                          <a:spcPct val="107000"/>
                        </a:lnSpc>
                        <a:spcBef>
                          <a:spcPts val="0"/>
                        </a:spcBef>
                        <a:spcAft>
                          <a:spcPts val="800"/>
                        </a:spcAft>
                      </a:pPr>
                      <a:r>
                        <a:rPr lang="en-US" sz="2000" dirty="0">
                          <a:effectLst/>
                          <a:latin typeface="+mn-lt"/>
                          <a:ea typeface="Times New Roman" panose="02020603050405020304" pitchFamily="18" charset="0"/>
                          <a:cs typeface="Arial" panose="020B0604020202020204" pitchFamily="34" charset="0"/>
                        </a:rPr>
                        <a:t>YES</a:t>
                      </a:r>
                      <a:endParaRPr lang="en-US" sz="1800" dirty="0">
                        <a:effectLst/>
                        <a:latin typeface="+mn-lt"/>
                        <a:ea typeface="Calibri" panose="020F0502020204030204" pitchFamily="34" charset="0"/>
                        <a:cs typeface="Arial" panose="020B0604020202020204" pitchFamily="34" charset="0"/>
                      </a:endParaRPr>
                    </a:p>
                  </a:txBody>
                  <a:tcPr>
                    <a:solidFill>
                      <a:srgbClr val="FF4891">
                        <a:alpha val="3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7468474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a:t>PROPERTIES OF REAL NUMBERS</a:t>
            </a:r>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a:solidFill>
                  <a:schemeClr val="bg1"/>
                </a:solidFill>
              </a:rPr>
              <a:t>11</a:t>
            </a:r>
            <a:endParaRPr lang="en-US" sz="2000" b="1" dirty="0">
              <a:solidFill>
                <a:schemeClr val="bg1"/>
              </a:solidFill>
            </a:endParaRPr>
          </a:p>
        </p:txBody>
      </p:sp>
      <p:sp>
        <p:nvSpPr>
          <p:cNvPr id="4" name="Rectangle 3"/>
          <p:cNvSpPr/>
          <p:nvPr/>
        </p:nvSpPr>
        <p:spPr>
          <a:xfrm>
            <a:off x="5291997" y="1040976"/>
            <a:ext cx="2022990" cy="523220"/>
          </a:xfrm>
          <a:prstGeom prst="rect">
            <a:avLst/>
          </a:prstGeom>
        </p:spPr>
        <p:txBody>
          <a:bodyPr wrap="none">
            <a:spAutoFit/>
          </a:bodyPr>
          <a:lstStyle/>
          <a:p>
            <a:pPr>
              <a:buFont typeface="Wingdings" panose="05000000000000000000" pitchFamily="2" charset="2"/>
              <a:buNone/>
            </a:pPr>
            <a:r>
              <a:rPr lang="en-US" altLang="en-US" sz="2800" b="1" dirty="0"/>
              <a:t>PROBLEM 2:</a:t>
            </a:r>
          </a:p>
        </p:txBody>
      </p:sp>
      <p:sp>
        <p:nvSpPr>
          <p:cNvPr id="2" name="Rectangle 1"/>
          <p:cNvSpPr/>
          <p:nvPr/>
        </p:nvSpPr>
        <p:spPr>
          <a:xfrm>
            <a:off x="1168721" y="1564196"/>
            <a:ext cx="10005561" cy="1569660"/>
          </a:xfrm>
          <a:prstGeom prst="rect">
            <a:avLst/>
          </a:prstGeom>
        </p:spPr>
        <p:txBody>
          <a:bodyPr wrap="square">
            <a:spAutoFit/>
          </a:bodyPr>
          <a:lstStyle/>
          <a:p>
            <a:pPr algn="just"/>
            <a:r>
              <a:rPr lang="en-US" sz="2400" dirty="0"/>
              <a:t>Take each example and first decide if the left and right sides of the equal signs are equivalent. That would mean the equals sign makes the statement true. Then, decide if the associative property was used in the example.</a:t>
            </a:r>
          </a:p>
          <a:p>
            <a:pPr algn="just">
              <a:buFont typeface="Wingdings" panose="05000000000000000000" pitchFamily="2" charset="2"/>
              <a:buNone/>
            </a:pPr>
            <a:endParaRPr lang="en-US" altLang="en-US" sz="2400" b="1" dirty="0"/>
          </a:p>
        </p:txBody>
      </p:sp>
      <p:graphicFrame>
        <p:nvGraphicFramePr>
          <p:cNvPr id="8" name="Table 7"/>
          <p:cNvGraphicFramePr>
            <a:graphicFrameLocks noGrp="1"/>
          </p:cNvGraphicFramePr>
          <p:nvPr>
            <p:extLst>
              <p:ext uri="{D42A27DB-BD31-4B8C-83A1-F6EECF244321}">
                <p14:modId xmlns:p14="http://schemas.microsoft.com/office/powerpoint/2010/main" val="3968152474"/>
              </p:ext>
            </p:extLst>
          </p:nvPr>
        </p:nvGraphicFramePr>
        <p:xfrm>
          <a:off x="1168721" y="2812281"/>
          <a:ext cx="10005560" cy="2816740"/>
        </p:xfrm>
        <a:graphic>
          <a:graphicData uri="http://schemas.openxmlformats.org/drawingml/2006/table">
            <a:tbl>
              <a:tblPr firstRow="1" bandRow="1">
                <a:tableStyleId>{5C22544A-7EE6-4342-B048-85BDC9FD1C3A}</a:tableStyleId>
              </a:tblPr>
              <a:tblGrid>
                <a:gridCol w="3955072">
                  <a:extLst>
                    <a:ext uri="{9D8B030D-6E8A-4147-A177-3AD203B41FA5}">
                      <a16:colId xmlns:a16="http://schemas.microsoft.com/office/drawing/2014/main" val="20000"/>
                    </a:ext>
                  </a:extLst>
                </a:gridCol>
                <a:gridCol w="2783424">
                  <a:extLst>
                    <a:ext uri="{9D8B030D-6E8A-4147-A177-3AD203B41FA5}">
                      <a16:colId xmlns:a16="http://schemas.microsoft.com/office/drawing/2014/main" val="20001"/>
                    </a:ext>
                  </a:extLst>
                </a:gridCol>
                <a:gridCol w="3267064">
                  <a:extLst>
                    <a:ext uri="{9D8B030D-6E8A-4147-A177-3AD203B41FA5}">
                      <a16:colId xmlns:a16="http://schemas.microsoft.com/office/drawing/2014/main" val="20002"/>
                    </a:ext>
                  </a:extLst>
                </a:gridCol>
              </a:tblGrid>
              <a:tr h="659582">
                <a:tc>
                  <a:txBody>
                    <a:bodyPr/>
                    <a:lstStyle/>
                    <a:p>
                      <a:pPr algn="ctr"/>
                      <a:r>
                        <a:rPr lang="en-US" sz="2000" dirty="0"/>
                        <a:t>Example</a:t>
                      </a:r>
                    </a:p>
                  </a:txBody>
                  <a:tcPr>
                    <a:solidFill>
                      <a:srgbClr val="FF4891"/>
                    </a:solidFill>
                  </a:tcPr>
                </a:tc>
                <a:tc>
                  <a:txBody>
                    <a:bodyPr/>
                    <a:lstStyle/>
                    <a:p>
                      <a:pPr algn="ctr"/>
                      <a:r>
                        <a:rPr lang="en-US" sz="2000" dirty="0"/>
                        <a:t>Are the sides equivalent?</a:t>
                      </a:r>
                    </a:p>
                  </a:txBody>
                  <a:tcPr>
                    <a:solidFill>
                      <a:srgbClr val="FF489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lt1"/>
                          </a:solidFill>
                          <a:latin typeface="+mn-lt"/>
                          <a:ea typeface="+mn-ea"/>
                          <a:cs typeface="+mn-cs"/>
                        </a:rPr>
                        <a:t>Does it use the associative Property?</a:t>
                      </a:r>
                    </a:p>
                  </a:txBody>
                  <a:tcPr>
                    <a:solidFill>
                      <a:srgbClr val="FF4891"/>
                    </a:solidFill>
                  </a:tcPr>
                </a:tc>
                <a:extLst>
                  <a:ext uri="{0D108BD9-81ED-4DB2-BD59-A6C34878D82A}">
                    <a16:rowId xmlns:a16="http://schemas.microsoft.com/office/drawing/2014/main" val="10000"/>
                  </a:ext>
                </a:extLst>
              </a:tr>
              <a:tr h="423140">
                <a:tc>
                  <a:txBody>
                    <a:bodyPr/>
                    <a:lstStyle/>
                    <a:p>
                      <a:r>
                        <a:rPr lang="en-US" sz="2000" kern="1200" dirty="0">
                          <a:solidFill>
                            <a:schemeClr val="tx1">
                              <a:lumMod val="95000"/>
                              <a:lumOff val="5000"/>
                            </a:schemeClr>
                          </a:solidFill>
                          <a:latin typeface="+mn-lt"/>
                          <a:ea typeface="+mn-ea"/>
                          <a:cs typeface="+mn-cs"/>
                        </a:rPr>
                        <a:t>(2 + 3) –7 = 2 + (3 –7)</a:t>
                      </a:r>
                    </a:p>
                  </a:txBody>
                  <a:tcPr>
                    <a:solidFill>
                      <a:srgbClr val="FF4891">
                        <a:alpha val="30000"/>
                      </a:srgbClr>
                    </a:solidFill>
                  </a:tcPr>
                </a:tc>
                <a:tc>
                  <a:txBody>
                    <a:bodyPr/>
                    <a:lstStyle/>
                    <a:p>
                      <a:endParaRPr lang="en-US" sz="2000" dirty="0"/>
                    </a:p>
                  </a:txBody>
                  <a:tcPr>
                    <a:solidFill>
                      <a:srgbClr val="FF4891">
                        <a:alpha val="30000"/>
                      </a:srgbClr>
                    </a:solidFill>
                  </a:tcPr>
                </a:tc>
                <a:tc>
                  <a:txBody>
                    <a:bodyPr/>
                    <a:lstStyle/>
                    <a:p>
                      <a:endParaRPr lang="en-US" sz="2000"/>
                    </a:p>
                  </a:txBody>
                  <a:tcPr>
                    <a:solidFill>
                      <a:srgbClr val="FF4891">
                        <a:alpha val="30000"/>
                      </a:srgbClr>
                    </a:solidFill>
                  </a:tcPr>
                </a:tc>
                <a:extLst>
                  <a:ext uri="{0D108BD9-81ED-4DB2-BD59-A6C34878D82A}">
                    <a16:rowId xmlns:a16="http://schemas.microsoft.com/office/drawing/2014/main" val="10001"/>
                  </a:ext>
                </a:extLst>
              </a:tr>
              <a:tr h="423140">
                <a:tc>
                  <a:txBody>
                    <a:bodyPr/>
                    <a:lstStyle/>
                    <a:p>
                      <a:r>
                        <a:rPr lang="en-US" sz="2000" kern="1200" dirty="0">
                          <a:solidFill>
                            <a:schemeClr val="tx1">
                              <a:lumMod val="95000"/>
                              <a:lumOff val="5000"/>
                            </a:schemeClr>
                          </a:solidFill>
                          <a:latin typeface="+mn-lt"/>
                          <a:ea typeface="+mn-ea"/>
                          <a:cs typeface="+mn-cs"/>
                        </a:rPr>
                        <a:t>3(2 </a:t>
                      </a:r>
                      <a:r>
                        <a:rPr lang="en-US" altLang="en-US" sz="2000" b="1" dirty="0">
                          <a:solidFill>
                            <a:schemeClr val="tx1">
                              <a:lumMod val="95000"/>
                              <a:lumOff val="5000"/>
                            </a:schemeClr>
                          </a:solidFill>
                        </a:rPr>
                        <a:t>× </a:t>
                      </a:r>
                      <a:r>
                        <a:rPr lang="en-US" sz="2000" kern="1200" dirty="0">
                          <a:solidFill>
                            <a:schemeClr val="tx1">
                              <a:lumMod val="95000"/>
                              <a:lumOff val="5000"/>
                            </a:schemeClr>
                          </a:solidFill>
                          <a:latin typeface="+mn-lt"/>
                          <a:ea typeface="+mn-ea"/>
                          <a:cs typeface="+mn-cs"/>
                        </a:rPr>
                        <a:t>5) = (3 </a:t>
                      </a:r>
                      <a:r>
                        <a:rPr lang="en-US" altLang="en-US" sz="2000" b="1" dirty="0">
                          <a:solidFill>
                            <a:schemeClr val="tx1">
                              <a:lumMod val="95000"/>
                              <a:lumOff val="5000"/>
                            </a:schemeClr>
                          </a:solidFill>
                        </a:rPr>
                        <a:t>×</a:t>
                      </a:r>
                      <a:r>
                        <a:rPr lang="en-US" sz="2000" kern="1200" dirty="0">
                          <a:solidFill>
                            <a:schemeClr val="tx1">
                              <a:lumMod val="95000"/>
                              <a:lumOff val="5000"/>
                            </a:schemeClr>
                          </a:solidFill>
                          <a:latin typeface="+mn-lt"/>
                          <a:ea typeface="+mn-ea"/>
                          <a:cs typeface="+mn-cs"/>
                        </a:rPr>
                        <a:t>2) </a:t>
                      </a:r>
                      <a:r>
                        <a:rPr lang="en-US" altLang="en-US" sz="2000" b="1" dirty="0">
                          <a:solidFill>
                            <a:schemeClr val="tx1">
                              <a:lumMod val="95000"/>
                              <a:lumOff val="5000"/>
                            </a:schemeClr>
                          </a:solidFill>
                        </a:rPr>
                        <a:t>× </a:t>
                      </a:r>
                      <a:r>
                        <a:rPr lang="en-US" sz="2000" kern="1200" dirty="0">
                          <a:solidFill>
                            <a:schemeClr val="tx1">
                              <a:lumMod val="95000"/>
                              <a:lumOff val="5000"/>
                            </a:schemeClr>
                          </a:solidFill>
                          <a:latin typeface="+mn-lt"/>
                          <a:ea typeface="+mn-ea"/>
                          <a:cs typeface="+mn-cs"/>
                        </a:rPr>
                        <a:t>5</a:t>
                      </a:r>
                    </a:p>
                  </a:txBody>
                  <a:tcPr>
                    <a:solidFill>
                      <a:srgbClr val="FF4891">
                        <a:alpha val="30000"/>
                      </a:srgbClr>
                    </a:solidFill>
                  </a:tcPr>
                </a:tc>
                <a:tc>
                  <a:txBody>
                    <a:bodyPr/>
                    <a:lstStyle/>
                    <a:p>
                      <a:endParaRPr lang="en-US" sz="2000" dirty="0"/>
                    </a:p>
                  </a:txBody>
                  <a:tcPr>
                    <a:solidFill>
                      <a:srgbClr val="FF4891">
                        <a:alpha val="30000"/>
                      </a:srgbClr>
                    </a:solidFill>
                  </a:tcPr>
                </a:tc>
                <a:tc>
                  <a:txBody>
                    <a:bodyPr/>
                    <a:lstStyle/>
                    <a:p>
                      <a:endParaRPr lang="en-US" sz="2000"/>
                    </a:p>
                  </a:txBody>
                  <a:tcPr>
                    <a:solidFill>
                      <a:srgbClr val="FF4891">
                        <a:alpha val="30000"/>
                      </a:srgbClr>
                    </a:solidFill>
                  </a:tcPr>
                </a:tc>
                <a:extLst>
                  <a:ext uri="{0D108BD9-81ED-4DB2-BD59-A6C34878D82A}">
                    <a16:rowId xmlns:a16="http://schemas.microsoft.com/office/drawing/2014/main" val="10002"/>
                  </a:ext>
                </a:extLst>
              </a:tr>
              <a:tr h="423140">
                <a:tc>
                  <a:txBody>
                    <a:bodyPr/>
                    <a:lstStyle/>
                    <a:p>
                      <a:r>
                        <a:rPr lang="en-US" sz="2000" kern="1200" dirty="0">
                          <a:solidFill>
                            <a:schemeClr val="tx1">
                              <a:lumMod val="95000"/>
                              <a:lumOff val="5000"/>
                            </a:schemeClr>
                          </a:solidFill>
                          <a:latin typeface="+mn-lt"/>
                          <a:ea typeface="+mn-ea"/>
                          <a:cs typeface="+mn-cs"/>
                        </a:rPr>
                        <a:t>6 – (7 – 2) = (6 – 7) – 2</a:t>
                      </a:r>
                    </a:p>
                  </a:txBody>
                  <a:tcPr>
                    <a:solidFill>
                      <a:srgbClr val="FF4891">
                        <a:alpha val="30000"/>
                      </a:srgbClr>
                    </a:solidFill>
                  </a:tcPr>
                </a:tc>
                <a:tc>
                  <a:txBody>
                    <a:bodyPr/>
                    <a:lstStyle/>
                    <a:p>
                      <a:endParaRPr lang="en-US" sz="2000" dirty="0"/>
                    </a:p>
                  </a:txBody>
                  <a:tcPr>
                    <a:solidFill>
                      <a:srgbClr val="FF4891">
                        <a:alpha val="30000"/>
                      </a:srgbClr>
                    </a:solidFill>
                  </a:tcPr>
                </a:tc>
                <a:tc>
                  <a:txBody>
                    <a:bodyPr/>
                    <a:lstStyle/>
                    <a:p>
                      <a:endParaRPr lang="en-US" sz="2000" dirty="0"/>
                    </a:p>
                  </a:txBody>
                  <a:tcPr>
                    <a:solidFill>
                      <a:srgbClr val="FF4891">
                        <a:alpha val="30000"/>
                      </a:srgbClr>
                    </a:solidFill>
                  </a:tcPr>
                </a:tc>
                <a:extLst>
                  <a:ext uri="{0D108BD9-81ED-4DB2-BD59-A6C34878D82A}">
                    <a16:rowId xmlns:a16="http://schemas.microsoft.com/office/drawing/2014/main" val="10003"/>
                  </a:ext>
                </a:extLst>
              </a:tr>
              <a:tr h="423140">
                <a:tc>
                  <a:txBody>
                    <a:bodyPr/>
                    <a:lstStyle/>
                    <a:p>
                      <a:r>
                        <a:rPr lang="en-US" sz="2000" kern="1200" dirty="0">
                          <a:solidFill>
                            <a:schemeClr val="tx1">
                              <a:lumMod val="95000"/>
                              <a:lumOff val="5000"/>
                            </a:schemeClr>
                          </a:solidFill>
                          <a:latin typeface="+mn-lt"/>
                          <a:ea typeface="+mn-ea"/>
                          <a:cs typeface="+mn-cs"/>
                        </a:rPr>
                        <a:t>10 +  [4 + (2 + 5)] =  [10 + (4 + 2)] + 5</a:t>
                      </a:r>
                    </a:p>
                  </a:txBody>
                  <a:tcPr>
                    <a:solidFill>
                      <a:srgbClr val="FF4891">
                        <a:alpha val="30000"/>
                      </a:srgbClr>
                    </a:solidFill>
                  </a:tcPr>
                </a:tc>
                <a:tc>
                  <a:txBody>
                    <a:bodyPr/>
                    <a:lstStyle/>
                    <a:p>
                      <a:endParaRPr lang="en-US" sz="2000" dirty="0"/>
                    </a:p>
                  </a:txBody>
                  <a:tcPr>
                    <a:solidFill>
                      <a:srgbClr val="FF4891">
                        <a:alpha val="30000"/>
                      </a:srgbClr>
                    </a:solidFill>
                  </a:tcPr>
                </a:tc>
                <a:tc>
                  <a:txBody>
                    <a:bodyPr/>
                    <a:lstStyle/>
                    <a:p>
                      <a:endParaRPr lang="en-US" sz="2000" dirty="0"/>
                    </a:p>
                  </a:txBody>
                  <a:tcPr>
                    <a:solidFill>
                      <a:srgbClr val="FF4891">
                        <a:alpha val="30000"/>
                      </a:srgbClr>
                    </a:solidFill>
                  </a:tcPr>
                </a:tc>
                <a:extLst>
                  <a:ext uri="{0D108BD9-81ED-4DB2-BD59-A6C34878D82A}">
                    <a16:rowId xmlns:a16="http://schemas.microsoft.com/office/drawing/2014/main" val="10004"/>
                  </a:ext>
                </a:extLst>
              </a:tr>
              <a:tr h="423140">
                <a:tc>
                  <a:txBody>
                    <a:bodyPr/>
                    <a:lstStyle/>
                    <a:p>
                      <a:r>
                        <a:rPr lang="en-US" sz="2000" kern="1200" dirty="0">
                          <a:solidFill>
                            <a:schemeClr val="tx1">
                              <a:lumMod val="95000"/>
                              <a:lumOff val="5000"/>
                            </a:schemeClr>
                          </a:solidFill>
                          <a:latin typeface="+mn-lt"/>
                          <a:ea typeface="+mn-ea"/>
                          <a:cs typeface="+mn-cs"/>
                        </a:rPr>
                        <a:t>2[4(5 </a:t>
                      </a:r>
                      <a:r>
                        <a:rPr lang="en-US" altLang="en-US" sz="2000" b="1" dirty="0">
                          <a:solidFill>
                            <a:schemeClr val="tx1">
                              <a:lumMod val="95000"/>
                              <a:lumOff val="5000"/>
                            </a:schemeClr>
                          </a:solidFill>
                        </a:rPr>
                        <a:t>× </a:t>
                      </a:r>
                      <a:r>
                        <a:rPr lang="en-US" sz="2000" kern="1200" dirty="0">
                          <a:solidFill>
                            <a:schemeClr val="tx1">
                              <a:lumMod val="95000"/>
                              <a:lumOff val="5000"/>
                            </a:schemeClr>
                          </a:solidFill>
                          <a:latin typeface="+mn-lt"/>
                          <a:ea typeface="+mn-ea"/>
                          <a:cs typeface="+mn-cs"/>
                        </a:rPr>
                        <a:t>3)] = [2(4 </a:t>
                      </a:r>
                      <a:r>
                        <a:rPr lang="en-US" altLang="en-US" sz="2000" b="1" dirty="0">
                          <a:solidFill>
                            <a:schemeClr val="tx1">
                              <a:lumMod val="95000"/>
                              <a:lumOff val="5000"/>
                            </a:schemeClr>
                          </a:solidFill>
                        </a:rPr>
                        <a:t>× </a:t>
                      </a:r>
                      <a:r>
                        <a:rPr lang="en-US" sz="2000" kern="1200" dirty="0">
                          <a:solidFill>
                            <a:schemeClr val="tx1">
                              <a:lumMod val="95000"/>
                              <a:lumOff val="5000"/>
                            </a:schemeClr>
                          </a:solidFill>
                          <a:latin typeface="+mn-lt"/>
                          <a:ea typeface="+mn-ea"/>
                          <a:cs typeface="+mn-cs"/>
                        </a:rPr>
                        <a:t>5)] </a:t>
                      </a:r>
                      <a:r>
                        <a:rPr lang="en-US" altLang="en-US" sz="2000" b="1" dirty="0">
                          <a:solidFill>
                            <a:schemeClr val="tx1">
                              <a:lumMod val="95000"/>
                              <a:lumOff val="5000"/>
                            </a:schemeClr>
                          </a:solidFill>
                        </a:rPr>
                        <a:t>×</a:t>
                      </a:r>
                      <a:r>
                        <a:rPr lang="en-US" sz="2000" kern="1200" dirty="0">
                          <a:solidFill>
                            <a:schemeClr val="tx1">
                              <a:lumMod val="95000"/>
                              <a:lumOff val="5000"/>
                            </a:schemeClr>
                          </a:solidFill>
                          <a:latin typeface="+mn-lt"/>
                          <a:ea typeface="+mn-ea"/>
                          <a:cs typeface="+mn-cs"/>
                        </a:rPr>
                        <a:t>3</a:t>
                      </a:r>
                      <a:endParaRPr lang="en-US" sz="2000" dirty="0">
                        <a:solidFill>
                          <a:schemeClr val="tx1">
                            <a:lumMod val="95000"/>
                            <a:lumOff val="5000"/>
                          </a:schemeClr>
                        </a:solidFill>
                      </a:endParaRPr>
                    </a:p>
                  </a:txBody>
                  <a:tcPr>
                    <a:solidFill>
                      <a:srgbClr val="FF4891">
                        <a:alpha val="30000"/>
                      </a:srgbClr>
                    </a:solidFill>
                  </a:tcPr>
                </a:tc>
                <a:tc>
                  <a:txBody>
                    <a:bodyPr/>
                    <a:lstStyle/>
                    <a:p>
                      <a:endParaRPr lang="en-US" sz="2000" dirty="0"/>
                    </a:p>
                  </a:txBody>
                  <a:tcPr>
                    <a:solidFill>
                      <a:srgbClr val="FF4891">
                        <a:alpha val="30000"/>
                      </a:srgbClr>
                    </a:solidFill>
                  </a:tcPr>
                </a:tc>
                <a:tc>
                  <a:txBody>
                    <a:bodyPr/>
                    <a:lstStyle/>
                    <a:p>
                      <a:endParaRPr lang="en-US" sz="2000" dirty="0"/>
                    </a:p>
                  </a:txBody>
                  <a:tcPr>
                    <a:solidFill>
                      <a:srgbClr val="FF4891">
                        <a:alpha val="3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6898540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a:t>PROPERTIES OF REAL NUMBERS</a:t>
            </a:r>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a:solidFill>
                  <a:schemeClr val="bg1"/>
                </a:solidFill>
              </a:rPr>
              <a:t>11</a:t>
            </a:r>
            <a:endParaRPr lang="en-US" sz="2000" b="1" dirty="0">
              <a:solidFill>
                <a:schemeClr val="bg1"/>
              </a:solidFill>
            </a:endParaRPr>
          </a:p>
        </p:txBody>
      </p:sp>
      <p:sp>
        <p:nvSpPr>
          <p:cNvPr id="4" name="Rectangle 3"/>
          <p:cNvSpPr/>
          <p:nvPr/>
        </p:nvSpPr>
        <p:spPr>
          <a:xfrm>
            <a:off x="5291997" y="1040976"/>
            <a:ext cx="2022990" cy="523220"/>
          </a:xfrm>
          <a:prstGeom prst="rect">
            <a:avLst/>
          </a:prstGeom>
        </p:spPr>
        <p:txBody>
          <a:bodyPr wrap="none">
            <a:spAutoFit/>
          </a:bodyPr>
          <a:lstStyle/>
          <a:p>
            <a:pPr>
              <a:buFont typeface="Wingdings" panose="05000000000000000000" pitchFamily="2" charset="2"/>
              <a:buNone/>
            </a:pPr>
            <a:r>
              <a:rPr lang="en-US" altLang="en-US" sz="2800" b="1" dirty="0"/>
              <a:t>PROBLEM 2:</a:t>
            </a:r>
          </a:p>
        </p:txBody>
      </p:sp>
      <p:sp>
        <p:nvSpPr>
          <p:cNvPr id="2" name="Rectangle 1"/>
          <p:cNvSpPr/>
          <p:nvPr/>
        </p:nvSpPr>
        <p:spPr>
          <a:xfrm>
            <a:off x="1168721" y="1564196"/>
            <a:ext cx="10005561" cy="1569660"/>
          </a:xfrm>
          <a:prstGeom prst="rect">
            <a:avLst/>
          </a:prstGeom>
        </p:spPr>
        <p:txBody>
          <a:bodyPr wrap="square">
            <a:spAutoFit/>
          </a:bodyPr>
          <a:lstStyle/>
          <a:p>
            <a:pPr algn="just"/>
            <a:r>
              <a:rPr lang="en-US" sz="2400" dirty="0"/>
              <a:t>Take each example and first decide if the left and right sides of the equal signs are equivalent. That would mean the equals sign makes the statement true. Then, decide if the associative property was used in the example.</a:t>
            </a:r>
          </a:p>
          <a:p>
            <a:pPr algn="just">
              <a:buFont typeface="Wingdings" panose="05000000000000000000" pitchFamily="2" charset="2"/>
              <a:buNone/>
            </a:pPr>
            <a:endParaRPr lang="en-US" altLang="en-US" sz="2400" b="1" dirty="0"/>
          </a:p>
        </p:txBody>
      </p:sp>
      <p:graphicFrame>
        <p:nvGraphicFramePr>
          <p:cNvPr id="8" name="Table 7"/>
          <p:cNvGraphicFramePr>
            <a:graphicFrameLocks noGrp="1"/>
          </p:cNvGraphicFramePr>
          <p:nvPr>
            <p:extLst>
              <p:ext uri="{D42A27DB-BD31-4B8C-83A1-F6EECF244321}">
                <p14:modId xmlns:p14="http://schemas.microsoft.com/office/powerpoint/2010/main" val="2918255202"/>
              </p:ext>
            </p:extLst>
          </p:nvPr>
        </p:nvGraphicFramePr>
        <p:xfrm>
          <a:off x="1168722" y="2869431"/>
          <a:ext cx="10005560" cy="2846719"/>
        </p:xfrm>
        <a:graphic>
          <a:graphicData uri="http://schemas.openxmlformats.org/drawingml/2006/table">
            <a:tbl>
              <a:tblPr firstRow="1" bandRow="1">
                <a:tableStyleId>{5C22544A-7EE6-4342-B048-85BDC9FD1C3A}</a:tableStyleId>
              </a:tblPr>
              <a:tblGrid>
                <a:gridCol w="3955072">
                  <a:extLst>
                    <a:ext uri="{9D8B030D-6E8A-4147-A177-3AD203B41FA5}">
                      <a16:colId xmlns:a16="http://schemas.microsoft.com/office/drawing/2014/main" val="20000"/>
                    </a:ext>
                  </a:extLst>
                </a:gridCol>
                <a:gridCol w="2783424">
                  <a:extLst>
                    <a:ext uri="{9D8B030D-6E8A-4147-A177-3AD203B41FA5}">
                      <a16:colId xmlns:a16="http://schemas.microsoft.com/office/drawing/2014/main" val="20001"/>
                    </a:ext>
                  </a:extLst>
                </a:gridCol>
                <a:gridCol w="3267064">
                  <a:extLst>
                    <a:ext uri="{9D8B030D-6E8A-4147-A177-3AD203B41FA5}">
                      <a16:colId xmlns:a16="http://schemas.microsoft.com/office/drawing/2014/main" val="20002"/>
                    </a:ext>
                  </a:extLst>
                </a:gridCol>
              </a:tblGrid>
              <a:tr h="731019">
                <a:tc>
                  <a:txBody>
                    <a:bodyPr/>
                    <a:lstStyle/>
                    <a:p>
                      <a:pPr algn="ctr"/>
                      <a:r>
                        <a:rPr lang="en-US" sz="2000" dirty="0"/>
                        <a:t>Example</a:t>
                      </a:r>
                    </a:p>
                  </a:txBody>
                  <a:tcPr>
                    <a:solidFill>
                      <a:srgbClr val="FF4891"/>
                    </a:solidFill>
                  </a:tcPr>
                </a:tc>
                <a:tc>
                  <a:txBody>
                    <a:bodyPr/>
                    <a:lstStyle/>
                    <a:p>
                      <a:pPr algn="ctr"/>
                      <a:r>
                        <a:rPr lang="en-US" sz="2000" dirty="0"/>
                        <a:t>Are the sides equivalent?</a:t>
                      </a:r>
                    </a:p>
                  </a:txBody>
                  <a:tcPr>
                    <a:solidFill>
                      <a:srgbClr val="FF489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lt1"/>
                          </a:solidFill>
                          <a:latin typeface="+mn-lt"/>
                          <a:ea typeface="+mn-ea"/>
                          <a:cs typeface="+mn-cs"/>
                        </a:rPr>
                        <a:t>Does it use the associative Property?</a:t>
                      </a:r>
                    </a:p>
                  </a:txBody>
                  <a:tcPr>
                    <a:solidFill>
                      <a:srgbClr val="FF4891"/>
                    </a:solidFill>
                  </a:tcPr>
                </a:tc>
                <a:extLst>
                  <a:ext uri="{0D108BD9-81ED-4DB2-BD59-A6C34878D82A}">
                    <a16:rowId xmlns:a16="http://schemas.microsoft.com/office/drawing/2014/main" val="10000"/>
                  </a:ext>
                </a:extLst>
              </a:tr>
              <a:tr h="423140">
                <a:tc>
                  <a:txBody>
                    <a:bodyPr/>
                    <a:lstStyle/>
                    <a:p>
                      <a:r>
                        <a:rPr lang="en-US" sz="2000" kern="1200" dirty="0">
                          <a:solidFill>
                            <a:schemeClr val="tx1">
                              <a:lumMod val="95000"/>
                              <a:lumOff val="5000"/>
                            </a:schemeClr>
                          </a:solidFill>
                          <a:latin typeface="+mn-lt"/>
                          <a:ea typeface="+mn-ea"/>
                          <a:cs typeface="+mn-cs"/>
                        </a:rPr>
                        <a:t>(2 + 3) –7 = 2 + (3 –7)</a:t>
                      </a:r>
                    </a:p>
                  </a:txBody>
                  <a:tcPr>
                    <a:solidFill>
                      <a:srgbClr val="FF4891">
                        <a:alpha val="30000"/>
                      </a:srgbClr>
                    </a:solidFill>
                  </a:tcPr>
                </a:tc>
                <a:tc>
                  <a:txBody>
                    <a:bodyPr/>
                    <a:lstStyle/>
                    <a:p>
                      <a:pPr marL="0" marR="0" algn="ctr">
                        <a:lnSpc>
                          <a:spcPct val="107000"/>
                        </a:lnSpc>
                        <a:spcBef>
                          <a:spcPts val="0"/>
                        </a:spcBef>
                        <a:spcAft>
                          <a:spcPts val="800"/>
                        </a:spcAft>
                      </a:pPr>
                      <a:r>
                        <a:rPr lang="en-US" sz="2000" dirty="0">
                          <a:effectLst/>
                          <a:latin typeface="+mn-lt"/>
                          <a:ea typeface="Times New Roman" panose="02020603050405020304" pitchFamily="18" charset="0"/>
                          <a:cs typeface="Arial" panose="020B0604020202020204" pitchFamily="34" charset="0"/>
                        </a:rPr>
                        <a:t>YES</a:t>
                      </a:r>
                      <a:endParaRPr lang="en-US" sz="2000" dirty="0">
                        <a:effectLst/>
                        <a:latin typeface="+mn-lt"/>
                        <a:ea typeface="Calibri" panose="020F0502020204030204" pitchFamily="34" charset="0"/>
                        <a:cs typeface="Arial" panose="020B0604020202020204" pitchFamily="34" charset="0"/>
                      </a:endParaRPr>
                    </a:p>
                  </a:txBody>
                  <a:tcPr>
                    <a:solidFill>
                      <a:srgbClr val="FF4891">
                        <a:alpha val="30000"/>
                      </a:srgbClr>
                    </a:solidFill>
                  </a:tcPr>
                </a:tc>
                <a:tc>
                  <a:txBody>
                    <a:bodyPr/>
                    <a:lstStyle/>
                    <a:p>
                      <a:pPr marL="0" marR="0" algn="ctr">
                        <a:lnSpc>
                          <a:spcPct val="107000"/>
                        </a:lnSpc>
                        <a:spcBef>
                          <a:spcPts val="0"/>
                        </a:spcBef>
                        <a:spcAft>
                          <a:spcPts val="800"/>
                        </a:spcAft>
                      </a:pPr>
                      <a:r>
                        <a:rPr lang="en-US" sz="2000" dirty="0">
                          <a:effectLst/>
                          <a:latin typeface="+mn-lt"/>
                          <a:ea typeface="Times New Roman" panose="02020603050405020304" pitchFamily="18" charset="0"/>
                          <a:cs typeface="Arial" panose="020B0604020202020204" pitchFamily="34" charset="0"/>
                        </a:rPr>
                        <a:t>YES</a:t>
                      </a:r>
                      <a:endParaRPr lang="en-US" sz="2000" dirty="0">
                        <a:effectLst/>
                        <a:latin typeface="+mn-lt"/>
                        <a:ea typeface="Calibri" panose="020F0502020204030204" pitchFamily="34" charset="0"/>
                        <a:cs typeface="Arial" panose="020B0604020202020204" pitchFamily="34" charset="0"/>
                      </a:endParaRPr>
                    </a:p>
                  </a:txBody>
                  <a:tcPr>
                    <a:solidFill>
                      <a:srgbClr val="FF4891">
                        <a:alpha val="30000"/>
                      </a:srgbClr>
                    </a:solidFill>
                  </a:tcPr>
                </a:tc>
                <a:extLst>
                  <a:ext uri="{0D108BD9-81ED-4DB2-BD59-A6C34878D82A}">
                    <a16:rowId xmlns:a16="http://schemas.microsoft.com/office/drawing/2014/main" val="10001"/>
                  </a:ext>
                </a:extLst>
              </a:tr>
              <a:tr h="423140">
                <a:tc>
                  <a:txBody>
                    <a:bodyPr/>
                    <a:lstStyle/>
                    <a:p>
                      <a:r>
                        <a:rPr lang="en-US" sz="2000" kern="1200" dirty="0">
                          <a:solidFill>
                            <a:schemeClr val="tx1">
                              <a:lumMod val="95000"/>
                              <a:lumOff val="5000"/>
                            </a:schemeClr>
                          </a:solidFill>
                          <a:latin typeface="+mn-lt"/>
                          <a:ea typeface="+mn-ea"/>
                          <a:cs typeface="+mn-cs"/>
                        </a:rPr>
                        <a:t>3(2 </a:t>
                      </a:r>
                      <a:r>
                        <a:rPr lang="en-US" altLang="en-US" sz="2000" b="1" dirty="0">
                          <a:solidFill>
                            <a:schemeClr val="tx1">
                              <a:lumMod val="95000"/>
                              <a:lumOff val="5000"/>
                            </a:schemeClr>
                          </a:solidFill>
                        </a:rPr>
                        <a:t>× </a:t>
                      </a:r>
                      <a:r>
                        <a:rPr lang="en-US" sz="2000" kern="1200" dirty="0">
                          <a:solidFill>
                            <a:schemeClr val="tx1">
                              <a:lumMod val="95000"/>
                              <a:lumOff val="5000"/>
                            </a:schemeClr>
                          </a:solidFill>
                          <a:latin typeface="+mn-lt"/>
                          <a:ea typeface="+mn-ea"/>
                          <a:cs typeface="+mn-cs"/>
                        </a:rPr>
                        <a:t>5) = (3 </a:t>
                      </a:r>
                      <a:r>
                        <a:rPr lang="en-US" altLang="en-US" sz="2000" b="1" dirty="0">
                          <a:solidFill>
                            <a:schemeClr val="tx1">
                              <a:lumMod val="95000"/>
                              <a:lumOff val="5000"/>
                            </a:schemeClr>
                          </a:solidFill>
                        </a:rPr>
                        <a:t>×</a:t>
                      </a:r>
                      <a:r>
                        <a:rPr lang="en-US" sz="2000" kern="1200" dirty="0">
                          <a:solidFill>
                            <a:schemeClr val="tx1">
                              <a:lumMod val="95000"/>
                              <a:lumOff val="5000"/>
                            </a:schemeClr>
                          </a:solidFill>
                          <a:latin typeface="+mn-lt"/>
                          <a:ea typeface="+mn-ea"/>
                          <a:cs typeface="+mn-cs"/>
                        </a:rPr>
                        <a:t>2) </a:t>
                      </a:r>
                      <a:r>
                        <a:rPr lang="en-US" altLang="en-US" sz="2000" b="1" dirty="0">
                          <a:solidFill>
                            <a:schemeClr val="tx1">
                              <a:lumMod val="95000"/>
                              <a:lumOff val="5000"/>
                            </a:schemeClr>
                          </a:solidFill>
                        </a:rPr>
                        <a:t>× </a:t>
                      </a:r>
                      <a:r>
                        <a:rPr lang="en-US" sz="2000" kern="1200" dirty="0">
                          <a:solidFill>
                            <a:schemeClr val="tx1">
                              <a:lumMod val="95000"/>
                              <a:lumOff val="5000"/>
                            </a:schemeClr>
                          </a:solidFill>
                          <a:latin typeface="+mn-lt"/>
                          <a:ea typeface="+mn-ea"/>
                          <a:cs typeface="+mn-cs"/>
                        </a:rPr>
                        <a:t>5</a:t>
                      </a:r>
                    </a:p>
                  </a:txBody>
                  <a:tcPr>
                    <a:solidFill>
                      <a:srgbClr val="FF4891">
                        <a:alpha val="30000"/>
                      </a:srgbClr>
                    </a:solidFill>
                  </a:tcPr>
                </a:tc>
                <a:tc>
                  <a:txBody>
                    <a:bodyPr/>
                    <a:lstStyle/>
                    <a:p>
                      <a:pPr marL="0" marR="0" algn="ctr">
                        <a:lnSpc>
                          <a:spcPct val="107000"/>
                        </a:lnSpc>
                        <a:spcBef>
                          <a:spcPts val="0"/>
                        </a:spcBef>
                        <a:spcAft>
                          <a:spcPts val="800"/>
                        </a:spcAft>
                      </a:pPr>
                      <a:r>
                        <a:rPr lang="en-US" sz="2000">
                          <a:effectLst/>
                          <a:latin typeface="+mn-lt"/>
                          <a:ea typeface="Times New Roman" panose="02020603050405020304" pitchFamily="18" charset="0"/>
                          <a:cs typeface="Arial" panose="020B0604020202020204" pitchFamily="34" charset="0"/>
                        </a:rPr>
                        <a:t>YES</a:t>
                      </a:r>
                      <a:endParaRPr lang="en-US" sz="2000">
                        <a:effectLst/>
                        <a:latin typeface="+mn-lt"/>
                        <a:ea typeface="Calibri" panose="020F0502020204030204" pitchFamily="34" charset="0"/>
                        <a:cs typeface="Arial" panose="020B0604020202020204" pitchFamily="34" charset="0"/>
                      </a:endParaRPr>
                    </a:p>
                  </a:txBody>
                  <a:tcPr>
                    <a:solidFill>
                      <a:srgbClr val="FF4891">
                        <a:alpha val="30000"/>
                      </a:srgbClr>
                    </a:solidFill>
                  </a:tcPr>
                </a:tc>
                <a:tc>
                  <a:txBody>
                    <a:bodyPr/>
                    <a:lstStyle/>
                    <a:p>
                      <a:pPr marL="0" marR="0" algn="ctr">
                        <a:lnSpc>
                          <a:spcPct val="107000"/>
                        </a:lnSpc>
                        <a:spcBef>
                          <a:spcPts val="0"/>
                        </a:spcBef>
                        <a:spcAft>
                          <a:spcPts val="800"/>
                        </a:spcAft>
                      </a:pPr>
                      <a:r>
                        <a:rPr lang="en-US" sz="2000">
                          <a:effectLst/>
                          <a:latin typeface="+mn-lt"/>
                          <a:ea typeface="Times New Roman" panose="02020603050405020304" pitchFamily="18" charset="0"/>
                          <a:cs typeface="Arial" panose="020B0604020202020204" pitchFamily="34" charset="0"/>
                        </a:rPr>
                        <a:t>YES</a:t>
                      </a:r>
                      <a:endParaRPr lang="en-US" sz="2000">
                        <a:effectLst/>
                        <a:latin typeface="+mn-lt"/>
                        <a:ea typeface="Calibri" panose="020F0502020204030204" pitchFamily="34" charset="0"/>
                        <a:cs typeface="Arial" panose="020B0604020202020204" pitchFamily="34" charset="0"/>
                      </a:endParaRPr>
                    </a:p>
                  </a:txBody>
                  <a:tcPr>
                    <a:solidFill>
                      <a:srgbClr val="FF4891">
                        <a:alpha val="30000"/>
                      </a:srgbClr>
                    </a:solidFill>
                  </a:tcPr>
                </a:tc>
                <a:extLst>
                  <a:ext uri="{0D108BD9-81ED-4DB2-BD59-A6C34878D82A}">
                    <a16:rowId xmlns:a16="http://schemas.microsoft.com/office/drawing/2014/main" val="10002"/>
                  </a:ext>
                </a:extLst>
              </a:tr>
              <a:tr h="423140">
                <a:tc>
                  <a:txBody>
                    <a:bodyPr/>
                    <a:lstStyle/>
                    <a:p>
                      <a:r>
                        <a:rPr lang="en-US" sz="2000" kern="1200" dirty="0">
                          <a:solidFill>
                            <a:schemeClr val="tx1">
                              <a:lumMod val="95000"/>
                              <a:lumOff val="5000"/>
                            </a:schemeClr>
                          </a:solidFill>
                          <a:latin typeface="+mn-lt"/>
                          <a:ea typeface="+mn-ea"/>
                          <a:cs typeface="+mn-cs"/>
                        </a:rPr>
                        <a:t>6 – (7 – 2) = (6 – 7) – 2</a:t>
                      </a:r>
                    </a:p>
                  </a:txBody>
                  <a:tcPr>
                    <a:solidFill>
                      <a:srgbClr val="FF4891">
                        <a:alpha val="30000"/>
                      </a:srgbClr>
                    </a:solidFill>
                  </a:tcPr>
                </a:tc>
                <a:tc>
                  <a:txBody>
                    <a:bodyPr/>
                    <a:lstStyle/>
                    <a:p>
                      <a:pPr marL="0" marR="0" algn="ctr">
                        <a:lnSpc>
                          <a:spcPct val="107000"/>
                        </a:lnSpc>
                        <a:spcBef>
                          <a:spcPts val="0"/>
                        </a:spcBef>
                        <a:spcAft>
                          <a:spcPts val="800"/>
                        </a:spcAft>
                      </a:pPr>
                      <a:r>
                        <a:rPr lang="en-US" sz="2000">
                          <a:effectLst/>
                          <a:latin typeface="+mn-lt"/>
                          <a:ea typeface="Times New Roman" panose="02020603050405020304" pitchFamily="18" charset="0"/>
                          <a:cs typeface="Arial" panose="020B0604020202020204" pitchFamily="34" charset="0"/>
                        </a:rPr>
                        <a:t>NO</a:t>
                      </a:r>
                      <a:endParaRPr lang="en-US" sz="2000">
                        <a:effectLst/>
                        <a:latin typeface="+mn-lt"/>
                        <a:ea typeface="Calibri" panose="020F0502020204030204" pitchFamily="34" charset="0"/>
                        <a:cs typeface="Arial" panose="020B0604020202020204" pitchFamily="34" charset="0"/>
                      </a:endParaRPr>
                    </a:p>
                  </a:txBody>
                  <a:tcPr>
                    <a:solidFill>
                      <a:srgbClr val="FF4891">
                        <a:alpha val="30000"/>
                      </a:srgbClr>
                    </a:solidFill>
                  </a:tcPr>
                </a:tc>
                <a:tc>
                  <a:txBody>
                    <a:bodyPr/>
                    <a:lstStyle/>
                    <a:p>
                      <a:pPr marL="0" marR="0" algn="ctr">
                        <a:lnSpc>
                          <a:spcPct val="107000"/>
                        </a:lnSpc>
                        <a:spcBef>
                          <a:spcPts val="0"/>
                        </a:spcBef>
                        <a:spcAft>
                          <a:spcPts val="800"/>
                        </a:spcAft>
                      </a:pPr>
                      <a:r>
                        <a:rPr lang="en-US" sz="2000">
                          <a:effectLst/>
                          <a:latin typeface="+mn-lt"/>
                          <a:ea typeface="Times New Roman" panose="02020603050405020304" pitchFamily="18" charset="0"/>
                          <a:cs typeface="Arial" panose="020B0604020202020204" pitchFamily="34" charset="0"/>
                        </a:rPr>
                        <a:t>NO</a:t>
                      </a:r>
                      <a:endParaRPr lang="en-US" sz="2000">
                        <a:effectLst/>
                        <a:latin typeface="+mn-lt"/>
                        <a:ea typeface="Calibri" panose="020F0502020204030204" pitchFamily="34" charset="0"/>
                        <a:cs typeface="Arial" panose="020B0604020202020204" pitchFamily="34" charset="0"/>
                      </a:endParaRPr>
                    </a:p>
                  </a:txBody>
                  <a:tcPr>
                    <a:solidFill>
                      <a:srgbClr val="FF4891">
                        <a:alpha val="30000"/>
                      </a:srgbClr>
                    </a:solidFill>
                  </a:tcPr>
                </a:tc>
                <a:extLst>
                  <a:ext uri="{0D108BD9-81ED-4DB2-BD59-A6C34878D82A}">
                    <a16:rowId xmlns:a16="http://schemas.microsoft.com/office/drawing/2014/main" val="10003"/>
                  </a:ext>
                </a:extLst>
              </a:tr>
              <a:tr h="423140">
                <a:tc>
                  <a:txBody>
                    <a:bodyPr/>
                    <a:lstStyle/>
                    <a:p>
                      <a:r>
                        <a:rPr lang="en-US" sz="2000" kern="1200" dirty="0">
                          <a:solidFill>
                            <a:schemeClr val="tx1">
                              <a:lumMod val="95000"/>
                              <a:lumOff val="5000"/>
                            </a:schemeClr>
                          </a:solidFill>
                          <a:latin typeface="+mn-lt"/>
                          <a:ea typeface="+mn-ea"/>
                          <a:cs typeface="+mn-cs"/>
                        </a:rPr>
                        <a:t>10 +  [4 + (2 + 5)] =  [10 + (4 + 2)] + 5</a:t>
                      </a:r>
                    </a:p>
                  </a:txBody>
                  <a:tcPr>
                    <a:solidFill>
                      <a:srgbClr val="FF4891">
                        <a:alpha val="30000"/>
                      </a:srgbClr>
                    </a:solidFill>
                  </a:tcPr>
                </a:tc>
                <a:tc>
                  <a:txBody>
                    <a:bodyPr/>
                    <a:lstStyle/>
                    <a:p>
                      <a:pPr marL="0" marR="0" algn="ctr">
                        <a:lnSpc>
                          <a:spcPct val="107000"/>
                        </a:lnSpc>
                        <a:spcBef>
                          <a:spcPts val="0"/>
                        </a:spcBef>
                        <a:spcAft>
                          <a:spcPts val="800"/>
                        </a:spcAft>
                      </a:pPr>
                      <a:r>
                        <a:rPr lang="en-US" sz="2000">
                          <a:effectLst/>
                          <a:latin typeface="+mn-lt"/>
                          <a:ea typeface="Times New Roman" panose="02020603050405020304" pitchFamily="18" charset="0"/>
                          <a:cs typeface="Arial" panose="020B0604020202020204" pitchFamily="34" charset="0"/>
                        </a:rPr>
                        <a:t>YES</a:t>
                      </a:r>
                      <a:endParaRPr lang="en-US" sz="2000">
                        <a:effectLst/>
                        <a:latin typeface="+mn-lt"/>
                        <a:ea typeface="Calibri" panose="020F0502020204030204" pitchFamily="34" charset="0"/>
                        <a:cs typeface="Arial" panose="020B0604020202020204" pitchFamily="34" charset="0"/>
                      </a:endParaRPr>
                    </a:p>
                  </a:txBody>
                  <a:tcPr>
                    <a:solidFill>
                      <a:srgbClr val="FF4891">
                        <a:alpha val="30000"/>
                      </a:srgbClr>
                    </a:solidFill>
                  </a:tcPr>
                </a:tc>
                <a:tc>
                  <a:txBody>
                    <a:bodyPr/>
                    <a:lstStyle/>
                    <a:p>
                      <a:pPr marL="0" marR="0" algn="ctr">
                        <a:lnSpc>
                          <a:spcPct val="107000"/>
                        </a:lnSpc>
                        <a:spcBef>
                          <a:spcPts val="0"/>
                        </a:spcBef>
                        <a:spcAft>
                          <a:spcPts val="800"/>
                        </a:spcAft>
                      </a:pPr>
                      <a:r>
                        <a:rPr lang="en-US" sz="2000">
                          <a:effectLst/>
                          <a:latin typeface="+mn-lt"/>
                          <a:ea typeface="Times New Roman" panose="02020603050405020304" pitchFamily="18" charset="0"/>
                          <a:cs typeface="Arial" panose="020B0604020202020204" pitchFamily="34" charset="0"/>
                        </a:rPr>
                        <a:t>YES</a:t>
                      </a:r>
                      <a:endParaRPr lang="en-US" sz="2000">
                        <a:effectLst/>
                        <a:latin typeface="+mn-lt"/>
                        <a:ea typeface="Calibri" panose="020F0502020204030204" pitchFamily="34" charset="0"/>
                        <a:cs typeface="Arial" panose="020B0604020202020204" pitchFamily="34" charset="0"/>
                      </a:endParaRPr>
                    </a:p>
                  </a:txBody>
                  <a:tcPr>
                    <a:solidFill>
                      <a:srgbClr val="FF4891">
                        <a:alpha val="30000"/>
                      </a:srgbClr>
                    </a:solidFill>
                  </a:tcPr>
                </a:tc>
                <a:extLst>
                  <a:ext uri="{0D108BD9-81ED-4DB2-BD59-A6C34878D82A}">
                    <a16:rowId xmlns:a16="http://schemas.microsoft.com/office/drawing/2014/main" val="10004"/>
                  </a:ext>
                </a:extLst>
              </a:tr>
              <a:tr h="423140">
                <a:tc>
                  <a:txBody>
                    <a:bodyPr/>
                    <a:lstStyle/>
                    <a:p>
                      <a:r>
                        <a:rPr lang="en-US" sz="2000" kern="1200" dirty="0">
                          <a:solidFill>
                            <a:schemeClr val="tx1">
                              <a:lumMod val="95000"/>
                              <a:lumOff val="5000"/>
                            </a:schemeClr>
                          </a:solidFill>
                          <a:latin typeface="+mn-lt"/>
                          <a:ea typeface="+mn-ea"/>
                          <a:cs typeface="+mn-cs"/>
                        </a:rPr>
                        <a:t>2[4(5 </a:t>
                      </a:r>
                      <a:r>
                        <a:rPr lang="en-US" altLang="en-US" sz="2000" b="1" dirty="0">
                          <a:solidFill>
                            <a:schemeClr val="tx1">
                              <a:lumMod val="95000"/>
                              <a:lumOff val="5000"/>
                            </a:schemeClr>
                          </a:solidFill>
                        </a:rPr>
                        <a:t>× </a:t>
                      </a:r>
                      <a:r>
                        <a:rPr lang="en-US" sz="2000" kern="1200" dirty="0">
                          <a:solidFill>
                            <a:schemeClr val="tx1">
                              <a:lumMod val="95000"/>
                              <a:lumOff val="5000"/>
                            </a:schemeClr>
                          </a:solidFill>
                          <a:latin typeface="+mn-lt"/>
                          <a:ea typeface="+mn-ea"/>
                          <a:cs typeface="+mn-cs"/>
                        </a:rPr>
                        <a:t>3)] = [2(4 </a:t>
                      </a:r>
                      <a:r>
                        <a:rPr lang="en-US" altLang="en-US" sz="2000" b="1" dirty="0">
                          <a:solidFill>
                            <a:schemeClr val="tx1">
                              <a:lumMod val="95000"/>
                              <a:lumOff val="5000"/>
                            </a:schemeClr>
                          </a:solidFill>
                        </a:rPr>
                        <a:t>× </a:t>
                      </a:r>
                      <a:r>
                        <a:rPr lang="en-US" sz="2000" kern="1200" dirty="0">
                          <a:solidFill>
                            <a:schemeClr val="tx1">
                              <a:lumMod val="95000"/>
                              <a:lumOff val="5000"/>
                            </a:schemeClr>
                          </a:solidFill>
                          <a:latin typeface="+mn-lt"/>
                          <a:ea typeface="+mn-ea"/>
                          <a:cs typeface="+mn-cs"/>
                        </a:rPr>
                        <a:t>5)] </a:t>
                      </a:r>
                      <a:r>
                        <a:rPr lang="en-US" altLang="en-US" sz="2000" b="1" dirty="0">
                          <a:solidFill>
                            <a:schemeClr val="tx1">
                              <a:lumMod val="95000"/>
                              <a:lumOff val="5000"/>
                            </a:schemeClr>
                          </a:solidFill>
                        </a:rPr>
                        <a:t>×</a:t>
                      </a:r>
                      <a:r>
                        <a:rPr lang="en-US" sz="2000" kern="1200" dirty="0">
                          <a:solidFill>
                            <a:schemeClr val="tx1">
                              <a:lumMod val="95000"/>
                              <a:lumOff val="5000"/>
                            </a:schemeClr>
                          </a:solidFill>
                          <a:latin typeface="+mn-lt"/>
                          <a:ea typeface="+mn-ea"/>
                          <a:cs typeface="+mn-cs"/>
                        </a:rPr>
                        <a:t>3</a:t>
                      </a:r>
                    </a:p>
                  </a:txBody>
                  <a:tcPr>
                    <a:solidFill>
                      <a:srgbClr val="FF4891">
                        <a:alpha val="30000"/>
                      </a:srgbClr>
                    </a:solidFill>
                  </a:tcPr>
                </a:tc>
                <a:tc>
                  <a:txBody>
                    <a:bodyPr/>
                    <a:lstStyle/>
                    <a:p>
                      <a:pPr marL="0" marR="0" algn="ctr">
                        <a:lnSpc>
                          <a:spcPct val="107000"/>
                        </a:lnSpc>
                        <a:spcBef>
                          <a:spcPts val="0"/>
                        </a:spcBef>
                        <a:spcAft>
                          <a:spcPts val="800"/>
                        </a:spcAft>
                      </a:pPr>
                      <a:r>
                        <a:rPr lang="en-US" sz="2000" dirty="0">
                          <a:effectLst/>
                          <a:latin typeface="+mn-lt"/>
                          <a:ea typeface="Times New Roman" panose="02020603050405020304" pitchFamily="18" charset="0"/>
                          <a:cs typeface="Arial" panose="020B0604020202020204" pitchFamily="34" charset="0"/>
                        </a:rPr>
                        <a:t>YES</a:t>
                      </a:r>
                      <a:endParaRPr lang="en-US" sz="2000" dirty="0">
                        <a:effectLst/>
                        <a:latin typeface="+mn-lt"/>
                        <a:ea typeface="Calibri" panose="020F0502020204030204" pitchFamily="34" charset="0"/>
                        <a:cs typeface="Arial" panose="020B0604020202020204" pitchFamily="34" charset="0"/>
                      </a:endParaRPr>
                    </a:p>
                  </a:txBody>
                  <a:tcPr>
                    <a:solidFill>
                      <a:srgbClr val="FF4891">
                        <a:alpha val="30000"/>
                      </a:srgbClr>
                    </a:solidFill>
                  </a:tcPr>
                </a:tc>
                <a:tc>
                  <a:txBody>
                    <a:bodyPr/>
                    <a:lstStyle/>
                    <a:p>
                      <a:pPr marL="0" marR="0" algn="ctr">
                        <a:lnSpc>
                          <a:spcPct val="107000"/>
                        </a:lnSpc>
                        <a:spcBef>
                          <a:spcPts val="0"/>
                        </a:spcBef>
                        <a:spcAft>
                          <a:spcPts val="800"/>
                        </a:spcAft>
                      </a:pPr>
                      <a:r>
                        <a:rPr lang="en-US" sz="2000" dirty="0">
                          <a:effectLst/>
                          <a:latin typeface="+mn-lt"/>
                          <a:ea typeface="Times New Roman" panose="02020603050405020304" pitchFamily="18" charset="0"/>
                          <a:cs typeface="Arial" panose="020B0604020202020204" pitchFamily="34" charset="0"/>
                        </a:rPr>
                        <a:t>YES</a:t>
                      </a:r>
                      <a:endParaRPr lang="en-US" sz="2000" dirty="0">
                        <a:effectLst/>
                        <a:latin typeface="+mn-lt"/>
                        <a:ea typeface="Calibri" panose="020F0502020204030204" pitchFamily="34" charset="0"/>
                        <a:cs typeface="Arial" panose="020B0604020202020204" pitchFamily="34" charset="0"/>
                      </a:endParaRPr>
                    </a:p>
                  </a:txBody>
                  <a:tcPr>
                    <a:solidFill>
                      <a:srgbClr val="FF4891">
                        <a:alpha val="3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9308328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a:t>PROPERTIES OF REAL NUMBERS</a:t>
            </a:r>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a:solidFill>
                  <a:schemeClr val="bg1"/>
                </a:solidFill>
              </a:rPr>
              <a:t>12</a:t>
            </a:r>
            <a:endParaRPr lang="en-US" sz="2000" b="1" dirty="0">
              <a:solidFill>
                <a:schemeClr val="bg1"/>
              </a:solidFill>
            </a:endParaRPr>
          </a:p>
        </p:txBody>
      </p:sp>
      <p:sp>
        <p:nvSpPr>
          <p:cNvPr id="4" name="Rectangle 3"/>
          <p:cNvSpPr/>
          <p:nvPr/>
        </p:nvSpPr>
        <p:spPr>
          <a:xfrm>
            <a:off x="5160006" y="1022551"/>
            <a:ext cx="2022990" cy="523220"/>
          </a:xfrm>
          <a:prstGeom prst="rect">
            <a:avLst/>
          </a:prstGeom>
        </p:spPr>
        <p:txBody>
          <a:bodyPr wrap="none">
            <a:spAutoFit/>
          </a:bodyPr>
          <a:lstStyle/>
          <a:p>
            <a:pPr>
              <a:buFont typeface="Wingdings" panose="05000000000000000000" pitchFamily="2" charset="2"/>
              <a:buNone/>
            </a:pPr>
            <a:r>
              <a:rPr lang="en-US" altLang="en-US" sz="2800" b="1" dirty="0"/>
              <a:t>PROBLEM 3:</a:t>
            </a:r>
          </a:p>
        </p:txBody>
      </p:sp>
      <p:sp>
        <p:nvSpPr>
          <p:cNvPr id="2" name="Rectangle 1"/>
          <p:cNvSpPr/>
          <p:nvPr/>
        </p:nvSpPr>
        <p:spPr>
          <a:xfrm>
            <a:off x="1168720" y="1545771"/>
            <a:ext cx="10005561" cy="1200329"/>
          </a:xfrm>
          <a:prstGeom prst="rect">
            <a:avLst/>
          </a:prstGeom>
        </p:spPr>
        <p:txBody>
          <a:bodyPr wrap="square">
            <a:spAutoFit/>
          </a:bodyPr>
          <a:lstStyle/>
          <a:p>
            <a:r>
              <a:rPr lang="en-US" sz="2400" dirty="0"/>
              <a:t>Take each example and first decide if the left and right sides of the equal signs are equivalent. That would mean the equals sign makes the statement true. Then, decide if the distributive property was used in the example.</a:t>
            </a:r>
          </a:p>
        </p:txBody>
      </p:sp>
      <p:graphicFrame>
        <p:nvGraphicFramePr>
          <p:cNvPr id="8" name="Table 7"/>
          <p:cNvGraphicFramePr>
            <a:graphicFrameLocks noGrp="1"/>
          </p:cNvGraphicFramePr>
          <p:nvPr>
            <p:extLst>
              <p:ext uri="{D42A27DB-BD31-4B8C-83A1-F6EECF244321}">
                <p14:modId xmlns:p14="http://schemas.microsoft.com/office/powerpoint/2010/main" val="2149968429"/>
              </p:ext>
            </p:extLst>
          </p:nvPr>
        </p:nvGraphicFramePr>
        <p:xfrm>
          <a:off x="1168721" y="2812281"/>
          <a:ext cx="10005560" cy="2184015"/>
        </p:xfrm>
        <a:graphic>
          <a:graphicData uri="http://schemas.openxmlformats.org/drawingml/2006/table">
            <a:tbl>
              <a:tblPr firstRow="1" bandRow="1">
                <a:tableStyleId>{5C22544A-7EE6-4342-B048-85BDC9FD1C3A}</a:tableStyleId>
              </a:tblPr>
              <a:tblGrid>
                <a:gridCol w="3860479">
                  <a:extLst>
                    <a:ext uri="{9D8B030D-6E8A-4147-A177-3AD203B41FA5}">
                      <a16:colId xmlns:a16="http://schemas.microsoft.com/office/drawing/2014/main" val="20000"/>
                    </a:ext>
                  </a:extLst>
                </a:gridCol>
                <a:gridCol w="2878017">
                  <a:extLst>
                    <a:ext uri="{9D8B030D-6E8A-4147-A177-3AD203B41FA5}">
                      <a16:colId xmlns:a16="http://schemas.microsoft.com/office/drawing/2014/main" val="20001"/>
                    </a:ext>
                  </a:extLst>
                </a:gridCol>
                <a:gridCol w="3267064">
                  <a:extLst>
                    <a:ext uri="{9D8B030D-6E8A-4147-A177-3AD203B41FA5}">
                      <a16:colId xmlns:a16="http://schemas.microsoft.com/office/drawing/2014/main" val="20002"/>
                    </a:ext>
                  </a:extLst>
                </a:gridCol>
              </a:tblGrid>
              <a:tr h="914595">
                <a:tc>
                  <a:txBody>
                    <a:bodyPr/>
                    <a:lstStyle/>
                    <a:p>
                      <a:pPr algn="ctr"/>
                      <a:r>
                        <a:rPr lang="en-US" sz="2000" b="0" dirty="0"/>
                        <a:t>Example</a:t>
                      </a:r>
                    </a:p>
                  </a:txBody>
                  <a:tcPr>
                    <a:solidFill>
                      <a:srgbClr val="FF4891"/>
                    </a:solidFill>
                  </a:tcPr>
                </a:tc>
                <a:tc>
                  <a:txBody>
                    <a:bodyPr/>
                    <a:lstStyle/>
                    <a:p>
                      <a:pPr algn="ctr"/>
                      <a:r>
                        <a:rPr lang="en-US" sz="2000" b="0" dirty="0"/>
                        <a:t>Are the sides equivalent?</a:t>
                      </a:r>
                    </a:p>
                  </a:txBody>
                  <a:tcPr>
                    <a:solidFill>
                      <a:srgbClr val="FF489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lt1"/>
                          </a:solidFill>
                          <a:latin typeface="+mn-lt"/>
                          <a:ea typeface="+mn-ea"/>
                          <a:cs typeface="+mn-cs"/>
                        </a:rPr>
                        <a:t>Does it use the distributive Property?</a:t>
                      </a:r>
                    </a:p>
                  </a:txBody>
                  <a:tcPr>
                    <a:solidFill>
                      <a:srgbClr val="FF4891"/>
                    </a:solidFill>
                  </a:tcPr>
                </a:tc>
                <a:extLst>
                  <a:ext uri="{0D108BD9-81ED-4DB2-BD59-A6C34878D82A}">
                    <a16:rowId xmlns:a16="http://schemas.microsoft.com/office/drawing/2014/main" val="10000"/>
                  </a:ext>
                </a:extLst>
              </a:tr>
              <a:tr h="423140">
                <a:tc>
                  <a:txBody>
                    <a:bodyPr/>
                    <a:lstStyle/>
                    <a:p>
                      <a:r>
                        <a:rPr lang="en-US" sz="2000" b="0" kern="1200" dirty="0">
                          <a:solidFill>
                            <a:schemeClr val="tx1">
                              <a:lumMod val="95000"/>
                              <a:lumOff val="5000"/>
                            </a:schemeClr>
                          </a:solidFill>
                          <a:latin typeface="+mn-lt"/>
                          <a:ea typeface="+mn-ea"/>
                          <a:cs typeface="+mn-cs"/>
                        </a:rPr>
                        <a:t>2 </a:t>
                      </a:r>
                      <a:r>
                        <a:rPr lang="en-US" altLang="en-US" sz="2000" b="0" dirty="0">
                          <a:solidFill>
                            <a:schemeClr val="tx1">
                              <a:lumMod val="95000"/>
                              <a:lumOff val="5000"/>
                            </a:schemeClr>
                          </a:solidFill>
                        </a:rPr>
                        <a:t>× ( 3 + 5) = 2 × 3 + 2 × 5</a:t>
                      </a:r>
                      <a:endParaRPr lang="en-US" sz="2000" b="0" kern="1200" dirty="0">
                        <a:solidFill>
                          <a:schemeClr val="tx1">
                            <a:lumMod val="95000"/>
                            <a:lumOff val="5000"/>
                          </a:schemeClr>
                        </a:solidFill>
                        <a:latin typeface="+mn-lt"/>
                        <a:ea typeface="+mn-ea"/>
                        <a:cs typeface="+mn-cs"/>
                      </a:endParaRPr>
                    </a:p>
                  </a:txBody>
                  <a:tcPr>
                    <a:solidFill>
                      <a:srgbClr val="FF4891">
                        <a:alpha val="30000"/>
                      </a:srgbClr>
                    </a:solidFill>
                  </a:tcPr>
                </a:tc>
                <a:tc>
                  <a:txBody>
                    <a:bodyPr/>
                    <a:lstStyle/>
                    <a:p>
                      <a:endParaRPr lang="en-US" sz="2000" b="0" dirty="0"/>
                    </a:p>
                  </a:txBody>
                  <a:tcPr>
                    <a:solidFill>
                      <a:srgbClr val="FF4891">
                        <a:alpha val="30000"/>
                      </a:srgbClr>
                    </a:solidFill>
                  </a:tcPr>
                </a:tc>
                <a:tc>
                  <a:txBody>
                    <a:bodyPr/>
                    <a:lstStyle/>
                    <a:p>
                      <a:endParaRPr lang="en-US" sz="2000" b="0" dirty="0"/>
                    </a:p>
                  </a:txBody>
                  <a:tcPr>
                    <a:solidFill>
                      <a:srgbClr val="FF4891">
                        <a:alpha val="30000"/>
                      </a:srgbClr>
                    </a:solidFill>
                  </a:tcPr>
                </a:tc>
                <a:extLst>
                  <a:ext uri="{0D108BD9-81ED-4DB2-BD59-A6C34878D82A}">
                    <a16:rowId xmlns:a16="http://schemas.microsoft.com/office/drawing/2014/main" val="10001"/>
                  </a:ext>
                </a:extLst>
              </a:tr>
              <a:tr h="423140">
                <a:tc>
                  <a:txBody>
                    <a:bodyPr/>
                    <a:lstStyle/>
                    <a:p>
                      <a:r>
                        <a:rPr lang="en-US" sz="2000" b="0" kern="1200" dirty="0">
                          <a:solidFill>
                            <a:schemeClr val="tx1">
                              <a:lumMod val="95000"/>
                              <a:lumOff val="5000"/>
                            </a:schemeClr>
                          </a:solidFill>
                          <a:latin typeface="+mn-lt"/>
                          <a:ea typeface="+mn-ea"/>
                          <a:cs typeface="+mn-cs"/>
                        </a:rPr>
                        <a:t>4</a:t>
                      </a:r>
                      <a:r>
                        <a:rPr lang="en-US" sz="2000" b="0" kern="1200" baseline="0" dirty="0">
                          <a:solidFill>
                            <a:schemeClr val="tx1">
                              <a:lumMod val="95000"/>
                              <a:lumOff val="5000"/>
                            </a:schemeClr>
                          </a:solidFill>
                          <a:latin typeface="+mn-lt"/>
                          <a:ea typeface="+mn-ea"/>
                          <a:cs typeface="+mn-cs"/>
                        </a:rPr>
                        <a:t> + ( 2 + 6) = ( 4 + 2) + 6</a:t>
                      </a:r>
                      <a:endParaRPr lang="en-US" sz="2000" b="0" kern="1200" dirty="0">
                        <a:solidFill>
                          <a:schemeClr val="tx1">
                            <a:lumMod val="95000"/>
                            <a:lumOff val="5000"/>
                          </a:schemeClr>
                        </a:solidFill>
                        <a:latin typeface="+mn-lt"/>
                        <a:ea typeface="+mn-ea"/>
                        <a:cs typeface="+mn-cs"/>
                      </a:endParaRPr>
                    </a:p>
                  </a:txBody>
                  <a:tcPr>
                    <a:solidFill>
                      <a:srgbClr val="FF4891">
                        <a:alpha val="30000"/>
                      </a:srgbClr>
                    </a:solidFill>
                  </a:tcPr>
                </a:tc>
                <a:tc>
                  <a:txBody>
                    <a:bodyPr/>
                    <a:lstStyle/>
                    <a:p>
                      <a:endParaRPr lang="en-US" sz="2000" b="0" dirty="0"/>
                    </a:p>
                  </a:txBody>
                  <a:tcPr>
                    <a:solidFill>
                      <a:srgbClr val="FF4891">
                        <a:alpha val="30000"/>
                      </a:srgbClr>
                    </a:solidFill>
                  </a:tcPr>
                </a:tc>
                <a:tc>
                  <a:txBody>
                    <a:bodyPr/>
                    <a:lstStyle/>
                    <a:p>
                      <a:endParaRPr lang="en-US" sz="2000" b="0" dirty="0"/>
                    </a:p>
                  </a:txBody>
                  <a:tcPr>
                    <a:solidFill>
                      <a:srgbClr val="FF4891">
                        <a:alpha val="30000"/>
                      </a:srgbClr>
                    </a:solidFill>
                  </a:tcPr>
                </a:tc>
                <a:extLst>
                  <a:ext uri="{0D108BD9-81ED-4DB2-BD59-A6C34878D82A}">
                    <a16:rowId xmlns:a16="http://schemas.microsoft.com/office/drawing/2014/main" val="10002"/>
                  </a:ext>
                </a:extLst>
              </a:tr>
              <a:tr h="423140">
                <a:tc>
                  <a:txBody>
                    <a:bodyPr/>
                    <a:lstStyle/>
                    <a:p>
                      <a:r>
                        <a:rPr lang="en-US" sz="2000" b="0" kern="1200" dirty="0">
                          <a:solidFill>
                            <a:schemeClr val="tx1">
                              <a:lumMod val="95000"/>
                              <a:lumOff val="5000"/>
                            </a:schemeClr>
                          </a:solidFill>
                          <a:latin typeface="+mn-lt"/>
                          <a:ea typeface="+mn-ea"/>
                          <a:cs typeface="+mn-cs"/>
                        </a:rPr>
                        <a:t>7</a:t>
                      </a:r>
                      <a:r>
                        <a:rPr lang="en-US" altLang="en-US" sz="2000" b="0" dirty="0">
                          <a:solidFill>
                            <a:schemeClr val="tx1">
                              <a:lumMod val="95000"/>
                              <a:lumOff val="5000"/>
                            </a:schemeClr>
                          </a:solidFill>
                        </a:rPr>
                        <a:t>× [ 2 × ( 4+5)] = 2</a:t>
                      </a:r>
                      <a:r>
                        <a:rPr lang="en-US" altLang="en-US" sz="2000" b="0" baseline="0" dirty="0">
                          <a:solidFill>
                            <a:schemeClr val="tx1">
                              <a:lumMod val="95000"/>
                              <a:lumOff val="5000"/>
                            </a:schemeClr>
                          </a:solidFill>
                        </a:rPr>
                        <a:t> </a:t>
                      </a:r>
                      <a:r>
                        <a:rPr lang="en-US" altLang="en-US" sz="2000" b="0" dirty="0">
                          <a:solidFill>
                            <a:schemeClr val="tx1">
                              <a:lumMod val="95000"/>
                              <a:lumOff val="5000"/>
                            </a:schemeClr>
                          </a:solidFill>
                        </a:rPr>
                        <a:t>× [</a:t>
                      </a:r>
                      <a:r>
                        <a:rPr lang="en-US" altLang="en-US" sz="2000" b="0" baseline="0" dirty="0">
                          <a:solidFill>
                            <a:schemeClr val="tx1">
                              <a:lumMod val="95000"/>
                              <a:lumOff val="5000"/>
                            </a:schemeClr>
                          </a:solidFill>
                        </a:rPr>
                        <a:t> 7 </a:t>
                      </a:r>
                      <a:r>
                        <a:rPr lang="en-US" altLang="en-US" sz="2000" b="0" dirty="0">
                          <a:solidFill>
                            <a:schemeClr val="tx1">
                              <a:lumMod val="95000"/>
                              <a:lumOff val="5000"/>
                            </a:schemeClr>
                          </a:solidFill>
                        </a:rPr>
                        <a:t>× 4 + 7 × 5] </a:t>
                      </a:r>
                      <a:endParaRPr lang="en-US" sz="2000" b="0" kern="1200" dirty="0">
                        <a:solidFill>
                          <a:schemeClr val="tx1">
                            <a:lumMod val="95000"/>
                            <a:lumOff val="5000"/>
                          </a:schemeClr>
                        </a:solidFill>
                        <a:latin typeface="+mn-lt"/>
                        <a:ea typeface="+mn-ea"/>
                        <a:cs typeface="+mn-cs"/>
                      </a:endParaRPr>
                    </a:p>
                  </a:txBody>
                  <a:tcPr>
                    <a:solidFill>
                      <a:srgbClr val="FF4891">
                        <a:alpha val="30000"/>
                      </a:srgbClr>
                    </a:solidFill>
                  </a:tcPr>
                </a:tc>
                <a:tc>
                  <a:txBody>
                    <a:bodyPr/>
                    <a:lstStyle/>
                    <a:p>
                      <a:endParaRPr lang="en-US" sz="2000" b="0" dirty="0"/>
                    </a:p>
                  </a:txBody>
                  <a:tcPr>
                    <a:solidFill>
                      <a:srgbClr val="FF4891">
                        <a:alpha val="30000"/>
                      </a:srgbClr>
                    </a:solidFill>
                  </a:tcPr>
                </a:tc>
                <a:tc>
                  <a:txBody>
                    <a:bodyPr/>
                    <a:lstStyle/>
                    <a:p>
                      <a:endParaRPr lang="en-US" sz="2000" b="0" dirty="0"/>
                    </a:p>
                  </a:txBody>
                  <a:tcPr>
                    <a:solidFill>
                      <a:srgbClr val="FF4891">
                        <a:alpha val="30000"/>
                      </a:srgb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95637900"/>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a:t>PROPERTIES OF REAL NUMBERS</a:t>
            </a:r>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a:solidFill>
                  <a:schemeClr val="bg1"/>
                </a:solidFill>
              </a:rPr>
              <a:t>12</a:t>
            </a:r>
            <a:endParaRPr lang="en-US" sz="2000" b="1" dirty="0">
              <a:solidFill>
                <a:schemeClr val="bg1"/>
              </a:solidFill>
            </a:endParaRPr>
          </a:p>
        </p:txBody>
      </p:sp>
      <p:sp>
        <p:nvSpPr>
          <p:cNvPr id="4" name="Rectangle 3"/>
          <p:cNvSpPr/>
          <p:nvPr/>
        </p:nvSpPr>
        <p:spPr>
          <a:xfrm>
            <a:off x="5160006" y="1022551"/>
            <a:ext cx="2022990" cy="523220"/>
          </a:xfrm>
          <a:prstGeom prst="rect">
            <a:avLst/>
          </a:prstGeom>
        </p:spPr>
        <p:txBody>
          <a:bodyPr wrap="none">
            <a:spAutoFit/>
          </a:bodyPr>
          <a:lstStyle/>
          <a:p>
            <a:pPr>
              <a:buFont typeface="Wingdings" panose="05000000000000000000" pitchFamily="2" charset="2"/>
              <a:buNone/>
            </a:pPr>
            <a:r>
              <a:rPr lang="en-US" altLang="en-US" sz="2800" b="1" dirty="0"/>
              <a:t>PROBLEM 3:</a:t>
            </a:r>
          </a:p>
        </p:txBody>
      </p:sp>
      <p:sp>
        <p:nvSpPr>
          <p:cNvPr id="2" name="Rectangle 1"/>
          <p:cNvSpPr/>
          <p:nvPr/>
        </p:nvSpPr>
        <p:spPr>
          <a:xfrm>
            <a:off x="1168720" y="1545771"/>
            <a:ext cx="10005561" cy="1200329"/>
          </a:xfrm>
          <a:prstGeom prst="rect">
            <a:avLst/>
          </a:prstGeom>
        </p:spPr>
        <p:txBody>
          <a:bodyPr wrap="square">
            <a:spAutoFit/>
          </a:bodyPr>
          <a:lstStyle/>
          <a:p>
            <a:r>
              <a:rPr lang="en-US" sz="2400" dirty="0"/>
              <a:t>Take each example and first decide if the left and right sides of the equal signs are equivalent. That would mean the equals sign makes the statement true. Then, decide if the distributive property was used in the example.</a:t>
            </a:r>
          </a:p>
        </p:txBody>
      </p:sp>
      <p:graphicFrame>
        <p:nvGraphicFramePr>
          <p:cNvPr id="8" name="Table 7"/>
          <p:cNvGraphicFramePr>
            <a:graphicFrameLocks noGrp="1"/>
          </p:cNvGraphicFramePr>
          <p:nvPr>
            <p:extLst>
              <p:ext uri="{D42A27DB-BD31-4B8C-83A1-F6EECF244321}">
                <p14:modId xmlns:p14="http://schemas.microsoft.com/office/powerpoint/2010/main" val="1903022032"/>
              </p:ext>
            </p:extLst>
          </p:nvPr>
        </p:nvGraphicFramePr>
        <p:xfrm>
          <a:off x="1168721" y="2883719"/>
          <a:ext cx="10005560" cy="2086164"/>
        </p:xfrm>
        <a:graphic>
          <a:graphicData uri="http://schemas.openxmlformats.org/drawingml/2006/table">
            <a:tbl>
              <a:tblPr firstRow="1" bandRow="1">
                <a:tableStyleId>{5C22544A-7EE6-4342-B048-85BDC9FD1C3A}</a:tableStyleId>
              </a:tblPr>
              <a:tblGrid>
                <a:gridCol w="3860479">
                  <a:extLst>
                    <a:ext uri="{9D8B030D-6E8A-4147-A177-3AD203B41FA5}">
                      <a16:colId xmlns:a16="http://schemas.microsoft.com/office/drawing/2014/main" val="20000"/>
                    </a:ext>
                  </a:extLst>
                </a:gridCol>
                <a:gridCol w="2878017">
                  <a:extLst>
                    <a:ext uri="{9D8B030D-6E8A-4147-A177-3AD203B41FA5}">
                      <a16:colId xmlns:a16="http://schemas.microsoft.com/office/drawing/2014/main" val="20001"/>
                    </a:ext>
                  </a:extLst>
                </a:gridCol>
                <a:gridCol w="3267064">
                  <a:extLst>
                    <a:ext uri="{9D8B030D-6E8A-4147-A177-3AD203B41FA5}">
                      <a16:colId xmlns:a16="http://schemas.microsoft.com/office/drawing/2014/main" val="20002"/>
                    </a:ext>
                  </a:extLst>
                </a:gridCol>
              </a:tblGrid>
              <a:tr h="816744">
                <a:tc>
                  <a:txBody>
                    <a:bodyPr/>
                    <a:lstStyle/>
                    <a:p>
                      <a:pPr algn="ctr"/>
                      <a:r>
                        <a:rPr lang="en-US" sz="2000" b="0" dirty="0"/>
                        <a:t>Example</a:t>
                      </a:r>
                    </a:p>
                  </a:txBody>
                  <a:tcPr>
                    <a:solidFill>
                      <a:srgbClr val="FF4891"/>
                    </a:solidFill>
                  </a:tcPr>
                </a:tc>
                <a:tc>
                  <a:txBody>
                    <a:bodyPr/>
                    <a:lstStyle/>
                    <a:p>
                      <a:pPr algn="ctr"/>
                      <a:r>
                        <a:rPr lang="en-US" sz="2000" b="0" dirty="0"/>
                        <a:t>Are the sides equivalent?</a:t>
                      </a:r>
                    </a:p>
                  </a:txBody>
                  <a:tcPr>
                    <a:solidFill>
                      <a:srgbClr val="FF489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lt1"/>
                          </a:solidFill>
                          <a:latin typeface="+mn-lt"/>
                          <a:ea typeface="+mn-ea"/>
                          <a:cs typeface="+mn-cs"/>
                        </a:rPr>
                        <a:t>Does it use the distributive Property?</a:t>
                      </a:r>
                    </a:p>
                  </a:txBody>
                  <a:tcPr>
                    <a:solidFill>
                      <a:srgbClr val="FF4891"/>
                    </a:solidFill>
                  </a:tcPr>
                </a:tc>
                <a:extLst>
                  <a:ext uri="{0D108BD9-81ED-4DB2-BD59-A6C34878D82A}">
                    <a16:rowId xmlns:a16="http://schemas.microsoft.com/office/drawing/2014/main" val="10000"/>
                  </a:ext>
                </a:extLst>
              </a:tr>
              <a:tr h="423140">
                <a:tc>
                  <a:txBody>
                    <a:bodyPr/>
                    <a:lstStyle/>
                    <a:p>
                      <a:r>
                        <a:rPr lang="en-US" sz="2000" b="0" kern="1200" dirty="0">
                          <a:solidFill>
                            <a:schemeClr val="tx1">
                              <a:lumMod val="95000"/>
                              <a:lumOff val="5000"/>
                            </a:schemeClr>
                          </a:solidFill>
                          <a:latin typeface="+mn-lt"/>
                          <a:ea typeface="+mn-ea"/>
                          <a:cs typeface="+mn-cs"/>
                        </a:rPr>
                        <a:t>2 </a:t>
                      </a:r>
                      <a:r>
                        <a:rPr lang="en-US" altLang="en-US" sz="2000" b="0" dirty="0">
                          <a:solidFill>
                            <a:schemeClr val="tx1">
                              <a:lumMod val="95000"/>
                              <a:lumOff val="5000"/>
                            </a:schemeClr>
                          </a:solidFill>
                        </a:rPr>
                        <a:t>× ( 3 + 5) = 2 × 3 + 2 × 5</a:t>
                      </a:r>
                      <a:endParaRPr lang="en-US" sz="2000" b="0" kern="1200" dirty="0">
                        <a:solidFill>
                          <a:schemeClr val="tx1">
                            <a:lumMod val="95000"/>
                            <a:lumOff val="5000"/>
                          </a:schemeClr>
                        </a:solidFill>
                        <a:latin typeface="+mn-lt"/>
                        <a:ea typeface="+mn-ea"/>
                        <a:cs typeface="+mn-cs"/>
                      </a:endParaRPr>
                    </a:p>
                  </a:txBody>
                  <a:tcPr>
                    <a:solidFill>
                      <a:srgbClr val="FF4891">
                        <a:alpha val="30000"/>
                      </a:srgbClr>
                    </a:solidFill>
                  </a:tcPr>
                </a:tc>
                <a:tc>
                  <a:txBody>
                    <a:bodyPr/>
                    <a:lstStyle/>
                    <a:p>
                      <a:pPr marL="0" marR="0" algn="ctr">
                        <a:lnSpc>
                          <a:spcPct val="107000"/>
                        </a:lnSpc>
                        <a:spcBef>
                          <a:spcPts val="0"/>
                        </a:spcBef>
                        <a:spcAft>
                          <a:spcPts val="800"/>
                        </a:spcAft>
                      </a:pPr>
                      <a:r>
                        <a:rPr lang="en-US" sz="2000" dirty="0">
                          <a:effectLst/>
                          <a:latin typeface="+mn-lt"/>
                          <a:ea typeface="Times New Roman" panose="02020603050405020304" pitchFamily="18" charset="0"/>
                          <a:cs typeface="Arial" panose="020B0604020202020204" pitchFamily="34" charset="0"/>
                        </a:rPr>
                        <a:t>YES</a:t>
                      </a:r>
                      <a:endParaRPr lang="en-US" sz="2000" dirty="0">
                        <a:effectLst/>
                        <a:latin typeface="+mn-lt"/>
                        <a:ea typeface="Calibri" panose="020F0502020204030204" pitchFamily="34" charset="0"/>
                        <a:cs typeface="Arial" panose="020B0604020202020204" pitchFamily="34" charset="0"/>
                      </a:endParaRPr>
                    </a:p>
                  </a:txBody>
                  <a:tcPr>
                    <a:solidFill>
                      <a:srgbClr val="FF4891">
                        <a:alpha val="30000"/>
                      </a:srgbClr>
                    </a:solidFill>
                  </a:tcPr>
                </a:tc>
                <a:tc>
                  <a:txBody>
                    <a:bodyPr/>
                    <a:lstStyle/>
                    <a:p>
                      <a:pPr marL="0" marR="0" algn="ctr">
                        <a:lnSpc>
                          <a:spcPct val="107000"/>
                        </a:lnSpc>
                        <a:spcBef>
                          <a:spcPts val="0"/>
                        </a:spcBef>
                        <a:spcAft>
                          <a:spcPts val="800"/>
                        </a:spcAft>
                      </a:pPr>
                      <a:r>
                        <a:rPr lang="en-US" sz="2000">
                          <a:effectLst/>
                          <a:latin typeface="+mn-lt"/>
                          <a:ea typeface="Times New Roman" panose="02020603050405020304" pitchFamily="18" charset="0"/>
                          <a:cs typeface="Arial" panose="020B0604020202020204" pitchFamily="34" charset="0"/>
                        </a:rPr>
                        <a:t>YES</a:t>
                      </a:r>
                      <a:endParaRPr lang="en-US" sz="2000">
                        <a:effectLst/>
                        <a:latin typeface="+mn-lt"/>
                        <a:ea typeface="Calibri" panose="020F0502020204030204" pitchFamily="34" charset="0"/>
                        <a:cs typeface="Arial" panose="020B0604020202020204" pitchFamily="34" charset="0"/>
                      </a:endParaRPr>
                    </a:p>
                  </a:txBody>
                  <a:tcPr>
                    <a:solidFill>
                      <a:srgbClr val="FF4891">
                        <a:alpha val="30000"/>
                      </a:srgbClr>
                    </a:solidFill>
                  </a:tcPr>
                </a:tc>
                <a:extLst>
                  <a:ext uri="{0D108BD9-81ED-4DB2-BD59-A6C34878D82A}">
                    <a16:rowId xmlns:a16="http://schemas.microsoft.com/office/drawing/2014/main" val="10001"/>
                  </a:ext>
                </a:extLst>
              </a:tr>
              <a:tr h="423140">
                <a:tc>
                  <a:txBody>
                    <a:bodyPr/>
                    <a:lstStyle/>
                    <a:p>
                      <a:r>
                        <a:rPr lang="en-US" sz="2000" b="0" kern="1200" dirty="0">
                          <a:solidFill>
                            <a:schemeClr val="tx1">
                              <a:lumMod val="95000"/>
                              <a:lumOff val="5000"/>
                            </a:schemeClr>
                          </a:solidFill>
                          <a:latin typeface="+mn-lt"/>
                          <a:ea typeface="+mn-ea"/>
                          <a:cs typeface="+mn-cs"/>
                        </a:rPr>
                        <a:t>4</a:t>
                      </a:r>
                      <a:r>
                        <a:rPr lang="en-US" sz="2000" b="0" kern="1200" baseline="0" dirty="0">
                          <a:solidFill>
                            <a:schemeClr val="tx1">
                              <a:lumMod val="95000"/>
                              <a:lumOff val="5000"/>
                            </a:schemeClr>
                          </a:solidFill>
                          <a:latin typeface="+mn-lt"/>
                          <a:ea typeface="+mn-ea"/>
                          <a:cs typeface="+mn-cs"/>
                        </a:rPr>
                        <a:t> + ( 2 + 6) = ( 4 + 2) + 6</a:t>
                      </a:r>
                      <a:endParaRPr lang="en-US" sz="2000" b="0" kern="1200" dirty="0">
                        <a:solidFill>
                          <a:schemeClr val="tx1">
                            <a:lumMod val="95000"/>
                            <a:lumOff val="5000"/>
                          </a:schemeClr>
                        </a:solidFill>
                        <a:latin typeface="+mn-lt"/>
                        <a:ea typeface="+mn-ea"/>
                        <a:cs typeface="+mn-cs"/>
                      </a:endParaRPr>
                    </a:p>
                  </a:txBody>
                  <a:tcPr>
                    <a:solidFill>
                      <a:srgbClr val="FF4891">
                        <a:alpha val="30000"/>
                      </a:srgbClr>
                    </a:solidFill>
                  </a:tcPr>
                </a:tc>
                <a:tc>
                  <a:txBody>
                    <a:bodyPr/>
                    <a:lstStyle/>
                    <a:p>
                      <a:pPr marL="0" marR="0" algn="ctr">
                        <a:lnSpc>
                          <a:spcPct val="107000"/>
                        </a:lnSpc>
                        <a:spcBef>
                          <a:spcPts val="0"/>
                        </a:spcBef>
                        <a:spcAft>
                          <a:spcPts val="800"/>
                        </a:spcAft>
                      </a:pPr>
                      <a:r>
                        <a:rPr lang="en-US" sz="2000">
                          <a:effectLst/>
                          <a:latin typeface="+mn-lt"/>
                          <a:ea typeface="Times New Roman" panose="02020603050405020304" pitchFamily="18" charset="0"/>
                          <a:cs typeface="Arial" panose="020B0604020202020204" pitchFamily="34" charset="0"/>
                        </a:rPr>
                        <a:t>YES</a:t>
                      </a:r>
                      <a:endParaRPr lang="en-US" sz="2000">
                        <a:effectLst/>
                        <a:latin typeface="+mn-lt"/>
                        <a:ea typeface="Calibri" panose="020F0502020204030204" pitchFamily="34" charset="0"/>
                        <a:cs typeface="Arial" panose="020B0604020202020204" pitchFamily="34" charset="0"/>
                      </a:endParaRPr>
                    </a:p>
                  </a:txBody>
                  <a:tcPr>
                    <a:solidFill>
                      <a:srgbClr val="FF4891">
                        <a:alpha val="30000"/>
                      </a:srgbClr>
                    </a:solidFill>
                  </a:tcPr>
                </a:tc>
                <a:tc>
                  <a:txBody>
                    <a:bodyPr/>
                    <a:lstStyle/>
                    <a:p>
                      <a:pPr marL="0" marR="0" algn="ctr">
                        <a:lnSpc>
                          <a:spcPct val="107000"/>
                        </a:lnSpc>
                        <a:spcBef>
                          <a:spcPts val="0"/>
                        </a:spcBef>
                        <a:spcAft>
                          <a:spcPts val="800"/>
                        </a:spcAft>
                      </a:pPr>
                      <a:r>
                        <a:rPr lang="en-US" sz="2000">
                          <a:effectLst/>
                          <a:latin typeface="+mn-lt"/>
                          <a:ea typeface="Times New Roman" panose="02020603050405020304" pitchFamily="18" charset="0"/>
                          <a:cs typeface="Arial" panose="020B0604020202020204" pitchFamily="34" charset="0"/>
                        </a:rPr>
                        <a:t>NO</a:t>
                      </a:r>
                      <a:endParaRPr lang="en-US" sz="2000">
                        <a:effectLst/>
                        <a:latin typeface="+mn-lt"/>
                        <a:ea typeface="Calibri" panose="020F0502020204030204" pitchFamily="34" charset="0"/>
                        <a:cs typeface="Arial" panose="020B0604020202020204" pitchFamily="34" charset="0"/>
                      </a:endParaRPr>
                    </a:p>
                  </a:txBody>
                  <a:tcPr>
                    <a:solidFill>
                      <a:srgbClr val="FF4891">
                        <a:alpha val="30000"/>
                      </a:srgbClr>
                    </a:solidFill>
                  </a:tcPr>
                </a:tc>
                <a:extLst>
                  <a:ext uri="{0D108BD9-81ED-4DB2-BD59-A6C34878D82A}">
                    <a16:rowId xmlns:a16="http://schemas.microsoft.com/office/drawing/2014/main" val="10002"/>
                  </a:ext>
                </a:extLst>
              </a:tr>
              <a:tr h="423140">
                <a:tc>
                  <a:txBody>
                    <a:bodyPr/>
                    <a:lstStyle/>
                    <a:p>
                      <a:r>
                        <a:rPr lang="en-US" sz="2000" b="0" kern="1200" dirty="0">
                          <a:solidFill>
                            <a:schemeClr val="tx1">
                              <a:lumMod val="95000"/>
                              <a:lumOff val="5000"/>
                            </a:schemeClr>
                          </a:solidFill>
                          <a:latin typeface="+mn-lt"/>
                          <a:ea typeface="+mn-ea"/>
                          <a:cs typeface="+mn-cs"/>
                        </a:rPr>
                        <a:t>7</a:t>
                      </a:r>
                      <a:r>
                        <a:rPr lang="en-US" altLang="en-US" sz="2000" b="0" dirty="0">
                          <a:solidFill>
                            <a:schemeClr val="tx1">
                              <a:lumMod val="95000"/>
                              <a:lumOff val="5000"/>
                            </a:schemeClr>
                          </a:solidFill>
                        </a:rPr>
                        <a:t>× [ 2 × ( 4+5)] = 2</a:t>
                      </a:r>
                      <a:r>
                        <a:rPr lang="en-US" altLang="en-US" sz="2000" b="0" baseline="0" dirty="0">
                          <a:solidFill>
                            <a:schemeClr val="tx1">
                              <a:lumMod val="95000"/>
                              <a:lumOff val="5000"/>
                            </a:schemeClr>
                          </a:solidFill>
                        </a:rPr>
                        <a:t> </a:t>
                      </a:r>
                      <a:r>
                        <a:rPr lang="en-US" altLang="en-US" sz="2000" b="0" dirty="0">
                          <a:solidFill>
                            <a:schemeClr val="tx1">
                              <a:lumMod val="95000"/>
                              <a:lumOff val="5000"/>
                            </a:schemeClr>
                          </a:solidFill>
                        </a:rPr>
                        <a:t>× [</a:t>
                      </a:r>
                      <a:r>
                        <a:rPr lang="en-US" altLang="en-US" sz="2000" b="0" baseline="0" dirty="0">
                          <a:solidFill>
                            <a:schemeClr val="tx1">
                              <a:lumMod val="95000"/>
                              <a:lumOff val="5000"/>
                            </a:schemeClr>
                          </a:solidFill>
                        </a:rPr>
                        <a:t> 7 </a:t>
                      </a:r>
                      <a:r>
                        <a:rPr lang="en-US" altLang="en-US" sz="2000" b="0" dirty="0">
                          <a:solidFill>
                            <a:schemeClr val="tx1">
                              <a:lumMod val="95000"/>
                              <a:lumOff val="5000"/>
                            </a:schemeClr>
                          </a:solidFill>
                        </a:rPr>
                        <a:t>× 4 + 7 × 5] </a:t>
                      </a:r>
                      <a:endParaRPr lang="en-US" sz="2000" b="0" kern="1200" dirty="0">
                        <a:solidFill>
                          <a:schemeClr val="tx1">
                            <a:lumMod val="95000"/>
                            <a:lumOff val="5000"/>
                          </a:schemeClr>
                        </a:solidFill>
                        <a:latin typeface="+mn-lt"/>
                        <a:ea typeface="+mn-ea"/>
                        <a:cs typeface="+mn-cs"/>
                      </a:endParaRPr>
                    </a:p>
                  </a:txBody>
                  <a:tcPr>
                    <a:solidFill>
                      <a:srgbClr val="FF4891">
                        <a:alpha val="30000"/>
                      </a:srgbClr>
                    </a:solidFill>
                  </a:tcPr>
                </a:tc>
                <a:tc>
                  <a:txBody>
                    <a:bodyPr/>
                    <a:lstStyle/>
                    <a:p>
                      <a:pPr marL="0" marR="0" algn="ctr">
                        <a:lnSpc>
                          <a:spcPct val="107000"/>
                        </a:lnSpc>
                        <a:spcBef>
                          <a:spcPts val="0"/>
                        </a:spcBef>
                        <a:spcAft>
                          <a:spcPts val="800"/>
                        </a:spcAft>
                      </a:pPr>
                      <a:r>
                        <a:rPr lang="en-US" sz="2000">
                          <a:effectLst/>
                          <a:latin typeface="+mn-lt"/>
                          <a:ea typeface="Times New Roman" panose="02020603050405020304" pitchFamily="18" charset="0"/>
                          <a:cs typeface="Arial" panose="020B0604020202020204" pitchFamily="34" charset="0"/>
                        </a:rPr>
                        <a:t>YES</a:t>
                      </a:r>
                      <a:endParaRPr lang="en-US" sz="2000">
                        <a:effectLst/>
                        <a:latin typeface="+mn-lt"/>
                        <a:ea typeface="Calibri" panose="020F0502020204030204" pitchFamily="34" charset="0"/>
                        <a:cs typeface="Arial" panose="020B0604020202020204" pitchFamily="34" charset="0"/>
                      </a:endParaRPr>
                    </a:p>
                  </a:txBody>
                  <a:tcPr>
                    <a:solidFill>
                      <a:srgbClr val="FF4891">
                        <a:alpha val="30000"/>
                      </a:srgbClr>
                    </a:solidFill>
                  </a:tcPr>
                </a:tc>
                <a:tc>
                  <a:txBody>
                    <a:bodyPr/>
                    <a:lstStyle/>
                    <a:p>
                      <a:pPr marL="0" marR="0" algn="ctr">
                        <a:lnSpc>
                          <a:spcPct val="107000"/>
                        </a:lnSpc>
                        <a:spcBef>
                          <a:spcPts val="0"/>
                        </a:spcBef>
                        <a:spcAft>
                          <a:spcPts val="800"/>
                        </a:spcAft>
                      </a:pPr>
                      <a:r>
                        <a:rPr lang="en-US" sz="2000" dirty="0">
                          <a:effectLst/>
                          <a:latin typeface="+mn-lt"/>
                          <a:ea typeface="Times New Roman" panose="02020603050405020304" pitchFamily="18" charset="0"/>
                          <a:cs typeface="Arial" panose="020B0604020202020204" pitchFamily="34" charset="0"/>
                        </a:rPr>
                        <a:t>YES</a:t>
                      </a:r>
                      <a:endParaRPr lang="en-US" sz="2000" dirty="0">
                        <a:effectLst/>
                        <a:latin typeface="+mn-lt"/>
                        <a:ea typeface="Calibri" panose="020F0502020204030204" pitchFamily="34" charset="0"/>
                        <a:cs typeface="Arial" panose="020B0604020202020204" pitchFamily="34" charset="0"/>
                      </a:endParaRPr>
                    </a:p>
                  </a:txBody>
                  <a:tcPr>
                    <a:solidFill>
                      <a:srgbClr val="FF4891">
                        <a:alpha val="30000"/>
                      </a:srgb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4304890"/>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923" y="370195"/>
            <a:ext cx="10515600" cy="1325563"/>
          </a:xfrm>
        </p:spPr>
        <p:txBody>
          <a:bodyPr/>
          <a:lstStyle/>
          <a:p>
            <a:r>
              <a:rPr lang="en-US" dirty="0"/>
              <a:t>OBJECTIVES</a:t>
            </a:r>
            <a:endParaRPr lang="en-US" sz="4000" dirty="0"/>
          </a:p>
        </p:txBody>
      </p:sp>
      <p:sp>
        <p:nvSpPr>
          <p:cNvPr id="5" name="Rectangle 4"/>
          <p:cNvSpPr/>
          <p:nvPr/>
        </p:nvSpPr>
        <p:spPr>
          <a:xfrm>
            <a:off x="3931834" y="1584191"/>
            <a:ext cx="4433778" cy="523220"/>
          </a:xfrm>
          <a:prstGeom prst="rect">
            <a:avLst/>
          </a:prstGeom>
        </p:spPr>
        <p:txBody>
          <a:bodyPr wrap="none">
            <a:spAutoFit/>
          </a:bodyPr>
          <a:lstStyle/>
          <a:p>
            <a:r>
              <a:rPr lang="en-US" altLang="en-US" sz="2800" b="1" dirty="0"/>
              <a:t>STUDENTS WILL BE ABLE TO:</a:t>
            </a:r>
          </a:p>
        </p:txBody>
      </p:sp>
      <p:sp>
        <p:nvSpPr>
          <p:cNvPr id="6" name="Rectangle 5"/>
          <p:cNvSpPr/>
          <p:nvPr/>
        </p:nvSpPr>
        <p:spPr>
          <a:xfrm>
            <a:off x="2898218" y="2159545"/>
            <a:ext cx="6962675" cy="523220"/>
          </a:xfrm>
          <a:prstGeom prst="rect">
            <a:avLst/>
          </a:prstGeom>
        </p:spPr>
        <p:txBody>
          <a:bodyPr wrap="none">
            <a:spAutoFit/>
          </a:bodyPr>
          <a:lstStyle/>
          <a:p>
            <a:pPr marL="457200" indent="-457200">
              <a:buFont typeface="Wingdings" panose="05000000000000000000" pitchFamily="2" charset="2"/>
              <a:buChar char="q"/>
            </a:pPr>
            <a:r>
              <a:rPr lang="en-US" sz="2800" dirty="0"/>
              <a:t>identify various properties of real numbers.</a:t>
            </a:r>
          </a:p>
        </p:txBody>
      </p:sp>
      <p:sp>
        <p:nvSpPr>
          <p:cNvPr id="7" name="Rectangle 6"/>
          <p:cNvSpPr/>
          <p:nvPr/>
        </p:nvSpPr>
        <p:spPr>
          <a:xfrm>
            <a:off x="4677775" y="2881082"/>
            <a:ext cx="2941896" cy="523220"/>
          </a:xfrm>
          <a:prstGeom prst="rect">
            <a:avLst/>
          </a:prstGeom>
        </p:spPr>
        <p:txBody>
          <a:bodyPr wrap="none">
            <a:spAutoFit/>
          </a:bodyPr>
          <a:lstStyle/>
          <a:p>
            <a:pPr>
              <a:buFont typeface="Wingdings" panose="05000000000000000000" pitchFamily="2" charset="2"/>
              <a:buNone/>
            </a:pPr>
            <a:r>
              <a:rPr lang="en-US" altLang="en-US" sz="2800" b="1" dirty="0"/>
              <a:t>KEY VOCABULARY:</a:t>
            </a:r>
          </a:p>
        </p:txBody>
      </p:sp>
      <p:sp>
        <p:nvSpPr>
          <p:cNvPr id="8" name="Rectangle 7"/>
          <p:cNvSpPr/>
          <p:nvPr/>
        </p:nvSpPr>
        <p:spPr>
          <a:xfrm>
            <a:off x="2505692" y="3404302"/>
            <a:ext cx="8298296" cy="2246769"/>
          </a:xfrm>
          <a:prstGeom prst="rect">
            <a:avLst/>
          </a:prstGeom>
        </p:spPr>
        <p:txBody>
          <a:bodyPr wrap="square">
            <a:spAutoFit/>
          </a:bodyPr>
          <a:lstStyle/>
          <a:p>
            <a:pPr>
              <a:buFontTx/>
              <a:buChar char="•"/>
            </a:pPr>
            <a:r>
              <a:rPr lang="en-US" altLang="en-US" sz="2800" dirty="0">
                <a:solidFill>
                  <a:schemeClr val="tx1"/>
                </a:solidFill>
              </a:rPr>
              <a:t> Real numbers</a:t>
            </a:r>
          </a:p>
          <a:p>
            <a:pPr>
              <a:buFont typeface="Arial" pitchFamily="34" charset="0"/>
              <a:buChar char="•"/>
            </a:pPr>
            <a:r>
              <a:rPr lang="en-US" sz="2800" dirty="0"/>
              <a:t> Commutative and Associative Properties of Addition</a:t>
            </a:r>
          </a:p>
          <a:p>
            <a:pPr>
              <a:buFont typeface="Arial" pitchFamily="34" charset="0"/>
              <a:buChar char="•"/>
            </a:pPr>
            <a:r>
              <a:rPr lang="en-US" sz="2800" dirty="0"/>
              <a:t> The Distributive Property</a:t>
            </a:r>
          </a:p>
          <a:p>
            <a:pPr>
              <a:buFont typeface="Arial" pitchFamily="34" charset="0"/>
              <a:buChar char="•"/>
            </a:pPr>
            <a:r>
              <a:rPr lang="en-US" sz="2800" dirty="0"/>
              <a:t> The Additive and Multiplicative Inverse Property</a:t>
            </a:r>
          </a:p>
          <a:p>
            <a:pPr>
              <a:buFont typeface="Arial" pitchFamily="34" charset="0"/>
              <a:buChar char="•"/>
            </a:pPr>
            <a:r>
              <a:rPr lang="en-US" sz="2800" dirty="0"/>
              <a:t> The Multiplicative Property of Zero</a:t>
            </a:r>
            <a:endParaRPr lang="en-US" altLang="en-US" sz="2800" dirty="0"/>
          </a:p>
        </p:txBody>
      </p:sp>
    </p:spTree>
    <p:extLst>
      <p:ext uri="{BB962C8B-B14F-4D97-AF65-F5344CB8AC3E}">
        <p14:creationId xmlns:p14="http://schemas.microsoft.com/office/powerpoint/2010/main" val="418704124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a:t>PROPERTIES OF REAL NUMBERS</a:t>
            </a:r>
          </a:p>
        </p:txBody>
      </p:sp>
      <mc:AlternateContent xmlns:mc="http://schemas.openxmlformats.org/markup-compatibility/2006" xmlns:a14="http://schemas.microsoft.com/office/drawing/2010/main">
        <mc:Choice Requires="a14">
          <p:sp>
            <p:nvSpPr>
              <p:cNvPr id="29" name="Rectangle 28"/>
              <p:cNvSpPr/>
              <p:nvPr/>
            </p:nvSpPr>
            <p:spPr>
              <a:xfrm>
                <a:off x="1190296" y="2450083"/>
                <a:ext cx="9936678" cy="2862322"/>
              </a:xfrm>
              <a:prstGeom prst="rect">
                <a:avLst/>
              </a:prstGeom>
            </p:spPr>
            <p:txBody>
              <a:bodyPr wrap="square">
                <a:spAutoFit/>
              </a:bodyPr>
              <a:lstStyle/>
              <a:p>
                <a:pPr algn="just"/>
                <a:r>
                  <a:rPr lang="en-US" sz="3600" dirty="0"/>
                  <a:t>A </a:t>
                </a:r>
                <a:r>
                  <a:rPr lang="en-US" sz="3600" b="1" dirty="0"/>
                  <a:t>Real Number </a:t>
                </a:r>
                <a:r>
                  <a:rPr lang="en-US" sz="3600" dirty="0"/>
                  <a:t>is a value that represents a quantity along a continuous number line. Real numbers can be ordered. The symbol for the set of real numbers is script </a:t>
                </a:r>
                <a14:m>
                  <m:oMath xmlns:m="http://schemas.openxmlformats.org/officeDocument/2006/math">
                    <m:r>
                      <a:rPr lang="en-US" sz="3600" i="1" smtClean="0">
                        <a:latin typeface="Cambria Math" panose="02040503050406030204" pitchFamily="18" charset="0"/>
                        <a:ea typeface="Cambria Math" panose="02040503050406030204" pitchFamily="18" charset="0"/>
                      </a:rPr>
                      <m:t>ℝ</m:t>
                    </m:r>
                    <m:r>
                      <a:rPr lang="en-US" sz="3600" b="0" i="0" smtClean="0">
                        <a:latin typeface="Cambria Math" panose="02040503050406030204" pitchFamily="18" charset="0"/>
                        <a:ea typeface="Cambria Math" panose="02040503050406030204" pitchFamily="18" charset="0"/>
                      </a:rPr>
                      <m:t>, </m:t>
                    </m:r>
                    <m:r>
                      <m:rPr>
                        <m:nor/>
                      </m:rPr>
                      <a:rPr lang="en-US" sz="3600" dirty="0" smtClean="0"/>
                      <m:t>which</m:t>
                    </m:r>
                    <m:r>
                      <m:rPr>
                        <m:nor/>
                      </m:rPr>
                      <a:rPr lang="en-US" sz="3600" dirty="0" smtClean="0"/>
                      <m:t> </m:t>
                    </m:r>
                    <m:r>
                      <m:rPr>
                        <m:nor/>
                      </m:rPr>
                      <a:rPr lang="en-US" sz="3600" dirty="0" smtClean="0"/>
                      <m:t>is</m:t>
                    </m:r>
                    <m:r>
                      <m:rPr>
                        <m:nor/>
                      </m:rPr>
                      <a:rPr lang="en-US" sz="3600" dirty="0" smtClean="0"/>
                      <m:t> </m:t>
                    </m:r>
                    <m:r>
                      <m:rPr>
                        <m:nor/>
                      </m:rPr>
                      <a:rPr lang="en-US" sz="3600" dirty="0" smtClean="0"/>
                      <m:t>the</m:t>
                    </m:r>
                    <m:r>
                      <m:rPr>
                        <m:nor/>
                      </m:rPr>
                      <a:rPr lang="en-US" sz="3600" dirty="0" smtClean="0"/>
                      <m:t> </m:t>
                    </m:r>
                    <m:r>
                      <m:rPr>
                        <m:nor/>
                      </m:rPr>
                      <a:rPr lang="en-US" sz="3600" dirty="0" smtClean="0"/>
                      <m:t>letter</m:t>
                    </m:r>
                    <m:r>
                      <m:rPr>
                        <m:nor/>
                      </m:rPr>
                      <a:rPr lang="en-US" sz="3600" dirty="0" smtClean="0"/>
                      <m:t> </m:t>
                    </m:r>
                    <m:r>
                      <m:rPr>
                        <m:nor/>
                      </m:rPr>
                      <a:rPr lang="en-US" sz="3600" dirty="0" smtClean="0"/>
                      <m:t>R</m:t>
                    </m:r>
                    <m:r>
                      <m:rPr>
                        <m:nor/>
                      </m:rPr>
                      <a:rPr lang="en-US" sz="3600" dirty="0" smtClean="0"/>
                      <m:t> </m:t>
                    </m:r>
                    <m:r>
                      <m:rPr>
                        <m:nor/>
                      </m:rPr>
                      <a:rPr lang="en-US" sz="3600" dirty="0" smtClean="0"/>
                      <m:t>in</m:t>
                    </m:r>
                    <m:r>
                      <m:rPr>
                        <m:nor/>
                      </m:rPr>
                      <a:rPr lang="en-US" sz="3600" dirty="0" smtClean="0"/>
                      <m:t> </m:t>
                    </m:r>
                    <m:r>
                      <m:rPr>
                        <m:nor/>
                      </m:rPr>
                      <a:rPr lang="en-US" sz="3600" dirty="0" smtClean="0"/>
                      <m:t>the</m:t>
                    </m:r>
                    <m:r>
                      <m:rPr>
                        <m:nor/>
                      </m:rPr>
                      <a:rPr lang="en-US" sz="3600" dirty="0" smtClean="0"/>
                      <m:t> </m:t>
                    </m:r>
                    <m:r>
                      <m:rPr>
                        <m:nor/>
                      </m:rPr>
                      <a:rPr lang="en-US" sz="3600" dirty="0" smtClean="0"/>
                      <m:t>typeface</m:t>
                    </m:r>
                    <m:r>
                      <m:rPr>
                        <m:nor/>
                      </m:rPr>
                      <a:rPr lang="en-US" sz="3600" dirty="0" smtClean="0"/>
                      <m:t> "</m:t>
                    </m:r>
                    <m:r>
                      <m:rPr>
                        <m:nor/>
                      </m:rPr>
                      <a:rPr lang="en-US" sz="3600" dirty="0" smtClean="0"/>
                      <m:t>blackboard</m:t>
                    </m:r>
                    <m:r>
                      <m:rPr>
                        <m:nor/>
                      </m:rPr>
                      <a:rPr lang="en-US" sz="3600" dirty="0" smtClean="0"/>
                      <m:t> </m:t>
                    </m:r>
                    <m:r>
                      <m:rPr>
                        <m:nor/>
                      </m:rPr>
                      <a:rPr lang="en-US" sz="3600" dirty="0" smtClean="0"/>
                      <m:t>bold</m:t>
                    </m:r>
                    <m:r>
                      <m:rPr>
                        <m:nor/>
                      </m:rPr>
                      <a:rPr lang="en-US" sz="3600" dirty="0" smtClean="0"/>
                      <m:t>".</m:t>
                    </m:r>
                  </m:oMath>
                </a14:m>
                <a:endParaRPr lang="en-US" sz="3600" dirty="0"/>
              </a:p>
            </p:txBody>
          </p:sp>
        </mc:Choice>
        <mc:Fallback xmlns="">
          <p:sp>
            <p:nvSpPr>
              <p:cNvPr id="29" name="Rectangle 28"/>
              <p:cNvSpPr>
                <a:spLocks noRot="1" noChangeAspect="1" noMove="1" noResize="1" noEditPoints="1" noAdjustHandles="1" noChangeArrowheads="1" noChangeShapeType="1" noTextEdit="1"/>
              </p:cNvSpPr>
              <p:nvPr/>
            </p:nvSpPr>
            <p:spPr>
              <a:xfrm>
                <a:off x="1190296" y="2450083"/>
                <a:ext cx="9936678" cy="2862322"/>
              </a:xfrm>
              <a:prstGeom prst="rect">
                <a:avLst/>
              </a:prstGeom>
              <a:blipFill>
                <a:blip r:embed="rId2"/>
                <a:stretch>
                  <a:fillRect l="-1840" t="-3412" r="-1902"/>
                </a:stretch>
              </a:blipFill>
            </p:spPr>
            <p:txBody>
              <a:bodyPr/>
              <a:lstStyle/>
              <a:p>
                <a:r>
                  <a:rPr lang="en-US">
                    <a:noFill/>
                  </a:rPr>
                  <a:t> </a:t>
                </a:r>
              </a:p>
            </p:txBody>
          </p:sp>
        </mc:Fallback>
      </mc:AlternateContent>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a:solidFill>
                  <a:schemeClr val="bg1"/>
                </a:solidFill>
              </a:rPr>
              <a:t>01</a:t>
            </a:r>
            <a:endParaRPr lang="en-US" sz="2000" b="1" dirty="0">
              <a:solidFill>
                <a:schemeClr val="bg1"/>
              </a:solidFill>
            </a:endParaRPr>
          </a:p>
        </p:txBody>
      </p:sp>
    </p:spTree>
    <p:extLst>
      <p:ext uri="{BB962C8B-B14F-4D97-AF65-F5344CB8AC3E}">
        <p14:creationId xmlns:p14="http://schemas.microsoft.com/office/powerpoint/2010/main" val="3981343765"/>
      </p:ext>
    </p:extLst>
  </p:cSld>
  <p:clrMapOvr>
    <a:masterClrMapping/>
  </p:clrMapOvr>
  <p:transition spd="slow">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a:t>PROPERTIES OF REAL NUMBERS</a:t>
            </a:r>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a:solidFill>
                  <a:schemeClr val="bg1"/>
                </a:solidFill>
              </a:rPr>
              <a:t>02</a:t>
            </a:r>
            <a:endParaRPr lang="en-US" sz="2000" b="1" dirty="0">
              <a:solidFill>
                <a:schemeClr val="bg1"/>
              </a:solidFill>
            </a:endParaRPr>
          </a:p>
        </p:txBody>
      </p:sp>
      <mc:AlternateContent xmlns:mc="http://schemas.openxmlformats.org/markup-compatibility/2006">
        <mc:Choice xmlns:a14="http://schemas.microsoft.com/office/drawing/2010/main" Requires="a14">
          <p:sp>
            <p:nvSpPr>
              <p:cNvPr id="2" name="Rectangle 1"/>
              <p:cNvSpPr/>
              <p:nvPr/>
            </p:nvSpPr>
            <p:spPr>
              <a:xfrm>
                <a:off x="1302624" y="1729126"/>
                <a:ext cx="10306051" cy="4078296"/>
              </a:xfrm>
              <a:prstGeom prst="rect">
                <a:avLst/>
              </a:prstGeom>
            </p:spPr>
            <p:txBody>
              <a:bodyPr wrap="square">
                <a:spAutoFit/>
              </a:bodyPr>
              <a:lstStyle/>
              <a:p>
                <a:r>
                  <a:rPr lang="en-US" sz="3200" dirty="0"/>
                  <a:t>Real numbers include: </a:t>
                </a:r>
              </a:p>
              <a:p>
                <a:endParaRPr lang="en-US" sz="3200" dirty="0"/>
              </a:p>
              <a:p>
                <a:pPr marL="457200" indent="-457200">
                  <a:buFont typeface="Arial" panose="020B0604020202020204" pitchFamily="34" charset="0"/>
                  <a:buChar char="•"/>
                </a:pPr>
                <a:r>
                  <a:rPr lang="en-US" sz="3200" dirty="0"/>
                  <a:t>Counting (Natural) Numbers </a:t>
                </a:r>
                <a14:m>
                  <m:oMath xmlns:m="http://schemas.openxmlformats.org/officeDocument/2006/math">
                    <m:r>
                      <a:rPr lang="en-US" sz="3200" i="1" smtClean="0">
                        <a:latin typeface="Cambria Math" panose="02040503050406030204" pitchFamily="18" charset="0"/>
                        <a:ea typeface="Cambria Math" panose="02040503050406030204" pitchFamily="18" charset="0"/>
                      </a:rPr>
                      <m:t>ℕ</m:t>
                    </m:r>
                  </m:oMath>
                </a14:m>
                <a:r>
                  <a:rPr lang="en-US" sz="3200" dirty="0"/>
                  <a:t> {1, 2, 3, ... }</a:t>
                </a:r>
              </a:p>
              <a:p>
                <a:pPr marL="457200" indent="-457200">
                  <a:buFont typeface="Arial" panose="020B0604020202020204" pitchFamily="34" charset="0"/>
                  <a:buChar char="•"/>
                </a:pPr>
                <a:r>
                  <a:rPr lang="en-US" sz="3200" dirty="0"/>
                  <a:t>Whole Numbers {0, 1, 2, 3, ... }</a:t>
                </a:r>
              </a:p>
              <a:p>
                <a:pPr marL="457200" indent="-457200">
                  <a:buFont typeface="Arial" panose="020B0604020202020204" pitchFamily="34" charset="0"/>
                  <a:buChar char="•"/>
                </a:pPr>
                <a:r>
                  <a:rPr lang="en-US" sz="3200" dirty="0"/>
                  <a:t>Integers </a:t>
                </a:r>
                <a14:m>
                  <m:oMath xmlns:m="http://schemas.openxmlformats.org/officeDocument/2006/math">
                    <m:r>
                      <a:rPr lang="en-US" sz="3200" i="1" smtClean="0">
                        <a:latin typeface="Cambria Math" panose="02040503050406030204" pitchFamily="18" charset="0"/>
                        <a:ea typeface="Cambria Math" panose="02040503050406030204" pitchFamily="18" charset="0"/>
                      </a:rPr>
                      <m:t>ℤ</m:t>
                    </m:r>
                  </m:oMath>
                </a14:m>
                <a:r>
                  <a:rPr lang="en-US" sz="3200" dirty="0"/>
                  <a:t> {... , -3, -2, -1, 0, 1, 2, 3, ...}</a:t>
                </a:r>
              </a:p>
              <a:p>
                <a:pPr marL="457200" indent="-457200">
                  <a:buFont typeface="Arial" panose="020B0604020202020204" pitchFamily="34" charset="0"/>
                  <a:buChar char="•"/>
                </a:pPr>
                <a:r>
                  <a:rPr lang="en-US" sz="3200" dirty="0"/>
                  <a:t>Rational Numbers </a:t>
                </a:r>
                <a14:m>
                  <m:oMath xmlns:m="http://schemas.openxmlformats.org/officeDocument/2006/math">
                    <m:r>
                      <a:rPr lang="en-US" sz="3200" i="1" smtClean="0">
                        <a:latin typeface="Cambria Math" panose="02040503050406030204" pitchFamily="18" charset="0"/>
                        <a:ea typeface="Cambria Math" panose="02040503050406030204" pitchFamily="18" charset="0"/>
                      </a:rPr>
                      <m:t>ℚ</m:t>
                    </m:r>
                  </m:oMath>
                </a14:m>
                <a:r>
                  <a:rPr lang="en-US" sz="3200" dirty="0"/>
                  <a:t> (such as -½, 6.25)</a:t>
                </a:r>
              </a:p>
              <a:p>
                <a:pPr marL="457200" indent="-457200">
                  <a:buFont typeface="Arial" panose="020B0604020202020204" pitchFamily="34" charset="0"/>
                  <a:buChar char="•"/>
                </a:pPr>
                <a:r>
                  <a:rPr lang="en-US" sz="3200" dirty="0"/>
                  <a:t>Irrational numbers (such as ) 0,121221222………, </a:t>
                </a:r>
                <a14:m>
                  <m:oMath xmlns:m="http://schemas.openxmlformats.org/officeDocument/2006/math">
                    <m:rad>
                      <m:radPr>
                        <m:degHide m:val="on"/>
                        <m:ctrlPr>
                          <a:rPr lang="en-US" sz="3200" b="0" i="1" smtClean="0">
                            <a:latin typeface="Cambria Math" panose="02040503050406030204" pitchFamily="18" charset="0"/>
                            <a:ea typeface="Cambria Math" panose="02040503050406030204" pitchFamily="18" charset="0"/>
                          </a:rPr>
                        </m:ctrlPr>
                      </m:radPr>
                      <m:deg/>
                      <m:e>
                        <m:r>
                          <a:rPr lang="en-US" sz="3200" b="0" i="1" smtClean="0">
                            <a:latin typeface="Cambria Math" panose="02040503050406030204" pitchFamily="18" charset="0"/>
                            <a:ea typeface="Cambria Math" panose="02040503050406030204" pitchFamily="18" charset="0"/>
                          </a:rPr>
                          <m:t>3</m:t>
                        </m:r>
                      </m:e>
                    </m:rad>
                    <m:r>
                      <a:rPr lang="en-US" sz="3200" b="0" i="1" smtClean="0">
                        <a:latin typeface="Cambria Math" panose="02040503050406030204" pitchFamily="18" charset="0"/>
                        <a:ea typeface="Cambria Math" panose="02040503050406030204" pitchFamily="18" charset="0"/>
                      </a:rPr>
                      <m:t>, </m:t>
                    </m:r>
                    <m:r>
                      <a:rPr lang="en-US" sz="3200" b="0" i="1" smtClean="0">
                        <a:latin typeface="Cambria Math" panose="02040503050406030204" pitchFamily="18" charset="0"/>
                        <a:ea typeface="Cambria Math" panose="02040503050406030204" pitchFamily="18" charset="0"/>
                      </a:rPr>
                      <m:t>𝜋</m:t>
                    </m:r>
                    <m:r>
                      <a:rPr lang="en-US" sz="3200" b="0" i="1" smtClean="0">
                        <a:latin typeface="Cambria Math" panose="02040503050406030204" pitchFamily="18" charset="0"/>
                        <a:ea typeface="Cambria Math" panose="02040503050406030204" pitchFamily="18" charset="0"/>
                      </a:rPr>
                      <m:t> </m:t>
                    </m:r>
                  </m:oMath>
                </a14:m>
                <a:endParaRPr lang="en-US" sz="3200" dirty="0"/>
              </a:p>
              <a:p>
                <a:r>
                  <a:rPr lang="en-US" sz="3200" dirty="0"/>
                  <a:t>  </a:t>
                </a:r>
              </a:p>
            </p:txBody>
          </p:sp>
        </mc:Choice>
        <mc:Fallback>
          <p:sp>
            <p:nvSpPr>
              <p:cNvPr id="2" name="Rectangle 1"/>
              <p:cNvSpPr>
                <a:spLocks noRot="1" noChangeAspect="1" noMove="1" noResize="1" noEditPoints="1" noAdjustHandles="1" noChangeArrowheads="1" noChangeShapeType="1" noTextEdit="1"/>
              </p:cNvSpPr>
              <p:nvPr/>
            </p:nvSpPr>
            <p:spPr>
              <a:xfrm>
                <a:off x="1302624" y="1729126"/>
                <a:ext cx="10306051" cy="4078296"/>
              </a:xfrm>
              <a:prstGeom prst="rect">
                <a:avLst/>
              </a:prstGeom>
              <a:blipFill>
                <a:blip r:embed="rId2"/>
                <a:stretch>
                  <a:fillRect l="-1538" t="-1943"/>
                </a:stretch>
              </a:blipFill>
            </p:spPr>
            <p:txBody>
              <a:bodyPr/>
              <a:lstStyle/>
              <a:p>
                <a:r>
                  <a:rPr lang="en-ZA">
                    <a:noFill/>
                  </a:rPr>
                  <a:t> </a:t>
                </a:r>
              </a:p>
            </p:txBody>
          </p:sp>
        </mc:Fallback>
      </mc:AlternateContent>
    </p:spTree>
    <p:extLst>
      <p:ext uri="{BB962C8B-B14F-4D97-AF65-F5344CB8AC3E}">
        <p14:creationId xmlns:p14="http://schemas.microsoft.com/office/powerpoint/2010/main" val="2796874693"/>
      </p:ext>
    </p:extLst>
  </p:cSld>
  <p:clrMapOvr>
    <a:masterClrMapping/>
  </p:clrMapOvr>
  <p:transition spd="slow">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a:t>PROPERTIES OF REAL NUMBERS</a:t>
            </a:r>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a:solidFill>
                  <a:schemeClr val="bg1"/>
                </a:solidFill>
              </a:rPr>
              <a:t>03</a:t>
            </a:r>
            <a:endParaRPr lang="en-US" sz="2000" b="1" dirty="0">
              <a:solidFill>
                <a:schemeClr val="bg1"/>
              </a:solidFill>
            </a:endParaRPr>
          </a:p>
        </p:txBody>
      </p:sp>
      <p:grpSp>
        <p:nvGrpSpPr>
          <p:cNvPr id="6" name="Group 5"/>
          <p:cNvGrpSpPr/>
          <p:nvPr/>
        </p:nvGrpSpPr>
        <p:grpSpPr>
          <a:xfrm>
            <a:off x="1927273" y="956603"/>
            <a:ext cx="8468751" cy="5416062"/>
            <a:chOff x="2609850" y="1650529"/>
            <a:chExt cx="5734050" cy="3645371"/>
          </a:xfrm>
        </p:grpSpPr>
        <p:sp>
          <p:nvSpPr>
            <p:cNvPr id="3" name="Oval 2"/>
            <p:cNvSpPr/>
            <p:nvPr/>
          </p:nvSpPr>
          <p:spPr>
            <a:xfrm>
              <a:off x="2609850" y="1650529"/>
              <a:ext cx="5734050" cy="3645371"/>
            </a:xfrm>
            <a:prstGeom prst="ellipse">
              <a:avLst/>
            </a:prstGeom>
            <a:solidFill>
              <a:srgbClr val="FF4891">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7" name="Oval 6"/>
            <p:cNvSpPr/>
            <p:nvPr/>
          </p:nvSpPr>
          <p:spPr>
            <a:xfrm>
              <a:off x="2838450" y="2088679"/>
              <a:ext cx="3886200" cy="2802294"/>
            </a:xfrm>
            <a:prstGeom prst="ellipse">
              <a:avLst/>
            </a:prstGeom>
            <a:solidFill>
              <a:srgbClr val="FF4891">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8" name="Oval 7"/>
            <p:cNvSpPr/>
            <p:nvPr/>
          </p:nvSpPr>
          <p:spPr>
            <a:xfrm>
              <a:off x="6724650" y="2577865"/>
              <a:ext cx="1409700" cy="911961"/>
            </a:xfrm>
            <a:prstGeom prst="ellipse">
              <a:avLst/>
            </a:prstGeom>
            <a:solidFill>
              <a:srgbClr val="FF4891">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Irrational Numbers</a:t>
              </a:r>
            </a:p>
          </p:txBody>
        </p:sp>
        <p:sp>
          <p:nvSpPr>
            <p:cNvPr id="4" name="TextBox 3"/>
            <p:cNvSpPr txBox="1"/>
            <p:nvPr/>
          </p:nvSpPr>
          <p:spPr>
            <a:xfrm>
              <a:off x="5172075" y="1780902"/>
              <a:ext cx="1247775" cy="269301"/>
            </a:xfrm>
            <a:prstGeom prst="rect">
              <a:avLst/>
            </a:prstGeom>
            <a:noFill/>
          </p:spPr>
          <p:txBody>
            <a:bodyPr wrap="square" rtlCol="0">
              <a:spAutoFit/>
            </a:bodyPr>
            <a:lstStyle/>
            <a:p>
              <a:r>
                <a:rPr lang="en-US" sz="2000" dirty="0">
                  <a:solidFill>
                    <a:schemeClr val="bg1"/>
                  </a:solidFill>
                </a:rPr>
                <a:t>Real Numbers</a:t>
              </a:r>
            </a:p>
          </p:txBody>
        </p:sp>
        <p:sp>
          <p:nvSpPr>
            <p:cNvPr id="10" name="Oval 9"/>
            <p:cNvSpPr/>
            <p:nvPr/>
          </p:nvSpPr>
          <p:spPr>
            <a:xfrm>
              <a:off x="3370113" y="2549979"/>
              <a:ext cx="3181350" cy="2027358"/>
            </a:xfrm>
            <a:prstGeom prst="ellipse">
              <a:avLst/>
            </a:prstGeom>
            <a:solidFill>
              <a:srgbClr val="FF4891">
                <a:alpha val="6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1" name="Oval 10"/>
            <p:cNvSpPr/>
            <p:nvPr/>
          </p:nvSpPr>
          <p:spPr>
            <a:xfrm>
              <a:off x="4076700" y="2857756"/>
              <a:ext cx="2400300" cy="1360147"/>
            </a:xfrm>
            <a:prstGeom prst="ellipse">
              <a:avLst/>
            </a:prstGeom>
            <a:solidFill>
              <a:srgbClr val="FF48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2" name="TextBox 11"/>
            <p:cNvSpPr txBox="1"/>
            <p:nvPr/>
          </p:nvSpPr>
          <p:spPr>
            <a:xfrm>
              <a:off x="4200525" y="2177016"/>
              <a:ext cx="1628775" cy="269301"/>
            </a:xfrm>
            <a:prstGeom prst="rect">
              <a:avLst/>
            </a:prstGeom>
            <a:noFill/>
          </p:spPr>
          <p:txBody>
            <a:bodyPr wrap="square" rtlCol="0">
              <a:spAutoFit/>
            </a:bodyPr>
            <a:lstStyle/>
            <a:p>
              <a:r>
                <a:rPr lang="en-US" sz="2000" dirty="0">
                  <a:solidFill>
                    <a:schemeClr val="bg1"/>
                  </a:solidFill>
                </a:rPr>
                <a:t>Rational  Numbers</a:t>
              </a:r>
            </a:p>
          </p:txBody>
        </p:sp>
        <p:sp>
          <p:nvSpPr>
            <p:cNvPr id="13" name="TextBox 12"/>
            <p:cNvSpPr txBox="1"/>
            <p:nvPr/>
          </p:nvSpPr>
          <p:spPr>
            <a:xfrm>
              <a:off x="4375001" y="2570409"/>
              <a:ext cx="1628775" cy="269301"/>
            </a:xfrm>
            <a:prstGeom prst="rect">
              <a:avLst/>
            </a:prstGeom>
            <a:noFill/>
          </p:spPr>
          <p:txBody>
            <a:bodyPr wrap="square" rtlCol="0">
              <a:spAutoFit/>
            </a:bodyPr>
            <a:lstStyle/>
            <a:p>
              <a:r>
                <a:rPr lang="en-US" sz="2000" dirty="0">
                  <a:solidFill>
                    <a:schemeClr val="bg1"/>
                  </a:solidFill>
                </a:rPr>
                <a:t>Integers</a:t>
              </a:r>
            </a:p>
          </p:txBody>
        </p:sp>
        <p:sp>
          <p:nvSpPr>
            <p:cNvPr id="14" name="TextBox 13"/>
            <p:cNvSpPr txBox="1"/>
            <p:nvPr/>
          </p:nvSpPr>
          <p:spPr>
            <a:xfrm>
              <a:off x="4736951" y="3316336"/>
              <a:ext cx="1628775" cy="269301"/>
            </a:xfrm>
            <a:prstGeom prst="rect">
              <a:avLst/>
            </a:prstGeom>
            <a:noFill/>
          </p:spPr>
          <p:txBody>
            <a:bodyPr wrap="square" rtlCol="0">
              <a:spAutoFit/>
            </a:bodyPr>
            <a:lstStyle/>
            <a:p>
              <a:r>
                <a:rPr lang="en-US" sz="2000" dirty="0">
                  <a:solidFill>
                    <a:schemeClr val="bg1"/>
                  </a:solidFill>
                </a:rPr>
                <a:t>Natural Numbers</a:t>
              </a:r>
            </a:p>
          </p:txBody>
        </p:sp>
      </p:grpSp>
    </p:spTree>
    <p:extLst>
      <p:ext uri="{BB962C8B-B14F-4D97-AF65-F5344CB8AC3E}">
        <p14:creationId xmlns:p14="http://schemas.microsoft.com/office/powerpoint/2010/main" val="4120220718"/>
      </p:ext>
    </p:extLst>
  </p:cSld>
  <p:clrMapOvr>
    <a:masterClrMapping/>
  </p:clrMapOvr>
  <p:transition spd="slow">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a:t>PROPERTIES OF REAL NUMBERS</a:t>
            </a:r>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a:solidFill>
                  <a:schemeClr val="bg1"/>
                </a:solidFill>
              </a:rPr>
              <a:t>04</a:t>
            </a:r>
            <a:endParaRPr lang="en-US" sz="2000" b="1" dirty="0">
              <a:solidFill>
                <a:schemeClr val="bg1"/>
              </a:solidFill>
            </a:endParaRPr>
          </a:p>
        </p:txBody>
      </p:sp>
      <p:sp>
        <p:nvSpPr>
          <p:cNvPr id="2" name="Rectangle 1"/>
          <p:cNvSpPr/>
          <p:nvPr/>
        </p:nvSpPr>
        <p:spPr>
          <a:xfrm>
            <a:off x="1163711" y="1780085"/>
            <a:ext cx="9320358" cy="1815882"/>
          </a:xfrm>
          <a:prstGeom prst="rect">
            <a:avLst/>
          </a:prstGeom>
        </p:spPr>
        <p:txBody>
          <a:bodyPr wrap="square">
            <a:spAutoFit/>
          </a:bodyPr>
          <a:lstStyle/>
          <a:p>
            <a:r>
              <a:rPr lang="en-US" sz="2800" dirty="0"/>
              <a:t>In pre-algebra, you learned about the properties of integers. Real numbers have the same types of properties, and you need to be familiar with them in order to solve algebra problems.</a:t>
            </a:r>
          </a:p>
          <a:p>
            <a:endParaRPr lang="en-US" sz="2800" dirty="0"/>
          </a:p>
        </p:txBody>
      </p:sp>
      <p:grpSp>
        <p:nvGrpSpPr>
          <p:cNvPr id="15" name="Group 14"/>
          <p:cNvGrpSpPr/>
          <p:nvPr/>
        </p:nvGrpSpPr>
        <p:grpSpPr>
          <a:xfrm>
            <a:off x="413959" y="1862363"/>
            <a:ext cx="468757" cy="468757"/>
            <a:chOff x="5385362" y="1643884"/>
            <a:chExt cx="685800" cy="685800"/>
          </a:xfrm>
        </p:grpSpPr>
        <p:sp>
          <p:nvSpPr>
            <p:cNvPr id="16" name="Block Arc 15"/>
            <p:cNvSpPr/>
            <p:nvPr/>
          </p:nvSpPr>
          <p:spPr>
            <a:xfrm rot="1668633">
              <a:off x="5385362" y="1643884"/>
              <a:ext cx="685800" cy="685800"/>
            </a:xfrm>
            <a:prstGeom prst="blockArc">
              <a:avLst>
                <a:gd name="adj1" fmla="val 10800000"/>
                <a:gd name="adj2" fmla="val 10715308"/>
                <a:gd name="adj3" fmla="val 27175"/>
              </a:avLst>
            </a:prstGeom>
            <a:solidFill>
              <a:srgbClr val="FF489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17" name="Oval 16"/>
            <p:cNvSpPr/>
            <p:nvPr/>
          </p:nvSpPr>
          <p:spPr>
            <a:xfrm>
              <a:off x="5555714" y="1813048"/>
              <a:ext cx="347472" cy="347472"/>
            </a:xfrm>
            <a:prstGeom prst="ellipse">
              <a:avLst/>
            </a:prstGeom>
            <a:solidFill>
              <a:schemeClr val="accent3">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1</a:t>
              </a:r>
            </a:p>
          </p:txBody>
        </p:sp>
      </p:grpSp>
      <p:grpSp>
        <p:nvGrpSpPr>
          <p:cNvPr id="18" name="Group 17"/>
          <p:cNvGrpSpPr/>
          <p:nvPr/>
        </p:nvGrpSpPr>
        <p:grpSpPr>
          <a:xfrm>
            <a:off x="381000" y="3452603"/>
            <a:ext cx="468757" cy="468757"/>
            <a:chOff x="5385362" y="1643884"/>
            <a:chExt cx="685800" cy="685800"/>
          </a:xfrm>
        </p:grpSpPr>
        <p:sp>
          <p:nvSpPr>
            <p:cNvPr id="19" name="Block Arc 18"/>
            <p:cNvSpPr/>
            <p:nvPr/>
          </p:nvSpPr>
          <p:spPr>
            <a:xfrm rot="1668633">
              <a:off x="5385362" y="1643884"/>
              <a:ext cx="685800" cy="685800"/>
            </a:xfrm>
            <a:prstGeom prst="blockArc">
              <a:avLst>
                <a:gd name="adj1" fmla="val 10800000"/>
                <a:gd name="adj2" fmla="val 10715308"/>
                <a:gd name="adj3" fmla="val 27175"/>
              </a:avLst>
            </a:prstGeom>
            <a:solidFill>
              <a:srgbClr val="FF489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20" name="Oval 19"/>
            <p:cNvSpPr/>
            <p:nvPr/>
          </p:nvSpPr>
          <p:spPr>
            <a:xfrm>
              <a:off x="5555714" y="1813048"/>
              <a:ext cx="347472" cy="347472"/>
            </a:xfrm>
            <a:prstGeom prst="ellipse">
              <a:avLst/>
            </a:prstGeom>
            <a:solidFill>
              <a:schemeClr val="accent3">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2</a:t>
              </a:r>
            </a:p>
          </p:txBody>
        </p:sp>
      </p:grpSp>
      <p:sp>
        <p:nvSpPr>
          <p:cNvPr id="5" name="Rectangle 4"/>
          <p:cNvSpPr/>
          <p:nvPr/>
        </p:nvSpPr>
        <p:spPr>
          <a:xfrm>
            <a:off x="1163710" y="3373785"/>
            <a:ext cx="9732890" cy="1384995"/>
          </a:xfrm>
          <a:prstGeom prst="rect">
            <a:avLst/>
          </a:prstGeom>
        </p:spPr>
        <p:txBody>
          <a:bodyPr wrap="square">
            <a:spAutoFit/>
          </a:bodyPr>
          <a:lstStyle/>
          <a:p>
            <a:r>
              <a:rPr lang="en-US" sz="2800" b="1" dirty="0"/>
              <a:t>Commutative Property of Addition</a:t>
            </a:r>
          </a:p>
          <a:p>
            <a:r>
              <a:rPr lang="en-US" sz="2800" dirty="0"/>
              <a:t>The commutative property of addition says we can </a:t>
            </a:r>
            <a:r>
              <a:rPr lang="en-US" sz="2800" b="1" dirty="0"/>
              <a:t>swap added numbers</a:t>
            </a:r>
            <a:r>
              <a:rPr lang="en-US" sz="2800" dirty="0"/>
              <a:t> over and still get the same answer ...</a:t>
            </a:r>
          </a:p>
        </p:txBody>
      </p:sp>
      <p:sp>
        <p:nvSpPr>
          <p:cNvPr id="9" name="Rectangle 8"/>
          <p:cNvSpPr/>
          <p:nvPr/>
        </p:nvSpPr>
        <p:spPr>
          <a:xfrm>
            <a:off x="4331353" y="4912957"/>
            <a:ext cx="3397604" cy="646331"/>
          </a:xfrm>
          <a:prstGeom prst="rect">
            <a:avLst/>
          </a:prstGeom>
        </p:spPr>
        <p:txBody>
          <a:bodyPr wrap="square">
            <a:spAutoFit/>
          </a:bodyPr>
          <a:lstStyle/>
          <a:p>
            <a:pPr marL="514350" indent="-514350"/>
            <a:r>
              <a:rPr lang="en-US" sz="3600" b="1" i="1" dirty="0">
                <a:solidFill>
                  <a:srgbClr val="FF4891"/>
                </a:solidFill>
              </a:rPr>
              <a:t>a</a:t>
            </a:r>
            <a:r>
              <a:rPr lang="en-US" sz="3600" dirty="0">
                <a:solidFill>
                  <a:srgbClr val="FF4891"/>
                </a:solidFill>
              </a:rPr>
              <a:t> + </a:t>
            </a:r>
            <a:r>
              <a:rPr lang="en-US" sz="3600" b="1" i="1" dirty="0">
                <a:solidFill>
                  <a:srgbClr val="FF4891"/>
                </a:solidFill>
              </a:rPr>
              <a:t>b</a:t>
            </a:r>
            <a:r>
              <a:rPr lang="en-US" sz="3600" dirty="0">
                <a:solidFill>
                  <a:srgbClr val="FF4891"/>
                </a:solidFill>
              </a:rPr>
              <a:t> = </a:t>
            </a:r>
            <a:r>
              <a:rPr lang="en-US" sz="3600" b="1" i="1" dirty="0">
                <a:solidFill>
                  <a:srgbClr val="FF4891"/>
                </a:solidFill>
              </a:rPr>
              <a:t>b</a:t>
            </a:r>
            <a:r>
              <a:rPr lang="en-US" sz="3600" dirty="0">
                <a:solidFill>
                  <a:srgbClr val="FF4891"/>
                </a:solidFill>
              </a:rPr>
              <a:t> + </a:t>
            </a:r>
            <a:r>
              <a:rPr lang="en-US" sz="3600" b="1" i="1" dirty="0">
                <a:solidFill>
                  <a:srgbClr val="FF4891"/>
                </a:solidFill>
              </a:rPr>
              <a:t>a</a:t>
            </a:r>
            <a:r>
              <a:rPr lang="en-US" sz="3600" dirty="0">
                <a:solidFill>
                  <a:srgbClr val="FF4891"/>
                </a:solidFill>
              </a:rPr>
              <a:t> </a:t>
            </a:r>
          </a:p>
        </p:txBody>
      </p:sp>
    </p:spTree>
    <p:extLst>
      <p:ext uri="{BB962C8B-B14F-4D97-AF65-F5344CB8AC3E}">
        <p14:creationId xmlns:p14="http://schemas.microsoft.com/office/powerpoint/2010/main" val="117554624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a:t>PROPERTIES OF REAL NUMBERS</a:t>
            </a:r>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a:solidFill>
                  <a:schemeClr val="bg1"/>
                </a:solidFill>
              </a:rPr>
              <a:t>05</a:t>
            </a:r>
            <a:endParaRPr lang="en-US" sz="2000" b="1" dirty="0">
              <a:solidFill>
                <a:schemeClr val="bg1"/>
              </a:solidFill>
            </a:endParaRPr>
          </a:p>
        </p:txBody>
      </p:sp>
      <p:sp>
        <p:nvSpPr>
          <p:cNvPr id="2" name="Rectangle 1"/>
          <p:cNvSpPr/>
          <p:nvPr/>
        </p:nvSpPr>
        <p:spPr>
          <a:xfrm>
            <a:off x="1163711" y="1780085"/>
            <a:ext cx="9320358" cy="1754326"/>
          </a:xfrm>
          <a:prstGeom prst="rect">
            <a:avLst/>
          </a:prstGeom>
        </p:spPr>
        <p:txBody>
          <a:bodyPr wrap="square">
            <a:spAutoFit/>
          </a:bodyPr>
          <a:lstStyle/>
          <a:p>
            <a:r>
              <a:rPr lang="en-US" sz="2800" b="1" dirty="0"/>
              <a:t>Associative Property of Addition</a:t>
            </a:r>
          </a:p>
          <a:p>
            <a:r>
              <a:rPr lang="en-US" sz="2400" dirty="0"/>
              <a:t>The associative property addition says that it doesn't matter how we group the added numbers (i.e. which we calculate first)                 </a:t>
            </a:r>
          </a:p>
          <a:p>
            <a:pPr algn="ctr"/>
            <a:r>
              <a:rPr lang="en-US" sz="2400" i="1" dirty="0"/>
              <a:t>  </a:t>
            </a:r>
            <a:r>
              <a:rPr lang="pt-BR" sz="3200" b="1" i="1" dirty="0">
                <a:solidFill>
                  <a:srgbClr val="FF4891"/>
                </a:solidFill>
              </a:rPr>
              <a:t>(a + b) + c  =  a + (b + c)</a:t>
            </a:r>
            <a:endParaRPr lang="en-US" altLang="en-US" sz="3200" b="1" i="1" dirty="0">
              <a:solidFill>
                <a:srgbClr val="FF4891"/>
              </a:solidFill>
            </a:endParaRPr>
          </a:p>
        </p:txBody>
      </p:sp>
      <p:grpSp>
        <p:nvGrpSpPr>
          <p:cNvPr id="15" name="Group 14"/>
          <p:cNvGrpSpPr/>
          <p:nvPr/>
        </p:nvGrpSpPr>
        <p:grpSpPr>
          <a:xfrm>
            <a:off x="413959" y="1862363"/>
            <a:ext cx="468757" cy="468757"/>
            <a:chOff x="5385362" y="1643884"/>
            <a:chExt cx="685800" cy="685800"/>
          </a:xfrm>
        </p:grpSpPr>
        <p:sp>
          <p:nvSpPr>
            <p:cNvPr id="16" name="Block Arc 15"/>
            <p:cNvSpPr/>
            <p:nvPr/>
          </p:nvSpPr>
          <p:spPr>
            <a:xfrm rot="1668633">
              <a:off x="5385362" y="1643884"/>
              <a:ext cx="685800" cy="685800"/>
            </a:xfrm>
            <a:prstGeom prst="blockArc">
              <a:avLst>
                <a:gd name="adj1" fmla="val 10800000"/>
                <a:gd name="adj2" fmla="val 10715308"/>
                <a:gd name="adj3" fmla="val 27175"/>
              </a:avLst>
            </a:prstGeom>
            <a:solidFill>
              <a:srgbClr val="FF489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17" name="Oval 16"/>
            <p:cNvSpPr/>
            <p:nvPr/>
          </p:nvSpPr>
          <p:spPr>
            <a:xfrm>
              <a:off x="5555714" y="1813048"/>
              <a:ext cx="347472" cy="347472"/>
            </a:xfrm>
            <a:prstGeom prst="ellipse">
              <a:avLst/>
            </a:prstGeom>
            <a:solidFill>
              <a:schemeClr val="accent3">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3</a:t>
              </a:r>
            </a:p>
          </p:txBody>
        </p:sp>
      </p:grpSp>
      <p:grpSp>
        <p:nvGrpSpPr>
          <p:cNvPr id="18" name="Group 17"/>
          <p:cNvGrpSpPr/>
          <p:nvPr/>
        </p:nvGrpSpPr>
        <p:grpSpPr>
          <a:xfrm>
            <a:off x="417381" y="4060423"/>
            <a:ext cx="468757" cy="468757"/>
            <a:chOff x="5385362" y="1643884"/>
            <a:chExt cx="685800" cy="685800"/>
          </a:xfrm>
        </p:grpSpPr>
        <p:sp>
          <p:nvSpPr>
            <p:cNvPr id="19" name="Block Arc 18"/>
            <p:cNvSpPr/>
            <p:nvPr/>
          </p:nvSpPr>
          <p:spPr>
            <a:xfrm rot="1668633">
              <a:off x="5385362" y="1643884"/>
              <a:ext cx="685800" cy="685800"/>
            </a:xfrm>
            <a:prstGeom prst="blockArc">
              <a:avLst>
                <a:gd name="adj1" fmla="val 10800000"/>
                <a:gd name="adj2" fmla="val 10715308"/>
                <a:gd name="adj3" fmla="val 27175"/>
              </a:avLst>
            </a:prstGeom>
            <a:solidFill>
              <a:srgbClr val="FF489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20" name="Oval 19"/>
            <p:cNvSpPr/>
            <p:nvPr/>
          </p:nvSpPr>
          <p:spPr>
            <a:xfrm>
              <a:off x="5555714" y="1813048"/>
              <a:ext cx="347472" cy="347472"/>
            </a:xfrm>
            <a:prstGeom prst="ellipse">
              <a:avLst/>
            </a:prstGeom>
            <a:solidFill>
              <a:schemeClr val="accent3">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4</a:t>
              </a:r>
            </a:p>
          </p:txBody>
        </p:sp>
      </p:grpSp>
      <p:sp>
        <p:nvSpPr>
          <p:cNvPr id="3" name="Rectangle 2"/>
          <p:cNvSpPr/>
          <p:nvPr/>
        </p:nvSpPr>
        <p:spPr>
          <a:xfrm>
            <a:off x="1163711" y="4060423"/>
            <a:ext cx="9732890" cy="1754326"/>
          </a:xfrm>
          <a:prstGeom prst="rect">
            <a:avLst/>
          </a:prstGeom>
        </p:spPr>
        <p:txBody>
          <a:bodyPr wrap="square">
            <a:spAutoFit/>
          </a:bodyPr>
          <a:lstStyle/>
          <a:p>
            <a:r>
              <a:rPr lang="en-US" sz="2800" b="1" dirty="0"/>
              <a:t>Commutative Property of Multiplication</a:t>
            </a:r>
          </a:p>
          <a:p>
            <a:r>
              <a:rPr lang="en-US" sz="2400" dirty="0"/>
              <a:t>The commutative property of multiplication is similar to that of addition. We can </a:t>
            </a:r>
            <a:r>
              <a:rPr lang="en-US" sz="2400" b="1" dirty="0"/>
              <a:t>swap multiplied numbers</a:t>
            </a:r>
            <a:r>
              <a:rPr lang="en-US" sz="2400" dirty="0"/>
              <a:t> over and still get the same answer ...</a:t>
            </a:r>
          </a:p>
          <a:p>
            <a:pPr algn="ctr"/>
            <a:r>
              <a:rPr lang="en-US" sz="3200" b="1" i="1" dirty="0">
                <a:solidFill>
                  <a:srgbClr val="FF4891"/>
                </a:solidFill>
              </a:rPr>
              <a:t>a × b = b × a</a:t>
            </a:r>
            <a:r>
              <a:rPr lang="en-US" sz="3200" dirty="0">
                <a:solidFill>
                  <a:srgbClr val="FF4891"/>
                </a:solidFill>
              </a:rPr>
              <a:t> </a:t>
            </a:r>
            <a:endParaRPr lang="en-US" altLang="en-US" sz="3200" dirty="0">
              <a:solidFill>
                <a:srgbClr val="FF4891"/>
              </a:solidFill>
            </a:endParaRPr>
          </a:p>
        </p:txBody>
      </p:sp>
    </p:spTree>
    <p:extLst>
      <p:ext uri="{BB962C8B-B14F-4D97-AF65-F5344CB8AC3E}">
        <p14:creationId xmlns:p14="http://schemas.microsoft.com/office/powerpoint/2010/main" val="199300335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par>
                                <p:cTn id="16" presetID="10" presetClass="entr" presetSubtype="0" fill="hold"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a:t>PROPERTIES OF REAL NUMBERS</a:t>
            </a:r>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a:solidFill>
                  <a:schemeClr val="bg1"/>
                </a:solidFill>
              </a:rPr>
              <a:t>06</a:t>
            </a:r>
            <a:endParaRPr lang="en-US" sz="2000" b="1" dirty="0">
              <a:solidFill>
                <a:schemeClr val="bg1"/>
              </a:solidFill>
            </a:endParaRPr>
          </a:p>
        </p:txBody>
      </p:sp>
      <p:sp>
        <p:nvSpPr>
          <p:cNvPr id="2" name="Rectangle 1"/>
          <p:cNvSpPr/>
          <p:nvPr/>
        </p:nvSpPr>
        <p:spPr>
          <a:xfrm>
            <a:off x="1163711" y="1034498"/>
            <a:ext cx="9320358" cy="1754326"/>
          </a:xfrm>
          <a:prstGeom prst="rect">
            <a:avLst/>
          </a:prstGeom>
        </p:spPr>
        <p:txBody>
          <a:bodyPr wrap="square">
            <a:spAutoFit/>
          </a:bodyPr>
          <a:lstStyle/>
          <a:p>
            <a:r>
              <a:rPr lang="en-US" sz="2800" b="1" dirty="0"/>
              <a:t>Associative Property of Multiplication </a:t>
            </a:r>
          </a:p>
          <a:p>
            <a:r>
              <a:rPr lang="en-US" sz="2400" dirty="0"/>
              <a:t>The associative property of multiplication is similar to that of addition. We can group the multiplied numbers (i.e. which we calculate first)</a:t>
            </a:r>
          </a:p>
          <a:p>
            <a:pPr algn="ctr"/>
            <a:r>
              <a:rPr lang="pt-BR" sz="3200" b="1" i="1" dirty="0">
                <a:solidFill>
                  <a:srgbClr val="FF4891"/>
                </a:solidFill>
              </a:rPr>
              <a:t>(a × b) × c  =  a × (b × c)</a:t>
            </a:r>
            <a:r>
              <a:rPr lang="en-US" sz="3200" b="1" i="1" dirty="0">
                <a:solidFill>
                  <a:srgbClr val="FF4891"/>
                </a:solidFill>
              </a:rPr>
              <a:t> </a:t>
            </a:r>
          </a:p>
        </p:txBody>
      </p:sp>
      <p:grpSp>
        <p:nvGrpSpPr>
          <p:cNvPr id="15" name="Group 14"/>
          <p:cNvGrpSpPr/>
          <p:nvPr/>
        </p:nvGrpSpPr>
        <p:grpSpPr>
          <a:xfrm>
            <a:off x="413959" y="1116776"/>
            <a:ext cx="468757" cy="468757"/>
            <a:chOff x="5385362" y="1643884"/>
            <a:chExt cx="685800" cy="685800"/>
          </a:xfrm>
        </p:grpSpPr>
        <p:sp>
          <p:nvSpPr>
            <p:cNvPr id="16" name="Block Arc 15"/>
            <p:cNvSpPr/>
            <p:nvPr/>
          </p:nvSpPr>
          <p:spPr>
            <a:xfrm rot="1668633">
              <a:off x="5385362" y="1643884"/>
              <a:ext cx="685800" cy="685800"/>
            </a:xfrm>
            <a:prstGeom prst="blockArc">
              <a:avLst>
                <a:gd name="adj1" fmla="val 10800000"/>
                <a:gd name="adj2" fmla="val 10715308"/>
                <a:gd name="adj3" fmla="val 27175"/>
              </a:avLst>
            </a:prstGeom>
            <a:solidFill>
              <a:srgbClr val="FF489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17" name="Oval 16"/>
            <p:cNvSpPr/>
            <p:nvPr/>
          </p:nvSpPr>
          <p:spPr>
            <a:xfrm>
              <a:off x="5555714" y="1813048"/>
              <a:ext cx="347472" cy="347472"/>
            </a:xfrm>
            <a:prstGeom prst="ellipse">
              <a:avLst/>
            </a:prstGeom>
            <a:solidFill>
              <a:schemeClr val="accent3">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5</a:t>
              </a:r>
            </a:p>
          </p:txBody>
        </p:sp>
      </p:grpSp>
      <p:grpSp>
        <p:nvGrpSpPr>
          <p:cNvPr id="18" name="Group 17"/>
          <p:cNvGrpSpPr/>
          <p:nvPr/>
        </p:nvGrpSpPr>
        <p:grpSpPr>
          <a:xfrm>
            <a:off x="438493" y="2945317"/>
            <a:ext cx="468757" cy="468757"/>
            <a:chOff x="5385362" y="1643884"/>
            <a:chExt cx="685800" cy="685800"/>
          </a:xfrm>
        </p:grpSpPr>
        <p:sp>
          <p:nvSpPr>
            <p:cNvPr id="19" name="Block Arc 18"/>
            <p:cNvSpPr/>
            <p:nvPr/>
          </p:nvSpPr>
          <p:spPr>
            <a:xfrm rot="1668633">
              <a:off x="5385362" y="1643884"/>
              <a:ext cx="685800" cy="685800"/>
            </a:xfrm>
            <a:prstGeom prst="blockArc">
              <a:avLst>
                <a:gd name="adj1" fmla="val 10800000"/>
                <a:gd name="adj2" fmla="val 10715308"/>
                <a:gd name="adj3" fmla="val 27175"/>
              </a:avLst>
            </a:prstGeom>
            <a:solidFill>
              <a:srgbClr val="FF489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20" name="Oval 19"/>
            <p:cNvSpPr/>
            <p:nvPr/>
          </p:nvSpPr>
          <p:spPr>
            <a:xfrm>
              <a:off x="5555714" y="1813048"/>
              <a:ext cx="347472" cy="347472"/>
            </a:xfrm>
            <a:prstGeom prst="ellipse">
              <a:avLst/>
            </a:prstGeom>
            <a:solidFill>
              <a:schemeClr val="accent3">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6</a:t>
              </a:r>
            </a:p>
          </p:txBody>
        </p:sp>
      </p:grpSp>
      <p:sp>
        <p:nvSpPr>
          <p:cNvPr id="3" name="Rectangle 2"/>
          <p:cNvSpPr/>
          <p:nvPr/>
        </p:nvSpPr>
        <p:spPr>
          <a:xfrm>
            <a:off x="1163710" y="2879428"/>
            <a:ext cx="9732890" cy="3354765"/>
          </a:xfrm>
          <a:prstGeom prst="rect">
            <a:avLst/>
          </a:prstGeom>
        </p:spPr>
        <p:txBody>
          <a:bodyPr wrap="square">
            <a:spAutoFit/>
          </a:bodyPr>
          <a:lstStyle/>
          <a:p>
            <a:r>
              <a:rPr lang="en-US" sz="2800" b="1" dirty="0"/>
              <a:t>Distributive Property</a:t>
            </a:r>
            <a:r>
              <a:rPr lang="en-US" sz="2400" b="1" dirty="0"/>
              <a:t> </a:t>
            </a:r>
          </a:p>
          <a:p>
            <a:r>
              <a:rPr lang="en-US" sz="2400" dirty="0"/>
              <a:t>This property tells us that we get the same result when we multiply  a number by a </a:t>
            </a:r>
            <a:r>
              <a:rPr lang="en-US" sz="2400" b="1" dirty="0"/>
              <a:t>group of numbers added together</a:t>
            </a:r>
            <a:r>
              <a:rPr lang="en-US" sz="2400" dirty="0"/>
              <a:t> or </a:t>
            </a:r>
            <a:r>
              <a:rPr lang="en-US" sz="2400" b="1" dirty="0"/>
              <a:t>multiply</a:t>
            </a:r>
            <a:r>
              <a:rPr lang="en-US" sz="2400" dirty="0"/>
              <a:t> each separately then </a:t>
            </a:r>
            <a:r>
              <a:rPr lang="en-US" sz="2400" b="1" dirty="0"/>
              <a:t>add</a:t>
            </a:r>
            <a:r>
              <a:rPr lang="en-US" sz="2400" dirty="0"/>
              <a:t> them.</a:t>
            </a:r>
          </a:p>
          <a:p>
            <a:pPr algn="ctr"/>
            <a:r>
              <a:rPr lang="pt-BR" sz="3200" b="1" i="1" dirty="0">
                <a:solidFill>
                  <a:srgbClr val="FF4891"/>
                </a:solidFill>
              </a:rPr>
              <a:t>a × (b + c)  =  a × b  +  a × c</a:t>
            </a:r>
          </a:p>
          <a:p>
            <a:pPr algn="ctr"/>
            <a:endParaRPr lang="pt-BR" sz="3200" b="1" i="1" dirty="0">
              <a:solidFill>
                <a:srgbClr val="FF4891"/>
              </a:solidFill>
            </a:endParaRPr>
          </a:p>
          <a:p>
            <a:r>
              <a:rPr lang="pt-BR" sz="2400" dirty="0"/>
              <a:t>Here we get the same result when we multiply </a:t>
            </a:r>
            <a:r>
              <a:rPr lang="pt-BR" sz="2400" dirty="0">
                <a:solidFill>
                  <a:srgbClr val="FF4891"/>
                </a:solidFill>
              </a:rPr>
              <a:t>a</a:t>
            </a:r>
            <a:r>
              <a:rPr lang="pt-BR" sz="2400" dirty="0"/>
              <a:t> by the sum of </a:t>
            </a:r>
            <a:r>
              <a:rPr lang="pt-BR" sz="2400" dirty="0">
                <a:solidFill>
                  <a:srgbClr val="FF4891"/>
                </a:solidFill>
              </a:rPr>
              <a:t>b</a:t>
            </a:r>
            <a:r>
              <a:rPr lang="pt-BR" sz="2400" dirty="0"/>
              <a:t> and </a:t>
            </a:r>
            <a:r>
              <a:rPr lang="pt-BR" sz="2400" dirty="0">
                <a:solidFill>
                  <a:srgbClr val="FF4891"/>
                </a:solidFill>
              </a:rPr>
              <a:t>c</a:t>
            </a:r>
            <a:r>
              <a:rPr lang="pt-BR" sz="2400" dirty="0"/>
              <a:t> or when we multiply </a:t>
            </a:r>
            <a:r>
              <a:rPr lang="pt-BR" sz="2400" dirty="0">
                <a:solidFill>
                  <a:srgbClr val="FF4891"/>
                </a:solidFill>
              </a:rPr>
              <a:t>a </a:t>
            </a:r>
            <a:r>
              <a:rPr lang="pt-BR" sz="2400" dirty="0"/>
              <a:t>by </a:t>
            </a:r>
            <a:r>
              <a:rPr lang="pt-BR" sz="2400" dirty="0">
                <a:solidFill>
                  <a:srgbClr val="FF4891"/>
                </a:solidFill>
              </a:rPr>
              <a:t>b</a:t>
            </a:r>
            <a:r>
              <a:rPr lang="pt-BR" sz="2400" dirty="0"/>
              <a:t> and multiply </a:t>
            </a:r>
            <a:r>
              <a:rPr lang="pt-BR" sz="2400" dirty="0">
                <a:solidFill>
                  <a:srgbClr val="FF4891"/>
                </a:solidFill>
              </a:rPr>
              <a:t>a</a:t>
            </a:r>
            <a:r>
              <a:rPr lang="pt-BR" sz="2400" dirty="0"/>
              <a:t> by </a:t>
            </a:r>
            <a:r>
              <a:rPr lang="pt-BR" sz="2400" dirty="0">
                <a:solidFill>
                  <a:srgbClr val="FF4891"/>
                </a:solidFill>
              </a:rPr>
              <a:t>c</a:t>
            </a:r>
            <a:r>
              <a:rPr lang="pt-BR" sz="2400" dirty="0"/>
              <a:t> then add the two products. </a:t>
            </a:r>
          </a:p>
        </p:txBody>
      </p:sp>
    </p:spTree>
    <p:extLst>
      <p:ext uri="{BB962C8B-B14F-4D97-AF65-F5344CB8AC3E}">
        <p14:creationId xmlns:p14="http://schemas.microsoft.com/office/powerpoint/2010/main" val="9888646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par>
                                <p:cTn id="16" presetID="10" presetClass="entr" presetSubtype="0" fill="hold"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a:t>PROPERTIES OF REAL NUMBERS</a:t>
            </a:r>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a:solidFill>
                  <a:schemeClr val="bg1"/>
                </a:solidFill>
              </a:rPr>
              <a:t>07</a:t>
            </a:r>
            <a:endParaRPr lang="en-US" sz="2000" b="1" dirty="0">
              <a:solidFill>
                <a:schemeClr val="bg1"/>
              </a:solidFill>
            </a:endParaRPr>
          </a:p>
        </p:txBody>
      </p:sp>
      <p:sp>
        <p:nvSpPr>
          <p:cNvPr id="2" name="Rectangle 1"/>
          <p:cNvSpPr/>
          <p:nvPr/>
        </p:nvSpPr>
        <p:spPr>
          <a:xfrm>
            <a:off x="1163711" y="1780085"/>
            <a:ext cx="9320358" cy="1384995"/>
          </a:xfrm>
          <a:prstGeom prst="rect">
            <a:avLst/>
          </a:prstGeom>
        </p:spPr>
        <p:txBody>
          <a:bodyPr wrap="square">
            <a:spAutoFit/>
          </a:bodyPr>
          <a:lstStyle/>
          <a:p>
            <a:r>
              <a:rPr lang="en-US" sz="2800" b="1" dirty="0"/>
              <a:t>Additive Identity Property</a:t>
            </a:r>
          </a:p>
          <a:p>
            <a:r>
              <a:rPr lang="en-US" sz="2400" dirty="0"/>
              <a:t>Adding zero leaves the real number unchanged</a:t>
            </a:r>
            <a:br>
              <a:rPr lang="en-US" sz="2400" dirty="0"/>
            </a:br>
            <a:r>
              <a:rPr lang="en-US" sz="2400" dirty="0"/>
              <a:t>				</a:t>
            </a:r>
            <a:r>
              <a:rPr lang="en-US" sz="2400" i="1" dirty="0"/>
              <a:t>           </a:t>
            </a:r>
            <a:r>
              <a:rPr lang="en-US" sz="3200" b="1" i="1" dirty="0">
                <a:solidFill>
                  <a:srgbClr val="FF4891"/>
                </a:solidFill>
              </a:rPr>
              <a:t>a + 0 = a</a:t>
            </a:r>
          </a:p>
        </p:txBody>
      </p:sp>
      <p:grpSp>
        <p:nvGrpSpPr>
          <p:cNvPr id="15" name="Group 14"/>
          <p:cNvGrpSpPr/>
          <p:nvPr/>
        </p:nvGrpSpPr>
        <p:grpSpPr>
          <a:xfrm>
            <a:off x="413957" y="1831212"/>
            <a:ext cx="468757" cy="468757"/>
            <a:chOff x="5385362" y="1643884"/>
            <a:chExt cx="685800" cy="685800"/>
          </a:xfrm>
        </p:grpSpPr>
        <p:sp>
          <p:nvSpPr>
            <p:cNvPr id="16" name="Block Arc 15"/>
            <p:cNvSpPr/>
            <p:nvPr/>
          </p:nvSpPr>
          <p:spPr>
            <a:xfrm rot="1668633">
              <a:off x="5385362" y="1643884"/>
              <a:ext cx="685800" cy="685800"/>
            </a:xfrm>
            <a:prstGeom prst="blockArc">
              <a:avLst>
                <a:gd name="adj1" fmla="val 10800000"/>
                <a:gd name="adj2" fmla="val 10715308"/>
                <a:gd name="adj3" fmla="val 27175"/>
              </a:avLst>
            </a:prstGeom>
            <a:solidFill>
              <a:srgbClr val="FF489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17" name="Oval 16"/>
            <p:cNvSpPr/>
            <p:nvPr/>
          </p:nvSpPr>
          <p:spPr>
            <a:xfrm>
              <a:off x="5555714" y="1813048"/>
              <a:ext cx="347472" cy="347472"/>
            </a:xfrm>
            <a:prstGeom prst="ellipse">
              <a:avLst/>
            </a:prstGeom>
            <a:solidFill>
              <a:schemeClr val="accent3">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7</a:t>
              </a:r>
            </a:p>
          </p:txBody>
        </p:sp>
      </p:grpSp>
      <p:grpSp>
        <p:nvGrpSpPr>
          <p:cNvPr id="18" name="Group 17"/>
          <p:cNvGrpSpPr/>
          <p:nvPr/>
        </p:nvGrpSpPr>
        <p:grpSpPr>
          <a:xfrm>
            <a:off x="463924" y="4251015"/>
            <a:ext cx="468757" cy="468757"/>
            <a:chOff x="5385362" y="1643884"/>
            <a:chExt cx="685800" cy="685800"/>
          </a:xfrm>
        </p:grpSpPr>
        <p:sp>
          <p:nvSpPr>
            <p:cNvPr id="19" name="Block Arc 18"/>
            <p:cNvSpPr/>
            <p:nvPr/>
          </p:nvSpPr>
          <p:spPr>
            <a:xfrm rot="1668633">
              <a:off x="5385362" y="1643884"/>
              <a:ext cx="685800" cy="685800"/>
            </a:xfrm>
            <a:prstGeom prst="blockArc">
              <a:avLst>
                <a:gd name="adj1" fmla="val 10800000"/>
                <a:gd name="adj2" fmla="val 10715308"/>
                <a:gd name="adj3" fmla="val 27175"/>
              </a:avLst>
            </a:prstGeom>
            <a:solidFill>
              <a:srgbClr val="FF489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20" name="Oval 19"/>
            <p:cNvSpPr/>
            <p:nvPr/>
          </p:nvSpPr>
          <p:spPr>
            <a:xfrm>
              <a:off x="5555714" y="1813048"/>
              <a:ext cx="347472" cy="347472"/>
            </a:xfrm>
            <a:prstGeom prst="ellipse">
              <a:avLst/>
            </a:prstGeom>
            <a:solidFill>
              <a:schemeClr val="accent3">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8</a:t>
              </a:r>
            </a:p>
          </p:txBody>
        </p:sp>
      </p:grpSp>
      <p:sp>
        <p:nvSpPr>
          <p:cNvPr id="3" name="Rectangle 2"/>
          <p:cNvSpPr/>
          <p:nvPr/>
        </p:nvSpPr>
        <p:spPr>
          <a:xfrm>
            <a:off x="1163710" y="4168737"/>
            <a:ext cx="9732890" cy="1754326"/>
          </a:xfrm>
          <a:prstGeom prst="rect">
            <a:avLst/>
          </a:prstGeom>
        </p:spPr>
        <p:txBody>
          <a:bodyPr wrap="square">
            <a:spAutoFit/>
          </a:bodyPr>
          <a:lstStyle/>
          <a:p>
            <a:r>
              <a:rPr lang="en-US" sz="2800" b="1" dirty="0"/>
              <a:t>Multiplicative Identity Property </a:t>
            </a:r>
          </a:p>
          <a:p>
            <a:r>
              <a:rPr lang="en-US" sz="2400" dirty="0"/>
              <a:t>Multiplying a real number by 1 leaves the real number unchanged.</a:t>
            </a:r>
          </a:p>
          <a:p>
            <a:pPr algn="ctr"/>
            <a:r>
              <a:rPr lang="en-US" sz="3200" b="1" i="1" dirty="0">
                <a:solidFill>
                  <a:srgbClr val="FF4891"/>
                </a:solidFill>
              </a:rPr>
              <a:t>a × 1 = a</a:t>
            </a:r>
          </a:p>
          <a:p>
            <a:endParaRPr lang="pt-BR" sz="2400" dirty="0"/>
          </a:p>
        </p:txBody>
      </p:sp>
    </p:spTree>
    <p:extLst>
      <p:ext uri="{BB962C8B-B14F-4D97-AF65-F5344CB8AC3E}">
        <p14:creationId xmlns:p14="http://schemas.microsoft.com/office/powerpoint/2010/main" val="426324571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par>
                                <p:cTn id="16" presetID="10" presetClass="entr" presetSubtype="0" fill="hold"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1337</Words>
  <Application>Microsoft Office PowerPoint</Application>
  <PresentationFormat>Widescreen</PresentationFormat>
  <Paragraphs>180</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Aharoni</vt:lpstr>
      <vt:lpstr>Arial</vt:lpstr>
      <vt:lpstr>Calibri</vt:lpstr>
      <vt:lpstr>Calibri Light</vt:lpstr>
      <vt:lpstr>Cambria Math</vt:lpstr>
      <vt:lpstr>Roboto</vt:lpstr>
      <vt:lpstr>Wingdings</vt:lpstr>
      <vt:lpstr>Office Theme</vt:lpstr>
      <vt:lpstr>PowerPoint Presentation</vt:lpstr>
      <vt:lpstr>OBJECTIVES</vt:lpstr>
      <vt:lpstr>PROPERTIES OF REAL NUMBERS</vt:lpstr>
      <vt:lpstr>PROPERTIES OF REAL NUMBERS</vt:lpstr>
      <vt:lpstr>PROPERTIES OF REAL NUMBERS</vt:lpstr>
      <vt:lpstr>PROPERTIES OF REAL NUMBERS</vt:lpstr>
      <vt:lpstr>PROPERTIES OF REAL NUMBERS</vt:lpstr>
      <vt:lpstr>PROPERTIES OF REAL NUMBERS</vt:lpstr>
      <vt:lpstr>PROPERTIES OF REAL NUMBERS</vt:lpstr>
      <vt:lpstr>PROPERTIES OF REAL NUMBERS</vt:lpstr>
      <vt:lpstr>PROPERTIES OF REAL NUMBERS</vt:lpstr>
      <vt:lpstr>PROPERTIES OF REAL NUMBERS</vt:lpstr>
      <vt:lpstr>PROPERTIES OF REAL NUMBERS</vt:lpstr>
      <vt:lpstr>PROPERTIES OF REAL NUMBERS</vt:lpstr>
      <vt:lpstr>PROPERTIES OF REAL NUMBERS</vt:lpstr>
      <vt:lpstr>PROPERTIES OF REAL NUMBERS</vt:lpstr>
      <vt:lpstr>PROPERTIES OF REAL NUMBERS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2021-12-22T08:44:43Z</dcterms:created>
  <dcterms:modified xsi:type="dcterms:W3CDTF">2021-12-22T08:44:46Z</dcterms:modified>
</cp:coreProperties>
</file>