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  <p:sldId id="261" r:id="rId5"/>
    <p:sldId id="262" r:id="rId6"/>
    <p:sldId id="273" r:id="rId7"/>
    <p:sldId id="274" r:id="rId8"/>
    <p:sldId id="275" r:id="rId9"/>
    <p:sldId id="277" r:id="rId10"/>
    <p:sldId id="278" r:id="rId11"/>
    <p:sldId id="279" r:id="rId12"/>
    <p:sldId id="280" r:id="rId13"/>
    <p:sldId id="28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8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png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26613" y="761281"/>
            <a:ext cx="723782" cy="90472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660442" y="3346981"/>
            <a:ext cx="773130" cy="74023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69112" y="5674062"/>
            <a:ext cx="954075" cy="54283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080856" y="6008909"/>
            <a:ext cx="871827" cy="49348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8983192" y="3003537"/>
            <a:ext cx="773130" cy="60863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4240867" y="5612186"/>
            <a:ext cx="690882" cy="72378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4779200" y="4250900"/>
            <a:ext cx="1003423" cy="41123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0312996" y="5795160"/>
            <a:ext cx="756681" cy="62508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0830496" y="1940837"/>
            <a:ext cx="1036323" cy="65798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2333613" y="3419787"/>
            <a:ext cx="559286" cy="55928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5165249" y="1490837"/>
            <a:ext cx="592185" cy="65798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01066" y="2669624"/>
            <a:ext cx="871828" cy="740231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9795496" y="4318401"/>
            <a:ext cx="756681" cy="625084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8231873" y="1170213"/>
            <a:ext cx="1019874" cy="937626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3869617" y="2904312"/>
            <a:ext cx="888278" cy="559286"/>
          </a:xfrm>
          <a:prstGeom prst="rect">
            <a:avLst/>
          </a:prstGeom>
        </p:spPr>
      </p:pic>
      <p:sp>
        <p:nvSpPr>
          <p:cNvPr id="22" name="Rectangle 21"/>
          <p:cNvSpPr/>
          <p:nvPr userDrawn="1"/>
        </p:nvSpPr>
        <p:spPr>
          <a:xfrm>
            <a:off x="1" y="288759"/>
            <a:ext cx="235974" cy="463410"/>
          </a:xfrm>
          <a:prstGeom prst="rect">
            <a:avLst/>
          </a:prstGeom>
          <a:solidFill>
            <a:srgbClr val="9898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ardrop 22"/>
          <p:cNvSpPr/>
          <p:nvPr userDrawn="1"/>
        </p:nvSpPr>
        <p:spPr>
          <a:xfrm>
            <a:off x="11555565" y="57253"/>
            <a:ext cx="573368" cy="573368"/>
          </a:xfrm>
          <a:prstGeom prst="teardrop">
            <a:avLst/>
          </a:prstGeom>
          <a:solidFill>
            <a:srgbClr val="FF48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ounded Rectangle 23"/>
          <p:cNvSpPr/>
          <p:nvPr userDrawn="1"/>
        </p:nvSpPr>
        <p:spPr>
          <a:xfrm>
            <a:off x="11584732" y="6545153"/>
            <a:ext cx="212912" cy="200544"/>
          </a:xfrm>
          <a:prstGeom prst="roundRect">
            <a:avLst/>
          </a:prstGeom>
          <a:solidFill>
            <a:srgbClr val="FF48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 userDrawn="1"/>
        </p:nvSpPr>
        <p:spPr>
          <a:xfrm>
            <a:off x="11826392" y="6545153"/>
            <a:ext cx="212912" cy="200544"/>
          </a:xfrm>
          <a:prstGeom prst="roundRect">
            <a:avLst/>
          </a:prstGeom>
          <a:solidFill>
            <a:srgbClr val="FF48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hevron 25"/>
          <p:cNvSpPr/>
          <p:nvPr userDrawn="1"/>
        </p:nvSpPr>
        <p:spPr>
          <a:xfrm>
            <a:off x="11626194" y="6589773"/>
            <a:ext cx="129989" cy="129989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Chevron 26"/>
          <p:cNvSpPr/>
          <p:nvPr userDrawn="1"/>
        </p:nvSpPr>
        <p:spPr>
          <a:xfrm flipH="1">
            <a:off x="11867853" y="6589773"/>
            <a:ext cx="129989" cy="129989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317028"/>
            <a:ext cx="10515600" cy="387044"/>
          </a:xfrm>
        </p:spPr>
        <p:txBody>
          <a:bodyPr>
            <a:noAutofit/>
          </a:bodyPr>
          <a:lstStyle>
            <a:lvl1pPr>
              <a:defRPr sz="3200" b="1">
                <a:solidFill>
                  <a:srgbClr val="989898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29" name="Picture 28" descr="Logo.png"/>
          <p:cNvPicPr/>
          <p:nvPr userDrawn="1"/>
        </p:nvPicPr>
        <p:blipFill>
          <a:blip r:embed="rId17"/>
          <a:stretch>
            <a:fillRect/>
          </a:stretch>
        </p:blipFill>
        <p:spPr>
          <a:xfrm>
            <a:off x="86437" y="6527767"/>
            <a:ext cx="2165350" cy="25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198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4DD35-6CD8-42E4-8EB8-3456080C702B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18780-3373-4234-88E1-87F4DD704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816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4DD35-6CD8-42E4-8EB8-3456080C702B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18780-3373-4234-88E1-87F4DD704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38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971550" y="784225"/>
            <a:ext cx="10515600" cy="1325563"/>
          </a:xfrm>
        </p:spPr>
        <p:txBody>
          <a:bodyPr>
            <a:normAutofit/>
          </a:bodyPr>
          <a:lstStyle>
            <a:lvl1pPr algn="ctr">
              <a:defRPr sz="3600" b="1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871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4DD35-6CD8-42E4-8EB8-3456080C702B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18780-3373-4234-88E1-87F4DD704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051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4DD35-6CD8-42E4-8EB8-3456080C702B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18780-3373-4234-88E1-87F4DD704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186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4DD35-6CD8-42E4-8EB8-3456080C702B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18780-3373-4234-88E1-87F4DD704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524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7" name="Picture 2" descr="http://buidln.clipdealer.com/001/598/658/previews/7--1598658-3D%20Mathematics%20very%20spectacular%20colorful%20animation.Numbers%20flying%20in%203D%20space%20and%20arranging%20in%20a%20precise%20form.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192000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alpha val="6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7808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4DD35-6CD8-42E4-8EB8-3456080C702B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18780-3373-4234-88E1-87F4DD704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199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4DD35-6CD8-42E4-8EB8-3456080C702B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18780-3373-4234-88E1-87F4DD704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844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4DD35-6CD8-42E4-8EB8-3456080C702B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18780-3373-4234-88E1-87F4DD704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73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4DD35-6CD8-42E4-8EB8-3456080C702B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18780-3373-4234-88E1-87F4DD704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64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171700"/>
            <a:ext cx="12192000" cy="2533650"/>
          </a:xfrm>
          <a:prstGeom prst="rect">
            <a:avLst/>
          </a:prstGeom>
          <a:solidFill>
            <a:srgbClr val="FF48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Aharoni" panose="02010803020104030203" pitchFamily="2" charset="-79"/>
                <a:cs typeface="Aharoni" panose="02010803020104030203" pitchFamily="2" charset="-79"/>
              </a:rPr>
              <a:t>ALGEBRIC EQUATIONS</a:t>
            </a:r>
            <a:endParaRPr lang="en-US" sz="40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sz="3600" b="1" dirty="0" smtClean="0">
                <a:cs typeface="Aharoni" panose="02010803020104030203" pitchFamily="2" charset="-79"/>
              </a:rPr>
              <a:t>UNIT 01 LESSON 02 </a:t>
            </a:r>
            <a:endParaRPr lang="en-US" sz="3600" b="1" dirty="0"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8751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ALGEBRAIC EXPRESSIONS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1608675" y="122337"/>
            <a:ext cx="551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08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013357" y="980819"/>
            <a:ext cx="18963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dirty="0" smtClean="0"/>
              <a:t>PROBLEM </a:t>
            </a:r>
            <a:r>
              <a:rPr lang="en-US" altLang="en-US" sz="2400" b="1" dirty="0" smtClean="0"/>
              <a:t>2</a:t>
            </a:r>
            <a:endParaRPr lang="en-US" altLang="en-US" sz="2400" b="1" dirty="0"/>
          </a:p>
        </p:txBody>
      </p:sp>
      <p:sp>
        <p:nvSpPr>
          <p:cNvPr id="3" name="Rectangle 2"/>
          <p:cNvSpPr/>
          <p:nvPr/>
        </p:nvSpPr>
        <p:spPr>
          <a:xfrm>
            <a:off x="2491728" y="2180896"/>
            <a:ext cx="760001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We </a:t>
            </a:r>
            <a:r>
              <a:rPr lang="en-US" sz="2400" dirty="0"/>
              <a:t>apply the distributive law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/>
              <a:t>We multiply </a:t>
            </a:r>
            <a:r>
              <a:rPr lang="en-US" sz="2400" dirty="0" smtClean="0"/>
              <a:t>x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</a:t>
            </a:r>
            <a:r>
              <a:rPr lang="en-US" sz="2400" dirty="0"/>
              <a:t>by </a:t>
            </a:r>
            <a:r>
              <a:rPr lang="en-US" sz="2400" dirty="0" smtClean="0"/>
              <a:t>x</a:t>
            </a:r>
            <a:r>
              <a:rPr lang="en-US" sz="2400" baseline="30000" dirty="0" smtClean="0"/>
              <a:t>4</a:t>
            </a:r>
            <a:r>
              <a:rPr lang="en-US" sz="2400" dirty="0" smtClean="0"/>
              <a:t>, </a:t>
            </a:r>
            <a:r>
              <a:rPr lang="en-US" sz="2400" dirty="0"/>
              <a:t>and multiply </a:t>
            </a:r>
            <a:r>
              <a:rPr lang="en-US" sz="2400" dirty="0" smtClean="0"/>
              <a:t>x</a:t>
            </a:r>
            <a:r>
              <a:rPr lang="en-US" sz="2400" baseline="30000" dirty="0" smtClean="0"/>
              <a:t>3 </a:t>
            </a:r>
            <a:r>
              <a:rPr lang="en-US" sz="2400" dirty="0" smtClean="0"/>
              <a:t> </a:t>
            </a:r>
            <a:r>
              <a:rPr lang="en-US" sz="2400" dirty="0"/>
              <a:t>by </a:t>
            </a:r>
            <a:r>
              <a:rPr lang="en-US" sz="2400" dirty="0" smtClean="0"/>
              <a:t>5x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smtClean="0"/>
              <a:t>x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× x</a:t>
            </a:r>
            <a:r>
              <a:rPr lang="en-US" sz="2400" baseline="30000" dirty="0" smtClean="0"/>
              <a:t>4 </a:t>
            </a:r>
            <a:r>
              <a:rPr lang="en-US" sz="2400" dirty="0" smtClean="0"/>
              <a:t>+ </a:t>
            </a:r>
            <a:r>
              <a:rPr lang="en-US" sz="2400" dirty="0" smtClean="0"/>
              <a:t>x</a:t>
            </a:r>
            <a:r>
              <a:rPr lang="en-US" sz="2400" baseline="30000" dirty="0" smtClean="0"/>
              <a:t>3 </a:t>
            </a:r>
            <a:r>
              <a:rPr lang="en-US" sz="2400" dirty="0"/>
              <a:t>× </a:t>
            </a:r>
            <a:r>
              <a:rPr lang="en-US" sz="2400" dirty="0" smtClean="0"/>
              <a:t>5x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/>
              <a:t>Then we apply the power rule of the </a:t>
            </a:r>
            <a:r>
              <a:rPr lang="en-US" sz="2400" dirty="0" smtClean="0"/>
              <a:t>exponents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x</a:t>
            </a:r>
            <a:r>
              <a:rPr lang="en-US" sz="2400" baseline="30000" dirty="0" smtClean="0"/>
              <a:t>3+4 </a:t>
            </a:r>
            <a:r>
              <a:rPr lang="en-US" sz="2400" dirty="0" smtClean="0"/>
              <a:t> + 5x</a:t>
            </a:r>
            <a:r>
              <a:rPr lang="en-US" sz="2400" baseline="30000" dirty="0" smtClean="0"/>
              <a:t>3+2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/>
              <a:t>x</a:t>
            </a:r>
            <a:r>
              <a:rPr lang="en-US" sz="2400" baseline="30000" dirty="0"/>
              <a:t>7</a:t>
            </a:r>
            <a:r>
              <a:rPr lang="en-US" sz="2400" dirty="0"/>
              <a:t> + 5x</a:t>
            </a:r>
            <a:r>
              <a:rPr lang="en-US" sz="2400" baseline="30000" dirty="0"/>
              <a:t> 5</a:t>
            </a:r>
            <a:r>
              <a:rPr lang="en-US" sz="2400" dirty="0"/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4759217" y="1719231"/>
            <a:ext cx="25938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/>
              <a:t>Simplify </a:t>
            </a:r>
            <a:r>
              <a:rPr lang="en-US" sz="2400" i="1" dirty="0" smtClean="0"/>
              <a:t>x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30000" dirty="0" smtClean="0"/>
              <a:t>4</a:t>
            </a:r>
            <a:r>
              <a:rPr lang="en-US" sz="2400" dirty="0" smtClean="0"/>
              <a:t> + 5</a:t>
            </a:r>
            <a:r>
              <a:rPr lang="en-US" sz="2400" i="1" dirty="0" smtClean="0"/>
              <a:t>x</a:t>
            </a:r>
            <a:r>
              <a:rPr lang="en-US" sz="2400" i="1" baseline="30000" dirty="0" smtClean="0"/>
              <a:t>2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38702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ALGEBRAIC EXPRESSIONS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1608675" y="122337"/>
            <a:ext cx="551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09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013357" y="980819"/>
            <a:ext cx="16740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 smtClean="0"/>
              <a:t>PROBLEM 3</a:t>
            </a:r>
            <a:endParaRPr lang="en-US" altLang="en-US" sz="2400" b="1" dirty="0"/>
          </a:p>
        </p:txBody>
      </p:sp>
      <p:sp>
        <p:nvSpPr>
          <p:cNvPr id="5" name="Rectangle 4"/>
          <p:cNvSpPr/>
          <p:nvPr/>
        </p:nvSpPr>
        <p:spPr>
          <a:xfrm>
            <a:off x="3820112" y="1580426"/>
            <a:ext cx="12489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/>
              <a:t>Simplify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013357" y="1526924"/>
                <a:ext cx="1804597" cy="7010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 dirty="0"/>
                            <m:t>(</m:t>
                          </m:r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US" sz="2400" dirty="0"/>
                            <m:t> 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3357" y="1526924"/>
                <a:ext cx="1804597" cy="70108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1693889" y="2282732"/>
            <a:ext cx="77301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dirty="0"/>
              <a:t>First, we evaluate the expression inside the parentheses by doing the subtraction then doing the division.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144811" y="3354370"/>
                <a:ext cx="1095813" cy="7010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 dirty="0"/>
                            <m:t>(</m:t>
                          </m:r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US" sz="2400" dirty="0"/>
                            <m:t> 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4811" y="3354370"/>
                <a:ext cx="1095813" cy="70108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727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ALGEBRAIC EXPRESSIONS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1608675" y="122337"/>
            <a:ext cx="551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10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013357" y="980819"/>
            <a:ext cx="19236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dirty="0" smtClean="0"/>
              <a:t>PROBLEM 3</a:t>
            </a:r>
            <a:endParaRPr lang="en-US" alt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373968" y="2023138"/>
                <a:ext cx="95507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 smtClean="0"/>
                  <a:t> 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 smtClean="0"/>
                  <a:t>)</a:t>
                </a:r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3968" y="2023138"/>
                <a:ext cx="955070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1923" t="-10526" r="-8974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1952583" y="2392470"/>
            <a:ext cx="47703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/>
              <a:t>Then we apply the commutative rule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5373968" y="2790610"/>
                <a:ext cx="103522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 smtClean="0"/>
                  <a:t>)</a:t>
                </a:r>
                <a:endParaRPr lang="en-US" sz="24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3968" y="2790610"/>
                <a:ext cx="1035220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1775" t="-10526" r="-8284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1928561" y="3223467"/>
            <a:ext cx="77436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dirty="0"/>
              <a:t>Then we do the multiplication using the power rule from the exponents rules.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5373968" y="4069920"/>
                <a:ext cx="105958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baseline="30000" dirty="0" smtClean="0"/>
                  <a:t>1+1</a:t>
                </a:r>
                <a:r>
                  <a:rPr lang="en-US" sz="2400" dirty="0" smtClean="0"/>
                  <a:t>)</a:t>
                </a:r>
                <a:endParaRPr lang="en-US" sz="24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3968" y="4069920"/>
                <a:ext cx="1059585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1734" t="-10667" r="-8092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5373968" y="4489425"/>
                <a:ext cx="85279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baseline="30000" dirty="0" smtClean="0"/>
                  <a:t>2</a:t>
                </a:r>
                <a:r>
                  <a:rPr lang="en-US" sz="2400" dirty="0" smtClean="0"/>
                  <a:t>)</a:t>
                </a:r>
                <a:endParaRPr lang="en-US" sz="24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3968" y="4489425"/>
                <a:ext cx="852798" cy="461665"/>
              </a:xfrm>
              <a:prstGeom prst="rect">
                <a:avLst/>
              </a:prstGeom>
              <a:blipFill rotWithShape="0">
                <a:blip r:embed="rId5"/>
                <a:stretch>
                  <a:fillRect l="-2158" t="-10526" r="-10791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7331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ALGEBRAIC EXPRESSIONS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1608675" y="122337"/>
            <a:ext cx="551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11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013357" y="980819"/>
            <a:ext cx="19236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dirty="0" smtClean="0"/>
              <a:t>PROBLEM 4</a:t>
            </a:r>
            <a:endParaRPr lang="en-US" altLang="en-US" sz="2800" b="1" dirty="0"/>
          </a:p>
        </p:txBody>
      </p:sp>
      <p:sp>
        <p:nvSpPr>
          <p:cNvPr id="3" name="Rectangle 2"/>
          <p:cNvSpPr/>
          <p:nvPr/>
        </p:nvSpPr>
        <p:spPr>
          <a:xfrm>
            <a:off x="2254588" y="2357715"/>
            <a:ext cx="77149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Translate "the ratio of 9 more than </a:t>
            </a:r>
            <a:r>
              <a:rPr lang="en-US" sz="2400" i="1" dirty="0"/>
              <a:t>x</a:t>
            </a:r>
            <a:r>
              <a:rPr lang="en-US" sz="2400" dirty="0"/>
              <a:t> to </a:t>
            </a:r>
            <a:r>
              <a:rPr lang="en-US" sz="2400" i="1" dirty="0"/>
              <a:t>x</a:t>
            </a:r>
            <a:r>
              <a:rPr lang="en-US" sz="2400" dirty="0"/>
              <a:t>" into an algebraic expression. </a:t>
            </a:r>
          </a:p>
        </p:txBody>
      </p:sp>
      <p:sp>
        <p:nvSpPr>
          <p:cNvPr id="5" name="Rectangle 4"/>
          <p:cNvSpPr/>
          <p:nvPr/>
        </p:nvSpPr>
        <p:spPr>
          <a:xfrm>
            <a:off x="2254589" y="3339321"/>
            <a:ext cx="4682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“9 more than x” translates into x + 9</a:t>
            </a:r>
          </a:p>
        </p:txBody>
      </p:sp>
      <p:sp>
        <p:nvSpPr>
          <p:cNvPr id="6" name="Rectangle 5"/>
          <p:cNvSpPr/>
          <p:nvPr/>
        </p:nvSpPr>
        <p:spPr>
          <a:xfrm>
            <a:off x="2254589" y="4084504"/>
            <a:ext cx="64562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So “the ratio of 9 more than </a:t>
            </a:r>
            <a:r>
              <a:rPr lang="en-US" sz="2400" i="1" dirty="0"/>
              <a:t>x</a:t>
            </a:r>
            <a:r>
              <a:rPr lang="en-US" sz="2400" dirty="0"/>
              <a:t> to </a:t>
            </a:r>
            <a:r>
              <a:rPr lang="en-US" sz="2400" i="1" dirty="0"/>
              <a:t>x</a:t>
            </a:r>
            <a:r>
              <a:rPr lang="en-US" sz="2400" dirty="0"/>
              <a:t>" translates into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8838805" y="4027565"/>
                <a:ext cx="753989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+9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8805" y="4027565"/>
                <a:ext cx="753989" cy="69390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8196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OBJECTIVES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702163" y="1943150"/>
            <a:ext cx="32709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 smtClean="0"/>
              <a:t>Students will be able to:</a:t>
            </a:r>
            <a:endParaRPr lang="en-US" altLang="en-US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2132710" y="2484697"/>
            <a:ext cx="840986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sz="2400" dirty="0"/>
              <a:t>Apply the Algebraic expressions to simplify algebraic expressions.</a:t>
            </a:r>
          </a:p>
          <a:p>
            <a:pPr lvl="0">
              <a:buFont typeface="Arial" pitchFamily="34" charset="0"/>
              <a:buChar char="•"/>
            </a:pPr>
            <a:r>
              <a:rPr lang="en-US" sz="2400" dirty="0"/>
              <a:t>Produce an equivalent form of an expression.</a:t>
            </a:r>
          </a:p>
          <a:p>
            <a:pPr lvl="0">
              <a:buFont typeface="Arial" pitchFamily="34" charset="0"/>
              <a:buChar char="•"/>
            </a:pPr>
            <a:r>
              <a:rPr lang="en-US" sz="2400" dirty="0"/>
              <a:t>Interpret a word problem into an algebraic expression.</a:t>
            </a:r>
          </a:p>
        </p:txBody>
      </p:sp>
      <p:sp>
        <p:nvSpPr>
          <p:cNvPr id="7" name="Rectangle 6"/>
          <p:cNvSpPr/>
          <p:nvPr/>
        </p:nvSpPr>
        <p:spPr>
          <a:xfrm>
            <a:off x="5116289" y="3980053"/>
            <a:ext cx="22261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 smtClean="0"/>
              <a:t>Key Vocabulary:</a:t>
            </a:r>
            <a:endParaRPr lang="en-US" altLang="en-US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3436854" y="4736746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1588" indent="-1588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 Algebraic Expression.</a:t>
            </a:r>
            <a:endParaRPr lang="en-US" altLang="en-US" sz="2400" dirty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Real Numbers Properties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87041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ALGEBRAIC EXPRESSIONS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190296" y="2450083"/>
            <a:ext cx="99366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An </a:t>
            </a:r>
            <a:r>
              <a:rPr lang="en-US" sz="2400" b="1" dirty="0"/>
              <a:t>algebraic expression</a:t>
            </a:r>
            <a:r>
              <a:rPr lang="en-US" sz="2400" dirty="0"/>
              <a:t> is an </a:t>
            </a:r>
            <a:r>
              <a:rPr lang="en-US" sz="2400" b="1" dirty="0"/>
              <a:t>expression</a:t>
            </a:r>
            <a:r>
              <a:rPr lang="en-US" sz="2400" dirty="0"/>
              <a:t> built up from integer constants, variables, and the </a:t>
            </a:r>
            <a:r>
              <a:rPr lang="en-US" sz="2400" b="1" dirty="0"/>
              <a:t>algebraic</a:t>
            </a:r>
            <a:r>
              <a:rPr lang="en-US" sz="2400" dirty="0"/>
              <a:t> operations (addition, subtraction, multiplication, division and exponentiation by an exponent that is a rational number).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1608675" y="122337"/>
            <a:ext cx="551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01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343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ALGEBRAIC EXPRESSIONS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1608675" y="122337"/>
            <a:ext cx="551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02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25941" y="1649228"/>
            <a:ext cx="1076125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When we simplify an expression we operate in the following order:</a:t>
            </a:r>
          </a:p>
          <a:p>
            <a:endParaRPr lang="en-US" sz="2400" dirty="0"/>
          </a:p>
          <a:p>
            <a:pPr defTabSz="457200"/>
            <a:r>
              <a:rPr lang="en-US" sz="2400" dirty="0" smtClean="0"/>
              <a:t>	Simplify </a:t>
            </a:r>
            <a:r>
              <a:rPr lang="en-US" sz="2400" dirty="0"/>
              <a:t>the expressions inside parentheses, brackets, braces and fractions bars</a:t>
            </a:r>
            <a:r>
              <a:rPr lang="en-US" sz="2400" dirty="0" smtClean="0"/>
              <a:t>.</a:t>
            </a:r>
          </a:p>
          <a:p>
            <a:pPr defTabSz="457200"/>
            <a:endParaRPr lang="en-US" sz="2400" dirty="0"/>
          </a:p>
          <a:p>
            <a:pPr lvl="1"/>
            <a:r>
              <a:rPr lang="en-US" sz="2400" dirty="0" smtClean="0"/>
              <a:t>Evaluate </a:t>
            </a:r>
            <a:r>
              <a:rPr lang="en-US" sz="2400" dirty="0"/>
              <a:t>all powers</a:t>
            </a:r>
            <a:r>
              <a:rPr lang="en-US" sz="2400" dirty="0" smtClean="0"/>
              <a:t>.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Do all multiplications and division from left to right</a:t>
            </a:r>
            <a:r>
              <a:rPr lang="en-US" sz="2400" dirty="0" smtClean="0"/>
              <a:t>.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Do all addition and subtractions from left to right.</a:t>
            </a:r>
          </a:p>
          <a:p>
            <a:r>
              <a:rPr lang="en-US" dirty="0" smtClean="0"/>
              <a:t>  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161351" y="2470451"/>
            <a:ext cx="391472" cy="391472"/>
            <a:chOff x="5385362" y="1643884"/>
            <a:chExt cx="685800" cy="685800"/>
          </a:xfrm>
        </p:grpSpPr>
        <p:sp>
          <p:nvSpPr>
            <p:cNvPr id="6" name="Block Arc 5"/>
            <p:cNvSpPr/>
            <p:nvPr/>
          </p:nvSpPr>
          <p:spPr>
            <a:xfrm rot="1668633">
              <a:off x="5385362" y="1643884"/>
              <a:ext cx="685800" cy="685800"/>
            </a:xfrm>
            <a:prstGeom prst="blockArc">
              <a:avLst>
                <a:gd name="adj1" fmla="val 10800000"/>
                <a:gd name="adj2" fmla="val 10715308"/>
                <a:gd name="adj3" fmla="val 27175"/>
              </a:avLst>
            </a:prstGeom>
            <a:solidFill>
              <a:srgbClr val="FF4891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accent3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5555714" y="1813048"/>
              <a:ext cx="347472" cy="34747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1</a:t>
              </a:r>
              <a:endParaRPr lang="en-US" sz="14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136727" y="3125112"/>
            <a:ext cx="391472" cy="391472"/>
            <a:chOff x="5385362" y="1643884"/>
            <a:chExt cx="685800" cy="685800"/>
          </a:xfrm>
        </p:grpSpPr>
        <p:sp>
          <p:nvSpPr>
            <p:cNvPr id="9" name="Block Arc 8"/>
            <p:cNvSpPr/>
            <p:nvPr/>
          </p:nvSpPr>
          <p:spPr>
            <a:xfrm rot="1668633">
              <a:off x="5385362" y="1643884"/>
              <a:ext cx="685800" cy="685800"/>
            </a:xfrm>
            <a:prstGeom prst="blockArc">
              <a:avLst>
                <a:gd name="adj1" fmla="val 10800000"/>
                <a:gd name="adj2" fmla="val 10715308"/>
                <a:gd name="adj3" fmla="val 27175"/>
              </a:avLst>
            </a:prstGeom>
            <a:solidFill>
              <a:srgbClr val="FF4891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accent3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5555714" y="1813048"/>
              <a:ext cx="347472" cy="34747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2</a:t>
              </a:r>
              <a:endParaRPr lang="en-US" sz="14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125941" y="3820359"/>
            <a:ext cx="391472" cy="391472"/>
            <a:chOff x="5385362" y="1643884"/>
            <a:chExt cx="685800" cy="685800"/>
          </a:xfrm>
        </p:grpSpPr>
        <p:sp>
          <p:nvSpPr>
            <p:cNvPr id="12" name="Block Arc 11"/>
            <p:cNvSpPr/>
            <p:nvPr/>
          </p:nvSpPr>
          <p:spPr>
            <a:xfrm rot="1668633">
              <a:off x="5385362" y="1643884"/>
              <a:ext cx="685800" cy="685800"/>
            </a:xfrm>
            <a:prstGeom prst="blockArc">
              <a:avLst>
                <a:gd name="adj1" fmla="val 10800000"/>
                <a:gd name="adj2" fmla="val 10715308"/>
                <a:gd name="adj3" fmla="val 27175"/>
              </a:avLst>
            </a:prstGeom>
            <a:solidFill>
              <a:srgbClr val="FF4891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accent3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5555714" y="1813048"/>
              <a:ext cx="347472" cy="34747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3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124279" y="4526794"/>
            <a:ext cx="391472" cy="391472"/>
            <a:chOff x="5385362" y="1643884"/>
            <a:chExt cx="685800" cy="685800"/>
          </a:xfrm>
        </p:grpSpPr>
        <p:sp>
          <p:nvSpPr>
            <p:cNvPr id="15" name="Block Arc 14"/>
            <p:cNvSpPr/>
            <p:nvPr/>
          </p:nvSpPr>
          <p:spPr>
            <a:xfrm rot="1668633">
              <a:off x="5385362" y="1643884"/>
              <a:ext cx="685800" cy="685800"/>
            </a:xfrm>
            <a:prstGeom prst="blockArc">
              <a:avLst>
                <a:gd name="adj1" fmla="val 10800000"/>
                <a:gd name="adj2" fmla="val 10715308"/>
                <a:gd name="adj3" fmla="val 27175"/>
              </a:avLst>
            </a:prstGeom>
            <a:solidFill>
              <a:srgbClr val="FF4891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accent3"/>
                </a:solidFill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5555714" y="1813048"/>
              <a:ext cx="347472" cy="34747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96874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ALGEBRAIC EXPRESSIONS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1608675" y="122337"/>
            <a:ext cx="551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03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01977" y="1591817"/>
            <a:ext cx="93962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Remember the properties of real numbers we learnt about in the previous </a:t>
            </a:r>
            <a:r>
              <a:rPr lang="en-US" sz="2400" dirty="0" smtClean="0"/>
              <a:t>lesson:</a:t>
            </a:r>
          </a:p>
          <a:p>
            <a:endParaRPr lang="en-US" sz="2400" dirty="0" smtClean="0"/>
          </a:p>
          <a:p>
            <a:pPr lvl="1"/>
            <a:r>
              <a:rPr lang="en-US" sz="2400" dirty="0" smtClean="0"/>
              <a:t>Commutative and associative properties of addition.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Commutative and </a:t>
            </a:r>
            <a:r>
              <a:rPr lang="en-US" sz="2400" dirty="0"/>
              <a:t>associative properties of addition</a:t>
            </a:r>
            <a:r>
              <a:rPr lang="en-US" sz="2400" dirty="0" smtClean="0"/>
              <a:t>.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 smtClean="0"/>
              <a:t>The distributive </a:t>
            </a:r>
            <a:r>
              <a:rPr lang="en-US" sz="2400" dirty="0"/>
              <a:t>property</a:t>
            </a:r>
            <a:r>
              <a:rPr lang="en-US" sz="2400" dirty="0" smtClean="0"/>
              <a:t>.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 smtClean="0"/>
              <a:t>The additive </a:t>
            </a:r>
            <a:r>
              <a:rPr lang="en-US" sz="2400" dirty="0"/>
              <a:t>and multiplicative inverse property.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The multiplicative </a:t>
            </a:r>
            <a:r>
              <a:rPr lang="en-US" sz="2400" dirty="0"/>
              <a:t>property of zero.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970690" y="2762949"/>
            <a:ext cx="391472" cy="391472"/>
            <a:chOff x="5385362" y="1643884"/>
            <a:chExt cx="685800" cy="685800"/>
          </a:xfrm>
        </p:grpSpPr>
        <p:sp>
          <p:nvSpPr>
            <p:cNvPr id="16" name="Block Arc 15"/>
            <p:cNvSpPr/>
            <p:nvPr/>
          </p:nvSpPr>
          <p:spPr>
            <a:xfrm rot="1668633">
              <a:off x="5385362" y="1643884"/>
              <a:ext cx="685800" cy="685800"/>
            </a:xfrm>
            <a:prstGeom prst="blockArc">
              <a:avLst>
                <a:gd name="adj1" fmla="val 10800000"/>
                <a:gd name="adj2" fmla="val 10715308"/>
                <a:gd name="adj3" fmla="val 27175"/>
              </a:avLst>
            </a:prstGeom>
            <a:solidFill>
              <a:srgbClr val="FF4891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accent3"/>
                </a:solidFill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5555714" y="1813048"/>
              <a:ext cx="347472" cy="34747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1</a:t>
              </a:r>
              <a:endParaRPr lang="en-US" sz="14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986456" y="3455186"/>
            <a:ext cx="391472" cy="391472"/>
            <a:chOff x="5385362" y="1643884"/>
            <a:chExt cx="685800" cy="685800"/>
          </a:xfrm>
        </p:grpSpPr>
        <p:sp>
          <p:nvSpPr>
            <p:cNvPr id="19" name="Block Arc 18"/>
            <p:cNvSpPr/>
            <p:nvPr/>
          </p:nvSpPr>
          <p:spPr>
            <a:xfrm rot="1668633">
              <a:off x="5385362" y="1643884"/>
              <a:ext cx="685800" cy="685800"/>
            </a:xfrm>
            <a:prstGeom prst="blockArc">
              <a:avLst>
                <a:gd name="adj1" fmla="val 10800000"/>
                <a:gd name="adj2" fmla="val 10715308"/>
                <a:gd name="adj3" fmla="val 27175"/>
              </a:avLst>
            </a:prstGeom>
            <a:solidFill>
              <a:srgbClr val="FF4891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accent3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5555714" y="1813048"/>
              <a:ext cx="347472" cy="34747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2</a:t>
              </a:r>
              <a:endParaRPr lang="en-US" sz="14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986456" y="4196821"/>
            <a:ext cx="391472" cy="391472"/>
            <a:chOff x="5385362" y="1643884"/>
            <a:chExt cx="685800" cy="685800"/>
          </a:xfrm>
        </p:grpSpPr>
        <p:sp>
          <p:nvSpPr>
            <p:cNvPr id="22" name="Block Arc 21"/>
            <p:cNvSpPr/>
            <p:nvPr/>
          </p:nvSpPr>
          <p:spPr>
            <a:xfrm rot="1668633">
              <a:off x="5385362" y="1643884"/>
              <a:ext cx="685800" cy="685800"/>
            </a:xfrm>
            <a:prstGeom prst="blockArc">
              <a:avLst>
                <a:gd name="adj1" fmla="val 10800000"/>
                <a:gd name="adj2" fmla="val 10715308"/>
                <a:gd name="adj3" fmla="val 27175"/>
              </a:avLst>
            </a:prstGeom>
            <a:solidFill>
              <a:srgbClr val="FF4891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accent3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5555714" y="1813048"/>
              <a:ext cx="347472" cy="34747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3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003433" y="4901912"/>
            <a:ext cx="391472" cy="391472"/>
            <a:chOff x="5385362" y="1643884"/>
            <a:chExt cx="685800" cy="685800"/>
          </a:xfrm>
        </p:grpSpPr>
        <p:sp>
          <p:nvSpPr>
            <p:cNvPr id="25" name="Block Arc 24"/>
            <p:cNvSpPr/>
            <p:nvPr/>
          </p:nvSpPr>
          <p:spPr>
            <a:xfrm rot="1668633">
              <a:off x="5385362" y="1643884"/>
              <a:ext cx="685800" cy="685800"/>
            </a:xfrm>
            <a:prstGeom prst="blockArc">
              <a:avLst>
                <a:gd name="adj1" fmla="val 10800000"/>
                <a:gd name="adj2" fmla="val 10715308"/>
                <a:gd name="adj3" fmla="val 27175"/>
              </a:avLst>
            </a:prstGeom>
            <a:solidFill>
              <a:srgbClr val="FF4891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accent3"/>
                </a:solidFill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5555714" y="1813048"/>
              <a:ext cx="347472" cy="34747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4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986456" y="5635293"/>
            <a:ext cx="391472" cy="391472"/>
            <a:chOff x="5385362" y="1643884"/>
            <a:chExt cx="685800" cy="685800"/>
          </a:xfrm>
        </p:grpSpPr>
        <p:sp>
          <p:nvSpPr>
            <p:cNvPr id="29" name="Block Arc 28"/>
            <p:cNvSpPr/>
            <p:nvPr/>
          </p:nvSpPr>
          <p:spPr>
            <a:xfrm rot="1668633">
              <a:off x="5385362" y="1643884"/>
              <a:ext cx="685800" cy="685800"/>
            </a:xfrm>
            <a:prstGeom prst="blockArc">
              <a:avLst>
                <a:gd name="adj1" fmla="val 10800000"/>
                <a:gd name="adj2" fmla="val 10715308"/>
                <a:gd name="adj3" fmla="val 27175"/>
              </a:avLst>
            </a:prstGeom>
            <a:solidFill>
              <a:srgbClr val="FF4891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accent3"/>
                </a:solidFill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5555714" y="1813048"/>
              <a:ext cx="347472" cy="34747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5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2022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ALGEBRAIC EXPRESSIONS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1608675" y="122337"/>
            <a:ext cx="551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04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72391" y="942567"/>
            <a:ext cx="29958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dirty="0" smtClean="0"/>
              <a:t>EXPONENTS RULES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40181068"/>
                  </p:ext>
                </p:extLst>
              </p:nvPr>
            </p:nvGraphicFramePr>
            <p:xfrm>
              <a:off x="2388549" y="1642727"/>
              <a:ext cx="8127999" cy="3888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09333"/>
                    <a:gridCol w="2709333"/>
                    <a:gridCol w="2709333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>
                              <a:solidFill>
                                <a:schemeClr val="bg1"/>
                              </a:solidFill>
                            </a:rPr>
                            <a:t>Rule Name</a:t>
                          </a:r>
                          <a:endParaRPr lang="en-US" sz="20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solidFill>
                          <a:srgbClr val="FF489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Rule</a:t>
                          </a:r>
                          <a:endParaRPr lang="en-US" sz="2000" dirty="0"/>
                        </a:p>
                      </a:txBody>
                      <a:tcPr>
                        <a:solidFill>
                          <a:srgbClr val="FF489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Example</a:t>
                          </a:r>
                          <a:endParaRPr lang="en-US" sz="2000" dirty="0"/>
                        </a:p>
                      </a:txBody>
                      <a:tcPr>
                        <a:solidFill>
                          <a:srgbClr val="FF4891"/>
                        </a:solidFill>
                      </a:tcPr>
                    </a:tc>
                  </a:tr>
                  <a:tr h="370840">
                    <a:tc rowSpan="2">
                      <a:txBody>
                        <a:bodyPr/>
                        <a:lstStyle/>
                        <a:p>
                          <a:pPr algn="ctr"/>
                          <a:endParaRPr lang="en-US" sz="2000" dirty="0" smtClean="0"/>
                        </a:p>
                        <a:p>
                          <a:pPr algn="ctr"/>
                          <a:r>
                            <a:rPr lang="en-US" sz="2000" dirty="0" smtClean="0"/>
                            <a:t>Product Rules</a:t>
                          </a:r>
                          <a:endParaRPr lang="en-US" sz="2000" dirty="0"/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2000" dirty="0" smtClean="0"/>
                            <a:t>.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sup>
                              </m:sSup>
                              <m:r>
                                <a:rPr lang="en-US" sz="2000" b="0" i="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US" sz="2000" dirty="0" smtClean="0"/>
                            <a:t>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p>
                              </m:sSup>
                            </m:oMath>
                          </a14:m>
                          <a:endParaRPr lang="en-US" sz="2000" dirty="0"/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2000" dirty="0" smtClean="0"/>
                            <a:t>.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4 </m:t>
                                  </m:r>
                                </m:sup>
                              </m:sSup>
                              <m:r>
                                <a:rPr lang="en-US" sz="2000" b="0" i="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US" sz="2000" dirty="0" smtClean="0"/>
                            <a:t>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  <m:t>3+4</m:t>
                                  </m:r>
                                </m:sup>
                              </m:sSup>
                              <m:r>
                                <a:rPr lang="en-US" sz="2000" b="0" i="0" dirty="0" smtClean="0">
                                  <a:latin typeface="Cambria Math" panose="02040503050406030204" pitchFamily="18" charset="0"/>
                                </a:rPr>
                                <m:t>=128</m:t>
                              </m:r>
                            </m:oMath>
                          </a14:m>
                          <a:endParaRPr lang="en-US" sz="2000" dirty="0"/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2000" dirty="0" smtClean="0"/>
                            <a:t>.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sup>
                              </m:sSup>
                              <m:r>
                                <a:rPr lang="en-US" sz="2000" b="0" i="0" smtClean="0">
                                  <a:latin typeface="Cambria Math" panose="02040503050406030204" pitchFamily="18" charset="0"/>
                                </a:rPr>
                                <m:t>= </m:t>
                              </m:r>
                            </m:oMath>
                          </a14:m>
                          <a:r>
                            <a:rPr lang="en-US" sz="2000" dirty="0" smtClean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.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oMath>
                          </a14:m>
                          <a:endParaRPr lang="en-US" sz="2000" dirty="0"/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2000" dirty="0" smtClean="0"/>
                            <a:t>.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2 </m:t>
                                  </m:r>
                                </m:sup>
                              </m:sSup>
                              <m:r>
                                <a:rPr lang="en-US" sz="2000" b="0" i="0" smtClean="0">
                                  <a:latin typeface="Cambria Math" panose="02040503050406030204" pitchFamily="18" charset="0"/>
                                </a:rPr>
                                <m:t>= </m:t>
                              </m:r>
                            </m:oMath>
                          </a14:m>
                          <a:r>
                            <a:rPr lang="en-US" sz="2000" dirty="0" smtClean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3.4)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=144</m:t>
                              </m:r>
                            </m:oMath>
                          </a14:m>
                          <a:endParaRPr lang="en-US" sz="2000" dirty="0"/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</a:tr>
                  <a:tr h="370840">
                    <a:tc rowSpan="2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2000" dirty="0" smtClean="0"/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dirty="0" smtClean="0"/>
                            <a:t>Quotient Rules</a:t>
                          </a:r>
                        </a:p>
                        <a:p>
                          <a:pPr algn="ctr"/>
                          <a:endParaRPr lang="en-US" sz="2000" dirty="0"/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2000" dirty="0" smtClean="0"/>
                            <a:t>/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2000" dirty="0" smtClean="0"/>
                            <a:t>=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p>
                              </m:sSup>
                            </m:oMath>
                          </a14:m>
                          <a:endParaRPr lang="en-US" sz="2000" dirty="0"/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2000" dirty="0" smtClean="0"/>
                            <a:t>/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2000" dirty="0" smtClean="0"/>
                            <a:t>=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  <m:t>5−3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2000" dirty="0" smtClean="0"/>
                            <a:t>=4</a:t>
                          </a:r>
                          <a:endParaRPr lang="en-US" sz="2000" dirty="0"/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2000" dirty="0" smtClean="0"/>
                            <a:t>/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2000" dirty="0" smtClean="0"/>
                            <a:t>= (a/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sz="2000" b="0" i="0" dirty="0" smtClean="0"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  <m:r>
                                <a:rPr lang="en-US" sz="2000" b="0" i="0" dirty="0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baseline="30000" dirty="0" smtClean="0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oMath>
                          </a14:m>
                          <a:endParaRPr lang="en-US" sz="2000" baseline="30000" dirty="0"/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  <m:sup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2000" dirty="0" smtClean="0"/>
                            <a:t>/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2000" dirty="0" smtClean="0"/>
                            <a:t>= (4/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0" dirty="0" smtClean="0">
                                  <a:latin typeface="Cambria Math" panose="02040503050406030204" pitchFamily="18" charset="0"/>
                                </a:rPr>
                                <m:t>2)</m:t>
                              </m:r>
                              <m:r>
                                <a:rPr lang="en-US" sz="2000" b="0" i="0" baseline="30000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oMath>
                          </a14:m>
                          <a:r>
                            <a:rPr lang="en-US" sz="2000" baseline="0" dirty="0" smtClean="0"/>
                            <a:t>=8</a:t>
                          </a:r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</a:tr>
                  <a:tr h="370840">
                    <a:tc rowSpan="4">
                      <a:txBody>
                        <a:bodyPr/>
                        <a:lstStyle/>
                        <a:p>
                          <a:pPr algn="ctr"/>
                          <a:endParaRPr lang="en-US" sz="2000" dirty="0" smtClean="0"/>
                        </a:p>
                        <a:p>
                          <a:pPr algn="ctr"/>
                          <a:endParaRPr lang="en-US" sz="2000" dirty="0" smtClean="0"/>
                        </a:p>
                        <a:p>
                          <a:pPr algn="ctr"/>
                          <a:r>
                            <a:rPr lang="en-US" sz="2000" dirty="0" smtClean="0"/>
                            <a:t>Power Rules</a:t>
                          </a:r>
                          <a:endParaRPr lang="en-US" sz="2000" dirty="0"/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(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2000" dirty="0" smtClean="0"/>
                            <a:t>)</a:t>
                          </a:r>
                          <a:r>
                            <a:rPr lang="en-US" sz="2000" baseline="30000" dirty="0" smtClean="0"/>
                            <a:t>m </a:t>
                          </a:r>
                          <a:r>
                            <a:rPr lang="en-US" sz="2000" baseline="0" dirty="0" smtClean="0"/>
                            <a:t>=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i="1" baseline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baseline="0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2000" b="0" i="1" baseline="0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000" b="0" i="1" baseline="0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000" b="0" i="1" baseline="0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p>
                              </m:sSup>
                            </m:oMath>
                          </a14:m>
                          <a:endParaRPr lang="en-US" sz="2000" baseline="0" dirty="0"/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(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2000" dirty="0" smtClean="0"/>
                            <a:t>)</a:t>
                          </a:r>
                          <a:r>
                            <a:rPr lang="en-US" sz="2000" baseline="30000" dirty="0" smtClean="0"/>
                            <a:t>2 </a:t>
                          </a:r>
                          <a:r>
                            <a:rPr lang="en-US" sz="2000" baseline="0" dirty="0" smtClean="0"/>
                            <a:t>=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i="1" baseline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baseline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2000" b="0" i="1" baseline="0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2000" b="0" i="1" baseline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×</m:t>
                                  </m:r>
                                  <m:r>
                                    <a:rPr lang="en-US" sz="2000" b="0" i="1" baseline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2000" dirty="0" smtClean="0"/>
                            <a:t>= 64</a:t>
                          </a:r>
                          <a:endParaRPr lang="en-US" sz="2000" dirty="0"/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2000" b="0" i="1" baseline="30000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2000" dirty="0" smtClean="0"/>
                            <a:t> =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2000" b="0" i="1" baseline="30000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2000" baseline="30000" dirty="0" smtClean="0"/>
                            <a:t>)</a:t>
                          </a:r>
                          <a:r>
                            <a:rPr lang="en-US" sz="2000" dirty="0" smtClean="0"/>
                            <a:t> </a:t>
                          </a:r>
                          <a:endParaRPr lang="en-US" sz="2000" dirty="0"/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2000" b="0" i="1" baseline="3000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2000" dirty="0" smtClean="0"/>
                            <a:t> =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(3</m:t>
                                  </m:r>
                                  <m:r>
                                    <a:rPr lang="en-US" sz="2000" b="0" i="1" baseline="3000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2000" baseline="30000" dirty="0" smtClean="0"/>
                            <a:t>) </a:t>
                          </a:r>
                          <a:r>
                            <a:rPr lang="en-US" sz="2000" baseline="0" dirty="0" smtClean="0"/>
                            <a:t>=  512</a:t>
                          </a:r>
                          <a:endParaRPr lang="en-US" sz="2000" baseline="0" dirty="0"/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m:rPr>
                                      <m:brk m:alnAt="7"/>
                                    </m:r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deg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sSup>
                                    <m:sSupPr>
                                      <m:ctrlPr>
                                        <a:rPr lang="en-US" sz="20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p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p>
                                  </m:s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rad>
                            </m:oMath>
                          </a14:m>
                          <a:r>
                            <a:rPr lang="en-US" sz="2000" dirty="0" smtClean="0"/>
                            <a:t> = b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type m:val="skw"/>
                                  <m:ctrlPr>
                                    <a:rPr lang="en-US" sz="2000" i="1" baseline="3000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baseline="30000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US" sz="2000" b="0" i="1" baseline="30000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oMath>
                          </a14:m>
                          <a:endParaRPr lang="en-US" sz="2000" baseline="30000" dirty="0"/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ad>
                                <m:rad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g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sSup>
                                    <m:sSupPr>
                                      <m:ctrlPr>
                                        <a:rPr lang="en-US" sz="20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  <m:sup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sup>
                                  </m:s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rad>
                            </m:oMath>
                          </a14:m>
                          <a:r>
                            <a:rPr lang="en-US" sz="2000" dirty="0" smtClean="0"/>
                            <a:t> = 2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type m:val="skw"/>
                                  <m:ctrlPr>
                                    <a:rPr lang="en-US" sz="2000" i="1" baseline="3000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baseline="30000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num>
                                <m:den>
                                  <m:r>
                                    <a:rPr lang="en-US" sz="2000" b="0" i="1" baseline="3000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2000" b="0" i="0" baseline="3000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b="0" i="1" baseline="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US" sz="2000" b="0" baseline="0" dirty="0" smtClean="0"/>
                            <a:t> 8</a:t>
                          </a:r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b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type m:val="skw"/>
                                  <m:ctrlPr>
                                    <a:rPr lang="en-US" sz="2000" i="1" baseline="3000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baseline="3000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 b="0" i="1" baseline="30000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2000" baseline="0" dirty="0" smtClean="0"/>
                            <a:t>=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ctrlPr>
                                    <a:rPr lang="en-US" sz="2000" i="1" baseline="0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m:rPr>
                                      <m:brk m:alnAt="7"/>
                                    </m:rPr>
                                    <a:rPr lang="en-US" sz="2000" b="0" i="1" baseline="0" dirty="0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g>
                                <m:e>
                                  <m:r>
                                    <a:rPr lang="en-US" sz="2000" b="0" i="1" baseline="0" dirty="0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rad>
                            </m:oMath>
                          </a14:m>
                          <a:endParaRPr lang="en-US" sz="2000" baseline="0" dirty="0"/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dirty="0" smtClean="0"/>
                            <a:t>8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type m:val="skw"/>
                                  <m:ctrlPr>
                                    <a:rPr lang="en-US" sz="2000" i="1" baseline="3000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baseline="3000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 b="0" i="1" baseline="30000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2000" baseline="0" dirty="0" smtClean="0"/>
                            <a:t>=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ctrlPr>
                                    <a:rPr lang="en-US" sz="2000" i="1" baseline="0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a:rPr lang="en-US" sz="2000" b="0" i="1" baseline="0" dirty="0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g>
                                <m:e>
                                  <m:r>
                                    <a:rPr lang="en-US" sz="2000" b="0" i="1" baseline="0" dirty="0" smtClean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e>
                              </m:rad>
                            </m:oMath>
                          </a14:m>
                          <a:r>
                            <a:rPr lang="en-US" sz="2000" baseline="0" dirty="0" smtClean="0"/>
                            <a:t> = 2</a:t>
                          </a:r>
                          <a:endParaRPr lang="en-US" sz="2000" baseline="0" dirty="0"/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40181068"/>
                  </p:ext>
                </p:extLst>
              </p:nvPr>
            </p:nvGraphicFramePr>
            <p:xfrm>
              <a:off x="2388549" y="1642727"/>
              <a:ext cx="8127999" cy="3888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09333"/>
                    <a:gridCol w="2709333"/>
                    <a:gridCol w="2709333"/>
                  </a:tblGrid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>
                              <a:solidFill>
                                <a:schemeClr val="bg1"/>
                              </a:solidFill>
                            </a:rPr>
                            <a:t>Rule Name</a:t>
                          </a:r>
                          <a:endParaRPr lang="en-US" sz="20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solidFill>
                          <a:srgbClr val="FF489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Rule</a:t>
                          </a:r>
                          <a:endParaRPr lang="en-US" sz="2000" dirty="0"/>
                        </a:p>
                      </a:txBody>
                      <a:tcPr>
                        <a:solidFill>
                          <a:srgbClr val="FF489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Example</a:t>
                          </a:r>
                          <a:endParaRPr lang="en-US" sz="2000" dirty="0"/>
                        </a:p>
                      </a:txBody>
                      <a:tcPr>
                        <a:solidFill>
                          <a:srgbClr val="FF4891"/>
                        </a:solidFill>
                      </a:tcPr>
                    </a:tc>
                  </a:tr>
                  <a:tr h="396240">
                    <a:tc rowSpan="2">
                      <a:txBody>
                        <a:bodyPr/>
                        <a:lstStyle/>
                        <a:p>
                          <a:pPr algn="ctr"/>
                          <a:endParaRPr lang="en-US" sz="2000" dirty="0" smtClean="0"/>
                        </a:p>
                        <a:p>
                          <a:pPr algn="ctr"/>
                          <a:r>
                            <a:rPr lang="en-US" sz="2000" dirty="0" smtClean="0"/>
                            <a:t>Product Rules</a:t>
                          </a:r>
                          <a:endParaRPr lang="en-US" sz="2000" dirty="0"/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225" t="-107692" r="-100899" b="-86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0225" t="-107692" r="-899" b="-869231"/>
                          </a:stretch>
                        </a:blipFill>
                      </a:tcPr>
                    </a:tc>
                  </a:tr>
                  <a:tr h="396240"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225" t="-207692" r="-100899" b="-76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0225" t="-207692" r="-899" b="-769231"/>
                          </a:stretch>
                        </a:blipFill>
                      </a:tcPr>
                    </a:tc>
                  </a:tr>
                  <a:tr h="399733">
                    <a:tc rowSpan="2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2000" dirty="0" smtClean="0"/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dirty="0" smtClean="0"/>
                            <a:t>Quotient Rules</a:t>
                          </a:r>
                        </a:p>
                        <a:p>
                          <a:pPr algn="ctr"/>
                          <a:endParaRPr lang="en-US" sz="2000" dirty="0"/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225" t="-303030" r="-100899" b="-6575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0225" t="-303030" r="-899" b="-657576"/>
                          </a:stretch>
                        </a:blipFill>
                      </a:tcPr>
                    </a:tc>
                  </a:tr>
                  <a:tr h="606107"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225" t="-266000" r="-100899" b="-33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0225" t="-266000" r="-899" b="-334000"/>
                          </a:stretch>
                        </a:blipFill>
                      </a:tcPr>
                    </a:tc>
                  </a:tr>
                  <a:tr h="396240">
                    <a:tc rowSpan="4">
                      <a:txBody>
                        <a:bodyPr/>
                        <a:lstStyle/>
                        <a:p>
                          <a:pPr algn="ctr"/>
                          <a:endParaRPr lang="en-US" sz="2000" dirty="0" smtClean="0"/>
                        </a:p>
                        <a:p>
                          <a:pPr algn="ctr"/>
                          <a:endParaRPr lang="en-US" sz="2000" dirty="0" smtClean="0"/>
                        </a:p>
                        <a:p>
                          <a:pPr algn="ctr"/>
                          <a:r>
                            <a:rPr lang="en-US" sz="2000" dirty="0" smtClean="0"/>
                            <a:t>Power Rules</a:t>
                          </a:r>
                          <a:endParaRPr lang="en-US" sz="2000" dirty="0"/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225" t="-563077" r="-100899" b="-4138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0225" t="-563077" r="-899" b="-413846"/>
                          </a:stretch>
                        </a:blipFill>
                      </a:tcPr>
                    </a:tc>
                  </a:tr>
                  <a:tr h="408940"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225" t="-643284" r="-100899" b="-3014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0225" t="-643284" r="-899" b="-301493"/>
                          </a:stretch>
                        </a:blipFill>
                      </a:tcPr>
                    </a:tc>
                  </a:tr>
                  <a:tr h="460566"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225" t="-655263" r="-100899" b="-16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0225" t="-655263" r="-899" b="-165789"/>
                          </a:stretch>
                        </a:blipFill>
                      </a:tcPr>
                    </a:tc>
                  </a:tr>
                  <a:tr h="428054"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225" t="-820000" r="-100899" b="-8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0225" t="-820000" r="-899" b="-8000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750102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ALGEBRAIC EXPRESSIONS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1608675" y="122337"/>
            <a:ext cx="551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05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72391" y="942567"/>
            <a:ext cx="29958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dirty="0" smtClean="0"/>
              <a:t>EXPONENTS RULES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99328846"/>
                  </p:ext>
                </p:extLst>
              </p:nvPr>
            </p:nvGraphicFramePr>
            <p:xfrm>
              <a:off x="2193677" y="2197363"/>
              <a:ext cx="8127999" cy="219805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09333"/>
                    <a:gridCol w="2709333"/>
                    <a:gridCol w="2709333"/>
                  </a:tblGrid>
                  <a:tr h="3255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Negative Exponents</a:t>
                          </a:r>
                          <a:endParaRPr lang="en-US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 = 1/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sup>
                              </m:sSup>
                            </m:oMath>
                          </a14:m>
                          <a:endParaRPr lang="en-US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 = 1/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3 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= 0.125</a:t>
                          </a:r>
                          <a:endParaRPr lang="en-US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</a:tr>
                  <a:tr h="370840">
                    <a:tc rowSpan="2">
                      <a:txBody>
                        <a:bodyPr/>
                        <a:lstStyle/>
                        <a:p>
                          <a:pPr algn="ctr"/>
                          <a:endParaRPr lang="en-US" sz="2000" b="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Zero Rules</a:t>
                          </a:r>
                          <a:endParaRPr lang="en-US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  <m: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 1</a:t>
                          </a:r>
                          <a:endParaRPr lang="en-US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  <m: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 1</a:t>
                          </a:r>
                          <a:endParaRPr lang="en-US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  <m: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  0, for n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𝑜</m:t>
                              </m:r>
                            </m:oMath>
                          </a14:m>
                          <a:endParaRPr lang="en-US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  <m: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  0</a:t>
                          </a:r>
                          <a:endParaRPr lang="en-US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</a:tr>
                  <a:tr h="504477">
                    <a:tc rowSpan="2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2000" b="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One Rules</a:t>
                          </a:r>
                        </a:p>
                        <a:p>
                          <a:pPr algn="ctr"/>
                          <a:endParaRPr lang="en-US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p>
                                    <m:r>
                                      <a:rPr lang="en-US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p>
                                </m:sSup>
                                <m:r>
                                  <a:rPr lang="en-US" sz="20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b</m:t>
                                </m:r>
                              </m:oMath>
                            </m:oMathPara>
                          </a14:m>
                          <a:endParaRPr lang="en-US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  <m:sup>
                                    <m:r>
                                      <a:rPr lang="en-US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p>
                                </m:sSup>
                                <m:r>
                                  <a:rPr lang="en-US" sz="20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=5</m:t>
                                </m:r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  <m: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 1</a:t>
                          </a:r>
                          <a:endParaRPr lang="en-US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  <m: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 1</a:t>
                          </a:r>
                          <a:endParaRPr lang="en-US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99328846"/>
                  </p:ext>
                </p:extLst>
              </p:nvPr>
            </p:nvGraphicFramePr>
            <p:xfrm>
              <a:off x="2193677" y="2197363"/>
              <a:ext cx="8127999" cy="219805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09333"/>
                    <a:gridCol w="2709333"/>
                    <a:gridCol w="2709333"/>
                  </a:tblGrid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Negative Exponents</a:t>
                          </a:r>
                          <a:endParaRPr lang="en-US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225" t="-7692" r="-100899" b="-46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0225" t="-7692" r="-899" b="-460000"/>
                          </a:stretch>
                        </a:blipFill>
                      </a:tcPr>
                    </a:tc>
                  </a:tr>
                  <a:tr h="396240">
                    <a:tc rowSpan="2">
                      <a:txBody>
                        <a:bodyPr/>
                        <a:lstStyle/>
                        <a:p>
                          <a:pPr algn="ctr"/>
                          <a:endParaRPr lang="en-US" sz="2000" b="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Zero Rules</a:t>
                          </a:r>
                          <a:endParaRPr lang="en-US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225" t="-106061" r="-100899" b="-3530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0225" t="-106061" r="-899" b="-353030"/>
                          </a:stretch>
                        </a:blipFill>
                      </a:tcPr>
                    </a:tc>
                  </a:tr>
                  <a:tr h="399733"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225" t="-209231" r="-100899" b="-2584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0225" t="-209231" r="-899" b="-258462"/>
                          </a:stretch>
                        </a:blipFill>
                      </a:tcPr>
                    </a:tc>
                  </a:tr>
                  <a:tr h="504477">
                    <a:tc rowSpan="2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2000" b="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</a:rPr>
                            <a:t>One Rules</a:t>
                          </a:r>
                        </a:p>
                        <a:p>
                          <a:pPr algn="ctr"/>
                          <a:endParaRPr lang="en-US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225" t="-242169" r="-100899" b="-1024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0225" t="-242169" r="-899" b="-102410"/>
                          </a:stretch>
                        </a:blipFill>
                      </a:tcPr>
                    </a:tc>
                  </a:tr>
                  <a:tr h="501363"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>
                        <a:solidFill>
                          <a:srgbClr val="FF4891">
                            <a:alpha val="3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225" t="-342169" r="-100899" b="-24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0225" t="-342169" r="-899" b="-241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625773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ALGEBRAIC EXPRESSIONS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1608675" y="122337"/>
            <a:ext cx="551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06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013357" y="980819"/>
            <a:ext cx="19236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dirty="0" smtClean="0"/>
              <a:t>PROBLEM 1</a:t>
            </a:r>
            <a:endParaRPr lang="en-US" altLang="en-US" sz="2800" b="1" dirty="0"/>
          </a:p>
        </p:txBody>
      </p:sp>
      <p:sp>
        <p:nvSpPr>
          <p:cNvPr id="5" name="Rectangle 4"/>
          <p:cNvSpPr/>
          <p:nvPr/>
        </p:nvSpPr>
        <p:spPr>
          <a:xfrm>
            <a:off x="4020361" y="1754605"/>
            <a:ext cx="11800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/>
              <a:t>Simplify</a:t>
            </a:r>
            <a:endParaRPr 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5182777" y="1642940"/>
                <a:ext cx="1207575" cy="7902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 dirty="0"/>
                            <m:t>(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−2)</m:t>
                          </m:r>
                          <m:r>
                            <m:rPr>
                              <m:nor/>
                            </m:rPr>
                            <a:rPr lang="en-US" sz="2400" dirty="0"/>
                            <m:t> </m:t>
                          </m:r>
                        </m:num>
                        <m:den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√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2777" y="1642940"/>
                <a:ext cx="1207575" cy="79021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1229194" y="2381352"/>
            <a:ext cx="81996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dirty="0"/>
              <a:t>First we evaluate the expression inside the parentheses by evaluating the powers and do the subtraction.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007783" y="3386311"/>
                <a:ext cx="1379673" cy="7525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 dirty="0"/>
                            <m:t>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−2)</m:t>
                          </m:r>
                          <m:r>
                            <m:rPr>
                              <m:nor/>
                            </m:rPr>
                            <a:rPr lang="en-US" sz="2400" dirty="0"/>
                            <m:t> </m:t>
                          </m:r>
                        </m:num>
                        <m:den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√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7783" y="3386311"/>
                <a:ext cx="1379673" cy="75257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068131" y="4332361"/>
                <a:ext cx="755528" cy="7429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√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8131" y="4332361"/>
                <a:ext cx="755528" cy="74296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0594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ALGEBRAIC EXPRESSIONS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1608675" y="122337"/>
            <a:ext cx="551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07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013357" y="980819"/>
            <a:ext cx="19236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dirty="0" smtClean="0"/>
              <a:t>PROBLEM 1</a:t>
            </a:r>
            <a:endParaRPr lang="en-US" altLang="en-US" sz="2800" b="1" dirty="0"/>
          </a:p>
        </p:txBody>
      </p:sp>
      <p:sp>
        <p:nvSpPr>
          <p:cNvPr id="3" name="Rectangle 2"/>
          <p:cNvSpPr/>
          <p:nvPr/>
        </p:nvSpPr>
        <p:spPr>
          <a:xfrm>
            <a:off x="2623279" y="1442484"/>
            <a:ext cx="76000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We then remove the parentheses and multiply both the denominator and the numerator by √2.</a:t>
            </a:r>
          </a:p>
        </p:txBody>
      </p:sp>
      <p:sp>
        <p:nvSpPr>
          <p:cNvPr id="8" name="Rectangle 7"/>
          <p:cNvSpPr/>
          <p:nvPr/>
        </p:nvSpPr>
        <p:spPr>
          <a:xfrm>
            <a:off x="2545317" y="3441621"/>
            <a:ext cx="76000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As a last step we do all multiplications and division from left to right.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382549" y="2351674"/>
                <a:ext cx="1127425" cy="8188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√2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√2√2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2549" y="2351674"/>
                <a:ext cx="1127425" cy="81881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472489" y="4180033"/>
                <a:ext cx="925446" cy="7673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√2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489" y="4180033"/>
                <a:ext cx="925446" cy="76732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5382549" y="5245768"/>
                <a:ext cx="940194" cy="4891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√2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2549" y="5245768"/>
                <a:ext cx="940194" cy="48917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6447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451</Words>
  <Application>Microsoft Office PowerPoint</Application>
  <PresentationFormat>Widescreen</PresentationFormat>
  <Paragraphs>148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Aharoni</vt:lpstr>
      <vt:lpstr>Arial</vt:lpstr>
      <vt:lpstr>Calibri</vt:lpstr>
      <vt:lpstr>Calibri Light</vt:lpstr>
      <vt:lpstr>Cambria Math</vt:lpstr>
      <vt:lpstr>Roboto</vt:lpstr>
      <vt:lpstr>Wingdings</vt:lpstr>
      <vt:lpstr>Office Theme</vt:lpstr>
      <vt:lpstr>PowerPoint Presentation</vt:lpstr>
      <vt:lpstr>OBJECTIVES</vt:lpstr>
      <vt:lpstr>ALGEBRAIC EXPRESSIONS</vt:lpstr>
      <vt:lpstr>ALGEBRAIC EXPRESSIONS</vt:lpstr>
      <vt:lpstr>ALGEBRAIC EXPRESSIONS</vt:lpstr>
      <vt:lpstr>ALGEBRAIC EXPRESSIONS</vt:lpstr>
      <vt:lpstr>ALGEBRAIC EXPRESSIONS</vt:lpstr>
      <vt:lpstr>ALGEBRAIC EXPRESSIONS</vt:lpstr>
      <vt:lpstr>ALGEBRAIC EXPRESSIONS</vt:lpstr>
      <vt:lpstr>ALGEBRAIC EXPRESSIONS</vt:lpstr>
      <vt:lpstr>ALGEBRAIC EXPRESSIONS</vt:lpstr>
      <vt:lpstr>ALGEBRAIC EXPRESSIONS</vt:lpstr>
      <vt:lpstr>ALGEBRAIC EXPRESSIONS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Athar Haleem</dc:creator>
  <cp:lastModifiedBy>Rafae Saleem</cp:lastModifiedBy>
  <cp:revision>225</cp:revision>
  <dcterms:created xsi:type="dcterms:W3CDTF">2016-08-03T11:17:05Z</dcterms:created>
  <dcterms:modified xsi:type="dcterms:W3CDTF">2018-01-14T19:17:57Z</dcterms:modified>
</cp:coreProperties>
</file>