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3"/>
  </p:notesMasterIdLst>
  <p:sldIdLst>
    <p:sldId id="257" r:id="rId2"/>
    <p:sldId id="258" r:id="rId3"/>
    <p:sldId id="298" r:id="rId4"/>
    <p:sldId id="299" r:id="rId5"/>
    <p:sldId id="366" r:id="rId6"/>
    <p:sldId id="324" r:id="rId7"/>
    <p:sldId id="367" r:id="rId8"/>
    <p:sldId id="327" r:id="rId9"/>
    <p:sldId id="365" r:id="rId10"/>
    <p:sldId id="325" r:id="rId11"/>
    <p:sldId id="368" r:id="rId12"/>
    <p:sldId id="326" r:id="rId13"/>
    <p:sldId id="369" r:id="rId14"/>
    <p:sldId id="328" r:id="rId15"/>
    <p:sldId id="265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0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353" r:id="rId42"/>
    <p:sldId id="354" r:id="rId43"/>
    <p:sldId id="355" r:id="rId44"/>
    <p:sldId id="356" r:id="rId45"/>
    <p:sldId id="357" r:id="rId46"/>
    <p:sldId id="359" r:id="rId47"/>
    <p:sldId id="360" r:id="rId48"/>
    <p:sldId id="361" r:id="rId49"/>
    <p:sldId id="362" r:id="rId50"/>
    <p:sldId id="363" r:id="rId51"/>
    <p:sldId id="364" r:id="rId5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CC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102" d="100"/>
          <a:sy n="102" d="100"/>
        </p:scale>
        <p:origin x="91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8B84F-CCE2-4BD5-9657-E5D9A4C9934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89706-1307-49D6-950D-082BBF2E6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60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0.png"/><Relationship Id="rId4" Type="http://schemas.openxmlformats.org/officeDocument/2006/relationships/image" Target="../media/image3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0.png"/><Relationship Id="rId5" Type="http://schemas.openxmlformats.org/officeDocument/2006/relationships/image" Target="../media/image510.png"/><Relationship Id="rId4" Type="http://schemas.openxmlformats.org/officeDocument/2006/relationships/image" Target="../media/image3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2" Type="http://schemas.openxmlformats.org/officeDocument/2006/relationships/image" Target="../media/image2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12" Type="http://schemas.openxmlformats.org/officeDocument/2006/relationships/image" Target="../media/image27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.png"/><Relationship Id="rId12" Type="http://schemas.openxmlformats.org/officeDocument/2006/relationships/image" Target="../media/image27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12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2" Type="http://schemas.openxmlformats.org/officeDocument/2006/relationships/image" Target="../media/image2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27.png"/></Relationships>
</file>

<file path=ppt/slides/_rels/slide2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12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0.png"/><Relationship Id="rId12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39.png"/><Relationship Id="rId5" Type="http://schemas.openxmlformats.org/officeDocument/2006/relationships/image" Target="../media/image34.png"/><Relationship Id="rId10" Type="http://schemas.openxmlformats.org/officeDocument/2006/relationships/image" Target="../media/image2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390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39.png"/><Relationship Id="rId5" Type="http://schemas.openxmlformats.org/officeDocument/2006/relationships/image" Target="../media/image34.png"/><Relationship Id="rId10" Type="http://schemas.openxmlformats.org/officeDocument/2006/relationships/image" Target="../media/image2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31.png"/><Relationship Id="rId5" Type="http://schemas.openxmlformats.org/officeDocument/2006/relationships/image" Target="../media/image34.png"/><Relationship Id="rId10" Type="http://schemas.openxmlformats.org/officeDocument/2006/relationships/image" Target="../media/image41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3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31.png"/><Relationship Id="rId5" Type="http://schemas.openxmlformats.org/officeDocument/2006/relationships/image" Target="../media/image34.png"/><Relationship Id="rId10" Type="http://schemas.openxmlformats.org/officeDocument/2006/relationships/image" Target="../media/image42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5.png"/><Relationship Id="rId5" Type="http://schemas.openxmlformats.org/officeDocument/2006/relationships/image" Target="../media/image34.png"/><Relationship Id="rId10" Type="http://schemas.openxmlformats.org/officeDocument/2006/relationships/image" Target="../media/image4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6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5.png"/><Relationship Id="rId5" Type="http://schemas.openxmlformats.org/officeDocument/2006/relationships/image" Target="../media/image34.png"/><Relationship Id="rId10" Type="http://schemas.openxmlformats.org/officeDocument/2006/relationships/image" Target="../media/image4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8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9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7.png"/><Relationship Id="rId5" Type="http://schemas.openxmlformats.org/officeDocument/2006/relationships/image" Target="../media/image34.png"/><Relationship Id="rId10" Type="http://schemas.openxmlformats.org/officeDocument/2006/relationships/image" Target="../media/image44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8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59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60.png"/><Relationship Id="rId5" Type="http://schemas.openxmlformats.org/officeDocument/2006/relationships/image" Target="../media/image51.png"/><Relationship Id="rId10" Type="http://schemas.openxmlformats.org/officeDocument/2006/relationships/image" Target="../media/image59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6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62.png"/><Relationship Id="rId5" Type="http://schemas.openxmlformats.org/officeDocument/2006/relationships/image" Target="../media/image51.png"/><Relationship Id="rId10" Type="http://schemas.openxmlformats.org/officeDocument/2006/relationships/image" Target="../media/image6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0" Type="http://schemas.openxmlformats.org/officeDocument/2006/relationships/image" Target="../media/image63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64.png"/><Relationship Id="rId5" Type="http://schemas.openxmlformats.org/officeDocument/2006/relationships/image" Target="../media/image51.png"/><Relationship Id="rId10" Type="http://schemas.openxmlformats.org/officeDocument/2006/relationships/image" Target="../media/image63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3" Type="http://schemas.openxmlformats.org/officeDocument/2006/relationships/image" Target="../media/image75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0" Type="http://schemas.openxmlformats.org/officeDocument/2006/relationships/image" Target="../media/image81.png"/><Relationship Id="rId4" Type="http://schemas.openxmlformats.org/officeDocument/2006/relationships/image" Target="../media/image750.png"/><Relationship Id="rId9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10" Type="http://schemas.openxmlformats.org/officeDocument/2006/relationships/image" Target="../media/image92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62150"/>
            <a:ext cx="8229600" cy="1102519"/>
          </a:xfrm>
        </p:spPr>
        <p:txBody>
          <a:bodyPr>
            <a:noAutofit/>
          </a:bodyPr>
          <a:lstStyle/>
          <a:p>
            <a:r>
              <a:rPr lang="en-US" dirty="0"/>
              <a:t>Points Lines and Planes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9950"/>
            <a:ext cx="6400800" cy="1314450"/>
          </a:xfrm>
        </p:spPr>
        <p:txBody>
          <a:bodyPr/>
          <a:lstStyle/>
          <a:p>
            <a:r>
              <a:rPr lang="en-US" dirty="0"/>
              <a:t>Unit 1 Lesson 2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4146"/>
            <a:ext cx="8229600" cy="128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153400" cy="462915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line segment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is a set of points and has a specific length, i.e., it does not extend indefinitely.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 It has no thickness or width and is usually represented by a straight line with no arrowheads to indicate that it has a fixed length.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It is and is named by two points on the line segment with a line segment symbol above the letters.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67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22B19FF9-39ED-4F27-987E-49A646A6C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52550"/>
            <a:ext cx="6553200" cy="160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CB5DA84-04C0-49C9-BE7D-511154135710}"/>
              </a:ext>
            </a:extLst>
          </p:cNvPr>
          <p:cNvSpPr txBox="1"/>
          <p:nvPr/>
        </p:nvSpPr>
        <p:spPr>
          <a:xfrm>
            <a:off x="1943100" y="3639393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An example of a line segment with line segment symbols</a:t>
            </a:r>
          </a:p>
        </p:txBody>
      </p:sp>
    </p:spTree>
    <p:extLst>
      <p:ext uri="{BB962C8B-B14F-4D97-AF65-F5344CB8AC3E}">
        <p14:creationId xmlns:p14="http://schemas.microsoft.com/office/powerpoint/2010/main" val="3338757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153400" cy="462915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ray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is a set of points and extends in one dimension in one direction (not in two directions). It has no thickness or width and is usually represented by a straight line with one arrowhead to indicate that it extends without end in the direction of the arrowhead. It is named by two points on the ray with a ray symbol above the letters.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6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pic>
        <p:nvPicPr>
          <p:cNvPr id="4098" name="Picture 2" descr="Ray">
            <a:extLst>
              <a:ext uri="{FF2B5EF4-FFF2-40B4-BE49-F238E27FC236}">
                <a16:creationId xmlns:a16="http://schemas.microsoft.com/office/drawing/2014/main" id="{E3768C82-84B4-4F0B-BEE2-13703E44B4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14400" y="1276350"/>
            <a:ext cx="1945668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raw a Ray with 2 CGPoint Using UIBezierPath (IOS) - Stack Overflow">
            <a:extLst>
              <a:ext uri="{FF2B5EF4-FFF2-40B4-BE49-F238E27FC236}">
                <a16:creationId xmlns:a16="http://schemas.microsoft.com/office/drawing/2014/main" id="{12011A29-241F-4EB6-A572-4810CCAE0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349" y="1520877"/>
            <a:ext cx="25146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Lines, Segments, and Rays">
            <a:extLst>
              <a:ext uri="{FF2B5EF4-FFF2-40B4-BE49-F238E27FC236}">
                <a16:creationId xmlns:a16="http://schemas.microsoft.com/office/drawing/2014/main" id="{FBB07BC2-9F49-4A8E-93AF-AE51CA6C86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395"/>
          <a:stretch/>
        </p:blipFill>
        <p:spPr bwMode="auto">
          <a:xfrm>
            <a:off x="7010400" y="1494957"/>
            <a:ext cx="1404937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62B88A-E240-4068-BD6B-8906A2E3AA53}"/>
              </a:ext>
            </a:extLst>
          </p:cNvPr>
          <p:cNvSpPr txBox="1"/>
          <p:nvPr/>
        </p:nvSpPr>
        <p:spPr>
          <a:xfrm>
            <a:off x="3702659" y="3726355"/>
            <a:ext cx="1738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/>
              <a:t>Examples of rays</a:t>
            </a:r>
          </a:p>
        </p:txBody>
      </p:sp>
    </p:spTree>
    <p:extLst>
      <p:ext uri="{BB962C8B-B14F-4D97-AF65-F5344CB8AC3E}">
        <p14:creationId xmlns:p14="http://schemas.microsoft.com/office/powerpoint/2010/main" val="253871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013" y="742950"/>
            <a:ext cx="4191000" cy="25146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Collinear points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are points that lie on the same line.</a:t>
            </a: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ea typeface="Calibri"/>
              <a:cs typeface="Times New Roman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>
              <a:ea typeface="Calibri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Coplanar points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are points that lie on the same plane.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pic>
        <p:nvPicPr>
          <p:cNvPr id="5122" name="Picture 2" descr="Collinear Points">
            <a:extLst>
              <a:ext uri="{FF2B5EF4-FFF2-40B4-BE49-F238E27FC236}">
                <a16:creationId xmlns:a16="http://schemas.microsoft.com/office/drawing/2014/main" id="{BB0760FA-9096-4DFA-BA89-37F03DADA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80525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Getting to Know Points - dummies">
            <a:extLst>
              <a:ext uri="{FF2B5EF4-FFF2-40B4-BE49-F238E27FC236}">
                <a16:creationId xmlns:a16="http://schemas.microsoft.com/office/drawing/2014/main" id="{8CA3F2B6-E0AD-4BCF-AC05-91288C8628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10200" y="2866100"/>
            <a:ext cx="3092201" cy="161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89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Use the figure to name each of the following.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79860" y="2204262"/>
            <a:ext cx="3681412" cy="1096010"/>
          </a:xfrm>
          <a:prstGeom prst="straightConnector1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33600" y="2312192"/>
                <a:ext cx="26484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𝑨</m:t>
                      </m:r>
                      <m:r>
                        <a:rPr lang="en-US" sz="2800" b="1" i="1">
                          <a:latin typeface="Cambria Math"/>
                        </a:rPr>
                        <m:t>                       </m:t>
                      </m:r>
                      <m:r>
                        <a:rPr lang="en-US" sz="2800" b="1" i="1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12192"/>
                <a:ext cx="264848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7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13431" y="1496540"/>
                <a:ext cx="6142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431" y="1496540"/>
                <a:ext cx="61427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67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276600" y="3006120"/>
                <a:ext cx="5709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006120"/>
                <a:ext cx="57099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795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2590800" y="20197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237916" y="33155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2436064" y="28448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4001083" y="240595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5181600" y="1665861"/>
            <a:ext cx="396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Line  </a:t>
            </a:r>
          </a:p>
          <a:p>
            <a:r>
              <a:rPr lang="en-US" sz="2800" b="1" dirty="0"/>
              <a:t>Points  </a:t>
            </a:r>
          </a:p>
          <a:p>
            <a:r>
              <a:rPr lang="en-US" sz="2800" b="1" dirty="0"/>
              <a:t>Collinear points </a:t>
            </a:r>
          </a:p>
          <a:p>
            <a:r>
              <a:rPr lang="en-US" sz="2800" b="1" dirty="0"/>
              <a:t>Non collinear points</a:t>
            </a:r>
          </a:p>
        </p:txBody>
      </p:sp>
    </p:spTree>
    <p:extLst>
      <p:ext uri="{BB962C8B-B14F-4D97-AF65-F5344CB8AC3E}">
        <p14:creationId xmlns:p14="http://schemas.microsoft.com/office/powerpoint/2010/main" val="276298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Use the figure to name each of the following.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79860" y="2204262"/>
            <a:ext cx="3681412" cy="1096010"/>
          </a:xfrm>
          <a:prstGeom prst="straightConnector1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33600" y="2312192"/>
                <a:ext cx="264848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𝑨</m:t>
                      </m:r>
                      <m:r>
                        <a:rPr lang="en-US" sz="2800" b="1" i="1">
                          <a:latin typeface="Cambria Math"/>
                        </a:rPr>
                        <m:t>                       </m:t>
                      </m:r>
                      <m:r>
                        <a:rPr lang="en-US" sz="2800" b="1" i="1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12192"/>
                <a:ext cx="2648482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576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13431" y="1496540"/>
                <a:ext cx="6142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431" y="1496540"/>
                <a:ext cx="61427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673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15283" y="2997583"/>
                <a:ext cx="57099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 </m:t>
                      </m:r>
                      <m:r>
                        <a:rPr lang="en-US" sz="2800" b="1" i="1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283" y="2997583"/>
                <a:ext cx="57099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2659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2590800" y="20197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237916" y="33155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2436064" y="28448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4001083" y="240595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81600" y="1665861"/>
                <a:ext cx="3962400" cy="2300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/>
                  <a:t>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8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endParaRPr lang="en-US" sz="2800" b="1" dirty="0"/>
              </a:p>
              <a:p>
                <a:r>
                  <a:rPr lang="en-US" sz="2800" b="1" dirty="0"/>
                  <a:t>Points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𝑨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𝑩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𝑪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𝐚𝐧𝐝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𝑫</m:t>
                    </m:r>
                  </m:oMath>
                </a14:m>
                <a:endParaRPr lang="en-US" sz="2800" b="1" dirty="0"/>
              </a:p>
              <a:p>
                <a:r>
                  <a:rPr lang="en-US" sz="2800" b="1" dirty="0"/>
                  <a:t>Collinear points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𝑨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𝑩</m:t>
                    </m:r>
                  </m:oMath>
                </a14:m>
                <a:endParaRPr lang="en-US" sz="2800" b="1" dirty="0"/>
              </a:p>
              <a:p>
                <a:r>
                  <a:rPr lang="en-US" sz="2800" b="1" dirty="0"/>
                  <a:t>Non collinear points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</a:rPr>
                      <m:t>𝑨</m:t>
                    </m:r>
                    <m:r>
                      <a:rPr lang="en-US" sz="2800" b="1" i="1" smtClean="0">
                        <a:latin typeface="Cambria Math"/>
                      </a:rPr>
                      <m:t>,</m:t>
                    </m:r>
                    <m:r>
                      <a:rPr lang="en-US" sz="2800" b="1" i="1">
                        <a:latin typeface="Cambria Math"/>
                      </a:rPr>
                      <m:t>𝑪</m:t>
                    </m:r>
                    <m:r>
                      <a:rPr lang="en-US" sz="2800" b="1" i="0" smtClean="0">
                        <a:latin typeface="Cambria Math"/>
                      </a:rPr>
                      <m:t>,</m:t>
                    </m:r>
                    <m:r>
                      <a:rPr lang="en-US" sz="2800" b="1" i="1" smtClean="0">
                        <a:latin typeface="Cambria Math"/>
                      </a:rPr>
                      <m:t>𝑫</m:t>
                    </m:r>
                  </m:oMath>
                </a14:m>
                <a:endParaRPr lang="en-US" sz="2800" b="1" i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665861"/>
                <a:ext cx="3962400" cy="2300310"/>
              </a:xfrm>
              <a:prstGeom prst="rect">
                <a:avLst/>
              </a:prstGeom>
              <a:blipFill rotWithShape="1">
                <a:blip r:embed="rId6"/>
                <a:stretch>
                  <a:fillRect l="-3077" b="-6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2987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Use the figure to name each of the following.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19200" y="1504950"/>
                <a:ext cx="6206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504950"/>
                <a:ext cx="62068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549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648200" y="1657300"/>
            <a:ext cx="396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Line segment</a:t>
            </a:r>
          </a:p>
          <a:p>
            <a:r>
              <a:rPr lang="en-US" sz="2800" b="1" dirty="0"/>
              <a:t>Points</a:t>
            </a:r>
            <a:endParaRPr lang="en-US" sz="2800" dirty="0"/>
          </a:p>
          <a:p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581400" y="2800350"/>
                <a:ext cx="548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00350"/>
                <a:ext cx="548548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033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endCxn id="15" idx="1"/>
          </p:cNvCxnSpPr>
          <p:nvPr/>
        </p:nvCxnSpPr>
        <p:spPr>
          <a:xfrm>
            <a:off x="1529541" y="2028170"/>
            <a:ext cx="2051859" cy="1033790"/>
          </a:xfrm>
          <a:prstGeom prst="straightConnector1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57732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Use the figure to name each of the following.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219200" y="1504950"/>
                <a:ext cx="6206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504950"/>
                <a:ext cx="620683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465" r="-2549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572000" y="1693676"/>
                <a:ext cx="396240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/>
                  <a:t>Line segment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𝑲𝑳</m:t>
                        </m:r>
                      </m:e>
                    </m:acc>
                  </m:oMath>
                </a14:m>
                <a:r>
                  <a:rPr lang="en-US" sz="2800" b="1" dirty="0"/>
                  <a:t> </a:t>
                </a:r>
              </a:p>
              <a:p>
                <a:r>
                  <a:rPr lang="en-US" sz="2800" b="1" dirty="0"/>
                  <a:t>Points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𝑲</m:t>
                    </m:r>
                    <m:r>
                      <a:rPr lang="en-US" sz="2800" b="1" i="1" smtClean="0">
                        <a:latin typeface="Cambria Math"/>
                      </a:rPr>
                      <m:t>, </m:t>
                    </m:r>
                    <m:r>
                      <a:rPr lang="en-US" sz="2800" b="1" i="1" smtClean="0">
                        <a:latin typeface="Cambria Math"/>
                      </a:rPr>
                      <m:t>𝑳</m:t>
                    </m:r>
                  </m:oMath>
                </a14:m>
                <a:endParaRPr lang="en-US" sz="2800" dirty="0"/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93676"/>
                <a:ext cx="3962400" cy="1384995"/>
              </a:xfrm>
              <a:prstGeom prst="rect">
                <a:avLst/>
              </a:prstGeom>
              <a:blipFill rotWithShape="1">
                <a:blip r:embed="rId4"/>
                <a:stretch>
                  <a:fillRect l="-3077" t="-396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581400" y="2800350"/>
                <a:ext cx="5485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00350"/>
                <a:ext cx="548548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0337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>
            <a:endCxn id="15" idx="1"/>
          </p:cNvCxnSpPr>
          <p:nvPr/>
        </p:nvCxnSpPr>
        <p:spPr>
          <a:xfrm>
            <a:off x="1529541" y="2028170"/>
            <a:ext cx="2051859" cy="1033790"/>
          </a:xfrm>
          <a:prstGeom prst="straightConnector1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10287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Use the figure to name each of the following.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38488" y="1649031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488" y="1649031"/>
                <a:ext cx="59503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26531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4191000" y="1588796"/>
            <a:ext cx="464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Plane  </a:t>
            </a:r>
          </a:p>
          <a:p>
            <a:pPr lvl="0"/>
            <a:r>
              <a:rPr lang="en-US" sz="2800" b="1" dirty="0"/>
              <a:t>Ray</a:t>
            </a:r>
          </a:p>
          <a:p>
            <a:r>
              <a:rPr lang="en-US" sz="2800" b="1" dirty="0"/>
              <a:t>Points</a:t>
            </a:r>
          </a:p>
          <a:p>
            <a:r>
              <a:rPr lang="en-US" sz="2800" b="1" dirty="0"/>
              <a:t>Coplanar points </a:t>
            </a:r>
          </a:p>
          <a:p>
            <a:r>
              <a:rPr lang="en-US" sz="2800" b="1" dirty="0"/>
              <a:t>Non coplanar points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518724" y="1723759"/>
                <a:ext cx="502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724" y="1723759"/>
                <a:ext cx="502061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1677568" y="1428750"/>
            <a:ext cx="1873848" cy="734843"/>
          </a:xfrm>
          <a:prstGeom prst="straightConnector1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sp>
        <p:nvSpPr>
          <p:cNvPr id="10" name="Parallelogram 9"/>
          <p:cNvSpPr/>
          <p:nvPr/>
        </p:nvSpPr>
        <p:spPr>
          <a:xfrm>
            <a:off x="686988" y="2371800"/>
            <a:ext cx="2590800" cy="1726915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600200" y="28003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 flipH="1">
            <a:off x="2438400" y="33337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 flipH="1">
            <a:off x="2287167" y="172375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H="1">
            <a:off x="1600199" y="36203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513920" y="2163592"/>
            <a:ext cx="37496" cy="18157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68488" y="2712181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488" y="2712181"/>
                <a:ext cx="4700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50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348593" y="2789246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593" y="2789246"/>
                <a:ext cx="490840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588" r="-3209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819281" y="3486150"/>
                <a:ext cx="5293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281" y="3486150"/>
                <a:ext cx="529312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r="-310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378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• </a:t>
            </a:r>
            <a:r>
              <a:rPr lang="en-US" sz="2800" dirty="0"/>
              <a:t>Draw points, lines, line segments, rays, and planes.</a:t>
            </a:r>
          </a:p>
          <a:p>
            <a:pPr marL="0" indent="0" algn="ctr">
              <a:buNone/>
            </a:pPr>
            <a:r>
              <a:rPr lang="en-US" sz="2800" dirty="0"/>
              <a:t>•	Identify points, lines, line segments, rays, and planes.</a:t>
            </a:r>
          </a:p>
          <a:p>
            <a:pPr marL="0" indent="0" algn="ctr">
              <a:buNone/>
            </a:pPr>
            <a:r>
              <a:rPr lang="en-US" sz="2800" dirty="0"/>
              <a:t>Know the precise definitions of a line, and a line segment, based on the undefined notions of a point, and line.	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9916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1: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ea typeface="Calibri"/>
                <a:cs typeface="Times New Roman"/>
              </a:rPr>
              <a:t>Use the figure to name each of the following.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38488" y="1649031"/>
                <a:ext cx="5950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488" y="1649031"/>
                <a:ext cx="595035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26531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91000" y="1588796"/>
                <a:ext cx="4648200" cy="2729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b="1" dirty="0"/>
                  <a:t>Plane 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  <m:r>
                      <a:rPr lang="en-US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𝑻𝑶</m:t>
                    </m:r>
                  </m:oMath>
                </a14:m>
                <a:endParaRPr lang="en-US" sz="2800" b="1" dirty="0">
                  <a:solidFill>
                    <a:prstClr val="black"/>
                  </a:solidFill>
                </a:endParaRPr>
              </a:p>
              <a:p>
                <a:r>
                  <a:rPr lang="en-US" sz="2800" b="1" dirty="0"/>
                  <a:t>Ray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8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8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𝑰𝑹</m:t>
                        </m:r>
                      </m:e>
                    </m:acc>
                  </m:oMath>
                </a14:m>
                <a:endParaRPr lang="en-US" sz="2800" b="1" dirty="0"/>
              </a:p>
              <a:p>
                <a:r>
                  <a:rPr lang="en-US" sz="2800" b="1" dirty="0"/>
                  <a:t>Points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𝑺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𝑻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𝑶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𝑹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𝐚𝐧𝐝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8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𝑰</m:t>
                    </m:r>
                  </m:oMath>
                </a14:m>
                <a:endParaRPr lang="en-US" sz="2800" b="1" dirty="0"/>
              </a:p>
              <a:p>
                <a:r>
                  <a:rPr lang="en-US" sz="2800" b="1" dirty="0"/>
                  <a:t>Coplanar points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𝑺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𝑻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,</m:t>
                    </m:r>
                    <m:r>
                      <a:rPr lang="en-US" sz="2800" b="1" i="1">
                        <a:latin typeface="Cambria Math"/>
                        <a:ea typeface="Times New Roman"/>
                        <a:cs typeface="Times New Roman"/>
                      </a:rPr>
                      <m:t>𝑶</m:t>
                    </m:r>
                  </m:oMath>
                </a14:m>
                <a:endParaRPr lang="en-US" sz="2800" b="1" dirty="0"/>
              </a:p>
              <a:p>
                <a:r>
                  <a:rPr lang="en-US" sz="2800" b="1" dirty="0"/>
                  <a:t>Non coplanar points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  <a:ea typeface="Calibri"/>
                        <a:cs typeface="Times New Roman"/>
                      </a:rPr>
                      <m:t>𝑹</m:t>
                    </m:r>
                    <m:r>
                      <a:rPr lang="en-US" sz="2800" b="1" i="1"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sz="2800" b="1" i="1">
                        <a:latin typeface="Cambria Math"/>
                        <a:ea typeface="Calibri"/>
                        <a:cs typeface="Times New Roman"/>
                      </a:rPr>
                      <m:t>𝑰</m:t>
                    </m:r>
                  </m:oMath>
                </a14:m>
                <a:endParaRPr lang="en-US" sz="2800" b="1" dirty="0"/>
              </a:p>
              <a:p>
                <a:endParaRPr lang="en-US" sz="28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588796"/>
                <a:ext cx="4648200" cy="2729914"/>
              </a:xfrm>
              <a:prstGeom prst="rect">
                <a:avLst/>
              </a:prstGeom>
              <a:blipFill rotWithShape="1">
                <a:blip r:embed="rId4"/>
                <a:stretch>
                  <a:fillRect l="-2756" t="-2013" b="-5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518724" y="1723759"/>
                <a:ext cx="502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 </m:t>
                      </m:r>
                      <m:r>
                        <a:rPr lang="en-US" sz="2800" b="1" i="1" smtClean="0">
                          <a:latin typeface="Cambria Math"/>
                        </a:rPr>
                        <m:t>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724" y="1723759"/>
                <a:ext cx="502061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132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H="1" flipV="1">
            <a:off x="1677568" y="1428750"/>
            <a:ext cx="1873848" cy="734843"/>
          </a:xfrm>
          <a:prstGeom prst="straightConnector1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sp>
        <p:nvSpPr>
          <p:cNvPr id="10" name="Parallelogram 9"/>
          <p:cNvSpPr/>
          <p:nvPr/>
        </p:nvSpPr>
        <p:spPr>
          <a:xfrm>
            <a:off x="686988" y="2371800"/>
            <a:ext cx="2590800" cy="1726915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600200" y="28003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 flipH="1">
            <a:off x="2438400" y="33337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 flipH="1">
            <a:off x="2287167" y="172375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H="1">
            <a:off x="1600199" y="36203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513920" y="2163592"/>
            <a:ext cx="37496" cy="18157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68488" y="2712181"/>
                <a:ext cx="4700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488" y="2712181"/>
                <a:ext cx="470000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r="-350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348593" y="2789246"/>
                <a:ext cx="4908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593" y="2789246"/>
                <a:ext cx="490840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588" r="-32099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819281" y="3486150"/>
                <a:ext cx="5293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𝑶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281" y="3486150"/>
                <a:ext cx="529312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r="-310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691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153400" cy="25908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Two or more geometric figures </a:t>
            </a: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intersect</a:t>
            </a:r>
            <a:r>
              <a:rPr lang="en-US" sz="2800" dirty="0">
                <a:ea typeface="Calibri"/>
                <a:cs typeface="Times New Roman"/>
              </a:rPr>
              <a:t>, if they have one or more points in common.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The intersection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of the figures is the set of points the figures have in common.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86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153400" cy="38862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Postulate 1-1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  </a:t>
            </a:r>
            <a:r>
              <a:rPr lang="en-US" sz="2800" dirty="0">
                <a:ea typeface="Calibri"/>
                <a:cs typeface="Times New Roman"/>
              </a:rPr>
              <a:t>Through any two points there is exactly one line.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Postulate 1-2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  </a:t>
            </a:r>
            <a:r>
              <a:rPr lang="en-US" sz="2800" dirty="0">
                <a:ea typeface="Calibri"/>
                <a:cs typeface="Times New Roman"/>
              </a:rPr>
              <a:t>If two distinct lines intersect, then they intersect in exactly one point.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Postulate 1-3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  </a:t>
            </a:r>
            <a:r>
              <a:rPr lang="en-US" sz="2800" dirty="0">
                <a:ea typeface="Calibri"/>
                <a:cs typeface="Times New Roman"/>
              </a:rPr>
              <a:t>If two distinct planes intersect, then they intersect in exactly one line.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1F497D"/>
                </a:solidFill>
                <a:ea typeface="Calibri"/>
                <a:cs typeface="Times New Roman"/>
              </a:rPr>
              <a:t>Postulate 1-4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  </a:t>
            </a:r>
            <a:r>
              <a:rPr lang="en-US" sz="2800" dirty="0">
                <a:ea typeface="Calibri"/>
                <a:cs typeface="Times New Roman"/>
              </a:rPr>
              <a:t>Through any three non collinear points there is exactly one plane.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 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8983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143000" y="1690360"/>
            <a:ext cx="3048000" cy="1974533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676400" y="2571750"/>
            <a:ext cx="1905001" cy="68541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818322" y="2578428"/>
            <a:ext cx="1131571" cy="54832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H="1">
            <a:off x="1740955" y="312675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1905000" y="267762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1818322" y="2863227"/>
            <a:ext cx="565785" cy="26352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oval" w="sm" len="sm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339575" y="285259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872526" y="2578428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3042552" y="312144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628900" y="1088260"/>
            <a:ext cx="0" cy="139413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628900" y="2482391"/>
            <a:ext cx="0" cy="108745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2543212" y="2470658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566595" y="195197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543212" y="327915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122963" y="1600659"/>
                <a:ext cx="4844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𝑫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63" y="1600659"/>
                <a:ext cx="484427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625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139786" y="225155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786" y="225155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30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120184" y="2938216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184" y="2938216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2566140" y="3279152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6140" y="3279152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1224154" y="3126752"/>
                <a:ext cx="5565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154" y="3126752"/>
                <a:ext cx="556563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197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3075839" y="2690980"/>
                <a:ext cx="4475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𝒁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5839" y="2690980"/>
                <a:ext cx="447558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876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Rectangle 3075"/>
              <p:cNvSpPr/>
              <p:nvPr/>
            </p:nvSpPr>
            <p:spPr>
              <a:xfrm>
                <a:off x="2924420" y="2229315"/>
                <a:ext cx="4780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𝑼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6" name="Rectangle 30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4420" y="2229315"/>
                <a:ext cx="478016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667" r="-2564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1283108" y="2470658"/>
                <a:ext cx="479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𝑸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108" y="2470658"/>
                <a:ext cx="479618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526" r="-2658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325266" y="3295561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266" y="3295561"/>
                <a:ext cx="465191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667" r="-259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Name the intersection of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𝑸𝒁</m:t>
                        </m:r>
                      </m:e>
                    </m:acc>
                  </m:oMath>
                </a14:m>
                <a:r>
                  <a:rPr lang="en-US" sz="2400" dirty="0"/>
                  <a:t> and segment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𝑾𝑼</m:t>
                        </m:r>
                      </m:e>
                    </m:acc>
                  </m:oMath>
                </a14:m>
                <a:r>
                  <a:rPr lang="en-US" sz="2400" dirty="0"/>
                  <a:t>̅.</a:t>
                </a:r>
              </a:p>
            </p:txBody>
          </p:sp>
        </mc:Choice>
        <mc:Fallback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  <a:blipFill>
                <a:blip r:embed="rId12"/>
                <a:stretch>
                  <a:fillRect l="-2256" t="-5556" b="-1527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778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Name the intersection of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𝑸𝒁</m:t>
                        </m:r>
                      </m:e>
                    </m:acc>
                  </m:oMath>
                </a14:m>
                <a:r>
                  <a:rPr lang="en-US" sz="2400" dirty="0"/>
                  <a:t> and segment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𝑾𝑼</m:t>
                        </m:r>
                      </m:e>
                    </m:acc>
                  </m:oMath>
                </a14:m>
                <a:r>
                  <a:rPr lang="en-US" sz="2400" dirty="0"/>
                  <a:t>̅.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556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48200" y="2894514"/>
                <a:ext cx="11614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400" dirty="0"/>
                  <a:t>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𝑻</m:t>
                    </m:r>
                  </m:oMath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94514"/>
                <a:ext cx="1161472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8421" t="-10526" r="-12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160DEEC-FDD6-4A85-82E8-07EA859F2C7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277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75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𝑫𝑩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.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75753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556" r="-3308"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954BFF72-9260-4474-AF4D-342E65C2C1D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47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75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𝑫𝑩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.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75753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556" r="-3308"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96740" y="2898088"/>
                <a:ext cx="11438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400" dirty="0"/>
                  <a:t>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</m:oMath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740" y="2898088"/>
                <a:ext cx="1143839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7979" t="-10526" r="-1276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5976A882-93F8-4319-9610-1428018FB46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52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two opposite rays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𝑻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882" r="-2105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>
            <a:extLst>
              <a:ext uri="{FF2B5EF4-FFF2-40B4-BE49-F238E27FC236}">
                <a16:creationId xmlns:a16="http://schemas.microsoft.com/office/drawing/2014/main" id="{4D8606E3-E81F-4877-9342-691D7A5A551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368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two opposite rays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𝑻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882" r="-2105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48200" y="2869392"/>
                <a:ext cx="1686680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𝑻𝑸</m:t>
                          </m:r>
                        </m:e>
                      </m:acc>
                      <m:r>
                        <a:rPr lang="en-US" sz="24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and</m:t>
                      </m:r>
                      <m:r>
                        <a:rPr lang="en-US" sz="2400" b="1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sz="2400" b="1" i="1">
                              <a:effectLst/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𝑻𝒁</m:t>
                          </m:r>
                        </m:e>
                      </m:ac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69392"/>
                <a:ext cx="1686680" cy="508857"/>
              </a:xfrm>
              <a:prstGeom prst="rect">
                <a:avLst/>
              </a:prstGeom>
              <a:blipFill rotWithShape="1">
                <a:blip r:embed="rId13"/>
                <a:stretch>
                  <a:fillRect r="-7246" b="-27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0A6434E8-CE88-4CEE-B175-9A574F4C9D0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97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What is another name for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?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373F98B8-D6CB-4641-91FF-F915A9B6C3E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29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9154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 marL="0" indent="0" algn="ctr">
              <a:buNone/>
            </a:pPr>
            <a:r>
              <a:rPr lang="en-US" sz="2400" dirty="0"/>
              <a:t>A line</a:t>
            </a:r>
          </a:p>
          <a:p>
            <a:pPr marL="0" indent="0" algn="ctr">
              <a:buNone/>
            </a:pPr>
            <a:r>
              <a:rPr lang="en-US" sz="2400" dirty="0"/>
              <a:t>A point</a:t>
            </a:r>
          </a:p>
          <a:p>
            <a:pPr marL="0" indent="0" algn="ctr">
              <a:buNone/>
            </a:pPr>
            <a:r>
              <a:rPr lang="en-US" sz="2400" dirty="0"/>
              <a:t>A line segment</a:t>
            </a:r>
          </a:p>
          <a:p>
            <a:pPr marL="0" indent="0" algn="ctr">
              <a:buNone/>
            </a:pPr>
            <a:r>
              <a:rPr lang="en-US" sz="2400" dirty="0"/>
              <a:t>A plane</a:t>
            </a:r>
          </a:p>
          <a:p>
            <a:pPr marL="0" indent="0" algn="ctr">
              <a:buNone/>
            </a:pPr>
            <a:r>
              <a:rPr lang="en-US" sz="2400" dirty="0"/>
              <a:t>An intersection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94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What is another name for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?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2"/>
                <a:stretch>
                  <a:fillRect l="-225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61114" y="2764156"/>
                <a:ext cx="16049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Plane</a:t>
                </a:r>
                <a:r>
                  <a:rPr lang="en-US" sz="2400" b="1" dirty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𝑻𝑺𝑼</m:t>
                    </m:r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2764156"/>
                <a:ext cx="1604927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5703" t="-10526" r="-950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673D13C3-C598-42A4-9599-F398E254A3D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8201" y="1104713"/>
            <a:ext cx="325953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068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57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325266" y="3295561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266" y="3295561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59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plane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𝝉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5882" r="-330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6440836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325266" y="3295561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266" y="3295561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59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plane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𝝉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5882" r="-330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61114" y="2764156"/>
                <a:ext cx="1165704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Line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  <a:ea typeface="Times New Roman"/>
                          </a:rPr>
                          <m:t> </m:t>
                        </m:r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𝑩𝑺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2764156"/>
                <a:ext cx="1165704" cy="508857"/>
              </a:xfrm>
              <a:prstGeom prst="rect">
                <a:avLst/>
              </a:prstGeom>
              <a:blipFill rotWithShape="1">
                <a:blip r:embed="rId12"/>
                <a:stretch>
                  <a:fillRect l="-7853" r="-13089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3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35" name="Straight Connector 34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981355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259958" y="3313532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958" y="3313532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631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What is another name for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?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35" name="Straight Connector 34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333664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182591" y="3289782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591" y="3289782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7632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What is another name for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?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30997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81896" y="2582910"/>
                <a:ext cx="160813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Plane</a:t>
                </a:r>
                <a:r>
                  <a:rPr lang="en-US" sz="2400" b="1" dirty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𝑳</m:t>
                    </m:r>
                    <m:r>
                      <a:rPr lang="en-US" sz="2400" b="1" i="1" smtClean="0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𝑴𝑮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896" y="2582910"/>
                <a:ext cx="1608133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6084" t="-10667" r="-9506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5481253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221274" y="3295561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274" y="3295561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59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𝑴𝑮</m:t>
                        </m:r>
                      </m:e>
                    </m:acc>
                  </m:oMath>
                </a14:m>
                <a:r>
                  <a:rPr lang="en-US" sz="2400" dirty="0"/>
                  <a:t> and 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𝑩𝑺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5556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165848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221274" y="3295561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274" y="3295561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59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𝑴𝑮</m:t>
                        </m:r>
                      </m:e>
                    </m:acc>
                  </m:oMath>
                </a14:m>
                <a:r>
                  <a:rPr lang="en-US" sz="2400" dirty="0"/>
                  <a:t> and 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𝑩𝑺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878189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5556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48200" y="2810322"/>
                <a:ext cx="10925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Point</a:t>
                </a:r>
                <a:r>
                  <a:rPr lang="en-US" sz="2400" b="1" dirty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𝑪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10322"/>
                <a:ext cx="1092543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8939" t="-10526" r="-1340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1822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1065633" y="1809750"/>
            <a:ext cx="3048000" cy="1974533"/>
          </a:xfrm>
          <a:prstGeom prst="parallelogram">
            <a:avLst/>
          </a:prstGeom>
          <a:noFill/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645150" y="2544364"/>
            <a:ext cx="2045127" cy="5161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3182591" y="265708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1942605" y="29522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V="1">
            <a:off x="2722280" y="1873028"/>
            <a:ext cx="9155" cy="192492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1942516" y="220898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23129" y="284019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225271" y="379795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𝑴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51" y="2533323"/>
                <a:ext cx="534121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667" r="-24138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2320015"/>
                <a:ext cx="44595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667" r="-2739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89427"/>
                <a:ext cx="445956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300" y="3784283"/>
                <a:ext cx="476412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2564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884" y="21900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8000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150" y="1838141"/>
                <a:ext cx="42832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667" r="-28571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28" y="1390846"/>
                <a:ext cx="428322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3221274" y="3301657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274" y="3301657"/>
                <a:ext cx="465191" cy="461665"/>
              </a:xfrm>
              <a:prstGeom prst="rect">
                <a:avLst/>
              </a:prstGeom>
              <a:blipFill rotWithShape="1">
                <a:blip r:embed="rId10"/>
                <a:stretch>
                  <a:fillRect t="-10667" r="-25974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561114" y="1566355"/>
                <a:ext cx="404948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a point that is collinear with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𝑴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𝑪</m:t>
                    </m:r>
                  </m:oMath>
                </a14:m>
                <a:r>
                  <a:rPr lang="en-US" sz="2400" b="1" dirty="0">
                    <a:solidFill>
                      <a:prstClr val="black"/>
                    </a:solidFill>
                  </a:rPr>
                  <a:t>.</a:t>
                </a:r>
              </a:p>
              <a:p>
                <a:pPr lvl="0"/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114" y="1566355"/>
                <a:ext cx="4049486" cy="1200329"/>
              </a:xfrm>
              <a:prstGeom prst="rect">
                <a:avLst/>
              </a:prstGeom>
              <a:blipFill rotWithShape="1">
                <a:blip r:embed="rId11"/>
                <a:stretch>
                  <a:fillRect l="-2256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Parallelogram 384"/>
          <p:cNvSpPr/>
          <p:nvPr/>
        </p:nvSpPr>
        <p:spPr>
          <a:xfrm rot="5400000">
            <a:off x="569033" y="2557859"/>
            <a:ext cx="3879365" cy="445435"/>
          </a:xfrm>
          <a:custGeom>
            <a:avLst/>
            <a:gdLst>
              <a:gd name="connsiteX0" fmla="*/ 0 w 1584960"/>
              <a:gd name="connsiteY0" fmla="*/ 985520 h 985520"/>
              <a:gd name="connsiteX1" fmla="*/ 246380 w 1584960"/>
              <a:gd name="connsiteY1" fmla="*/ 0 h 985520"/>
              <a:gd name="connsiteX2" fmla="*/ 1584960 w 1584960"/>
              <a:gd name="connsiteY2" fmla="*/ 0 h 985520"/>
              <a:gd name="connsiteX3" fmla="*/ 1338580 w 1584960"/>
              <a:gd name="connsiteY3" fmla="*/ 985520 h 985520"/>
              <a:gd name="connsiteX4" fmla="*/ 0 w 1584960"/>
              <a:gd name="connsiteY4" fmla="*/ 985520 h 985520"/>
              <a:gd name="connsiteX0" fmla="*/ 377075 w 1962035"/>
              <a:gd name="connsiteY0" fmla="*/ 985520 h 985520"/>
              <a:gd name="connsiteX1" fmla="*/ 0 w 1962035"/>
              <a:gd name="connsiteY1" fmla="*/ 421574 h 985520"/>
              <a:gd name="connsiteX2" fmla="*/ 1962035 w 1962035"/>
              <a:gd name="connsiteY2" fmla="*/ 0 h 985520"/>
              <a:gd name="connsiteX3" fmla="*/ 1715655 w 1962035"/>
              <a:gd name="connsiteY3" fmla="*/ 985520 h 985520"/>
              <a:gd name="connsiteX4" fmla="*/ 377075 w 1962035"/>
              <a:gd name="connsiteY4" fmla="*/ 985520 h 985520"/>
              <a:gd name="connsiteX0" fmla="*/ 377075 w 1715655"/>
              <a:gd name="connsiteY0" fmla="*/ 563946 h 563946"/>
              <a:gd name="connsiteX1" fmla="*/ 0 w 1715655"/>
              <a:gd name="connsiteY1" fmla="*/ 0 h 563946"/>
              <a:gd name="connsiteX2" fmla="*/ 1433063 w 1715655"/>
              <a:gd name="connsiteY2" fmla="*/ 0 h 563946"/>
              <a:gd name="connsiteX3" fmla="*/ 1715655 w 1715655"/>
              <a:gd name="connsiteY3" fmla="*/ 563946 h 563946"/>
              <a:gd name="connsiteX4" fmla="*/ 377075 w 1715655"/>
              <a:gd name="connsiteY4" fmla="*/ 563946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524531 w 1715655"/>
              <a:gd name="connsiteY3" fmla="*/ 91451 h 563946"/>
              <a:gd name="connsiteX0" fmla="*/ 1715655 w 1715655"/>
              <a:gd name="connsiteY0" fmla="*/ 563946 h 563946"/>
              <a:gd name="connsiteX1" fmla="*/ 377075 w 1715655"/>
              <a:gd name="connsiteY1" fmla="*/ 563946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715655 w 1715655"/>
              <a:gd name="connsiteY0" fmla="*/ 563946 h 563946"/>
              <a:gd name="connsiteX1" fmla="*/ 418768 w 1715655"/>
              <a:gd name="connsiteY1" fmla="*/ 210289 h 563946"/>
              <a:gd name="connsiteX2" fmla="*/ 0 w 1715655"/>
              <a:gd name="connsiteY2" fmla="*/ 0 h 563946"/>
              <a:gd name="connsiteX3" fmla="*/ 1489356 w 1715655"/>
              <a:gd name="connsiteY3" fmla="*/ 0 h 563946"/>
              <a:gd name="connsiteX0" fmla="*/ 1680541 w 1680541"/>
              <a:gd name="connsiteY0" fmla="*/ 210288 h 210289"/>
              <a:gd name="connsiteX1" fmla="*/ 418768 w 1680541"/>
              <a:gd name="connsiteY1" fmla="*/ 210289 h 210289"/>
              <a:gd name="connsiteX2" fmla="*/ 0 w 1680541"/>
              <a:gd name="connsiteY2" fmla="*/ 0 h 210289"/>
              <a:gd name="connsiteX3" fmla="*/ 1489356 w 1680541"/>
              <a:gd name="connsiteY3" fmla="*/ 0 h 210289"/>
              <a:gd name="connsiteX0" fmla="*/ 1680541 w 1680541"/>
              <a:gd name="connsiteY0" fmla="*/ 210288 h 210288"/>
              <a:gd name="connsiteX1" fmla="*/ 419009 w 1680541"/>
              <a:gd name="connsiteY1" fmla="*/ 173070 h 210288"/>
              <a:gd name="connsiteX2" fmla="*/ 0 w 1680541"/>
              <a:gd name="connsiteY2" fmla="*/ 0 h 210288"/>
              <a:gd name="connsiteX3" fmla="*/ 1489356 w 1680541"/>
              <a:gd name="connsiteY3" fmla="*/ 0 h 210288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1489356 w 1680544"/>
              <a:gd name="connsiteY3" fmla="*/ 0 h 173275"/>
              <a:gd name="connsiteX0" fmla="*/ 1680544 w 1680544"/>
              <a:gd name="connsiteY0" fmla="*/ 176381 h 176381"/>
              <a:gd name="connsiteX1" fmla="*/ 419009 w 1680544"/>
              <a:gd name="connsiteY1" fmla="*/ 176176 h 176381"/>
              <a:gd name="connsiteX2" fmla="*/ 0 w 1680544"/>
              <a:gd name="connsiteY2" fmla="*/ 3106 h 176381"/>
              <a:gd name="connsiteX3" fmla="*/ 1118087 w 1680544"/>
              <a:gd name="connsiteY3" fmla="*/ 0 h 176381"/>
              <a:gd name="connsiteX0" fmla="*/ 1680544 w 1680544"/>
              <a:gd name="connsiteY0" fmla="*/ 173275 h 173275"/>
              <a:gd name="connsiteX1" fmla="*/ 419009 w 1680544"/>
              <a:gd name="connsiteY1" fmla="*/ 173070 h 173275"/>
              <a:gd name="connsiteX2" fmla="*/ 0 w 1680544"/>
              <a:gd name="connsiteY2" fmla="*/ 0 h 173275"/>
              <a:gd name="connsiteX3" fmla="*/ 493837 w 1680544"/>
              <a:gd name="connsiteY3" fmla="*/ 1220 h 17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0544" h="173275">
                <a:moveTo>
                  <a:pt x="1680544" y="173275"/>
                </a:moveTo>
                <a:lnTo>
                  <a:pt x="419009" y="173070"/>
                </a:lnTo>
                <a:lnTo>
                  <a:pt x="0" y="0"/>
                </a:lnTo>
                <a:lnTo>
                  <a:pt x="493837" y="1220"/>
                </a:ln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2073472" y="1276350"/>
            <a:ext cx="791412" cy="32130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34" name="Straight Connector 33"/>
          <p:cNvCxnSpPr/>
          <p:nvPr/>
        </p:nvCxnSpPr>
        <p:spPr>
          <a:xfrm flipH="1">
            <a:off x="2278712" y="3784283"/>
            <a:ext cx="443568" cy="94697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178" y="3891949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2696328" y="181445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48200" y="2810322"/>
                <a:ext cx="11069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Point</a:t>
                </a:r>
                <a:r>
                  <a:rPr lang="en-US" sz="2400" b="1" dirty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libri"/>
                        <a:cs typeface="Times New Roman"/>
                      </a:rPr>
                      <m:t>𝑮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10322"/>
                <a:ext cx="1106970" cy="461665"/>
              </a:xfrm>
              <a:prstGeom prst="rect">
                <a:avLst/>
              </a:prstGeom>
              <a:blipFill rotWithShape="1">
                <a:blip r:embed="rId13"/>
                <a:stretch>
                  <a:fillRect l="-8840" t="-10526" r="-1381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999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𝑳𝑪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5556" r="-3313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9169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𝑳𝑪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.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5556" r="-3313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29981" y="2764156"/>
                <a:ext cx="115826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Point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Times New Roman"/>
                        <a:cs typeface="Times New Roman"/>
                      </a:rPr>
                      <m:t>  </m:t>
                    </m:r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𝑪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981" y="2764156"/>
                <a:ext cx="1158266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8421" t="-10526" r="-12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915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66750"/>
            <a:ext cx="8686800" cy="3657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In geometry, some words, such as point, line, and plane, are </a:t>
            </a:r>
            <a:r>
              <a:rPr lang="en-US" sz="2800" b="1" u="sng" dirty="0"/>
              <a:t>undefined terms</a:t>
            </a:r>
            <a:r>
              <a:rPr lang="en-US" sz="2800" dirty="0"/>
              <a:t>. Although these words are not formally defined, it is important to have general agreement about what each word means.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u="sng" dirty="0">
                <a:solidFill>
                  <a:schemeClr val="tx2"/>
                </a:solidFill>
              </a:rPr>
              <a:t>A point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dirty="0"/>
              <a:t>has no dimension. </a:t>
            </a:r>
          </a:p>
          <a:p>
            <a:r>
              <a:rPr lang="en-US" sz="2800" dirty="0"/>
              <a:t>It is usually represented by a small dot and named by a capital letter.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443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𝝉</m:t>
                    </m:r>
                  </m:oMath>
                </a14:m>
                <a:r>
                  <a:rPr lang="en-US" sz="2400" dirty="0"/>
                  <a:t> and 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𝑳𝑪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5556" r="-3313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5296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𝝉</m:t>
                    </m:r>
                  </m:oMath>
                </a14:m>
                <a:r>
                  <a:rPr lang="en-US" sz="2400" dirty="0"/>
                  <a:t> and line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𝑳𝑪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5556" r="-3313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29981" y="2764156"/>
                <a:ext cx="10733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Point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𝑳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981" y="2764156"/>
                <a:ext cx="1073307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9091" t="-10526" r="-1363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0984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a point that is coplanar with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𝑳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400" b="1" dirty="0">
                  <a:solidFill>
                    <a:prstClr val="black"/>
                  </a:solidFill>
                </a:endParaRPr>
              </a:p>
              <a:p>
                <a:pPr lvl="0"/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120032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19302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a point that is coplanar with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𝑯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𝑳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400" b="1" dirty="0">
                  <a:solidFill>
                    <a:prstClr val="black"/>
                  </a:solidFill>
                </a:endParaRPr>
              </a:p>
              <a:p>
                <a:pPr lvl="0"/>
                <a:endParaRPr lang="en-US" sz="2400" dirty="0"/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120032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29981" y="2764156"/>
                <a:ext cx="11101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Point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  <m:r>
                      <a:rPr lang="en-US" sz="2400" b="1" i="1" smtClean="0">
                        <a:latin typeface="Cambria Math"/>
                        <a:ea typeface="Times New Roman"/>
                        <a:cs typeface="Times New Roman"/>
                      </a:rPr>
                      <m:t>𝑷</m:t>
                    </m:r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981" y="2764156"/>
                <a:ext cx="1110176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8791" t="-10526" r="-1318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8176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opposite ray of ray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𝑪𝑩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5556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1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48483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308153" y="1669996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8150"/>
            <a:ext cx="86868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accent1"/>
                </a:solidFill>
              </a:rPr>
              <a:t>Sample Problem 2: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Refer to each figure.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428750"/>
            <a:ext cx="426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.</a:t>
            </a:r>
          </a:p>
        </p:txBody>
      </p:sp>
      <p:sp>
        <p:nvSpPr>
          <p:cNvPr id="11" name="Parallelogram 10"/>
          <p:cNvSpPr/>
          <p:nvPr/>
        </p:nvSpPr>
        <p:spPr>
          <a:xfrm>
            <a:off x="308153" y="2998480"/>
            <a:ext cx="4128655" cy="1113695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805754" y="1992207"/>
            <a:ext cx="1417691" cy="4258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716013" y="3588417"/>
            <a:ext cx="1652015" cy="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82661" y="360115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447498" y="3572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094507" y="210386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2506719" y="1490153"/>
            <a:ext cx="0" cy="697066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5" name="Straight Connector 24"/>
          <p:cNvCxnSpPr/>
          <p:nvPr/>
        </p:nvCxnSpPr>
        <p:spPr>
          <a:xfrm flipH="1" flipV="1">
            <a:off x="2506719" y="4084280"/>
            <a:ext cx="7881" cy="80254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oval" w="sm" len="sm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3605477" y="185405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444796" y="220512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2017140" y="358841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020" y="3110880"/>
                <a:ext cx="445956" cy="461665"/>
              </a:xfrm>
              <a:prstGeom prst="rect">
                <a:avLst/>
              </a:prstGeom>
              <a:blipFill rotWithShape="1">
                <a:blip r:embed="rId3"/>
                <a:stretch>
                  <a:fillRect t="-10526" r="-27397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873028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57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095" y="3170760"/>
                <a:ext cx="476412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25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𝑱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1726" y="3126752"/>
                <a:ext cx="383438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33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411" y="1685503"/>
                <a:ext cx="495649" cy="461665"/>
              </a:xfrm>
              <a:prstGeom prst="rect">
                <a:avLst/>
              </a:prstGeom>
              <a:blipFill rotWithShape="1">
                <a:blip r:embed="rId7"/>
                <a:stretch>
                  <a:fillRect t="-10526" r="-246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Rectangle 3076"/>
              <p:cNvSpPr/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𝑷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2844" y="1623220"/>
                <a:ext cx="465192" cy="461665"/>
              </a:xfrm>
              <a:prstGeom prst="rect">
                <a:avLst/>
              </a:prstGeom>
              <a:blipFill rotWithShape="1">
                <a:blip r:embed="rId8"/>
                <a:stretch>
                  <a:fillRect t="-10526" r="-2763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Rectangle 3077"/>
              <p:cNvSpPr/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78" name="Rectangle 30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748" y="3658005"/>
                <a:ext cx="465191" cy="461665"/>
              </a:xfrm>
              <a:prstGeom prst="rect">
                <a:avLst/>
              </a:prstGeom>
              <a:blipFill rotWithShape="1">
                <a:blip r:embed="rId9"/>
                <a:stretch>
                  <a:fillRect t="-10526" r="-2631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Rectangle 3078"/>
              <p:cNvSpPr/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/>
                  <a:t>Name the opposite ray of ray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𝑪𝑩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241" y="1576708"/>
                <a:ext cx="4049486" cy="878189"/>
              </a:xfrm>
              <a:prstGeom prst="rect">
                <a:avLst/>
              </a:prstGeom>
              <a:blipFill rotWithShape="1">
                <a:blip r:embed="rId10"/>
                <a:stretch>
                  <a:fillRect l="-2410" t="-5556" b="-15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729981" y="2764156"/>
                <a:ext cx="1092671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ea typeface="Calibri"/>
                    <a:cs typeface="Times New Roman"/>
                  </a:rPr>
                  <a:t>Ray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𝑪𝑱</m:t>
                        </m:r>
                      </m:e>
                    </m:acc>
                  </m:oMath>
                </a14:m>
                <a:endParaRPr lang="en-US" sz="2400" b="1" i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981" y="2764156"/>
                <a:ext cx="1092671" cy="508857"/>
              </a:xfrm>
              <a:prstGeom prst="rect">
                <a:avLst/>
              </a:prstGeom>
              <a:blipFill rotWithShape="1">
                <a:blip r:embed="rId11"/>
                <a:stretch>
                  <a:fillRect l="-8939" r="-13408" b="-2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2506719" y="2226844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2506718" y="2784469"/>
            <a:ext cx="1" cy="77085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flipV="1">
            <a:off x="2506718" y="3527432"/>
            <a:ext cx="0" cy="55684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334823"/>
                <a:ext cx="410689" cy="461665"/>
              </a:xfrm>
              <a:prstGeom prst="rect">
                <a:avLst/>
              </a:prstGeom>
              <a:blipFill rotWithShape="1">
                <a:blip r:embed="rId12"/>
                <a:stretch>
                  <a:fillRect t="-10526" r="-3134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8565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51" y="438150"/>
            <a:ext cx="8709849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Sample Problem 3: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/>
              <a:t>Draw and label the figure for each relationship. 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971550"/>
            <a:ext cx="45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</a:t>
            </a:r>
            <a:r>
              <a:rPr lang="en-US" sz="28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Rectangle 3078"/>
              <p:cNvSpPr/>
              <p:nvPr/>
            </p:nvSpPr>
            <p:spPr>
              <a:xfrm>
                <a:off x="659809" y="991142"/>
                <a:ext cx="8349661" cy="1757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Plane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𝑩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contains lines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𝑨𝑲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dirty="0"/>
                  <a:t> intersect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𝑮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𝑨𝑲</m:t>
                        </m:r>
                      </m:e>
                    </m:acc>
                  </m:oMath>
                </a14:m>
                <a:r>
                  <a:rPr lang="en-US" sz="2400" dirty="0"/>
                  <a:t> intersect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𝑨𝑲</m:t>
                        </m:r>
                        <m:r>
                          <a:rPr lang="en-US" sz="24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/>
                  <a:t>intersect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09" y="991142"/>
                <a:ext cx="8349661" cy="1757084"/>
              </a:xfrm>
              <a:prstGeom prst="rect">
                <a:avLst/>
              </a:prstGeom>
              <a:blipFill>
                <a:blip r:embed="rId3"/>
                <a:stretch>
                  <a:fillRect l="-949" b="-729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3537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arallelogram 10"/>
          <p:cNvSpPr/>
          <p:nvPr/>
        </p:nvSpPr>
        <p:spPr>
          <a:xfrm>
            <a:off x="540029" y="3246374"/>
            <a:ext cx="4312707" cy="1728071"/>
          </a:xfrm>
          <a:custGeom>
            <a:avLst/>
            <a:gdLst>
              <a:gd name="connsiteX0" fmla="*/ 0 w 3048000"/>
              <a:gd name="connsiteY0" fmla="*/ 1974533 h 1974533"/>
              <a:gd name="connsiteX1" fmla="*/ 493633 w 3048000"/>
              <a:gd name="connsiteY1" fmla="*/ 0 h 1974533"/>
              <a:gd name="connsiteX2" fmla="*/ 3048000 w 3048000"/>
              <a:gd name="connsiteY2" fmla="*/ 0 h 1974533"/>
              <a:gd name="connsiteX3" fmla="*/ 2554367 w 3048000"/>
              <a:gd name="connsiteY3" fmla="*/ 1974533 h 1974533"/>
              <a:gd name="connsiteX4" fmla="*/ 0 w 3048000"/>
              <a:gd name="connsiteY4" fmla="*/ 1974533 h 1974533"/>
              <a:gd name="connsiteX0" fmla="*/ 0 w 4128655"/>
              <a:gd name="connsiteY0" fmla="*/ 1974533 h 1974533"/>
              <a:gd name="connsiteX1" fmla="*/ 493633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  <a:gd name="connsiteX0" fmla="*/ 0 w 4128655"/>
              <a:gd name="connsiteY0" fmla="*/ 1974533 h 1974533"/>
              <a:gd name="connsiteX1" fmla="*/ 1811794 w 4128655"/>
              <a:gd name="connsiteY1" fmla="*/ 0 h 1974533"/>
              <a:gd name="connsiteX2" fmla="*/ 4128655 w 4128655"/>
              <a:gd name="connsiteY2" fmla="*/ 0 h 1974533"/>
              <a:gd name="connsiteX3" fmla="*/ 2554367 w 4128655"/>
              <a:gd name="connsiteY3" fmla="*/ 1974533 h 1974533"/>
              <a:gd name="connsiteX4" fmla="*/ 0 w 4128655"/>
              <a:gd name="connsiteY4" fmla="*/ 1974533 h 1974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8655" h="1974533">
                <a:moveTo>
                  <a:pt x="0" y="1974533"/>
                </a:moveTo>
                <a:lnTo>
                  <a:pt x="1811794" y="0"/>
                </a:lnTo>
                <a:lnTo>
                  <a:pt x="4128655" y="0"/>
                </a:lnTo>
                <a:lnTo>
                  <a:pt x="2554367" y="1974533"/>
                </a:lnTo>
                <a:lnTo>
                  <a:pt x="0" y="1974533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1750" cap="flat" cmpd="sng" algn="ctr">
            <a:solidFill>
              <a:srgbClr val="1F497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51" y="438150"/>
            <a:ext cx="9048859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Sample Problem 3: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/>
              <a:t>Draw and label the figure for each relationship. 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1047750"/>
            <a:ext cx="428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</a:t>
            </a:r>
            <a:r>
              <a:rPr lang="en-US" sz="2800" dirty="0"/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1501833" y="4243042"/>
            <a:ext cx="1827094" cy="53858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5" name="Straight Connector 14"/>
          <p:cNvCxnSpPr/>
          <p:nvPr/>
        </p:nvCxnSpPr>
        <p:spPr>
          <a:xfrm flipH="1">
            <a:off x="1938362" y="3374760"/>
            <a:ext cx="2100238" cy="1572477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2998034" y="4110409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2159641" y="4704342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870634" y="469054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2429910" y="4530604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1931053" y="4391908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H="1">
            <a:off x="4038600" y="359129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29"/>
              <p:cNvSpPr/>
              <p:nvPr/>
            </p:nvSpPr>
            <p:spPr>
              <a:xfrm>
                <a:off x="2101348" y="4123831"/>
                <a:ext cx="5950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𝑮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348" y="4123831"/>
                <a:ext cx="59503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074773" y="3444045"/>
                <a:ext cx="428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773" y="3444045"/>
                <a:ext cx="4283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10526" r="-2816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72" name="Rectangle 3071"/>
              <p:cNvSpPr/>
              <p:nvPr/>
            </p:nvSpPr>
            <p:spPr>
              <a:xfrm>
                <a:off x="2945285" y="4292771"/>
                <a:ext cx="47641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5285" y="4292771"/>
                <a:ext cx="47641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73" name="Rectangle 3072"/>
              <p:cNvSpPr/>
              <p:nvPr/>
            </p:nvSpPr>
            <p:spPr>
              <a:xfrm>
                <a:off x="3871349" y="3586501"/>
                <a:ext cx="48923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𝑲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1349" y="3586501"/>
                <a:ext cx="48923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75" name="Rectangle 3074"/>
              <p:cNvSpPr/>
              <p:nvPr/>
            </p:nvSpPr>
            <p:spPr>
              <a:xfrm>
                <a:off x="3032860" y="3906026"/>
                <a:ext cx="4844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𝑫</m:t>
                      </m:r>
                    </m:oMath>
                  </m:oMathPara>
                </a14:m>
                <a:endParaRPr lang="en-US" sz="2400" b="1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2860" y="3906026"/>
                <a:ext cx="48442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77" name="Rectangle 3076"/>
              <p:cNvSpPr/>
              <p:nvPr/>
            </p:nvSpPr>
            <p:spPr>
              <a:xfrm>
                <a:off x="1746759" y="4470990"/>
                <a:ext cx="4459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𝑪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3077" name="Rectangle 30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759" y="4470990"/>
                <a:ext cx="44595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Rectangle 3078"/>
              <p:cNvSpPr/>
              <p:nvPr/>
            </p:nvSpPr>
            <p:spPr>
              <a:xfrm>
                <a:off x="656922" y="1046313"/>
                <a:ext cx="8349661" cy="17570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Plane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𝑨</m:t>
                    </m:r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𝑩</m:t>
                    </m:r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contains lines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dirty="0"/>
                  <a:t>,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𝑨𝑲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dirty="0"/>
                  <a:t> intersect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𝑮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𝑨𝑲</m:t>
                        </m:r>
                      </m:e>
                    </m:acc>
                  </m:oMath>
                </a14:m>
                <a:r>
                  <a:rPr lang="en-US" sz="2400" dirty="0"/>
                  <a:t> intersect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𝑨𝑲</m:t>
                        </m:r>
                        <m:r>
                          <a:rPr lang="en-US" sz="2400" b="1" i="1" smtClean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/>
                  <a:t>intersect at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22" y="1046313"/>
                <a:ext cx="8349661" cy="1757084"/>
              </a:xfrm>
              <a:prstGeom prst="rect">
                <a:avLst/>
              </a:prstGeom>
              <a:blipFill>
                <a:blip r:embed="rId9"/>
                <a:stretch>
                  <a:fillRect l="-1023" b="-7292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1777116" y="3948214"/>
                <a:ext cx="4571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116" y="3948214"/>
                <a:ext cx="457176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 flipH="1">
            <a:off x="1219202" y="3431653"/>
            <a:ext cx="3352949" cy="125889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44" name="Straight Connector 43"/>
          <p:cNvCxnSpPr/>
          <p:nvPr/>
        </p:nvCxnSpPr>
        <p:spPr>
          <a:xfrm flipH="1">
            <a:off x="3276600" y="3888797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1924342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90189"/>
            <a:ext cx="9188797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Sample Problem 3: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/>
              <a:t>Draw and label the figure for each relationship. 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478" y="923589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</a:t>
            </a:r>
            <a:r>
              <a:rPr lang="en-US" sz="24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Rectangle 3078"/>
              <p:cNvSpPr/>
              <p:nvPr/>
            </p:nvSpPr>
            <p:spPr>
              <a:xfrm>
                <a:off x="685800" y="982613"/>
                <a:ext cx="3878602" cy="3272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contains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and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𝑳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n-US" sz="2400" dirty="0"/>
                  <a:t> contains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𝑬𝑭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and point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𝑺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𝑬𝑭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intersect at point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𝑯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n-US" sz="2400" dirty="0"/>
                  <a:t> is line</a:t>
                </a:r>
                <a:r>
                  <a:rPr lang="en-US" sz="2400" b="1" dirty="0"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𝑳𝑼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982613"/>
                <a:ext cx="3878602" cy="3272947"/>
              </a:xfrm>
              <a:prstGeom prst="rect">
                <a:avLst/>
              </a:prstGeom>
              <a:blipFill>
                <a:blip r:embed="rId3"/>
                <a:stretch>
                  <a:fillRect l="-2201" t="-1490" r="-1887" b="-204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6333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9"/>
            <a:ext cx="9048859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Sample Problem 3: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/>
              <a:t>Draw and the label figure for each relationship. 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478" y="923589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</a:t>
            </a:r>
            <a:r>
              <a:rPr lang="en-US" sz="24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Rectangle 3078"/>
              <p:cNvSpPr/>
              <p:nvPr/>
            </p:nvSpPr>
            <p:spPr>
              <a:xfrm>
                <a:off x="685800" y="982613"/>
                <a:ext cx="3878602" cy="3272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contains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and point 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𝑳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n-US" sz="2400" dirty="0"/>
                  <a:t> contains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𝑬𝑭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and point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𝑺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Lines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𝑨𝑩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𝑬𝑭</m:t>
                        </m:r>
                      </m:e>
                    </m:acc>
                    <m:r>
                      <a:rPr lang="en-US" sz="2400" b="1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400" dirty="0"/>
                  <a:t>intersect at point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𝑯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342900" lvl="0" indent="-342900">
                  <a:buFont typeface="Arial" pitchFamily="34" charset="0"/>
                  <a:buChar char="•"/>
                </a:pPr>
                <a:r>
                  <a:rPr lang="en-US" sz="2400" dirty="0"/>
                  <a:t>The intersection of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n-US" sz="2400" dirty="0"/>
                  <a:t> and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n-US" sz="2400" dirty="0"/>
                  <a:t> is line</a:t>
                </a:r>
                <a:r>
                  <a:rPr lang="en-US" sz="2400" b="1" dirty="0"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𝑳𝑼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3079" name="Rectangle 30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982613"/>
                <a:ext cx="3878602" cy="3272947"/>
              </a:xfrm>
              <a:prstGeom prst="rect">
                <a:avLst/>
              </a:prstGeom>
              <a:blipFill>
                <a:blip r:embed="rId3"/>
                <a:stretch>
                  <a:fillRect l="-2201" t="-1490" r="-2201" b="-2048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arallelogram 362"/>
          <p:cNvSpPr/>
          <p:nvPr/>
        </p:nvSpPr>
        <p:spPr>
          <a:xfrm rot="5400000">
            <a:off x="5344037" y="2138924"/>
            <a:ext cx="3258402" cy="1289401"/>
          </a:xfrm>
          <a:custGeom>
            <a:avLst/>
            <a:gdLst>
              <a:gd name="connsiteX0" fmla="*/ 0 w 1543685"/>
              <a:gd name="connsiteY0" fmla="*/ 895985 h 895985"/>
              <a:gd name="connsiteX1" fmla="*/ 223996 w 1543685"/>
              <a:gd name="connsiteY1" fmla="*/ 0 h 895985"/>
              <a:gd name="connsiteX2" fmla="*/ 1543685 w 1543685"/>
              <a:gd name="connsiteY2" fmla="*/ 0 h 895985"/>
              <a:gd name="connsiteX3" fmla="*/ 1319689 w 1543685"/>
              <a:gd name="connsiteY3" fmla="*/ 895985 h 895985"/>
              <a:gd name="connsiteX4" fmla="*/ 0 w 1543685"/>
              <a:gd name="connsiteY4" fmla="*/ 895985 h 895985"/>
              <a:gd name="connsiteX0" fmla="*/ 0 w 1947446"/>
              <a:gd name="connsiteY0" fmla="*/ 895985 h 895985"/>
              <a:gd name="connsiteX1" fmla="*/ 223996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1947446"/>
              <a:gd name="connsiteY0" fmla="*/ 895985 h 895985"/>
              <a:gd name="connsiteX1" fmla="*/ 815605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2025300"/>
              <a:gd name="connsiteY0" fmla="*/ 895985 h 895985"/>
              <a:gd name="connsiteX1" fmla="*/ 815605 w 2025300"/>
              <a:gd name="connsiteY1" fmla="*/ 0 h 895985"/>
              <a:gd name="connsiteX2" fmla="*/ 2025300 w 2025300"/>
              <a:gd name="connsiteY2" fmla="*/ 0 h 895985"/>
              <a:gd name="connsiteX3" fmla="*/ 1319689 w 2025300"/>
              <a:gd name="connsiteY3" fmla="*/ 895985 h 895985"/>
              <a:gd name="connsiteX4" fmla="*/ 0 w 2025300"/>
              <a:gd name="connsiteY4" fmla="*/ 895985 h 895985"/>
              <a:gd name="connsiteX0" fmla="*/ 591704 w 2617004"/>
              <a:gd name="connsiteY0" fmla="*/ 895985 h 895985"/>
              <a:gd name="connsiteX1" fmla="*/ 0 w 2617004"/>
              <a:gd name="connsiteY1" fmla="*/ 0 h 895985"/>
              <a:gd name="connsiteX2" fmla="*/ 2617004 w 2617004"/>
              <a:gd name="connsiteY2" fmla="*/ 0 h 895985"/>
              <a:gd name="connsiteX3" fmla="*/ 1911393 w 2617004"/>
              <a:gd name="connsiteY3" fmla="*/ 895985 h 895985"/>
              <a:gd name="connsiteX4" fmla="*/ 591704 w 2617004"/>
              <a:gd name="connsiteY4" fmla="*/ 895985 h 895985"/>
              <a:gd name="connsiteX0" fmla="*/ 591704 w 1911393"/>
              <a:gd name="connsiteY0" fmla="*/ 895985 h 895985"/>
              <a:gd name="connsiteX1" fmla="*/ 0 w 1911393"/>
              <a:gd name="connsiteY1" fmla="*/ 0 h 895985"/>
              <a:gd name="connsiteX2" fmla="*/ 1346759 w 1911393"/>
              <a:gd name="connsiteY2" fmla="*/ 0 h 895985"/>
              <a:gd name="connsiteX3" fmla="*/ 1911393 w 1911393"/>
              <a:gd name="connsiteY3" fmla="*/ 895985 h 895985"/>
              <a:gd name="connsiteX4" fmla="*/ 591704 w 1911393"/>
              <a:gd name="connsiteY4" fmla="*/ 895985 h 895985"/>
              <a:gd name="connsiteX0" fmla="*/ 591704 w 1911393"/>
              <a:gd name="connsiteY0" fmla="*/ 895985 h 895985"/>
              <a:gd name="connsiteX1" fmla="*/ 0 w 1911393"/>
              <a:gd name="connsiteY1" fmla="*/ 0 h 895985"/>
              <a:gd name="connsiteX2" fmla="*/ 1376935 w 1911393"/>
              <a:gd name="connsiteY2" fmla="*/ 11875 h 895985"/>
              <a:gd name="connsiteX3" fmla="*/ 1911393 w 1911393"/>
              <a:gd name="connsiteY3" fmla="*/ 895985 h 895985"/>
              <a:gd name="connsiteX4" fmla="*/ 591704 w 1911393"/>
              <a:gd name="connsiteY4" fmla="*/ 895985 h 895985"/>
              <a:gd name="connsiteX0" fmla="*/ 591704 w 1911393"/>
              <a:gd name="connsiteY0" fmla="*/ 895985 h 895985"/>
              <a:gd name="connsiteX1" fmla="*/ 0 w 1911393"/>
              <a:gd name="connsiteY1" fmla="*/ 0 h 895985"/>
              <a:gd name="connsiteX2" fmla="*/ 1270508 w 1911393"/>
              <a:gd name="connsiteY2" fmla="*/ 11875 h 895985"/>
              <a:gd name="connsiteX3" fmla="*/ 1911393 w 1911393"/>
              <a:gd name="connsiteY3" fmla="*/ 895985 h 895985"/>
              <a:gd name="connsiteX4" fmla="*/ 591704 w 1911393"/>
              <a:gd name="connsiteY4" fmla="*/ 895985 h 895985"/>
              <a:gd name="connsiteX0" fmla="*/ 1204057 w 1844942"/>
              <a:gd name="connsiteY0" fmla="*/ 0 h 884110"/>
              <a:gd name="connsiteX1" fmla="*/ 1844942 w 1844942"/>
              <a:gd name="connsiteY1" fmla="*/ 884110 h 884110"/>
              <a:gd name="connsiteX2" fmla="*/ 525253 w 1844942"/>
              <a:gd name="connsiteY2" fmla="*/ 884110 h 884110"/>
              <a:gd name="connsiteX3" fmla="*/ 0 w 1844942"/>
              <a:gd name="connsiteY3" fmla="*/ 79565 h 884110"/>
              <a:gd name="connsiteX0" fmla="*/ 1243855 w 1844942"/>
              <a:gd name="connsiteY0" fmla="*/ 0 h 813659"/>
              <a:gd name="connsiteX1" fmla="*/ 1844942 w 1844942"/>
              <a:gd name="connsiteY1" fmla="*/ 813659 h 813659"/>
              <a:gd name="connsiteX2" fmla="*/ 525253 w 1844942"/>
              <a:gd name="connsiteY2" fmla="*/ 813659 h 813659"/>
              <a:gd name="connsiteX3" fmla="*/ 0 w 1844942"/>
              <a:gd name="connsiteY3" fmla="*/ 9114 h 813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4942" h="813659">
                <a:moveTo>
                  <a:pt x="1243855" y="0"/>
                </a:moveTo>
                <a:lnTo>
                  <a:pt x="1844942" y="813659"/>
                </a:lnTo>
                <a:lnTo>
                  <a:pt x="525253" y="813659"/>
                </a:lnTo>
                <a:cubicBezTo>
                  <a:pt x="328018" y="514997"/>
                  <a:pt x="0" y="9114"/>
                  <a:pt x="0" y="9114"/>
                </a:cubicBez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Parallelogram 346"/>
          <p:cNvSpPr/>
          <p:nvPr/>
        </p:nvSpPr>
        <p:spPr>
          <a:xfrm>
            <a:off x="5646674" y="2244806"/>
            <a:ext cx="2659126" cy="1088944"/>
          </a:xfrm>
          <a:custGeom>
            <a:avLst/>
            <a:gdLst>
              <a:gd name="connsiteX0" fmla="*/ 0 w 1377315"/>
              <a:gd name="connsiteY0" fmla="*/ 628015 h 628015"/>
              <a:gd name="connsiteX1" fmla="*/ 157004 w 1377315"/>
              <a:gd name="connsiteY1" fmla="*/ 0 h 628015"/>
              <a:gd name="connsiteX2" fmla="*/ 1377315 w 1377315"/>
              <a:gd name="connsiteY2" fmla="*/ 0 h 628015"/>
              <a:gd name="connsiteX3" fmla="*/ 1220311 w 1377315"/>
              <a:gd name="connsiteY3" fmla="*/ 628015 h 628015"/>
              <a:gd name="connsiteX4" fmla="*/ 0 w 1377315"/>
              <a:gd name="connsiteY4" fmla="*/ 628015 h 628015"/>
              <a:gd name="connsiteX0" fmla="*/ 0 w 1935455"/>
              <a:gd name="connsiteY0" fmla="*/ 705205 h 705205"/>
              <a:gd name="connsiteX1" fmla="*/ 157004 w 1935455"/>
              <a:gd name="connsiteY1" fmla="*/ 77190 h 705205"/>
              <a:gd name="connsiteX2" fmla="*/ 1935455 w 1935455"/>
              <a:gd name="connsiteY2" fmla="*/ 0 h 705205"/>
              <a:gd name="connsiteX3" fmla="*/ 1220311 w 1935455"/>
              <a:gd name="connsiteY3" fmla="*/ 705205 h 705205"/>
              <a:gd name="connsiteX4" fmla="*/ 0 w 1935455"/>
              <a:gd name="connsiteY4" fmla="*/ 705205 h 705205"/>
              <a:gd name="connsiteX0" fmla="*/ 0 w 1935455"/>
              <a:gd name="connsiteY0" fmla="*/ 705205 h 705205"/>
              <a:gd name="connsiteX1" fmla="*/ 849354 w 1935455"/>
              <a:gd name="connsiteY1" fmla="*/ 35644 h 705205"/>
              <a:gd name="connsiteX2" fmla="*/ 1935455 w 1935455"/>
              <a:gd name="connsiteY2" fmla="*/ 0 h 705205"/>
              <a:gd name="connsiteX3" fmla="*/ 1220311 w 1935455"/>
              <a:gd name="connsiteY3" fmla="*/ 705205 h 705205"/>
              <a:gd name="connsiteX4" fmla="*/ 0 w 1935455"/>
              <a:gd name="connsiteY4" fmla="*/ 705205 h 705205"/>
              <a:gd name="connsiteX0" fmla="*/ 0 w 1935455"/>
              <a:gd name="connsiteY0" fmla="*/ 705205 h 705205"/>
              <a:gd name="connsiteX1" fmla="*/ 855481 w 1935455"/>
              <a:gd name="connsiteY1" fmla="*/ 0 h 705205"/>
              <a:gd name="connsiteX2" fmla="*/ 1935455 w 1935455"/>
              <a:gd name="connsiteY2" fmla="*/ 0 h 705205"/>
              <a:gd name="connsiteX3" fmla="*/ 1220311 w 1935455"/>
              <a:gd name="connsiteY3" fmla="*/ 705205 h 705205"/>
              <a:gd name="connsiteX4" fmla="*/ 0 w 1935455"/>
              <a:gd name="connsiteY4" fmla="*/ 705205 h 705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5455" h="705205">
                <a:moveTo>
                  <a:pt x="0" y="705205"/>
                </a:moveTo>
                <a:lnTo>
                  <a:pt x="855481" y="0"/>
                </a:lnTo>
                <a:lnTo>
                  <a:pt x="1935455" y="0"/>
                </a:lnTo>
                <a:lnTo>
                  <a:pt x="1220311" y="705205"/>
                </a:lnTo>
                <a:lnTo>
                  <a:pt x="0" y="705205"/>
                </a:lnTo>
                <a:close/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797885" y="1760882"/>
            <a:ext cx="2406608" cy="201693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10" name="Straight Connector 9"/>
          <p:cNvCxnSpPr>
            <a:stCxn id="7" idx="0"/>
          </p:cNvCxnSpPr>
          <p:nvPr/>
        </p:nvCxnSpPr>
        <p:spPr>
          <a:xfrm flipV="1">
            <a:off x="7617939" y="3050262"/>
            <a:ext cx="0" cy="300968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 flipV="1">
            <a:off x="7617938" y="1154423"/>
            <a:ext cx="0" cy="106781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 flipH="1">
            <a:off x="7626956" y="2249170"/>
            <a:ext cx="1" cy="80109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 flipV="1">
            <a:off x="6959799" y="1688328"/>
            <a:ext cx="13440" cy="1043683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oval" w="sm" len="sm"/>
            <a:tailEnd type="stealth" w="med" len="lg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7626957" y="2559815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6132810" y="3000691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 flipH="1">
            <a:off x="6890156" y="276723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flipH="1">
            <a:off x="7240855" y="170764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24" name="Straight Connector 23"/>
          <p:cNvCxnSpPr/>
          <p:nvPr/>
        </p:nvCxnSpPr>
        <p:spPr>
          <a:xfrm>
            <a:off x="6976237" y="2789278"/>
            <a:ext cx="0" cy="633939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med" len="lg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 flipH="1">
            <a:off x="6967522" y="3377702"/>
            <a:ext cx="1" cy="66861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sm" len="sm"/>
            <a:tailEnd type="stealth" w="med" len="lg"/>
          </a:ln>
          <a:effectLst/>
        </p:spPr>
      </p:cxnSp>
      <p:cxnSp>
        <p:nvCxnSpPr>
          <p:cNvPr id="29" name="Straight Connector 28"/>
          <p:cNvCxnSpPr/>
          <p:nvPr/>
        </p:nvCxnSpPr>
        <p:spPr>
          <a:xfrm flipV="1">
            <a:off x="5962142" y="2484211"/>
            <a:ext cx="2028190" cy="56605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752790" y="3000691"/>
                <a:ext cx="4187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790" y="3000691"/>
                <a:ext cx="418704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r="-2352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328537" y="3846261"/>
                <a:ext cx="3738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537" y="3846261"/>
                <a:ext cx="373820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576" r="-2623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2" name="Rectangle 3071"/>
              <p:cNvSpPr/>
              <p:nvPr/>
            </p:nvSpPr>
            <p:spPr>
              <a:xfrm>
                <a:off x="6515447" y="2383514"/>
                <a:ext cx="4443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072" name="Rectangle 30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447" y="2383514"/>
                <a:ext cx="444352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20548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3" name="Rectangle 3072"/>
              <p:cNvSpPr/>
              <p:nvPr/>
            </p:nvSpPr>
            <p:spPr>
              <a:xfrm>
                <a:off x="5797885" y="2649716"/>
                <a:ext cx="4122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073" name="Rectangle 30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885" y="2649716"/>
                <a:ext cx="412292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692" r="-23529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7665640" y="2160776"/>
                <a:ext cx="42832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640" y="2160776"/>
                <a:ext cx="428322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576" r="-21127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6889152" y="2142486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37" name="Straight Connector 36"/>
          <p:cNvCxnSpPr/>
          <p:nvPr/>
        </p:nvCxnSpPr>
        <p:spPr>
          <a:xfrm flipH="1">
            <a:off x="6883214" y="3569363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248446" y="1360771"/>
                <a:ext cx="4443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446" y="1360771"/>
                <a:ext cx="444352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r="-21918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074"/>
              <p:cNvSpPr/>
              <p:nvPr/>
            </p:nvSpPr>
            <p:spPr>
              <a:xfrm>
                <a:off x="6472524" y="1888383"/>
                <a:ext cx="4106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𝑬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075" name="Rectangle 30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524" y="1888383"/>
                <a:ext cx="410690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692" r="-22388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989444" y="3377702"/>
                <a:ext cx="40588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𝑭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9444" y="3377702"/>
                <a:ext cx="405880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7576" r="-24242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 flipH="1">
            <a:off x="7540572" y="224917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p:cxnSp>
        <p:nvCxnSpPr>
          <p:cNvPr id="44" name="Straight Connector 43"/>
          <p:cNvCxnSpPr/>
          <p:nvPr/>
        </p:nvCxnSpPr>
        <p:spPr>
          <a:xfrm flipH="1">
            <a:off x="6280046" y="3333750"/>
            <a:ext cx="77367" cy="0"/>
          </a:xfrm>
          <a:prstGeom prst="line">
            <a:avLst/>
          </a:prstGeom>
          <a:noFill/>
          <a:ln w="19050" cap="flat" cmpd="sng" algn="ctr">
            <a:solidFill>
              <a:srgbClr val="1F497D"/>
            </a:solidFill>
            <a:prstDash val="sysDash"/>
            <a:headEnd type="oval" w="lg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Rectangle 3075"/>
              <p:cNvSpPr/>
              <p:nvPr/>
            </p:nvSpPr>
            <p:spPr>
              <a:xfrm>
                <a:off x="6000356" y="3369308"/>
                <a:ext cx="3882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𝑳</m:t>
                      </m:r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076" name="Rectangle 30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356" y="3369308"/>
                <a:ext cx="388247" cy="400110"/>
              </a:xfrm>
              <a:prstGeom prst="rect">
                <a:avLst/>
              </a:prstGeom>
              <a:blipFill rotWithShape="1">
                <a:blip r:embed="rId12"/>
                <a:stretch>
                  <a:fillRect t="-7692" r="-25000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896219" y="1849266"/>
                <a:ext cx="42832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𝑼</m:t>
                      </m:r>
                    </m:oMath>
                  </m:oMathPara>
                </a14:m>
                <a:endParaRPr lang="en-US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219" y="1849266"/>
                <a:ext cx="428322" cy="400110"/>
              </a:xfrm>
              <a:prstGeom prst="rect">
                <a:avLst/>
              </a:prstGeom>
              <a:blipFill rotWithShape="1">
                <a:blip r:embed="rId13"/>
                <a:stretch>
                  <a:fillRect t="-7576" r="-21127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73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F7A2D8-51D2-4427-9ACE-C5116B91A161}"/>
              </a:ext>
            </a:extLst>
          </p:cNvPr>
          <p:cNvSpPr/>
          <p:nvPr/>
        </p:nvSpPr>
        <p:spPr>
          <a:xfrm>
            <a:off x="1752600" y="858583"/>
            <a:ext cx="5562600" cy="3352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2214631-554A-457A-A9A4-CE8D3C983D7D}"/>
              </a:ext>
            </a:extLst>
          </p:cNvPr>
          <p:cNvGrpSpPr/>
          <p:nvPr/>
        </p:nvGrpSpPr>
        <p:grpSpPr>
          <a:xfrm>
            <a:off x="2667000" y="1510784"/>
            <a:ext cx="791356" cy="369332"/>
            <a:chOff x="2667000" y="1510784"/>
            <a:chExt cx="791356" cy="36933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B3DE838-A902-4264-BC2B-B304BB750FD9}"/>
                </a:ext>
              </a:extLst>
            </p:cNvPr>
            <p:cNvSpPr/>
            <p:nvPr/>
          </p:nvSpPr>
          <p:spPr>
            <a:xfrm>
              <a:off x="2667000" y="1581150"/>
              <a:ext cx="228600" cy="2286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1AB34C6-A7DB-47F5-8DDA-85F2A7D1EFC2}"/>
                </a:ext>
              </a:extLst>
            </p:cNvPr>
            <p:cNvSpPr txBox="1"/>
            <p:nvPr/>
          </p:nvSpPr>
          <p:spPr>
            <a:xfrm>
              <a:off x="2924956" y="15107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A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09EBB2D-8103-4464-A30B-1B3925096D75}"/>
              </a:ext>
            </a:extLst>
          </p:cNvPr>
          <p:cNvGrpSpPr/>
          <p:nvPr/>
        </p:nvGrpSpPr>
        <p:grpSpPr>
          <a:xfrm>
            <a:off x="3733800" y="2571750"/>
            <a:ext cx="838200" cy="369332"/>
            <a:chOff x="3733800" y="2577584"/>
            <a:chExt cx="838200" cy="36933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87E2B44-6B9F-4805-996E-CB0FF9821E9B}"/>
                </a:ext>
              </a:extLst>
            </p:cNvPr>
            <p:cNvSpPr/>
            <p:nvPr/>
          </p:nvSpPr>
          <p:spPr>
            <a:xfrm>
              <a:off x="3733800" y="2647950"/>
              <a:ext cx="228600" cy="2286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EF3FCF8-9BB0-4BDA-8D8B-33E436062673}"/>
                </a:ext>
              </a:extLst>
            </p:cNvPr>
            <p:cNvSpPr txBox="1"/>
            <p:nvPr/>
          </p:nvSpPr>
          <p:spPr>
            <a:xfrm>
              <a:off x="4038600" y="25775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B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2AFEF50-F570-4781-8920-B91B2692D429}"/>
              </a:ext>
            </a:extLst>
          </p:cNvPr>
          <p:cNvGrpSpPr/>
          <p:nvPr/>
        </p:nvGrpSpPr>
        <p:grpSpPr>
          <a:xfrm>
            <a:off x="5715000" y="1282184"/>
            <a:ext cx="900684" cy="369332"/>
            <a:chOff x="5715000" y="1282184"/>
            <a:chExt cx="900684" cy="3693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37498E1-609F-422D-B44E-1FE54909AC19}"/>
                </a:ext>
              </a:extLst>
            </p:cNvPr>
            <p:cNvSpPr/>
            <p:nvPr/>
          </p:nvSpPr>
          <p:spPr>
            <a:xfrm>
              <a:off x="5715000" y="1352550"/>
              <a:ext cx="228600" cy="2286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589FB22-BE77-447E-9749-04AC7BB6CB29}"/>
                </a:ext>
              </a:extLst>
            </p:cNvPr>
            <p:cNvSpPr txBox="1"/>
            <p:nvPr/>
          </p:nvSpPr>
          <p:spPr>
            <a:xfrm>
              <a:off x="6082284" y="12821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Q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C6EF0EF-FEB5-4EB4-BF18-EF5296BEA448}"/>
              </a:ext>
            </a:extLst>
          </p:cNvPr>
          <p:cNvGrpSpPr/>
          <p:nvPr/>
        </p:nvGrpSpPr>
        <p:grpSpPr>
          <a:xfrm>
            <a:off x="6615684" y="3644384"/>
            <a:ext cx="775716" cy="369332"/>
            <a:chOff x="6615684" y="3644384"/>
            <a:chExt cx="775716" cy="36933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DC66F5F-4BCA-42BF-8DAE-3AE3061304F3}"/>
                </a:ext>
              </a:extLst>
            </p:cNvPr>
            <p:cNvSpPr/>
            <p:nvPr/>
          </p:nvSpPr>
          <p:spPr>
            <a:xfrm>
              <a:off x="6615684" y="3714750"/>
              <a:ext cx="228600" cy="228600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D05A73B-3DE0-4A0F-803F-2862514C7C50}"/>
                </a:ext>
              </a:extLst>
            </p:cNvPr>
            <p:cNvSpPr txBox="1"/>
            <p:nvPr/>
          </p:nvSpPr>
          <p:spPr>
            <a:xfrm>
              <a:off x="6858000" y="3644384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/>
                <a:t>S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7D1D4CE-2401-400D-B7E9-9A009C82DB70}"/>
              </a:ext>
            </a:extLst>
          </p:cNvPr>
          <p:cNvSpPr txBox="1"/>
          <p:nvPr/>
        </p:nvSpPr>
        <p:spPr>
          <a:xfrm>
            <a:off x="2667000" y="4476750"/>
            <a:ext cx="3415284" cy="37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An example of points</a:t>
            </a:r>
          </a:p>
        </p:txBody>
      </p:sp>
    </p:spTree>
    <p:extLst>
      <p:ext uri="{BB962C8B-B14F-4D97-AF65-F5344CB8AC3E}">
        <p14:creationId xmlns:p14="http://schemas.microsoft.com/office/powerpoint/2010/main" val="393322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9"/>
            <a:ext cx="9048859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Sample Problem 3: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/>
              <a:t>Draw and label figure for each relationship. 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478" y="92358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</a:t>
            </a:r>
            <a:r>
              <a:rPr lang="en-US" sz="24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80328" y="932778"/>
                <a:ext cx="8077200" cy="1292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Plane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and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do not have an intersect.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𝜺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intersects plane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𝜺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intersects plane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𝑬𝑹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28" y="932778"/>
                <a:ext cx="8077200" cy="1292277"/>
              </a:xfrm>
              <a:prstGeom prst="rect">
                <a:avLst/>
              </a:prstGeom>
              <a:blipFill>
                <a:blip r:embed="rId3"/>
                <a:stretch>
                  <a:fillRect l="-981" t="-3774" b="-990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342471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36" y="-1806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8" y="390189"/>
            <a:ext cx="9048859" cy="53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Sample Problem 3: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dirty="0"/>
              <a:t>Draw and the label figure for each relationship. </a:t>
            </a:r>
            <a:endParaRPr lang="en-US" sz="2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478" y="92358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</a:t>
            </a:r>
            <a:r>
              <a:rPr lang="en-US" sz="2400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80328" y="932778"/>
                <a:ext cx="8077200" cy="12922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Plane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and 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do not have an intersect.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𝜺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intersects plane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𝝅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𝑩𝑪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Plane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𝜺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intersects plane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  <a:ea typeface="Times New Roman"/>
                        <a:cs typeface="Times New Roman"/>
                      </a:rPr>
                      <m:t>𝝉</m:t>
                    </m:r>
                  </m:oMath>
                </a14:m>
                <a:r>
                  <a:rPr lang="el-GR" sz="2400" dirty="0"/>
                  <a:t> </a:t>
                </a:r>
                <a:r>
                  <a:rPr lang="en-US" sz="2400" dirty="0"/>
                  <a:t>in line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accPr>
                      <m:e>
                        <m:r>
                          <a:rPr lang="en-US" sz="24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𝑬𝑹</m:t>
                        </m:r>
                      </m:e>
                    </m:acc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328" y="932778"/>
                <a:ext cx="8077200" cy="1292277"/>
              </a:xfrm>
              <a:prstGeom prst="rect">
                <a:avLst/>
              </a:prstGeom>
              <a:blipFill>
                <a:blip r:embed="rId3"/>
                <a:stretch>
                  <a:fillRect l="-981" t="-3774" b="-990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arallelogram 362"/>
          <p:cNvSpPr/>
          <p:nvPr/>
        </p:nvSpPr>
        <p:spPr>
          <a:xfrm>
            <a:off x="1604614" y="2730657"/>
            <a:ext cx="3285428" cy="895985"/>
          </a:xfrm>
          <a:custGeom>
            <a:avLst/>
            <a:gdLst>
              <a:gd name="connsiteX0" fmla="*/ 0 w 1543685"/>
              <a:gd name="connsiteY0" fmla="*/ 895985 h 895985"/>
              <a:gd name="connsiteX1" fmla="*/ 223996 w 1543685"/>
              <a:gd name="connsiteY1" fmla="*/ 0 h 895985"/>
              <a:gd name="connsiteX2" fmla="*/ 1543685 w 1543685"/>
              <a:gd name="connsiteY2" fmla="*/ 0 h 895985"/>
              <a:gd name="connsiteX3" fmla="*/ 1319689 w 1543685"/>
              <a:gd name="connsiteY3" fmla="*/ 895985 h 895985"/>
              <a:gd name="connsiteX4" fmla="*/ 0 w 1543685"/>
              <a:gd name="connsiteY4" fmla="*/ 895985 h 895985"/>
              <a:gd name="connsiteX0" fmla="*/ 0 w 1947446"/>
              <a:gd name="connsiteY0" fmla="*/ 895985 h 895985"/>
              <a:gd name="connsiteX1" fmla="*/ 223996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1947446"/>
              <a:gd name="connsiteY0" fmla="*/ 895985 h 895985"/>
              <a:gd name="connsiteX1" fmla="*/ 815605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2025300"/>
              <a:gd name="connsiteY0" fmla="*/ 895985 h 895985"/>
              <a:gd name="connsiteX1" fmla="*/ 815605 w 2025300"/>
              <a:gd name="connsiteY1" fmla="*/ 0 h 895985"/>
              <a:gd name="connsiteX2" fmla="*/ 2025300 w 2025300"/>
              <a:gd name="connsiteY2" fmla="*/ 0 h 895985"/>
              <a:gd name="connsiteX3" fmla="*/ 1319689 w 2025300"/>
              <a:gd name="connsiteY3" fmla="*/ 895985 h 895985"/>
              <a:gd name="connsiteX4" fmla="*/ 0 w 2025300"/>
              <a:gd name="connsiteY4" fmla="*/ 895985 h 895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5300" h="895985">
                <a:moveTo>
                  <a:pt x="0" y="895985"/>
                </a:moveTo>
                <a:lnTo>
                  <a:pt x="815605" y="0"/>
                </a:lnTo>
                <a:lnTo>
                  <a:pt x="2025300" y="0"/>
                </a:lnTo>
                <a:lnTo>
                  <a:pt x="1319689" y="895985"/>
                </a:lnTo>
                <a:lnTo>
                  <a:pt x="0" y="895985"/>
                </a:lnTo>
                <a:close/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Parallelogram 362"/>
          <p:cNvSpPr/>
          <p:nvPr/>
        </p:nvSpPr>
        <p:spPr>
          <a:xfrm>
            <a:off x="1875728" y="3688774"/>
            <a:ext cx="3229672" cy="895985"/>
          </a:xfrm>
          <a:custGeom>
            <a:avLst/>
            <a:gdLst>
              <a:gd name="connsiteX0" fmla="*/ 0 w 1543685"/>
              <a:gd name="connsiteY0" fmla="*/ 895985 h 895985"/>
              <a:gd name="connsiteX1" fmla="*/ 223996 w 1543685"/>
              <a:gd name="connsiteY1" fmla="*/ 0 h 895985"/>
              <a:gd name="connsiteX2" fmla="*/ 1543685 w 1543685"/>
              <a:gd name="connsiteY2" fmla="*/ 0 h 895985"/>
              <a:gd name="connsiteX3" fmla="*/ 1319689 w 1543685"/>
              <a:gd name="connsiteY3" fmla="*/ 895985 h 895985"/>
              <a:gd name="connsiteX4" fmla="*/ 0 w 1543685"/>
              <a:gd name="connsiteY4" fmla="*/ 895985 h 895985"/>
              <a:gd name="connsiteX0" fmla="*/ 0 w 1947446"/>
              <a:gd name="connsiteY0" fmla="*/ 895985 h 895985"/>
              <a:gd name="connsiteX1" fmla="*/ 223996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1947446"/>
              <a:gd name="connsiteY0" fmla="*/ 895985 h 895985"/>
              <a:gd name="connsiteX1" fmla="*/ 815605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2025300"/>
              <a:gd name="connsiteY0" fmla="*/ 895985 h 895985"/>
              <a:gd name="connsiteX1" fmla="*/ 815605 w 2025300"/>
              <a:gd name="connsiteY1" fmla="*/ 0 h 895985"/>
              <a:gd name="connsiteX2" fmla="*/ 2025300 w 2025300"/>
              <a:gd name="connsiteY2" fmla="*/ 0 h 895985"/>
              <a:gd name="connsiteX3" fmla="*/ 1319689 w 2025300"/>
              <a:gd name="connsiteY3" fmla="*/ 895985 h 895985"/>
              <a:gd name="connsiteX4" fmla="*/ 0 w 2025300"/>
              <a:gd name="connsiteY4" fmla="*/ 895985 h 895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5300" h="895985">
                <a:moveTo>
                  <a:pt x="0" y="895985"/>
                </a:moveTo>
                <a:lnTo>
                  <a:pt x="815605" y="0"/>
                </a:lnTo>
                <a:lnTo>
                  <a:pt x="2025300" y="0"/>
                </a:lnTo>
                <a:lnTo>
                  <a:pt x="1319689" y="895985"/>
                </a:lnTo>
                <a:lnTo>
                  <a:pt x="0" y="895985"/>
                </a:lnTo>
                <a:close/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Parallelogram 362"/>
          <p:cNvSpPr/>
          <p:nvPr/>
        </p:nvSpPr>
        <p:spPr>
          <a:xfrm rot="5400000">
            <a:off x="1982644" y="3226510"/>
            <a:ext cx="2835316" cy="857005"/>
          </a:xfrm>
          <a:custGeom>
            <a:avLst/>
            <a:gdLst>
              <a:gd name="connsiteX0" fmla="*/ 0 w 1543685"/>
              <a:gd name="connsiteY0" fmla="*/ 895985 h 895985"/>
              <a:gd name="connsiteX1" fmla="*/ 223996 w 1543685"/>
              <a:gd name="connsiteY1" fmla="*/ 0 h 895985"/>
              <a:gd name="connsiteX2" fmla="*/ 1543685 w 1543685"/>
              <a:gd name="connsiteY2" fmla="*/ 0 h 895985"/>
              <a:gd name="connsiteX3" fmla="*/ 1319689 w 1543685"/>
              <a:gd name="connsiteY3" fmla="*/ 895985 h 895985"/>
              <a:gd name="connsiteX4" fmla="*/ 0 w 1543685"/>
              <a:gd name="connsiteY4" fmla="*/ 895985 h 895985"/>
              <a:gd name="connsiteX0" fmla="*/ 0 w 1947446"/>
              <a:gd name="connsiteY0" fmla="*/ 895985 h 895985"/>
              <a:gd name="connsiteX1" fmla="*/ 223996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1947446"/>
              <a:gd name="connsiteY0" fmla="*/ 895985 h 895985"/>
              <a:gd name="connsiteX1" fmla="*/ 815605 w 1947446"/>
              <a:gd name="connsiteY1" fmla="*/ 0 h 895985"/>
              <a:gd name="connsiteX2" fmla="*/ 1947446 w 1947446"/>
              <a:gd name="connsiteY2" fmla="*/ 0 h 895985"/>
              <a:gd name="connsiteX3" fmla="*/ 1319689 w 1947446"/>
              <a:gd name="connsiteY3" fmla="*/ 895985 h 895985"/>
              <a:gd name="connsiteX4" fmla="*/ 0 w 1947446"/>
              <a:gd name="connsiteY4" fmla="*/ 895985 h 895985"/>
              <a:gd name="connsiteX0" fmla="*/ 0 w 2025300"/>
              <a:gd name="connsiteY0" fmla="*/ 895985 h 895985"/>
              <a:gd name="connsiteX1" fmla="*/ 815605 w 2025300"/>
              <a:gd name="connsiteY1" fmla="*/ 0 h 895985"/>
              <a:gd name="connsiteX2" fmla="*/ 2025300 w 2025300"/>
              <a:gd name="connsiteY2" fmla="*/ 0 h 895985"/>
              <a:gd name="connsiteX3" fmla="*/ 1319689 w 2025300"/>
              <a:gd name="connsiteY3" fmla="*/ 895985 h 895985"/>
              <a:gd name="connsiteX4" fmla="*/ 0 w 2025300"/>
              <a:gd name="connsiteY4" fmla="*/ 895985 h 895985"/>
              <a:gd name="connsiteX0" fmla="*/ 591704 w 2617004"/>
              <a:gd name="connsiteY0" fmla="*/ 895985 h 895985"/>
              <a:gd name="connsiteX1" fmla="*/ 0 w 2617004"/>
              <a:gd name="connsiteY1" fmla="*/ 0 h 895985"/>
              <a:gd name="connsiteX2" fmla="*/ 2617004 w 2617004"/>
              <a:gd name="connsiteY2" fmla="*/ 0 h 895985"/>
              <a:gd name="connsiteX3" fmla="*/ 1911393 w 2617004"/>
              <a:gd name="connsiteY3" fmla="*/ 895985 h 895985"/>
              <a:gd name="connsiteX4" fmla="*/ 591704 w 2617004"/>
              <a:gd name="connsiteY4" fmla="*/ 895985 h 895985"/>
              <a:gd name="connsiteX0" fmla="*/ 591704 w 1911393"/>
              <a:gd name="connsiteY0" fmla="*/ 895985 h 895985"/>
              <a:gd name="connsiteX1" fmla="*/ 0 w 1911393"/>
              <a:gd name="connsiteY1" fmla="*/ 0 h 895985"/>
              <a:gd name="connsiteX2" fmla="*/ 1346759 w 1911393"/>
              <a:gd name="connsiteY2" fmla="*/ 0 h 895985"/>
              <a:gd name="connsiteX3" fmla="*/ 1911393 w 1911393"/>
              <a:gd name="connsiteY3" fmla="*/ 895985 h 895985"/>
              <a:gd name="connsiteX4" fmla="*/ 591704 w 1911393"/>
              <a:gd name="connsiteY4" fmla="*/ 895985 h 895985"/>
              <a:gd name="connsiteX0" fmla="*/ 591704 w 1911393"/>
              <a:gd name="connsiteY0" fmla="*/ 895985 h 895985"/>
              <a:gd name="connsiteX1" fmla="*/ 0 w 1911393"/>
              <a:gd name="connsiteY1" fmla="*/ 0 h 895985"/>
              <a:gd name="connsiteX2" fmla="*/ 1376935 w 1911393"/>
              <a:gd name="connsiteY2" fmla="*/ 11875 h 895985"/>
              <a:gd name="connsiteX3" fmla="*/ 1911393 w 1911393"/>
              <a:gd name="connsiteY3" fmla="*/ 895985 h 895985"/>
              <a:gd name="connsiteX4" fmla="*/ 591704 w 1911393"/>
              <a:gd name="connsiteY4" fmla="*/ 895985 h 895985"/>
              <a:gd name="connsiteX0" fmla="*/ 591704 w 1911393"/>
              <a:gd name="connsiteY0" fmla="*/ 895985 h 895985"/>
              <a:gd name="connsiteX1" fmla="*/ 0 w 1911393"/>
              <a:gd name="connsiteY1" fmla="*/ 0 h 895985"/>
              <a:gd name="connsiteX2" fmla="*/ 1270508 w 1911393"/>
              <a:gd name="connsiteY2" fmla="*/ 11875 h 895985"/>
              <a:gd name="connsiteX3" fmla="*/ 1911393 w 1911393"/>
              <a:gd name="connsiteY3" fmla="*/ 895985 h 895985"/>
              <a:gd name="connsiteX4" fmla="*/ 591704 w 1911393"/>
              <a:gd name="connsiteY4" fmla="*/ 895985 h 895985"/>
              <a:gd name="connsiteX0" fmla="*/ 1204057 w 1844942"/>
              <a:gd name="connsiteY0" fmla="*/ 0 h 884110"/>
              <a:gd name="connsiteX1" fmla="*/ 1844942 w 1844942"/>
              <a:gd name="connsiteY1" fmla="*/ 884110 h 884110"/>
              <a:gd name="connsiteX2" fmla="*/ 525253 w 1844942"/>
              <a:gd name="connsiteY2" fmla="*/ 884110 h 884110"/>
              <a:gd name="connsiteX3" fmla="*/ 0 w 1844942"/>
              <a:gd name="connsiteY3" fmla="*/ 79565 h 884110"/>
              <a:gd name="connsiteX0" fmla="*/ 1243855 w 1844942"/>
              <a:gd name="connsiteY0" fmla="*/ 0 h 813659"/>
              <a:gd name="connsiteX1" fmla="*/ 1844942 w 1844942"/>
              <a:gd name="connsiteY1" fmla="*/ 813659 h 813659"/>
              <a:gd name="connsiteX2" fmla="*/ 525253 w 1844942"/>
              <a:gd name="connsiteY2" fmla="*/ 813659 h 813659"/>
              <a:gd name="connsiteX3" fmla="*/ 0 w 1844942"/>
              <a:gd name="connsiteY3" fmla="*/ 9114 h 813659"/>
              <a:gd name="connsiteX0" fmla="*/ 1191304 w 1792391"/>
              <a:gd name="connsiteY0" fmla="*/ 66969 h 880628"/>
              <a:gd name="connsiteX1" fmla="*/ 1792391 w 1792391"/>
              <a:gd name="connsiteY1" fmla="*/ 880628 h 880628"/>
              <a:gd name="connsiteX2" fmla="*/ 472702 w 1792391"/>
              <a:gd name="connsiteY2" fmla="*/ 880628 h 880628"/>
              <a:gd name="connsiteX3" fmla="*/ 0 w 1792391"/>
              <a:gd name="connsiteY3" fmla="*/ 0 h 880628"/>
              <a:gd name="connsiteX0" fmla="*/ 1266377 w 1792391"/>
              <a:gd name="connsiteY0" fmla="*/ 0 h 965825"/>
              <a:gd name="connsiteX1" fmla="*/ 1792391 w 1792391"/>
              <a:gd name="connsiteY1" fmla="*/ 965825 h 965825"/>
              <a:gd name="connsiteX2" fmla="*/ 472702 w 1792391"/>
              <a:gd name="connsiteY2" fmla="*/ 965825 h 965825"/>
              <a:gd name="connsiteX3" fmla="*/ 0 w 1792391"/>
              <a:gd name="connsiteY3" fmla="*/ 85197 h 965825"/>
              <a:gd name="connsiteX0" fmla="*/ 1461565 w 1792391"/>
              <a:gd name="connsiteY0" fmla="*/ 231813 h 880628"/>
              <a:gd name="connsiteX1" fmla="*/ 1792391 w 1792391"/>
              <a:gd name="connsiteY1" fmla="*/ 880628 h 880628"/>
              <a:gd name="connsiteX2" fmla="*/ 472702 w 1792391"/>
              <a:gd name="connsiteY2" fmla="*/ 880628 h 880628"/>
              <a:gd name="connsiteX3" fmla="*/ 0 w 1792391"/>
              <a:gd name="connsiteY3" fmla="*/ 0 h 880628"/>
              <a:gd name="connsiteX0" fmla="*/ 1521624 w 1792391"/>
              <a:gd name="connsiteY0" fmla="*/ 181091 h 880628"/>
              <a:gd name="connsiteX1" fmla="*/ 1792391 w 1792391"/>
              <a:gd name="connsiteY1" fmla="*/ 880628 h 880628"/>
              <a:gd name="connsiteX2" fmla="*/ 472702 w 1792391"/>
              <a:gd name="connsiteY2" fmla="*/ 880628 h 880628"/>
              <a:gd name="connsiteX3" fmla="*/ 0 w 1792391"/>
              <a:gd name="connsiteY3" fmla="*/ 0 h 880628"/>
              <a:gd name="connsiteX0" fmla="*/ 1506612 w 1792391"/>
              <a:gd name="connsiteY0" fmla="*/ 79647 h 880628"/>
              <a:gd name="connsiteX1" fmla="*/ 1792391 w 1792391"/>
              <a:gd name="connsiteY1" fmla="*/ 880628 h 880628"/>
              <a:gd name="connsiteX2" fmla="*/ 472702 w 1792391"/>
              <a:gd name="connsiteY2" fmla="*/ 880628 h 880628"/>
              <a:gd name="connsiteX3" fmla="*/ 0 w 1792391"/>
              <a:gd name="connsiteY3" fmla="*/ 0 h 880628"/>
              <a:gd name="connsiteX0" fmla="*/ 1476585 w 1792391"/>
              <a:gd name="connsiteY0" fmla="*/ 0 h 915105"/>
              <a:gd name="connsiteX1" fmla="*/ 1792391 w 1792391"/>
              <a:gd name="connsiteY1" fmla="*/ 915105 h 915105"/>
              <a:gd name="connsiteX2" fmla="*/ 472702 w 1792391"/>
              <a:gd name="connsiteY2" fmla="*/ 915105 h 915105"/>
              <a:gd name="connsiteX3" fmla="*/ 0 w 1792391"/>
              <a:gd name="connsiteY3" fmla="*/ 34477 h 915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2391" h="915105">
                <a:moveTo>
                  <a:pt x="1476585" y="0"/>
                </a:moveTo>
                <a:lnTo>
                  <a:pt x="1792391" y="915105"/>
                </a:lnTo>
                <a:lnTo>
                  <a:pt x="472702" y="915105"/>
                </a:lnTo>
                <a:cubicBezTo>
                  <a:pt x="275467" y="616443"/>
                  <a:pt x="0" y="34477"/>
                  <a:pt x="0" y="34477"/>
                </a:cubicBezTo>
              </a:path>
            </a:pathLst>
          </a:custGeom>
          <a:noFill/>
          <a:ln w="3175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12" name="Straight Connector 11"/>
          <p:cNvCxnSpPr>
            <a:stCxn id="10" idx="3"/>
          </p:cNvCxnSpPr>
          <p:nvPr/>
        </p:nvCxnSpPr>
        <p:spPr>
          <a:xfrm>
            <a:off x="3796517" y="2237355"/>
            <a:ext cx="8890" cy="501751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med" len="lg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 flipH="1">
            <a:off x="3796517" y="2739106"/>
            <a:ext cx="8890" cy="754704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>
          <a:xfrm>
            <a:off x="3816987" y="3680114"/>
            <a:ext cx="8890" cy="904645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ysDash"/>
            <a:headEnd type="none" w="med" len="lg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>
            <a:off x="3796517" y="3463822"/>
            <a:ext cx="0" cy="224952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none" w="med" len="lg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 flipH="1">
            <a:off x="2590800" y="2488230"/>
            <a:ext cx="1524000" cy="145512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p:cxnSp>
        <p:nvCxnSpPr>
          <p:cNvPr id="28" name="Straight Connector 27"/>
          <p:cNvCxnSpPr/>
          <p:nvPr/>
        </p:nvCxnSpPr>
        <p:spPr>
          <a:xfrm flipH="1">
            <a:off x="2638302" y="3409206"/>
            <a:ext cx="1524000" cy="1455120"/>
          </a:xfrm>
          <a:prstGeom prst="line">
            <a:avLst/>
          </a:prstGeom>
          <a:noFill/>
          <a:ln w="31750" cap="flat" cmpd="sng" algn="ctr">
            <a:solidFill>
              <a:srgbClr val="1F497D"/>
            </a:solidFill>
            <a:prstDash val="solid"/>
            <a:headEnd type="stealth" w="med" len="lg"/>
            <a:tailEnd type="stealth" w="med" len="lg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1875728" y="3215790"/>
                <a:ext cx="41870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/>
                          <a:ea typeface="Times New Roman"/>
                          <a:cs typeface="Times New Roman"/>
                        </a:rPr>
                        <m:t>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5728" y="3215790"/>
                <a:ext cx="418704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r="-23529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2940508" y="4582943"/>
                <a:ext cx="3738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𝜺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0508" y="4582943"/>
                <a:ext cx="373820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692" r="-24194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180111" y="4175928"/>
                <a:ext cx="3738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0111" y="4175928"/>
                <a:ext cx="373820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2459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416315" y="2358984"/>
                <a:ext cx="42832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𝑩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15" y="2358984"/>
                <a:ext cx="428322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r="-21127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513020" y="3218748"/>
                <a:ext cx="4587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 </m:t>
                      </m:r>
                      <m:r>
                        <a:rPr lang="en-US" sz="2000" b="1" i="1">
                          <a:solidFill>
                            <a:prstClr val="black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𝑪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3020" y="3218748"/>
                <a:ext cx="458779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576" r="-21333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541971" y="4184649"/>
                <a:ext cx="42030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latin typeface="Cambria Math"/>
                          <a:ea typeface="Times New Roman"/>
                          <a:cs typeface="Times New Roman"/>
                        </a:rPr>
                        <m:t>𝑹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971" y="4184649"/>
                <a:ext cx="420308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r="-2173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816356" y="3688774"/>
                <a:ext cx="4106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𝑬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356" y="3688774"/>
                <a:ext cx="410689" cy="400110"/>
              </a:xfrm>
              <a:prstGeom prst="rect">
                <a:avLst/>
              </a:prstGeom>
              <a:blipFill rotWithShape="1">
                <a:blip r:embed="rId10"/>
                <a:stretch>
                  <a:fillRect t="-7576" r="-2388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546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66750"/>
            <a:ext cx="8458200" cy="373380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line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extends in one dimension.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It is usually represented by a straight line with two arrowheads to indicate that the line extends without end in two directions. It is named by two points on the line or by a lowercase script letter.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07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pic>
        <p:nvPicPr>
          <p:cNvPr id="2050" name="Picture 2" descr="Ray">
            <a:extLst>
              <a:ext uri="{FF2B5EF4-FFF2-40B4-BE49-F238E27FC236}">
                <a16:creationId xmlns:a16="http://schemas.microsoft.com/office/drawing/2014/main" id="{3F5116BC-9249-4514-8726-9596EBBA1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57350"/>
            <a:ext cx="47625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9DFDA40-1ECC-43C7-8821-026AA7C82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602667"/>
            <a:ext cx="6735115" cy="9145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716ECF-9EA2-4ADC-9153-A76E841C55BE}"/>
              </a:ext>
            </a:extLst>
          </p:cNvPr>
          <p:cNvSpPr txBox="1"/>
          <p:nvPr/>
        </p:nvSpPr>
        <p:spPr>
          <a:xfrm>
            <a:off x="3352800" y="401955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Examples of lines</a:t>
            </a:r>
          </a:p>
        </p:txBody>
      </p:sp>
    </p:spTree>
    <p:extLst>
      <p:ext uri="{BB962C8B-B14F-4D97-AF65-F5344CB8AC3E}">
        <p14:creationId xmlns:p14="http://schemas.microsoft.com/office/powerpoint/2010/main" val="121101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534400" cy="4629150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b="1" u="sng" dirty="0">
                <a:solidFill>
                  <a:srgbClr val="1F497D"/>
                </a:solidFill>
                <a:ea typeface="Calibri"/>
                <a:cs typeface="Times New Roman"/>
              </a:rPr>
              <a:t>A plane</a:t>
            </a:r>
            <a:r>
              <a:rPr lang="en-US" sz="2800" dirty="0">
                <a:solidFill>
                  <a:srgbClr val="1F497D"/>
                </a:solidFill>
                <a:ea typeface="Calibri"/>
                <a:cs typeface="Times New Roman"/>
              </a:rPr>
              <a:t> </a:t>
            </a:r>
            <a:r>
              <a:rPr lang="en-US" sz="2800" dirty="0">
                <a:ea typeface="Calibri"/>
                <a:cs typeface="Times New Roman"/>
              </a:rPr>
              <a:t>extends in two dimensions.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It is usually represented by a shape that looks like a tabletop or wall. </a:t>
            </a:r>
          </a:p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ea typeface="Calibri"/>
                <a:cs typeface="Times New Roman"/>
              </a:rPr>
              <a:t>You must imagine that the plane extends without end, even though the drawing of a plane appears to have edges. It is named by a capital script letter or 3 </a:t>
            </a:r>
            <a:br>
              <a:rPr lang="en-US" sz="2800" dirty="0">
                <a:ea typeface="Calibri"/>
                <a:cs typeface="Times New Roman"/>
              </a:rPr>
            </a:br>
            <a:r>
              <a:rPr lang="en-US" sz="2800" dirty="0">
                <a:ea typeface="Calibri"/>
                <a:cs typeface="Times New Roman"/>
              </a:rPr>
              <a:t>non-collinear points.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5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Points Lines and Planes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984" y="4786340"/>
            <a:ext cx="2414016" cy="37621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A8C5684-9B35-416D-A1D8-14E7E0457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95350"/>
            <a:ext cx="5440484" cy="285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53EF67-64A8-4463-98D6-9512FABB5BE9}"/>
              </a:ext>
            </a:extLst>
          </p:cNvPr>
          <p:cNvSpPr txBox="1"/>
          <p:nvPr/>
        </p:nvSpPr>
        <p:spPr>
          <a:xfrm>
            <a:off x="2209800" y="4095750"/>
            <a:ext cx="40386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Three parallel planes</a:t>
            </a:r>
          </a:p>
        </p:txBody>
      </p:sp>
    </p:spTree>
    <p:extLst>
      <p:ext uri="{BB962C8B-B14F-4D97-AF65-F5344CB8AC3E}">
        <p14:creationId xmlns:p14="http://schemas.microsoft.com/office/powerpoint/2010/main" val="129770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1898</Words>
  <Application>Microsoft Office PowerPoint</Application>
  <PresentationFormat>On-screen Show (16:9)</PresentationFormat>
  <Paragraphs>426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Cambria</vt:lpstr>
      <vt:lpstr>Cambria Math</vt:lpstr>
      <vt:lpstr>Office Theme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  <vt:lpstr>Points Lines and Planes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2021-10-18T08:57:27Z</dcterms:created>
  <dcterms:modified xsi:type="dcterms:W3CDTF">2021-10-18T09:06:59Z</dcterms:modified>
</cp:coreProperties>
</file>