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53"/>
  </p:notesMasterIdLst>
  <p:sldIdLst>
    <p:sldId id="257" r:id="rId2"/>
    <p:sldId id="258" r:id="rId3"/>
    <p:sldId id="298" r:id="rId4"/>
    <p:sldId id="299" r:id="rId5"/>
    <p:sldId id="366" r:id="rId6"/>
    <p:sldId id="324" r:id="rId7"/>
    <p:sldId id="367" r:id="rId8"/>
    <p:sldId id="327" r:id="rId9"/>
    <p:sldId id="365" r:id="rId10"/>
    <p:sldId id="325" r:id="rId11"/>
    <p:sldId id="368" r:id="rId12"/>
    <p:sldId id="326" r:id="rId13"/>
    <p:sldId id="369" r:id="rId14"/>
    <p:sldId id="328" r:id="rId15"/>
    <p:sldId id="265" r:id="rId16"/>
    <p:sldId id="329" r:id="rId17"/>
    <p:sldId id="330" r:id="rId18"/>
    <p:sldId id="331" r:id="rId19"/>
    <p:sldId id="332" r:id="rId20"/>
    <p:sldId id="333" r:id="rId21"/>
    <p:sldId id="334" r:id="rId22"/>
    <p:sldId id="335" r:id="rId23"/>
    <p:sldId id="305" r:id="rId24"/>
    <p:sldId id="336" r:id="rId25"/>
    <p:sldId id="337" r:id="rId26"/>
    <p:sldId id="338" r:id="rId27"/>
    <p:sldId id="339" r:id="rId28"/>
    <p:sldId id="340" r:id="rId29"/>
    <p:sldId id="341" r:id="rId30"/>
    <p:sldId id="342" r:id="rId31"/>
    <p:sldId id="343" r:id="rId32"/>
    <p:sldId id="344" r:id="rId33"/>
    <p:sldId id="345" r:id="rId34"/>
    <p:sldId id="346" r:id="rId35"/>
    <p:sldId id="347" r:id="rId36"/>
    <p:sldId id="348" r:id="rId37"/>
    <p:sldId id="349" r:id="rId38"/>
    <p:sldId id="350" r:id="rId39"/>
    <p:sldId id="351" r:id="rId40"/>
    <p:sldId id="352" r:id="rId41"/>
    <p:sldId id="353" r:id="rId42"/>
    <p:sldId id="354" r:id="rId43"/>
    <p:sldId id="355" r:id="rId44"/>
    <p:sldId id="356" r:id="rId45"/>
    <p:sldId id="357" r:id="rId46"/>
    <p:sldId id="359" r:id="rId47"/>
    <p:sldId id="360" r:id="rId48"/>
    <p:sldId id="361" r:id="rId49"/>
    <p:sldId id="362" r:id="rId50"/>
    <p:sldId id="363" r:id="rId51"/>
    <p:sldId id="364" r:id="rId5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497D"/>
    <a:srgbClr val="CCFFCC"/>
    <a:srgbClr val="FFFF99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39" autoAdjust="0"/>
    <p:restoredTop sz="94660"/>
  </p:normalViewPr>
  <p:slideViewPr>
    <p:cSldViewPr>
      <p:cViewPr varScale="1">
        <p:scale>
          <a:sx n="102" d="100"/>
          <a:sy n="102" d="100"/>
        </p:scale>
        <p:origin x="912" y="8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8B84F-CCE2-4BD5-9657-E5D9A4C99348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489706-1307-49D6-950D-082BBF2E64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6024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BCC1D-6D34-4BB4-81AD-D94EC416E488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8A224-2CD8-4A9D-A892-02EFAF660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9315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BCC1D-6D34-4BB4-81AD-D94EC416E488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8A224-2CD8-4A9D-A892-02EFAF660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6451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BCC1D-6D34-4BB4-81AD-D94EC416E488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8A224-2CD8-4A9D-A892-02EFAF660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3596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BCC1D-6D34-4BB4-81AD-D94EC416E488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8A224-2CD8-4A9D-A892-02EFAF660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5331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BCC1D-6D34-4BB4-81AD-D94EC416E488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8A224-2CD8-4A9D-A892-02EFAF660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508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BCC1D-6D34-4BB4-81AD-D94EC416E488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8A224-2CD8-4A9D-A892-02EFAF660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44877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BCC1D-6D34-4BB4-81AD-D94EC416E488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8A224-2CD8-4A9D-A892-02EFAF660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9152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BCC1D-6D34-4BB4-81AD-D94EC416E488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8A224-2CD8-4A9D-A892-02EFAF660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0109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BCC1D-6D34-4BB4-81AD-D94EC416E488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8A224-2CD8-4A9D-A892-02EFAF660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311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BCC1D-6D34-4BB4-81AD-D94EC416E488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8A224-2CD8-4A9D-A892-02EFAF660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0659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BCC1D-6D34-4BB4-81AD-D94EC416E488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8A224-2CD8-4A9D-A892-02EFAF660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303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BBCC1D-6D34-4BB4-81AD-D94EC416E488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88A224-2CD8-4A9D-A892-02EFAF660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9751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gif"/><Relationship Id="rId4" Type="http://schemas.openxmlformats.org/officeDocument/2006/relationships/image" Target="../media/image7.gi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10.png"/><Relationship Id="rId4" Type="http://schemas.openxmlformats.org/officeDocument/2006/relationships/image" Target="../media/image311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10.png"/><Relationship Id="rId5" Type="http://schemas.openxmlformats.org/officeDocument/2006/relationships/image" Target="../media/image510.png"/><Relationship Id="rId4" Type="http://schemas.openxmlformats.org/officeDocument/2006/relationships/image" Target="../media/image311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9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10.png"/><Relationship Id="rId7" Type="http://schemas.openxmlformats.org/officeDocument/2006/relationships/image" Target="../media/image1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5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12" Type="http://schemas.openxmlformats.org/officeDocument/2006/relationships/image" Target="../media/image2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11" Type="http://schemas.openxmlformats.org/officeDocument/2006/relationships/image" Target="../media/image24.png"/><Relationship Id="rId5" Type="http://schemas.openxmlformats.org/officeDocument/2006/relationships/image" Target="../media/image18.png"/><Relationship Id="rId10" Type="http://schemas.openxmlformats.org/officeDocument/2006/relationships/image" Target="../media/image23.png"/><Relationship Id="rId4" Type="http://schemas.openxmlformats.org/officeDocument/2006/relationships/image" Target="../media/image17.png"/><Relationship Id="rId9" Type="http://schemas.openxmlformats.org/officeDocument/2006/relationships/image" Target="../media/image22.png"/></Relationships>
</file>

<file path=ppt/slides/_rels/slide24.xml.rels><?xml version="1.0" encoding="UTF-8" standalone="yes"?>
<Relationships xmlns="http://schemas.openxmlformats.org/package/2006/relationships"><Relationship Id="rId13" Type="http://schemas.openxmlformats.org/officeDocument/2006/relationships/image" Target="../media/image26.png"/><Relationship Id="rId12" Type="http://schemas.openxmlformats.org/officeDocument/2006/relationships/image" Target="../media/image25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14" Type="http://schemas.openxmlformats.org/officeDocument/2006/relationships/image" Target="../media/image27.png"/></Relationships>
</file>

<file path=ppt/slides/_rels/slide25.xml.rels><?xml version="1.0" encoding="UTF-8" standalone="yes"?>
<Relationships xmlns="http://schemas.openxmlformats.org/package/2006/relationships"><Relationship Id="rId12" Type="http://schemas.openxmlformats.org/officeDocument/2006/relationships/image" Target="../media/image27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3" Type="http://schemas.openxmlformats.org/officeDocument/2006/relationships/image" Target="../media/image28.png"/><Relationship Id="rId12" Type="http://schemas.openxmlformats.org/officeDocument/2006/relationships/image" Target="../media/image27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3" Type="http://schemas.openxmlformats.org/officeDocument/2006/relationships/image" Target="../media/image27.png"/><Relationship Id="rId12" Type="http://schemas.openxmlformats.org/officeDocument/2006/relationships/image" Target="../media/image2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3" Type="http://schemas.openxmlformats.org/officeDocument/2006/relationships/image" Target="../media/image30.png"/><Relationship Id="rId12" Type="http://schemas.openxmlformats.org/officeDocument/2006/relationships/image" Target="../media/image2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14" Type="http://schemas.openxmlformats.org/officeDocument/2006/relationships/image" Target="../media/image27.png"/></Relationships>
</file>

<file path=ppt/slides/_rels/slide29.xml.rels><?xml version="1.0" encoding="UTF-8" standalone="yes"?>
<Relationships xmlns="http://schemas.openxmlformats.org/package/2006/relationships"><Relationship Id="rId13" Type="http://schemas.openxmlformats.org/officeDocument/2006/relationships/image" Target="../media/image27.png"/><Relationship Id="rId12" Type="http://schemas.openxmlformats.org/officeDocument/2006/relationships/image" Target="../media/image3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3" Type="http://schemas.openxmlformats.org/officeDocument/2006/relationships/image" Target="../media/image310.png"/><Relationship Id="rId12" Type="http://schemas.openxmlformats.org/officeDocument/2006/relationships/image" Target="../media/image3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14" Type="http://schemas.openxmlformats.org/officeDocument/2006/relationships/image" Target="../media/image27.png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png"/><Relationship Id="rId3" Type="http://schemas.openxmlformats.org/officeDocument/2006/relationships/image" Target="../media/image32.png"/><Relationship Id="rId7" Type="http://schemas.openxmlformats.org/officeDocument/2006/relationships/image" Target="../media/image36.png"/><Relationship Id="rId12" Type="http://schemas.openxmlformats.org/officeDocument/2006/relationships/image" Target="../media/image39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5.png"/><Relationship Id="rId11" Type="http://schemas.openxmlformats.org/officeDocument/2006/relationships/image" Target="../media/image39.png"/><Relationship Id="rId5" Type="http://schemas.openxmlformats.org/officeDocument/2006/relationships/image" Target="../media/image34.png"/><Relationship Id="rId10" Type="http://schemas.openxmlformats.org/officeDocument/2006/relationships/image" Target="../media/image24.png"/><Relationship Id="rId4" Type="http://schemas.openxmlformats.org/officeDocument/2006/relationships/image" Target="../media/image33.png"/><Relationship Id="rId9" Type="http://schemas.openxmlformats.org/officeDocument/2006/relationships/image" Target="../media/image38.png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png"/><Relationship Id="rId13" Type="http://schemas.openxmlformats.org/officeDocument/2006/relationships/image" Target="../media/image390.png"/><Relationship Id="rId3" Type="http://schemas.openxmlformats.org/officeDocument/2006/relationships/image" Target="../media/image32.png"/><Relationship Id="rId7" Type="http://schemas.openxmlformats.org/officeDocument/2006/relationships/image" Target="../media/image36.png"/><Relationship Id="rId12" Type="http://schemas.openxmlformats.org/officeDocument/2006/relationships/image" Target="../media/image4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5.png"/><Relationship Id="rId11" Type="http://schemas.openxmlformats.org/officeDocument/2006/relationships/image" Target="../media/image39.png"/><Relationship Id="rId5" Type="http://schemas.openxmlformats.org/officeDocument/2006/relationships/image" Target="../media/image34.png"/><Relationship Id="rId10" Type="http://schemas.openxmlformats.org/officeDocument/2006/relationships/image" Target="../media/image24.png"/><Relationship Id="rId4" Type="http://schemas.openxmlformats.org/officeDocument/2006/relationships/image" Target="../media/image33.png"/><Relationship Id="rId9" Type="http://schemas.openxmlformats.org/officeDocument/2006/relationships/image" Target="../media/image38.png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png"/><Relationship Id="rId3" Type="http://schemas.openxmlformats.org/officeDocument/2006/relationships/image" Target="../media/image32.png"/><Relationship Id="rId7" Type="http://schemas.openxmlformats.org/officeDocument/2006/relationships/image" Target="../media/image36.png"/><Relationship Id="rId12" Type="http://schemas.openxmlformats.org/officeDocument/2006/relationships/image" Target="../media/image39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5.png"/><Relationship Id="rId11" Type="http://schemas.openxmlformats.org/officeDocument/2006/relationships/image" Target="../media/image31.png"/><Relationship Id="rId5" Type="http://schemas.openxmlformats.org/officeDocument/2006/relationships/image" Target="../media/image34.png"/><Relationship Id="rId10" Type="http://schemas.openxmlformats.org/officeDocument/2006/relationships/image" Target="../media/image41.png"/><Relationship Id="rId4" Type="http://schemas.openxmlformats.org/officeDocument/2006/relationships/image" Target="../media/image33.png"/><Relationship Id="rId9" Type="http://schemas.openxmlformats.org/officeDocument/2006/relationships/image" Target="../media/image38.png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png"/><Relationship Id="rId13" Type="http://schemas.openxmlformats.org/officeDocument/2006/relationships/image" Target="../media/image43.png"/><Relationship Id="rId3" Type="http://schemas.openxmlformats.org/officeDocument/2006/relationships/image" Target="../media/image32.png"/><Relationship Id="rId7" Type="http://schemas.openxmlformats.org/officeDocument/2006/relationships/image" Target="../media/image36.png"/><Relationship Id="rId12" Type="http://schemas.openxmlformats.org/officeDocument/2006/relationships/image" Target="../media/image39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5.png"/><Relationship Id="rId11" Type="http://schemas.openxmlformats.org/officeDocument/2006/relationships/image" Target="../media/image31.png"/><Relationship Id="rId5" Type="http://schemas.openxmlformats.org/officeDocument/2006/relationships/image" Target="../media/image34.png"/><Relationship Id="rId10" Type="http://schemas.openxmlformats.org/officeDocument/2006/relationships/image" Target="../media/image42.png"/><Relationship Id="rId4" Type="http://schemas.openxmlformats.org/officeDocument/2006/relationships/image" Target="../media/image33.png"/><Relationship Id="rId9" Type="http://schemas.openxmlformats.org/officeDocument/2006/relationships/image" Target="../media/image38.png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png"/><Relationship Id="rId3" Type="http://schemas.openxmlformats.org/officeDocument/2006/relationships/image" Target="../media/image32.png"/><Relationship Id="rId7" Type="http://schemas.openxmlformats.org/officeDocument/2006/relationships/image" Target="../media/image36.png"/><Relationship Id="rId12" Type="http://schemas.openxmlformats.org/officeDocument/2006/relationships/image" Target="../media/image39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5.png"/><Relationship Id="rId11" Type="http://schemas.openxmlformats.org/officeDocument/2006/relationships/image" Target="../media/image45.png"/><Relationship Id="rId5" Type="http://schemas.openxmlformats.org/officeDocument/2006/relationships/image" Target="../media/image34.png"/><Relationship Id="rId10" Type="http://schemas.openxmlformats.org/officeDocument/2006/relationships/image" Target="../media/image44.png"/><Relationship Id="rId4" Type="http://schemas.openxmlformats.org/officeDocument/2006/relationships/image" Target="../media/image33.png"/><Relationship Id="rId9" Type="http://schemas.openxmlformats.org/officeDocument/2006/relationships/image" Target="../media/image38.png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png"/><Relationship Id="rId13" Type="http://schemas.openxmlformats.org/officeDocument/2006/relationships/image" Target="../media/image46.png"/><Relationship Id="rId3" Type="http://schemas.openxmlformats.org/officeDocument/2006/relationships/image" Target="../media/image32.png"/><Relationship Id="rId7" Type="http://schemas.openxmlformats.org/officeDocument/2006/relationships/image" Target="../media/image36.png"/><Relationship Id="rId12" Type="http://schemas.openxmlformats.org/officeDocument/2006/relationships/image" Target="../media/image39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5.png"/><Relationship Id="rId11" Type="http://schemas.openxmlformats.org/officeDocument/2006/relationships/image" Target="../media/image45.png"/><Relationship Id="rId5" Type="http://schemas.openxmlformats.org/officeDocument/2006/relationships/image" Target="../media/image34.png"/><Relationship Id="rId10" Type="http://schemas.openxmlformats.org/officeDocument/2006/relationships/image" Target="../media/image44.png"/><Relationship Id="rId4" Type="http://schemas.openxmlformats.org/officeDocument/2006/relationships/image" Target="../media/image33.png"/><Relationship Id="rId9" Type="http://schemas.openxmlformats.org/officeDocument/2006/relationships/image" Target="../media/image38.png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png"/><Relationship Id="rId13" Type="http://schemas.openxmlformats.org/officeDocument/2006/relationships/image" Target="../media/image48.png"/><Relationship Id="rId3" Type="http://schemas.openxmlformats.org/officeDocument/2006/relationships/image" Target="../media/image32.png"/><Relationship Id="rId7" Type="http://schemas.openxmlformats.org/officeDocument/2006/relationships/image" Target="../media/image36.png"/><Relationship Id="rId12" Type="http://schemas.openxmlformats.org/officeDocument/2006/relationships/image" Target="../media/image39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5.png"/><Relationship Id="rId11" Type="http://schemas.openxmlformats.org/officeDocument/2006/relationships/image" Target="../media/image47.png"/><Relationship Id="rId5" Type="http://schemas.openxmlformats.org/officeDocument/2006/relationships/image" Target="../media/image34.png"/><Relationship Id="rId10" Type="http://schemas.openxmlformats.org/officeDocument/2006/relationships/image" Target="../media/image44.png"/><Relationship Id="rId4" Type="http://schemas.openxmlformats.org/officeDocument/2006/relationships/image" Target="../media/image33.png"/><Relationship Id="rId9" Type="http://schemas.openxmlformats.org/officeDocument/2006/relationships/image" Target="../media/image38.png"/></Relationships>
</file>

<file path=ppt/slides/_rels/slide3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4.png"/><Relationship Id="rId3" Type="http://schemas.openxmlformats.org/officeDocument/2006/relationships/image" Target="../media/image49.png"/><Relationship Id="rId7" Type="http://schemas.openxmlformats.org/officeDocument/2006/relationships/image" Target="../media/image5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2.png"/><Relationship Id="rId11" Type="http://schemas.openxmlformats.org/officeDocument/2006/relationships/image" Target="../media/image57.png"/><Relationship Id="rId5" Type="http://schemas.openxmlformats.org/officeDocument/2006/relationships/image" Target="../media/image51.png"/><Relationship Id="rId10" Type="http://schemas.openxmlformats.org/officeDocument/2006/relationships/image" Target="../media/image56.png"/><Relationship Id="rId4" Type="http://schemas.openxmlformats.org/officeDocument/2006/relationships/image" Target="../media/image50.png"/><Relationship Id="rId9" Type="http://schemas.openxmlformats.org/officeDocument/2006/relationships/image" Target="../media/image55.png"/></Relationships>
</file>

<file path=ppt/slides/_rels/slide3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4.png"/><Relationship Id="rId3" Type="http://schemas.openxmlformats.org/officeDocument/2006/relationships/image" Target="../media/image49.png"/><Relationship Id="rId7" Type="http://schemas.openxmlformats.org/officeDocument/2006/relationships/image" Target="../media/image53.png"/><Relationship Id="rId12" Type="http://schemas.openxmlformats.org/officeDocument/2006/relationships/image" Target="../media/image5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2.png"/><Relationship Id="rId11" Type="http://schemas.openxmlformats.org/officeDocument/2006/relationships/image" Target="../media/image58.png"/><Relationship Id="rId5" Type="http://schemas.openxmlformats.org/officeDocument/2006/relationships/image" Target="../media/image51.png"/><Relationship Id="rId10" Type="http://schemas.openxmlformats.org/officeDocument/2006/relationships/image" Target="../media/image56.png"/><Relationship Id="rId4" Type="http://schemas.openxmlformats.org/officeDocument/2006/relationships/image" Target="../media/image50.png"/><Relationship Id="rId9" Type="http://schemas.openxmlformats.org/officeDocument/2006/relationships/image" Target="../media/image5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4.png"/><Relationship Id="rId3" Type="http://schemas.openxmlformats.org/officeDocument/2006/relationships/image" Target="../media/image49.png"/><Relationship Id="rId7" Type="http://schemas.openxmlformats.org/officeDocument/2006/relationships/image" Target="../media/image5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2.png"/><Relationship Id="rId11" Type="http://schemas.openxmlformats.org/officeDocument/2006/relationships/image" Target="../media/image57.png"/><Relationship Id="rId5" Type="http://schemas.openxmlformats.org/officeDocument/2006/relationships/image" Target="../media/image51.png"/><Relationship Id="rId10" Type="http://schemas.openxmlformats.org/officeDocument/2006/relationships/image" Target="../media/image59.png"/><Relationship Id="rId4" Type="http://schemas.openxmlformats.org/officeDocument/2006/relationships/image" Target="../media/image50.png"/><Relationship Id="rId9" Type="http://schemas.openxmlformats.org/officeDocument/2006/relationships/image" Target="../media/image55.png"/></Relationships>
</file>

<file path=ppt/slides/_rels/slide4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4.png"/><Relationship Id="rId3" Type="http://schemas.openxmlformats.org/officeDocument/2006/relationships/image" Target="../media/image49.png"/><Relationship Id="rId7" Type="http://schemas.openxmlformats.org/officeDocument/2006/relationships/image" Target="../media/image53.png"/><Relationship Id="rId12" Type="http://schemas.openxmlformats.org/officeDocument/2006/relationships/image" Target="../media/image5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2.png"/><Relationship Id="rId11" Type="http://schemas.openxmlformats.org/officeDocument/2006/relationships/image" Target="../media/image60.png"/><Relationship Id="rId5" Type="http://schemas.openxmlformats.org/officeDocument/2006/relationships/image" Target="../media/image51.png"/><Relationship Id="rId10" Type="http://schemas.openxmlformats.org/officeDocument/2006/relationships/image" Target="../media/image59.png"/><Relationship Id="rId4" Type="http://schemas.openxmlformats.org/officeDocument/2006/relationships/image" Target="../media/image50.png"/><Relationship Id="rId9" Type="http://schemas.openxmlformats.org/officeDocument/2006/relationships/image" Target="../media/image55.png"/></Relationships>
</file>

<file path=ppt/slides/_rels/slide4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4.png"/><Relationship Id="rId3" Type="http://schemas.openxmlformats.org/officeDocument/2006/relationships/image" Target="../media/image49.png"/><Relationship Id="rId7" Type="http://schemas.openxmlformats.org/officeDocument/2006/relationships/image" Target="../media/image5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2.png"/><Relationship Id="rId11" Type="http://schemas.openxmlformats.org/officeDocument/2006/relationships/image" Target="../media/image57.png"/><Relationship Id="rId5" Type="http://schemas.openxmlformats.org/officeDocument/2006/relationships/image" Target="../media/image51.png"/><Relationship Id="rId10" Type="http://schemas.openxmlformats.org/officeDocument/2006/relationships/image" Target="../media/image61.png"/><Relationship Id="rId4" Type="http://schemas.openxmlformats.org/officeDocument/2006/relationships/image" Target="../media/image50.png"/><Relationship Id="rId9" Type="http://schemas.openxmlformats.org/officeDocument/2006/relationships/image" Target="../media/image55.png"/></Relationships>
</file>

<file path=ppt/slides/_rels/slide4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4.png"/><Relationship Id="rId3" Type="http://schemas.openxmlformats.org/officeDocument/2006/relationships/image" Target="../media/image49.png"/><Relationship Id="rId7" Type="http://schemas.openxmlformats.org/officeDocument/2006/relationships/image" Target="../media/image53.png"/><Relationship Id="rId12" Type="http://schemas.openxmlformats.org/officeDocument/2006/relationships/image" Target="../media/image5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2.png"/><Relationship Id="rId11" Type="http://schemas.openxmlformats.org/officeDocument/2006/relationships/image" Target="../media/image62.png"/><Relationship Id="rId5" Type="http://schemas.openxmlformats.org/officeDocument/2006/relationships/image" Target="../media/image51.png"/><Relationship Id="rId10" Type="http://schemas.openxmlformats.org/officeDocument/2006/relationships/image" Target="../media/image61.png"/><Relationship Id="rId4" Type="http://schemas.openxmlformats.org/officeDocument/2006/relationships/image" Target="../media/image50.png"/><Relationship Id="rId9" Type="http://schemas.openxmlformats.org/officeDocument/2006/relationships/image" Target="../media/image55.png"/></Relationships>
</file>

<file path=ppt/slides/_rels/slide4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4.png"/><Relationship Id="rId3" Type="http://schemas.openxmlformats.org/officeDocument/2006/relationships/image" Target="../media/image49.png"/><Relationship Id="rId7" Type="http://schemas.openxmlformats.org/officeDocument/2006/relationships/image" Target="../media/image5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2.png"/><Relationship Id="rId11" Type="http://schemas.openxmlformats.org/officeDocument/2006/relationships/image" Target="../media/image57.png"/><Relationship Id="rId5" Type="http://schemas.openxmlformats.org/officeDocument/2006/relationships/image" Target="../media/image51.png"/><Relationship Id="rId10" Type="http://schemas.openxmlformats.org/officeDocument/2006/relationships/image" Target="../media/image63.png"/><Relationship Id="rId4" Type="http://schemas.openxmlformats.org/officeDocument/2006/relationships/image" Target="../media/image50.png"/><Relationship Id="rId9" Type="http://schemas.openxmlformats.org/officeDocument/2006/relationships/image" Target="../media/image55.png"/></Relationships>
</file>

<file path=ppt/slides/_rels/slide4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4.png"/><Relationship Id="rId3" Type="http://schemas.openxmlformats.org/officeDocument/2006/relationships/image" Target="../media/image49.png"/><Relationship Id="rId7" Type="http://schemas.openxmlformats.org/officeDocument/2006/relationships/image" Target="../media/image53.png"/><Relationship Id="rId12" Type="http://schemas.openxmlformats.org/officeDocument/2006/relationships/image" Target="../media/image5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2.png"/><Relationship Id="rId11" Type="http://schemas.openxmlformats.org/officeDocument/2006/relationships/image" Target="../media/image64.png"/><Relationship Id="rId5" Type="http://schemas.openxmlformats.org/officeDocument/2006/relationships/image" Target="../media/image51.png"/><Relationship Id="rId10" Type="http://schemas.openxmlformats.org/officeDocument/2006/relationships/image" Target="../media/image63.png"/><Relationship Id="rId4" Type="http://schemas.openxmlformats.org/officeDocument/2006/relationships/image" Target="../media/image50.png"/><Relationship Id="rId9" Type="http://schemas.openxmlformats.org/officeDocument/2006/relationships/image" Target="../media/image55.png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1.png"/><Relationship Id="rId3" Type="http://schemas.openxmlformats.org/officeDocument/2006/relationships/image" Target="../media/image66.png"/><Relationship Id="rId7" Type="http://schemas.openxmlformats.org/officeDocument/2006/relationships/image" Target="../media/image7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9.png"/><Relationship Id="rId5" Type="http://schemas.openxmlformats.org/officeDocument/2006/relationships/image" Target="../media/image68.png"/><Relationship Id="rId10" Type="http://schemas.openxmlformats.org/officeDocument/2006/relationships/image" Target="../media/image73.png"/><Relationship Id="rId4" Type="http://schemas.openxmlformats.org/officeDocument/2006/relationships/image" Target="../media/image67.png"/><Relationship Id="rId9" Type="http://schemas.openxmlformats.org/officeDocument/2006/relationships/image" Target="../media/image72.png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9.png"/><Relationship Id="rId13" Type="http://schemas.openxmlformats.org/officeDocument/2006/relationships/image" Target="../media/image84.png"/><Relationship Id="rId3" Type="http://schemas.openxmlformats.org/officeDocument/2006/relationships/image" Target="../media/image75.png"/><Relationship Id="rId7" Type="http://schemas.openxmlformats.org/officeDocument/2006/relationships/image" Target="../media/image78.png"/><Relationship Id="rId12" Type="http://schemas.openxmlformats.org/officeDocument/2006/relationships/image" Target="../media/image8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7.png"/><Relationship Id="rId11" Type="http://schemas.openxmlformats.org/officeDocument/2006/relationships/image" Target="../media/image82.png"/><Relationship Id="rId5" Type="http://schemas.openxmlformats.org/officeDocument/2006/relationships/image" Target="../media/image76.png"/><Relationship Id="rId10" Type="http://schemas.openxmlformats.org/officeDocument/2006/relationships/image" Target="../media/image81.png"/><Relationship Id="rId4" Type="http://schemas.openxmlformats.org/officeDocument/2006/relationships/image" Target="../media/image750.png"/><Relationship Id="rId9" Type="http://schemas.openxmlformats.org/officeDocument/2006/relationships/image" Target="../media/image80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0.png"/><Relationship Id="rId3" Type="http://schemas.openxmlformats.org/officeDocument/2006/relationships/image" Target="../media/image85.png"/><Relationship Id="rId7" Type="http://schemas.openxmlformats.org/officeDocument/2006/relationships/image" Target="../media/image8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8.png"/><Relationship Id="rId5" Type="http://schemas.openxmlformats.org/officeDocument/2006/relationships/image" Target="../media/image87.png"/><Relationship Id="rId10" Type="http://schemas.openxmlformats.org/officeDocument/2006/relationships/image" Target="../media/image92.png"/><Relationship Id="rId4" Type="http://schemas.openxmlformats.org/officeDocument/2006/relationships/image" Target="../media/image86.png"/><Relationship Id="rId9" Type="http://schemas.openxmlformats.org/officeDocument/2006/relationships/image" Target="../media/image91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962150"/>
            <a:ext cx="8229600" cy="1102519"/>
          </a:xfrm>
        </p:spPr>
        <p:txBody>
          <a:bodyPr>
            <a:noAutofit/>
          </a:bodyPr>
          <a:lstStyle/>
          <a:p>
            <a:r>
              <a:rPr lang="en-US" dirty="0"/>
              <a:t>Points Lines and Planes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409950"/>
            <a:ext cx="6400800" cy="1314450"/>
          </a:xfrm>
        </p:spPr>
        <p:txBody>
          <a:bodyPr/>
          <a:lstStyle/>
          <a:p>
            <a:r>
              <a:rPr lang="en-US" dirty="0"/>
              <a:t>Unit 1 Lesson 2 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424146"/>
            <a:ext cx="8229600" cy="12825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20573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Points Lines and Planes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14350"/>
            <a:ext cx="8153400" cy="4629150"/>
          </a:xfrm>
        </p:spPr>
        <p:txBody>
          <a:bodyPr>
            <a:noAutofit/>
          </a:bodyPr>
          <a:lstStyle/>
          <a:p>
            <a:pPr marL="0" marR="0">
              <a:spcBef>
                <a:spcPts val="0"/>
              </a:spcBef>
              <a:spcAft>
                <a:spcPts val="600"/>
              </a:spcAft>
            </a:pPr>
            <a:r>
              <a:rPr lang="en-US" sz="2800" b="1" u="sng" dirty="0">
                <a:solidFill>
                  <a:srgbClr val="1F497D"/>
                </a:solidFill>
                <a:ea typeface="Calibri"/>
                <a:cs typeface="Times New Roman"/>
              </a:rPr>
              <a:t>A line segment</a:t>
            </a:r>
            <a:r>
              <a:rPr lang="en-US" sz="2800" dirty="0">
                <a:solidFill>
                  <a:srgbClr val="1F497D"/>
                </a:solidFill>
                <a:ea typeface="Calibri"/>
                <a:cs typeface="Times New Roman"/>
              </a:rPr>
              <a:t> </a:t>
            </a:r>
            <a:r>
              <a:rPr lang="en-US" sz="2800" dirty="0">
                <a:ea typeface="Calibri"/>
                <a:cs typeface="Times New Roman"/>
              </a:rPr>
              <a:t>is a set of points and has a specific length, i.e., it does not extend indefinitely.</a:t>
            </a:r>
          </a:p>
          <a:p>
            <a:pPr marL="0" marR="0">
              <a:spcBef>
                <a:spcPts val="0"/>
              </a:spcBef>
              <a:spcAft>
                <a:spcPts val="600"/>
              </a:spcAft>
            </a:pPr>
            <a:r>
              <a:rPr lang="en-US" sz="2800" dirty="0">
                <a:ea typeface="Calibri"/>
                <a:cs typeface="Times New Roman"/>
              </a:rPr>
              <a:t> It has no thickness or width and is usually represented by a straight line with no arrowheads to indicate that it has a fixed length. </a:t>
            </a:r>
          </a:p>
          <a:p>
            <a:pPr marL="0" marR="0">
              <a:spcBef>
                <a:spcPts val="0"/>
              </a:spcBef>
              <a:spcAft>
                <a:spcPts val="600"/>
              </a:spcAft>
            </a:pPr>
            <a:r>
              <a:rPr lang="en-US" sz="2800" dirty="0">
                <a:ea typeface="Calibri"/>
                <a:cs typeface="Times New Roman"/>
              </a:rPr>
              <a:t>It is and is named by two points on the line segment with a line segment symbol above the letters.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9984" y="4786340"/>
            <a:ext cx="2414016" cy="376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7673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Points Lines and Planes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9984" y="4786340"/>
            <a:ext cx="2414016" cy="376210"/>
          </a:xfrm>
          <a:prstGeom prst="rect">
            <a:avLst/>
          </a:prstGeom>
        </p:spPr>
      </p:pic>
      <p:pic>
        <p:nvPicPr>
          <p:cNvPr id="3074" name="Picture 2">
            <a:extLst>
              <a:ext uri="{FF2B5EF4-FFF2-40B4-BE49-F238E27FC236}">
                <a16:creationId xmlns:a16="http://schemas.microsoft.com/office/drawing/2014/main" id="{22B19FF9-39ED-4F27-987E-49A646A6C5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352550"/>
            <a:ext cx="6553200" cy="16041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6CB5DA84-04C0-49C9-BE7D-511154135710}"/>
              </a:ext>
            </a:extLst>
          </p:cNvPr>
          <p:cNvSpPr txBox="1"/>
          <p:nvPr/>
        </p:nvSpPr>
        <p:spPr>
          <a:xfrm>
            <a:off x="1943100" y="3639393"/>
            <a:ext cx="434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dirty="0"/>
              <a:t>An example of a line segment with line segment symbols</a:t>
            </a:r>
          </a:p>
        </p:txBody>
      </p:sp>
    </p:spTree>
    <p:extLst>
      <p:ext uri="{BB962C8B-B14F-4D97-AF65-F5344CB8AC3E}">
        <p14:creationId xmlns:p14="http://schemas.microsoft.com/office/powerpoint/2010/main" val="33387578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Points Lines and Planes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14350"/>
            <a:ext cx="8153400" cy="4629150"/>
          </a:xfrm>
        </p:spPr>
        <p:txBody>
          <a:bodyPr>
            <a:noAutofit/>
          </a:bodyPr>
          <a:lstStyle/>
          <a:p>
            <a:pPr marL="0" marR="0">
              <a:spcBef>
                <a:spcPts val="0"/>
              </a:spcBef>
              <a:spcAft>
                <a:spcPts val="600"/>
              </a:spcAft>
            </a:pPr>
            <a:r>
              <a:rPr lang="en-US" sz="2800" b="1" u="sng" dirty="0">
                <a:solidFill>
                  <a:srgbClr val="1F497D"/>
                </a:solidFill>
                <a:ea typeface="Calibri"/>
                <a:cs typeface="Times New Roman"/>
              </a:rPr>
              <a:t>A ray</a:t>
            </a:r>
            <a:r>
              <a:rPr lang="en-US" sz="2800" dirty="0">
                <a:solidFill>
                  <a:srgbClr val="1F497D"/>
                </a:solidFill>
                <a:ea typeface="Calibri"/>
                <a:cs typeface="Times New Roman"/>
              </a:rPr>
              <a:t> </a:t>
            </a:r>
            <a:r>
              <a:rPr lang="en-US" sz="2800" dirty="0">
                <a:ea typeface="Calibri"/>
                <a:cs typeface="Times New Roman"/>
              </a:rPr>
              <a:t>is a set of points and extends in one dimension in one direction (not in two directions). It has no thickness or width and is usually represented by a straight line with one arrowhead to indicate that it extends without end in the direction of the arrowhead. It is named by two points on the ray with a ray symbol above the letters.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9984" y="4786340"/>
            <a:ext cx="2414016" cy="376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56672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Points Lines and Planes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9984" y="4786340"/>
            <a:ext cx="2414016" cy="376210"/>
          </a:xfrm>
          <a:prstGeom prst="rect">
            <a:avLst/>
          </a:prstGeom>
        </p:spPr>
      </p:pic>
      <p:pic>
        <p:nvPicPr>
          <p:cNvPr id="4098" name="Picture 2" descr="Ray">
            <a:extLst>
              <a:ext uri="{FF2B5EF4-FFF2-40B4-BE49-F238E27FC236}">
                <a16:creationId xmlns:a16="http://schemas.microsoft.com/office/drawing/2014/main" id="{E3768C82-84B4-4F0B-BEE2-13703E44B4C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914400" y="1276350"/>
            <a:ext cx="1945668" cy="1924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Draw a Ray with 2 CGPoint Using UIBezierPath (IOS) - Stack Overflow">
            <a:extLst>
              <a:ext uri="{FF2B5EF4-FFF2-40B4-BE49-F238E27FC236}">
                <a16:creationId xmlns:a16="http://schemas.microsoft.com/office/drawing/2014/main" id="{12011A29-241F-4EB6-A572-4810CCAE0C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6349" y="1520877"/>
            <a:ext cx="2514600" cy="1409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Lines, Segments, and Rays">
            <a:extLst>
              <a:ext uri="{FF2B5EF4-FFF2-40B4-BE49-F238E27FC236}">
                <a16:creationId xmlns:a16="http://schemas.microsoft.com/office/drawing/2014/main" id="{FBB07BC2-9F49-4A8E-93AF-AE51CA6C86C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1395"/>
          <a:stretch/>
        </p:blipFill>
        <p:spPr bwMode="auto">
          <a:xfrm>
            <a:off x="7010400" y="1494957"/>
            <a:ext cx="1404937" cy="1638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5162B88A-E240-4068-BD6B-8906A2E3AA53}"/>
              </a:ext>
            </a:extLst>
          </p:cNvPr>
          <p:cNvSpPr txBox="1"/>
          <p:nvPr/>
        </p:nvSpPr>
        <p:spPr>
          <a:xfrm>
            <a:off x="3702659" y="3726355"/>
            <a:ext cx="17386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ZA" dirty="0"/>
              <a:t>Examples of rays</a:t>
            </a:r>
          </a:p>
        </p:txBody>
      </p:sp>
    </p:spTree>
    <p:extLst>
      <p:ext uri="{BB962C8B-B14F-4D97-AF65-F5344CB8AC3E}">
        <p14:creationId xmlns:p14="http://schemas.microsoft.com/office/powerpoint/2010/main" val="25387138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Points Lines and Planes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1013" y="742950"/>
            <a:ext cx="4191000" cy="2514600"/>
          </a:xfrm>
        </p:spPr>
        <p:txBody>
          <a:bodyPr>
            <a:noAutofit/>
          </a:bodyPr>
          <a:lstStyle/>
          <a:p>
            <a:pPr marL="0" marR="0">
              <a:spcBef>
                <a:spcPts val="0"/>
              </a:spcBef>
              <a:spcAft>
                <a:spcPts val="600"/>
              </a:spcAft>
            </a:pPr>
            <a:r>
              <a:rPr lang="en-US" sz="2800" b="1" u="sng" dirty="0">
                <a:solidFill>
                  <a:srgbClr val="1F497D"/>
                </a:solidFill>
                <a:ea typeface="Calibri"/>
                <a:cs typeface="Times New Roman"/>
              </a:rPr>
              <a:t>Collinear points</a:t>
            </a:r>
            <a:r>
              <a:rPr lang="en-US" sz="2800" dirty="0">
                <a:solidFill>
                  <a:srgbClr val="1F497D"/>
                </a:solidFill>
                <a:ea typeface="Calibri"/>
                <a:cs typeface="Times New Roman"/>
              </a:rPr>
              <a:t> </a:t>
            </a:r>
            <a:r>
              <a:rPr lang="en-US" sz="2800" dirty="0">
                <a:ea typeface="Calibri"/>
                <a:cs typeface="Times New Roman"/>
              </a:rPr>
              <a:t>are points that lie on the same line.</a:t>
            </a:r>
          </a:p>
          <a:p>
            <a:pPr marL="0" marR="0" indent="0">
              <a:spcBef>
                <a:spcPts val="0"/>
              </a:spcBef>
              <a:spcAft>
                <a:spcPts val="600"/>
              </a:spcAft>
              <a:buNone/>
            </a:pPr>
            <a:endParaRPr lang="en-US" sz="2800" dirty="0">
              <a:ea typeface="Calibri"/>
              <a:cs typeface="Times New Roman"/>
            </a:endParaRPr>
          </a:p>
          <a:p>
            <a:pPr marL="0" marR="0" indent="0">
              <a:spcBef>
                <a:spcPts val="0"/>
              </a:spcBef>
              <a:spcAft>
                <a:spcPts val="600"/>
              </a:spcAft>
              <a:buNone/>
            </a:pPr>
            <a:endParaRPr lang="en-US" sz="2800" dirty="0">
              <a:ea typeface="Calibri"/>
              <a:cs typeface="Times New Roman"/>
            </a:endParaRPr>
          </a:p>
          <a:p>
            <a:pPr marL="0" marR="0">
              <a:spcBef>
                <a:spcPts val="0"/>
              </a:spcBef>
              <a:spcAft>
                <a:spcPts val="600"/>
              </a:spcAft>
            </a:pPr>
            <a:r>
              <a:rPr lang="en-US" sz="2800" b="1" u="sng" dirty="0">
                <a:solidFill>
                  <a:srgbClr val="1F497D"/>
                </a:solidFill>
                <a:ea typeface="Calibri"/>
                <a:cs typeface="Times New Roman"/>
              </a:rPr>
              <a:t>Coplanar points</a:t>
            </a:r>
            <a:r>
              <a:rPr lang="en-US" sz="2800" dirty="0">
                <a:solidFill>
                  <a:srgbClr val="1F497D"/>
                </a:solidFill>
                <a:ea typeface="Calibri"/>
                <a:cs typeface="Times New Roman"/>
              </a:rPr>
              <a:t> </a:t>
            </a:r>
            <a:r>
              <a:rPr lang="en-US" sz="2800" dirty="0">
                <a:ea typeface="Calibri"/>
                <a:cs typeface="Times New Roman"/>
              </a:rPr>
              <a:t>are points that lie on the same plane.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9984" y="4786340"/>
            <a:ext cx="2414016" cy="376210"/>
          </a:xfrm>
          <a:prstGeom prst="rect">
            <a:avLst/>
          </a:prstGeom>
        </p:spPr>
      </p:pic>
      <p:pic>
        <p:nvPicPr>
          <p:cNvPr id="5122" name="Picture 2" descr="Collinear Points">
            <a:extLst>
              <a:ext uri="{FF2B5EF4-FFF2-40B4-BE49-F238E27FC236}">
                <a16:creationId xmlns:a16="http://schemas.microsoft.com/office/drawing/2014/main" id="{BB0760FA-9096-4DFA-BA89-37F03DADAB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280525"/>
            <a:ext cx="2286000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Getting to Know Points - dummies">
            <a:extLst>
              <a:ext uri="{FF2B5EF4-FFF2-40B4-BE49-F238E27FC236}">
                <a16:creationId xmlns:a16="http://schemas.microsoft.com/office/drawing/2014/main" id="{8CA3F2B6-E0AD-4BCF-AC05-91288C86285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5410200" y="2866100"/>
            <a:ext cx="3092201" cy="1610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70896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Points Lines and Planes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38150"/>
            <a:ext cx="8991600" cy="990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>
                <a:solidFill>
                  <a:schemeClr val="accent1"/>
                </a:solidFill>
              </a:rPr>
              <a:t>Sample Problem 1:</a:t>
            </a:r>
            <a:r>
              <a:rPr lang="en-US" sz="2800" dirty="0">
                <a:solidFill>
                  <a:schemeClr val="accent1"/>
                </a:solidFill>
              </a:rPr>
              <a:t> </a:t>
            </a:r>
            <a:r>
              <a:rPr lang="en-US" sz="2800" b="1" dirty="0">
                <a:ea typeface="Calibri"/>
                <a:cs typeface="Times New Roman"/>
              </a:rPr>
              <a:t>Use the figure to name each of the following.</a:t>
            </a:r>
            <a:endParaRPr lang="en-US" sz="2400" b="1" i="1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9984" y="4786340"/>
            <a:ext cx="2414016" cy="37621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28600" y="1428750"/>
            <a:ext cx="45397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/>
              <a:t>a</a:t>
            </a:r>
            <a:r>
              <a:rPr lang="en-US" sz="2800" dirty="0"/>
              <a:t>.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979860" y="2204262"/>
            <a:ext cx="3681412" cy="1096010"/>
          </a:xfrm>
          <a:prstGeom prst="straightConnector1">
            <a:avLst/>
          </a:prstGeom>
          <a:noFill/>
          <a:ln w="31750" cap="flat" cmpd="sng" algn="ctr">
            <a:solidFill>
              <a:srgbClr val="1F497D"/>
            </a:solidFill>
            <a:prstDash val="solid"/>
            <a:headEnd type="stealth" w="med" len="lg"/>
            <a:tailEnd type="stealth" w="med" len="lg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2133600" y="2312192"/>
                <a:ext cx="2648482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>
                          <a:latin typeface="Cambria Math"/>
                        </a:rPr>
                        <m:t> </m:t>
                      </m:r>
                      <m:r>
                        <a:rPr lang="en-US" sz="2800" b="1" i="1">
                          <a:latin typeface="Cambria Math"/>
                        </a:rPr>
                        <m:t>𝑨</m:t>
                      </m:r>
                      <m:r>
                        <a:rPr lang="en-US" sz="2800" b="1" i="1">
                          <a:latin typeface="Cambria Math"/>
                        </a:rPr>
                        <m:t>                       </m:t>
                      </m:r>
                      <m:r>
                        <a:rPr lang="en-US" sz="2800" b="1" i="1">
                          <a:latin typeface="Cambria Math"/>
                        </a:rPr>
                        <m:t>𝑩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3600" y="2312192"/>
                <a:ext cx="2648482" cy="523220"/>
              </a:xfrm>
              <a:prstGeom prst="rect">
                <a:avLst/>
              </a:prstGeom>
              <a:blipFill rotWithShape="1">
                <a:blip r:embed="rId3"/>
                <a:stretch>
                  <a:fillRect t="-10465" r="-5760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2513431" y="1496540"/>
                <a:ext cx="614271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>
                          <a:latin typeface="Cambria Math"/>
                        </a:rPr>
                        <m:t> </m:t>
                      </m:r>
                      <m:r>
                        <a:rPr lang="en-US" sz="2800" b="1" i="1">
                          <a:latin typeface="Cambria Math"/>
                        </a:rPr>
                        <m:t>𝑫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3431" y="1496540"/>
                <a:ext cx="614271" cy="523220"/>
              </a:xfrm>
              <a:prstGeom prst="rect">
                <a:avLst/>
              </a:prstGeom>
              <a:blipFill rotWithShape="1">
                <a:blip r:embed="rId4"/>
                <a:stretch>
                  <a:fillRect t="-10465" r="-26733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3276600" y="3006120"/>
                <a:ext cx="570990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>
                          <a:latin typeface="Cambria Math"/>
                        </a:rPr>
                        <m:t> </m:t>
                      </m:r>
                      <m:r>
                        <a:rPr lang="en-US" sz="2800" b="1" i="1">
                          <a:latin typeface="Cambria Math"/>
                        </a:rPr>
                        <m:t>𝑪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6600" y="3006120"/>
                <a:ext cx="570990" cy="523220"/>
              </a:xfrm>
              <a:prstGeom prst="rect">
                <a:avLst/>
              </a:prstGeom>
              <a:blipFill rotWithShape="1">
                <a:blip r:embed="rId5"/>
                <a:stretch>
                  <a:fillRect t="-10465" r="-27957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Straight Connector 12"/>
          <p:cNvCxnSpPr/>
          <p:nvPr/>
        </p:nvCxnSpPr>
        <p:spPr>
          <a:xfrm flipH="1">
            <a:off x="2590800" y="2019760"/>
            <a:ext cx="77367" cy="0"/>
          </a:xfrm>
          <a:prstGeom prst="line">
            <a:avLst/>
          </a:prstGeom>
          <a:noFill/>
          <a:ln w="19050" cap="flat" cmpd="sng" algn="ctr">
            <a:solidFill>
              <a:srgbClr val="1F497D"/>
            </a:solidFill>
            <a:prstDash val="sysDash"/>
            <a:headEnd type="oval" w="lg" len="lg"/>
          </a:ln>
          <a:effectLst/>
        </p:spPr>
      </p:cxnSp>
      <p:cxnSp>
        <p:nvCxnSpPr>
          <p:cNvPr id="18" name="Straight Connector 17"/>
          <p:cNvCxnSpPr/>
          <p:nvPr/>
        </p:nvCxnSpPr>
        <p:spPr>
          <a:xfrm flipH="1">
            <a:off x="3237916" y="3315593"/>
            <a:ext cx="77367" cy="0"/>
          </a:xfrm>
          <a:prstGeom prst="line">
            <a:avLst/>
          </a:prstGeom>
          <a:noFill/>
          <a:ln w="19050" cap="flat" cmpd="sng" algn="ctr">
            <a:solidFill>
              <a:srgbClr val="1F497D"/>
            </a:solidFill>
            <a:prstDash val="sysDash"/>
            <a:headEnd type="oval" w="lg" len="lg"/>
          </a:ln>
          <a:effectLst/>
        </p:spPr>
      </p:cxnSp>
      <p:cxnSp>
        <p:nvCxnSpPr>
          <p:cNvPr id="19" name="Straight Connector 18"/>
          <p:cNvCxnSpPr/>
          <p:nvPr/>
        </p:nvCxnSpPr>
        <p:spPr>
          <a:xfrm flipH="1">
            <a:off x="2436064" y="2844850"/>
            <a:ext cx="77367" cy="0"/>
          </a:xfrm>
          <a:prstGeom prst="line">
            <a:avLst/>
          </a:prstGeom>
          <a:noFill/>
          <a:ln w="19050" cap="flat" cmpd="sng" algn="ctr">
            <a:solidFill>
              <a:srgbClr val="1F497D"/>
            </a:solidFill>
            <a:prstDash val="sysDash"/>
            <a:headEnd type="oval" w="lg" len="lg"/>
          </a:ln>
          <a:effectLst/>
        </p:spPr>
      </p:cxnSp>
      <p:cxnSp>
        <p:nvCxnSpPr>
          <p:cNvPr id="20" name="Straight Connector 19"/>
          <p:cNvCxnSpPr/>
          <p:nvPr/>
        </p:nvCxnSpPr>
        <p:spPr>
          <a:xfrm flipH="1">
            <a:off x="4001083" y="2405955"/>
            <a:ext cx="77367" cy="0"/>
          </a:xfrm>
          <a:prstGeom prst="line">
            <a:avLst/>
          </a:prstGeom>
          <a:noFill/>
          <a:ln w="19050" cap="flat" cmpd="sng" algn="ctr">
            <a:solidFill>
              <a:srgbClr val="1F497D"/>
            </a:solidFill>
            <a:prstDash val="sysDash"/>
            <a:headEnd type="oval" w="lg" len="lg"/>
          </a:ln>
          <a:effectLst/>
        </p:spPr>
      </p:cxnSp>
      <p:sp>
        <p:nvSpPr>
          <p:cNvPr id="21" name="Rectangle 20"/>
          <p:cNvSpPr/>
          <p:nvPr/>
        </p:nvSpPr>
        <p:spPr>
          <a:xfrm>
            <a:off x="5181600" y="1665861"/>
            <a:ext cx="39624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/>
              <a:t>Line  </a:t>
            </a:r>
          </a:p>
          <a:p>
            <a:r>
              <a:rPr lang="en-US" sz="2800" b="1" dirty="0"/>
              <a:t>Points  </a:t>
            </a:r>
          </a:p>
          <a:p>
            <a:r>
              <a:rPr lang="en-US" sz="2800" b="1" dirty="0"/>
              <a:t>Collinear points </a:t>
            </a:r>
          </a:p>
          <a:p>
            <a:r>
              <a:rPr lang="en-US" sz="2800" b="1" dirty="0"/>
              <a:t>Non collinear points</a:t>
            </a:r>
          </a:p>
        </p:txBody>
      </p:sp>
    </p:spTree>
    <p:extLst>
      <p:ext uri="{BB962C8B-B14F-4D97-AF65-F5344CB8AC3E}">
        <p14:creationId xmlns:p14="http://schemas.microsoft.com/office/powerpoint/2010/main" val="2762988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Points Lines and Planes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38150"/>
            <a:ext cx="8991600" cy="990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>
                <a:solidFill>
                  <a:schemeClr val="accent1"/>
                </a:solidFill>
              </a:rPr>
              <a:t>Sample Problem 1:</a:t>
            </a:r>
            <a:r>
              <a:rPr lang="en-US" sz="2800" dirty="0">
                <a:solidFill>
                  <a:schemeClr val="accent1"/>
                </a:solidFill>
              </a:rPr>
              <a:t> </a:t>
            </a:r>
            <a:r>
              <a:rPr lang="en-US" sz="2800" b="1" dirty="0">
                <a:ea typeface="Calibri"/>
                <a:cs typeface="Times New Roman"/>
              </a:rPr>
              <a:t>Use the figure to name each of the following.</a:t>
            </a:r>
            <a:endParaRPr lang="en-US" sz="2400" b="1" i="1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9984" y="4786340"/>
            <a:ext cx="2414016" cy="37621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28600" y="1428750"/>
            <a:ext cx="45397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/>
              <a:t>a</a:t>
            </a:r>
            <a:r>
              <a:rPr lang="en-US" sz="2800" dirty="0"/>
              <a:t>.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979860" y="2204262"/>
            <a:ext cx="3681412" cy="1096010"/>
          </a:xfrm>
          <a:prstGeom prst="straightConnector1">
            <a:avLst/>
          </a:prstGeom>
          <a:noFill/>
          <a:ln w="31750" cap="flat" cmpd="sng" algn="ctr">
            <a:solidFill>
              <a:srgbClr val="1F497D"/>
            </a:solidFill>
            <a:prstDash val="solid"/>
            <a:headEnd type="stealth" w="med" len="lg"/>
            <a:tailEnd type="stealth" w="med" len="lg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2133600" y="2312192"/>
                <a:ext cx="2648482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>
                          <a:latin typeface="Cambria Math"/>
                        </a:rPr>
                        <m:t> </m:t>
                      </m:r>
                      <m:r>
                        <a:rPr lang="en-US" sz="2800" b="1" i="1">
                          <a:latin typeface="Cambria Math"/>
                        </a:rPr>
                        <m:t>𝑨</m:t>
                      </m:r>
                      <m:r>
                        <a:rPr lang="en-US" sz="2800" b="1" i="1">
                          <a:latin typeface="Cambria Math"/>
                        </a:rPr>
                        <m:t>                       </m:t>
                      </m:r>
                      <m:r>
                        <a:rPr lang="en-US" sz="2800" b="1" i="1">
                          <a:latin typeface="Cambria Math"/>
                        </a:rPr>
                        <m:t>𝑩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3600" y="2312192"/>
                <a:ext cx="2648482" cy="523220"/>
              </a:xfrm>
              <a:prstGeom prst="rect">
                <a:avLst/>
              </a:prstGeom>
              <a:blipFill rotWithShape="1">
                <a:blip r:embed="rId3"/>
                <a:stretch>
                  <a:fillRect t="-10465" r="-5760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2513431" y="1496540"/>
                <a:ext cx="614271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>
                          <a:latin typeface="Cambria Math"/>
                        </a:rPr>
                        <m:t> </m:t>
                      </m:r>
                      <m:r>
                        <a:rPr lang="en-US" sz="2800" b="1" i="1">
                          <a:latin typeface="Cambria Math"/>
                        </a:rPr>
                        <m:t>𝑫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3431" y="1496540"/>
                <a:ext cx="614271" cy="523220"/>
              </a:xfrm>
              <a:prstGeom prst="rect">
                <a:avLst/>
              </a:prstGeom>
              <a:blipFill rotWithShape="1">
                <a:blip r:embed="rId4"/>
                <a:stretch>
                  <a:fillRect t="-10465" r="-26733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3315283" y="2997583"/>
                <a:ext cx="570990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>
                          <a:latin typeface="Cambria Math"/>
                        </a:rPr>
                        <m:t> </m:t>
                      </m:r>
                      <m:r>
                        <a:rPr lang="en-US" sz="2800" b="1" i="1">
                          <a:latin typeface="Cambria Math"/>
                        </a:rPr>
                        <m:t>𝑪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15283" y="2997583"/>
                <a:ext cx="570990" cy="523220"/>
              </a:xfrm>
              <a:prstGeom prst="rect">
                <a:avLst/>
              </a:prstGeom>
              <a:blipFill rotWithShape="1">
                <a:blip r:embed="rId5"/>
                <a:stretch>
                  <a:fillRect t="-10465" r="-26596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Straight Connector 12"/>
          <p:cNvCxnSpPr/>
          <p:nvPr/>
        </p:nvCxnSpPr>
        <p:spPr>
          <a:xfrm flipH="1">
            <a:off x="2590800" y="2019760"/>
            <a:ext cx="77367" cy="0"/>
          </a:xfrm>
          <a:prstGeom prst="line">
            <a:avLst/>
          </a:prstGeom>
          <a:noFill/>
          <a:ln w="19050" cap="flat" cmpd="sng" algn="ctr">
            <a:solidFill>
              <a:srgbClr val="1F497D"/>
            </a:solidFill>
            <a:prstDash val="sysDash"/>
            <a:headEnd type="oval" w="lg" len="lg"/>
          </a:ln>
          <a:effectLst/>
        </p:spPr>
      </p:cxnSp>
      <p:cxnSp>
        <p:nvCxnSpPr>
          <p:cNvPr id="18" name="Straight Connector 17"/>
          <p:cNvCxnSpPr/>
          <p:nvPr/>
        </p:nvCxnSpPr>
        <p:spPr>
          <a:xfrm flipH="1">
            <a:off x="3237916" y="3315593"/>
            <a:ext cx="77367" cy="0"/>
          </a:xfrm>
          <a:prstGeom prst="line">
            <a:avLst/>
          </a:prstGeom>
          <a:noFill/>
          <a:ln w="19050" cap="flat" cmpd="sng" algn="ctr">
            <a:solidFill>
              <a:srgbClr val="1F497D"/>
            </a:solidFill>
            <a:prstDash val="sysDash"/>
            <a:headEnd type="oval" w="lg" len="lg"/>
          </a:ln>
          <a:effectLst/>
        </p:spPr>
      </p:cxnSp>
      <p:cxnSp>
        <p:nvCxnSpPr>
          <p:cNvPr id="19" name="Straight Connector 18"/>
          <p:cNvCxnSpPr/>
          <p:nvPr/>
        </p:nvCxnSpPr>
        <p:spPr>
          <a:xfrm flipH="1">
            <a:off x="2436064" y="2844850"/>
            <a:ext cx="77367" cy="0"/>
          </a:xfrm>
          <a:prstGeom prst="line">
            <a:avLst/>
          </a:prstGeom>
          <a:noFill/>
          <a:ln w="19050" cap="flat" cmpd="sng" algn="ctr">
            <a:solidFill>
              <a:srgbClr val="1F497D"/>
            </a:solidFill>
            <a:prstDash val="sysDash"/>
            <a:headEnd type="oval" w="lg" len="lg"/>
          </a:ln>
          <a:effectLst/>
        </p:spPr>
      </p:cxnSp>
      <p:cxnSp>
        <p:nvCxnSpPr>
          <p:cNvPr id="20" name="Straight Connector 19"/>
          <p:cNvCxnSpPr/>
          <p:nvPr/>
        </p:nvCxnSpPr>
        <p:spPr>
          <a:xfrm flipH="1">
            <a:off x="4001083" y="2405955"/>
            <a:ext cx="77367" cy="0"/>
          </a:xfrm>
          <a:prstGeom prst="line">
            <a:avLst/>
          </a:prstGeom>
          <a:noFill/>
          <a:ln w="19050" cap="flat" cmpd="sng" algn="ctr">
            <a:solidFill>
              <a:srgbClr val="1F497D"/>
            </a:solidFill>
            <a:prstDash val="sysDash"/>
            <a:headEnd type="oval" w="lg" len="lg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/>
              <p:cNvSpPr/>
              <p:nvPr/>
            </p:nvSpPr>
            <p:spPr>
              <a:xfrm>
                <a:off x="5181600" y="1665861"/>
                <a:ext cx="3962400" cy="23003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800" b="1" dirty="0"/>
                  <a:t>Line  </a:t>
                </a:r>
                <a14:m>
                  <m:oMath xmlns:m="http://schemas.openxmlformats.org/officeDocument/2006/math">
                    <m:acc>
                      <m:accPr>
                        <m:chr m:val="⃡"/>
                        <m:ctrlPr>
                          <a:rPr lang="en-US" sz="2800" b="1" i="1">
                            <a:latin typeface="Cambria Math" panose="02040503050406030204" pitchFamily="18" charset="0"/>
                            <a:ea typeface="Times New Roman"/>
                          </a:rPr>
                        </m:ctrlPr>
                      </m:accPr>
                      <m:e>
                        <m:r>
                          <a:rPr lang="en-US" sz="2800" b="1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𝑨𝑩</m:t>
                        </m:r>
                      </m:e>
                    </m:acc>
                  </m:oMath>
                </a14:m>
                <a:endParaRPr lang="en-US" sz="2800" b="1" dirty="0"/>
              </a:p>
              <a:p>
                <a:r>
                  <a:rPr lang="en-US" sz="2800" b="1" dirty="0"/>
                  <a:t>Points  </a:t>
                </a:r>
                <a14:m>
                  <m:oMath xmlns:m="http://schemas.openxmlformats.org/officeDocument/2006/math">
                    <m:r>
                      <a:rPr lang="en-US" sz="2800" b="1" i="1">
                        <a:latin typeface="Cambria Math"/>
                        <a:ea typeface="Times New Roman"/>
                        <a:cs typeface="Times New Roman"/>
                      </a:rPr>
                      <m:t>𝑨</m:t>
                    </m:r>
                    <m:r>
                      <a:rPr lang="en-US" sz="2800" b="1" i="1">
                        <a:latin typeface="Cambria Math"/>
                        <a:ea typeface="Times New Roman"/>
                        <a:cs typeface="Times New Roman"/>
                      </a:rPr>
                      <m:t>, </m:t>
                    </m:r>
                    <m:r>
                      <a:rPr lang="en-US" sz="2800" b="1" i="1">
                        <a:latin typeface="Cambria Math"/>
                        <a:ea typeface="Times New Roman"/>
                        <a:cs typeface="Times New Roman"/>
                      </a:rPr>
                      <m:t>𝑩</m:t>
                    </m:r>
                    <m:r>
                      <a:rPr lang="en-US" sz="2800" b="1" i="1">
                        <a:latin typeface="Cambria Math"/>
                        <a:ea typeface="Times New Roman"/>
                        <a:cs typeface="Times New Roman"/>
                      </a:rPr>
                      <m:t>,</m:t>
                    </m:r>
                    <m:r>
                      <a:rPr lang="en-US" sz="2800" b="1" i="1">
                        <a:latin typeface="Cambria Math"/>
                        <a:ea typeface="Times New Roman"/>
                        <a:cs typeface="Times New Roman"/>
                      </a:rPr>
                      <m:t>𝑪</m:t>
                    </m:r>
                    <m:r>
                      <a:rPr lang="en-US" sz="2800" b="1" i="1">
                        <a:latin typeface="Cambria Math"/>
                        <a:ea typeface="Times New Roman"/>
                        <a:cs typeface="Times New Roman"/>
                      </a:rPr>
                      <m:t> </m:t>
                    </m:r>
                    <m:r>
                      <a:rPr lang="en-US" sz="2800" b="1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𝐚𝐧𝐝</m:t>
                    </m:r>
                    <m:r>
                      <a:rPr lang="en-US" sz="2800" b="1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 </m:t>
                    </m:r>
                    <m:r>
                      <a:rPr lang="en-US" sz="2800" b="1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𝑫</m:t>
                    </m:r>
                  </m:oMath>
                </a14:m>
                <a:endParaRPr lang="en-US" sz="2800" b="1" dirty="0"/>
              </a:p>
              <a:p>
                <a:r>
                  <a:rPr lang="en-US" sz="2800" b="1" dirty="0"/>
                  <a:t>Collinear points </a:t>
                </a:r>
                <a14:m>
                  <m:oMath xmlns:m="http://schemas.openxmlformats.org/officeDocument/2006/math">
                    <m:r>
                      <a:rPr lang="en-US" sz="2800" b="1" i="1">
                        <a:latin typeface="Cambria Math"/>
                        <a:ea typeface="Times New Roman"/>
                        <a:cs typeface="Times New Roman"/>
                      </a:rPr>
                      <m:t>𝑨</m:t>
                    </m:r>
                    <m:r>
                      <a:rPr lang="en-US" sz="2800" b="1" i="1">
                        <a:latin typeface="Cambria Math"/>
                        <a:ea typeface="Times New Roman"/>
                        <a:cs typeface="Times New Roman"/>
                      </a:rPr>
                      <m:t>, </m:t>
                    </m:r>
                    <m:r>
                      <a:rPr lang="en-US" sz="2800" b="1" i="1">
                        <a:latin typeface="Cambria Math"/>
                        <a:ea typeface="Times New Roman"/>
                        <a:cs typeface="Times New Roman"/>
                      </a:rPr>
                      <m:t>𝑩</m:t>
                    </m:r>
                  </m:oMath>
                </a14:m>
                <a:endParaRPr lang="en-US" sz="2800" b="1" dirty="0"/>
              </a:p>
              <a:p>
                <a:r>
                  <a:rPr lang="en-US" sz="2800" b="1" dirty="0"/>
                  <a:t>Non collinear points </a:t>
                </a:r>
                <a14:m>
                  <m:oMath xmlns:m="http://schemas.openxmlformats.org/officeDocument/2006/math">
                    <m:r>
                      <a:rPr lang="en-US" sz="2800" b="1" i="1" smtClean="0">
                        <a:latin typeface="Cambria Math"/>
                      </a:rPr>
                      <m:t>𝑨</m:t>
                    </m:r>
                    <m:r>
                      <a:rPr lang="en-US" sz="2800" b="1" i="1" smtClean="0">
                        <a:latin typeface="Cambria Math"/>
                      </a:rPr>
                      <m:t>,</m:t>
                    </m:r>
                    <m:r>
                      <a:rPr lang="en-US" sz="2800" b="1" i="1">
                        <a:latin typeface="Cambria Math"/>
                      </a:rPr>
                      <m:t>𝑪</m:t>
                    </m:r>
                    <m:r>
                      <a:rPr lang="en-US" sz="2800" b="1" i="0" smtClean="0">
                        <a:latin typeface="Cambria Math"/>
                      </a:rPr>
                      <m:t>,</m:t>
                    </m:r>
                    <m:r>
                      <a:rPr lang="en-US" sz="2800" b="1" i="1" smtClean="0">
                        <a:latin typeface="Cambria Math"/>
                      </a:rPr>
                      <m:t>𝑫</m:t>
                    </m:r>
                  </m:oMath>
                </a14:m>
                <a:endParaRPr lang="en-US" sz="2800" b="1" i="1" dirty="0"/>
              </a:p>
            </p:txBody>
          </p:sp>
        </mc:Choice>
        <mc:Fallback xmlns="">
          <p:sp>
            <p:nvSpPr>
              <p:cNvPr id="21" name="Rectangl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1600" y="1665861"/>
                <a:ext cx="3962400" cy="2300310"/>
              </a:xfrm>
              <a:prstGeom prst="rect">
                <a:avLst/>
              </a:prstGeom>
              <a:blipFill rotWithShape="1">
                <a:blip r:embed="rId6"/>
                <a:stretch>
                  <a:fillRect l="-3077" b="-634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129879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Points Lines and Planes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38150"/>
            <a:ext cx="8991600" cy="990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>
                <a:solidFill>
                  <a:schemeClr val="accent1"/>
                </a:solidFill>
              </a:rPr>
              <a:t>Sample Problem 1:</a:t>
            </a:r>
            <a:r>
              <a:rPr lang="en-US" sz="2800" dirty="0">
                <a:solidFill>
                  <a:schemeClr val="accent1"/>
                </a:solidFill>
              </a:rPr>
              <a:t> </a:t>
            </a:r>
            <a:r>
              <a:rPr lang="en-US" sz="2800" b="1" dirty="0">
                <a:ea typeface="Calibri"/>
                <a:cs typeface="Times New Roman"/>
              </a:rPr>
              <a:t>Use the figure to name each of the following.</a:t>
            </a:r>
            <a:endParaRPr lang="en-US" sz="2400" b="1" i="1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9984" y="4786340"/>
            <a:ext cx="2414016" cy="37621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28600" y="1428750"/>
            <a:ext cx="46839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/>
              <a:t>b</a:t>
            </a:r>
            <a:r>
              <a:rPr lang="en-US" sz="2800" dirty="0"/>
              <a:t>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1219200" y="1504950"/>
                <a:ext cx="620683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/>
                        </a:rPr>
                        <m:t> </m:t>
                      </m:r>
                      <m:r>
                        <a:rPr lang="en-US" sz="2800" b="1" i="1" smtClean="0">
                          <a:latin typeface="Cambria Math"/>
                        </a:rPr>
                        <m:t>𝑲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9200" y="1504950"/>
                <a:ext cx="620683" cy="523220"/>
              </a:xfrm>
              <a:prstGeom prst="rect">
                <a:avLst/>
              </a:prstGeom>
              <a:blipFill rotWithShape="1">
                <a:blip r:embed="rId3"/>
                <a:stretch>
                  <a:fillRect t="-10465" r="-25490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Rectangle 20"/>
          <p:cNvSpPr/>
          <p:nvPr/>
        </p:nvSpPr>
        <p:spPr>
          <a:xfrm>
            <a:off x="4648200" y="1657300"/>
            <a:ext cx="39624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/>
              <a:t>Line segment</a:t>
            </a:r>
          </a:p>
          <a:p>
            <a:r>
              <a:rPr lang="en-US" sz="2800" b="1" dirty="0"/>
              <a:t>Points</a:t>
            </a:r>
            <a:endParaRPr lang="en-US" sz="2800" dirty="0"/>
          </a:p>
          <a:p>
            <a:endParaRPr lang="en-US" sz="28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/>
              <p:cNvSpPr/>
              <p:nvPr/>
            </p:nvSpPr>
            <p:spPr>
              <a:xfrm>
                <a:off x="3581400" y="2800350"/>
                <a:ext cx="548548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/>
                        </a:rPr>
                        <m:t> </m:t>
                      </m:r>
                      <m:r>
                        <a:rPr lang="en-US" sz="2800" b="1" i="1" smtClean="0">
                          <a:latin typeface="Cambria Math"/>
                        </a:rPr>
                        <m:t>𝑳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81400" y="2800350"/>
                <a:ext cx="548548" cy="523220"/>
              </a:xfrm>
              <a:prstGeom prst="rect">
                <a:avLst/>
              </a:prstGeom>
              <a:blipFill rotWithShape="1">
                <a:blip r:embed="rId4"/>
                <a:stretch>
                  <a:fillRect t="-10465" r="-30337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Straight Arrow Connector 15"/>
          <p:cNvCxnSpPr>
            <a:endCxn id="15" idx="1"/>
          </p:cNvCxnSpPr>
          <p:nvPr/>
        </p:nvCxnSpPr>
        <p:spPr>
          <a:xfrm>
            <a:off x="1529541" y="2028170"/>
            <a:ext cx="2051859" cy="1033790"/>
          </a:xfrm>
          <a:prstGeom prst="straightConnector1">
            <a:avLst/>
          </a:prstGeom>
          <a:noFill/>
          <a:ln w="31750" cap="flat" cmpd="sng" algn="ctr">
            <a:solidFill>
              <a:srgbClr val="1F497D"/>
            </a:solidFill>
            <a:prstDash val="solid"/>
            <a:headEnd type="oval" w="sm" len="sm"/>
            <a:tailEnd type="oval" w="sm" len="sm"/>
          </a:ln>
          <a:effectLst/>
        </p:spPr>
      </p:cxnSp>
    </p:spTree>
    <p:extLst>
      <p:ext uri="{BB962C8B-B14F-4D97-AF65-F5344CB8AC3E}">
        <p14:creationId xmlns:p14="http://schemas.microsoft.com/office/powerpoint/2010/main" val="345773258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Points Lines and Planes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38150"/>
            <a:ext cx="8991600" cy="990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>
                <a:solidFill>
                  <a:schemeClr val="accent1"/>
                </a:solidFill>
              </a:rPr>
              <a:t>Sample Problem 1:</a:t>
            </a:r>
            <a:r>
              <a:rPr lang="en-US" sz="2800" dirty="0">
                <a:solidFill>
                  <a:schemeClr val="accent1"/>
                </a:solidFill>
              </a:rPr>
              <a:t> </a:t>
            </a:r>
            <a:r>
              <a:rPr lang="en-US" sz="2800" b="1" dirty="0">
                <a:ea typeface="Calibri"/>
                <a:cs typeface="Times New Roman"/>
              </a:rPr>
              <a:t>Use the figure to name each of the following.</a:t>
            </a:r>
            <a:endParaRPr lang="en-US" sz="2400" b="1" i="1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9984" y="4786340"/>
            <a:ext cx="2414016" cy="37621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28600" y="1428750"/>
            <a:ext cx="46839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/>
              <a:t>b</a:t>
            </a:r>
            <a:r>
              <a:rPr lang="en-US" sz="2800" dirty="0"/>
              <a:t>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1219200" y="1504950"/>
                <a:ext cx="620683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/>
                        </a:rPr>
                        <m:t> </m:t>
                      </m:r>
                      <m:r>
                        <a:rPr lang="en-US" sz="2800" b="1" i="1" smtClean="0">
                          <a:latin typeface="Cambria Math"/>
                        </a:rPr>
                        <m:t>𝑲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9200" y="1504950"/>
                <a:ext cx="620683" cy="523220"/>
              </a:xfrm>
              <a:prstGeom prst="rect">
                <a:avLst/>
              </a:prstGeom>
              <a:blipFill rotWithShape="1">
                <a:blip r:embed="rId3"/>
                <a:stretch>
                  <a:fillRect t="-10465" r="-25490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/>
              <p:cNvSpPr/>
              <p:nvPr/>
            </p:nvSpPr>
            <p:spPr>
              <a:xfrm>
                <a:off x="4572000" y="1693676"/>
                <a:ext cx="3962400" cy="138499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800" b="1" dirty="0"/>
                  <a:t>Line segment 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800" b="1" i="1">
                            <a:latin typeface="Cambria Math" panose="02040503050406030204" pitchFamily="18" charset="0"/>
                            <a:ea typeface="Times New Roman"/>
                          </a:rPr>
                        </m:ctrlPr>
                      </m:accPr>
                      <m:e>
                        <m:r>
                          <a:rPr lang="en-US" sz="2800" b="1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𝑲𝑳</m:t>
                        </m:r>
                      </m:e>
                    </m:acc>
                  </m:oMath>
                </a14:m>
                <a:r>
                  <a:rPr lang="en-US" sz="2800" b="1" dirty="0"/>
                  <a:t> </a:t>
                </a:r>
              </a:p>
              <a:p>
                <a:r>
                  <a:rPr lang="en-US" sz="2800" b="1" dirty="0"/>
                  <a:t>Points </a:t>
                </a:r>
                <a14:m>
                  <m:oMath xmlns:m="http://schemas.openxmlformats.org/officeDocument/2006/math">
                    <m:r>
                      <a:rPr lang="en-US" sz="2800" b="1" i="1">
                        <a:latin typeface="Cambria Math"/>
                      </a:rPr>
                      <m:t>𝑲</m:t>
                    </m:r>
                    <m:r>
                      <a:rPr lang="en-US" sz="2800" b="1" i="1" smtClean="0">
                        <a:latin typeface="Cambria Math"/>
                      </a:rPr>
                      <m:t>, </m:t>
                    </m:r>
                    <m:r>
                      <a:rPr lang="en-US" sz="2800" b="1" i="1" smtClean="0">
                        <a:latin typeface="Cambria Math"/>
                      </a:rPr>
                      <m:t>𝑳</m:t>
                    </m:r>
                  </m:oMath>
                </a14:m>
                <a:endParaRPr lang="en-US" sz="2800" dirty="0"/>
              </a:p>
              <a:p>
                <a:endParaRPr lang="en-US" sz="2800" b="1" dirty="0"/>
              </a:p>
            </p:txBody>
          </p:sp>
        </mc:Choice>
        <mc:Fallback xmlns="">
          <p:sp>
            <p:nvSpPr>
              <p:cNvPr id="21" name="Rectangl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693676"/>
                <a:ext cx="3962400" cy="1384995"/>
              </a:xfrm>
              <a:prstGeom prst="rect">
                <a:avLst/>
              </a:prstGeom>
              <a:blipFill rotWithShape="1">
                <a:blip r:embed="rId4"/>
                <a:stretch>
                  <a:fillRect l="-3077" t="-3965" b="-1189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/>
              <p:cNvSpPr/>
              <p:nvPr/>
            </p:nvSpPr>
            <p:spPr>
              <a:xfrm>
                <a:off x="3581400" y="2800350"/>
                <a:ext cx="548548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/>
                        </a:rPr>
                        <m:t> </m:t>
                      </m:r>
                      <m:r>
                        <a:rPr lang="en-US" sz="2800" b="1" i="1" smtClean="0">
                          <a:latin typeface="Cambria Math"/>
                        </a:rPr>
                        <m:t>𝑳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81400" y="2800350"/>
                <a:ext cx="548548" cy="523220"/>
              </a:xfrm>
              <a:prstGeom prst="rect">
                <a:avLst/>
              </a:prstGeom>
              <a:blipFill rotWithShape="1">
                <a:blip r:embed="rId5"/>
                <a:stretch>
                  <a:fillRect t="-10465" r="-30337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Straight Arrow Connector 15"/>
          <p:cNvCxnSpPr>
            <a:endCxn id="15" idx="1"/>
          </p:cNvCxnSpPr>
          <p:nvPr/>
        </p:nvCxnSpPr>
        <p:spPr>
          <a:xfrm>
            <a:off x="1529541" y="2028170"/>
            <a:ext cx="2051859" cy="1033790"/>
          </a:xfrm>
          <a:prstGeom prst="straightConnector1">
            <a:avLst/>
          </a:prstGeom>
          <a:noFill/>
          <a:ln w="31750" cap="flat" cmpd="sng" algn="ctr">
            <a:solidFill>
              <a:srgbClr val="1F497D"/>
            </a:solidFill>
            <a:prstDash val="solid"/>
            <a:headEnd type="oval" w="sm" len="sm"/>
            <a:tailEnd type="oval" w="sm" len="sm"/>
          </a:ln>
          <a:effectLst/>
        </p:spPr>
      </p:cxnSp>
    </p:spTree>
    <p:extLst>
      <p:ext uri="{BB962C8B-B14F-4D97-AF65-F5344CB8AC3E}">
        <p14:creationId xmlns:p14="http://schemas.microsoft.com/office/powerpoint/2010/main" val="211028715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Points Lines and Planes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38150"/>
            <a:ext cx="8991600" cy="990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>
                <a:solidFill>
                  <a:schemeClr val="accent1"/>
                </a:solidFill>
              </a:rPr>
              <a:t>Sample Problem 1:</a:t>
            </a:r>
            <a:r>
              <a:rPr lang="en-US" sz="2800" dirty="0">
                <a:solidFill>
                  <a:schemeClr val="accent1"/>
                </a:solidFill>
              </a:rPr>
              <a:t> </a:t>
            </a:r>
            <a:r>
              <a:rPr lang="en-US" sz="2800" b="1" dirty="0">
                <a:ea typeface="Calibri"/>
                <a:cs typeface="Times New Roman"/>
              </a:rPr>
              <a:t>Use the figure to name each of the following.</a:t>
            </a:r>
            <a:endParaRPr lang="en-US" sz="2400" b="1" i="1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9984" y="4786340"/>
            <a:ext cx="2414016" cy="37621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28600" y="1428750"/>
            <a:ext cx="42672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/>
              <a:t>c</a:t>
            </a:r>
            <a:r>
              <a:rPr lang="en-US" sz="2800" dirty="0"/>
              <a:t>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1538488" y="1649031"/>
                <a:ext cx="595035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/>
                        </a:rPr>
                        <m:t> </m:t>
                      </m:r>
                      <m:r>
                        <a:rPr lang="en-US" sz="2800" b="1" i="1" smtClean="0">
                          <a:latin typeface="Cambria Math"/>
                        </a:rPr>
                        <m:t>𝑹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38488" y="1649031"/>
                <a:ext cx="595035" cy="523220"/>
              </a:xfrm>
              <a:prstGeom prst="rect">
                <a:avLst/>
              </a:prstGeom>
              <a:blipFill rotWithShape="1">
                <a:blip r:embed="rId3"/>
                <a:stretch>
                  <a:fillRect t="-10588" r="-26531" b="-341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Rectangle 20"/>
          <p:cNvSpPr/>
          <p:nvPr/>
        </p:nvSpPr>
        <p:spPr>
          <a:xfrm>
            <a:off x="4191000" y="1588796"/>
            <a:ext cx="46482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800" b="1" dirty="0"/>
              <a:t>Plane  </a:t>
            </a:r>
          </a:p>
          <a:p>
            <a:pPr lvl="0"/>
            <a:r>
              <a:rPr lang="en-US" sz="2800" b="1" dirty="0"/>
              <a:t>Ray</a:t>
            </a:r>
          </a:p>
          <a:p>
            <a:r>
              <a:rPr lang="en-US" sz="2800" b="1" dirty="0"/>
              <a:t>Points</a:t>
            </a:r>
          </a:p>
          <a:p>
            <a:r>
              <a:rPr lang="en-US" sz="2800" b="1" dirty="0"/>
              <a:t>Coplanar points </a:t>
            </a:r>
          </a:p>
          <a:p>
            <a:r>
              <a:rPr lang="en-US" sz="2800" b="1" dirty="0"/>
              <a:t>Non coplanar points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/>
              <p:cNvSpPr/>
              <p:nvPr/>
            </p:nvSpPr>
            <p:spPr>
              <a:xfrm>
                <a:off x="3518724" y="1723759"/>
                <a:ext cx="502061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/>
                        </a:rPr>
                        <m:t> </m:t>
                      </m:r>
                      <m:r>
                        <a:rPr lang="en-US" sz="2800" b="1" i="1" smtClean="0">
                          <a:latin typeface="Cambria Math"/>
                        </a:rPr>
                        <m:t>𝑰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18724" y="1723759"/>
                <a:ext cx="502061" cy="523220"/>
              </a:xfrm>
              <a:prstGeom prst="rect">
                <a:avLst/>
              </a:prstGeom>
              <a:blipFill rotWithShape="1">
                <a:blip r:embed="rId4"/>
                <a:stretch>
                  <a:fillRect t="-10465" r="-31325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Straight Arrow Connector 15"/>
          <p:cNvCxnSpPr/>
          <p:nvPr/>
        </p:nvCxnSpPr>
        <p:spPr>
          <a:xfrm flipH="1" flipV="1">
            <a:off x="1677568" y="1428750"/>
            <a:ext cx="1873848" cy="734843"/>
          </a:xfrm>
          <a:prstGeom prst="straightConnector1">
            <a:avLst/>
          </a:prstGeom>
          <a:noFill/>
          <a:ln w="31750" cap="flat" cmpd="sng" algn="ctr">
            <a:solidFill>
              <a:srgbClr val="1F497D"/>
            </a:solidFill>
            <a:prstDash val="solid"/>
            <a:headEnd type="oval" w="sm" len="sm"/>
            <a:tailEnd type="stealth" w="med" len="lg"/>
          </a:ln>
          <a:effectLst/>
        </p:spPr>
      </p:cxnSp>
      <p:sp>
        <p:nvSpPr>
          <p:cNvPr id="10" name="Parallelogram 9"/>
          <p:cNvSpPr/>
          <p:nvPr/>
        </p:nvSpPr>
        <p:spPr>
          <a:xfrm>
            <a:off x="686988" y="2371800"/>
            <a:ext cx="2590800" cy="1726915"/>
          </a:xfrm>
          <a:prstGeom prst="parallelogram">
            <a:avLst/>
          </a:prstGeom>
          <a:noFill/>
          <a:ln w="31750" cap="flat" cmpd="sng" algn="ctr">
            <a:solidFill>
              <a:srgbClr val="1F497D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 flipH="1">
            <a:off x="1600200" y="2800350"/>
            <a:ext cx="77367" cy="0"/>
          </a:xfrm>
          <a:prstGeom prst="line">
            <a:avLst/>
          </a:prstGeom>
          <a:noFill/>
          <a:ln w="19050" cap="flat" cmpd="sng" algn="ctr">
            <a:solidFill>
              <a:srgbClr val="1F497D"/>
            </a:solidFill>
            <a:prstDash val="sysDash"/>
            <a:headEnd type="oval" w="lg" len="lg"/>
          </a:ln>
          <a:effectLst/>
        </p:spPr>
      </p:cxnSp>
      <p:cxnSp>
        <p:nvCxnSpPr>
          <p:cNvPr id="13" name="Straight Connector 12"/>
          <p:cNvCxnSpPr/>
          <p:nvPr/>
        </p:nvCxnSpPr>
        <p:spPr>
          <a:xfrm flipH="1">
            <a:off x="2438400" y="3333750"/>
            <a:ext cx="77367" cy="0"/>
          </a:xfrm>
          <a:prstGeom prst="line">
            <a:avLst/>
          </a:prstGeom>
          <a:noFill/>
          <a:ln w="19050" cap="flat" cmpd="sng" algn="ctr">
            <a:solidFill>
              <a:srgbClr val="1F497D"/>
            </a:solidFill>
            <a:prstDash val="sysDash"/>
            <a:headEnd type="oval" w="lg" len="lg"/>
          </a:ln>
          <a:effectLst/>
        </p:spPr>
      </p:cxnSp>
      <p:cxnSp>
        <p:nvCxnSpPr>
          <p:cNvPr id="14" name="Straight Connector 13"/>
          <p:cNvCxnSpPr/>
          <p:nvPr/>
        </p:nvCxnSpPr>
        <p:spPr>
          <a:xfrm flipH="1">
            <a:off x="2287167" y="1723759"/>
            <a:ext cx="77367" cy="0"/>
          </a:xfrm>
          <a:prstGeom prst="line">
            <a:avLst/>
          </a:prstGeom>
          <a:noFill/>
          <a:ln w="19050" cap="flat" cmpd="sng" algn="ctr">
            <a:solidFill>
              <a:srgbClr val="1F497D"/>
            </a:solidFill>
            <a:prstDash val="sysDash"/>
            <a:headEnd type="oval" w="lg" len="lg"/>
          </a:ln>
          <a:effectLst/>
        </p:spPr>
      </p:cxnSp>
      <p:cxnSp>
        <p:nvCxnSpPr>
          <p:cNvPr id="17" name="Straight Connector 16"/>
          <p:cNvCxnSpPr/>
          <p:nvPr/>
        </p:nvCxnSpPr>
        <p:spPr>
          <a:xfrm flipH="1">
            <a:off x="1600199" y="3620393"/>
            <a:ext cx="77367" cy="0"/>
          </a:xfrm>
          <a:prstGeom prst="line">
            <a:avLst/>
          </a:prstGeom>
          <a:noFill/>
          <a:ln w="19050" cap="flat" cmpd="sng" algn="ctr">
            <a:solidFill>
              <a:srgbClr val="1F497D"/>
            </a:solidFill>
            <a:prstDash val="sysDash"/>
            <a:headEnd type="oval" w="lg" len="lg"/>
          </a:ln>
          <a:effectLst/>
        </p:spPr>
      </p:cxnSp>
      <p:cxnSp>
        <p:nvCxnSpPr>
          <p:cNvPr id="18" name="Straight Connector 17"/>
          <p:cNvCxnSpPr/>
          <p:nvPr/>
        </p:nvCxnSpPr>
        <p:spPr>
          <a:xfrm flipH="1">
            <a:off x="3513920" y="2163592"/>
            <a:ext cx="37496" cy="18157"/>
          </a:xfrm>
          <a:prstGeom prst="line">
            <a:avLst/>
          </a:prstGeom>
          <a:noFill/>
          <a:ln w="19050" cap="flat" cmpd="sng" algn="ctr">
            <a:solidFill>
              <a:srgbClr val="1F497D"/>
            </a:solidFill>
            <a:prstDash val="sysDash"/>
            <a:headEnd type="oval" w="lg" len="lg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1068488" y="2712181"/>
                <a:ext cx="470000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/>
                        </a:rPr>
                        <m:t>𝑺</m:t>
                      </m:r>
                    </m:oMath>
                  </m:oMathPara>
                </a14:m>
                <a:endParaRPr lang="en-US" sz="2800" b="1" dirty="0"/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8488" y="2712181"/>
                <a:ext cx="470000" cy="523220"/>
              </a:xfrm>
              <a:prstGeom prst="rect">
                <a:avLst/>
              </a:prstGeom>
              <a:blipFill rotWithShape="1">
                <a:blip r:embed="rId5"/>
                <a:stretch>
                  <a:fillRect t="-10465" r="-35065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/>
              <p:cNvSpPr/>
              <p:nvPr/>
            </p:nvSpPr>
            <p:spPr>
              <a:xfrm>
                <a:off x="2348593" y="2789246"/>
                <a:ext cx="490840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𝑻</m:t>
                      </m:r>
                    </m:oMath>
                  </m:oMathPara>
                </a14:m>
                <a:endParaRPr lang="en-US" sz="2800" b="1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19" name="Rectangle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48593" y="2789246"/>
                <a:ext cx="490840" cy="523220"/>
              </a:xfrm>
              <a:prstGeom prst="rect">
                <a:avLst/>
              </a:prstGeom>
              <a:blipFill rotWithShape="1">
                <a:blip r:embed="rId6"/>
                <a:stretch>
                  <a:fillRect t="-10588" r="-32099" b="-341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/>
              <p:cNvSpPr/>
              <p:nvPr/>
            </p:nvSpPr>
            <p:spPr>
              <a:xfrm>
                <a:off x="1819281" y="3486150"/>
                <a:ext cx="529312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/>
                        </a:rPr>
                        <m:t>𝑶</m:t>
                      </m:r>
                    </m:oMath>
                  </m:oMathPara>
                </a14:m>
                <a:endParaRPr lang="en-US" sz="2800" b="1" dirty="0"/>
              </a:p>
            </p:txBody>
          </p:sp>
        </mc:Choice>
        <mc:Fallback xmlns="">
          <p:sp>
            <p:nvSpPr>
              <p:cNvPr id="20" name="Rectangle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19281" y="3486150"/>
                <a:ext cx="529312" cy="523220"/>
              </a:xfrm>
              <a:prstGeom prst="rect">
                <a:avLst/>
              </a:prstGeom>
              <a:blipFill rotWithShape="1">
                <a:blip r:embed="rId7"/>
                <a:stretch>
                  <a:fillRect t="-10465" r="-31034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137847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Points Lines and Planes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66750"/>
            <a:ext cx="8382000" cy="41148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1" dirty="0">
                <a:solidFill>
                  <a:srgbClr val="0070C0"/>
                </a:solidFill>
              </a:rPr>
              <a:t>Students will be able to:</a:t>
            </a:r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2400" dirty="0"/>
              <a:t>• </a:t>
            </a:r>
            <a:r>
              <a:rPr lang="en-US" sz="2800" dirty="0"/>
              <a:t>Draw points, lines, line segments, rays, and planes.</a:t>
            </a:r>
          </a:p>
          <a:p>
            <a:pPr marL="0" indent="0" algn="ctr">
              <a:buNone/>
            </a:pPr>
            <a:r>
              <a:rPr lang="en-US" sz="2800" dirty="0"/>
              <a:t>•	Identify points, lines, line segments, rays, and planes.</a:t>
            </a:r>
          </a:p>
          <a:p>
            <a:pPr marL="0" indent="0" algn="ctr">
              <a:buNone/>
            </a:pPr>
            <a:r>
              <a:rPr lang="en-US" sz="2800" dirty="0"/>
              <a:t>Know the precise definitions of a line, and a line segment, based on the undefined notions of a point, and line.	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9984" y="4786340"/>
            <a:ext cx="2414016" cy="376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706452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Points Lines and Planes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38150"/>
            <a:ext cx="8991600" cy="990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>
                <a:solidFill>
                  <a:schemeClr val="accent1"/>
                </a:solidFill>
              </a:rPr>
              <a:t>Sample Problem 1:</a:t>
            </a:r>
            <a:r>
              <a:rPr lang="en-US" sz="2800" dirty="0">
                <a:solidFill>
                  <a:schemeClr val="accent1"/>
                </a:solidFill>
              </a:rPr>
              <a:t> </a:t>
            </a:r>
            <a:r>
              <a:rPr lang="en-US" sz="2800" b="1" dirty="0">
                <a:ea typeface="Calibri"/>
                <a:cs typeface="Times New Roman"/>
              </a:rPr>
              <a:t>Use the figure to name each of the following.</a:t>
            </a:r>
            <a:endParaRPr lang="en-US" sz="2400" b="1" i="1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9984" y="4786340"/>
            <a:ext cx="2414016" cy="37621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28600" y="1428750"/>
            <a:ext cx="42672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/>
              <a:t>c</a:t>
            </a:r>
            <a:r>
              <a:rPr lang="en-US" sz="2800" dirty="0"/>
              <a:t>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1538488" y="1649031"/>
                <a:ext cx="595035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/>
                        </a:rPr>
                        <m:t> </m:t>
                      </m:r>
                      <m:r>
                        <a:rPr lang="en-US" sz="2800" b="1" i="1" smtClean="0">
                          <a:latin typeface="Cambria Math"/>
                        </a:rPr>
                        <m:t>𝑹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38488" y="1649031"/>
                <a:ext cx="595035" cy="523220"/>
              </a:xfrm>
              <a:prstGeom prst="rect">
                <a:avLst/>
              </a:prstGeom>
              <a:blipFill rotWithShape="1">
                <a:blip r:embed="rId3"/>
                <a:stretch>
                  <a:fillRect t="-10588" r="-26531" b="-341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/>
              <p:cNvSpPr/>
              <p:nvPr/>
            </p:nvSpPr>
            <p:spPr>
              <a:xfrm>
                <a:off x="4191000" y="1588796"/>
                <a:ext cx="4648200" cy="272991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/>
                <a:r>
                  <a:rPr lang="en-US" sz="2800" b="1" dirty="0"/>
                  <a:t>Plane  </a:t>
                </a:r>
                <a14:m>
                  <m:oMath xmlns:m="http://schemas.openxmlformats.org/officeDocument/2006/math">
                    <m:r>
                      <a:rPr lang="en-US" sz="2800" b="1" i="1">
                        <a:solidFill>
                          <a:prstClr val="black"/>
                        </a:solidFill>
                        <a:latin typeface="Cambria Math"/>
                      </a:rPr>
                      <m:t>𝑺</m:t>
                    </m:r>
                    <m:r>
                      <a:rPr lang="en-US" sz="2800" b="1" i="1" smtClean="0">
                        <a:solidFill>
                          <a:prstClr val="black"/>
                        </a:solidFill>
                        <a:latin typeface="Cambria Math"/>
                      </a:rPr>
                      <m:t>𝑻𝑶</m:t>
                    </m:r>
                  </m:oMath>
                </a14:m>
                <a:endParaRPr lang="en-US" sz="2800" b="1" dirty="0">
                  <a:solidFill>
                    <a:prstClr val="black"/>
                  </a:solidFill>
                </a:endParaRPr>
              </a:p>
              <a:p>
                <a:r>
                  <a:rPr lang="en-US" sz="2800" b="1" dirty="0"/>
                  <a:t>Ray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2800" b="1" i="1">
                            <a:latin typeface="Cambria Math" panose="02040503050406030204" pitchFamily="18" charset="0"/>
                            <a:ea typeface="Times New Roman"/>
                          </a:rPr>
                        </m:ctrlPr>
                      </m:accPr>
                      <m:e>
                        <m:r>
                          <a:rPr lang="en-US" sz="2800" b="1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𝑰𝑹</m:t>
                        </m:r>
                      </m:e>
                    </m:acc>
                  </m:oMath>
                </a14:m>
                <a:endParaRPr lang="en-US" sz="2800" b="1" dirty="0"/>
              </a:p>
              <a:p>
                <a:r>
                  <a:rPr lang="en-US" sz="2800" b="1" dirty="0"/>
                  <a:t>Points  </a:t>
                </a:r>
                <a14:m>
                  <m:oMath xmlns:m="http://schemas.openxmlformats.org/officeDocument/2006/math">
                    <m:r>
                      <a:rPr lang="en-US" sz="2800" b="1" i="1">
                        <a:latin typeface="Cambria Math"/>
                        <a:ea typeface="Times New Roman"/>
                        <a:cs typeface="Times New Roman"/>
                      </a:rPr>
                      <m:t>𝑺</m:t>
                    </m:r>
                    <m:r>
                      <a:rPr lang="en-US" sz="2800" b="1" i="1">
                        <a:latin typeface="Cambria Math"/>
                        <a:ea typeface="Times New Roman"/>
                        <a:cs typeface="Times New Roman"/>
                      </a:rPr>
                      <m:t>, </m:t>
                    </m:r>
                    <m:r>
                      <a:rPr lang="en-US" sz="2800" b="1" i="1">
                        <a:latin typeface="Cambria Math"/>
                        <a:ea typeface="Times New Roman"/>
                        <a:cs typeface="Times New Roman"/>
                      </a:rPr>
                      <m:t>𝑻</m:t>
                    </m:r>
                    <m:r>
                      <a:rPr lang="en-US" sz="2800" b="1" i="1">
                        <a:latin typeface="Cambria Math"/>
                        <a:ea typeface="Times New Roman"/>
                        <a:cs typeface="Times New Roman"/>
                      </a:rPr>
                      <m:t>,</m:t>
                    </m:r>
                    <m:r>
                      <a:rPr lang="en-US" sz="2800" b="1" i="1">
                        <a:latin typeface="Cambria Math"/>
                        <a:ea typeface="Times New Roman"/>
                        <a:cs typeface="Times New Roman"/>
                      </a:rPr>
                      <m:t>𝑶</m:t>
                    </m:r>
                    <m:r>
                      <a:rPr lang="en-US" sz="2800" b="1" i="1">
                        <a:latin typeface="Cambria Math"/>
                        <a:ea typeface="Times New Roman"/>
                        <a:cs typeface="Times New Roman"/>
                      </a:rPr>
                      <m:t>,</m:t>
                    </m:r>
                    <m:r>
                      <a:rPr lang="en-US" sz="2800" b="1" i="1">
                        <a:latin typeface="Cambria Math"/>
                        <a:ea typeface="Times New Roman"/>
                        <a:cs typeface="Times New Roman"/>
                      </a:rPr>
                      <m:t>𝑹</m:t>
                    </m:r>
                    <m:r>
                      <a:rPr lang="en-US" sz="2800" b="1" i="1">
                        <a:latin typeface="Cambria Math"/>
                        <a:ea typeface="Times New Roman"/>
                        <a:cs typeface="Times New Roman"/>
                      </a:rPr>
                      <m:t> </m:t>
                    </m:r>
                    <m:r>
                      <a:rPr lang="en-US" sz="2800" b="1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𝐚𝐧𝐝</m:t>
                    </m:r>
                    <m:r>
                      <a:rPr lang="en-US" sz="2800" b="1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 </m:t>
                    </m:r>
                    <m:r>
                      <a:rPr lang="en-US" sz="2800" b="1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𝑰</m:t>
                    </m:r>
                  </m:oMath>
                </a14:m>
                <a:endParaRPr lang="en-US" sz="2800" b="1" dirty="0"/>
              </a:p>
              <a:p>
                <a:r>
                  <a:rPr lang="en-US" sz="2800" b="1" dirty="0"/>
                  <a:t>Coplanar points </a:t>
                </a:r>
                <a14:m>
                  <m:oMath xmlns:m="http://schemas.openxmlformats.org/officeDocument/2006/math">
                    <m:r>
                      <a:rPr lang="en-US" sz="2800" b="1" i="1">
                        <a:latin typeface="Cambria Math"/>
                        <a:ea typeface="Times New Roman"/>
                        <a:cs typeface="Times New Roman"/>
                      </a:rPr>
                      <m:t>𝑺</m:t>
                    </m:r>
                    <m:r>
                      <a:rPr lang="en-US" sz="2800" b="1" i="1">
                        <a:latin typeface="Cambria Math"/>
                        <a:ea typeface="Times New Roman"/>
                        <a:cs typeface="Times New Roman"/>
                      </a:rPr>
                      <m:t>, </m:t>
                    </m:r>
                    <m:r>
                      <a:rPr lang="en-US" sz="2800" b="1" i="1">
                        <a:latin typeface="Cambria Math"/>
                        <a:ea typeface="Times New Roman"/>
                        <a:cs typeface="Times New Roman"/>
                      </a:rPr>
                      <m:t>𝑻</m:t>
                    </m:r>
                    <m:r>
                      <a:rPr lang="en-US" sz="2800" b="1" i="1">
                        <a:latin typeface="Cambria Math"/>
                        <a:ea typeface="Times New Roman"/>
                        <a:cs typeface="Times New Roman"/>
                      </a:rPr>
                      <m:t>,</m:t>
                    </m:r>
                    <m:r>
                      <a:rPr lang="en-US" sz="2800" b="1" i="1">
                        <a:latin typeface="Cambria Math"/>
                        <a:ea typeface="Times New Roman"/>
                        <a:cs typeface="Times New Roman"/>
                      </a:rPr>
                      <m:t>𝑶</m:t>
                    </m:r>
                  </m:oMath>
                </a14:m>
                <a:endParaRPr lang="en-US" sz="2800" b="1" dirty="0"/>
              </a:p>
              <a:p>
                <a:r>
                  <a:rPr lang="en-US" sz="2800" b="1" dirty="0"/>
                  <a:t>Non coplanar points </a:t>
                </a:r>
                <a14:m>
                  <m:oMath xmlns:m="http://schemas.openxmlformats.org/officeDocument/2006/math">
                    <m:r>
                      <a:rPr lang="en-US" sz="2800" b="1" i="1">
                        <a:latin typeface="Cambria Math"/>
                        <a:ea typeface="Calibri"/>
                        <a:cs typeface="Times New Roman"/>
                      </a:rPr>
                      <m:t>𝑹</m:t>
                    </m:r>
                    <m:r>
                      <a:rPr lang="en-US" sz="2800" b="1" i="1">
                        <a:latin typeface="Cambria Math"/>
                        <a:ea typeface="Calibri"/>
                        <a:cs typeface="Times New Roman"/>
                      </a:rPr>
                      <m:t>,</m:t>
                    </m:r>
                    <m:r>
                      <a:rPr lang="en-US" sz="2800" b="1" i="1">
                        <a:latin typeface="Cambria Math"/>
                        <a:ea typeface="Calibri"/>
                        <a:cs typeface="Times New Roman"/>
                      </a:rPr>
                      <m:t>𝑰</m:t>
                    </m:r>
                  </m:oMath>
                </a14:m>
                <a:endParaRPr lang="en-US" sz="2800" b="1" dirty="0"/>
              </a:p>
              <a:p>
                <a:endParaRPr lang="en-US" sz="2800" b="1" dirty="0"/>
              </a:p>
            </p:txBody>
          </p:sp>
        </mc:Choice>
        <mc:Fallback xmlns="">
          <p:sp>
            <p:nvSpPr>
              <p:cNvPr id="21" name="Rectangl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1588796"/>
                <a:ext cx="4648200" cy="2729914"/>
              </a:xfrm>
              <a:prstGeom prst="rect">
                <a:avLst/>
              </a:prstGeom>
              <a:blipFill rotWithShape="1">
                <a:blip r:embed="rId4"/>
                <a:stretch>
                  <a:fillRect l="-2756" t="-2013" b="-55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/>
              <p:cNvSpPr/>
              <p:nvPr/>
            </p:nvSpPr>
            <p:spPr>
              <a:xfrm>
                <a:off x="3518724" y="1723759"/>
                <a:ext cx="502061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/>
                        </a:rPr>
                        <m:t> </m:t>
                      </m:r>
                      <m:r>
                        <a:rPr lang="en-US" sz="2800" b="1" i="1" smtClean="0">
                          <a:latin typeface="Cambria Math"/>
                        </a:rPr>
                        <m:t>𝑰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18724" y="1723759"/>
                <a:ext cx="502061" cy="523220"/>
              </a:xfrm>
              <a:prstGeom prst="rect">
                <a:avLst/>
              </a:prstGeom>
              <a:blipFill rotWithShape="1">
                <a:blip r:embed="rId5"/>
                <a:stretch>
                  <a:fillRect t="-10465" r="-31325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Straight Arrow Connector 15"/>
          <p:cNvCxnSpPr/>
          <p:nvPr/>
        </p:nvCxnSpPr>
        <p:spPr>
          <a:xfrm flipH="1" flipV="1">
            <a:off x="1677568" y="1428750"/>
            <a:ext cx="1873848" cy="734843"/>
          </a:xfrm>
          <a:prstGeom prst="straightConnector1">
            <a:avLst/>
          </a:prstGeom>
          <a:noFill/>
          <a:ln w="31750" cap="flat" cmpd="sng" algn="ctr">
            <a:solidFill>
              <a:srgbClr val="1F497D"/>
            </a:solidFill>
            <a:prstDash val="solid"/>
            <a:headEnd type="oval" w="sm" len="sm"/>
            <a:tailEnd type="stealth" w="med" len="lg"/>
          </a:ln>
          <a:effectLst/>
        </p:spPr>
      </p:cxnSp>
      <p:sp>
        <p:nvSpPr>
          <p:cNvPr id="10" name="Parallelogram 9"/>
          <p:cNvSpPr/>
          <p:nvPr/>
        </p:nvSpPr>
        <p:spPr>
          <a:xfrm>
            <a:off x="686988" y="2371800"/>
            <a:ext cx="2590800" cy="1726915"/>
          </a:xfrm>
          <a:prstGeom prst="parallelogram">
            <a:avLst/>
          </a:prstGeom>
          <a:noFill/>
          <a:ln w="31750" cap="flat" cmpd="sng" algn="ctr">
            <a:solidFill>
              <a:srgbClr val="1F497D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 flipH="1">
            <a:off x="1600200" y="2800350"/>
            <a:ext cx="77367" cy="0"/>
          </a:xfrm>
          <a:prstGeom prst="line">
            <a:avLst/>
          </a:prstGeom>
          <a:noFill/>
          <a:ln w="19050" cap="flat" cmpd="sng" algn="ctr">
            <a:solidFill>
              <a:srgbClr val="1F497D"/>
            </a:solidFill>
            <a:prstDash val="sysDash"/>
            <a:headEnd type="oval" w="lg" len="lg"/>
          </a:ln>
          <a:effectLst/>
        </p:spPr>
      </p:cxnSp>
      <p:cxnSp>
        <p:nvCxnSpPr>
          <p:cNvPr id="13" name="Straight Connector 12"/>
          <p:cNvCxnSpPr/>
          <p:nvPr/>
        </p:nvCxnSpPr>
        <p:spPr>
          <a:xfrm flipH="1">
            <a:off x="2438400" y="3333750"/>
            <a:ext cx="77367" cy="0"/>
          </a:xfrm>
          <a:prstGeom prst="line">
            <a:avLst/>
          </a:prstGeom>
          <a:noFill/>
          <a:ln w="19050" cap="flat" cmpd="sng" algn="ctr">
            <a:solidFill>
              <a:srgbClr val="1F497D"/>
            </a:solidFill>
            <a:prstDash val="sysDash"/>
            <a:headEnd type="oval" w="lg" len="lg"/>
          </a:ln>
          <a:effectLst/>
        </p:spPr>
      </p:cxnSp>
      <p:cxnSp>
        <p:nvCxnSpPr>
          <p:cNvPr id="14" name="Straight Connector 13"/>
          <p:cNvCxnSpPr/>
          <p:nvPr/>
        </p:nvCxnSpPr>
        <p:spPr>
          <a:xfrm flipH="1">
            <a:off x="2287167" y="1723759"/>
            <a:ext cx="77367" cy="0"/>
          </a:xfrm>
          <a:prstGeom prst="line">
            <a:avLst/>
          </a:prstGeom>
          <a:noFill/>
          <a:ln w="19050" cap="flat" cmpd="sng" algn="ctr">
            <a:solidFill>
              <a:srgbClr val="1F497D"/>
            </a:solidFill>
            <a:prstDash val="sysDash"/>
            <a:headEnd type="oval" w="lg" len="lg"/>
          </a:ln>
          <a:effectLst/>
        </p:spPr>
      </p:cxnSp>
      <p:cxnSp>
        <p:nvCxnSpPr>
          <p:cNvPr id="17" name="Straight Connector 16"/>
          <p:cNvCxnSpPr/>
          <p:nvPr/>
        </p:nvCxnSpPr>
        <p:spPr>
          <a:xfrm flipH="1">
            <a:off x="1600199" y="3620393"/>
            <a:ext cx="77367" cy="0"/>
          </a:xfrm>
          <a:prstGeom prst="line">
            <a:avLst/>
          </a:prstGeom>
          <a:noFill/>
          <a:ln w="19050" cap="flat" cmpd="sng" algn="ctr">
            <a:solidFill>
              <a:srgbClr val="1F497D"/>
            </a:solidFill>
            <a:prstDash val="sysDash"/>
            <a:headEnd type="oval" w="lg" len="lg"/>
          </a:ln>
          <a:effectLst/>
        </p:spPr>
      </p:cxnSp>
      <p:cxnSp>
        <p:nvCxnSpPr>
          <p:cNvPr id="18" name="Straight Connector 17"/>
          <p:cNvCxnSpPr/>
          <p:nvPr/>
        </p:nvCxnSpPr>
        <p:spPr>
          <a:xfrm flipH="1">
            <a:off x="3513920" y="2163592"/>
            <a:ext cx="37496" cy="18157"/>
          </a:xfrm>
          <a:prstGeom prst="line">
            <a:avLst/>
          </a:prstGeom>
          <a:noFill/>
          <a:ln w="19050" cap="flat" cmpd="sng" algn="ctr">
            <a:solidFill>
              <a:srgbClr val="1F497D"/>
            </a:solidFill>
            <a:prstDash val="sysDash"/>
            <a:headEnd type="oval" w="lg" len="lg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1068488" y="2712181"/>
                <a:ext cx="470000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/>
                        </a:rPr>
                        <m:t>𝑺</m:t>
                      </m:r>
                    </m:oMath>
                  </m:oMathPara>
                </a14:m>
                <a:endParaRPr lang="en-US" sz="2800" b="1" dirty="0"/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8488" y="2712181"/>
                <a:ext cx="470000" cy="523220"/>
              </a:xfrm>
              <a:prstGeom prst="rect">
                <a:avLst/>
              </a:prstGeom>
              <a:blipFill rotWithShape="1">
                <a:blip r:embed="rId6"/>
                <a:stretch>
                  <a:fillRect t="-10465" r="-35065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/>
              <p:cNvSpPr/>
              <p:nvPr/>
            </p:nvSpPr>
            <p:spPr>
              <a:xfrm>
                <a:off x="2348593" y="2789246"/>
                <a:ext cx="490840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𝑻</m:t>
                      </m:r>
                    </m:oMath>
                  </m:oMathPara>
                </a14:m>
                <a:endParaRPr lang="en-US" sz="2800" b="1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19" name="Rectangle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48593" y="2789246"/>
                <a:ext cx="490840" cy="523220"/>
              </a:xfrm>
              <a:prstGeom prst="rect">
                <a:avLst/>
              </a:prstGeom>
              <a:blipFill rotWithShape="1">
                <a:blip r:embed="rId7"/>
                <a:stretch>
                  <a:fillRect t="-10588" r="-32099" b="-341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/>
              <p:cNvSpPr/>
              <p:nvPr/>
            </p:nvSpPr>
            <p:spPr>
              <a:xfrm>
                <a:off x="1819281" y="3486150"/>
                <a:ext cx="529312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/>
                        </a:rPr>
                        <m:t>𝑶</m:t>
                      </m:r>
                    </m:oMath>
                  </m:oMathPara>
                </a14:m>
                <a:endParaRPr lang="en-US" sz="2800" b="1" dirty="0"/>
              </a:p>
            </p:txBody>
          </p:sp>
        </mc:Choice>
        <mc:Fallback xmlns="">
          <p:sp>
            <p:nvSpPr>
              <p:cNvPr id="20" name="Rectangle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19281" y="3486150"/>
                <a:ext cx="529312" cy="523220"/>
              </a:xfrm>
              <a:prstGeom prst="rect">
                <a:avLst/>
              </a:prstGeom>
              <a:blipFill rotWithShape="1">
                <a:blip r:embed="rId8"/>
                <a:stretch>
                  <a:fillRect t="-10465" r="-31034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7669126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Points Lines and Planes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47750"/>
            <a:ext cx="8153400" cy="2590800"/>
          </a:xfrm>
        </p:spPr>
        <p:txBody>
          <a:bodyPr>
            <a:noAutofit/>
          </a:bodyPr>
          <a:lstStyle/>
          <a:p>
            <a:pPr marL="0" marR="0">
              <a:spcBef>
                <a:spcPts val="0"/>
              </a:spcBef>
              <a:spcAft>
                <a:spcPts val="600"/>
              </a:spcAft>
            </a:pPr>
            <a:r>
              <a:rPr lang="en-US" sz="2800" dirty="0">
                <a:ea typeface="Calibri"/>
                <a:cs typeface="Times New Roman"/>
              </a:rPr>
              <a:t>Two or more geometric figures </a:t>
            </a:r>
            <a:r>
              <a:rPr lang="en-US" sz="2800" b="1" dirty="0">
                <a:solidFill>
                  <a:srgbClr val="1F497D"/>
                </a:solidFill>
                <a:ea typeface="Calibri"/>
                <a:cs typeface="Times New Roman"/>
              </a:rPr>
              <a:t>intersect</a:t>
            </a:r>
            <a:r>
              <a:rPr lang="en-US" sz="2800" dirty="0">
                <a:ea typeface="Calibri"/>
                <a:cs typeface="Times New Roman"/>
              </a:rPr>
              <a:t>, if they have one or more points in common. </a:t>
            </a:r>
          </a:p>
          <a:p>
            <a:pPr marL="0" marR="0">
              <a:spcBef>
                <a:spcPts val="0"/>
              </a:spcBef>
              <a:spcAft>
                <a:spcPts val="600"/>
              </a:spcAft>
            </a:pPr>
            <a:r>
              <a:rPr lang="en-US" sz="2800" b="1" dirty="0">
                <a:solidFill>
                  <a:srgbClr val="1F497D"/>
                </a:solidFill>
                <a:ea typeface="Calibri"/>
                <a:cs typeface="Times New Roman"/>
              </a:rPr>
              <a:t>The intersection</a:t>
            </a:r>
            <a:r>
              <a:rPr lang="en-US" sz="2800" dirty="0">
                <a:solidFill>
                  <a:srgbClr val="1F497D"/>
                </a:solidFill>
                <a:ea typeface="Calibri"/>
                <a:cs typeface="Times New Roman"/>
              </a:rPr>
              <a:t> </a:t>
            </a:r>
            <a:r>
              <a:rPr lang="en-US" sz="2800" dirty="0">
                <a:ea typeface="Calibri"/>
                <a:cs typeface="Times New Roman"/>
              </a:rPr>
              <a:t>of the figures is the set of points the figures have in common.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9984" y="4786340"/>
            <a:ext cx="2414016" cy="376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348607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Points Lines and Planes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14350"/>
            <a:ext cx="8153400" cy="3886200"/>
          </a:xfrm>
        </p:spPr>
        <p:txBody>
          <a:bodyPr>
            <a:noAutofit/>
          </a:bodyPr>
          <a:lstStyle/>
          <a:p>
            <a:pPr marL="0" marR="0">
              <a:spcBef>
                <a:spcPts val="0"/>
              </a:spcBef>
              <a:spcAft>
                <a:spcPts val="600"/>
              </a:spcAft>
            </a:pPr>
            <a:r>
              <a:rPr lang="en-US" sz="2800" b="1" dirty="0">
                <a:solidFill>
                  <a:srgbClr val="1F497D"/>
                </a:solidFill>
                <a:ea typeface="Calibri"/>
                <a:cs typeface="Times New Roman"/>
              </a:rPr>
              <a:t>Postulate 1-1</a:t>
            </a:r>
            <a:r>
              <a:rPr lang="en-US" sz="2800" dirty="0">
                <a:solidFill>
                  <a:srgbClr val="1F497D"/>
                </a:solidFill>
                <a:ea typeface="Calibri"/>
                <a:cs typeface="Times New Roman"/>
              </a:rPr>
              <a:t>   </a:t>
            </a:r>
            <a:r>
              <a:rPr lang="en-US" sz="2800" dirty="0">
                <a:ea typeface="Calibri"/>
                <a:cs typeface="Times New Roman"/>
              </a:rPr>
              <a:t>Through any two points there is exactly one line.</a:t>
            </a:r>
          </a:p>
          <a:p>
            <a:pPr marL="0" marR="0">
              <a:spcBef>
                <a:spcPts val="0"/>
              </a:spcBef>
              <a:spcAft>
                <a:spcPts val="600"/>
              </a:spcAft>
            </a:pPr>
            <a:r>
              <a:rPr lang="en-US" sz="2800" b="1" dirty="0">
                <a:solidFill>
                  <a:srgbClr val="1F497D"/>
                </a:solidFill>
                <a:ea typeface="Calibri"/>
                <a:cs typeface="Times New Roman"/>
              </a:rPr>
              <a:t>Postulate 1-2</a:t>
            </a:r>
            <a:r>
              <a:rPr lang="en-US" sz="2800" dirty="0">
                <a:solidFill>
                  <a:srgbClr val="1F497D"/>
                </a:solidFill>
                <a:ea typeface="Calibri"/>
                <a:cs typeface="Times New Roman"/>
              </a:rPr>
              <a:t>   </a:t>
            </a:r>
            <a:r>
              <a:rPr lang="en-US" sz="2800" dirty="0">
                <a:ea typeface="Calibri"/>
                <a:cs typeface="Times New Roman"/>
              </a:rPr>
              <a:t>If two distinct lines intersect, then they intersect in exactly one point.</a:t>
            </a:r>
          </a:p>
          <a:p>
            <a:pPr marL="0" marR="0">
              <a:spcBef>
                <a:spcPts val="0"/>
              </a:spcBef>
              <a:spcAft>
                <a:spcPts val="600"/>
              </a:spcAft>
            </a:pPr>
            <a:r>
              <a:rPr lang="en-US" sz="2800" b="1" dirty="0">
                <a:solidFill>
                  <a:srgbClr val="1F497D"/>
                </a:solidFill>
                <a:ea typeface="Calibri"/>
                <a:cs typeface="Times New Roman"/>
              </a:rPr>
              <a:t>Postulate 1-3</a:t>
            </a:r>
            <a:r>
              <a:rPr lang="en-US" sz="2800" dirty="0">
                <a:solidFill>
                  <a:srgbClr val="1F497D"/>
                </a:solidFill>
                <a:ea typeface="Calibri"/>
                <a:cs typeface="Times New Roman"/>
              </a:rPr>
              <a:t>   </a:t>
            </a:r>
            <a:r>
              <a:rPr lang="en-US" sz="2800" dirty="0">
                <a:ea typeface="Calibri"/>
                <a:cs typeface="Times New Roman"/>
              </a:rPr>
              <a:t>If two distinct planes intersect, then they intersect in exactly one line.</a:t>
            </a:r>
          </a:p>
          <a:p>
            <a:pPr marL="0" marR="0">
              <a:spcBef>
                <a:spcPts val="0"/>
              </a:spcBef>
              <a:spcAft>
                <a:spcPts val="600"/>
              </a:spcAft>
            </a:pPr>
            <a:r>
              <a:rPr lang="en-US" sz="2800" b="1" dirty="0">
                <a:solidFill>
                  <a:srgbClr val="1F497D"/>
                </a:solidFill>
                <a:ea typeface="Calibri"/>
                <a:cs typeface="Times New Roman"/>
              </a:rPr>
              <a:t>Postulate 1-4</a:t>
            </a:r>
            <a:r>
              <a:rPr lang="en-US" sz="2800" dirty="0">
                <a:solidFill>
                  <a:srgbClr val="1F497D"/>
                </a:solidFill>
                <a:ea typeface="Calibri"/>
                <a:cs typeface="Times New Roman"/>
              </a:rPr>
              <a:t>   </a:t>
            </a:r>
            <a:r>
              <a:rPr lang="en-US" sz="2800" dirty="0">
                <a:ea typeface="Calibri"/>
                <a:cs typeface="Times New Roman"/>
              </a:rPr>
              <a:t>Through any three non collinear points there is exactly one plane. </a:t>
            </a:r>
          </a:p>
          <a:p>
            <a:pPr marL="0" marR="0">
              <a:spcBef>
                <a:spcPts val="0"/>
              </a:spcBef>
              <a:spcAft>
                <a:spcPts val="600"/>
              </a:spcAft>
            </a:pPr>
            <a:r>
              <a:rPr lang="en-US" sz="2800" dirty="0">
                <a:ea typeface="Calibri"/>
                <a:cs typeface="Times New Roman"/>
              </a:rPr>
              <a:t> 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9984" y="4786340"/>
            <a:ext cx="2414016" cy="376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789833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Points Lines and Planes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38150"/>
            <a:ext cx="8686800" cy="685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>
                <a:solidFill>
                  <a:schemeClr val="accent1"/>
                </a:solidFill>
              </a:rPr>
              <a:t>Sample Problem 2:</a:t>
            </a:r>
            <a:r>
              <a:rPr lang="en-US" sz="2800" dirty="0">
                <a:solidFill>
                  <a:schemeClr val="accent1"/>
                </a:solidFill>
              </a:rPr>
              <a:t> </a:t>
            </a:r>
            <a:r>
              <a:rPr lang="en-US" sz="2800" b="1" dirty="0"/>
              <a:t>Refer to each figure.</a:t>
            </a:r>
            <a:endParaRPr lang="en-US" sz="2400" b="1" i="1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9984" y="4786340"/>
            <a:ext cx="2414016" cy="37621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28600" y="1428750"/>
            <a:ext cx="45397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/>
              <a:t>a</a:t>
            </a:r>
            <a:r>
              <a:rPr lang="en-US" sz="2800" dirty="0"/>
              <a:t>.</a:t>
            </a:r>
          </a:p>
        </p:txBody>
      </p:sp>
      <p:sp>
        <p:nvSpPr>
          <p:cNvPr id="11" name="Parallelogram 10"/>
          <p:cNvSpPr/>
          <p:nvPr/>
        </p:nvSpPr>
        <p:spPr>
          <a:xfrm>
            <a:off x="1143000" y="1690360"/>
            <a:ext cx="3048000" cy="1974533"/>
          </a:xfrm>
          <a:prstGeom prst="parallelogram">
            <a:avLst/>
          </a:prstGeom>
          <a:solidFill>
            <a:schemeClr val="accent1">
              <a:lumMod val="20000"/>
              <a:lumOff val="80000"/>
            </a:schemeClr>
          </a:solidFill>
          <a:ln w="31750" cap="flat" cmpd="sng" algn="ctr">
            <a:solidFill>
              <a:srgbClr val="1F497D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 flipH="1" flipV="1">
            <a:off x="1676400" y="2571750"/>
            <a:ext cx="1905001" cy="685418"/>
          </a:xfrm>
          <a:prstGeom prst="line">
            <a:avLst/>
          </a:prstGeom>
          <a:noFill/>
          <a:ln w="31750" cap="flat" cmpd="sng" algn="ctr">
            <a:solidFill>
              <a:srgbClr val="1F497D"/>
            </a:solidFill>
            <a:prstDash val="solid"/>
            <a:headEnd type="stealth" w="med" len="lg"/>
            <a:tailEnd type="stealth" w="med" len="lg"/>
          </a:ln>
          <a:effectLst/>
        </p:spPr>
      </p:cxnSp>
      <p:cxnSp>
        <p:nvCxnSpPr>
          <p:cNvPr id="15" name="Straight Connector 14"/>
          <p:cNvCxnSpPr/>
          <p:nvPr/>
        </p:nvCxnSpPr>
        <p:spPr>
          <a:xfrm flipH="1">
            <a:off x="1818322" y="2578428"/>
            <a:ext cx="1131571" cy="548324"/>
          </a:xfrm>
          <a:prstGeom prst="line">
            <a:avLst/>
          </a:prstGeom>
          <a:noFill/>
          <a:ln w="31750" cap="flat" cmpd="sng" algn="ctr">
            <a:solidFill>
              <a:srgbClr val="1F497D"/>
            </a:solidFill>
            <a:prstDash val="solid"/>
            <a:headEnd type="oval" w="sm" len="sm"/>
            <a:tailEnd type="oval" w="sm" len="sm"/>
          </a:ln>
          <a:effectLst/>
        </p:spPr>
      </p:cxnSp>
      <p:cxnSp>
        <p:nvCxnSpPr>
          <p:cNvPr id="17" name="Straight Connector 16"/>
          <p:cNvCxnSpPr/>
          <p:nvPr/>
        </p:nvCxnSpPr>
        <p:spPr>
          <a:xfrm flipH="1">
            <a:off x="1740955" y="3126752"/>
            <a:ext cx="77367" cy="0"/>
          </a:xfrm>
          <a:prstGeom prst="line">
            <a:avLst/>
          </a:prstGeom>
          <a:noFill/>
          <a:ln w="19050" cap="flat" cmpd="sng" algn="ctr">
            <a:solidFill>
              <a:srgbClr val="1F497D"/>
            </a:solidFill>
            <a:prstDash val="sysDash"/>
            <a:headEnd type="oval" w="lg" len="lg"/>
          </a:ln>
          <a:effectLst/>
        </p:spPr>
      </p:cxnSp>
      <p:cxnSp>
        <p:nvCxnSpPr>
          <p:cNvPr id="18" name="Straight Connector 17"/>
          <p:cNvCxnSpPr/>
          <p:nvPr/>
        </p:nvCxnSpPr>
        <p:spPr>
          <a:xfrm flipH="1">
            <a:off x="1905000" y="2677626"/>
            <a:ext cx="77367" cy="0"/>
          </a:xfrm>
          <a:prstGeom prst="line">
            <a:avLst/>
          </a:prstGeom>
          <a:noFill/>
          <a:ln w="19050" cap="flat" cmpd="sng" algn="ctr">
            <a:solidFill>
              <a:srgbClr val="1F497D"/>
            </a:solidFill>
            <a:prstDash val="sysDash"/>
            <a:headEnd type="oval" w="lg" len="lg"/>
          </a:ln>
          <a:effectLst/>
        </p:spPr>
      </p:cxnSp>
      <p:cxnSp>
        <p:nvCxnSpPr>
          <p:cNvPr id="19" name="Straight Connector 18"/>
          <p:cNvCxnSpPr/>
          <p:nvPr/>
        </p:nvCxnSpPr>
        <p:spPr>
          <a:xfrm flipH="1">
            <a:off x="1818322" y="2863227"/>
            <a:ext cx="565785" cy="263525"/>
          </a:xfrm>
          <a:prstGeom prst="line">
            <a:avLst/>
          </a:prstGeom>
          <a:noFill/>
          <a:ln w="31750" cap="flat" cmpd="sng" algn="ctr">
            <a:solidFill>
              <a:srgbClr val="1F497D"/>
            </a:solidFill>
            <a:prstDash val="solid"/>
            <a:headEnd type="oval" w="sm" len="sm"/>
            <a:tailEnd type="oval" w="sm" len="sm"/>
          </a:ln>
          <a:effectLst/>
        </p:spPr>
      </p:cxnSp>
      <p:cxnSp>
        <p:nvCxnSpPr>
          <p:cNvPr id="20" name="Straight Connector 19"/>
          <p:cNvCxnSpPr/>
          <p:nvPr/>
        </p:nvCxnSpPr>
        <p:spPr>
          <a:xfrm flipH="1">
            <a:off x="2339575" y="2852590"/>
            <a:ext cx="77367" cy="0"/>
          </a:xfrm>
          <a:prstGeom prst="line">
            <a:avLst/>
          </a:prstGeom>
          <a:noFill/>
          <a:ln w="19050" cap="flat" cmpd="sng" algn="ctr">
            <a:solidFill>
              <a:srgbClr val="1F497D"/>
            </a:solidFill>
            <a:prstDash val="sysDash"/>
            <a:headEnd type="oval" w="lg" len="lg"/>
          </a:ln>
          <a:effectLst/>
        </p:spPr>
      </p:cxnSp>
      <p:cxnSp>
        <p:nvCxnSpPr>
          <p:cNvPr id="21" name="Straight Connector 20"/>
          <p:cNvCxnSpPr/>
          <p:nvPr/>
        </p:nvCxnSpPr>
        <p:spPr>
          <a:xfrm flipH="1">
            <a:off x="2872526" y="2578428"/>
            <a:ext cx="77367" cy="0"/>
          </a:xfrm>
          <a:prstGeom prst="line">
            <a:avLst/>
          </a:prstGeom>
          <a:noFill/>
          <a:ln w="19050" cap="flat" cmpd="sng" algn="ctr">
            <a:solidFill>
              <a:srgbClr val="1F497D"/>
            </a:solidFill>
            <a:prstDash val="sysDash"/>
            <a:headEnd type="oval" w="lg" len="lg"/>
          </a:ln>
          <a:effectLst/>
        </p:spPr>
      </p:cxnSp>
      <p:cxnSp>
        <p:nvCxnSpPr>
          <p:cNvPr id="22" name="Straight Connector 21"/>
          <p:cNvCxnSpPr/>
          <p:nvPr/>
        </p:nvCxnSpPr>
        <p:spPr>
          <a:xfrm flipH="1">
            <a:off x="3042552" y="3121443"/>
            <a:ext cx="77367" cy="0"/>
          </a:xfrm>
          <a:prstGeom prst="line">
            <a:avLst/>
          </a:prstGeom>
          <a:noFill/>
          <a:ln w="19050" cap="flat" cmpd="sng" algn="ctr">
            <a:solidFill>
              <a:srgbClr val="1F497D"/>
            </a:solidFill>
            <a:prstDash val="sysDash"/>
            <a:headEnd type="oval" w="lg" len="lg"/>
          </a:ln>
          <a:effectLst/>
        </p:spPr>
      </p:cxnSp>
      <p:cxnSp>
        <p:nvCxnSpPr>
          <p:cNvPr id="23" name="Straight Connector 22"/>
          <p:cNvCxnSpPr/>
          <p:nvPr/>
        </p:nvCxnSpPr>
        <p:spPr>
          <a:xfrm>
            <a:off x="2628900" y="1088260"/>
            <a:ext cx="0" cy="1394131"/>
          </a:xfrm>
          <a:prstGeom prst="line">
            <a:avLst/>
          </a:prstGeom>
          <a:noFill/>
          <a:ln w="31750" cap="flat" cmpd="sng" algn="ctr">
            <a:solidFill>
              <a:srgbClr val="1F497D"/>
            </a:solidFill>
            <a:prstDash val="solid"/>
            <a:headEnd type="stealth" w="med" len="lg"/>
            <a:tailEnd type="oval" w="sm" len="sm"/>
          </a:ln>
          <a:effectLst/>
        </p:spPr>
      </p:cxnSp>
      <p:cxnSp>
        <p:nvCxnSpPr>
          <p:cNvPr id="25" name="Straight Connector 24"/>
          <p:cNvCxnSpPr/>
          <p:nvPr/>
        </p:nvCxnSpPr>
        <p:spPr>
          <a:xfrm flipV="1">
            <a:off x="2628900" y="2482391"/>
            <a:ext cx="0" cy="1087459"/>
          </a:xfrm>
          <a:prstGeom prst="line">
            <a:avLst/>
          </a:prstGeom>
          <a:noFill/>
          <a:ln w="31750" cap="flat" cmpd="sng" algn="ctr">
            <a:solidFill>
              <a:srgbClr val="1F497D"/>
            </a:solidFill>
            <a:prstDash val="sysDash"/>
            <a:headEnd type="stealth" w="med" len="lg"/>
            <a:tailEnd type="oval" w="sm" len="sm"/>
          </a:ln>
          <a:effectLst/>
        </p:spPr>
      </p:cxnSp>
      <p:cxnSp>
        <p:nvCxnSpPr>
          <p:cNvPr id="27" name="Straight Connector 26"/>
          <p:cNvCxnSpPr/>
          <p:nvPr/>
        </p:nvCxnSpPr>
        <p:spPr>
          <a:xfrm flipH="1">
            <a:off x="2543212" y="2470658"/>
            <a:ext cx="77367" cy="0"/>
          </a:xfrm>
          <a:prstGeom prst="line">
            <a:avLst/>
          </a:prstGeom>
          <a:noFill/>
          <a:ln w="19050" cap="flat" cmpd="sng" algn="ctr">
            <a:solidFill>
              <a:srgbClr val="1F497D"/>
            </a:solidFill>
            <a:prstDash val="sysDash"/>
            <a:headEnd type="oval" w="lg" len="lg"/>
          </a:ln>
          <a:effectLst/>
        </p:spPr>
      </p:cxnSp>
      <p:cxnSp>
        <p:nvCxnSpPr>
          <p:cNvPr id="28" name="Straight Connector 27"/>
          <p:cNvCxnSpPr/>
          <p:nvPr/>
        </p:nvCxnSpPr>
        <p:spPr>
          <a:xfrm flipH="1">
            <a:off x="2566595" y="1951970"/>
            <a:ext cx="77367" cy="0"/>
          </a:xfrm>
          <a:prstGeom prst="line">
            <a:avLst/>
          </a:prstGeom>
          <a:noFill/>
          <a:ln w="19050" cap="flat" cmpd="sng" algn="ctr">
            <a:solidFill>
              <a:srgbClr val="1F497D"/>
            </a:solidFill>
            <a:prstDash val="sysDash"/>
            <a:headEnd type="oval" w="lg" len="lg"/>
          </a:ln>
          <a:effectLst/>
        </p:spPr>
      </p:cxnSp>
      <p:cxnSp>
        <p:nvCxnSpPr>
          <p:cNvPr id="29" name="Straight Connector 28"/>
          <p:cNvCxnSpPr/>
          <p:nvPr/>
        </p:nvCxnSpPr>
        <p:spPr>
          <a:xfrm flipH="1">
            <a:off x="2543212" y="3279152"/>
            <a:ext cx="77367" cy="0"/>
          </a:xfrm>
          <a:prstGeom prst="line">
            <a:avLst/>
          </a:prstGeom>
          <a:noFill/>
          <a:ln w="19050" cap="flat" cmpd="sng" algn="ctr">
            <a:solidFill>
              <a:srgbClr val="1F497D"/>
            </a:solidFill>
            <a:prstDash val="sysDash"/>
            <a:headEnd type="oval" w="lg" len="lg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Rectangle 25"/>
              <p:cNvSpPr/>
              <p:nvPr/>
            </p:nvSpPr>
            <p:spPr>
              <a:xfrm>
                <a:off x="2122963" y="1600659"/>
                <a:ext cx="484427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latin typeface="Cambria Math"/>
                          <a:ea typeface="Times New Roman"/>
                          <a:cs typeface="Times New Roman"/>
                        </a:rPr>
                        <m:t>𝑫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6" name="Rectangle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2963" y="1600659"/>
                <a:ext cx="484427" cy="461665"/>
              </a:xfrm>
              <a:prstGeom prst="rect">
                <a:avLst/>
              </a:prstGeom>
              <a:blipFill rotWithShape="1">
                <a:blip r:embed="rId3"/>
                <a:stretch>
                  <a:fillRect t="-10667" r="-26250" b="-30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Rectangle 29"/>
              <p:cNvSpPr/>
              <p:nvPr/>
            </p:nvSpPr>
            <p:spPr>
              <a:xfrm>
                <a:off x="2139786" y="2251558"/>
                <a:ext cx="428322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𝑺</m:t>
                      </m:r>
                    </m:oMath>
                  </m:oMathPara>
                </a14:m>
                <a:endParaRPr lang="en-US" sz="2400" b="1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30" name="Rectangle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9786" y="2251558"/>
                <a:ext cx="428322" cy="461665"/>
              </a:xfrm>
              <a:prstGeom prst="rect">
                <a:avLst/>
              </a:prstGeom>
              <a:blipFill rotWithShape="1">
                <a:blip r:embed="rId4"/>
                <a:stretch>
                  <a:fillRect t="-10526" r="-30000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Rectangle 30"/>
              <p:cNvSpPr/>
              <p:nvPr/>
            </p:nvSpPr>
            <p:spPr>
              <a:xfrm>
                <a:off x="2120184" y="2938216"/>
                <a:ext cx="445956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𝑻</m:t>
                      </m:r>
                    </m:oMath>
                  </m:oMathPara>
                </a14:m>
                <a:endParaRPr lang="en-US" sz="2400" b="1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31" name="Rectangle 3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0184" y="2938216"/>
                <a:ext cx="445956" cy="461665"/>
              </a:xfrm>
              <a:prstGeom prst="rect">
                <a:avLst/>
              </a:prstGeom>
              <a:blipFill rotWithShape="1">
                <a:blip r:embed="rId5"/>
                <a:stretch>
                  <a:fillRect t="-10526" r="-27397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72" name="Rectangle 3071"/>
              <p:cNvSpPr/>
              <p:nvPr/>
            </p:nvSpPr>
            <p:spPr>
              <a:xfrm>
                <a:off x="2566140" y="3279152"/>
                <a:ext cx="476412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𝑩</m:t>
                      </m:r>
                    </m:oMath>
                  </m:oMathPara>
                </a14:m>
                <a:endParaRPr lang="en-US" sz="2400" b="1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3072" name="Rectangle 307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66140" y="3279152"/>
                <a:ext cx="476412" cy="461665"/>
              </a:xfrm>
              <a:prstGeom prst="rect">
                <a:avLst/>
              </a:prstGeom>
              <a:blipFill rotWithShape="1">
                <a:blip r:embed="rId6"/>
                <a:stretch>
                  <a:fillRect t="-10526" r="-25641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73" name="Rectangle 3072"/>
              <p:cNvSpPr/>
              <p:nvPr/>
            </p:nvSpPr>
            <p:spPr>
              <a:xfrm>
                <a:off x="1224154" y="3126752"/>
                <a:ext cx="556563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𝑾</m:t>
                      </m:r>
                    </m:oMath>
                  </m:oMathPara>
                </a14:m>
                <a:endParaRPr lang="en-US" sz="2400" b="1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3073" name="Rectangle 307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24154" y="3126752"/>
                <a:ext cx="556563" cy="461665"/>
              </a:xfrm>
              <a:prstGeom prst="rect">
                <a:avLst/>
              </a:prstGeom>
              <a:blipFill rotWithShape="1">
                <a:blip r:embed="rId7"/>
                <a:stretch>
                  <a:fillRect t="-10526" r="-21978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75" name="Rectangle 3074"/>
              <p:cNvSpPr/>
              <p:nvPr/>
            </p:nvSpPr>
            <p:spPr>
              <a:xfrm>
                <a:off x="3075839" y="2690980"/>
                <a:ext cx="447558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𝒁</m:t>
                      </m:r>
                    </m:oMath>
                  </m:oMathPara>
                </a14:m>
                <a:endParaRPr lang="en-US" sz="2400" b="1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3075" name="Rectangle 307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75839" y="2690980"/>
                <a:ext cx="447558" cy="461665"/>
              </a:xfrm>
              <a:prstGeom prst="rect">
                <a:avLst/>
              </a:prstGeom>
              <a:blipFill rotWithShape="1">
                <a:blip r:embed="rId8"/>
                <a:stretch>
                  <a:fillRect t="-10526" r="-28767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76" name="Rectangle 3075"/>
              <p:cNvSpPr/>
              <p:nvPr/>
            </p:nvSpPr>
            <p:spPr>
              <a:xfrm>
                <a:off x="2924420" y="2229315"/>
                <a:ext cx="478016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latin typeface="Cambria Math"/>
                          <a:ea typeface="Times New Roman"/>
                          <a:cs typeface="Times New Roman"/>
                        </a:rPr>
                        <m:t>𝑼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3076" name="Rectangle 307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24420" y="2229315"/>
                <a:ext cx="478016" cy="461665"/>
              </a:xfrm>
              <a:prstGeom prst="rect">
                <a:avLst/>
              </a:prstGeom>
              <a:blipFill rotWithShape="1">
                <a:blip r:embed="rId9"/>
                <a:stretch>
                  <a:fillRect t="-10667" r="-25641" b="-30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77" name="Rectangle 3076"/>
              <p:cNvSpPr/>
              <p:nvPr/>
            </p:nvSpPr>
            <p:spPr>
              <a:xfrm>
                <a:off x="1283108" y="2470658"/>
                <a:ext cx="479618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latin typeface="Cambria Math"/>
                          <a:ea typeface="Times New Roman"/>
                          <a:cs typeface="Times New Roman"/>
                        </a:rPr>
                        <m:t>𝑸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3077" name="Rectangle 307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83108" y="2470658"/>
                <a:ext cx="479618" cy="461665"/>
              </a:xfrm>
              <a:prstGeom prst="rect">
                <a:avLst/>
              </a:prstGeom>
              <a:blipFill rotWithShape="1">
                <a:blip r:embed="rId10"/>
                <a:stretch>
                  <a:fillRect t="-10526" r="-26582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78" name="Rectangle 3077"/>
              <p:cNvSpPr/>
              <p:nvPr/>
            </p:nvSpPr>
            <p:spPr>
              <a:xfrm>
                <a:off x="3325266" y="3295561"/>
                <a:ext cx="465191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latin typeface="Cambria Math"/>
                          <a:ea typeface="Times New Roman"/>
                          <a:cs typeface="Times New Roman"/>
                        </a:rPr>
                        <m:t>𝝅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3078" name="Rectangle 307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25266" y="3295561"/>
                <a:ext cx="465191" cy="461665"/>
              </a:xfrm>
              <a:prstGeom prst="rect">
                <a:avLst/>
              </a:prstGeom>
              <a:blipFill rotWithShape="1">
                <a:blip r:embed="rId11"/>
                <a:stretch>
                  <a:fillRect t="-10667" r="-25974" b="-30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079" name="Rectangle 3078"/>
              <p:cNvSpPr/>
              <p:nvPr/>
            </p:nvSpPr>
            <p:spPr>
              <a:xfrm>
                <a:off x="4561114" y="1566355"/>
                <a:ext cx="4049486" cy="87818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400" dirty="0"/>
                  <a:t>Name the intersection of line </a:t>
                </a:r>
                <a14:m>
                  <m:oMath xmlns:m="http://schemas.openxmlformats.org/officeDocument/2006/math">
                    <m:acc>
                      <m:accPr>
                        <m:chr m:val="⃡"/>
                        <m:ctrlPr>
                          <a:rPr lang="en-US" sz="2400" b="1" i="1">
                            <a:latin typeface="Cambria Math" panose="02040503050406030204" pitchFamily="18" charset="0"/>
                            <a:ea typeface="Times New Roman"/>
                          </a:rPr>
                        </m:ctrlPr>
                      </m:accPr>
                      <m:e>
                        <m:r>
                          <a:rPr lang="en-US" sz="2400" b="1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𝑸𝒁</m:t>
                        </m:r>
                      </m:e>
                    </m:acc>
                  </m:oMath>
                </a14:m>
                <a:r>
                  <a:rPr lang="en-US" sz="2400" dirty="0"/>
                  <a:t> and segment 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400" b="1" i="1">
                            <a:latin typeface="Cambria Math" panose="02040503050406030204" pitchFamily="18" charset="0"/>
                            <a:ea typeface="Times New Roman"/>
                          </a:rPr>
                        </m:ctrlPr>
                      </m:accPr>
                      <m:e>
                        <m:r>
                          <a:rPr lang="en-US" sz="2400" b="1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𝑾𝑼</m:t>
                        </m:r>
                      </m:e>
                    </m:acc>
                  </m:oMath>
                </a14:m>
                <a:r>
                  <a:rPr lang="en-US" sz="2400" dirty="0"/>
                  <a:t>̅.</a:t>
                </a:r>
              </a:p>
            </p:txBody>
          </p:sp>
        </mc:Choice>
        <mc:Fallback>
          <p:sp>
            <p:nvSpPr>
              <p:cNvPr id="3079" name="Rectangle 307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1114" y="1566355"/>
                <a:ext cx="4049486" cy="878189"/>
              </a:xfrm>
              <a:prstGeom prst="rect">
                <a:avLst/>
              </a:prstGeom>
              <a:blipFill>
                <a:blip r:embed="rId12"/>
                <a:stretch>
                  <a:fillRect l="-2256" t="-5556" b="-15278"/>
                </a:stretch>
              </a:blipFill>
            </p:spPr>
            <p:txBody>
              <a:bodyPr/>
              <a:lstStyle/>
              <a:p>
                <a:r>
                  <a:rPr lang="en-Z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8577801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Points Lines and Planes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38150"/>
            <a:ext cx="8686800" cy="685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>
                <a:solidFill>
                  <a:schemeClr val="accent1"/>
                </a:solidFill>
              </a:rPr>
              <a:t>Sample Problem 2:</a:t>
            </a:r>
            <a:r>
              <a:rPr lang="en-US" sz="2800" dirty="0">
                <a:solidFill>
                  <a:schemeClr val="accent1"/>
                </a:solidFill>
              </a:rPr>
              <a:t> </a:t>
            </a:r>
            <a:r>
              <a:rPr lang="en-US" sz="2800" b="1" dirty="0"/>
              <a:t>Refer to each figure.</a:t>
            </a:r>
            <a:endParaRPr lang="en-US" sz="2400" b="1" i="1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9984" y="4786340"/>
            <a:ext cx="2414016" cy="37621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28600" y="1428750"/>
            <a:ext cx="45397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/>
              <a:t>a</a:t>
            </a:r>
            <a:r>
              <a:rPr lang="en-US" sz="2800" dirty="0"/>
              <a:t>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79" name="Rectangle 3078"/>
              <p:cNvSpPr/>
              <p:nvPr/>
            </p:nvSpPr>
            <p:spPr>
              <a:xfrm>
                <a:off x="4561114" y="1566355"/>
                <a:ext cx="4049486" cy="87818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400" dirty="0"/>
                  <a:t>Name the intersection of line </a:t>
                </a:r>
                <a14:m>
                  <m:oMath xmlns:m="http://schemas.openxmlformats.org/officeDocument/2006/math">
                    <m:acc>
                      <m:accPr>
                        <m:chr m:val="⃡"/>
                        <m:ctrlPr>
                          <a:rPr lang="en-US" sz="2400" b="1" i="1">
                            <a:latin typeface="Cambria Math" panose="02040503050406030204" pitchFamily="18" charset="0"/>
                            <a:ea typeface="Times New Roman"/>
                          </a:rPr>
                        </m:ctrlPr>
                      </m:accPr>
                      <m:e>
                        <m:r>
                          <a:rPr lang="en-US" sz="2400" b="1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𝑸𝒁</m:t>
                        </m:r>
                      </m:e>
                    </m:acc>
                  </m:oMath>
                </a14:m>
                <a:r>
                  <a:rPr lang="en-US" sz="2400" dirty="0"/>
                  <a:t> and segment 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400" b="1" i="1">
                            <a:latin typeface="Cambria Math" panose="02040503050406030204" pitchFamily="18" charset="0"/>
                            <a:ea typeface="Times New Roman"/>
                          </a:rPr>
                        </m:ctrlPr>
                      </m:accPr>
                      <m:e>
                        <m:r>
                          <a:rPr lang="en-US" sz="2400" b="1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𝑾𝑼</m:t>
                        </m:r>
                      </m:e>
                    </m:acc>
                  </m:oMath>
                </a14:m>
                <a:r>
                  <a:rPr lang="en-US" sz="2400" dirty="0"/>
                  <a:t>̅.</a:t>
                </a:r>
              </a:p>
            </p:txBody>
          </p:sp>
        </mc:Choice>
        <mc:Fallback xmlns="">
          <p:sp>
            <p:nvSpPr>
              <p:cNvPr id="3079" name="Rectangle 307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1114" y="1566355"/>
                <a:ext cx="4049486" cy="878189"/>
              </a:xfrm>
              <a:prstGeom prst="rect">
                <a:avLst/>
              </a:prstGeom>
              <a:blipFill rotWithShape="1">
                <a:blip r:embed="rId12"/>
                <a:stretch>
                  <a:fillRect l="-2256" t="-5556" b="-152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4648200" y="2894514"/>
                <a:ext cx="1161472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:r>
                  <a:rPr lang="en-US" sz="2400" dirty="0"/>
                  <a:t>Point  </a:t>
                </a:r>
                <a14:m>
                  <m:oMath xmlns:m="http://schemas.openxmlformats.org/officeDocument/2006/math">
                    <m:r>
                      <a:rPr lang="en-US" sz="2400" b="1" i="1">
                        <a:solidFill>
                          <a:prstClr val="black"/>
                        </a:solidFill>
                        <a:latin typeface="Cambria Math"/>
                      </a:rPr>
                      <m:t>𝑻</m:t>
                    </m:r>
                  </m:oMath>
                </a14:m>
                <a:endParaRPr lang="en-US" sz="2400" b="1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8200" y="2894514"/>
                <a:ext cx="1161472" cy="461665"/>
              </a:xfrm>
              <a:prstGeom prst="rect">
                <a:avLst/>
              </a:prstGeom>
              <a:blipFill rotWithShape="1">
                <a:blip r:embed="rId13"/>
                <a:stretch>
                  <a:fillRect l="-8421" t="-10526" r="-12632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" name="Picture 7">
            <a:extLst>
              <a:ext uri="{FF2B5EF4-FFF2-40B4-BE49-F238E27FC236}">
                <a16:creationId xmlns:a16="http://schemas.microsoft.com/office/drawing/2014/main" id="{2160DEEC-FDD6-4A85-82E8-07EA859F2C7A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838201" y="1104713"/>
            <a:ext cx="3259535" cy="28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727760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Points Lines and Planes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38150"/>
            <a:ext cx="8686800" cy="685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>
                <a:solidFill>
                  <a:schemeClr val="accent1"/>
                </a:solidFill>
              </a:rPr>
              <a:t>Sample Problem 2:</a:t>
            </a:r>
            <a:r>
              <a:rPr lang="en-US" sz="2800" dirty="0">
                <a:solidFill>
                  <a:schemeClr val="accent1"/>
                </a:solidFill>
              </a:rPr>
              <a:t> </a:t>
            </a:r>
            <a:r>
              <a:rPr lang="en-US" sz="2800" b="1" dirty="0"/>
              <a:t>Refer to each figure.</a:t>
            </a:r>
            <a:endParaRPr lang="en-US" sz="2400" b="1" i="1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9984" y="4786340"/>
            <a:ext cx="2414016" cy="37621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28600" y="1428750"/>
            <a:ext cx="45397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/>
              <a:t>a</a:t>
            </a:r>
            <a:r>
              <a:rPr lang="en-US" sz="2800" dirty="0"/>
              <a:t>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79" name="Rectangle 3078"/>
              <p:cNvSpPr/>
              <p:nvPr/>
            </p:nvSpPr>
            <p:spPr>
              <a:xfrm>
                <a:off x="4561114" y="1566355"/>
                <a:ext cx="4049486" cy="87575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400" dirty="0"/>
                  <a:t>Name the intersection of plane </a:t>
                </a:r>
                <a14:m>
                  <m:oMath xmlns:m="http://schemas.openxmlformats.org/officeDocument/2006/math">
                    <m:r>
                      <a:rPr lang="en-US" sz="2400" b="1" i="1">
                        <a:latin typeface="Cambria Math"/>
                        <a:ea typeface="Times New Roman"/>
                      </a:rPr>
                      <m:t>𝝅</m:t>
                    </m:r>
                  </m:oMath>
                </a14:m>
                <a:r>
                  <a:rPr lang="en-US" sz="2400" dirty="0"/>
                  <a:t> and line </a:t>
                </a:r>
                <a14:m>
                  <m:oMath xmlns:m="http://schemas.openxmlformats.org/officeDocument/2006/math">
                    <m:acc>
                      <m:accPr>
                        <m:chr m:val="⃡"/>
                        <m:ctrlPr>
                          <a:rPr lang="en-US" sz="2400" b="1" i="1">
                            <a:latin typeface="Cambria Math" panose="02040503050406030204" pitchFamily="18" charset="0"/>
                            <a:ea typeface="Times New Roman"/>
                          </a:rPr>
                        </m:ctrlPr>
                      </m:accPr>
                      <m:e>
                        <m:r>
                          <a:rPr lang="en-US" sz="2400" b="1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𝑫𝑩</m:t>
                        </m:r>
                        <m:r>
                          <a:rPr lang="en-US" sz="2400" b="1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.</m:t>
                        </m:r>
                      </m:e>
                    </m:acc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3079" name="Rectangle 307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1114" y="1566355"/>
                <a:ext cx="4049486" cy="875753"/>
              </a:xfrm>
              <a:prstGeom prst="rect">
                <a:avLst/>
              </a:prstGeom>
              <a:blipFill rotWithShape="1">
                <a:blip r:embed="rId12"/>
                <a:stretch>
                  <a:fillRect l="-2256" t="-5556" r="-3308" b="-1458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2" name="Picture 31">
            <a:extLst>
              <a:ext uri="{FF2B5EF4-FFF2-40B4-BE49-F238E27FC236}">
                <a16:creationId xmlns:a16="http://schemas.microsoft.com/office/drawing/2014/main" id="{954BFF72-9260-4474-AF4D-342E65C2C1D4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838201" y="1104713"/>
            <a:ext cx="3259535" cy="28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974701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Points Lines and Planes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38150"/>
            <a:ext cx="8686800" cy="685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>
                <a:solidFill>
                  <a:schemeClr val="accent1"/>
                </a:solidFill>
              </a:rPr>
              <a:t>Sample Problem 2:</a:t>
            </a:r>
            <a:r>
              <a:rPr lang="en-US" sz="2800" dirty="0">
                <a:solidFill>
                  <a:schemeClr val="accent1"/>
                </a:solidFill>
              </a:rPr>
              <a:t> </a:t>
            </a:r>
            <a:r>
              <a:rPr lang="en-US" sz="2800" b="1" dirty="0"/>
              <a:t>Refer to each figure.</a:t>
            </a:r>
            <a:endParaRPr lang="en-US" sz="2400" b="1" i="1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9984" y="4786340"/>
            <a:ext cx="2414016" cy="37621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28600" y="1428750"/>
            <a:ext cx="45397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/>
              <a:t>a</a:t>
            </a:r>
            <a:r>
              <a:rPr lang="en-US" sz="2800" dirty="0"/>
              <a:t>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79" name="Rectangle 3078"/>
              <p:cNvSpPr/>
              <p:nvPr/>
            </p:nvSpPr>
            <p:spPr>
              <a:xfrm>
                <a:off x="4561114" y="1566355"/>
                <a:ext cx="4049486" cy="87575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400" dirty="0"/>
                  <a:t>Name the intersection of plane </a:t>
                </a:r>
                <a14:m>
                  <m:oMath xmlns:m="http://schemas.openxmlformats.org/officeDocument/2006/math">
                    <m:r>
                      <a:rPr lang="en-US" sz="2400" b="1" i="1">
                        <a:latin typeface="Cambria Math"/>
                        <a:ea typeface="Times New Roman"/>
                      </a:rPr>
                      <m:t>𝝅</m:t>
                    </m:r>
                  </m:oMath>
                </a14:m>
                <a:r>
                  <a:rPr lang="en-US" sz="2400" dirty="0"/>
                  <a:t> and line </a:t>
                </a:r>
                <a14:m>
                  <m:oMath xmlns:m="http://schemas.openxmlformats.org/officeDocument/2006/math">
                    <m:acc>
                      <m:accPr>
                        <m:chr m:val="⃡"/>
                        <m:ctrlPr>
                          <a:rPr lang="en-US" sz="2400" b="1" i="1">
                            <a:latin typeface="Cambria Math" panose="02040503050406030204" pitchFamily="18" charset="0"/>
                            <a:ea typeface="Times New Roman"/>
                          </a:rPr>
                        </m:ctrlPr>
                      </m:accPr>
                      <m:e>
                        <m:r>
                          <a:rPr lang="en-US" sz="2400" b="1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𝑫𝑩</m:t>
                        </m:r>
                        <m:r>
                          <a:rPr lang="en-US" sz="2400" b="1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.</m:t>
                        </m:r>
                      </m:e>
                    </m:acc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3079" name="Rectangle 307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1114" y="1566355"/>
                <a:ext cx="4049486" cy="875753"/>
              </a:xfrm>
              <a:prstGeom prst="rect">
                <a:avLst/>
              </a:prstGeom>
              <a:blipFill rotWithShape="1">
                <a:blip r:embed="rId12"/>
                <a:stretch>
                  <a:fillRect l="-2256" t="-5556" r="-3308" b="-1458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4596740" y="2898088"/>
                <a:ext cx="1143839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:r>
                  <a:rPr lang="en-US" sz="2400" dirty="0"/>
                  <a:t>Point  </a:t>
                </a:r>
                <a14:m>
                  <m:oMath xmlns:m="http://schemas.openxmlformats.org/officeDocument/2006/math">
                    <m:r>
                      <a:rPr lang="en-US" sz="2400" b="1" i="1">
                        <a:solidFill>
                          <a:prstClr val="black"/>
                        </a:solidFill>
                        <a:latin typeface="Cambria Math"/>
                      </a:rPr>
                      <m:t>𝑺</m:t>
                    </m:r>
                  </m:oMath>
                </a14:m>
                <a:endParaRPr lang="en-US" sz="2400" b="1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6740" y="2898088"/>
                <a:ext cx="1143839" cy="461665"/>
              </a:xfrm>
              <a:prstGeom prst="rect">
                <a:avLst/>
              </a:prstGeom>
              <a:blipFill rotWithShape="1">
                <a:blip r:embed="rId13"/>
                <a:stretch>
                  <a:fillRect l="-7979" t="-10526" r="-12766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3" name="Picture 32">
            <a:extLst>
              <a:ext uri="{FF2B5EF4-FFF2-40B4-BE49-F238E27FC236}">
                <a16:creationId xmlns:a16="http://schemas.microsoft.com/office/drawing/2014/main" id="{5976A882-93F8-4319-9610-1428018FB46F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838201" y="1104713"/>
            <a:ext cx="3259535" cy="28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55273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Points Lines and Planes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38150"/>
            <a:ext cx="8686800" cy="685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>
                <a:solidFill>
                  <a:schemeClr val="accent1"/>
                </a:solidFill>
              </a:rPr>
              <a:t>Sample Problem 2:</a:t>
            </a:r>
            <a:r>
              <a:rPr lang="en-US" sz="2800" dirty="0">
                <a:solidFill>
                  <a:schemeClr val="accent1"/>
                </a:solidFill>
              </a:rPr>
              <a:t> </a:t>
            </a:r>
            <a:r>
              <a:rPr lang="en-US" sz="2800" b="1" dirty="0"/>
              <a:t>Refer to each figure.</a:t>
            </a:r>
            <a:endParaRPr lang="en-US" sz="2400" b="1" i="1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9984" y="4786340"/>
            <a:ext cx="2414016" cy="37621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28600" y="1428750"/>
            <a:ext cx="45397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/>
              <a:t>a</a:t>
            </a:r>
            <a:r>
              <a:rPr lang="en-US" sz="2800" dirty="0"/>
              <a:t>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79" name="Rectangle 3078"/>
              <p:cNvSpPr/>
              <p:nvPr/>
            </p:nvSpPr>
            <p:spPr>
              <a:xfrm>
                <a:off x="4561114" y="1566355"/>
                <a:ext cx="4049486" cy="8309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/>
                <a:r>
                  <a:rPr lang="en-US" sz="2400" dirty="0"/>
                  <a:t>Name the two opposite rays at point  </a:t>
                </a:r>
                <a14:m>
                  <m:oMath xmlns:m="http://schemas.openxmlformats.org/officeDocument/2006/math">
                    <m:r>
                      <a:rPr lang="en-US" sz="2400" b="1" i="1">
                        <a:solidFill>
                          <a:prstClr val="black"/>
                        </a:solidFill>
                        <a:latin typeface="Cambria Math"/>
                      </a:rPr>
                      <m:t>𝑻</m:t>
                    </m:r>
                  </m:oMath>
                </a14:m>
                <a:r>
                  <a:rPr lang="en-US" sz="2400" dirty="0"/>
                  <a:t>.</a:t>
                </a:r>
              </a:p>
            </p:txBody>
          </p:sp>
        </mc:Choice>
        <mc:Fallback xmlns="">
          <p:sp>
            <p:nvSpPr>
              <p:cNvPr id="3079" name="Rectangle 307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1114" y="1566355"/>
                <a:ext cx="4049486" cy="830997"/>
              </a:xfrm>
              <a:prstGeom prst="rect">
                <a:avLst/>
              </a:prstGeom>
              <a:blipFill rotWithShape="1">
                <a:blip r:embed="rId12"/>
                <a:stretch>
                  <a:fillRect l="-2256" t="-5882" r="-2105" b="-161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2" name="Picture 31">
            <a:extLst>
              <a:ext uri="{FF2B5EF4-FFF2-40B4-BE49-F238E27FC236}">
                <a16:creationId xmlns:a16="http://schemas.microsoft.com/office/drawing/2014/main" id="{4D8606E3-E81F-4877-9342-691D7A5A5518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838201" y="1104713"/>
            <a:ext cx="3259535" cy="28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553689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Points Lines and Planes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38150"/>
            <a:ext cx="8686800" cy="685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>
                <a:solidFill>
                  <a:schemeClr val="accent1"/>
                </a:solidFill>
              </a:rPr>
              <a:t>Sample Problem 2:</a:t>
            </a:r>
            <a:r>
              <a:rPr lang="en-US" sz="2800" dirty="0">
                <a:solidFill>
                  <a:schemeClr val="accent1"/>
                </a:solidFill>
              </a:rPr>
              <a:t> </a:t>
            </a:r>
            <a:r>
              <a:rPr lang="en-US" sz="2800" b="1" dirty="0"/>
              <a:t>Refer to each figure.</a:t>
            </a:r>
            <a:endParaRPr lang="en-US" sz="2400" b="1" i="1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9984" y="4786340"/>
            <a:ext cx="2414016" cy="37621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28600" y="1428750"/>
            <a:ext cx="45397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/>
              <a:t>a</a:t>
            </a:r>
            <a:r>
              <a:rPr lang="en-US" sz="2800" dirty="0"/>
              <a:t>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79" name="Rectangle 3078"/>
              <p:cNvSpPr/>
              <p:nvPr/>
            </p:nvSpPr>
            <p:spPr>
              <a:xfrm>
                <a:off x="4561114" y="1566355"/>
                <a:ext cx="4049486" cy="8309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/>
                <a:r>
                  <a:rPr lang="en-US" sz="2400" dirty="0"/>
                  <a:t>Name the two opposite rays at point  </a:t>
                </a:r>
                <a14:m>
                  <m:oMath xmlns:m="http://schemas.openxmlformats.org/officeDocument/2006/math">
                    <m:r>
                      <a:rPr lang="en-US" sz="2400" b="1" i="1">
                        <a:solidFill>
                          <a:prstClr val="black"/>
                        </a:solidFill>
                        <a:latin typeface="Cambria Math"/>
                      </a:rPr>
                      <m:t>𝑻</m:t>
                    </m:r>
                  </m:oMath>
                </a14:m>
                <a:r>
                  <a:rPr lang="en-US" sz="2400" dirty="0"/>
                  <a:t>.</a:t>
                </a:r>
              </a:p>
            </p:txBody>
          </p:sp>
        </mc:Choice>
        <mc:Fallback xmlns="">
          <p:sp>
            <p:nvSpPr>
              <p:cNvPr id="3079" name="Rectangle 307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1114" y="1566355"/>
                <a:ext cx="4049486" cy="830997"/>
              </a:xfrm>
              <a:prstGeom prst="rect">
                <a:avLst/>
              </a:prstGeom>
              <a:blipFill rotWithShape="1">
                <a:blip r:embed="rId12"/>
                <a:stretch>
                  <a:fillRect l="-2256" t="-5882" r="-2105" b="-161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4648200" y="2869392"/>
                <a:ext cx="1686680" cy="50885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2400" b="1" i="1">
                              <a:latin typeface="Cambria Math" panose="02040503050406030204" pitchFamily="18" charset="0"/>
                              <a:ea typeface="Times New Roman"/>
                            </a:rPr>
                          </m:ctrlPr>
                        </m:accPr>
                        <m:e>
                          <m:r>
                            <a:rPr lang="en-US" sz="2400" b="1" i="1"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  <m:t>𝑻𝑸</m:t>
                          </m:r>
                        </m:e>
                      </m:acc>
                      <m:r>
                        <a:rPr lang="en-US" sz="2400" b="1" i="1">
                          <a:effectLst/>
                          <a:latin typeface="Cambria Math"/>
                          <a:ea typeface="Times New Roman"/>
                          <a:cs typeface="Times New Roman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400">
                          <a:effectLst/>
                          <a:latin typeface="Cambria Math"/>
                          <a:ea typeface="Times New Roman"/>
                          <a:cs typeface="Times New Roman"/>
                        </a:rPr>
                        <m:t>and</m:t>
                      </m:r>
                      <m:r>
                        <a:rPr lang="en-US" sz="2400" b="1" i="1">
                          <a:effectLst/>
                          <a:latin typeface="Cambria Math"/>
                          <a:ea typeface="Times New Roman"/>
                          <a:cs typeface="Times New Roman"/>
                        </a:rPr>
                        <m:t> </m:t>
                      </m:r>
                      <m:acc>
                        <m:accPr>
                          <m:chr m:val="⃗"/>
                          <m:ctrlPr>
                            <a:rPr lang="en-US" sz="2400" b="1" i="1">
                              <a:effectLst/>
                              <a:latin typeface="Cambria Math" panose="02040503050406030204" pitchFamily="18" charset="0"/>
                              <a:ea typeface="Times New Roman"/>
                            </a:rPr>
                          </m:ctrlPr>
                        </m:accPr>
                        <m:e>
                          <m:r>
                            <a:rPr lang="en-US" sz="2400" b="1" i="1"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  <m:t>𝑻𝒁</m:t>
                          </m:r>
                        </m:e>
                      </m:acc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8200" y="2869392"/>
                <a:ext cx="1686680" cy="508857"/>
              </a:xfrm>
              <a:prstGeom prst="rect">
                <a:avLst/>
              </a:prstGeom>
              <a:blipFill rotWithShape="1">
                <a:blip r:embed="rId13"/>
                <a:stretch>
                  <a:fillRect r="-7246" b="-277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3" name="Picture 32">
            <a:extLst>
              <a:ext uri="{FF2B5EF4-FFF2-40B4-BE49-F238E27FC236}">
                <a16:creationId xmlns:a16="http://schemas.microsoft.com/office/drawing/2014/main" id="{0A6434E8-CE88-4CEE-B175-9A574F4C9D04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838201" y="1104713"/>
            <a:ext cx="3259535" cy="28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059765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Points Lines and Planes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38150"/>
            <a:ext cx="8686800" cy="685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>
                <a:solidFill>
                  <a:schemeClr val="accent1"/>
                </a:solidFill>
              </a:rPr>
              <a:t>Sample Problem 2:</a:t>
            </a:r>
            <a:r>
              <a:rPr lang="en-US" sz="2800" dirty="0">
                <a:solidFill>
                  <a:schemeClr val="accent1"/>
                </a:solidFill>
              </a:rPr>
              <a:t> </a:t>
            </a:r>
            <a:r>
              <a:rPr lang="en-US" sz="2800" b="1" dirty="0"/>
              <a:t>Refer to each figure.</a:t>
            </a:r>
            <a:endParaRPr lang="en-US" sz="2400" b="1" i="1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9984" y="4786340"/>
            <a:ext cx="2414016" cy="37621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28600" y="1428750"/>
            <a:ext cx="45397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/>
              <a:t>a</a:t>
            </a:r>
            <a:r>
              <a:rPr lang="en-US" sz="2800" dirty="0"/>
              <a:t>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79" name="Rectangle 3078"/>
              <p:cNvSpPr/>
              <p:nvPr/>
            </p:nvSpPr>
            <p:spPr>
              <a:xfrm>
                <a:off x="4561114" y="1566355"/>
                <a:ext cx="4049486" cy="8309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/>
                <a:r>
                  <a:rPr lang="en-US" sz="2400" dirty="0"/>
                  <a:t>What is another name for plane </a:t>
                </a:r>
                <a14:m>
                  <m:oMath xmlns:m="http://schemas.openxmlformats.org/officeDocument/2006/math">
                    <m:r>
                      <a:rPr lang="en-US" sz="2400" b="1" i="1">
                        <a:solidFill>
                          <a:prstClr val="black"/>
                        </a:solidFill>
                        <a:latin typeface="Cambria Math"/>
                        <a:ea typeface="Times New Roman"/>
                        <a:cs typeface="Times New Roman"/>
                      </a:rPr>
                      <m:t>𝝅</m:t>
                    </m:r>
                  </m:oMath>
                </a14:m>
                <a:r>
                  <a:rPr lang="en-US" sz="2400" dirty="0"/>
                  <a:t>?</a:t>
                </a:r>
              </a:p>
            </p:txBody>
          </p:sp>
        </mc:Choice>
        <mc:Fallback xmlns="">
          <p:sp>
            <p:nvSpPr>
              <p:cNvPr id="3079" name="Rectangle 307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1114" y="1566355"/>
                <a:ext cx="4049486" cy="830997"/>
              </a:xfrm>
              <a:prstGeom prst="rect">
                <a:avLst/>
              </a:prstGeom>
              <a:blipFill rotWithShape="1">
                <a:blip r:embed="rId12"/>
                <a:stretch>
                  <a:fillRect l="-2256" t="-5882" b="-161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3" name="Picture 32">
            <a:extLst>
              <a:ext uri="{FF2B5EF4-FFF2-40B4-BE49-F238E27FC236}">
                <a16:creationId xmlns:a16="http://schemas.microsoft.com/office/drawing/2014/main" id="{373F98B8-D6CB-4641-91FF-F915A9B6C3E7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838201" y="1104713"/>
            <a:ext cx="3259535" cy="28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12960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Points Lines and Planes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66750"/>
            <a:ext cx="8915400" cy="41148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400" dirty="0"/>
          </a:p>
          <a:p>
            <a:pPr marL="0" indent="0" algn="ctr">
              <a:buNone/>
            </a:pPr>
            <a:r>
              <a:rPr lang="en-US" sz="2400" b="1" dirty="0">
                <a:solidFill>
                  <a:srgbClr val="0070C0"/>
                </a:solidFill>
              </a:rPr>
              <a:t>Key Vocabulary:</a:t>
            </a:r>
          </a:p>
          <a:p>
            <a:pPr marL="0" indent="0" algn="ctr">
              <a:buNone/>
            </a:pPr>
            <a:r>
              <a:rPr lang="en-US" sz="2400" dirty="0"/>
              <a:t>A line</a:t>
            </a:r>
          </a:p>
          <a:p>
            <a:pPr marL="0" indent="0" algn="ctr">
              <a:buNone/>
            </a:pPr>
            <a:r>
              <a:rPr lang="en-US" sz="2400" dirty="0"/>
              <a:t>A point</a:t>
            </a:r>
          </a:p>
          <a:p>
            <a:pPr marL="0" indent="0" algn="ctr">
              <a:buNone/>
            </a:pPr>
            <a:r>
              <a:rPr lang="en-US" sz="2400" dirty="0"/>
              <a:t>A line segment</a:t>
            </a:r>
          </a:p>
          <a:p>
            <a:pPr marL="0" indent="0" algn="ctr">
              <a:buNone/>
            </a:pPr>
            <a:r>
              <a:rPr lang="en-US" sz="2400" dirty="0"/>
              <a:t>A plane</a:t>
            </a:r>
          </a:p>
          <a:p>
            <a:pPr marL="0" indent="0" algn="ctr">
              <a:buNone/>
            </a:pPr>
            <a:r>
              <a:rPr lang="en-US" sz="2400" dirty="0"/>
              <a:t>An intersection</a:t>
            </a:r>
          </a:p>
          <a:p>
            <a:pPr marL="0" indent="0">
              <a:buNone/>
            </a:pPr>
            <a:endParaRPr lang="en-US" sz="24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9984" y="4786340"/>
            <a:ext cx="2414016" cy="376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329432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Points Lines and Planes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38150"/>
            <a:ext cx="8686800" cy="685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>
                <a:solidFill>
                  <a:schemeClr val="accent1"/>
                </a:solidFill>
              </a:rPr>
              <a:t>Sample Problem 2:</a:t>
            </a:r>
            <a:r>
              <a:rPr lang="en-US" sz="2800" dirty="0">
                <a:solidFill>
                  <a:schemeClr val="accent1"/>
                </a:solidFill>
              </a:rPr>
              <a:t> </a:t>
            </a:r>
            <a:r>
              <a:rPr lang="en-US" sz="2800" b="1" dirty="0"/>
              <a:t>Refer to each figure.</a:t>
            </a:r>
            <a:endParaRPr lang="en-US" sz="2400" b="1" i="1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9984" y="4786340"/>
            <a:ext cx="2414016" cy="37621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28600" y="1428750"/>
            <a:ext cx="45397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/>
              <a:t>a</a:t>
            </a:r>
            <a:r>
              <a:rPr lang="en-US" sz="2800" dirty="0"/>
              <a:t>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79" name="Rectangle 3078"/>
              <p:cNvSpPr/>
              <p:nvPr/>
            </p:nvSpPr>
            <p:spPr>
              <a:xfrm>
                <a:off x="4561114" y="1566355"/>
                <a:ext cx="4049486" cy="8309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/>
                <a:r>
                  <a:rPr lang="en-US" sz="2400" dirty="0"/>
                  <a:t>What is another name for plane </a:t>
                </a:r>
                <a14:m>
                  <m:oMath xmlns:m="http://schemas.openxmlformats.org/officeDocument/2006/math">
                    <m:r>
                      <a:rPr lang="en-US" sz="2400" b="1" i="1">
                        <a:solidFill>
                          <a:prstClr val="black"/>
                        </a:solidFill>
                        <a:latin typeface="Cambria Math"/>
                        <a:ea typeface="Times New Roman"/>
                        <a:cs typeface="Times New Roman"/>
                      </a:rPr>
                      <m:t>𝝅</m:t>
                    </m:r>
                  </m:oMath>
                </a14:m>
                <a:r>
                  <a:rPr lang="en-US" sz="2400" dirty="0"/>
                  <a:t>?</a:t>
                </a:r>
              </a:p>
            </p:txBody>
          </p:sp>
        </mc:Choice>
        <mc:Fallback xmlns="">
          <p:sp>
            <p:nvSpPr>
              <p:cNvPr id="3079" name="Rectangle 307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1114" y="1566355"/>
                <a:ext cx="4049486" cy="830997"/>
              </a:xfrm>
              <a:prstGeom prst="rect">
                <a:avLst/>
              </a:prstGeom>
              <a:blipFill rotWithShape="1">
                <a:blip r:embed="rId12"/>
                <a:stretch>
                  <a:fillRect l="-2256" t="-5882" b="-161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4561114" y="2764156"/>
                <a:ext cx="1604927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dirty="0">
                    <a:ea typeface="Calibri"/>
                    <a:cs typeface="Times New Roman"/>
                  </a:rPr>
                  <a:t>Plane</a:t>
                </a:r>
                <a:r>
                  <a:rPr lang="en-US" sz="2400" b="1" dirty="0">
                    <a:ea typeface="Calibri"/>
                    <a:cs typeface="Times New Roman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b="1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𝑻𝑺𝑼</m:t>
                    </m:r>
                    <m:r>
                      <a:rPr lang="en-US" sz="2400" b="1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 </m:t>
                    </m:r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1114" y="2764156"/>
                <a:ext cx="1604927" cy="461665"/>
              </a:xfrm>
              <a:prstGeom prst="rect">
                <a:avLst/>
              </a:prstGeom>
              <a:blipFill rotWithShape="1">
                <a:blip r:embed="rId13"/>
                <a:stretch>
                  <a:fillRect l="-5703" t="-10526" r="-9506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3" name="Picture 32">
            <a:extLst>
              <a:ext uri="{FF2B5EF4-FFF2-40B4-BE49-F238E27FC236}">
                <a16:creationId xmlns:a16="http://schemas.microsoft.com/office/drawing/2014/main" id="{673D13C3-C598-42A4-9599-F398E254A3DF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838201" y="1104713"/>
            <a:ext cx="3259535" cy="28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306886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Points Lines and Planes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85750"/>
            <a:ext cx="8686800" cy="685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>
                <a:solidFill>
                  <a:schemeClr val="accent1"/>
                </a:solidFill>
              </a:rPr>
              <a:t>Sample Problem 2:</a:t>
            </a:r>
            <a:r>
              <a:rPr lang="en-US" sz="2800" dirty="0">
                <a:solidFill>
                  <a:schemeClr val="accent1"/>
                </a:solidFill>
              </a:rPr>
              <a:t> </a:t>
            </a:r>
            <a:r>
              <a:rPr lang="en-US" sz="2800" b="1" dirty="0"/>
              <a:t>Refer to each figure.</a:t>
            </a:r>
            <a:endParaRPr lang="en-US" sz="2400" b="1" i="1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9984" y="4786340"/>
            <a:ext cx="2414016" cy="37621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28600" y="1428750"/>
            <a:ext cx="46839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/>
              <a:t>b</a:t>
            </a:r>
            <a:r>
              <a:rPr lang="en-US" sz="2800" dirty="0"/>
              <a:t>.</a:t>
            </a:r>
          </a:p>
        </p:txBody>
      </p:sp>
      <p:sp>
        <p:nvSpPr>
          <p:cNvPr id="11" name="Parallelogram 10"/>
          <p:cNvSpPr/>
          <p:nvPr/>
        </p:nvSpPr>
        <p:spPr>
          <a:xfrm>
            <a:off x="1065633" y="1809750"/>
            <a:ext cx="3048000" cy="1974533"/>
          </a:xfrm>
          <a:prstGeom prst="parallelogram">
            <a:avLst/>
          </a:prstGeom>
          <a:noFill/>
          <a:ln w="31750" cap="flat" cmpd="sng" algn="ctr">
            <a:solidFill>
              <a:srgbClr val="1F497D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 flipH="1">
            <a:off x="1645150" y="2544364"/>
            <a:ext cx="2045127" cy="516104"/>
          </a:xfrm>
          <a:prstGeom prst="line">
            <a:avLst/>
          </a:prstGeom>
          <a:noFill/>
          <a:ln w="31750" cap="flat" cmpd="sng" algn="ctr">
            <a:solidFill>
              <a:srgbClr val="1F497D"/>
            </a:solidFill>
            <a:prstDash val="solid"/>
            <a:headEnd type="stealth" w="med" len="lg"/>
            <a:tailEnd type="stealth" w="med" len="lg"/>
          </a:ln>
          <a:effectLst/>
        </p:spPr>
      </p:cxnSp>
      <p:cxnSp>
        <p:nvCxnSpPr>
          <p:cNvPr id="18" name="Straight Connector 17"/>
          <p:cNvCxnSpPr/>
          <p:nvPr/>
        </p:nvCxnSpPr>
        <p:spPr>
          <a:xfrm flipH="1">
            <a:off x="3182591" y="2657087"/>
            <a:ext cx="77367" cy="0"/>
          </a:xfrm>
          <a:prstGeom prst="line">
            <a:avLst/>
          </a:prstGeom>
          <a:noFill/>
          <a:ln w="19050" cap="flat" cmpd="sng" algn="ctr">
            <a:solidFill>
              <a:srgbClr val="1F497D"/>
            </a:solidFill>
            <a:prstDash val="sysDash"/>
            <a:headEnd type="oval" w="lg" len="lg"/>
          </a:ln>
          <a:effectLst/>
        </p:spPr>
      </p:cxnSp>
      <p:cxnSp>
        <p:nvCxnSpPr>
          <p:cNvPr id="22" name="Straight Connector 21"/>
          <p:cNvCxnSpPr/>
          <p:nvPr/>
        </p:nvCxnSpPr>
        <p:spPr>
          <a:xfrm flipH="1">
            <a:off x="1942605" y="2952242"/>
            <a:ext cx="77367" cy="0"/>
          </a:xfrm>
          <a:prstGeom prst="line">
            <a:avLst/>
          </a:prstGeom>
          <a:noFill/>
          <a:ln w="19050" cap="flat" cmpd="sng" algn="ctr">
            <a:solidFill>
              <a:srgbClr val="1F497D"/>
            </a:solidFill>
            <a:prstDash val="sysDash"/>
            <a:headEnd type="oval" w="lg" len="lg"/>
          </a:ln>
          <a:effectLst/>
        </p:spPr>
      </p:cxnSp>
      <p:cxnSp>
        <p:nvCxnSpPr>
          <p:cNvPr id="25" name="Straight Connector 24"/>
          <p:cNvCxnSpPr/>
          <p:nvPr/>
        </p:nvCxnSpPr>
        <p:spPr>
          <a:xfrm flipV="1">
            <a:off x="2722280" y="1873028"/>
            <a:ext cx="9155" cy="1924928"/>
          </a:xfrm>
          <a:prstGeom prst="line">
            <a:avLst/>
          </a:prstGeom>
          <a:noFill/>
          <a:ln w="31750" cap="flat" cmpd="sng" algn="ctr">
            <a:solidFill>
              <a:srgbClr val="1F497D"/>
            </a:solidFill>
            <a:prstDash val="sysDash"/>
            <a:headEnd type="none" w="med" len="lg"/>
            <a:tailEnd type="oval" w="sm" len="sm"/>
          </a:ln>
          <a:effectLst/>
        </p:spPr>
      </p:cxnSp>
      <p:cxnSp>
        <p:nvCxnSpPr>
          <p:cNvPr id="27" name="Straight Connector 26"/>
          <p:cNvCxnSpPr/>
          <p:nvPr/>
        </p:nvCxnSpPr>
        <p:spPr>
          <a:xfrm flipH="1">
            <a:off x="1942516" y="2208984"/>
            <a:ext cx="77367" cy="0"/>
          </a:xfrm>
          <a:prstGeom prst="line">
            <a:avLst/>
          </a:prstGeom>
          <a:noFill/>
          <a:ln w="19050" cap="flat" cmpd="sng" algn="ctr">
            <a:solidFill>
              <a:srgbClr val="1F497D"/>
            </a:solidFill>
            <a:prstDash val="sysDash"/>
            <a:headEnd type="oval" w="lg" len="lg"/>
          </a:ln>
          <a:effectLst/>
        </p:spPr>
      </p:cxnSp>
      <p:cxnSp>
        <p:nvCxnSpPr>
          <p:cNvPr id="28" name="Straight Connector 27"/>
          <p:cNvCxnSpPr/>
          <p:nvPr/>
        </p:nvCxnSpPr>
        <p:spPr>
          <a:xfrm flipH="1">
            <a:off x="2423129" y="2840193"/>
            <a:ext cx="77367" cy="0"/>
          </a:xfrm>
          <a:prstGeom prst="line">
            <a:avLst/>
          </a:prstGeom>
          <a:noFill/>
          <a:ln w="19050" cap="flat" cmpd="sng" algn="ctr">
            <a:solidFill>
              <a:srgbClr val="1F497D"/>
            </a:solidFill>
            <a:prstDash val="sysDash"/>
            <a:headEnd type="oval" w="lg" len="lg"/>
          </a:ln>
          <a:effectLst/>
        </p:spPr>
      </p:cxnSp>
      <p:cxnSp>
        <p:nvCxnSpPr>
          <p:cNvPr id="29" name="Straight Connector 28"/>
          <p:cNvCxnSpPr/>
          <p:nvPr/>
        </p:nvCxnSpPr>
        <p:spPr>
          <a:xfrm flipH="1">
            <a:off x="2225271" y="3797956"/>
            <a:ext cx="77367" cy="0"/>
          </a:xfrm>
          <a:prstGeom prst="line">
            <a:avLst/>
          </a:prstGeom>
          <a:noFill/>
          <a:ln w="19050" cap="flat" cmpd="sng" algn="ctr">
            <a:solidFill>
              <a:srgbClr val="1F497D"/>
            </a:solidFill>
            <a:prstDash val="sysDash"/>
            <a:headEnd type="oval" w="lg" len="lg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Rectangle 25"/>
              <p:cNvSpPr/>
              <p:nvPr/>
            </p:nvSpPr>
            <p:spPr>
              <a:xfrm>
                <a:off x="1485851" y="2533323"/>
                <a:ext cx="534121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/>
                        </a:rPr>
                        <m:t>𝑴</m:t>
                      </m:r>
                    </m:oMath>
                  </m:oMathPara>
                </a14:m>
                <a:endParaRPr lang="en-US" sz="2400" b="1" dirty="0"/>
              </a:p>
            </p:txBody>
          </p:sp>
        </mc:Choice>
        <mc:Fallback xmlns="">
          <p:sp>
            <p:nvSpPr>
              <p:cNvPr id="26" name="Rectangle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85851" y="2533323"/>
                <a:ext cx="534121" cy="461665"/>
              </a:xfrm>
              <a:prstGeom prst="rect">
                <a:avLst/>
              </a:prstGeom>
              <a:blipFill rotWithShape="1">
                <a:blip r:embed="rId3"/>
                <a:stretch>
                  <a:fillRect t="-10667" r="-24138" b="-30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Rectangle 29"/>
              <p:cNvSpPr/>
              <p:nvPr/>
            </p:nvSpPr>
            <p:spPr>
              <a:xfrm>
                <a:off x="2204178" y="2320015"/>
                <a:ext cx="445956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𝑪</m:t>
                      </m:r>
                    </m:oMath>
                  </m:oMathPara>
                </a14:m>
                <a:endParaRPr lang="en-US" sz="2400" b="1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30" name="Rectangle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4178" y="2320015"/>
                <a:ext cx="445956" cy="461665"/>
              </a:xfrm>
              <a:prstGeom prst="rect">
                <a:avLst/>
              </a:prstGeom>
              <a:blipFill rotWithShape="1">
                <a:blip r:embed="rId4"/>
                <a:stretch>
                  <a:fillRect t="-10667" r="-27397" b="-30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Rectangle 30"/>
              <p:cNvSpPr/>
              <p:nvPr/>
            </p:nvSpPr>
            <p:spPr>
              <a:xfrm>
                <a:off x="1981200" y="4489427"/>
                <a:ext cx="445956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𝑻</m:t>
                      </m:r>
                    </m:oMath>
                  </m:oMathPara>
                </a14:m>
                <a:endParaRPr lang="en-US" sz="2400" b="1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31" name="Rectangle 3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1200" y="4489427"/>
                <a:ext cx="445956" cy="461665"/>
              </a:xfrm>
              <a:prstGeom prst="rect">
                <a:avLst/>
              </a:prstGeom>
              <a:blipFill rotWithShape="1">
                <a:blip r:embed="rId5"/>
                <a:stretch>
                  <a:fillRect t="-10526" r="-27397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72" name="Rectangle 3071"/>
              <p:cNvSpPr/>
              <p:nvPr/>
            </p:nvSpPr>
            <p:spPr>
              <a:xfrm>
                <a:off x="1802300" y="3784283"/>
                <a:ext cx="476412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𝑩</m:t>
                      </m:r>
                    </m:oMath>
                  </m:oMathPara>
                </a14:m>
                <a:endParaRPr lang="en-US" sz="2400" b="1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3072" name="Rectangle 307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02300" y="3784283"/>
                <a:ext cx="476412" cy="461665"/>
              </a:xfrm>
              <a:prstGeom prst="rect">
                <a:avLst/>
              </a:prstGeom>
              <a:blipFill rotWithShape="1">
                <a:blip r:embed="rId6"/>
                <a:stretch>
                  <a:fillRect t="-10526" r="-25641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73" name="Rectangle 3072"/>
              <p:cNvSpPr/>
              <p:nvPr/>
            </p:nvSpPr>
            <p:spPr>
              <a:xfrm>
                <a:off x="2864884" y="2190000"/>
                <a:ext cx="460382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𝑮</m:t>
                      </m:r>
                    </m:oMath>
                  </m:oMathPara>
                </a14:m>
                <a:endParaRPr lang="en-US" sz="2400" b="1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3073" name="Rectangle 307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64884" y="2190000"/>
                <a:ext cx="460382" cy="461665"/>
              </a:xfrm>
              <a:prstGeom prst="rect">
                <a:avLst/>
              </a:prstGeom>
              <a:blipFill rotWithShape="1">
                <a:blip r:embed="rId7"/>
                <a:stretch>
                  <a:fillRect t="-10526" r="-28000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75" name="Rectangle 3074"/>
              <p:cNvSpPr/>
              <p:nvPr/>
            </p:nvSpPr>
            <p:spPr>
              <a:xfrm>
                <a:off x="1645150" y="1838141"/>
                <a:ext cx="428322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𝑳</m:t>
                      </m:r>
                    </m:oMath>
                  </m:oMathPara>
                </a14:m>
                <a:endParaRPr lang="en-US" sz="2400" b="1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3075" name="Rectangle 307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45150" y="1838141"/>
                <a:ext cx="428322" cy="461665"/>
              </a:xfrm>
              <a:prstGeom prst="rect">
                <a:avLst/>
              </a:prstGeom>
              <a:blipFill rotWithShape="1">
                <a:blip r:embed="rId8"/>
                <a:stretch>
                  <a:fillRect t="-10667" r="-28571" b="-30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77" name="Rectangle 3076"/>
              <p:cNvSpPr/>
              <p:nvPr/>
            </p:nvSpPr>
            <p:spPr>
              <a:xfrm>
                <a:off x="2696328" y="1390846"/>
                <a:ext cx="428322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/>
                        </a:rPr>
                        <m:t>𝑺</m:t>
                      </m:r>
                    </m:oMath>
                  </m:oMathPara>
                </a14:m>
                <a:endParaRPr lang="en-US" sz="2400" b="1" dirty="0"/>
              </a:p>
            </p:txBody>
          </p:sp>
        </mc:Choice>
        <mc:Fallback xmlns="">
          <p:sp>
            <p:nvSpPr>
              <p:cNvPr id="3077" name="Rectangle 307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96328" y="1390846"/>
                <a:ext cx="428322" cy="461665"/>
              </a:xfrm>
              <a:prstGeom prst="rect">
                <a:avLst/>
              </a:prstGeom>
              <a:blipFill rotWithShape="1">
                <a:blip r:embed="rId9"/>
                <a:stretch>
                  <a:fillRect t="-10526" r="-28169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78" name="Rectangle 3077"/>
              <p:cNvSpPr/>
              <p:nvPr/>
            </p:nvSpPr>
            <p:spPr>
              <a:xfrm>
                <a:off x="3325266" y="3295561"/>
                <a:ext cx="465191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latin typeface="Cambria Math"/>
                          <a:ea typeface="Times New Roman"/>
                          <a:cs typeface="Times New Roman"/>
                        </a:rPr>
                        <m:t>𝝅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3078" name="Rectangle 307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25266" y="3295561"/>
                <a:ext cx="465191" cy="461665"/>
              </a:xfrm>
              <a:prstGeom prst="rect">
                <a:avLst/>
              </a:prstGeom>
              <a:blipFill rotWithShape="1">
                <a:blip r:embed="rId10"/>
                <a:stretch>
                  <a:fillRect t="-10667" r="-25974" b="-30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79" name="Rectangle 3078"/>
              <p:cNvSpPr/>
              <p:nvPr/>
            </p:nvSpPr>
            <p:spPr>
              <a:xfrm>
                <a:off x="4561114" y="1566355"/>
                <a:ext cx="4049486" cy="8309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/>
                <a:r>
                  <a:rPr lang="en-US" sz="2400" dirty="0"/>
                  <a:t>Name the intersection of plane </a:t>
                </a:r>
                <a14:m>
                  <m:oMath xmlns:m="http://schemas.openxmlformats.org/officeDocument/2006/math">
                    <m:r>
                      <a:rPr lang="en-US" sz="2400" b="1" i="1">
                        <a:solidFill>
                          <a:prstClr val="black"/>
                        </a:solidFill>
                        <a:latin typeface="Cambria Math"/>
                        <a:ea typeface="Times New Roman"/>
                        <a:cs typeface="Times New Roman"/>
                      </a:rPr>
                      <m:t>𝝅</m:t>
                    </m:r>
                  </m:oMath>
                </a14:m>
                <a:r>
                  <a:rPr lang="en-US" sz="2400" dirty="0"/>
                  <a:t> and plane  </a:t>
                </a:r>
                <a14:m>
                  <m:oMath xmlns:m="http://schemas.openxmlformats.org/officeDocument/2006/math">
                    <m:r>
                      <a:rPr lang="en-US" sz="2400" b="1" i="1">
                        <a:solidFill>
                          <a:prstClr val="black"/>
                        </a:solidFill>
                        <a:latin typeface="Cambria Math"/>
                      </a:rPr>
                      <m:t>𝝉</m:t>
                    </m:r>
                  </m:oMath>
                </a14:m>
                <a:r>
                  <a:rPr lang="en-US" sz="2400" dirty="0"/>
                  <a:t>.</a:t>
                </a:r>
              </a:p>
            </p:txBody>
          </p:sp>
        </mc:Choice>
        <mc:Fallback xmlns="">
          <p:sp>
            <p:nvSpPr>
              <p:cNvPr id="3079" name="Rectangle 307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1114" y="1566355"/>
                <a:ext cx="4049486" cy="830997"/>
              </a:xfrm>
              <a:prstGeom prst="rect">
                <a:avLst/>
              </a:prstGeom>
              <a:blipFill rotWithShape="1">
                <a:blip r:embed="rId11"/>
                <a:stretch>
                  <a:fillRect l="-2256" t="-5882" r="-3308" b="-161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Parallelogram 384"/>
          <p:cNvSpPr/>
          <p:nvPr/>
        </p:nvSpPr>
        <p:spPr>
          <a:xfrm rot="5400000">
            <a:off x="569033" y="2557859"/>
            <a:ext cx="3879365" cy="445435"/>
          </a:xfrm>
          <a:custGeom>
            <a:avLst/>
            <a:gdLst>
              <a:gd name="connsiteX0" fmla="*/ 0 w 1584960"/>
              <a:gd name="connsiteY0" fmla="*/ 985520 h 985520"/>
              <a:gd name="connsiteX1" fmla="*/ 246380 w 1584960"/>
              <a:gd name="connsiteY1" fmla="*/ 0 h 985520"/>
              <a:gd name="connsiteX2" fmla="*/ 1584960 w 1584960"/>
              <a:gd name="connsiteY2" fmla="*/ 0 h 985520"/>
              <a:gd name="connsiteX3" fmla="*/ 1338580 w 1584960"/>
              <a:gd name="connsiteY3" fmla="*/ 985520 h 985520"/>
              <a:gd name="connsiteX4" fmla="*/ 0 w 1584960"/>
              <a:gd name="connsiteY4" fmla="*/ 985520 h 985520"/>
              <a:gd name="connsiteX0" fmla="*/ 377075 w 1962035"/>
              <a:gd name="connsiteY0" fmla="*/ 985520 h 985520"/>
              <a:gd name="connsiteX1" fmla="*/ 0 w 1962035"/>
              <a:gd name="connsiteY1" fmla="*/ 421574 h 985520"/>
              <a:gd name="connsiteX2" fmla="*/ 1962035 w 1962035"/>
              <a:gd name="connsiteY2" fmla="*/ 0 h 985520"/>
              <a:gd name="connsiteX3" fmla="*/ 1715655 w 1962035"/>
              <a:gd name="connsiteY3" fmla="*/ 985520 h 985520"/>
              <a:gd name="connsiteX4" fmla="*/ 377075 w 1962035"/>
              <a:gd name="connsiteY4" fmla="*/ 985520 h 985520"/>
              <a:gd name="connsiteX0" fmla="*/ 377075 w 1715655"/>
              <a:gd name="connsiteY0" fmla="*/ 563946 h 563946"/>
              <a:gd name="connsiteX1" fmla="*/ 0 w 1715655"/>
              <a:gd name="connsiteY1" fmla="*/ 0 h 563946"/>
              <a:gd name="connsiteX2" fmla="*/ 1433063 w 1715655"/>
              <a:gd name="connsiteY2" fmla="*/ 0 h 563946"/>
              <a:gd name="connsiteX3" fmla="*/ 1715655 w 1715655"/>
              <a:gd name="connsiteY3" fmla="*/ 563946 h 563946"/>
              <a:gd name="connsiteX4" fmla="*/ 377075 w 1715655"/>
              <a:gd name="connsiteY4" fmla="*/ 563946 h 563946"/>
              <a:gd name="connsiteX0" fmla="*/ 1715655 w 1715655"/>
              <a:gd name="connsiteY0" fmla="*/ 563946 h 563946"/>
              <a:gd name="connsiteX1" fmla="*/ 377075 w 1715655"/>
              <a:gd name="connsiteY1" fmla="*/ 563946 h 563946"/>
              <a:gd name="connsiteX2" fmla="*/ 0 w 1715655"/>
              <a:gd name="connsiteY2" fmla="*/ 0 h 563946"/>
              <a:gd name="connsiteX3" fmla="*/ 1524531 w 1715655"/>
              <a:gd name="connsiteY3" fmla="*/ 91451 h 563946"/>
              <a:gd name="connsiteX0" fmla="*/ 1715655 w 1715655"/>
              <a:gd name="connsiteY0" fmla="*/ 563946 h 563946"/>
              <a:gd name="connsiteX1" fmla="*/ 377075 w 1715655"/>
              <a:gd name="connsiteY1" fmla="*/ 563946 h 563946"/>
              <a:gd name="connsiteX2" fmla="*/ 0 w 1715655"/>
              <a:gd name="connsiteY2" fmla="*/ 0 h 563946"/>
              <a:gd name="connsiteX3" fmla="*/ 1489356 w 1715655"/>
              <a:gd name="connsiteY3" fmla="*/ 0 h 563946"/>
              <a:gd name="connsiteX0" fmla="*/ 1715655 w 1715655"/>
              <a:gd name="connsiteY0" fmla="*/ 563946 h 563946"/>
              <a:gd name="connsiteX1" fmla="*/ 418768 w 1715655"/>
              <a:gd name="connsiteY1" fmla="*/ 210289 h 563946"/>
              <a:gd name="connsiteX2" fmla="*/ 0 w 1715655"/>
              <a:gd name="connsiteY2" fmla="*/ 0 h 563946"/>
              <a:gd name="connsiteX3" fmla="*/ 1489356 w 1715655"/>
              <a:gd name="connsiteY3" fmla="*/ 0 h 563946"/>
              <a:gd name="connsiteX0" fmla="*/ 1680541 w 1680541"/>
              <a:gd name="connsiteY0" fmla="*/ 210288 h 210289"/>
              <a:gd name="connsiteX1" fmla="*/ 418768 w 1680541"/>
              <a:gd name="connsiteY1" fmla="*/ 210289 h 210289"/>
              <a:gd name="connsiteX2" fmla="*/ 0 w 1680541"/>
              <a:gd name="connsiteY2" fmla="*/ 0 h 210289"/>
              <a:gd name="connsiteX3" fmla="*/ 1489356 w 1680541"/>
              <a:gd name="connsiteY3" fmla="*/ 0 h 210289"/>
              <a:gd name="connsiteX0" fmla="*/ 1680541 w 1680541"/>
              <a:gd name="connsiteY0" fmla="*/ 210288 h 210288"/>
              <a:gd name="connsiteX1" fmla="*/ 419009 w 1680541"/>
              <a:gd name="connsiteY1" fmla="*/ 173070 h 210288"/>
              <a:gd name="connsiteX2" fmla="*/ 0 w 1680541"/>
              <a:gd name="connsiteY2" fmla="*/ 0 h 210288"/>
              <a:gd name="connsiteX3" fmla="*/ 1489356 w 1680541"/>
              <a:gd name="connsiteY3" fmla="*/ 0 h 210288"/>
              <a:gd name="connsiteX0" fmla="*/ 1680544 w 1680544"/>
              <a:gd name="connsiteY0" fmla="*/ 173275 h 173275"/>
              <a:gd name="connsiteX1" fmla="*/ 419009 w 1680544"/>
              <a:gd name="connsiteY1" fmla="*/ 173070 h 173275"/>
              <a:gd name="connsiteX2" fmla="*/ 0 w 1680544"/>
              <a:gd name="connsiteY2" fmla="*/ 0 h 173275"/>
              <a:gd name="connsiteX3" fmla="*/ 1489356 w 1680544"/>
              <a:gd name="connsiteY3" fmla="*/ 0 h 173275"/>
              <a:gd name="connsiteX0" fmla="*/ 1680544 w 1680544"/>
              <a:gd name="connsiteY0" fmla="*/ 176381 h 176381"/>
              <a:gd name="connsiteX1" fmla="*/ 419009 w 1680544"/>
              <a:gd name="connsiteY1" fmla="*/ 176176 h 176381"/>
              <a:gd name="connsiteX2" fmla="*/ 0 w 1680544"/>
              <a:gd name="connsiteY2" fmla="*/ 3106 h 176381"/>
              <a:gd name="connsiteX3" fmla="*/ 1118087 w 1680544"/>
              <a:gd name="connsiteY3" fmla="*/ 0 h 176381"/>
              <a:gd name="connsiteX0" fmla="*/ 1680544 w 1680544"/>
              <a:gd name="connsiteY0" fmla="*/ 173275 h 173275"/>
              <a:gd name="connsiteX1" fmla="*/ 419009 w 1680544"/>
              <a:gd name="connsiteY1" fmla="*/ 173070 h 173275"/>
              <a:gd name="connsiteX2" fmla="*/ 0 w 1680544"/>
              <a:gd name="connsiteY2" fmla="*/ 0 h 173275"/>
              <a:gd name="connsiteX3" fmla="*/ 493837 w 1680544"/>
              <a:gd name="connsiteY3" fmla="*/ 1220 h 1732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80544" h="173275">
                <a:moveTo>
                  <a:pt x="1680544" y="173275"/>
                </a:moveTo>
                <a:lnTo>
                  <a:pt x="419009" y="173070"/>
                </a:lnTo>
                <a:lnTo>
                  <a:pt x="0" y="0"/>
                </a:lnTo>
                <a:lnTo>
                  <a:pt x="493837" y="1220"/>
                </a:lnTo>
              </a:path>
            </a:pathLst>
          </a:custGeom>
          <a:noFill/>
          <a:ln w="3175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flipH="1">
            <a:off x="2278712" y="3784283"/>
            <a:ext cx="443568" cy="946979"/>
          </a:xfrm>
          <a:prstGeom prst="line">
            <a:avLst/>
          </a:prstGeom>
          <a:noFill/>
          <a:ln w="31750" cap="flat" cmpd="sng" algn="ctr">
            <a:solidFill>
              <a:srgbClr val="1F497D"/>
            </a:solidFill>
            <a:prstDash val="solid"/>
            <a:headEnd type="none" w="sm" len="sm"/>
            <a:tailEnd type="none" w="sm" len="sm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/>
              <p:cNvSpPr/>
              <p:nvPr/>
            </p:nvSpPr>
            <p:spPr>
              <a:xfrm>
                <a:off x="2204178" y="3891949"/>
                <a:ext cx="410689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latin typeface="Cambria Math"/>
                        </a:rPr>
                        <m:t>𝝉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4178" y="3891949"/>
                <a:ext cx="410689" cy="461665"/>
              </a:xfrm>
              <a:prstGeom prst="rect">
                <a:avLst/>
              </a:prstGeom>
              <a:blipFill rotWithShape="1">
                <a:blip r:embed="rId12"/>
                <a:stretch>
                  <a:fillRect t="-10526" r="-31343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6" name="Straight Connector 35"/>
          <p:cNvCxnSpPr/>
          <p:nvPr/>
        </p:nvCxnSpPr>
        <p:spPr>
          <a:xfrm flipH="1">
            <a:off x="2696328" y="1814451"/>
            <a:ext cx="77367" cy="0"/>
          </a:xfrm>
          <a:prstGeom prst="line">
            <a:avLst/>
          </a:prstGeom>
          <a:noFill/>
          <a:ln w="19050" cap="flat" cmpd="sng" algn="ctr">
            <a:solidFill>
              <a:srgbClr val="1F497D"/>
            </a:solidFill>
            <a:prstDash val="sysDash"/>
            <a:headEnd type="oval" w="lg" len="lg"/>
          </a:ln>
          <a:effectLst/>
        </p:spPr>
      </p:cxnSp>
      <p:cxnSp>
        <p:nvCxnSpPr>
          <p:cNvPr id="37" name="Straight Connector 36"/>
          <p:cNvCxnSpPr/>
          <p:nvPr/>
        </p:nvCxnSpPr>
        <p:spPr>
          <a:xfrm flipH="1">
            <a:off x="2073472" y="1276350"/>
            <a:ext cx="791412" cy="3213077"/>
          </a:xfrm>
          <a:prstGeom prst="line">
            <a:avLst/>
          </a:prstGeom>
          <a:noFill/>
          <a:ln w="31750" cap="flat" cmpd="sng" algn="ctr">
            <a:solidFill>
              <a:srgbClr val="1F497D"/>
            </a:solidFill>
            <a:prstDash val="solid"/>
            <a:headEnd type="stealth" w="med" len="lg"/>
            <a:tailEnd type="stealth" w="med" len="lg"/>
          </a:ln>
          <a:effectLst/>
        </p:spPr>
      </p:cxnSp>
    </p:spTree>
    <p:extLst>
      <p:ext uri="{BB962C8B-B14F-4D97-AF65-F5344CB8AC3E}">
        <p14:creationId xmlns:p14="http://schemas.microsoft.com/office/powerpoint/2010/main" val="64408361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Points Lines and Planes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38150"/>
            <a:ext cx="8686800" cy="685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>
                <a:solidFill>
                  <a:schemeClr val="accent1"/>
                </a:solidFill>
              </a:rPr>
              <a:t>Sample Problem 2:</a:t>
            </a:r>
            <a:r>
              <a:rPr lang="en-US" sz="2800" dirty="0">
                <a:solidFill>
                  <a:schemeClr val="accent1"/>
                </a:solidFill>
              </a:rPr>
              <a:t> </a:t>
            </a:r>
            <a:r>
              <a:rPr lang="en-US" sz="2800" b="1" dirty="0"/>
              <a:t>Refer to each figure.</a:t>
            </a:r>
            <a:endParaRPr lang="en-US" sz="2400" b="1" i="1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9984" y="4786340"/>
            <a:ext cx="2414016" cy="37621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28600" y="1428750"/>
            <a:ext cx="46839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/>
              <a:t>b</a:t>
            </a:r>
            <a:r>
              <a:rPr lang="en-US" sz="2800" dirty="0"/>
              <a:t>.</a:t>
            </a:r>
          </a:p>
        </p:txBody>
      </p:sp>
      <p:sp>
        <p:nvSpPr>
          <p:cNvPr id="11" name="Parallelogram 10"/>
          <p:cNvSpPr/>
          <p:nvPr/>
        </p:nvSpPr>
        <p:spPr>
          <a:xfrm>
            <a:off x="1065633" y="1809750"/>
            <a:ext cx="3048000" cy="1974533"/>
          </a:xfrm>
          <a:prstGeom prst="parallelogram">
            <a:avLst/>
          </a:prstGeom>
          <a:noFill/>
          <a:ln w="31750" cap="flat" cmpd="sng" algn="ctr">
            <a:solidFill>
              <a:srgbClr val="1F497D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 flipH="1">
            <a:off x="1645150" y="2544364"/>
            <a:ext cx="2045127" cy="516104"/>
          </a:xfrm>
          <a:prstGeom prst="line">
            <a:avLst/>
          </a:prstGeom>
          <a:noFill/>
          <a:ln w="31750" cap="flat" cmpd="sng" algn="ctr">
            <a:solidFill>
              <a:srgbClr val="1F497D"/>
            </a:solidFill>
            <a:prstDash val="solid"/>
            <a:headEnd type="stealth" w="med" len="lg"/>
            <a:tailEnd type="stealth" w="med" len="lg"/>
          </a:ln>
          <a:effectLst/>
        </p:spPr>
      </p:cxnSp>
      <p:cxnSp>
        <p:nvCxnSpPr>
          <p:cNvPr id="18" name="Straight Connector 17"/>
          <p:cNvCxnSpPr/>
          <p:nvPr/>
        </p:nvCxnSpPr>
        <p:spPr>
          <a:xfrm flipH="1">
            <a:off x="3182591" y="2657087"/>
            <a:ext cx="77367" cy="0"/>
          </a:xfrm>
          <a:prstGeom prst="line">
            <a:avLst/>
          </a:prstGeom>
          <a:noFill/>
          <a:ln w="19050" cap="flat" cmpd="sng" algn="ctr">
            <a:solidFill>
              <a:srgbClr val="1F497D"/>
            </a:solidFill>
            <a:prstDash val="sysDash"/>
            <a:headEnd type="oval" w="lg" len="lg"/>
          </a:ln>
          <a:effectLst/>
        </p:spPr>
      </p:cxnSp>
      <p:cxnSp>
        <p:nvCxnSpPr>
          <p:cNvPr id="22" name="Straight Connector 21"/>
          <p:cNvCxnSpPr/>
          <p:nvPr/>
        </p:nvCxnSpPr>
        <p:spPr>
          <a:xfrm flipH="1">
            <a:off x="1942605" y="2952242"/>
            <a:ext cx="77367" cy="0"/>
          </a:xfrm>
          <a:prstGeom prst="line">
            <a:avLst/>
          </a:prstGeom>
          <a:noFill/>
          <a:ln w="19050" cap="flat" cmpd="sng" algn="ctr">
            <a:solidFill>
              <a:srgbClr val="1F497D"/>
            </a:solidFill>
            <a:prstDash val="sysDash"/>
            <a:headEnd type="oval" w="lg" len="lg"/>
          </a:ln>
          <a:effectLst/>
        </p:spPr>
      </p:cxnSp>
      <p:cxnSp>
        <p:nvCxnSpPr>
          <p:cNvPr id="25" name="Straight Connector 24"/>
          <p:cNvCxnSpPr/>
          <p:nvPr/>
        </p:nvCxnSpPr>
        <p:spPr>
          <a:xfrm flipV="1">
            <a:off x="2722280" y="1873028"/>
            <a:ext cx="9155" cy="1924928"/>
          </a:xfrm>
          <a:prstGeom prst="line">
            <a:avLst/>
          </a:prstGeom>
          <a:noFill/>
          <a:ln w="31750" cap="flat" cmpd="sng" algn="ctr">
            <a:solidFill>
              <a:srgbClr val="1F497D"/>
            </a:solidFill>
            <a:prstDash val="sysDash"/>
            <a:headEnd type="none" w="med" len="lg"/>
            <a:tailEnd type="oval" w="sm" len="sm"/>
          </a:ln>
          <a:effectLst/>
        </p:spPr>
      </p:cxnSp>
      <p:cxnSp>
        <p:nvCxnSpPr>
          <p:cNvPr id="27" name="Straight Connector 26"/>
          <p:cNvCxnSpPr/>
          <p:nvPr/>
        </p:nvCxnSpPr>
        <p:spPr>
          <a:xfrm flipH="1">
            <a:off x="1942516" y="2208984"/>
            <a:ext cx="77367" cy="0"/>
          </a:xfrm>
          <a:prstGeom prst="line">
            <a:avLst/>
          </a:prstGeom>
          <a:noFill/>
          <a:ln w="19050" cap="flat" cmpd="sng" algn="ctr">
            <a:solidFill>
              <a:srgbClr val="1F497D"/>
            </a:solidFill>
            <a:prstDash val="sysDash"/>
            <a:headEnd type="oval" w="lg" len="lg"/>
          </a:ln>
          <a:effectLst/>
        </p:spPr>
      </p:cxnSp>
      <p:cxnSp>
        <p:nvCxnSpPr>
          <p:cNvPr id="28" name="Straight Connector 27"/>
          <p:cNvCxnSpPr/>
          <p:nvPr/>
        </p:nvCxnSpPr>
        <p:spPr>
          <a:xfrm flipH="1">
            <a:off x="2423129" y="2840193"/>
            <a:ext cx="77367" cy="0"/>
          </a:xfrm>
          <a:prstGeom prst="line">
            <a:avLst/>
          </a:prstGeom>
          <a:noFill/>
          <a:ln w="19050" cap="flat" cmpd="sng" algn="ctr">
            <a:solidFill>
              <a:srgbClr val="1F497D"/>
            </a:solidFill>
            <a:prstDash val="sysDash"/>
            <a:headEnd type="oval" w="lg" len="lg"/>
          </a:ln>
          <a:effectLst/>
        </p:spPr>
      </p:cxnSp>
      <p:cxnSp>
        <p:nvCxnSpPr>
          <p:cNvPr id="29" name="Straight Connector 28"/>
          <p:cNvCxnSpPr/>
          <p:nvPr/>
        </p:nvCxnSpPr>
        <p:spPr>
          <a:xfrm flipH="1">
            <a:off x="2225271" y="3797956"/>
            <a:ext cx="77367" cy="0"/>
          </a:xfrm>
          <a:prstGeom prst="line">
            <a:avLst/>
          </a:prstGeom>
          <a:noFill/>
          <a:ln w="19050" cap="flat" cmpd="sng" algn="ctr">
            <a:solidFill>
              <a:srgbClr val="1F497D"/>
            </a:solidFill>
            <a:prstDash val="sysDash"/>
            <a:headEnd type="oval" w="lg" len="lg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Rectangle 25"/>
              <p:cNvSpPr/>
              <p:nvPr/>
            </p:nvSpPr>
            <p:spPr>
              <a:xfrm>
                <a:off x="1485851" y="2533323"/>
                <a:ext cx="534121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/>
                        </a:rPr>
                        <m:t>𝑴</m:t>
                      </m:r>
                    </m:oMath>
                  </m:oMathPara>
                </a14:m>
                <a:endParaRPr lang="en-US" sz="2400" b="1" dirty="0"/>
              </a:p>
            </p:txBody>
          </p:sp>
        </mc:Choice>
        <mc:Fallback xmlns="">
          <p:sp>
            <p:nvSpPr>
              <p:cNvPr id="26" name="Rectangle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85851" y="2533323"/>
                <a:ext cx="534121" cy="461665"/>
              </a:xfrm>
              <a:prstGeom prst="rect">
                <a:avLst/>
              </a:prstGeom>
              <a:blipFill rotWithShape="1">
                <a:blip r:embed="rId3"/>
                <a:stretch>
                  <a:fillRect t="-10667" r="-24138" b="-30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Rectangle 29"/>
              <p:cNvSpPr/>
              <p:nvPr/>
            </p:nvSpPr>
            <p:spPr>
              <a:xfrm>
                <a:off x="2204178" y="2320015"/>
                <a:ext cx="445956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𝑪</m:t>
                      </m:r>
                    </m:oMath>
                  </m:oMathPara>
                </a14:m>
                <a:endParaRPr lang="en-US" sz="2400" b="1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30" name="Rectangle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4178" y="2320015"/>
                <a:ext cx="445956" cy="461665"/>
              </a:xfrm>
              <a:prstGeom prst="rect">
                <a:avLst/>
              </a:prstGeom>
              <a:blipFill rotWithShape="1">
                <a:blip r:embed="rId4"/>
                <a:stretch>
                  <a:fillRect t="-10667" r="-27397" b="-30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Rectangle 30"/>
              <p:cNvSpPr/>
              <p:nvPr/>
            </p:nvSpPr>
            <p:spPr>
              <a:xfrm>
                <a:off x="1981200" y="4489427"/>
                <a:ext cx="445956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𝑻</m:t>
                      </m:r>
                    </m:oMath>
                  </m:oMathPara>
                </a14:m>
                <a:endParaRPr lang="en-US" sz="2400" b="1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31" name="Rectangle 3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1200" y="4489427"/>
                <a:ext cx="445956" cy="461665"/>
              </a:xfrm>
              <a:prstGeom prst="rect">
                <a:avLst/>
              </a:prstGeom>
              <a:blipFill rotWithShape="1">
                <a:blip r:embed="rId5"/>
                <a:stretch>
                  <a:fillRect t="-10526" r="-27397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72" name="Rectangle 3071"/>
              <p:cNvSpPr/>
              <p:nvPr/>
            </p:nvSpPr>
            <p:spPr>
              <a:xfrm>
                <a:off x="1802300" y="3784283"/>
                <a:ext cx="476412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𝑩</m:t>
                      </m:r>
                    </m:oMath>
                  </m:oMathPara>
                </a14:m>
                <a:endParaRPr lang="en-US" sz="2400" b="1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3072" name="Rectangle 307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02300" y="3784283"/>
                <a:ext cx="476412" cy="461665"/>
              </a:xfrm>
              <a:prstGeom prst="rect">
                <a:avLst/>
              </a:prstGeom>
              <a:blipFill rotWithShape="1">
                <a:blip r:embed="rId6"/>
                <a:stretch>
                  <a:fillRect t="-10526" r="-25641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73" name="Rectangle 3072"/>
              <p:cNvSpPr/>
              <p:nvPr/>
            </p:nvSpPr>
            <p:spPr>
              <a:xfrm>
                <a:off x="2864884" y="2190000"/>
                <a:ext cx="460382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𝑮</m:t>
                      </m:r>
                    </m:oMath>
                  </m:oMathPara>
                </a14:m>
                <a:endParaRPr lang="en-US" sz="2400" b="1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3073" name="Rectangle 307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64884" y="2190000"/>
                <a:ext cx="460382" cy="461665"/>
              </a:xfrm>
              <a:prstGeom prst="rect">
                <a:avLst/>
              </a:prstGeom>
              <a:blipFill rotWithShape="1">
                <a:blip r:embed="rId7"/>
                <a:stretch>
                  <a:fillRect t="-10526" r="-28000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75" name="Rectangle 3074"/>
              <p:cNvSpPr/>
              <p:nvPr/>
            </p:nvSpPr>
            <p:spPr>
              <a:xfrm>
                <a:off x="1645150" y="1838141"/>
                <a:ext cx="428322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𝑳</m:t>
                      </m:r>
                    </m:oMath>
                  </m:oMathPara>
                </a14:m>
                <a:endParaRPr lang="en-US" sz="2400" b="1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3075" name="Rectangle 307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45150" y="1838141"/>
                <a:ext cx="428322" cy="461665"/>
              </a:xfrm>
              <a:prstGeom prst="rect">
                <a:avLst/>
              </a:prstGeom>
              <a:blipFill rotWithShape="1">
                <a:blip r:embed="rId8"/>
                <a:stretch>
                  <a:fillRect t="-10667" r="-28571" b="-30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77" name="Rectangle 3076"/>
              <p:cNvSpPr/>
              <p:nvPr/>
            </p:nvSpPr>
            <p:spPr>
              <a:xfrm>
                <a:off x="2696328" y="1390846"/>
                <a:ext cx="428322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/>
                        </a:rPr>
                        <m:t>𝑺</m:t>
                      </m:r>
                    </m:oMath>
                  </m:oMathPara>
                </a14:m>
                <a:endParaRPr lang="en-US" sz="2400" b="1" dirty="0"/>
              </a:p>
            </p:txBody>
          </p:sp>
        </mc:Choice>
        <mc:Fallback xmlns="">
          <p:sp>
            <p:nvSpPr>
              <p:cNvPr id="3077" name="Rectangle 307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96328" y="1390846"/>
                <a:ext cx="428322" cy="461665"/>
              </a:xfrm>
              <a:prstGeom prst="rect">
                <a:avLst/>
              </a:prstGeom>
              <a:blipFill rotWithShape="1">
                <a:blip r:embed="rId9"/>
                <a:stretch>
                  <a:fillRect t="-10526" r="-28169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78" name="Rectangle 3077"/>
              <p:cNvSpPr/>
              <p:nvPr/>
            </p:nvSpPr>
            <p:spPr>
              <a:xfrm>
                <a:off x="3325266" y="3295561"/>
                <a:ext cx="465191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latin typeface="Cambria Math"/>
                          <a:ea typeface="Times New Roman"/>
                          <a:cs typeface="Times New Roman"/>
                        </a:rPr>
                        <m:t>𝝅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3078" name="Rectangle 307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25266" y="3295561"/>
                <a:ext cx="465191" cy="461665"/>
              </a:xfrm>
              <a:prstGeom prst="rect">
                <a:avLst/>
              </a:prstGeom>
              <a:blipFill rotWithShape="1">
                <a:blip r:embed="rId10"/>
                <a:stretch>
                  <a:fillRect t="-10667" r="-25974" b="-30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79" name="Rectangle 3078"/>
              <p:cNvSpPr/>
              <p:nvPr/>
            </p:nvSpPr>
            <p:spPr>
              <a:xfrm>
                <a:off x="4561114" y="1566355"/>
                <a:ext cx="4049486" cy="8309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/>
                <a:r>
                  <a:rPr lang="en-US" sz="2400" dirty="0"/>
                  <a:t>Name the intersection of plane </a:t>
                </a:r>
                <a14:m>
                  <m:oMath xmlns:m="http://schemas.openxmlformats.org/officeDocument/2006/math">
                    <m:r>
                      <a:rPr lang="en-US" sz="2400" b="1" i="1">
                        <a:solidFill>
                          <a:prstClr val="black"/>
                        </a:solidFill>
                        <a:latin typeface="Cambria Math"/>
                        <a:ea typeface="Times New Roman"/>
                        <a:cs typeface="Times New Roman"/>
                      </a:rPr>
                      <m:t>𝝅</m:t>
                    </m:r>
                  </m:oMath>
                </a14:m>
                <a:r>
                  <a:rPr lang="en-US" sz="2400" dirty="0"/>
                  <a:t> and plane  </a:t>
                </a:r>
                <a14:m>
                  <m:oMath xmlns:m="http://schemas.openxmlformats.org/officeDocument/2006/math">
                    <m:r>
                      <a:rPr lang="en-US" sz="2400" b="1" i="1">
                        <a:solidFill>
                          <a:prstClr val="black"/>
                        </a:solidFill>
                        <a:latin typeface="Cambria Math"/>
                      </a:rPr>
                      <m:t>𝝉</m:t>
                    </m:r>
                  </m:oMath>
                </a14:m>
                <a:r>
                  <a:rPr lang="en-US" sz="2400" dirty="0"/>
                  <a:t>.</a:t>
                </a:r>
              </a:p>
            </p:txBody>
          </p:sp>
        </mc:Choice>
        <mc:Fallback xmlns="">
          <p:sp>
            <p:nvSpPr>
              <p:cNvPr id="3079" name="Rectangle 307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1114" y="1566355"/>
                <a:ext cx="4049486" cy="830997"/>
              </a:xfrm>
              <a:prstGeom prst="rect">
                <a:avLst/>
              </a:prstGeom>
              <a:blipFill rotWithShape="1">
                <a:blip r:embed="rId11"/>
                <a:stretch>
                  <a:fillRect l="-2256" t="-5882" r="-3308" b="-161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4561114" y="2764156"/>
                <a:ext cx="1165704" cy="50885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dirty="0">
                    <a:ea typeface="Calibri"/>
                    <a:cs typeface="Times New Roman"/>
                  </a:rPr>
                  <a:t>Line</a:t>
                </a:r>
                <a14:m>
                  <m:oMath xmlns:m="http://schemas.openxmlformats.org/officeDocument/2006/math">
                    <m:acc>
                      <m:accPr>
                        <m:chr m:val="⃡"/>
                        <m:ctrlPr>
                          <a:rPr lang="en-US" sz="2400" b="1" i="1">
                            <a:latin typeface="Cambria Math" panose="02040503050406030204" pitchFamily="18" charset="0"/>
                            <a:ea typeface="Times New Roman"/>
                          </a:rPr>
                        </m:ctrlPr>
                      </m:accPr>
                      <m:e>
                        <m:r>
                          <a:rPr lang="en-US" sz="2400" b="1" i="1" smtClean="0">
                            <a:latin typeface="Cambria Math"/>
                            <a:ea typeface="Times New Roman"/>
                          </a:rPr>
                          <m:t> </m:t>
                        </m:r>
                        <m:r>
                          <a:rPr lang="en-US" sz="2400" b="1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𝑩𝑺</m:t>
                        </m:r>
                      </m:e>
                    </m:acc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1114" y="2764156"/>
                <a:ext cx="1165704" cy="508857"/>
              </a:xfrm>
              <a:prstGeom prst="rect">
                <a:avLst/>
              </a:prstGeom>
              <a:blipFill rotWithShape="1">
                <a:blip r:embed="rId12"/>
                <a:stretch>
                  <a:fillRect l="-7853" r="-13089" b="-261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Parallelogram 384"/>
          <p:cNvSpPr/>
          <p:nvPr/>
        </p:nvSpPr>
        <p:spPr>
          <a:xfrm rot="5400000">
            <a:off x="569033" y="2557859"/>
            <a:ext cx="3879365" cy="445435"/>
          </a:xfrm>
          <a:custGeom>
            <a:avLst/>
            <a:gdLst>
              <a:gd name="connsiteX0" fmla="*/ 0 w 1584960"/>
              <a:gd name="connsiteY0" fmla="*/ 985520 h 985520"/>
              <a:gd name="connsiteX1" fmla="*/ 246380 w 1584960"/>
              <a:gd name="connsiteY1" fmla="*/ 0 h 985520"/>
              <a:gd name="connsiteX2" fmla="*/ 1584960 w 1584960"/>
              <a:gd name="connsiteY2" fmla="*/ 0 h 985520"/>
              <a:gd name="connsiteX3" fmla="*/ 1338580 w 1584960"/>
              <a:gd name="connsiteY3" fmla="*/ 985520 h 985520"/>
              <a:gd name="connsiteX4" fmla="*/ 0 w 1584960"/>
              <a:gd name="connsiteY4" fmla="*/ 985520 h 985520"/>
              <a:gd name="connsiteX0" fmla="*/ 377075 w 1962035"/>
              <a:gd name="connsiteY0" fmla="*/ 985520 h 985520"/>
              <a:gd name="connsiteX1" fmla="*/ 0 w 1962035"/>
              <a:gd name="connsiteY1" fmla="*/ 421574 h 985520"/>
              <a:gd name="connsiteX2" fmla="*/ 1962035 w 1962035"/>
              <a:gd name="connsiteY2" fmla="*/ 0 h 985520"/>
              <a:gd name="connsiteX3" fmla="*/ 1715655 w 1962035"/>
              <a:gd name="connsiteY3" fmla="*/ 985520 h 985520"/>
              <a:gd name="connsiteX4" fmla="*/ 377075 w 1962035"/>
              <a:gd name="connsiteY4" fmla="*/ 985520 h 985520"/>
              <a:gd name="connsiteX0" fmla="*/ 377075 w 1715655"/>
              <a:gd name="connsiteY0" fmla="*/ 563946 h 563946"/>
              <a:gd name="connsiteX1" fmla="*/ 0 w 1715655"/>
              <a:gd name="connsiteY1" fmla="*/ 0 h 563946"/>
              <a:gd name="connsiteX2" fmla="*/ 1433063 w 1715655"/>
              <a:gd name="connsiteY2" fmla="*/ 0 h 563946"/>
              <a:gd name="connsiteX3" fmla="*/ 1715655 w 1715655"/>
              <a:gd name="connsiteY3" fmla="*/ 563946 h 563946"/>
              <a:gd name="connsiteX4" fmla="*/ 377075 w 1715655"/>
              <a:gd name="connsiteY4" fmla="*/ 563946 h 563946"/>
              <a:gd name="connsiteX0" fmla="*/ 1715655 w 1715655"/>
              <a:gd name="connsiteY0" fmla="*/ 563946 h 563946"/>
              <a:gd name="connsiteX1" fmla="*/ 377075 w 1715655"/>
              <a:gd name="connsiteY1" fmla="*/ 563946 h 563946"/>
              <a:gd name="connsiteX2" fmla="*/ 0 w 1715655"/>
              <a:gd name="connsiteY2" fmla="*/ 0 h 563946"/>
              <a:gd name="connsiteX3" fmla="*/ 1524531 w 1715655"/>
              <a:gd name="connsiteY3" fmla="*/ 91451 h 563946"/>
              <a:gd name="connsiteX0" fmla="*/ 1715655 w 1715655"/>
              <a:gd name="connsiteY0" fmla="*/ 563946 h 563946"/>
              <a:gd name="connsiteX1" fmla="*/ 377075 w 1715655"/>
              <a:gd name="connsiteY1" fmla="*/ 563946 h 563946"/>
              <a:gd name="connsiteX2" fmla="*/ 0 w 1715655"/>
              <a:gd name="connsiteY2" fmla="*/ 0 h 563946"/>
              <a:gd name="connsiteX3" fmla="*/ 1489356 w 1715655"/>
              <a:gd name="connsiteY3" fmla="*/ 0 h 563946"/>
              <a:gd name="connsiteX0" fmla="*/ 1715655 w 1715655"/>
              <a:gd name="connsiteY0" fmla="*/ 563946 h 563946"/>
              <a:gd name="connsiteX1" fmla="*/ 418768 w 1715655"/>
              <a:gd name="connsiteY1" fmla="*/ 210289 h 563946"/>
              <a:gd name="connsiteX2" fmla="*/ 0 w 1715655"/>
              <a:gd name="connsiteY2" fmla="*/ 0 h 563946"/>
              <a:gd name="connsiteX3" fmla="*/ 1489356 w 1715655"/>
              <a:gd name="connsiteY3" fmla="*/ 0 h 563946"/>
              <a:gd name="connsiteX0" fmla="*/ 1680541 w 1680541"/>
              <a:gd name="connsiteY0" fmla="*/ 210288 h 210289"/>
              <a:gd name="connsiteX1" fmla="*/ 418768 w 1680541"/>
              <a:gd name="connsiteY1" fmla="*/ 210289 h 210289"/>
              <a:gd name="connsiteX2" fmla="*/ 0 w 1680541"/>
              <a:gd name="connsiteY2" fmla="*/ 0 h 210289"/>
              <a:gd name="connsiteX3" fmla="*/ 1489356 w 1680541"/>
              <a:gd name="connsiteY3" fmla="*/ 0 h 210289"/>
              <a:gd name="connsiteX0" fmla="*/ 1680541 w 1680541"/>
              <a:gd name="connsiteY0" fmla="*/ 210288 h 210288"/>
              <a:gd name="connsiteX1" fmla="*/ 419009 w 1680541"/>
              <a:gd name="connsiteY1" fmla="*/ 173070 h 210288"/>
              <a:gd name="connsiteX2" fmla="*/ 0 w 1680541"/>
              <a:gd name="connsiteY2" fmla="*/ 0 h 210288"/>
              <a:gd name="connsiteX3" fmla="*/ 1489356 w 1680541"/>
              <a:gd name="connsiteY3" fmla="*/ 0 h 210288"/>
              <a:gd name="connsiteX0" fmla="*/ 1680544 w 1680544"/>
              <a:gd name="connsiteY0" fmla="*/ 173275 h 173275"/>
              <a:gd name="connsiteX1" fmla="*/ 419009 w 1680544"/>
              <a:gd name="connsiteY1" fmla="*/ 173070 h 173275"/>
              <a:gd name="connsiteX2" fmla="*/ 0 w 1680544"/>
              <a:gd name="connsiteY2" fmla="*/ 0 h 173275"/>
              <a:gd name="connsiteX3" fmla="*/ 1489356 w 1680544"/>
              <a:gd name="connsiteY3" fmla="*/ 0 h 173275"/>
              <a:gd name="connsiteX0" fmla="*/ 1680544 w 1680544"/>
              <a:gd name="connsiteY0" fmla="*/ 176381 h 176381"/>
              <a:gd name="connsiteX1" fmla="*/ 419009 w 1680544"/>
              <a:gd name="connsiteY1" fmla="*/ 176176 h 176381"/>
              <a:gd name="connsiteX2" fmla="*/ 0 w 1680544"/>
              <a:gd name="connsiteY2" fmla="*/ 3106 h 176381"/>
              <a:gd name="connsiteX3" fmla="*/ 1118087 w 1680544"/>
              <a:gd name="connsiteY3" fmla="*/ 0 h 176381"/>
              <a:gd name="connsiteX0" fmla="*/ 1680544 w 1680544"/>
              <a:gd name="connsiteY0" fmla="*/ 173275 h 173275"/>
              <a:gd name="connsiteX1" fmla="*/ 419009 w 1680544"/>
              <a:gd name="connsiteY1" fmla="*/ 173070 h 173275"/>
              <a:gd name="connsiteX2" fmla="*/ 0 w 1680544"/>
              <a:gd name="connsiteY2" fmla="*/ 0 h 173275"/>
              <a:gd name="connsiteX3" fmla="*/ 493837 w 1680544"/>
              <a:gd name="connsiteY3" fmla="*/ 1220 h 1732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80544" h="173275">
                <a:moveTo>
                  <a:pt x="1680544" y="173275"/>
                </a:moveTo>
                <a:lnTo>
                  <a:pt x="419009" y="173070"/>
                </a:lnTo>
                <a:lnTo>
                  <a:pt x="0" y="0"/>
                </a:lnTo>
                <a:lnTo>
                  <a:pt x="493837" y="1220"/>
                </a:lnTo>
              </a:path>
            </a:pathLst>
          </a:custGeom>
          <a:noFill/>
          <a:ln w="3175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flipH="1">
            <a:off x="2278712" y="3784283"/>
            <a:ext cx="443568" cy="946979"/>
          </a:xfrm>
          <a:prstGeom prst="line">
            <a:avLst/>
          </a:prstGeom>
          <a:noFill/>
          <a:ln w="31750" cap="flat" cmpd="sng" algn="ctr">
            <a:solidFill>
              <a:srgbClr val="1F497D"/>
            </a:solidFill>
            <a:prstDash val="solid"/>
            <a:headEnd type="none" w="sm" len="sm"/>
            <a:tailEnd type="none" w="sm" len="sm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/>
              <p:cNvSpPr/>
              <p:nvPr/>
            </p:nvSpPr>
            <p:spPr>
              <a:xfrm>
                <a:off x="2204178" y="3891949"/>
                <a:ext cx="410689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latin typeface="Cambria Math"/>
                        </a:rPr>
                        <m:t>𝝉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4178" y="3891949"/>
                <a:ext cx="410689" cy="461665"/>
              </a:xfrm>
              <a:prstGeom prst="rect">
                <a:avLst/>
              </a:prstGeom>
              <a:blipFill rotWithShape="1">
                <a:blip r:embed="rId13"/>
                <a:stretch>
                  <a:fillRect t="-10526" r="-31343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6" name="Straight Connector 35"/>
          <p:cNvCxnSpPr/>
          <p:nvPr/>
        </p:nvCxnSpPr>
        <p:spPr>
          <a:xfrm flipH="1">
            <a:off x="2696328" y="1814451"/>
            <a:ext cx="77367" cy="0"/>
          </a:xfrm>
          <a:prstGeom prst="line">
            <a:avLst/>
          </a:prstGeom>
          <a:noFill/>
          <a:ln w="19050" cap="flat" cmpd="sng" algn="ctr">
            <a:solidFill>
              <a:srgbClr val="1F497D"/>
            </a:solidFill>
            <a:prstDash val="sysDash"/>
            <a:headEnd type="oval" w="lg" len="lg"/>
          </a:ln>
          <a:effectLst/>
        </p:spPr>
      </p:cxnSp>
      <p:cxnSp>
        <p:nvCxnSpPr>
          <p:cNvPr id="35" name="Straight Connector 34"/>
          <p:cNvCxnSpPr/>
          <p:nvPr/>
        </p:nvCxnSpPr>
        <p:spPr>
          <a:xfrm flipH="1">
            <a:off x="2073472" y="1276350"/>
            <a:ext cx="791412" cy="3213077"/>
          </a:xfrm>
          <a:prstGeom prst="line">
            <a:avLst/>
          </a:prstGeom>
          <a:noFill/>
          <a:ln w="31750" cap="flat" cmpd="sng" algn="ctr">
            <a:solidFill>
              <a:srgbClr val="1F497D"/>
            </a:solidFill>
            <a:prstDash val="solid"/>
            <a:headEnd type="stealth" w="med" len="lg"/>
            <a:tailEnd type="stealth" w="med" len="lg"/>
          </a:ln>
          <a:effectLst/>
        </p:spPr>
      </p:cxnSp>
    </p:spTree>
    <p:extLst>
      <p:ext uri="{BB962C8B-B14F-4D97-AF65-F5344CB8AC3E}">
        <p14:creationId xmlns:p14="http://schemas.microsoft.com/office/powerpoint/2010/main" val="198135522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Points Lines and Planes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38150"/>
            <a:ext cx="8686800" cy="685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>
                <a:solidFill>
                  <a:schemeClr val="accent1"/>
                </a:solidFill>
              </a:rPr>
              <a:t>Sample Problem 2:</a:t>
            </a:r>
            <a:r>
              <a:rPr lang="en-US" sz="2800" dirty="0">
                <a:solidFill>
                  <a:schemeClr val="accent1"/>
                </a:solidFill>
              </a:rPr>
              <a:t> </a:t>
            </a:r>
            <a:r>
              <a:rPr lang="en-US" sz="2800" b="1" dirty="0"/>
              <a:t>Refer to each figure.</a:t>
            </a:r>
            <a:endParaRPr lang="en-US" sz="2400" b="1" i="1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9984" y="4786340"/>
            <a:ext cx="2414016" cy="37621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28600" y="1428750"/>
            <a:ext cx="46839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/>
              <a:t>b</a:t>
            </a:r>
            <a:r>
              <a:rPr lang="en-US" sz="2800" dirty="0"/>
              <a:t>.</a:t>
            </a:r>
          </a:p>
        </p:txBody>
      </p:sp>
      <p:sp>
        <p:nvSpPr>
          <p:cNvPr id="11" name="Parallelogram 10"/>
          <p:cNvSpPr/>
          <p:nvPr/>
        </p:nvSpPr>
        <p:spPr>
          <a:xfrm>
            <a:off x="1065633" y="1809750"/>
            <a:ext cx="3048000" cy="1974533"/>
          </a:xfrm>
          <a:prstGeom prst="parallelogram">
            <a:avLst/>
          </a:prstGeom>
          <a:noFill/>
          <a:ln w="31750" cap="flat" cmpd="sng" algn="ctr">
            <a:solidFill>
              <a:srgbClr val="1F497D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 flipH="1">
            <a:off x="1645150" y="2544364"/>
            <a:ext cx="2045127" cy="516104"/>
          </a:xfrm>
          <a:prstGeom prst="line">
            <a:avLst/>
          </a:prstGeom>
          <a:noFill/>
          <a:ln w="31750" cap="flat" cmpd="sng" algn="ctr">
            <a:solidFill>
              <a:srgbClr val="1F497D"/>
            </a:solidFill>
            <a:prstDash val="solid"/>
            <a:headEnd type="stealth" w="med" len="lg"/>
            <a:tailEnd type="stealth" w="med" len="lg"/>
          </a:ln>
          <a:effectLst/>
        </p:spPr>
      </p:cxnSp>
      <p:cxnSp>
        <p:nvCxnSpPr>
          <p:cNvPr id="18" name="Straight Connector 17"/>
          <p:cNvCxnSpPr/>
          <p:nvPr/>
        </p:nvCxnSpPr>
        <p:spPr>
          <a:xfrm flipH="1">
            <a:off x="3182591" y="2657087"/>
            <a:ext cx="77367" cy="0"/>
          </a:xfrm>
          <a:prstGeom prst="line">
            <a:avLst/>
          </a:prstGeom>
          <a:noFill/>
          <a:ln w="19050" cap="flat" cmpd="sng" algn="ctr">
            <a:solidFill>
              <a:srgbClr val="1F497D"/>
            </a:solidFill>
            <a:prstDash val="sysDash"/>
            <a:headEnd type="oval" w="lg" len="lg"/>
          </a:ln>
          <a:effectLst/>
        </p:spPr>
      </p:cxnSp>
      <p:cxnSp>
        <p:nvCxnSpPr>
          <p:cNvPr id="22" name="Straight Connector 21"/>
          <p:cNvCxnSpPr/>
          <p:nvPr/>
        </p:nvCxnSpPr>
        <p:spPr>
          <a:xfrm flipH="1">
            <a:off x="1942605" y="2952242"/>
            <a:ext cx="77367" cy="0"/>
          </a:xfrm>
          <a:prstGeom prst="line">
            <a:avLst/>
          </a:prstGeom>
          <a:noFill/>
          <a:ln w="19050" cap="flat" cmpd="sng" algn="ctr">
            <a:solidFill>
              <a:srgbClr val="1F497D"/>
            </a:solidFill>
            <a:prstDash val="sysDash"/>
            <a:headEnd type="oval" w="lg" len="lg"/>
          </a:ln>
          <a:effectLst/>
        </p:spPr>
      </p:cxnSp>
      <p:cxnSp>
        <p:nvCxnSpPr>
          <p:cNvPr id="25" name="Straight Connector 24"/>
          <p:cNvCxnSpPr/>
          <p:nvPr/>
        </p:nvCxnSpPr>
        <p:spPr>
          <a:xfrm flipV="1">
            <a:off x="2722280" y="1873028"/>
            <a:ext cx="9155" cy="1924928"/>
          </a:xfrm>
          <a:prstGeom prst="line">
            <a:avLst/>
          </a:prstGeom>
          <a:noFill/>
          <a:ln w="31750" cap="flat" cmpd="sng" algn="ctr">
            <a:solidFill>
              <a:srgbClr val="1F497D"/>
            </a:solidFill>
            <a:prstDash val="sysDash"/>
            <a:headEnd type="none" w="med" len="lg"/>
            <a:tailEnd type="oval" w="sm" len="sm"/>
          </a:ln>
          <a:effectLst/>
        </p:spPr>
      </p:cxnSp>
      <p:cxnSp>
        <p:nvCxnSpPr>
          <p:cNvPr id="27" name="Straight Connector 26"/>
          <p:cNvCxnSpPr/>
          <p:nvPr/>
        </p:nvCxnSpPr>
        <p:spPr>
          <a:xfrm flipH="1">
            <a:off x="1942516" y="2208984"/>
            <a:ext cx="77367" cy="0"/>
          </a:xfrm>
          <a:prstGeom prst="line">
            <a:avLst/>
          </a:prstGeom>
          <a:noFill/>
          <a:ln w="19050" cap="flat" cmpd="sng" algn="ctr">
            <a:solidFill>
              <a:srgbClr val="1F497D"/>
            </a:solidFill>
            <a:prstDash val="sysDash"/>
            <a:headEnd type="oval" w="lg" len="lg"/>
          </a:ln>
          <a:effectLst/>
        </p:spPr>
      </p:cxnSp>
      <p:cxnSp>
        <p:nvCxnSpPr>
          <p:cNvPr id="28" name="Straight Connector 27"/>
          <p:cNvCxnSpPr/>
          <p:nvPr/>
        </p:nvCxnSpPr>
        <p:spPr>
          <a:xfrm flipH="1">
            <a:off x="2423129" y="2840193"/>
            <a:ext cx="77367" cy="0"/>
          </a:xfrm>
          <a:prstGeom prst="line">
            <a:avLst/>
          </a:prstGeom>
          <a:noFill/>
          <a:ln w="19050" cap="flat" cmpd="sng" algn="ctr">
            <a:solidFill>
              <a:srgbClr val="1F497D"/>
            </a:solidFill>
            <a:prstDash val="sysDash"/>
            <a:headEnd type="oval" w="lg" len="lg"/>
          </a:ln>
          <a:effectLst/>
        </p:spPr>
      </p:cxnSp>
      <p:cxnSp>
        <p:nvCxnSpPr>
          <p:cNvPr id="29" name="Straight Connector 28"/>
          <p:cNvCxnSpPr/>
          <p:nvPr/>
        </p:nvCxnSpPr>
        <p:spPr>
          <a:xfrm flipH="1">
            <a:off x="2225271" y="3797956"/>
            <a:ext cx="77367" cy="0"/>
          </a:xfrm>
          <a:prstGeom prst="line">
            <a:avLst/>
          </a:prstGeom>
          <a:noFill/>
          <a:ln w="19050" cap="flat" cmpd="sng" algn="ctr">
            <a:solidFill>
              <a:srgbClr val="1F497D"/>
            </a:solidFill>
            <a:prstDash val="sysDash"/>
            <a:headEnd type="oval" w="lg" len="lg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Rectangle 25"/>
              <p:cNvSpPr/>
              <p:nvPr/>
            </p:nvSpPr>
            <p:spPr>
              <a:xfrm>
                <a:off x="1485851" y="2533323"/>
                <a:ext cx="534121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/>
                        </a:rPr>
                        <m:t>𝑴</m:t>
                      </m:r>
                    </m:oMath>
                  </m:oMathPara>
                </a14:m>
                <a:endParaRPr lang="en-US" sz="2400" b="1" dirty="0"/>
              </a:p>
            </p:txBody>
          </p:sp>
        </mc:Choice>
        <mc:Fallback xmlns="">
          <p:sp>
            <p:nvSpPr>
              <p:cNvPr id="26" name="Rectangle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85851" y="2533323"/>
                <a:ext cx="534121" cy="461665"/>
              </a:xfrm>
              <a:prstGeom prst="rect">
                <a:avLst/>
              </a:prstGeom>
              <a:blipFill rotWithShape="1">
                <a:blip r:embed="rId3"/>
                <a:stretch>
                  <a:fillRect t="-10667" r="-24138" b="-30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Rectangle 29"/>
              <p:cNvSpPr/>
              <p:nvPr/>
            </p:nvSpPr>
            <p:spPr>
              <a:xfrm>
                <a:off x="2204178" y="2320015"/>
                <a:ext cx="445956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𝑪</m:t>
                      </m:r>
                    </m:oMath>
                  </m:oMathPara>
                </a14:m>
                <a:endParaRPr lang="en-US" sz="2400" b="1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30" name="Rectangle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4178" y="2320015"/>
                <a:ext cx="445956" cy="461665"/>
              </a:xfrm>
              <a:prstGeom prst="rect">
                <a:avLst/>
              </a:prstGeom>
              <a:blipFill rotWithShape="1">
                <a:blip r:embed="rId4"/>
                <a:stretch>
                  <a:fillRect t="-10667" r="-27397" b="-30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Rectangle 30"/>
              <p:cNvSpPr/>
              <p:nvPr/>
            </p:nvSpPr>
            <p:spPr>
              <a:xfrm>
                <a:off x="1981200" y="4489427"/>
                <a:ext cx="445956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𝑻</m:t>
                      </m:r>
                    </m:oMath>
                  </m:oMathPara>
                </a14:m>
                <a:endParaRPr lang="en-US" sz="2400" b="1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31" name="Rectangle 3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1200" y="4489427"/>
                <a:ext cx="445956" cy="461665"/>
              </a:xfrm>
              <a:prstGeom prst="rect">
                <a:avLst/>
              </a:prstGeom>
              <a:blipFill rotWithShape="1">
                <a:blip r:embed="rId5"/>
                <a:stretch>
                  <a:fillRect t="-10526" r="-27397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72" name="Rectangle 3071"/>
              <p:cNvSpPr/>
              <p:nvPr/>
            </p:nvSpPr>
            <p:spPr>
              <a:xfrm>
                <a:off x="1802300" y="3784283"/>
                <a:ext cx="476412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𝑩</m:t>
                      </m:r>
                    </m:oMath>
                  </m:oMathPara>
                </a14:m>
                <a:endParaRPr lang="en-US" sz="2400" b="1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3072" name="Rectangle 307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02300" y="3784283"/>
                <a:ext cx="476412" cy="461665"/>
              </a:xfrm>
              <a:prstGeom prst="rect">
                <a:avLst/>
              </a:prstGeom>
              <a:blipFill rotWithShape="1">
                <a:blip r:embed="rId6"/>
                <a:stretch>
                  <a:fillRect t="-10526" r="-25641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73" name="Rectangle 3072"/>
              <p:cNvSpPr/>
              <p:nvPr/>
            </p:nvSpPr>
            <p:spPr>
              <a:xfrm>
                <a:off x="2864884" y="2190000"/>
                <a:ext cx="460382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𝑮</m:t>
                      </m:r>
                    </m:oMath>
                  </m:oMathPara>
                </a14:m>
                <a:endParaRPr lang="en-US" sz="2400" b="1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3073" name="Rectangle 307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64884" y="2190000"/>
                <a:ext cx="460382" cy="461665"/>
              </a:xfrm>
              <a:prstGeom prst="rect">
                <a:avLst/>
              </a:prstGeom>
              <a:blipFill rotWithShape="1">
                <a:blip r:embed="rId7"/>
                <a:stretch>
                  <a:fillRect t="-10526" r="-28000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75" name="Rectangle 3074"/>
              <p:cNvSpPr/>
              <p:nvPr/>
            </p:nvSpPr>
            <p:spPr>
              <a:xfrm>
                <a:off x="1645150" y="1838141"/>
                <a:ext cx="428322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𝑳</m:t>
                      </m:r>
                    </m:oMath>
                  </m:oMathPara>
                </a14:m>
                <a:endParaRPr lang="en-US" sz="2400" b="1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3075" name="Rectangle 307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45150" y="1838141"/>
                <a:ext cx="428322" cy="461665"/>
              </a:xfrm>
              <a:prstGeom prst="rect">
                <a:avLst/>
              </a:prstGeom>
              <a:blipFill rotWithShape="1">
                <a:blip r:embed="rId8"/>
                <a:stretch>
                  <a:fillRect t="-10667" r="-28571" b="-30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77" name="Rectangle 3076"/>
              <p:cNvSpPr/>
              <p:nvPr/>
            </p:nvSpPr>
            <p:spPr>
              <a:xfrm>
                <a:off x="2696328" y="1390846"/>
                <a:ext cx="428322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/>
                        </a:rPr>
                        <m:t>𝑺</m:t>
                      </m:r>
                    </m:oMath>
                  </m:oMathPara>
                </a14:m>
                <a:endParaRPr lang="en-US" sz="2400" b="1" dirty="0"/>
              </a:p>
            </p:txBody>
          </p:sp>
        </mc:Choice>
        <mc:Fallback xmlns="">
          <p:sp>
            <p:nvSpPr>
              <p:cNvPr id="3077" name="Rectangle 307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96328" y="1390846"/>
                <a:ext cx="428322" cy="461665"/>
              </a:xfrm>
              <a:prstGeom prst="rect">
                <a:avLst/>
              </a:prstGeom>
              <a:blipFill rotWithShape="1">
                <a:blip r:embed="rId9"/>
                <a:stretch>
                  <a:fillRect t="-10526" r="-28169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78" name="Rectangle 3077"/>
              <p:cNvSpPr/>
              <p:nvPr/>
            </p:nvSpPr>
            <p:spPr>
              <a:xfrm>
                <a:off x="3259958" y="3313532"/>
                <a:ext cx="465191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latin typeface="Cambria Math"/>
                          <a:ea typeface="Times New Roman"/>
                          <a:cs typeface="Times New Roman"/>
                        </a:rPr>
                        <m:t>𝝅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3078" name="Rectangle 307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59958" y="3313532"/>
                <a:ext cx="465191" cy="461665"/>
              </a:xfrm>
              <a:prstGeom prst="rect">
                <a:avLst/>
              </a:prstGeom>
              <a:blipFill rotWithShape="1">
                <a:blip r:embed="rId10"/>
                <a:stretch>
                  <a:fillRect t="-10667" r="-26316" b="-30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79" name="Rectangle 3078"/>
              <p:cNvSpPr/>
              <p:nvPr/>
            </p:nvSpPr>
            <p:spPr>
              <a:xfrm>
                <a:off x="4561114" y="1566355"/>
                <a:ext cx="4049486" cy="8309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/>
                <a:r>
                  <a:rPr lang="en-US" sz="2400" dirty="0"/>
                  <a:t>What is another name for plane </a:t>
                </a:r>
                <a14:m>
                  <m:oMath xmlns:m="http://schemas.openxmlformats.org/officeDocument/2006/math">
                    <m:r>
                      <a:rPr lang="en-US" sz="2400" b="1" i="1">
                        <a:solidFill>
                          <a:prstClr val="black"/>
                        </a:solidFill>
                        <a:latin typeface="Cambria Math"/>
                        <a:ea typeface="Times New Roman"/>
                        <a:cs typeface="Times New Roman"/>
                      </a:rPr>
                      <m:t>𝝅</m:t>
                    </m:r>
                  </m:oMath>
                </a14:m>
                <a:r>
                  <a:rPr lang="en-US" sz="2400" dirty="0"/>
                  <a:t>?</a:t>
                </a:r>
              </a:p>
            </p:txBody>
          </p:sp>
        </mc:Choice>
        <mc:Fallback xmlns="">
          <p:sp>
            <p:nvSpPr>
              <p:cNvPr id="3079" name="Rectangle 307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1114" y="1566355"/>
                <a:ext cx="4049486" cy="830997"/>
              </a:xfrm>
              <a:prstGeom prst="rect">
                <a:avLst/>
              </a:prstGeom>
              <a:blipFill rotWithShape="1">
                <a:blip r:embed="rId11"/>
                <a:stretch>
                  <a:fillRect l="-2256" t="-5882" b="-161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Parallelogram 384"/>
          <p:cNvSpPr/>
          <p:nvPr/>
        </p:nvSpPr>
        <p:spPr>
          <a:xfrm rot="5400000">
            <a:off x="569033" y="2557859"/>
            <a:ext cx="3879365" cy="445435"/>
          </a:xfrm>
          <a:custGeom>
            <a:avLst/>
            <a:gdLst>
              <a:gd name="connsiteX0" fmla="*/ 0 w 1584960"/>
              <a:gd name="connsiteY0" fmla="*/ 985520 h 985520"/>
              <a:gd name="connsiteX1" fmla="*/ 246380 w 1584960"/>
              <a:gd name="connsiteY1" fmla="*/ 0 h 985520"/>
              <a:gd name="connsiteX2" fmla="*/ 1584960 w 1584960"/>
              <a:gd name="connsiteY2" fmla="*/ 0 h 985520"/>
              <a:gd name="connsiteX3" fmla="*/ 1338580 w 1584960"/>
              <a:gd name="connsiteY3" fmla="*/ 985520 h 985520"/>
              <a:gd name="connsiteX4" fmla="*/ 0 w 1584960"/>
              <a:gd name="connsiteY4" fmla="*/ 985520 h 985520"/>
              <a:gd name="connsiteX0" fmla="*/ 377075 w 1962035"/>
              <a:gd name="connsiteY0" fmla="*/ 985520 h 985520"/>
              <a:gd name="connsiteX1" fmla="*/ 0 w 1962035"/>
              <a:gd name="connsiteY1" fmla="*/ 421574 h 985520"/>
              <a:gd name="connsiteX2" fmla="*/ 1962035 w 1962035"/>
              <a:gd name="connsiteY2" fmla="*/ 0 h 985520"/>
              <a:gd name="connsiteX3" fmla="*/ 1715655 w 1962035"/>
              <a:gd name="connsiteY3" fmla="*/ 985520 h 985520"/>
              <a:gd name="connsiteX4" fmla="*/ 377075 w 1962035"/>
              <a:gd name="connsiteY4" fmla="*/ 985520 h 985520"/>
              <a:gd name="connsiteX0" fmla="*/ 377075 w 1715655"/>
              <a:gd name="connsiteY0" fmla="*/ 563946 h 563946"/>
              <a:gd name="connsiteX1" fmla="*/ 0 w 1715655"/>
              <a:gd name="connsiteY1" fmla="*/ 0 h 563946"/>
              <a:gd name="connsiteX2" fmla="*/ 1433063 w 1715655"/>
              <a:gd name="connsiteY2" fmla="*/ 0 h 563946"/>
              <a:gd name="connsiteX3" fmla="*/ 1715655 w 1715655"/>
              <a:gd name="connsiteY3" fmla="*/ 563946 h 563946"/>
              <a:gd name="connsiteX4" fmla="*/ 377075 w 1715655"/>
              <a:gd name="connsiteY4" fmla="*/ 563946 h 563946"/>
              <a:gd name="connsiteX0" fmla="*/ 1715655 w 1715655"/>
              <a:gd name="connsiteY0" fmla="*/ 563946 h 563946"/>
              <a:gd name="connsiteX1" fmla="*/ 377075 w 1715655"/>
              <a:gd name="connsiteY1" fmla="*/ 563946 h 563946"/>
              <a:gd name="connsiteX2" fmla="*/ 0 w 1715655"/>
              <a:gd name="connsiteY2" fmla="*/ 0 h 563946"/>
              <a:gd name="connsiteX3" fmla="*/ 1524531 w 1715655"/>
              <a:gd name="connsiteY3" fmla="*/ 91451 h 563946"/>
              <a:gd name="connsiteX0" fmla="*/ 1715655 w 1715655"/>
              <a:gd name="connsiteY0" fmla="*/ 563946 h 563946"/>
              <a:gd name="connsiteX1" fmla="*/ 377075 w 1715655"/>
              <a:gd name="connsiteY1" fmla="*/ 563946 h 563946"/>
              <a:gd name="connsiteX2" fmla="*/ 0 w 1715655"/>
              <a:gd name="connsiteY2" fmla="*/ 0 h 563946"/>
              <a:gd name="connsiteX3" fmla="*/ 1489356 w 1715655"/>
              <a:gd name="connsiteY3" fmla="*/ 0 h 563946"/>
              <a:gd name="connsiteX0" fmla="*/ 1715655 w 1715655"/>
              <a:gd name="connsiteY0" fmla="*/ 563946 h 563946"/>
              <a:gd name="connsiteX1" fmla="*/ 418768 w 1715655"/>
              <a:gd name="connsiteY1" fmla="*/ 210289 h 563946"/>
              <a:gd name="connsiteX2" fmla="*/ 0 w 1715655"/>
              <a:gd name="connsiteY2" fmla="*/ 0 h 563946"/>
              <a:gd name="connsiteX3" fmla="*/ 1489356 w 1715655"/>
              <a:gd name="connsiteY3" fmla="*/ 0 h 563946"/>
              <a:gd name="connsiteX0" fmla="*/ 1680541 w 1680541"/>
              <a:gd name="connsiteY0" fmla="*/ 210288 h 210289"/>
              <a:gd name="connsiteX1" fmla="*/ 418768 w 1680541"/>
              <a:gd name="connsiteY1" fmla="*/ 210289 h 210289"/>
              <a:gd name="connsiteX2" fmla="*/ 0 w 1680541"/>
              <a:gd name="connsiteY2" fmla="*/ 0 h 210289"/>
              <a:gd name="connsiteX3" fmla="*/ 1489356 w 1680541"/>
              <a:gd name="connsiteY3" fmla="*/ 0 h 210289"/>
              <a:gd name="connsiteX0" fmla="*/ 1680541 w 1680541"/>
              <a:gd name="connsiteY0" fmla="*/ 210288 h 210288"/>
              <a:gd name="connsiteX1" fmla="*/ 419009 w 1680541"/>
              <a:gd name="connsiteY1" fmla="*/ 173070 h 210288"/>
              <a:gd name="connsiteX2" fmla="*/ 0 w 1680541"/>
              <a:gd name="connsiteY2" fmla="*/ 0 h 210288"/>
              <a:gd name="connsiteX3" fmla="*/ 1489356 w 1680541"/>
              <a:gd name="connsiteY3" fmla="*/ 0 h 210288"/>
              <a:gd name="connsiteX0" fmla="*/ 1680544 w 1680544"/>
              <a:gd name="connsiteY0" fmla="*/ 173275 h 173275"/>
              <a:gd name="connsiteX1" fmla="*/ 419009 w 1680544"/>
              <a:gd name="connsiteY1" fmla="*/ 173070 h 173275"/>
              <a:gd name="connsiteX2" fmla="*/ 0 w 1680544"/>
              <a:gd name="connsiteY2" fmla="*/ 0 h 173275"/>
              <a:gd name="connsiteX3" fmla="*/ 1489356 w 1680544"/>
              <a:gd name="connsiteY3" fmla="*/ 0 h 173275"/>
              <a:gd name="connsiteX0" fmla="*/ 1680544 w 1680544"/>
              <a:gd name="connsiteY0" fmla="*/ 176381 h 176381"/>
              <a:gd name="connsiteX1" fmla="*/ 419009 w 1680544"/>
              <a:gd name="connsiteY1" fmla="*/ 176176 h 176381"/>
              <a:gd name="connsiteX2" fmla="*/ 0 w 1680544"/>
              <a:gd name="connsiteY2" fmla="*/ 3106 h 176381"/>
              <a:gd name="connsiteX3" fmla="*/ 1118087 w 1680544"/>
              <a:gd name="connsiteY3" fmla="*/ 0 h 176381"/>
              <a:gd name="connsiteX0" fmla="*/ 1680544 w 1680544"/>
              <a:gd name="connsiteY0" fmla="*/ 173275 h 173275"/>
              <a:gd name="connsiteX1" fmla="*/ 419009 w 1680544"/>
              <a:gd name="connsiteY1" fmla="*/ 173070 h 173275"/>
              <a:gd name="connsiteX2" fmla="*/ 0 w 1680544"/>
              <a:gd name="connsiteY2" fmla="*/ 0 h 173275"/>
              <a:gd name="connsiteX3" fmla="*/ 493837 w 1680544"/>
              <a:gd name="connsiteY3" fmla="*/ 1220 h 1732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80544" h="173275">
                <a:moveTo>
                  <a:pt x="1680544" y="173275"/>
                </a:moveTo>
                <a:lnTo>
                  <a:pt x="419009" y="173070"/>
                </a:lnTo>
                <a:lnTo>
                  <a:pt x="0" y="0"/>
                </a:lnTo>
                <a:lnTo>
                  <a:pt x="493837" y="1220"/>
                </a:lnTo>
              </a:path>
            </a:pathLst>
          </a:custGeom>
          <a:noFill/>
          <a:ln w="3175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flipH="1">
            <a:off x="2278712" y="3784283"/>
            <a:ext cx="443568" cy="946979"/>
          </a:xfrm>
          <a:prstGeom prst="line">
            <a:avLst/>
          </a:prstGeom>
          <a:noFill/>
          <a:ln w="31750" cap="flat" cmpd="sng" algn="ctr">
            <a:solidFill>
              <a:srgbClr val="1F497D"/>
            </a:solidFill>
            <a:prstDash val="solid"/>
            <a:headEnd type="none" w="sm" len="sm"/>
            <a:tailEnd type="none" w="sm" len="sm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/>
              <p:cNvSpPr/>
              <p:nvPr/>
            </p:nvSpPr>
            <p:spPr>
              <a:xfrm>
                <a:off x="2204178" y="3891949"/>
                <a:ext cx="410689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latin typeface="Cambria Math"/>
                        </a:rPr>
                        <m:t>𝝉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4178" y="3891949"/>
                <a:ext cx="410689" cy="461665"/>
              </a:xfrm>
              <a:prstGeom prst="rect">
                <a:avLst/>
              </a:prstGeom>
              <a:blipFill rotWithShape="1">
                <a:blip r:embed="rId12"/>
                <a:stretch>
                  <a:fillRect t="-10526" r="-31343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6" name="Straight Connector 35"/>
          <p:cNvCxnSpPr/>
          <p:nvPr/>
        </p:nvCxnSpPr>
        <p:spPr>
          <a:xfrm flipH="1">
            <a:off x="2696328" y="1814451"/>
            <a:ext cx="77367" cy="0"/>
          </a:xfrm>
          <a:prstGeom prst="line">
            <a:avLst/>
          </a:prstGeom>
          <a:noFill/>
          <a:ln w="19050" cap="flat" cmpd="sng" algn="ctr">
            <a:solidFill>
              <a:srgbClr val="1F497D"/>
            </a:solidFill>
            <a:prstDash val="sysDash"/>
            <a:headEnd type="oval" w="lg" len="lg"/>
          </a:ln>
          <a:effectLst/>
        </p:spPr>
      </p:cxnSp>
      <p:cxnSp>
        <p:nvCxnSpPr>
          <p:cNvPr id="35" name="Straight Connector 34"/>
          <p:cNvCxnSpPr/>
          <p:nvPr/>
        </p:nvCxnSpPr>
        <p:spPr>
          <a:xfrm flipH="1">
            <a:off x="2073472" y="1276350"/>
            <a:ext cx="791412" cy="3213077"/>
          </a:xfrm>
          <a:prstGeom prst="line">
            <a:avLst/>
          </a:prstGeom>
          <a:noFill/>
          <a:ln w="31750" cap="flat" cmpd="sng" algn="ctr">
            <a:solidFill>
              <a:srgbClr val="1F497D"/>
            </a:solidFill>
            <a:prstDash val="solid"/>
            <a:headEnd type="stealth" w="med" len="lg"/>
            <a:tailEnd type="stealth" w="med" len="lg"/>
          </a:ln>
          <a:effectLst/>
        </p:spPr>
      </p:cxnSp>
    </p:spTree>
    <p:extLst>
      <p:ext uri="{BB962C8B-B14F-4D97-AF65-F5344CB8AC3E}">
        <p14:creationId xmlns:p14="http://schemas.microsoft.com/office/powerpoint/2010/main" val="133366481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Points Lines and Planes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38150"/>
            <a:ext cx="8686800" cy="685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>
                <a:solidFill>
                  <a:schemeClr val="accent1"/>
                </a:solidFill>
              </a:rPr>
              <a:t>Sample Problem 2:</a:t>
            </a:r>
            <a:r>
              <a:rPr lang="en-US" sz="2800" dirty="0">
                <a:solidFill>
                  <a:schemeClr val="accent1"/>
                </a:solidFill>
              </a:rPr>
              <a:t> </a:t>
            </a:r>
            <a:r>
              <a:rPr lang="en-US" sz="2800" b="1" dirty="0"/>
              <a:t>Refer to each figure.</a:t>
            </a:r>
            <a:endParaRPr lang="en-US" sz="2400" b="1" i="1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9984" y="4786340"/>
            <a:ext cx="2414016" cy="37621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28600" y="1428750"/>
            <a:ext cx="46839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/>
              <a:t>b</a:t>
            </a:r>
            <a:r>
              <a:rPr lang="en-US" sz="2800" dirty="0"/>
              <a:t>.</a:t>
            </a:r>
          </a:p>
        </p:txBody>
      </p:sp>
      <p:sp>
        <p:nvSpPr>
          <p:cNvPr id="11" name="Parallelogram 10"/>
          <p:cNvSpPr/>
          <p:nvPr/>
        </p:nvSpPr>
        <p:spPr>
          <a:xfrm>
            <a:off x="1065633" y="1809750"/>
            <a:ext cx="3048000" cy="1974533"/>
          </a:xfrm>
          <a:prstGeom prst="parallelogram">
            <a:avLst/>
          </a:prstGeom>
          <a:noFill/>
          <a:ln w="31750" cap="flat" cmpd="sng" algn="ctr">
            <a:solidFill>
              <a:srgbClr val="1F497D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 flipH="1">
            <a:off x="1645150" y="2544364"/>
            <a:ext cx="2045127" cy="516104"/>
          </a:xfrm>
          <a:prstGeom prst="line">
            <a:avLst/>
          </a:prstGeom>
          <a:noFill/>
          <a:ln w="31750" cap="flat" cmpd="sng" algn="ctr">
            <a:solidFill>
              <a:srgbClr val="1F497D"/>
            </a:solidFill>
            <a:prstDash val="solid"/>
            <a:headEnd type="stealth" w="med" len="lg"/>
            <a:tailEnd type="stealth" w="med" len="lg"/>
          </a:ln>
          <a:effectLst/>
        </p:spPr>
      </p:cxnSp>
      <p:cxnSp>
        <p:nvCxnSpPr>
          <p:cNvPr id="18" name="Straight Connector 17"/>
          <p:cNvCxnSpPr/>
          <p:nvPr/>
        </p:nvCxnSpPr>
        <p:spPr>
          <a:xfrm flipH="1">
            <a:off x="3182591" y="2657087"/>
            <a:ext cx="77367" cy="0"/>
          </a:xfrm>
          <a:prstGeom prst="line">
            <a:avLst/>
          </a:prstGeom>
          <a:noFill/>
          <a:ln w="19050" cap="flat" cmpd="sng" algn="ctr">
            <a:solidFill>
              <a:srgbClr val="1F497D"/>
            </a:solidFill>
            <a:prstDash val="sysDash"/>
            <a:headEnd type="oval" w="lg" len="lg"/>
          </a:ln>
          <a:effectLst/>
        </p:spPr>
      </p:cxnSp>
      <p:cxnSp>
        <p:nvCxnSpPr>
          <p:cNvPr id="22" name="Straight Connector 21"/>
          <p:cNvCxnSpPr/>
          <p:nvPr/>
        </p:nvCxnSpPr>
        <p:spPr>
          <a:xfrm flipH="1">
            <a:off x="1942605" y="2952242"/>
            <a:ext cx="77367" cy="0"/>
          </a:xfrm>
          <a:prstGeom prst="line">
            <a:avLst/>
          </a:prstGeom>
          <a:noFill/>
          <a:ln w="19050" cap="flat" cmpd="sng" algn="ctr">
            <a:solidFill>
              <a:srgbClr val="1F497D"/>
            </a:solidFill>
            <a:prstDash val="sysDash"/>
            <a:headEnd type="oval" w="lg" len="lg"/>
          </a:ln>
          <a:effectLst/>
        </p:spPr>
      </p:cxnSp>
      <p:cxnSp>
        <p:nvCxnSpPr>
          <p:cNvPr id="25" name="Straight Connector 24"/>
          <p:cNvCxnSpPr/>
          <p:nvPr/>
        </p:nvCxnSpPr>
        <p:spPr>
          <a:xfrm flipV="1">
            <a:off x="2722280" y="1873028"/>
            <a:ext cx="9155" cy="1924928"/>
          </a:xfrm>
          <a:prstGeom prst="line">
            <a:avLst/>
          </a:prstGeom>
          <a:noFill/>
          <a:ln w="31750" cap="flat" cmpd="sng" algn="ctr">
            <a:solidFill>
              <a:srgbClr val="1F497D"/>
            </a:solidFill>
            <a:prstDash val="sysDash"/>
            <a:headEnd type="none" w="med" len="lg"/>
            <a:tailEnd type="oval" w="sm" len="sm"/>
          </a:ln>
          <a:effectLst/>
        </p:spPr>
      </p:cxnSp>
      <p:cxnSp>
        <p:nvCxnSpPr>
          <p:cNvPr id="27" name="Straight Connector 26"/>
          <p:cNvCxnSpPr/>
          <p:nvPr/>
        </p:nvCxnSpPr>
        <p:spPr>
          <a:xfrm flipH="1">
            <a:off x="1942516" y="2208984"/>
            <a:ext cx="77367" cy="0"/>
          </a:xfrm>
          <a:prstGeom prst="line">
            <a:avLst/>
          </a:prstGeom>
          <a:noFill/>
          <a:ln w="19050" cap="flat" cmpd="sng" algn="ctr">
            <a:solidFill>
              <a:srgbClr val="1F497D"/>
            </a:solidFill>
            <a:prstDash val="sysDash"/>
            <a:headEnd type="oval" w="lg" len="lg"/>
          </a:ln>
          <a:effectLst/>
        </p:spPr>
      </p:cxnSp>
      <p:cxnSp>
        <p:nvCxnSpPr>
          <p:cNvPr id="28" name="Straight Connector 27"/>
          <p:cNvCxnSpPr/>
          <p:nvPr/>
        </p:nvCxnSpPr>
        <p:spPr>
          <a:xfrm flipH="1">
            <a:off x="2423129" y="2840193"/>
            <a:ext cx="77367" cy="0"/>
          </a:xfrm>
          <a:prstGeom prst="line">
            <a:avLst/>
          </a:prstGeom>
          <a:noFill/>
          <a:ln w="19050" cap="flat" cmpd="sng" algn="ctr">
            <a:solidFill>
              <a:srgbClr val="1F497D"/>
            </a:solidFill>
            <a:prstDash val="sysDash"/>
            <a:headEnd type="oval" w="lg" len="lg"/>
          </a:ln>
          <a:effectLst/>
        </p:spPr>
      </p:cxnSp>
      <p:cxnSp>
        <p:nvCxnSpPr>
          <p:cNvPr id="29" name="Straight Connector 28"/>
          <p:cNvCxnSpPr/>
          <p:nvPr/>
        </p:nvCxnSpPr>
        <p:spPr>
          <a:xfrm flipH="1">
            <a:off x="2225271" y="3797956"/>
            <a:ext cx="77367" cy="0"/>
          </a:xfrm>
          <a:prstGeom prst="line">
            <a:avLst/>
          </a:prstGeom>
          <a:noFill/>
          <a:ln w="19050" cap="flat" cmpd="sng" algn="ctr">
            <a:solidFill>
              <a:srgbClr val="1F497D"/>
            </a:solidFill>
            <a:prstDash val="sysDash"/>
            <a:headEnd type="oval" w="lg" len="lg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Rectangle 25"/>
              <p:cNvSpPr/>
              <p:nvPr/>
            </p:nvSpPr>
            <p:spPr>
              <a:xfrm>
                <a:off x="1485851" y="2533323"/>
                <a:ext cx="534121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/>
                        </a:rPr>
                        <m:t>𝑴</m:t>
                      </m:r>
                    </m:oMath>
                  </m:oMathPara>
                </a14:m>
                <a:endParaRPr lang="en-US" sz="2400" b="1" dirty="0"/>
              </a:p>
            </p:txBody>
          </p:sp>
        </mc:Choice>
        <mc:Fallback xmlns="">
          <p:sp>
            <p:nvSpPr>
              <p:cNvPr id="26" name="Rectangle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85851" y="2533323"/>
                <a:ext cx="534121" cy="461665"/>
              </a:xfrm>
              <a:prstGeom prst="rect">
                <a:avLst/>
              </a:prstGeom>
              <a:blipFill rotWithShape="1">
                <a:blip r:embed="rId3"/>
                <a:stretch>
                  <a:fillRect t="-10667" r="-24138" b="-30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Rectangle 29"/>
              <p:cNvSpPr/>
              <p:nvPr/>
            </p:nvSpPr>
            <p:spPr>
              <a:xfrm>
                <a:off x="2204178" y="2320015"/>
                <a:ext cx="445956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𝑪</m:t>
                      </m:r>
                    </m:oMath>
                  </m:oMathPara>
                </a14:m>
                <a:endParaRPr lang="en-US" sz="2400" b="1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30" name="Rectangle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4178" y="2320015"/>
                <a:ext cx="445956" cy="461665"/>
              </a:xfrm>
              <a:prstGeom prst="rect">
                <a:avLst/>
              </a:prstGeom>
              <a:blipFill rotWithShape="1">
                <a:blip r:embed="rId4"/>
                <a:stretch>
                  <a:fillRect t="-10667" r="-27397" b="-30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Rectangle 30"/>
              <p:cNvSpPr/>
              <p:nvPr/>
            </p:nvSpPr>
            <p:spPr>
              <a:xfrm>
                <a:off x="1981200" y="4489427"/>
                <a:ext cx="445956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𝑻</m:t>
                      </m:r>
                    </m:oMath>
                  </m:oMathPara>
                </a14:m>
                <a:endParaRPr lang="en-US" sz="2400" b="1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31" name="Rectangle 3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1200" y="4489427"/>
                <a:ext cx="445956" cy="461665"/>
              </a:xfrm>
              <a:prstGeom prst="rect">
                <a:avLst/>
              </a:prstGeom>
              <a:blipFill rotWithShape="1">
                <a:blip r:embed="rId5"/>
                <a:stretch>
                  <a:fillRect t="-10526" r="-27397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72" name="Rectangle 3071"/>
              <p:cNvSpPr/>
              <p:nvPr/>
            </p:nvSpPr>
            <p:spPr>
              <a:xfrm>
                <a:off x="1802300" y="3784283"/>
                <a:ext cx="476412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𝑩</m:t>
                      </m:r>
                    </m:oMath>
                  </m:oMathPara>
                </a14:m>
                <a:endParaRPr lang="en-US" sz="2400" b="1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3072" name="Rectangle 307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02300" y="3784283"/>
                <a:ext cx="476412" cy="461665"/>
              </a:xfrm>
              <a:prstGeom prst="rect">
                <a:avLst/>
              </a:prstGeom>
              <a:blipFill rotWithShape="1">
                <a:blip r:embed="rId6"/>
                <a:stretch>
                  <a:fillRect t="-10526" r="-25641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73" name="Rectangle 3072"/>
              <p:cNvSpPr/>
              <p:nvPr/>
            </p:nvSpPr>
            <p:spPr>
              <a:xfrm>
                <a:off x="2864884" y="2190000"/>
                <a:ext cx="460382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𝑮</m:t>
                      </m:r>
                    </m:oMath>
                  </m:oMathPara>
                </a14:m>
                <a:endParaRPr lang="en-US" sz="2400" b="1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3073" name="Rectangle 307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64884" y="2190000"/>
                <a:ext cx="460382" cy="461665"/>
              </a:xfrm>
              <a:prstGeom prst="rect">
                <a:avLst/>
              </a:prstGeom>
              <a:blipFill rotWithShape="1">
                <a:blip r:embed="rId7"/>
                <a:stretch>
                  <a:fillRect t="-10526" r="-28000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75" name="Rectangle 3074"/>
              <p:cNvSpPr/>
              <p:nvPr/>
            </p:nvSpPr>
            <p:spPr>
              <a:xfrm>
                <a:off x="1645150" y="1838141"/>
                <a:ext cx="428322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𝑳</m:t>
                      </m:r>
                    </m:oMath>
                  </m:oMathPara>
                </a14:m>
                <a:endParaRPr lang="en-US" sz="2400" b="1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3075" name="Rectangle 307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45150" y="1838141"/>
                <a:ext cx="428322" cy="461665"/>
              </a:xfrm>
              <a:prstGeom prst="rect">
                <a:avLst/>
              </a:prstGeom>
              <a:blipFill rotWithShape="1">
                <a:blip r:embed="rId8"/>
                <a:stretch>
                  <a:fillRect t="-10667" r="-28571" b="-30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77" name="Rectangle 3076"/>
              <p:cNvSpPr/>
              <p:nvPr/>
            </p:nvSpPr>
            <p:spPr>
              <a:xfrm>
                <a:off x="2696328" y="1390846"/>
                <a:ext cx="428322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/>
                        </a:rPr>
                        <m:t>𝑺</m:t>
                      </m:r>
                    </m:oMath>
                  </m:oMathPara>
                </a14:m>
                <a:endParaRPr lang="en-US" sz="2400" b="1" dirty="0"/>
              </a:p>
            </p:txBody>
          </p:sp>
        </mc:Choice>
        <mc:Fallback xmlns="">
          <p:sp>
            <p:nvSpPr>
              <p:cNvPr id="3077" name="Rectangle 307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96328" y="1390846"/>
                <a:ext cx="428322" cy="461665"/>
              </a:xfrm>
              <a:prstGeom prst="rect">
                <a:avLst/>
              </a:prstGeom>
              <a:blipFill rotWithShape="1">
                <a:blip r:embed="rId9"/>
                <a:stretch>
                  <a:fillRect t="-10526" r="-28169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78" name="Rectangle 3077"/>
              <p:cNvSpPr/>
              <p:nvPr/>
            </p:nvSpPr>
            <p:spPr>
              <a:xfrm>
                <a:off x="3182591" y="3289782"/>
                <a:ext cx="465191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latin typeface="Cambria Math"/>
                          <a:ea typeface="Times New Roman"/>
                          <a:cs typeface="Times New Roman"/>
                        </a:rPr>
                        <m:t>𝝅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3078" name="Rectangle 307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82591" y="3289782"/>
                <a:ext cx="465191" cy="461665"/>
              </a:xfrm>
              <a:prstGeom prst="rect">
                <a:avLst/>
              </a:prstGeom>
              <a:blipFill rotWithShape="1">
                <a:blip r:embed="rId10"/>
                <a:stretch>
                  <a:fillRect t="-10667" r="-27632" b="-30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79" name="Rectangle 3078"/>
              <p:cNvSpPr/>
              <p:nvPr/>
            </p:nvSpPr>
            <p:spPr>
              <a:xfrm>
                <a:off x="4561114" y="1566355"/>
                <a:ext cx="4049486" cy="8309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/>
                <a:r>
                  <a:rPr lang="en-US" sz="2400" dirty="0"/>
                  <a:t>What is another name for plane </a:t>
                </a:r>
                <a14:m>
                  <m:oMath xmlns:m="http://schemas.openxmlformats.org/officeDocument/2006/math">
                    <m:r>
                      <a:rPr lang="en-US" sz="2400" b="1" i="1">
                        <a:solidFill>
                          <a:prstClr val="black"/>
                        </a:solidFill>
                        <a:latin typeface="Cambria Math"/>
                        <a:ea typeface="Times New Roman"/>
                        <a:cs typeface="Times New Roman"/>
                      </a:rPr>
                      <m:t>𝝅</m:t>
                    </m:r>
                  </m:oMath>
                </a14:m>
                <a:r>
                  <a:rPr lang="en-US" sz="2400" dirty="0"/>
                  <a:t>?</a:t>
                </a:r>
              </a:p>
            </p:txBody>
          </p:sp>
        </mc:Choice>
        <mc:Fallback xmlns="">
          <p:sp>
            <p:nvSpPr>
              <p:cNvPr id="3079" name="Rectangle 307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1114" y="1566355"/>
                <a:ext cx="4049486" cy="830997"/>
              </a:xfrm>
              <a:prstGeom prst="rect">
                <a:avLst/>
              </a:prstGeom>
              <a:blipFill rotWithShape="1">
                <a:blip r:embed="rId11"/>
                <a:stretch>
                  <a:fillRect l="-2256" t="-5882" b="-161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Parallelogram 384"/>
          <p:cNvSpPr/>
          <p:nvPr/>
        </p:nvSpPr>
        <p:spPr>
          <a:xfrm rot="5400000">
            <a:off x="569033" y="2557859"/>
            <a:ext cx="3879365" cy="445435"/>
          </a:xfrm>
          <a:custGeom>
            <a:avLst/>
            <a:gdLst>
              <a:gd name="connsiteX0" fmla="*/ 0 w 1584960"/>
              <a:gd name="connsiteY0" fmla="*/ 985520 h 985520"/>
              <a:gd name="connsiteX1" fmla="*/ 246380 w 1584960"/>
              <a:gd name="connsiteY1" fmla="*/ 0 h 985520"/>
              <a:gd name="connsiteX2" fmla="*/ 1584960 w 1584960"/>
              <a:gd name="connsiteY2" fmla="*/ 0 h 985520"/>
              <a:gd name="connsiteX3" fmla="*/ 1338580 w 1584960"/>
              <a:gd name="connsiteY3" fmla="*/ 985520 h 985520"/>
              <a:gd name="connsiteX4" fmla="*/ 0 w 1584960"/>
              <a:gd name="connsiteY4" fmla="*/ 985520 h 985520"/>
              <a:gd name="connsiteX0" fmla="*/ 377075 w 1962035"/>
              <a:gd name="connsiteY0" fmla="*/ 985520 h 985520"/>
              <a:gd name="connsiteX1" fmla="*/ 0 w 1962035"/>
              <a:gd name="connsiteY1" fmla="*/ 421574 h 985520"/>
              <a:gd name="connsiteX2" fmla="*/ 1962035 w 1962035"/>
              <a:gd name="connsiteY2" fmla="*/ 0 h 985520"/>
              <a:gd name="connsiteX3" fmla="*/ 1715655 w 1962035"/>
              <a:gd name="connsiteY3" fmla="*/ 985520 h 985520"/>
              <a:gd name="connsiteX4" fmla="*/ 377075 w 1962035"/>
              <a:gd name="connsiteY4" fmla="*/ 985520 h 985520"/>
              <a:gd name="connsiteX0" fmla="*/ 377075 w 1715655"/>
              <a:gd name="connsiteY0" fmla="*/ 563946 h 563946"/>
              <a:gd name="connsiteX1" fmla="*/ 0 w 1715655"/>
              <a:gd name="connsiteY1" fmla="*/ 0 h 563946"/>
              <a:gd name="connsiteX2" fmla="*/ 1433063 w 1715655"/>
              <a:gd name="connsiteY2" fmla="*/ 0 h 563946"/>
              <a:gd name="connsiteX3" fmla="*/ 1715655 w 1715655"/>
              <a:gd name="connsiteY3" fmla="*/ 563946 h 563946"/>
              <a:gd name="connsiteX4" fmla="*/ 377075 w 1715655"/>
              <a:gd name="connsiteY4" fmla="*/ 563946 h 563946"/>
              <a:gd name="connsiteX0" fmla="*/ 1715655 w 1715655"/>
              <a:gd name="connsiteY0" fmla="*/ 563946 h 563946"/>
              <a:gd name="connsiteX1" fmla="*/ 377075 w 1715655"/>
              <a:gd name="connsiteY1" fmla="*/ 563946 h 563946"/>
              <a:gd name="connsiteX2" fmla="*/ 0 w 1715655"/>
              <a:gd name="connsiteY2" fmla="*/ 0 h 563946"/>
              <a:gd name="connsiteX3" fmla="*/ 1524531 w 1715655"/>
              <a:gd name="connsiteY3" fmla="*/ 91451 h 563946"/>
              <a:gd name="connsiteX0" fmla="*/ 1715655 w 1715655"/>
              <a:gd name="connsiteY0" fmla="*/ 563946 h 563946"/>
              <a:gd name="connsiteX1" fmla="*/ 377075 w 1715655"/>
              <a:gd name="connsiteY1" fmla="*/ 563946 h 563946"/>
              <a:gd name="connsiteX2" fmla="*/ 0 w 1715655"/>
              <a:gd name="connsiteY2" fmla="*/ 0 h 563946"/>
              <a:gd name="connsiteX3" fmla="*/ 1489356 w 1715655"/>
              <a:gd name="connsiteY3" fmla="*/ 0 h 563946"/>
              <a:gd name="connsiteX0" fmla="*/ 1715655 w 1715655"/>
              <a:gd name="connsiteY0" fmla="*/ 563946 h 563946"/>
              <a:gd name="connsiteX1" fmla="*/ 418768 w 1715655"/>
              <a:gd name="connsiteY1" fmla="*/ 210289 h 563946"/>
              <a:gd name="connsiteX2" fmla="*/ 0 w 1715655"/>
              <a:gd name="connsiteY2" fmla="*/ 0 h 563946"/>
              <a:gd name="connsiteX3" fmla="*/ 1489356 w 1715655"/>
              <a:gd name="connsiteY3" fmla="*/ 0 h 563946"/>
              <a:gd name="connsiteX0" fmla="*/ 1680541 w 1680541"/>
              <a:gd name="connsiteY0" fmla="*/ 210288 h 210289"/>
              <a:gd name="connsiteX1" fmla="*/ 418768 w 1680541"/>
              <a:gd name="connsiteY1" fmla="*/ 210289 h 210289"/>
              <a:gd name="connsiteX2" fmla="*/ 0 w 1680541"/>
              <a:gd name="connsiteY2" fmla="*/ 0 h 210289"/>
              <a:gd name="connsiteX3" fmla="*/ 1489356 w 1680541"/>
              <a:gd name="connsiteY3" fmla="*/ 0 h 210289"/>
              <a:gd name="connsiteX0" fmla="*/ 1680541 w 1680541"/>
              <a:gd name="connsiteY0" fmla="*/ 210288 h 210288"/>
              <a:gd name="connsiteX1" fmla="*/ 419009 w 1680541"/>
              <a:gd name="connsiteY1" fmla="*/ 173070 h 210288"/>
              <a:gd name="connsiteX2" fmla="*/ 0 w 1680541"/>
              <a:gd name="connsiteY2" fmla="*/ 0 h 210288"/>
              <a:gd name="connsiteX3" fmla="*/ 1489356 w 1680541"/>
              <a:gd name="connsiteY3" fmla="*/ 0 h 210288"/>
              <a:gd name="connsiteX0" fmla="*/ 1680544 w 1680544"/>
              <a:gd name="connsiteY0" fmla="*/ 173275 h 173275"/>
              <a:gd name="connsiteX1" fmla="*/ 419009 w 1680544"/>
              <a:gd name="connsiteY1" fmla="*/ 173070 h 173275"/>
              <a:gd name="connsiteX2" fmla="*/ 0 w 1680544"/>
              <a:gd name="connsiteY2" fmla="*/ 0 h 173275"/>
              <a:gd name="connsiteX3" fmla="*/ 1489356 w 1680544"/>
              <a:gd name="connsiteY3" fmla="*/ 0 h 173275"/>
              <a:gd name="connsiteX0" fmla="*/ 1680544 w 1680544"/>
              <a:gd name="connsiteY0" fmla="*/ 176381 h 176381"/>
              <a:gd name="connsiteX1" fmla="*/ 419009 w 1680544"/>
              <a:gd name="connsiteY1" fmla="*/ 176176 h 176381"/>
              <a:gd name="connsiteX2" fmla="*/ 0 w 1680544"/>
              <a:gd name="connsiteY2" fmla="*/ 3106 h 176381"/>
              <a:gd name="connsiteX3" fmla="*/ 1118087 w 1680544"/>
              <a:gd name="connsiteY3" fmla="*/ 0 h 176381"/>
              <a:gd name="connsiteX0" fmla="*/ 1680544 w 1680544"/>
              <a:gd name="connsiteY0" fmla="*/ 173275 h 173275"/>
              <a:gd name="connsiteX1" fmla="*/ 419009 w 1680544"/>
              <a:gd name="connsiteY1" fmla="*/ 173070 h 173275"/>
              <a:gd name="connsiteX2" fmla="*/ 0 w 1680544"/>
              <a:gd name="connsiteY2" fmla="*/ 0 h 173275"/>
              <a:gd name="connsiteX3" fmla="*/ 493837 w 1680544"/>
              <a:gd name="connsiteY3" fmla="*/ 1220 h 1732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80544" h="173275">
                <a:moveTo>
                  <a:pt x="1680544" y="173275"/>
                </a:moveTo>
                <a:lnTo>
                  <a:pt x="419009" y="173070"/>
                </a:lnTo>
                <a:lnTo>
                  <a:pt x="0" y="0"/>
                </a:lnTo>
                <a:lnTo>
                  <a:pt x="493837" y="1220"/>
                </a:lnTo>
              </a:path>
            </a:pathLst>
          </a:custGeom>
          <a:noFill/>
          <a:ln w="3175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flipH="1">
            <a:off x="2278712" y="3784283"/>
            <a:ext cx="443568" cy="946979"/>
          </a:xfrm>
          <a:prstGeom prst="line">
            <a:avLst/>
          </a:prstGeom>
          <a:noFill/>
          <a:ln w="31750" cap="flat" cmpd="sng" algn="ctr">
            <a:solidFill>
              <a:srgbClr val="1F497D"/>
            </a:solidFill>
            <a:prstDash val="solid"/>
            <a:headEnd type="none" w="sm" len="sm"/>
            <a:tailEnd type="none" w="sm" len="sm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/>
              <p:cNvSpPr/>
              <p:nvPr/>
            </p:nvSpPr>
            <p:spPr>
              <a:xfrm>
                <a:off x="2204178" y="3891949"/>
                <a:ext cx="410689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latin typeface="Cambria Math"/>
                        </a:rPr>
                        <m:t>𝝉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4178" y="3891949"/>
                <a:ext cx="410689" cy="461665"/>
              </a:xfrm>
              <a:prstGeom prst="rect">
                <a:avLst/>
              </a:prstGeom>
              <a:blipFill rotWithShape="1">
                <a:blip r:embed="rId12"/>
                <a:stretch>
                  <a:fillRect t="-10526" r="-31343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6" name="Straight Connector 35"/>
          <p:cNvCxnSpPr/>
          <p:nvPr/>
        </p:nvCxnSpPr>
        <p:spPr>
          <a:xfrm flipH="1">
            <a:off x="2696328" y="1814451"/>
            <a:ext cx="77367" cy="0"/>
          </a:xfrm>
          <a:prstGeom prst="line">
            <a:avLst/>
          </a:prstGeom>
          <a:noFill/>
          <a:ln w="19050" cap="flat" cmpd="sng" algn="ctr">
            <a:solidFill>
              <a:srgbClr val="1F497D"/>
            </a:solidFill>
            <a:prstDash val="sysDash"/>
            <a:headEnd type="oval" w="lg" len="lg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4581896" y="2582910"/>
                <a:ext cx="1608133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dirty="0">
                    <a:ea typeface="Calibri"/>
                    <a:cs typeface="Times New Roman"/>
                  </a:rPr>
                  <a:t>Plane</a:t>
                </a:r>
                <a:r>
                  <a:rPr lang="en-US" sz="2400" b="1" dirty="0">
                    <a:ea typeface="Calibri"/>
                    <a:cs typeface="Times New Roman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b="1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𝑳</m:t>
                    </m:r>
                    <m:r>
                      <a:rPr lang="en-US" sz="2400" b="1" i="1" smtClean="0">
                        <a:effectLst/>
                        <a:latin typeface="Cambria Math"/>
                        <a:ea typeface="Times New Roman"/>
                        <a:cs typeface="Times New Roman"/>
                      </a:rPr>
                      <m:t>𝑴𝑮</m:t>
                    </m:r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1896" y="2582910"/>
                <a:ext cx="1608133" cy="461665"/>
              </a:xfrm>
              <a:prstGeom prst="rect">
                <a:avLst/>
              </a:prstGeom>
              <a:blipFill rotWithShape="1">
                <a:blip r:embed="rId13"/>
                <a:stretch>
                  <a:fillRect l="-6084" t="-10667" r="-9506" b="-30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5" name="Straight Connector 34"/>
          <p:cNvCxnSpPr/>
          <p:nvPr/>
        </p:nvCxnSpPr>
        <p:spPr>
          <a:xfrm flipH="1">
            <a:off x="2073472" y="1276350"/>
            <a:ext cx="791412" cy="3213077"/>
          </a:xfrm>
          <a:prstGeom prst="line">
            <a:avLst/>
          </a:prstGeom>
          <a:noFill/>
          <a:ln w="31750" cap="flat" cmpd="sng" algn="ctr">
            <a:solidFill>
              <a:srgbClr val="1F497D"/>
            </a:solidFill>
            <a:prstDash val="solid"/>
            <a:headEnd type="stealth" w="med" len="lg"/>
            <a:tailEnd type="stealth" w="med" len="lg"/>
          </a:ln>
          <a:effectLst/>
        </p:spPr>
      </p:cxnSp>
    </p:spTree>
    <p:extLst>
      <p:ext uri="{BB962C8B-B14F-4D97-AF65-F5344CB8AC3E}">
        <p14:creationId xmlns:p14="http://schemas.microsoft.com/office/powerpoint/2010/main" val="154812537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Points Lines and Planes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38150"/>
            <a:ext cx="8686800" cy="685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>
                <a:solidFill>
                  <a:schemeClr val="accent1"/>
                </a:solidFill>
              </a:rPr>
              <a:t>Sample Problem 2:</a:t>
            </a:r>
            <a:r>
              <a:rPr lang="en-US" sz="2800" dirty="0">
                <a:solidFill>
                  <a:schemeClr val="accent1"/>
                </a:solidFill>
              </a:rPr>
              <a:t> </a:t>
            </a:r>
            <a:r>
              <a:rPr lang="en-US" sz="2800" b="1" dirty="0"/>
              <a:t>Refer to each figure.</a:t>
            </a:r>
            <a:endParaRPr lang="en-US" sz="2400" b="1" i="1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9984" y="4786340"/>
            <a:ext cx="2414016" cy="37621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28600" y="1428750"/>
            <a:ext cx="46839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/>
              <a:t>b</a:t>
            </a:r>
            <a:r>
              <a:rPr lang="en-US" sz="2800" dirty="0"/>
              <a:t>.</a:t>
            </a:r>
          </a:p>
        </p:txBody>
      </p:sp>
      <p:sp>
        <p:nvSpPr>
          <p:cNvPr id="11" name="Parallelogram 10"/>
          <p:cNvSpPr/>
          <p:nvPr/>
        </p:nvSpPr>
        <p:spPr>
          <a:xfrm>
            <a:off x="1065633" y="1809750"/>
            <a:ext cx="3048000" cy="1974533"/>
          </a:xfrm>
          <a:prstGeom prst="parallelogram">
            <a:avLst/>
          </a:prstGeom>
          <a:noFill/>
          <a:ln w="31750" cap="flat" cmpd="sng" algn="ctr">
            <a:solidFill>
              <a:srgbClr val="1F497D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 flipH="1">
            <a:off x="1645150" y="2544364"/>
            <a:ext cx="2045127" cy="516104"/>
          </a:xfrm>
          <a:prstGeom prst="line">
            <a:avLst/>
          </a:prstGeom>
          <a:noFill/>
          <a:ln w="31750" cap="flat" cmpd="sng" algn="ctr">
            <a:solidFill>
              <a:srgbClr val="1F497D"/>
            </a:solidFill>
            <a:prstDash val="solid"/>
            <a:headEnd type="stealth" w="med" len="lg"/>
            <a:tailEnd type="stealth" w="med" len="lg"/>
          </a:ln>
          <a:effectLst/>
        </p:spPr>
      </p:cxnSp>
      <p:cxnSp>
        <p:nvCxnSpPr>
          <p:cNvPr id="18" name="Straight Connector 17"/>
          <p:cNvCxnSpPr/>
          <p:nvPr/>
        </p:nvCxnSpPr>
        <p:spPr>
          <a:xfrm flipH="1">
            <a:off x="3182591" y="2657087"/>
            <a:ext cx="77367" cy="0"/>
          </a:xfrm>
          <a:prstGeom prst="line">
            <a:avLst/>
          </a:prstGeom>
          <a:noFill/>
          <a:ln w="19050" cap="flat" cmpd="sng" algn="ctr">
            <a:solidFill>
              <a:srgbClr val="1F497D"/>
            </a:solidFill>
            <a:prstDash val="sysDash"/>
            <a:headEnd type="oval" w="lg" len="lg"/>
          </a:ln>
          <a:effectLst/>
        </p:spPr>
      </p:cxnSp>
      <p:cxnSp>
        <p:nvCxnSpPr>
          <p:cNvPr id="22" name="Straight Connector 21"/>
          <p:cNvCxnSpPr/>
          <p:nvPr/>
        </p:nvCxnSpPr>
        <p:spPr>
          <a:xfrm flipH="1">
            <a:off x="1942605" y="2952242"/>
            <a:ext cx="77367" cy="0"/>
          </a:xfrm>
          <a:prstGeom prst="line">
            <a:avLst/>
          </a:prstGeom>
          <a:noFill/>
          <a:ln w="19050" cap="flat" cmpd="sng" algn="ctr">
            <a:solidFill>
              <a:srgbClr val="1F497D"/>
            </a:solidFill>
            <a:prstDash val="sysDash"/>
            <a:headEnd type="oval" w="lg" len="lg"/>
          </a:ln>
          <a:effectLst/>
        </p:spPr>
      </p:cxnSp>
      <p:cxnSp>
        <p:nvCxnSpPr>
          <p:cNvPr id="25" name="Straight Connector 24"/>
          <p:cNvCxnSpPr/>
          <p:nvPr/>
        </p:nvCxnSpPr>
        <p:spPr>
          <a:xfrm flipV="1">
            <a:off x="2722280" y="1873028"/>
            <a:ext cx="9155" cy="1924928"/>
          </a:xfrm>
          <a:prstGeom prst="line">
            <a:avLst/>
          </a:prstGeom>
          <a:noFill/>
          <a:ln w="31750" cap="flat" cmpd="sng" algn="ctr">
            <a:solidFill>
              <a:srgbClr val="1F497D"/>
            </a:solidFill>
            <a:prstDash val="sysDash"/>
            <a:headEnd type="none" w="med" len="lg"/>
            <a:tailEnd type="oval" w="sm" len="sm"/>
          </a:ln>
          <a:effectLst/>
        </p:spPr>
      </p:cxnSp>
      <p:cxnSp>
        <p:nvCxnSpPr>
          <p:cNvPr id="27" name="Straight Connector 26"/>
          <p:cNvCxnSpPr/>
          <p:nvPr/>
        </p:nvCxnSpPr>
        <p:spPr>
          <a:xfrm flipH="1">
            <a:off x="1942516" y="2208984"/>
            <a:ext cx="77367" cy="0"/>
          </a:xfrm>
          <a:prstGeom prst="line">
            <a:avLst/>
          </a:prstGeom>
          <a:noFill/>
          <a:ln w="19050" cap="flat" cmpd="sng" algn="ctr">
            <a:solidFill>
              <a:srgbClr val="1F497D"/>
            </a:solidFill>
            <a:prstDash val="sysDash"/>
            <a:headEnd type="oval" w="lg" len="lg"/>
          </a:ln>
          <a:effectLst/>
        </p:spPr>
      </p:cxnSp>
      <p:cxnSp>
        <p:nvCxnSpPr>
          <p:cNvPr id="28" name="Straight Connector 27"/>
          <p:cNvCxnSpPr/>
          <p:nvPr/>
        </p:nvCxnSpPr>
        <p:spPr>
          <a:xfrm flipH="1">
            <a:off x="2423129" y="2840193"/>
            <a:ext cx="77367" cy="0"/>
          </a:xfrm>
          <a:prstGeom prst="line">
            <a:avLst/>
          </a:prstGeom>
          <a:noFill/>
          <a:ln w="19050" cap="flat" cmpd="sng" algn="ctr">
            <a:solidFill>
              <a:srgbClr val="1F497D"/>
            </a:solidFill>
            <a:prstDash val="sysDash"/>
            <a:headEnd type="oval" w="lg" len="lg"/>
          </a:ln>
          <a:effectLst/>
        </p:spPr>
      </p:cxnSp>
      <p:cxnSp>
        <p:nvCxnSpPr>
          <p:cNvPr id="29" name="Straight Connector 28"/>
          <p:cNvCxnSpPr/>
          <p:nvPr/>
        </p:nvCxnSpPr>
        <p:spPr>
          <a:xfrm flipH="1">
            <a:off x="2225271" y="3797956"/>
            <a:ext cx="77367" cy="0"/>
          </a:xfrm>
          <a:prstGeom prst="line">
            <a:avLst/>
          </a:prstGeom>
          <a:noFill/>
          <a:ln w="19050" cap="flat" cmpd="sng" algn="ctr">
            <a:solidFill>
              <a:srgbClr val="1F497D"/>
            </a:solidFill>
            <a:prstDash val="sysDash"/>
            <a:headEnd type="oval" w="lg" len="lg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Rectangle 25"/>
              <p:cNvSpPr/>
              <p:nvPr/>
            </p:nvSpPr>
            <p:spPr>
              <a:xfrm>
                <a:off x="1485851" y="2533323"/>
                <a:ext cx="534121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/>
                        </a:rPr>
                        <m:t>𝑴</m:t>
                      </m:r>
                    </m:oMath>
                  </m:oMathPara>
                </a14:m>
                <a:endParaRPr lang="en-US" sz="2400" b="1" dirty="0"/>
              </a:p>
            </p:txBody>
          </p:sp>
        </mc:Choice>
        <mc:Fallback xmlns="">
          <p:sp>
            <p:nvSpPr>
              <p:cNvPr id="26" name="Rectangle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85851" y="2533323"/>
                <a:ext cx="534121" cy="461665"/>
              </a:xfrm>
              <a:prstGeom prst="rect">
                <a:avLst/>
              </a:prstGeom>
              <a:blipFill rotWithShape="1">
                <a:blip r:embed="rId3"/>
                <a:stretch>
                  <a:fillRect t="-10667" r="-24138" b="-30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Rectangle 29"/>
              <p:cNvSpPr/>
              <p:nvPr/>
            </p:nvSpPr>
            <p:spPr>
              <a:xfrm>
                <a:off x="2204178" y="2320015"/>
                <a:ext cx="445956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𝑪</m:t>
                      </m:r>
                    </m:oMath>
                  </m:oMathPara>
                </a14:m>
                <a:endParaRPr lang="en-US" sz="2400" b="1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30" name="Rectangle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4178" y="2320015"/>
                <a:ext cx="445956" cy="461665"/>
              </a:xfrm>
              <a:prstGeom prst="rect">
                <a:avLst/>
              </a:prstGeom>
              <a:blipFill rotWithShape="1">
                <a:blip r:embed="rId4"/>
                <a:stretch>
                  <a:fillRect t="-10667" r="-27397" b="-30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Rectangle 30"/>
              <p:cNvSpPr/>
              <p:nvPr/>
            </p:nvSpPr>
            <p:spPr>
              <a:xfrm>
                <a:off x="1981200" y="4489427"/>
                <a:ext cx="445956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𝑻</m:t>
                      </m:r>
                    </m:oMath>
                  </m:oMathPara>
                </a14:m>
                <a:endParaRPr lang="en-US" sz="2400" b="1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31" name="Rectangle 3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1200" y="4489427"/>
                <a:ext cx="445956" cy="461665"/>
              </a:xfrm>
              <a:prstGeom prst="rect">
                <a:avLst/>
              </a:prstGeom>
              <a:blipFill rotWithShape="1">
                <a:blip r:embed="rId5"/>
                <a:stretch>
                  <a:fillRect t="-10526" r="-27397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72" name="Rectangle 3071"/>
              <p:cNvSpPr/>
              <p:nvPr/>
            </p:nvSpPr>
            <p:spPr>
              <a:xfrm>
                <a:off x="1802300" y="3784283"/>
                <a:ext cx="476412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𝑩</m:t>
                      </m:r>
                    </m:oMath>
                  </m:oMathPara>
                </a14:m>
                <a:endParaRPr lang="en-US" sz="2400" b="1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3072" name="Rectangle 307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02300" y="3784283"/>
                <a:ext cx="476412" cy="461665"/>
              </a:xfrm>
              <a:prstGeom prst="rect">
                <a:avLst/>
              </a:prstGeom>
              <a:blipFill rotWithShape="1">
                <a:blip r:embed="rId6"/>
                <a:stretch>
                  <a:fillRect t="-10526" r="-25641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73" name="Rectangle 3072"/>
              <p:cNvSpPr/>
              <p:nvPr/>
            </p:nvSpPr>
            <p:spPr>
              <a:xfrm>
                <a:off x="2864884" y="2190000"/>
                <a:ext cx="460382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𝑮</m:t>
                      </m:r>
                    </m:oMath>
                  </m:oMathPara>
                </a14:m>
                <a:endParaRPr lang="en-US" sz="2400" b="1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3073" name="Rectangle 307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64884" y="2190000"/>
                <a:ext cx="460382" cy="461665"/>
              </a:xfrm>
              <a:prstGeom prst="rect">
                <a:avLst/>
              </a:prstGeom>
              <a:blipFill rotWithShape="1">
                <a:blip r:embed="rId7"/>
                <a:stretch>
                  <a:fillRect t="-10526" r="-28000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75" name="Rectangle 3074"/>
              <p:cNvSpPr/>
              <p:nvPr/>
            </p:nvSpPr>
            <p:spPr>
              <a:xfrm>
                <a:off x="1645150" y="1838141"/>
                <a:ext cx="428322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𝑳</m:t>
                      </m:r>
                    </m:oMath>
                  </m:oMathPara>
                </a14:m>
                <a:endParaRPr lang="en-US" sz="2400" b="1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3075" name="Rectangle 307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45150" y="1838141"/>
                <a:ext cx="428322" cy="461665"/>
              </a:xfrm>
              <a:prstGeom prst="rect">
                <a:avLst/>
              </a:prstGeom>
              <a:blipFill rotWithShape="1">
                <a:blip r:embed="rId8"/>
                <a:stretch>
                  <a:fillRect t="-10667" r="-28571" b="-30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77" name="Rectangle 3076"/>
              <p:cNvSpPr/>
              <p:nvPr/>
            </p:nvSpPr>
            <p:spPr>
              <a:xfrm>
                <a:off x="2696328" y="1390846"/>
                <a:ext cx="428322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/>
                        </a:rPr>
                        <m:t>𝑺</m:t>
                      </m:r>
                    </m:oMath>
                  </m:oMathPara>
                </a14:m>
                <a:endParaRPr lang="en-US" sz="2400" b="1" dirty="0"/>
              </a:p>
            </p:txBody>
          </p:sp>
        </mc:Choice>
        <mc:Fallback xmlns="">
          <p:sp>
            <p:nvSpPr>
              <p:cNvPr id="3077" name="Rectangle 307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96328" y="1390846"/>
                <a:ext cx="428322" cy="461665"/>
              </a:xfrm>
              <a:prstGeom prst="rect">
                <a:avLst/>
              </a:prstGeom>
              <a:blipFill rotWithShape="1">
                <a:blip r:embed="rId9"/>
                <a:stretch>
                  <a:fillRect t="-10526" r="-28169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78" name="Rectangle 3077"/>
              <p:cNvSpPr/>
              <p:nvPr/>
            </p:nvSpPr>
            <p:spPr>
              <a:xfrm>
                <a:off x="3221274" y="3295561"/>
                <a:ext cx="465191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latin typeface="Cambria Math"/>
                          <a:ea typeface="Times New Roman"/>
                          <a:cs typeface="Times New Roman"/>
                        </a:rPr>
                        <m:t>𝝅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3078" name="Rectangle 307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21274" y="3295561"/>
                <a:ext cx="465191" cy="461665"/>
              </a:xfrm>
              <a:prstGeom prst="rect">
                <a:avLst/>
              </a:prstGeom>
              <a:blipFill rotWithShape="1">
                <a:blip r:embed="rId10"/>
                <a:stretch>
                  <a:fillRect t="-10667" r="-25974" b="-30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79" name="Rectangle 3078"/>
              <p:cNvSpPr/>
              <p:nvPr/>
            </p:nvSpPr>
            <p:spPr>
              <a:xfrm>
                <a:off x="4561114" y="1566355"/>
                <a:ext cx="4049486" cy="87818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/>
                <a:r>
                  <a:rPr lang="en-US" sz="2400" dirty="0"/>
                  <a:t>Name the intersection of line </a:t>
                </a:r>
                <a14:m>
                  <m:oMath xmlns:m="http://schemas.openxmlformats.org/officeDocument/2006/math">
                    <m:acc>
                      <m:accPr>
                        <m:chr m:val="⃡"/>
                        <m:ctrlPr>
                          <a:rPr lang="en-US" sz="2400" b="1" i="1">
                            <a:latin typeface="Cambria Math" panose="02040503050406030204" pitchFamily="18" charset="0"/>
                            <a:ea typeface="Times New Roman"/>
                          </a:rPr>
                        </m:ctrlPr>
                      </m:accPr>
                      <m:e>
                        <m:r>
                          <a:rPr lang="en-US" sz="2400" b="1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𝑴𝑮</m:t>
                        </m:r>
                      </m:e>
                    </m:acc>
                  </m:oMath>
                </a14:m>
                <a:r>
                  <a:rPr lang="en-US" sz="2400" dirty="0"/>
                  <a:t> and line  </a:t>
                </a:r>
                <a14:m>
                  <m:oMath xmlns:m="http://schemas.openxmlformats.org/officeDocument/2006/math">
                    <m:acc>
                      <m:accPr>
                        <m:chr m:val="⃡"/>
                        <m:ctrlPr>
                          <a:rPr lang="en-US" sz="2400" b="1" i="1">
                            <a:latin typeface="Cambria Math" panose="02040503050406030204" pitchFamily="18" charset="0"/>
                            <a:ea typeface="Times New Roman"/>
                          </a:rPr>
                        </m:ctrlPr>
                      </m:accPr>
                      <m:e>
                        <m:r>
                          <a:rPr lang="en-US" sz="2400" b="1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𝑩𝑺</m:t>
                        </m:r>
                      </m:e>
                    </m:acc>
                  </m:oMath>
                </a14:m>
                <a:r>
                  <a:rPr lang="en-US" sz="2400" dirty="0"/>
                  <a:t>.</a:t>
                </a:r>
              </a:p>
            </p:txBody>
          </p:sp>
        </mc:Choice>
        <mc:Fallback xmlns="">
          <p:sp>
            <p:nvSpPr>
              <p:cNvPr id="3079" name="Rectangle 307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1114" y="1566355"/>
                <a:ext cx="4049486" cy="878189"/>
              </a:xfrm>
              <a:prstGeom prst="rect">
                <a:avLst/>
              </a:prstGeom>
              <a:blipFill rotWithShape="1">
                <a:blip r:embed="rId11"/>
                <a:stretch>
                  <a:fillRect l="-2256" t="-5556" b="-152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Parallelogram 384"/>
          <p:cNvSpPr/>
          <p:nvPr/>
        </p:nvSpPr>
        <p:spPr>
          <a:xfrm rot="5400000">
            <a:off x="569033" y="2557859"/>
            <a:ext cx="3879365" cy="445435"/>
          </a:xfrm>
          <a:custGeom>
            <a:avLst/>
            <a:gdLst>
              <a:gd name="connsiteX0" fmla="*/ 0 w 1584960"/>
              <a:gd name="connsiteY0" fmla="*/ 985520 h 985520"/>
              <a:gd name="connsiteX1" fmla="*/ 246380 w 1584960"/>
              <a:gd name="connsiteY1" fmla="*/ 0 h 985520"/>
              <a:gd name="connsiteX2" fmla="*/ 1584960 w 1584960"/>
              <a:gd name="connsiteY2" fmla="*/ 0 h 985520"/>
              <a:gd name="connsiteX3" fmla="*/ 1338580 w 1584960"/>
              <a:gd name="connsiteY3" fmla="*/ 985520 h 985520"/>
              <a:gd name="connsiteX4" fmla="*/ 0 w 1584960"/>
              <a:gd name="connsiteY4" fmla="*/ 985520 h 985520"/>
              <a:gd name="connsiteX0" fmla="*/ 377075 w 1962035"/>
              <a:gd name="connsiteY0" fmla="*/ 985520 h 985520"/>
              <a:gd name="connsiteX1" fmla="*/ 0 w 1962035"/>
              <a:gd name="connsiteY1" fmla="*/ 421574 h 985520"/>
              <a:gd name="connsiteX2" fmla="*/ 1962035 w 1962035"/>
              <a:gd name="connsiteY2" fmla="*/ 0 h 985520"/>
              <a:gd name="connsiteX3" fmla="*/ 1715655 w 1962035"/>
              <a:gd name="connsiteY3" fmla="*/ 985520 h 985520"/>
              <a:gd name="connsiteX4" fmla="*/ 377075 w 1962035"/>
              <a:gd name="connsiteY4" fmla="*/ 985520 h 985520"/>
              <a:gd name="connsiteX0" fmla="*/ 377075 w 1715655"/>
              <a:gd name="connsiteY0" fmla="*/ 563946 h 563946"/>
              <a:gd name="connsiteX1" fmla="*/ 0 w 1715655"/>
              <a:gd name="connsiteY1" fmla="*/ 0 h 563946"/>
              <a:gd name="connsiteX2" fmla="*/ 1433063 w 1715655"/>
              <a:gd name="connsiteY2" fmla="*/ 0 h 563946"/>
              <a:gd name="connsiteX3" fmla="*/ 1715655 w 1715655"/>
              <a:gd name="connsiteY3" fmla="*/ 563946 h 563946"/>
              <a:gd name="connsiteX4" fmla="*/ 377075 w 1715655"/>
              <a:gd name="connsiteY4" fmla="*/ 563946 h 563946"/>
              <a:gd name="connsiteX0" fmla="*/ 1715655 w 1715655"/>
              <a:gd name="connsiteY0" fmla="*/ 563946 h 563946"/>
              <a:gd name="connsiteX1" fmla="*/ 377075 w 1715655"/>
              <a:gd name="connsiteY1" fmla="*/ 563946 h 563946"/>
              <a:gd name="connsiteX2" fmla="*/ 0 w 1715655"/>
              <a:gd name="connsiteY2" fmla="*/ 0 h 563946"/>
              <a:gd name="connsiteX3" fmla="*/ 1524531 w 1715655"/>
              <a:gd name="connsiteY3" fmla="*/ 91451 h 563946"/>
              <a:gd name="connsiteX0" fmla="*/ 1715655 w 1715655"/>
              <a:gd name="connsiteY0" fmla="*/ 563946 h 563946"/>
              <a:gd name="connsiteX1" fmla="*/ 377075 w 1715655"/>
              <a:gd name="connsiteY1" fmla="*/ 563946 h 563946"/>
              <a:gd name="connsiteX2" fmla="*/ 0 w 1715655"/>
              <a:gd name="connsiteY2" fmla="*/ 0 h 563946"/>
              <a:gd name="connsiteX3" fmla="*/ 1489356 w 1715655"/>
              <a:gd name="connsiteY3" fmla="*/ 0 h 563946"/>
              <a:gd name="connsiteX0" fmla="*/ 1715655 w 1715655"/>
              <a:gd name="connsiteY0" fmla="*/ 563946 h 563946"/>
              <a:gd name="connsiteX1" fmla="*/ 418768 w 1715655"/>
              <a:gd name="connsiteY1" fmla="*/ 210289 h 563946"/>
              <a:gd name="connsiteX2" fmla="*/ 0 w 1715655"/>
              <a:gd name="connsiteY2" fmla="*/ 0 h 563946"/>
              <a:gd name="connsiteX3" fmla="*/ 1489356 w 1715655"/>
              <a:gd name="connsiteY3" fmla="*/ 0 h 563946"/>
              <a:gd name="connsiteX0" fmla="*/ 1680541 w 1680541"/>
              <a:gd name="connsiteY0" fmla="*/ 210288 h 210289"/>
              <a:gd name="connsiteX1" fmla="*/ 418768 w 1680541"/>
              <a:gd name="connsiteY1" fmla="*/ 210289 h 210289"/>
              <a:gd name="connsiteX2" fmla="*/ 0 w 1680541"/>
              <a:gd name="connsiteY2" fmla="*/ 0 h 210289"/>
              <a:gd name="connsiteX3" fmla="*/ 1489356 w 1680541"/>
              <a:gd name="connsiteY3" fmla="*/ 0 h 210289"/>
              <a:gd name="connsiteX0" fmla="*/ 1680541 w 1680541"/>
              <a:gd name="connsiteY0" fmla="*/ 210288 h 210288"/>
              <a:gd name="connsiteX1" fmla="*/ 419009 w 1680541"/>
              <a:gd name="connsiteY1" fmla="*/ 173070 h 210288"/>
              <a:gd name="connsiteX2" fmla="*/ 0 w 1680541"/>
              <a:gd name="connsiteY2" fmla="*/ 0 h 210288"/>
              <a:gd name="connsiteX3" fmla="*/ 1489356 w 1680541"/>
              <a:gd name="connsiteY3" fmla="*/ 0 h 210288"/>
              <a:gd name="connsiteX0" fmla="*/ 1680544 w 1680544"/>
              <a:gd name="connsiteY0" fmla="*/ 173275 h 173275"/>
              <a:gd name="connsiteX1" fmla="*/ 419009 w 1680544"/>
              <a:gd name="connsiteY1" fmla="*/ 173070 h 173275"/>
              <a:gd name="connsiteX2" fmla="*/ 0 w 1680544"/>
              <a:gd name="connsiteY2" fmla="*/ 0 h 173275"/>
              <a:gd name="connsiteX3" fmla="*/ 1489356 w 1680544"/>
              <a:gd name="connsiteY3" fmla="*/ 0 h 173275"/>
              <a:gd name="connsiteX0" fmla="*/ 1680544 w 1680544"/>
              <a:gd name="connsiteY0" fmla="*/ 176381 h 176381"/>
              <a:gd name="connsiteX1" fmla="*/ 419009 w 1680544"/>
              <a:gd name="connsiteY1" fmla="*/ 176176 h 176381"/>
              <a:gd name="connsiteX2" fmla="*/ 0 w 1680544"/>
              <a:gd name="connsiteY2" fmla="*/ 3106 h 176381"/>
              <a:gd name="connsiteX3" fmla="*/ 1118087 w 1680544"/>
              <a:gd name="connsiteY3" fmla="*/ 0 h 176381"/>
              <a:gd name="connsiteX0" fmla="*/ 1680544 w 1680544"/>
              <a:gd name="connsiteY0" fmla="*/ 173275 h 173275"/>
              <a:gd name="connsiteX1" fmla="*/ 419009 w 1680544"/>
              <a:gd name="connsiteY1" fmla="*/ 173070 h 173275"/>
              <a:gd name="connsiteX2" fmla="*/ 0 w 1680544"/>
              <a:gd name="connsiteY2" fmla="*/ 0 h 173275"/>
              <a:gd name="connsiteX3" fmla="*/ 493837 w 1680544"/>
              <a:gd name="connsiteY3" fmla="*/ 1220 h 1732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80544" h="173275">
                <a:moveTo>
                  <a:pt x="1680544" y="173275"/>
                </a:moveTo>
                <a:lnTo>
                  <a:pt x="419009" y="173070"/>
                </a:lnTo>
                <a:lnTo>
                  <a:pt x="0" y="0"/>
                </a:lnTo>
                <a:lnTo>
                  <a:pt x="493837" y="1220"/>
                </a:lnTo>
              </a:path>
            </a:pathLst>
          </a:custGeom>
          <a:noFill/>
          <a:ln w="3175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 flipH="1">
            <a:off x="2073472" y="1276350"/>
            <a:ext cx="791412" cy="3213077"/>
          </a:xfrm>
          <a:prstGeom prst="line">
            <a:avLst/>
          </a:prstGeom>
          <a:noFill/>
          <a:ln w="31750" cap="flat" cmpd="sng" algn="ctr">
            <a:solidFill>
              <a:srgbClr val="1F497D"/>
            </a:solidFill>
            <a:prstDash val="solid"/>
            <a:headEnd type="stealth" w="med" len="lg"/>
            <a:tailEnd type="stealth" w="med" len="lg"/>
          </a:ln>
          <a:effectLst/>
        </p:spPr>
      </p:cxnSp>
      <p:cxnSp>
        <p:nvCxnSpPr>
          <p:cNvPr id="34" name="Straight Connector 33"/>
          <p:cNvCxnSpPr/>
          <p:nvPr/>
        </p:nvCxnSpPr>
        <p:spPr>
          <a:xfrm flipH="1">
            <a:off x="2278712" y="3784283"/>
            <a:ext cx="443568" cy="946979"/>
          </a:xfrm>
          <a:prstGeom prst="line">
            <a:avLst/>
          </a:prstGeom>
          <a:noFill/>
          <a:ln w="31750" cap="flat" cmpd="sng" algn="ctr">
            <a:solidFill>
              <a:srgbClr val="1F497D"/>
            </a:solidFill>
            <a:prstDash val="solid"/>
            <a:headEnd type="none" w="sm" len="sm"/>
            <a:tailEnd type="none" w="sm" len="sm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/>
              <p:cNvSpPr/>
              <p:nvPr/>
            </p:nvSpPr>
            <p:spPr>
              <a:xfrm>
                <a:off x="2204178" y="3891949"/>
                <a:ext cx="410689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latin typeface="Cambria Math"/>
                        </a:rPr>
                        <m:t>𝝉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4178" y="3891949"/>
                <a:ext cx="410689" cy="461665"/>
              </a:xfrm>
              <a:prstGeom prst="rect">
                <a:avLst/>
              </a:prstGeom>
              <a:blipFill rotWithShape="1">
                <a:blip r:embed="rId12"/>
                <a:stretch>
                  <a:fillRect t="-10526" r="-31343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6" name="Straight Connector 35"/>
          <p:cNvCxnSpPr/>
          <p:nvPr/>
        </p:nvCxnSpPr>
        <p:spPr>
          <a:xfrm flipH="1">
            <a:off x="2696328" y="1814451"/>
            <a:ext cx="77367" cy="0"/>
          </a:xfrm>
          <a:prstGeom prst="line">
            <a:avLst/>
          </a:prstGeom>
          <a:noFill/>
          <a:ln w="19050" cap="flat" cmpd="sng" algn="ctr">
            <a:solidFill>
              <a:srgbClr val="1F497D"/>
            </a:solidFill>
            <a:prstDash val="sysDash"/>
            <a:headEnd type="oval" w="lg" len="lg"/>
          </a:ln>
          <a:effectLst/>
        </p:spPr>
      </p:cxnSp>
    </p:spTree>
    <p:extLst>
      <p:ext uri="{BB962C8B-B14F-4D97-AF65-F5344CB8AC3E}">
        <p14:creationId xmlns:p14="http://schemas.microsoft.com/office/powerpoint/2010/main" val="316584834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Points Lines and Planes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38150"/>
            <a:ext cx="8686800" cy="685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>
                <a:solidFill>
                  <a:schemeClr val="accent1"/>
                </a:solidFill>
              </a:rPr>
              <a:t>Sample Problem 2:</a:t>
            </a:r>
            <a:r>
              <a:rPr lang="en-US" sz="2800" dirty="0">
                <a:solidFill>
                  <a:schemeClr val="accent1"/>
                </a:solidFill>
              </a:rPr>
              <a:t> </a:t>
            </a:r>
            <a:r>
              <a:rPr lang="en-US" sz="2800" b="1" dirty="0"/>
              <a:t>Refer to each figure.</a:t>
            </a:r>
            <a:endParaRPr lang="en-US" sz="2400" b="1" i="1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9984" y="4786340"/>
            <a:ext cx="2414016" cy="37621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28600" y="1428750"/>
            <a:ext cx="46839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/>
              <a:t>b</a:t>
            </a:r>
            <a:r>
              <a:rPr lang="en-US" sz="2800" dirty="0"/>
              <a:t>.</a:t>
            </a:r>
          </a:p>
        </p:txBody>
      </p:sp>
      <p:sp>
        <p:nvSpPr>
          <p:cNvPr id="11" name="Parallelogram 10"/>
          <p:cNvSpPr/>
          <p:nvPr/>
        </p:nvSpPr>
        <p:spPr>
          <a:xfrm>
            <a:off x="1065633" y="1809750"/>
            <a:ext cx="3048000" cy="1974533"/>
          </a:xfrm>
          <a:prstGeom prst="parallelogram">
            <a:avLst/>
          </a:prstGeom>
          <a:noFill/>
          <a:ln w="31750" cap="flat" cmpd="sng" algn="ctr">
            <a:solidFill>
              <a:srgbClr val="1F497D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 flipH="1">
            <a:off x="1645150" y="2544364"/>
            <a:ext cx="2045127" cy="516104"/>
          </a:xfrm>
          <a:prstGeom prst="line">
            <a:avLst/>
          </a:prstGeom>
          <a:noFill/>
          <a:ln w="31750" cap="flat" cmpd="sng" algn="ctr">
            <a:solidFill>
              <a:srgbClr val="1F497D"/>
            </a:solidFill>
            <a:prstDash val="solid"/>
            <a:headEnd type="stealth" w="med" len="lg"/>
            <a:tailEnd type="stealth" w="med" len="lg"/>
          </a:ln>
          <a:effectLst/>
        </p:spPr>
      </p:cxnSp>
      <p:cxnSp>
        <p:nvCxnSpPr>
          <p:cNvPr id="18" name="Straight Connector 17"/>
          <p:cNvCxnSpPr/>
          <p:nvPr/>
        </p:nvCxnSpPr>
        <p:spPr>
          <a:xfrm flipH="1">
            <a:off x="3182591" y="2657087"/>
            <a:ext cx="77367" cy="0"/>
          </a:xfrm>
          <a:prstGeom prst="line">
            <a:avLst/>
          </a:prstGeom>
          <a:noFill/>
          <a:ln w="19050" cap="flat" cmpd="sng" algn="ctr">
            <a:solidFill>
              <a:srgbClr val="1F497D"/>
            </a:solidFill>
            <a:prstDash val="sysDash"/>
            <a:headEnd type="oval" w="lg" len="lg"/>
          </a:ln>
          <a:effectLst/>
        </p:spPr>
      </p:cxnSp>
      <p:cxnSp>
        <p:nvCxnSpPr>
          <p:cNvPr id="22" name="Straight Connector 21"/>
          <p:cNvCxnSpPr/>
          <p:nvPr/>
        </p:nvCxnSpPr>
        <p:spPr>
          <a:xfrm flipH="1">
            <a:off x="1942605" y="2952242"/>
            <a:ext cx="77367" cy="0"/>
          </a:xfrm>
          <a:prstGeom prst="line">
            <a:avLst/>
          </a:prstGeom>
          <a:noFill/>
          <a:ln w="19050" cap="flat" cmpd="sng" algn="ctr">
            <a:solidFill>
              <a:srgbClr val="1F497D"/>
            </a:solidFill>
            <a:prstDash val="sysDash"/>
            <a:headEnd type="oval" w="lg" len="lg"/>
          </a:ln>
          <a:effectLst/>
        </p:spPr>
      </p:cxnSp>
      <p:cxnSp>
        <p:nvCxnSpPr>
          <p:cNvPr id="25" name="Straight Connector 24"/>
          <p:cNvCxnSpPr/>
          <p:nvPr/>
        </p:nvCxnSpPr>
        <p:spPr>
          <a:xfrm flipV="1">
            <a:off x="2722280" y="1873028"/>
            <a:ext cx="9155" cy="1924928"/>
          </a:xfrm>
          <a:prstGeom prst="line">
            <a:avLst/>
          </a:prstGeom>
          <a:noFill/>
          <a:ln w="31750" cap="flat" cmpd="sng" algn="ctr">
            <a:solidFill>
              <a:srgbClr val="1F497D"/>
            </a:solidFill>
            <a:prstDash val="sysDash"/>
            <a:headEnd type="none" w="med" len="lg"/>
            <a:tailEnd type="oval" w="sm" len="sm"/>
          </a:ln>
          <a:effectLst/>
        </p:spPr>
      </p:cxnSp>
      <p:cxnSp>
        <p:nvCxnSpPr>
          <p:cNvPr id="27" name="Straight Connector 26"/>
          <p:cNvCxnSpPr/>
          <p:nvPr/>
        </p:nvCxnSpPr>
        <p:spPr>
          <a:xfrm flipH="1">
            <a:off x="1942516" y="2208984"/>
            <a:ext cx="77367" cy="0"/>
          </a:xfrm>
          <a:prstGeom prst="line">
            <a:avLst/>
          </a:prstGeom>
          <a:noFill/>
          <a:ln w="19050" cap="flat" cmpd="sng" algn="ctr">
            <a:solidFill>
              <a:srgbClr val="1F497D"/>
            </a:solidFill>
            <a:prstDash val="sysDash"/>
            <a:headEnd type="oval" w="lg" len="lg"/>
          </a:ln>
          <a:effectLst/>
        </p:spPr>
      </p:cxnSp>
      <p:cxnSp>
        <p:nvCxnSpPr>
          <p:cNvPr id="28" name="Straight Connector 27"/>
          <p:cNvCxnSpPr/>
          <p:nvPr/>
        </p:nvCxnSpPr>
        <p:spPr>
          <a:xfrm flipH="1">
            <a:off x="2423129" y="2840193"/>
            <a:ext cx="77367" cy="0"/>
          </a:xfrm>
          <a:prstGeom prst="line">
            <a:avLst/>
          </a:prstGeom>
          <a:noFill/>
          <a:ln w="19050" cap="flat" cmpd="sng" algn="ctr">
            <a:solidFill>
              <a:srgbClr val="1F497D"/>
            </a:solidFill>
            <a:prstDash val="sysDash"/>
            <a:headEnd type="oval" w="lg" len="lg"/>
          </a:ln>
          <a:effectLst/>
        </p:spPr>
      </p:cxnSp>
      <p:cxnSp>
        <p:nvCxnSpPr>
          <p:cNvPr id="29" name="Straight Connector 28"/>
          <p:cNvCxnSpPr/>
          <p:nvPr/>
        </p:nvCxnSpPr>
        <p:spPr>
          <a:xfrm flipH="1">
            <a:off x="2225271" y="3797956"/>
            <a:ext cx="77367" cy="0"/>
          </a:xfrm>
          <a:prstGeom prst="line">
            <a:avLst/>
          </a:prstGeom>
          <a:noFill/>
          <a:ln w="19050" cap="flat" cmpd="sng" algn="ctr">
            <a:solidFill>
              <a:srgbClr val="1F497D"/>
            </a:solidFill>
            <a:prstDash val="sysDash"/>
            <a:headEnd type="oval" w="lg" len="lg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Rectangle 25"/>
              <p:cNvSpPr/>
              <p:nvPr/>
            </p:nvSpPr>
            <p:spPr>
              <a:xfrm>
                <a:off x="1485851" y="2533323"/>
                <a:ext cx="534121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/>
                        </a:rPr>
                        <m:t>𝑴</m:t>
                      </m:r>
                    </m:oMath>
                  </m:oMathPara>
                </a14:m>
                <a:endParaRPr lang="en-US" sz="2400" b="1" dirty="0"/>
              </a:p>
            </p:txBody>
          </p:sp>
        </mc:Choice>
        <mc:Fallback xmlns="">
          <p:sp>
            <p:nvSpPr>
              <p:cNvPr id="26" name="Rectangle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85851" y="2533323"/>
                <a:ext cx="534121" cy="461665"/>
              </a:xfrm>
              <a:prstGeom prst="rect">
                <a:avLst/>
              </a:prstGeom>
              <a:blipFill rotWithShape="1">
                <a:blip r:embed="rId3"/>
                <a:stretch>
                  <a:fillRect t="-10667" r="-24138" b="-30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Rectangle 29"/>
              <p:cNvSpPr/>
              <p:nvPr/>
            </p:nvSpPr>
            <p:spPr>
              <a:xfrm>
                <a:off x="2204178" y="2320015"/>
                <a:ext cx="445956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𝑪</m:t>
                      </m:r>
                    </m:oMath>
                  </m:oMathPara>
                </a14:m>
                <a:endParaRPr lang="en-US" sz="2400" b="1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30" name="Rectangle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4178" y="2320015"/>
                <a:ext cx="445956" cy="461665"/>
              </a:xfrm>
              <a:prstGeom prst="rect">
                <a:avLst/>
              </a:prstGeom>
              <a:blipFill rotWithShape="1">
                <a:blip r:embed="rId4"/>
                <a:stretch>
                  <a:fillRect t="-10667" r="-27397" b="-30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Rectangle 30"/>
              <p:cNvSpPr/>
              <p:nvPr/>
            </p:nvSpPr>
            <p:spPr>
              <a:xfrm>
                <a:off x="1981200" y="4489427"/>
                <a:ext cx="445956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𝑻</m:t>
                      </m:r>
                    </m:oMath>
                  </m:oMathPara>
                </a14:m>
                <a:endParaRPr lang="en-US" sz="2400" b="1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31" name="Rectangle 3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1200" y="4489427"/>
                <a:ext cx="445956" cy="461665"/>
              </a:xfrm>
              <a:prstGeom prst="rect">
                <a:avLst/>
              </a:prstGeom>
              <a:blipFill rotWithShape="1">
                <a:blip r:embed="rId5"/>
                <a:stretch>
                  <a:fillRect t="-10526" r="-27397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72" name="Rectangle 3071"/>
              <p:cNvSpPr/>
              <p:nvPr/>
            </p:nvSpPr>
            <p:spPr>
              <a:xfrm>
                <a:off x="1802300" y="3784283"/>
                <a:ext cx="476412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𝑩</m:t>
                      </m:r>
                    </m:oMath>
                  </m:oMathPara>
                </a14:m>
                <a:endParaRPr lang="en-US" sz="2400" b="1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3072" name="Rectangle 307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02300" y="3784283"/>
                <a:ext cx="476412" cy="461665"/>
              </a:xfrm>
              <a:prstGeom prst="rect">
                <a:avLst/>
              </a:prstGeom>
              <a:blipFill rotWithShape="1">
                <a:blip r:embed="rId6"/>
                <a:stretch>
                  <a:fillRect t="-10526" r="-25641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73" name="Rectangle 3072"/>
              <p:cNvSpPr/>
              <p:nvPr/>
            </p:nvSpPr>
            <p:spPr>
              <a:xfrm>
                <a:off x="2864884" y="2190000"/>
                <a:ext cx="460382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𝑮</m:t>
                      </m:r>
                    </m:oMath>
                  </m:oMathPara>
                </a14:m>
                <a:endParaRPr lang="en-US" sz="2400" b="1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3073" name="Rectangle 307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64884" y="2190000"/>
                <a:ext cx="460382" cy="461665"/>
              </a:xfrm>
              <a:prstGeom prst="rect">
                <a:avLst/>
              </a:prstGeom>
              <a:blipFill rotWithShape="1">
                <a:blip r:embed="rId7"/>
                <a:stretch>
                  <a:fillRect t="-10526" r="-28000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75" name="Rectangle 3074"/>
              <p:cNvSpPr/>
              <p:nvPr/>
            </p:nvSpPr>
            <p:spPr>
              <a:xfrm>
                <a:off x="1645150" y="1838141"/>
                <a:ext cx="428322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𝑳</m:t>
                      </m:r>
                    </m:oMath>
                  </m:oMathPara>
                </a14:m>
                <a:endParaRPr lang="en-US" sz="2400" b="1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3075" name="Rectangle 307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45150" y="1838141"/>
                <a:ext cx="428322" cy="461665"/>
              </a:xfrm>
              <a:prstGeom prst="rect">
                <a:avLst/>
              </a:prstGeom>
              <a:blipFill rotWithShape="1">
                <a:blip r:embed="rId8"/>
                <a:stretch>
                  <a:fillRect t="-10667" r="-28571" b="-30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77" name="Rectangle 3076"/>
              <p:cNvSpPr/>
              <p:nvPr/>
            </p:nvSpPr>
            <p:spPr>
              <a:xfrm>
                <a:off x="2696328" y="1390846"/>
                <a:ext cx="428322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/>
                        </a:rPr>
                        <m:t>𝑺</m:t>
                      </m:r>
                    </m:oMath>
                  </m:oMathPara>
                </a14:m>
                <a:endParaRPr lang="en-US" sz="2400" b="1" dirty="0"/>
              </a:p>
            </p:txBody>
          </p:sp>
        </mc:Choice>
        <mc:Fallback xmlns="">
          <p:sp>
            <p:nvSpPr>
              <p:cNvPr id="3077" name="Rectangle 307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96328" y="1390846"/>
                <a:ext cx="428322" cy="461665"/>
              </a:xfrm>
              <a:prstGeom prst="rect">
                <a:avLst/>
              </a:prstGeom>
              <a:blipFill rotWithShape="1">
                <a:blip r:embed="rId9"/>
                <a:stretch>
                  <a:fillRect t="-10526" r="-28169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78" name="Rectangle 3077"/>
              <p:cNvSpPr/>
              <p:nvPr/>
            </p:nvSpPr>
            <p:spPr>
              <a:xfrm>
                <a:off x="3221274" y="3295561"/>
                <a:ext cx="465191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latin typeface="Cambria Math"/>
                          <a:ea typeface="Times New Roman"/>
                          <a:cs typeface="Times New Roman"/>
                        </a:rPr>
                        <m:t>𝝅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3078" name="Rectangle 307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21274" y="3295561"/>
                <a:ext cx="465191" cy="461665"/>
              </a:xfrm>
              <a:prstGeom prst="rect">
                <a:avLst/>
              </a:prstGeom>
              <a:blipFill rotWithShape="1">
                <a:blip r:embed="rId10"/>
                <a:stretch>
                  <a:fillRect t="-10667" r="-25974" b="-30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79" name="Rectangle 3078"/>
              <p:cNvSpPr/>
              <p:nvPr/>
            </p:nvSpPr>
            <p:spPr>
              <a:xfrm>
                <a:off x="4561114" y="1566355"/>
                <a:ext cx="4049486" cy="87818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/>
                <a:r>
                  <a:rPr lang="en-US" sz="2400" dirty="0"/>
                  <a:t>Name the intersection of line </a:t>
                </a:r>
                <a14:m>
                  <m:oMath xmlns:m="http://schemas.openxmlformats.org/officeDocument/2006/math">
                    <m:acc>
                      <m:accPr>
                        <m:chr m:val="⃡"/>
                        <m:ctrlPr>
                          <a:rPr lang="en-US" sz="2400" b="1" i="1">
                            <a:latin typeface="Cambria Math" panose="02040503050406030204" pitchFamily="18" charset="0"/>
                            <a:ea typeface="Times New Roman"/>
                          </a:rPr>
                        </m:ctrlPr>
                      </m:accPr>
                      <m:e>
                        <m:r>
                          <a:rPr lang="en-US" sz="2400" b="1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𝑴𝑮</m:t>
                        </m:r>
                      </m:e>
                    </m:acc>
                  </m:oMath>
                </a14:m>
                <a:r>
                  <a:rPr lang="en-US" sz="2400" dirty="0"/>
                  <a:t> and line  </a:t>
                </a:r>
                <a14:m>
                  <m:oMath xmlns:m="http://schemas.openxmlformats.org/officeDocument/2006/math">
                    <m:acc>
                      <m:accPr>
                        <m:chr m:val="⃡"/>
                        <m:ctrlPr>
                          <a:rPr lang="en-US" sz="2400" b="1" i="1">
                            <a:latin typeface="Cambria Math" panose="02040503050406030204" pitchFamily="18" charset="0"/>
                            <a:ea typeface="Times New Roman"/>
                          </a:rPr>
                        </m:ctrlPr>
                      </m:accPr>
                      <m:e>
                        <m:r>
                          <a:rPr lang="en-US" sz="2400" b="1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𝑩𝑺</m:t>
                        </m:r>
                      </m:e>
                    </m:acc>
                  </m:oMath>
                </a14:m>
                <a:r>
                  <a:rPr lang="en-US" sz="2400" dirty="0"/>
                  <a:t>.</a:t>
                </a:r>
              </a:p>
            </p:txBody>
          </p:sp>
        </mc:Choice>
        <mc:Fallback xmlns="">
          <p:sp>
            <p:nvSpPr>
              <p:cNvPr id="3079" name="Rectangle 307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1114" y="1566355"/>
                <a:ext cx="4049486" cy="878189"/>
              </a:xfrm>
              <a:prstGeom prst="rect">
                <a:avLst/>
              </a:prstGeom>
              <a:blipFill rotWithShape="1">
                <a:blip r:embed="rId11"/>
                <a:stretch>
                  <a:fillRect l="-2256" t="-5556" b="-152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Parallelogram 384"/>
          <p:cNvSpPr/>
          <p:nvPr/>
        </p:nvSpPr>
        <p:spPr>
          <a:xfrm rot="5400000">
            <a:off x="569033" y="2557859"/>
            <a:ext cx="3879365" cy="445435"/>
          </a:xfrm>
          <a:custGeom>
            <a:avLst/>
            <a:gdLst>
              <a:gd name="connsiteX0" fmla="*/ 0 w 1584960"/>
              <a:gd name="connsiteY0" fmla="*/ 985520 h 985520"/>
              <a:gd name="connsiteX1" fmla="*/ 246380 w 1584960"/>
              <a:gd name="connsiteY1" fmla="*/ 0 h 985520"/>
              <a:gd name="connsiteX2" fmla="*/ 1584960 w 1584960"/>
              <a:gd name="connsiteY2" fmla="*/ 0 h 985520"/>
              <a:gd name="connsiteX3" fmla="*/ 1338580 w 1584960"/>
              <a:gd name="connsiteY3" fmla="*/ 985520 h 985520"/>
              <a:gd name="connsiteX4" fmla="*/ 0 w 1584960"/>
              <a:gd name="connsiteY4" fmla="*/ 985520 h 985520"/>
              <a:gd name="connsiteX0" fmla="*/ 377075 w 1962035"/>
              <a:gd name="connsiteY0" fmla="*/ 985520 h 985520"/>
              <a:gd name="connsiteX1" fmla="*/ 0 w 1962035"/>
              <a:gd name="connsiteY1" fmla="*/ 421574 h 985520"/>
              <a:gd name="connsiteX2" fmla="*/ 1962035 w 1962035"/>
              <a:gd name="connsiteY2" fmla="*/ 0 h 985520"/>
              <a:gd name="connsiteX3" fmla="*/ 1715655 w 1962035"/>
              <a:gd name="connsiteY3" fmla="*/ 985520 h 985520"/>
              <a:gd name="connsiteX4" fmla="*/ 377075 w 1962035"/>
              <a:gd name="connsiteY4" fmla="*/ 985520 h 985520"/>
              <a:gd name="connsiteX0" fmla="*/ 377075 w 1715655"/>
              <a:gd name="connsiteY0" fmla="*/ 563946 h 563946"/>
              <a:gd name="connsiteX1" fmla="*/ 0 w 1715655"/>
              <a:gd name="connsiteY1" fmla="*/ 0 h 563946"/>
              <a:gd name="connsiteX2" fmla="*/ 1433063 w 1715655"/>
              <a:gd name="connsiteY2" fmla="*/ 0 h 563946"/>
              <a:gd name="connsiteX3" fmla="*/ 1715655 w 1715655"/>
              <a:gd name="connsiteY3" fmla="*/ 563946 h 563946"/>
              <a:gd name="connsiteX4" fmla="*/ 377075 w 1715655"/>
              <a:gd name="connsiteY4" fmla="*/ 563946 h 563946"/>
              <a:gd name="connsiteX0" fmla="*/ 1715655 w 1715655"/>
              <a:gd name="connsiteY0" fmla="*/ 563946 h 563946"/>
              <a:gd name="connsiteX1" fmla="*/ 377075 w 1715655"/>
              <a:gd name="connsiteY1" fmla="*/ 563946 h 563946"/>
              <a:gd name="connsiteX2" fmla="*/ 0 w 1715655"/>
              <a:gd name="connsiteY2" fmla="*/ 0 h 563946"/>
              <a:gd name="connsiteX3" fmla="*/ 1524531 w 1715655"/>
              <a:gd name="connsiteY3" fmla="*/ 91451 h 563946"/>
              <a:gd name="connsiteX0" fmla="*/ 1715655 w 1715655"/>
              <a:gd name="connsiteY0" fmla="*/ 563946 h 563946"/>
              <a:gd name="connsiteX1" fmla="*/ 377075 w 1715655"/>
              <a:gd name="connsiteY1" fmla="*/ 563946 h 563946"/>
              <a:gd name="connsiteX2" fmla="*/ 0 w 1715655"/>
              <a:gd name="connsiteY2" fmla="*/ 0 h 563946"/>
              <a:gd name="connsiteX3" fmla="*/ 1489356 w 1715655"/>
              <a:gd name="connsiteY3" fmla="*/ 0 h 563946"/>
              <a:gd name="connsiteX0" fmla="*/ 1715655 w 1715655"/>
              <a:gd name="connsiteY0" fmla="*/ 563946 h 563946"/>
              <a:gd name="connsiteX1" fmla="*/ 418768 w 1715655"/>
              <a:gd name="connsiteY1" fmla="*/ 210289 h 563946"/>
              <a:gd name="connsiteX2" fmla="*/ 0 w 1715655"/>
              <a:gd name="connsiteY2" fmla="*/ 0 h 563946"/>
              <a:gd name="connsiteX3" fmla="*/ 1489356 w 1715655"/>
              <a:gd name="connsiteY3" fmla="*/ 0 h 563946"/>
              <a:gd name="connsiteX0" fmla="*/ 1680541 w 1680541"/>
              <a:gd name="connsiteY0" fmla="*/ 210288 h 210289"/>
              <a:gd name="connsiteX1" fmla="*/ 418768 w 1680541"/>
              <a:gd name="connsiteY1" fmla="*/ 210289 h 210289"/>
              <a:gd name="connsiteX2" fmla="*/ 0 w 1680541"/>
              <a:gd name="connsiteY2" fmla="*/ 0 h 210289"/>
              <a:gd name="connsiteX3" fmla="*/ 1489356 w 1680541"/>
              <a:gd name="connsiteY3" fmla="*/ 0 h 210289"/>
              <a:gd name="connsiteX0" fmla="*/ 1680541 w 1680541"/>
              <a:gd name="connsiteY0" fmla="*/ 210288 h 210288"/>
              <a:gd name="connsiteX1" fmla="*/ 419009 w 1680541"/>
              <a:gd name="connsiteY1" fmla="*/ 173070 h 210288"/>
              <a:gd name="connsiteX2" fmla="*/ 0 w 1680541"/>
              <a:gd name="connsiteY2" fmla="*/ 0 h 210288"/>
              <a:gd name="connsiteX3" fmla="*/ 1489356 w 1680541"/>
              <a:gd name="connsiteY3" fmla="*/ 0 h 210288"/>
              <a:gd name="connsiteX0" fmla="*/ 1680544 w 1680544"/>
              <a:gd name="connsiteY0" fmla="*/ 173275 h 173275"/>
              <a:gd name="connsiteX1" fmla="*/ 419009 w 1680544"/>
              <a:gd name="connsiteY1" fmla="*/ 173070 h 173275"/>
              <a:gd name="connsiteX2" fmla="*/ 0 w 1680544"/>
              <a:gd name="connsiteY2" fmla="*/ 0 h 173275"/>
              <a:gd name="connsiteX3" fmla="*/ 1489356 w 1680544"/>
              <a:gd name="connsiteY3" fmla="*/ 0 h 173275"/>
              <a:gd name="connsiteX0" fmla="*/ 1680544 w 1680544"/>
              <a:gd name="connsiteY0" fmla="*/ 176381 h 176381"/>
              <a:gd name="connsiteX1" fmla="*/ 419009 w 1680544"/>
              <a:gd name="connsiteY1" fmla="*/ 176176 h 176381"/>
              <a:gd name="connsiteX2" fmla="*/ 0 w 1680544"/>
              <a:gd name="connsiteY2" fmla="*/ 3106 h 176381"/>
              <a:gd name="connsiteX3" fmla="*/ 1118087 w 1680544"/>
              <a:gd name="connsiteY3" fmla="*/ 0 h 176381"/>
              <a:gd name="connsiteX0" fmla="*/ 1680544 w 1680544"/>
              <a:gd name="connsiteY0" fmla="*/ 173275 h 173275"/>
              <a:gd name="connsiteX1" fmla="*/ 419009 w 1680544"/>
              <a:gd name="connsiteY1" fmla="*/ 173070 h 173275"/>
              <a:gd name="connsiteX2" fmla="*/ 0 w 1680544"/>
              <a:gd name="connsiteY2" fmla="*/ 0 h 173275"/>
              <a:gd name="connsiteX3" fmla="*/ 493837 w 1680544"/>
              <a:gd name="connsiteY3" fmla="*/ 1220 h 1732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80544" h="173275">
                <a:moveTo>
                  <a:pt x="1680544" y="173275"/>
                </a:moveTo>
                <a:lnTo>
                  <a:pt x="419009" y="173070"/>
                </a:lnTo>
                <a:lnTo>
                  <a:pt x="0" y="0"/>
                </a:lnTo>
                <a:lnTo>
                  <a:pt x="493837" y="1220"/>
                </a:lnTo>
              </a:path>
            </a:pathLst>
          </a:custGeom>
          <a:noFill/>
          <a:ln w="3175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 flipH="1">
            <a:off x="2073472" y="1276350"/>
            <a:ext cx="791412" cy="3213077"/>
          </a:xfrm>
          <a:prstGeom prst="line">
            <a:avLst/>
          </a:prstGeom>
          <a:noFill/>
          <a:ln w="31750" cap="flat" cmpd="sng" algn="ctr">
            <a:solidFill>
              <a:srgbClr val="1F497D"/>
            </a:solidFill>
            <a:prstDash val="solid"/>
            <a:headEnd type="stealth" w="med" len="lg"/>
            <a:tailEnd type="stealth" w="med" len="lg"/>
          </a:ln>
          <a:effectLst/>
        </p:spPr>
      </p:cxnSp>
      <p:cxnSp>
        <p:nvCxnSpPr>
          <p:cNvPr id="34" name="Straight Connector 33"/>
          <p:cNvCxnSpPr/>
          <p:nvPr/>
        </p:nvCxnSpPr>
        <p:spPr>
          <a:xfrm flipH="1">
            <a:off x="2278712" y="3784283"/>
            <a:ext cx="443568" cy="946979"/>
          </a:xfrm>
          <a:prstGeom prst="line">
            <a:avLst/>
          </a:prstGeom>
          <a:noFill/>
          <a:ln w="31750" cap="flat" cmpd="sng" algn="ctr">
            <a:solidFill>
              <a:srgbClr val="1F497D"/>
            </a:solidFill>
            <a:prstDash val="solid"/>
            <a:headEnd type="none" w="sm" len="sm"/>
            <a:tailEnd type="none" w="sm" len="sm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/>
              <p:cNvSpPr/>
              <p:nvPr/>
            </p:nvSpPr>
            <p:spPr>
              <a:xfrm>
                <a:off x="2204178" y="3891949"/>
                <a:ext cx="410689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latin typeface="Cambria Math"/>
                        </a:rPr>
                        <m:t>𝝉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4178" y="3891949"/>
                <a:ext cx="410689" cy="461665"/>
              </a:xfrm>
              <a:prstGeom prst="rect">
                <a:avLst/>
              </a:prstGeom>
              <a:blipFill rotWithShape="1">
                <a:blip r:embed="rId12"/>
                <a:stretch>
                  <a:fillRect t="-10526" r="-31343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6" name="Straight Connector 35"/>
          <p:cNvCxnSpPr/>
          <p:nvPr/>
        </p:nvCxnSpPr>
        <p:spPr>
          <a:xfrm flipH="1">
            <a:off x="2696328" y="1814451"/>
            <a:ext cx="77367" cy="0"/>
          </a:xfrm>
          <a:prstGeom prst="line">
            <a:avLst/>
          </a:prstGeom>
          <a:noFill/>
          <a:ln w="19050" cap="flat" cmpd="sng" algn="ctr">
            <a:solidFill>
              <a:srgbClr val="1F497D"/>
            </a:solidFill>
            <a:prstDash val="sysDash"/>
            <a:headEnd type="oval" w="lg" len="lg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4648200" y="2810322"/>
                <a:ext cx="1092543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dirty="0">
                    <a:ea typeface="Calibri"/>
                    <a:cs typeface="Times New Roman"/>
                  </a:rPr>
                  <a:t>Point</a:t>
                </a:r>
                <a:r>
                  <a:rPr lang="en-US" sz="2400" b="1" dirty="0">
                    <a:ea typeface="Calibri"/>
                    <a:cs typeface="Times New Roman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b="1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𝑪</m:t>
                    </m:r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8200" y="2810322"/>
                <a:ext cx="1092543" cy="461665"/>
              </a:xfrm>
              <a:prstGeom prst="rect">
                <a:avLst/>
              </a:prstGeom>
              <a:blipFill rotWithShape="1">
                <a:blip r:embed="rId13"/>
                <a:stretch>
                  <a:fillRect l="-8939" t="-10526" r="-13408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0118222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Points Lines and Planes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38150"/>
            <a:ext cx="8686800" cy="685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>
                <a:solidFill>
                  <a:schemeClr val="accent1"/>
                </a:solidFill>
              </a:rPr>
              <a:t>Sample Problem 2:</a:t>
            </a:r>
            <a:r>
              <a:rPr lang="en-US" sz="2800" dirty="0">
                <a:solidFill>
                  <a:schemeClr val="accent1"/>
                </a:solidFill>
              </a:rPr>
              <a:t> </a:t>
            </a:r>
            <a:r>
              <a:rPr lang="en-US" sz="2800" b="1" dirty="0"/>
              <a:t>Refer to each figure.</a:t>
            </a:r>
            <a:endParaRPr lang="en-US" sz="2400" b="1" i="1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9984" y="4786340"/>
            <a:ext cx="2414016" cy="37621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28600" y="1428750"/>
            <a:ext cx="46839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/>
              <a:t>b</a:t>
            </a:r>
            <a:r>
              <a:rPr lang="en-US" sz="2800" dirty="0"/>
              <a:t>.</a:t>
            </a:r>
          </a:p>
        </p:txBody>
      </p:sp>
      <p:sp>
        <p:nvSpPr>
          <p:cNvPr id="11" name="Parallelogram 10"/>
          <p:cNvSpPr/>
          <p:nvPr/>
        </p:nvSpPr>
        <p:spPr>
          <a:xfrm>
            <a:off x="1065633" y="1809750"/>
            <a:ext cx="3048000" cy="1974533"/>
          </a:xfrm>
          <a:prstGeom prst="parallelogram">
            <a:avLst/>
          </a:prstGeom>
          <a:noFill/>
          <a:ln w="31750" cap="flat" cmpd="sng" algn="ctr">
            <a:solidFill>
              <a:srgbClr val="1F497D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 flipH="1">
            <a:off x="1645150" y="2544364"/>
            <a:ext cx="2045127" cy="516104"/>
          </a:xfrm>
          <a:prstGeom prst="line">
            <a:avLst/>
          </a:prstGeom>
          <a:noFill/>
          <a:ln w="31750" cap="flat" cmpd="sng" algn="ctr">
            <a:solidFill>
              <a:srgbClr val="1F497D"/>
            </a:solidFill>
            <a:prstDash val="solid"/>
            <a:headEnd type="stealth" w="med" len="lg"/>
            <a:tailEnd type="stealth" w="med" len="lg"/>
          </a:ln>
          <a:effectLst/>
        </p:spPr>
      </p:cxnSp>
      <p:cxnSp>
        <p:nvCxnSpPr>
          <p:cNvPr id="18" name="Straight Connector 17"/>
          <p:cNvCxnSpPr/>
          <p:nvPr/>
        </p:nvCxnSpPr>
        <p:spPr>
          <a:xfrm flipH="1">
            <a:off x="3182591" y="2657087"/>
            <a:ext cx="77367" cy="0"/>
          </a:xfrm>
          <a:prstGeom prst="line">
            <a:avLst/>
          </a:prstGeom>
          <a:noFill/>
          <a:ln w="19050" cap="flat" cmpd="sng" algn="ctr">
            <a:solidFill>
              <a:srgbClr val="1F497D"/>
            </a:solidFill>
            <a:prstDash val="sysDash"/>
            <a:headEnd type="oval" w="lg" len="lg"/>
          </a:ln>
          <a:effectLst/>
        </p:spPr>
      </p:cxnSp>
      <p:cxnSp>
        <p:nvCxnSpPr>
          <p:cNvPr id="22" name="Straight Connector 21"/>
          <p:cNvCxnSpPr/>
          <p:nvPr/>
        </p:nvCxnSpPr>
        <p:spPr>
          <a:xfrm flipH="1">
            <a:off x="1942605" y="2952242"/>
            <a:ext cx="77367" cy="0"/>
          </a:xfrm>
          <a:prstGeom prst="line">
            <a:avLst/>
          </a:prstGeom>
          <a:noFill/>
          <a:ln w="19050" cap="flat" cmpd="sng" algn="ctr">
            <a:solidFill>
              <a:srgbClr val="1F497D"/>
            </a:solidFill>
            <a:prstDash val="sysDash"/>
            <a:headEnd type="oval" w="lg" len="lg"/>
          </a:ln>
          <a:effectLst/>
        </p:spPr>
      </p:cxnSp>
      <p:cxnSp>
        <p:nvCxnSpPr>
          <p:cNvPr id="25" name="Straight Connector 24"/>
          <p:cNvCxnSpPr/>
          <p:nvPr/>
        </p:nvCxnSpPr>
        <p:spPr>
          <a:xfrm flipV="1">
            <a:off x="2722280" y="1873028"/>
            <a:ext cx="9155" cy="1924928"/>
          </a:xfrm>
          <a:prstGeom prst="line">
            <a:avLst/>
          </a:prstGeom>
          <a:noFill/>
          <a:ln w="31750" cap="flat" cmpd="sng" algn="ctr">
            <a:solidFill>
              <a:srgbClr val="1F497D"/>
            </a:solidFill>
            <a:prstDash val="sysDash"/>
            <a:headEnd type="none" w="med" len="lg"/>
            <a:tailEnd type="oval" w="sm" len="sm"/>
          </a:ln>
          <a:effectLst/>
        </p:spPr>
      </p:cxnSp>
      <p:cxnSp>
        <p:nvCxnSpPr>
          <p:cNvPr id="27" name="Straight Connector 26"/>
          <p:cNvCxnSpPr/>
          <p:nvPr/>
        </p:nvCxnSpPr>
        <p:spPr>
          <a:xfrm flipH="1">
            <a:off x="1942516" y="2208984"/>
            <a:ext cx="77367" cy="0"/>
          </a:xfrm>
          <a:prstGeom prst="line">
            <a:avLst/>
          </a:prstGeom>
          <a:noFill/>
          <a:ln w="19050" cap="flat" cmpd="sng" algn="ctr">
            <a:solidFill>
              <a:srgbClr val="1F497D"/>
            </a:solidFill>
            <a:prstDash val="sysDash"/>
            <a:headEnd type="oval" w="lg" len="lg"/>
          </a:ln>
          <a:effectLst/>
        </p:spPr>
      </p:cxnSp>
      <p:cxnSp>
        <p:nvCxnSpPr>
          <p:cNvPr id="28" name="Straight Connector 27"/>
          <p:cNvCxnSpPr/>
          <p:nvPr/>
        </p:nvCxnSpPr>
        <p:spPr>
          <a:xfrm flipH="1">
            <a:off x="2423129" y="2840193"/>
            <a:ext cx="77367" cy="0"/>
          </a:xfrm>
          <a:prstGeom prst="line">
            <a:avLst/>
          </a:prstGeom>
          <a:noFill/>
          <a:ln w="19050" cap="flat" cmpd="sng" algn="ctr">
            <a:solidFill>
              <a:srgbClr val="1F497D"/>
            </a:solidFill>
            <a:prstDash val="sysDash"/>
            <a:headEnd type="oval" w="lg" len="lg"/>
          </a:ln>
          <a:effectLst/>
        </p:spPr>
      </p:cxnSp>
      <p:cxnSp>
        <p:nvCxnSpPr>
          <p:cNvPr id="29" name="Straight Connector 28"/>
          <p:cNvCxnSpPr/>
          <p:nvPr/>
        </p:nvCxnSpPr>
        <p:spPr>
          <a:xfrm flipH="1">
            <a:off x="2225271" y="3797956"/>
            <a:ext cx="77367" cy="0"/>
          </a:xfrm>
          <a:prstGeom prst="line">
            <a:avLst/>
          </a:prstGeom>
          <a:noFill/>
          <a:ln w="19050" cap="flat" cmpd="sng" algn="ctr">
            <a:solidFill>
              <a:srgbClr val="1F497D"/>
            </a:solidFill>
            <a:prstDash val="sysDash"/>
            <a:headEnd type="oval" w="lg" len="lg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Rectangle 25"/>
              <p:cNvSpPr/>
              <p:nvPr/>
            </p:nvSpPr>
            <p:spPr>
              <a:xfrm>
                <a:off x="1485851" y="2533323"/>
                <a:ext cx="534121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/>
                        </a:rPr>
                        <m:t>𝑴</m:t>
                      </m:r>
                    </m:oMath>
                  </m:oMathPara>
                </a14:m>
                <a:endParaRPr lang="en-US" sz="2400" b="1" dirty="0"/>
              </a:p>
            </p:txBody>
          </p:sp>
        </mc:Choice>
        <mc:Fallback xmlns="">
          <p:sp>
            <p:nvSpPr>
              <p:cNvPr id="26" name="Rectangle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85851" y="2533323"/>
                <a:ext cx="534121" cy="461665"/>
              </a:xfrm>
              <a:prstGeom prst="rect">
                <a:avLst/>
              </a:prstGeom>
              <a:blipFill rotWithShape="1">
                <a:blip r:embed="rId3"/>
                <a:stretch>
                  <a:fillRect t="-10667" r="-24138" b="-30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Rectangle 29"/>
              <p:cNvSpPr/>
              <p:nvPr/>
            </p:nvSpPr>
            <p:spPr>
              <a:xfrm>
                <a:off x="2204178" y="2320015"/>
                <a:ext cx="445956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𝑪</m:t>
                      </m:r>
                    </m:oMath>
                  </m:oMathPara>
                </a14:m>
                <a:endParaRPr lang="en-US" sz="2400" b="1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30" name="Rectangle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4178" y="2320015"/>
                <a:ext cx="445956" cy="461665"/>
              </a:xfrm>
              <a:prstGeom prst="rect">
                <a:avLst/>
              </a:prstGeom>
              <a:blipFill rotWithShape="1">
                <a:blip r:embed="rId4"/>
                <a:stretch>
                  <a:fillRect t="-10667" r="-27397" b="-30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Rectangle 30"/>
              <p:cNvSpPr/>
              <p:nvPr/>
            </p:nvSpPr>
            <p:spPr>
              <a:xfrm>
                <a:off x="1981200" y="4489427"/>
                <a:ext cx="445956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𝑻</m:t>
                      </m:r>
                    </m:oMath>
                  </m:oMathPara>
                </a14:m>
                <a:endParaRPr lang="en-US" sz="2400" b="1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31" name="Rectangle 3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1200" y="4489427"/>
                <a:ext cx="445956" cy="461665"/>
              </a:xfrm>
              <a:prstGeom prst="rect">
                <a:avLst/>
              </a:prstGeom>
              <a:blipFill rotWithShape="1">
                <a:blip r:embed="rId5"/>
                <a:stretch>
                  <a:fillRect t="-10526" r="-27397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72" name="Rectangle 3071"/>
              <p:cNvSpPr/>
              <p:nvPr/>
            </p:nvSpPr>
            <p:spPr>
              <a:xfrm>
                <a:off x="1802300" y="3784283"/>
                <a:ext cx="476412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𝑩</m:t>
                      </m:r>
                    </m:oMath>
                  </m:oMathPara>
                </a14:m>
                <a:endParaRPr lang="en-US" sz="2400" b="1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3072" name="Rectangle 307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02300" y="3784283"/>
                <a:ext cx="476412" cy="461665"/>
              </a:xfrm>
              <a:prstGeom prst="rect">
                <a:avLst/>
              </a:prstGeom>
              <a:blipFill rotWithShape="1">
                <a:blip r:embed="rId6"/>
                <a:stretch>
                  <a:fillRect t="-10526" r="-25641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73" name="Rectangle 3072"/>
              <p:cNvSpPr/>
              <p:nvPr/>
            </p:nvSpPr>
            <p:spPr>
              <a:xfrm>
                <a:off x="2864884" y="2190000"/>
                <a:ext cx="460382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𝑮</m:t>
                      </m:r>
                    </m:oMath>
                  </m:oMathPara>
                </a14:m>
                <a:endParaRPr lang="en-US" sz="2400" b="1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3073" name="Rectangle 307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64884" y="2190000"/>
                <a:ext cx="460382" cy="461665"/>
              </a:xfrm>
              <a:prstGeom prst="rect">
                <a:avLst/>
              </a:prstGeom>
              <a:blipFill rotWithShape="1">
                <a:blip r:embed="rId7"/>
                <a:stretch>
                  <a:fillRect t="-10526" r="-28000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75" name="Rectangle 3074"/>
              <p:cNvSpPr/>
              <p:nvPr/>
            </p:nvSpPr>
            <p:spPr>
              <a:xfrm>
                <a:off x="1645150" y="1838141"/>
                <a:ext cx="428322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𝑳</m:t>
                      </m:r>
                    </m:oMath>
                  </m:oMathPara>
                </a14:m>
                <a:endParaRPr lang="en-US" sz="2400" b="1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3075" name="Rectangle 307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45150" y="1838141"/>
                <a:ext cx="428322" cy="461665"/>
              </a:xfrm>
              <a:prstGeom prst="rect">
                <a:avLst/>
              </a:prstGeom>
              <a:blipFill rotWithShape="1">
                <a:blip r:embed="rId8"/>
                <a:stretch>
                  <a:fillRect t="-10667" r="-28571" b="-30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77" name="Rectangle 3076"/>
              <p:cNvSpPr/>
              <p:nvPr/>
            </p:nvSpPr>
            <p:spPr>
              <a:xfrm>
                <a:off x="2696328" y="1390846"/>
                <a:ext cx="428322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/>
                        </a:rPr>
                        <m:t>𝑺</m:t>
                      </m:r>
                    </m:oMath>
                  </m:oMathPara>
                </a14:m>
                <a:endParaRPr lang="en-US" sz="2400" b="1" dirty="0"/>
              </a:p>
            </p:txBody>
          </p:sp>
        </mc:Choice>
        <mc:Fallback xmlns="">
          <p:sp>
            <p:nvSpPr>
              <p:cNvPr id="3077" name="Rectangle 307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96328" y="1390846"/>
                <a:ext cx="428322" cy="461665"/>
              </a:xfrm>
              <a:prstGeom prst="rect">
                <a:avLst/>
              </a:prstGeom>
              <a:blipFill rotWithShape="1">
                <a:blip r:embed="rId9"/>
                <a:stretch>
                  <a:fillRect t="-10526" r="-28169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78" name="Rectangle 3077"/>
              <p:cNvSpPr/>
              <p:nvPr/>
            </p:nvSpPr>
            <p:spPr>
              <a:xfrm>
                <a:off x="3221274" y="3301657"/>
                <a:ext cx="465191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latin typeface="Cambria Math"/>
                          <a:ea typeface="Times New Roman"/>
                          <a:cs typeface="Times New Roman"/>
                        </a:rPr>
                        <m:t>𝝅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3078" name="Rectangle 307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21274" y="3301657"/>
                <a:ext cx="465191" cy="461665"/>
              </a:xfrm>
              <a:prstGeom prst="rect">
                <a:avLst/>
              </a:prstGeom>
              <a:blipFill rotWithShape="1">
                <a:blip r:embed="rId10"/>
                <a:stretch>
                  <a:fillRect t="-10667" r="-25974" b="-30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79" name="Rectangle 3078"/>
              <p:cNvSpPr/>
              <p:nvPr/>
            </p:nvSpPr>
            <p:spPr>
              <a:xfrm>
                <a:off x="4561114" y="1566355"/>
                <a:ext cx="4049486" cy="120032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/>
                <a:r>
                  <a:rPr lang="en-US" sz="2400" dirty="0"/>
                  <a:t>Name a point that is collinear with </a:t>
                </a:r>
                <a14:m>
                  <m:oMath xmlns:m="http://schemas.openxmlformats.org/officeDocument/2006/math">
                    <m:r>
                      <a:rPr lang="en-US" sz="2400" b="1" i="1">
                        <a:solidFill>
                          <a:prstClr val="black"/>
                        </a:solidFill>
                        <a:latin typeface="Cambria Math"/>
                      </a:rPr>
                      <m:t>𝑴</m:t>
                    </m:r>
                    <m:r>
                      <a:rPr lang="en-US" sz="2400" b="1" i="0" smtClean="0">
                        <a:solidFill>
                          <a:prstClr val="black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en-US" sz="2400" dirty="0"/>
                  <a:t>and </a:t>
                </a:r>
                <a14:m>
                  <m:oMath xmlns:m="http://schemas.openxmlformats.org/officeDocument/2006/math">
                    <m:r>
                      <a:rPr lang="en-US" sz="2400" b="1" i="1">
                        <a:solidFill>
                          <a:prstClr val="black"/>
                        </a:solidFill>
                        <a:latin typeface="Cambria Math"/>
                      </a:rPr>
                      <m:t>𝑪</m:t>
                    </m:r>
                  </m:oMath>
                </a14:m>
                <a:r>
                  <a:rPr lang="en-US" sz="2400" b="1" dirty="0">
                    <a:solidFill>
                      <a:prstClr val="black"/>
                    </a:solidFill>
                  </a:rPr>
                  <a:t>.</a:t>
                </a:r>
              </a:p>
              <a:p>
                <a:pPr lvl="0"/>
                <a:endParaRPr lang="en-US" sz="2400" dirty="0"/>
              </a:p>
            </p:txBody>
          </p:sp>
        </mc:Choice>
        <mc:Fallback xmlns="">
          <p:sp>
            <p:nvSpPr>
              <p:cNvPr id="3079" name="Rectangle 307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1114" y="1566355"/>
                <a:ext cx="4049486" cy="1200329"/>
              </a:xfrm>
              <a:prstGeom prst="rect">
                <a:avLst/>
              </a:prstGeom>
              <a:blipFill rotWithShape="1">
                <a:blip r:embed="rId11"/>
                <a:stretch>
                  <a:fillRect l="-2256" t="-4061" b="-1066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Parallelogram 384"/>
          <p:cNvSpPr/>
          <p:nvPr/>
        </p:nvSpPr>
        <p:spPr>
          <a:xfrm rot="5400000">
            <a:off x="569033" y="2557859"/>
            <a:ext cx="3879365" cy="445435"/>
          </a:xfrm>
          <a:custGeom>
            <a:avLst/>
            <a:gdLst>
              <a:gd name="connsiteX0" fmla="*/ 0 w 1584960"/>
              <a:gd name="connsiteY0" fmla="*/ 985520 h 985520"/>
              <a:gd name="connsiteX1" fmla="*/ 246380 w 1584960"/>
              <a:gd name="connsiteY1" fmla="*/ 0 h 985520"/>
              <a:gd name="connsiteX2" fmla="*/ 1584960 w 1584960"/>
              <a:gd name="connsiteY2" fmla="*/ 0 h 985520"/>
              <a:gd name="connsiteX3" fmla="*/ 1338580 w 1584960"/>
              <a:gd name="connsiteY3" fmla="*/ 985520 h 985520"/>
              <a:gd name="connsiteX4" fmla="*/ 0 w 1584960"/>
              <a:gd name="connsiteY4" fmla="*/ 985520 h 985520"/>
              <a:gd name="connsiteX0" fmla="*/ 377075 w 1962035"/>
              <a:gd name="connsiteY0" fmla="*/ 985520 h 985520"/>
              <a:gd name="connsiteX1" fmla="*/ 0 w 1962035"/>
              <a:gd name="connsiteY1" fmla="*/ 421574 h 985520"/>
              <a:gd name="connsiteX2" fmla="*/ 1962035 w 1962035"/>
              <a:gd name="connsiteY2" fmla="*/ 0 h 985520"/>
              <a:gd name="connsiteX3" fmla="*/ 1715655 w 1962035"/>
              <a:gd name="connsiteY3" fmla="*/ 985520 h 985520"/>
              <a:gd name="connsiteX4" fmla="*/ 377075 w 1962035"/>
              <a:gd name="connsiteY4" fmla="*/ 985520 h 985520"/>
              <a:gd name="connsiteX0" fmla="*/ 377075 w 1715655"/>
              <a:gd name="connsiteY0" fmla="*/ 563946 h 563946"/>
              <a:gd name="connsiteX1" fmla="*/ 0 w 1715655"/>
              <a:gd name="connsiteY1" fmla="*/ 0 h 563946"/>
              <a:gd name="connsiteX2" fmla="*/ 1433063 w 1715655"/>
              <a:gd name="connsiteY2" fmla="*/ 0 h 563946"/>
              <a:gd name="connsiteX3" fmla="*/ 1715655 w 1715655"/>
              <a:gd name="connsiteY3" fmla="*/ 563946 h 563946"/>
              <a:gd name="connsiteX4" fmla="*/ 377075 w 1715655"/>
              <a:gd name="connsiteY4" fmla="*/ 563946 h 563946"/>
              <a:gd name="connsiteX0" fmla="*/ 1715655 w 1715655"/>
              <a:gd name="connsiteY0" fmla="*/ 563946 h 563946"/>
              <a:gd name="connsiteX1" fmla="*/ 377075 w 1715655"/>
              <a:gd name="connsiteY1" fmla="*/ 563946 h 563946"/>
              <a:gd name="connsiteX2" fmla="*/ 0 w 1715655"/>
              <a:gd name="connsiteY2" fmla="*/ 0 h 563946"/>
              <a:gd name="connsiteX3" fmla="*/ 1524531 w 1715655"/>
              <a:gd name="connsiteY3" fmla="*/ 91451 h 563946"/>
              <a:gd name="connsiteX0" fmla="*/ 1715655 w 1715655"/>
              <a:gd name="connsiteY0" fmla="*/ 563946 h 563946"/>
              <a:gd name="connsiteX1" fmla="*/ 377075 w 1715655"/>
              <a:gd name="connsiteY1" fmla="*/ 563946 h 563946"/>
              <a:gd name="connsiteX2" fmla="*/ 0 w 1715655"/>
              <a:gd name="connsiteY2" fmla="*/ 0 h 563946"/>
              <a:gd name="connsiteX3" fmla="*/ 1489356 w 1715655"/>
              <a:gd name="connsiteY3" fmla="*/ 0 h 563946"/>
              <a:gd name="connsiteX0" fmla="*/ 1715655 w 1715655"/>
              <a:gd name="connsiteY0" fmla="*/ 563946 h 563946"/>
              <a:gd name="connsiteX1" fmla="*/ 418768 w 1715655"/>
              <a:gd name="connsiteY1" fmla="*/ 210289 h 563946"/>
              <a:gd name="connsiteX2" fmla="*/ 0 w 1715655"/>
              <a:gd name="connsiteY2" fmla="*/ 0 h 563946"/>
              <a:gd name="connsiteX3" fmla="*/ 1489356 w 1715655"/>
              <a:gd name="connsiteY3" fmla="*/ 0 h 563946"/>
              <a:gd name="connsiteX0" fmla="*/ 1680541 w 1680541"/>
              <a:gd name="connsiteY0" fmla="*/ 210288 h 210289"/>
              <a:gd name="connsiteX1" fmla="*/ 418768 w 1680541"/>
              <a:gd name="connsiteY1" fmla="*/ 210289 h 210289"/>
              <a:gd name="connsiteX2" fmla="*/ 0 w 1680541"/>
              <a:gd name="connsiteY2" fmla="*/ 0 h 210289"/>
              <a:gd name="connsiteX3" fmla="*/ 1489356 w 1680541"/>
              <a:gd name="connsiteY3" fmla="*/ 0 h 210289"/>
              <a:gd name="connsiteX0" fmla="*/ 1680541 w 1680541"/>
              <a:gd name="connsiteY0" fmla="*/ 210288 h 210288"/>
              <a:gd name="connsiteX1" fmla="*/ 419009 w 1680541"/>
              <a:gd name="connsiteY1" fmla="*/ 173070 h 210288"/>
              <a:gd name="connsiteX2" fmla="*/ 0 w 1680541"/>
              <a:gd name="connsiteY2" fmla="*/ 0 h 210288"/>
              <a:gd name="connsiteX3" fmla="*/ 1489356 w 1680541"/>
              <a:gd name="connsiteY3" fmla="*/ 0 h 210288"/>
              <a:gd name="connsiteX0" fmla="*/ 1680544 w 1680544"/>
              <a:gd name="connsiteY0" fmla="*/ 173275 h 173275"/>
              <a:gd name="connsiteX1" fmla="*/ 419009 w 1680544"/>
              <a:gd name="connsiteY1" fmla="*/ 173070 h 173275"/>
              <a:gd name="connsiteX2" fmla="*/ 0 w 1680544"/>
              <a:gd name="connsiteY2" fmla="*/ 0 h 173275"/>
              <a:gd name="connsiteX3" fmla="*/ 1489356 w 1680544"/>
              <a:gd name="connsiteY3" fmla="*/ 0 h 173275"/>
              <a:gd name="connsiteX0" fmla="*/ 1680544 w 1680544"/>
              <a:gd name="connsiteY0" fmla="*/ 176381 h 176381"/>
              <a:gd name="connsiteX1" fmla="*/ 419009 w 1680544"/>
              <a:gd name="connsiteY1" fmla="*/ 176176 h 176381"/>
              <a:gd name="connsiteX2" fmla="*/ 0 w 1680544"/>
              <a:gd name="connsiteY2" fmla="*/ 3106 h 176381"/>
              <a:gd name="connsiteX3" fmla="*/ 1118087 w 1680544"/>
              <a:gd name="connsiteY3" fmla="*/ 0 h 176381"/>
              <a:gd name="connsiteX0" fmla="*/ 1680544 w 1680544"/>
              <a:gd name="connsiteY0" fmla="*/ 173275 h 173275"/>
              <a:gd name="connsiteX1" fmla="*/ 419009 w 1680544"/>
              <a:gd name="connsiteY1" fmla="*/ 173070 h 173275"/>
              <a:gd name="connsiteX2" fmla="*/ 0 w 1680544"/>
              <a:gd name="connsiteY2" fmla="*/ 0 h 173275"/>
              <a:gd name="connsiteX3" fmla="*/ 493837 w 1680544"/>
              <a:gd name="connsiteY3" fmla="*/ 1220 h 1732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80544" h="173275">
                <a:moveTo>
                  <a:pt x="1680544" y="173275"/>
                </a:moveTo>
                <a:lnTo>
                  <a:pt x="419009" y="173070"/>
                </a:lnTo>
                <a:lnTo>
                  <a:pt x="0" y="0"/>
                </a:lnTo>
                <a:lnTo>
                  <a:pt x="493837" y="1220"/>
                </a:lnTo>
              </a:path>
            </a:pathLst>
          </a:custGeom>
          <a:noFill/>
          <a:ln w="3175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 flipH="1">
            <a:off x="2073472" y="1276350"/>
            <a:ext cx="791412" cy="3213077"/>
          </a:xfrm>
          <a:prstGeom prst="line">
            <a:avLst/>
          </a:prstGeom>
          <a:noFill/>
          <a:ln w="31750" cap="flat" cmpd="sng" algn="ctr">
            <a:solidFill>
              <a:srgbClr val="1F497D"/>
            </a:solidFill>
            <a:prstDash val="solid"/>
            <a:headEnd type="stealth" w="med" len="lg"/>
            <a:tailEnd type="stealth" w="med" len="lg"/>
          </a:ln>
          <a:effectLst/>
        </p:spPr>
      </p:cxnSp>
      <p:cxnSp>
        <p:nvCxnSpPr>
          <p:cNvPr id="34" name="Straight Connector 33"/>
          <p:cNvCxnSpPr/>
          <p:nvPr/>
        </p:nvCxnSpPr>
        <p:spPr>
          <a:xfrm flipH="1">
            <a:off x="2278712" y="3784283"/>
            <a:ext cx="443568" cy="946979"/>
          </a:xfrm>
          <a:prstGeom prst="line">
            <a:avLst/>
          </a:prstGeom>
          <a:noFill/>
          <a:ln w="31750" cap="flat" cmpd="sng" algn="ctr">
            <a:solidFill>
              <a:srgbClr val="1F497D"/>
            </a:solidFill>
            <a:prstDash val="solid"/>
            <a:headEnd type="none" w="sm" len="sm"/>
            <a:tailEnd type="none" w="sm" len="sm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/>
              <p:cNvSpPr/>
              <p:nvPr/>
            </p:nvSpPr>
            <p:spPr>
              <a:xfrm>
                <a:off x="2204178" y="3891949"/>
                <a:ext cx="410689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latin typeface="Cambria Math"/>
                        </a:rPr>
                        <m:t>𝝉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4178" y="3891949"/>
                <a:ext cx="410689" cy="461665"/>
              </a:xfrm>
              <a:prstGeom prst="rect">
                <a:avLst/>
              </a:prstGeom>
              <a:blipFill rotWithShape="1">
                <a:blip r:embed="rId12"/>
                <a:stretch>
                  <a:fillRect t="-10526" r="-31343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6" name="Straight Connector 35"/>
          <p:cNvCxnSpPr/>
          <p:nvPr/>
        </p:nvCxnSpPr>
        <p:spPr>
          <a:xfrm flipH="1">
            <a:off x="2696328" y="1814451"/>
            <a:ext cx="77367" cy="0"/>
          </a:xfrm>
          <a:prstGeom prst="line">
            <a:avLst/>
          </a:prstGeom>
          <a:noFill/>
          <a:ln w="19050" cap="flat" cmpd="sng" algn="ctr">
            <a:solidFill>
              <a:srgbClr val="1F497D"/>
            </a:solidFill>
            <a:prstDash val="sysDash"/>
            <a:headEnd type="oval" w="lg" len="lg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4648200" y="2810322"/>
                <a:ext cx="1106970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dirty="0">
                    <a:ea typeface="Calibri"/>
                    <a:cs typeface="Times New Roman"/>
                  </a:rPr>
                  <a:t>Point</a:t>
                </a:r>
                <a:r>
                  <a:rPr lang="en-US" sz="2400" b="1" dirty="0">
                    <a:ea typeface="Calibri"/>
                    <a:cs typeface="Times New Roman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b="1" i="1" smtClean="0">
                        <a:latin typeface="Cambria Math"/>
                        <a:ea typeface="Calibri"/>
                        <a:cs typeface="Times New Roman"/>
                      </a:rPr>
                      <m:t>𝑮</m:t>
                    </m:r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8200" y="2810322"/>
                <a:ext cx="1106970" cy="461665"/>
              </a:xfrm>
              <a:prstGeom prst="rect">
                <a:avLst/>
              </a:prstGeom>
              <a:blipFill rotWithShape="1">
                <a:blip r:embed="rId13"/>
                <a:stretch>
                  <a:fillRect l="-8840" t="-10526" r="-13812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19990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arallelogram 10"/>
          <p:cNvSpPr/>
          <p:nvPr/>
        </p:nvSpPr>
        <p:spPr>
          <a:xfrm>
            <a:off x="308153" y="1669996"/>
            <a:ext cx="4128655" cy="1113695"/>
          </a:xfrm>
          <a:custGeom>
            <a:avLst/>
            <a:gdLst>
              <a:gd name="connsiteX0" fmla="*/ 0 w 3048000"/>
              <a:gd name="connsiteY0" fmla="*/ 1974533 h 1974533"/>
              <a:gd name="connsiteX1" fmla="*/ 493633 w 3048000"/>
              <a:gd name="connsiteY1" fmla="*/ 0 h 1974533"/>
              <a:gd name="connsiteX2" fmla="*/ 3048000 w 3048000"/>
              <a:gd name="connsiteY2" fmla="*/ 0 h 1974533"/>
              <a:gd name="connsiteX3" fmla="*/ 2554367 w 3048000"/>
              <a:gd name="connsiteY3" fmla="*/ 1974533 h 1974533"/>
              <a:gd name="connsiteX4" fmla="*/ 0 w 3048000"/>
              <a:gd name="connsiteY4" fmla="*/ 1974533 h 1974533"/>
              <a:gd name="connsiteX0" fmla="*/ 0 w 4128655"/>
              <a:gd name="connsiteY0" fmla="*/ 1974533 h 1974533"/>
              <a:gd name="connsiteX1" fmla="*/ 493633 w 4128655"/>
              <a:gd name="connsiteY1" fmla="*/ 0 h 1974533"/>
              <a:gd name="connsiteX2" fmla="*/ 4128655 w 4128655"/>
              <a:gd name="connsiteY2" fmla="*/ 0 h 1974533"/>
              <a:gd name="connsiteX3" fmla="*/ 2554367 w 4128655"/>
              <a:gd name="connsiteY3" fmla="*/ 1974533 h 1974533"/>
              <a:gd name="connsiteX4" fmla="*/ 0 w 4128655"/>
              <a:gd name="connsiteY4" fmla="*/ 1974533 h 1974533"/>
              <a:gd name="connsiteX0" fmla="*/ 0 w 4128655"/>
              <a:gd name="connsiteY0" fmla="*/ 1974533 h 1974533"/>
              <a:gd name="connsiteX1" fmla="*/ 1811794 w 4128655"/>
              <a:gd name="connsiteY1" fmla="*/ 0 h 1974533"/>
              <a:gd name="connsiteX2" fmla="*/ 4128655 w 4128655"/>
              <a:gd name="connsiteY2" fmla="*/ 0 h 1974533"/>
              <a:gd name="connsiteX3" fmla="*/ 2554367 w 4128655"/>
              <a:gd name="connsiteY3" fmla="*/ 1974533 h 1974533"/>
              <a:gd name="connsiteX4" fmla="*/ 0 w 4128655"/>
              <a:gd name="connsiteY4" fmla="*/ 1974533 h 19745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128655" h="1974533">
                <a:moveTo>
                  <a:pt x="0" y="1974533"/>
                </a:moveTo>
                <a:lnTo>
                  <a:pt x="1811794" y="0"/>
                </a:lnTo>
                <a:lnTo>
                  <a:pt x="4128655" y="0"/>
                </a:lnTo>
                <a:lnTo>
                  <a:pt x="2554367" y="1974533"/>
                </a:lnTo>
                <a:lnTo>
                  <a:pt x="0" y="1974533"/>
                </a:ln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  <a:ln w="31750" cap="flat" cmpd="sng" algn="ctr">
            <a:solidFill>
              <a:srgbClr val="1F497D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Points Lines and Planes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38150"/>
            <a:ext cx="8686800" cy="685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>
                <a:solidFill>
                  <a:schemeClr val="accent1"/>
                </a:solidFill>
              </a:rPr>
              <a:t>Sample Problem 2:</a:t>
            </a:r>
            <a:r>
              <a:rPr lang="en-US" sz="2800" dirty="0">
                <a:solidFill>
                  <a:schemeClr val="accent1"/>
                </a:solidFill>
              </a:rPr>
              <a:t> </a:t>
            </a:r>
            <a:r>
              <a:rPr lang="en-US" sz="2800" b="1" dirty="0"/>
              <a:t>Refer to each figure.</a:t>
            </a:r>
            <a:endParaRPr lang="en-US" sz="2400" b="1" i="1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9984" y="4786340"/>
            <a:ext cx="2414016" cy="37621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28600" y="1428750"/>
            <a:ext cx="42672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/>
              <a:t>c</a:t>
            </a:r>
            <a:r>
              <a:rPr lang="en-US" sz="2800" dirty="0"/>
              <a:t>.</a:t>
            </a:r>
          </a:p>
        </p:txBody>
      </p:sp>
      <p:sp>
        <p:nvSpPr>
          <p:cNvPr id="11" name="Parallelogram 10"/>
          <p:cNvSpPr/>
          <p:nvPr/>
        </p:nvSpPr>
        <p:spPr>
          <a:xfrm>
            <a:off x="308153" y="2998480"/>
            <a:ext cx="4128655" cy="1113695"/>
          </a:xfrm>
          <a:custGeom>
            <a:avLst/>
            <a:gdLst>
              <a:gd name="connsiteX0" fmla="*/ 0 w 3048000"/>
              <a:gd name="connsiteY0" fmla="*/ 1974533 h 1974533"/>
              <a:gd name="connsiteX1" fmla="*/ 493633 w 3048000"/>
              <a:gd name="connsiteY1" fmla="*/ 0 h 1974533"/>
              <a:gd name="connsiteX2" fmla="*/ 3048000 w 3048000"/>
              <a:gd name="connsiteY2" fmla="*/ 0 h 1974533"/>
              <a:gd name="connsiteX3" fmla="*/ 2554367 w 3048000"/>
              <a:gd name="connsiteY3" fmla="*/ 1974533 h 1974533"/>
              <a:gd name="connsiteX4" fmla="*/ 0 w 3048000"/>
              <a:gd name="connsiteY4" fmla="*/ 1974533 h 1974533"/>
              <a:gd name="connsiteX0" fmla="*/ 0 w 4128655"/>
              <a:gd name="connsiteY0" fmla="*/ 1974533 h 1974533"/>
              <a:gd name="connsiteX1" fmla="*/ 493633 w 4128655"/>
              <a:gd name="connsiteY1" fmla="*/ 0 h 1974533"/>
              <a:gd name="connsiteX2" fmla="*/ 4128655 w 4128655"/>
              <a:gd name="connsiteY2" fmla="*/ 0 h 1974533"/>
              <a:gd name="connsiteX3" fmla="*/ 2554367 w 4128655"/>
              <a:gd name="connsiteY3" fmla="*/ 1974533 h 1974533"/>
              <a:gd name="connsiteX4" fmla="*/ 0 w 4128655"/>
              <a:gd name="connsiteY4" fmla="*/ 1974533 h 1974533"/>
              <a:gd name="connsiteX0" fmla="*/ 0 w 4128655"/>
              <a:gd name="connsiteY0" fmla="*/ 1974533 h 1974533"/>
              <a:gd name="connsiteX1" fmla="*/ 1811794 w 4128655"/>
              <a:gd name="connsiteY1" fmla="*/ 0 h 1974533"/>
              <a:gd name="connsiteX2" fmla="*/ 4128655 w 4128655"/>
              <a:gd name="connsiteY2" fmla="*/ 0 h 1974533"/>
              <a:gd name="connsiteX3" fmla="*/ 2554367 w 4128655"/>
              <a:gd name="connsiteY3" fmla="*/ 1974533 h 1974533"/>
              <a:gd name="connsiteX4" fmla="*/ 0 w 4128655"/>
              <a:gd name="connsiteY4" fmla="*/ 1974533 h 19745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128655" h="1974533">
                <a:moveTo>
                  <a:pt x="0" y="1974533"/>
                </a:moveTo>
                <a:lnTo>
                  <a:pt x="1811794" y="0"/>
                </a:lnTo>
                <a:lnTo>
                  <a:pt x="4128655" y="0"/>
                </a:lnTo>
                <a:lnTo>
                  <a:pt x="2554367" y="1974533"/>
                </a:lnTo>
                <a:lnTo>
                  <a:pt x="0" y="1974533"/>
                </a:lnTo>
                <a:close/>
              </a:path>
            </a:pathLst>
          </a:custGeom>
          <a:solidFill>
            <a:schemeClr val="accent3">
              <a:lumMod val="20000"/>
              <a:lumOff val="80000"/>
            </a:schemeClr>
          </a:solidFill>
          <a:ln w="31750" cap="flat" cmpd="sng" algn="ctr">
            <a:solidFill>
              <a:srgbClr val="1F497D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 flipH="1" flipV="1">
            <a:off x="1805754" y="1992207"/>
            <a:ext cx="1417691" cy="425845"/>
          </a:xfrm>
          <a:prstGeom prst="line">
            <a:avLst/>
          </a:prstGeom>
          <a:noFill/>
          <a:ln w="31750" cap="flat" cmpd="sng" algn="ctr">
            <a:solidFill>
              <a:srgbClr val="1F497D"/>
            </a:solidFill>
            <a:prstDash val="solid"/>
            <a:headEnd type="stealth" w="med" len="lg"/>
            <a:tailEnd type="stealth" w="med" len="lg"/>
          </a:ln>
          <a:effectLst/>
        </p:spPr>
      </p:cxnSp>
      <p:cxnSp>
        <p:nvCxnSpPr>
          <p:cNvPr id="15" name="Straight Connector 14"/>
          <p:cNvCxnSpPr/>
          <p:nvPr/>
        </p:nvCxnSpPr>
        <p:spPr>
          <a:xfrm flipH="1">
            <a:off x="1716013" y="3588417"/>
            <a:ext cx="1652015" cy="0"/>
          </a:xfrm>
          <a:prstGeom prst="line">
            <a:avLst/>
          </a:prstGeom>
          <a:noFill/>
          <a:ln w="31750" cap="flat" cmpd="sng" algn="ctr">
            <a:solidFill>
              <a:srgbClr val="1F497D"/>
            </a:solidFill>
            <a:prstDash val="solid"/>
            <a:headEnd type="stealth" w="med" len="lg"/>
            <a:tailEnd type="stealth" w="med" len="lg"/>
          </a:ln>
          <a:effectLst/>
        </p:spPr>
      </p:cxnSp>
      <p:cxnSp>
        <p:nvCxnSpPr>
          <p:cNvPr id="18" name="Straight Connector 17"/>
          <p:cNvCxnSpPr/>
          <p:nvPr/>
        </p:nvCxnSpPr>
        <p:spPr>
          <a:xfrm flipH="1">
            <a:off x="2982661" y="3601154"/>
            <a:ext cx="77367" cy="0"/>
          </a:xfrm>
          <a:prstGeom prst="line">
            <a:avLst/>
          </a:prstGeom>
          <a:noFill/>
          <a:ln w="19050" cap="flat" cmpd="sng" algn="ctr">
            <a:solidFill>
              <a:srgbClr val="1F497D"/>
            </a:solidFill>
            <a:prstDash val="sysDash"/>
            <a:headEnd type="oval" w="lg" len="lg"/>
          </a:ln>
          <a:effectLst/>
        </p:spPr>
      </p:cxnSp>
      <p:cxnSp>
        <p:nvCxnSpPr>
          <p:cNvPr id="20" name="Straight Connector 19"/>
          <p:cNvCxnSpPr/>
          <p:nvPr/>
        </p:nvCxnSpPr>
        <p:spPr>
          <a:xfrm flipH="1">
            <a:off x="2447498" y="3572545"/>
            <a:ext cx="77367" cy="0"/>
          </a:xfrm>
          <a:prstGeom prst="line">
            <a:avLst/>
          </a:prstGeom>
          <a:noFill/>
          <a:ln w="19050" cap="flat" cmpd="sng" algn="ctr">
            <a:solidFill>
              <a:srgbClr val="1F497D"/>
            </a:solidFill>
            <a:prstDash val="sysDash"/>
            <a:headEnd type="oval" w="lg" len="lg"/>
          </a:ln>
          <a:effectLst/>
        </p:spPr>
      </p:cxnSp>
      <p:cxnSp>
        <p:nvCxnSpPr>
          <p:cNvPr id="21" name="Straight Connector 20"/>
          <p:cNvCxnSpPr/>
          <p:nvPr/>
        </p:nvCxnSpPr>
        <p:spPr>
          <a:xfrm flipH="1">
            <a:off x="2094507" y="2103860"/>
            <a:ext cx="77367" cy="0"/>
          </a:xfrm>
          <a:prstGeom prst="line">
            <a:avLst/>
          </a:prstGeom>
          <a:noFill/>
          <a:ln w="19050" cap="flat" cmpd="sng" algn="ctr">
            <a:solidFill>
              <a:srgbClr val="1F497D"/>
            </a:solidFill>
            <a:prstDash val="sysDash"/>
            <a:headEnd type="oval" w="lg" len="lg"/>
          </a:ln>
          <a:effectLst/>
        </p:spPr>
      </p:cxnSp>
      <p:cxnSp>
        <p:nvCxnSpPr>
          <p:cNvPr id="23" name="Straight Connector 22"/>
          <p:cNvCxnSpPr/>
          <p:nvPr/>
        </p:nvCxnSpPr>
        <p:spPr>
          <a:xfrm>
            <a:off x="2506719" y="1490153"/>
            <a:ext cx="0" cy="697066"/>
          </a:xfrm>
          <a:prstGeom prst="line">
            <a:avLst/>
          </a:prstGeom>
          <a:noFill/>
          <a:ln w="31750" cap="flat" cmpd="sng" algn="ctr">
            <a:solidFill>
              <a:srgbClr val="1F497D"/>
            </a:solidFill>
            <a:prstDash val="solid"/>
            <a:headEnd type="stealth" w="med" len="lg"/>
            <a:tailEnd type="oval" w="sm" len="sm"/>
          </a:ln>
          <a:effectLst/>
        </p:spPr>
      </p:cxnSp>
      <p:cxnSp>
        <p:nvCxnSpPr>
          <p:cNvPr id="25" name="Straight Connector 24"/>
          <p:cNvCxnSpPr/>
          <p:nvPr/>
        </p:nvCxnSpPr>
        <p:spPr>
          <a:xfrm flipH="1" flipV="1">
            <a:off x="2506719" y="4084280"/>
            <a:ext cx="7881" cy="802541"/>
          </a:xfrm>
          <a:prstGeom prst="line">
            <a:avLst/>
          </a:prstGeom>
          <a:noFill/>
          <a:ln w="31750" cap="flat" cmpd="sng" algn="ctr">
            <a:solidFill>
              <a:srgbClr val="1F497D"/>
            </a:solidFill>
            <a:prstDash val="solid"/>
            <a:headEnd type="stealth" w="med" len="lg"/>
            <a:tailEnd type="oval" w="sm" len="sm"/>
          </a:ln>
          <a:effectLst/>
        </p:spPr>
      </p:cxnSp>
      <p:cxnSp>
        <p:nvCxnSpPr>
          <p:cNvPr id="27" name="Straight Connector 26"/>
          <p:cNvCxnSpPr/>
          <p:nvPr/>
        </p:nvCxnSpPr>
        <p:spPr>
          <a:xfrm flipH="1">
            <a:off x="3605477" y="1854053"/>
            <a:ext cx="77367" cy="0"/>
          </a:xfrm>
          <a:prstGeom prst="line">
            <a:avLst/>
          </a:prstGeom>
          <a:noFill/>
          <a:ln w="19050" cap="flat" cmpd="sng" algn="ctr">
            <a:solidFill>
              <a:srgbClr val="1F497D"/>
            </a:solidFill>
            <a:prstDash val="sysDash"/>
            <a:headEnd type="oval" w="lg" len="lg"/>
          </a:ln>
          <a:effectLst/>
        </p:spPr>
      </p:cxnSp>
      <p:cxnSp>
        <p:nvCxnSpPr>
          <p:cNvPr id="28" name="Straight Connector 27"/>
          <p:cNvCxnSpPr/>
          <p:nvPr/>
        </p:nvCxnSpPr>
        <p:spPr>
          <a:xfrm flipH="1">
            <a:off x="2444796" y="2205129"/>
            <a:ext cx="77367" cy="0"/>
          </a:xfrm>
          <a:prstGeom prst="line">
            <a:avLst/>
          </a:prstGeom>
          <a:noFill/>
          <a:ln w="19050" cap="flat" cmpd="sng" algn="ctr">
            <a:solidFill>
              <a:srgbClr val="1F497D"/>
            </a:solidFill>
            <a:prstDash val="sysDash"/>
            <a:headEnd type="oval" w="lg" len="lg"/>
          </a:ln>
          <a:effectLst/>
        </p:spPr>
      </p:cxnSp>
      <p:cxnSp>
        <p:nvCxnSpPr>
          <p:cNvPr id="29" name="Straight Connector 28"/>
          <p:cNvCxnSpPr/>
          <p:nvPr/>
        </p:nvCxnSpPr>
        <p:spPr>
          <a:xfrm flipH="1">
            <a:off x="2017140" y="3588417"/>
            <a:ext cx="77367" cy="0"/>
          </a:xfrm>
          <a:prstGeom prst="line">
            <a:avLst/>
          </a:prstGeom>
          <a:noFill/>
          <a:ln w="19050" cap="flat" cmpd="sng" algn="ctr">
            <a:solidFill>
              <a:srgbClr val="1F497D"/>
            </a:solidFill>
            <a:prstDash val="sysDash"/>
            <a:headEnd type="oval" w="lg" len="lg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Rectangle 29"/>
              <p:cNvSpPr/>
              <p:nvPr/>
            </p:nvSpPr>
            <p:spPr>
              <a:xfrm>
                <a:off x="2542020" y="3110880"/>
                <a:ext cx="445956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𝑪</m:t>
                      </m:r>
                    </m:oMath>
                  </m:oMathPara>
                </a14:m>
                <a:endParaRPr lang="en-US" sz="2400" b="1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30" name="Rectangle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42020" y="3110880"/>
                <a:ext cx="445956" cy="461665"/>
              </a:xfrm>
              <a:prstGeom prst="rect">
                <a:avLst/>
              </a:prstGeom>
              <a:blipFill rotWithShape="1">
                <a:blip r:embed="rId3"/>
                <a:stretch>
                  <a:fillRect t="-10526" r="-27397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Rectangle 30"/>
              <p:cNvSpPr/>
              <p:nvPr/>
            </p:nvSpPr>
            <p:spPr>
              <a:xfrm>
                <a:off x="2514600" y="1873028"/>
                <a:ext cx="428322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𝑳</m:t>
                      </m:r>
                    </m:oMath>
                  </m:oMathPara>
                </a14:m>
                <a:endParaRPr lang="en-US" sz="2400" b="1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31" name="Rectangle 3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4600" y="1873028"/>
                <a:ext cx="428322" cy="461665"/>
              </a:xfrm>
              <a:prstGeom prst="rect">
                <a:avLst/>
              </a:prstGeom>
              <a:blipFill rotWithShape="1">
                <a:blip r:embed="rId4"/>
                <a:stretch>
                  <a:fillRect t="-10526" r="-28571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72" name="Rectangle 3071"/>
              <p:cNvSpPr/>
              <p:nvPr/>
            </p:nvSpPr>
            <p:spPr>
              <a:xfrm>
                <a:off x="1618095" y="3170760"/>
                <a:ext cx="476412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𝑩</m:t>
                      </m:r>
                    </m:oMath>
                  </m:oMathPara>
                </a14:m>
                <a:endParaRPr lang="en-US" sz="2400" b="1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3072" name="Rectangle 307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18095" y="3170760"/>
                <a:ext cx="476412" cy="461665"/>
              </a:xfrm>
              <a:prstGeom prst="rect">
                <a:avLst/>
              </a:prstGeom>
              <a:blipFill rotWithShape="1">
                <a:blip r:embed="rId5"/>
                <a:stretch>
                  <a:fillRect t="-10526" r="-25316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73" name="Rectangle 3072"/>
              <p:cNvSpPr/>
              <p:nvPr/>
            </p:nvSpPr>
            <p:spPr>
              <a:xfrm>
                <a:off x="3031726" y="3126752"/>
                <a:ext cx="383438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𝑱</m:t>
                      </m:r>
                    </m:oMath>
                  </m:oMathPara>
                </a14:m>
                <a:endParaRPr lang="en-US" sz="2400" b="1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3073" name="Rectangle 307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31726" y="3126752"/>
                <a:ext cx="383438" cy="461665"/>
              </a:xfrm>
              <a:prstGeom prst="rect">
                <a:avLst/>
              </a:prstGeom>
              <a:blipFill rotWithShape="1">
                <a:blip r:embed="rId6"/>
                <a:stretch>
                  <a:fillRect t="-10526" r="-33333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75" name="Rectangle 3074"/>
              <p:cNvSpPr/>
              <p:nvPr/>
            </p:nvSpPr>
            <p:spPr>
              <a:xfrm>
                <a:off x="1889411" y="1685503"/>
                <a:ext cx="495649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𝑯</m:t>
                      </m:r>
                    </m:oMath>
                  </m:oMathPara>
                </a14:m>
                <a:endParaRPr lang="en-US" sz="2400" b="1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3075" name="Rectangle 307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89411" y="1685503"/>
                <a:ext cx="495649" cy="461665"/>
              </a:xfrm>
              <a:prstGeom prst="rect">
                <a:avLst/>
              </a:prstGeom>
              <a:blipFill rotWithShape="1">
                <a:blip r:embed="rId7"/>
                <a:stretch>
                  <a:fillRect t="-10526" r="-24691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77" name="Rectangle 3076"/>
              <p:cNvSpPr/>
              <p:nvPr/>
            </p:nvSpPr>
            <p:spPr>
              <a:xfrm>
                <a:off x="3682844" y="1623220"/>
                <a:ext cx="465192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/>
                        </a:rPr>
                        <m:t>𝑷</m:t>
                      </m:r>
                    </m:oMath>
                  </m:oMathPara>
                </a14:m>
                <a:endParaRPr lang="en-US" sz="2400" b="1" dirty="0"/>
              </a:p>
            </p:txBody>
          </p:sp>
        </mc:Choice>
        <mc:Fallback xmlns="">
          <p:sp>
            <p:nvSpPr>
              <p:cNvPr id="3077" name="Rectangle 307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82844" y="1623220"/>
                <a:ext cx="465192" cy="461665"/>
              </a:xfrm>
              <a:prstGeom prst="rect">
                <a:avLst/>
              </a:prstGeom>
              <a:blipFill rotWithShape="1">
                <a:blip r:embed="rId8"/>
                <a:stretch>
                  <a:fillRect t="-10526" r="-27632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78" name="Rectangle 3077"/>
              <p:cNvSpPr/>
              <p:nvPr/>
            </p:nvSpPr>
            <p:spPr>
              <a:xfrm>
                <a:off x="734748" y="3658005"/>
                <a:ext cx="465191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latin typeface="Cambria Math"/>
                          <a:ea typeface="Times New Roman"/>
                          <a:cs typeface="Times New Roman"/>
                        </a:rPr>
                        <m:t>𝝅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3078" name="Rectangle 307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4748" y="3658005"/>
                <a:ext cx="465191" cy="461665"/>
              </a:xfrm>
              <a:prstGeom prst="rect">
                <a:avLst/>
              </a:prstGeom>
              <a:blipFill rotWithShape="1">
                <a:blip r:embed="rId9"/>
                <a:stretch>
                  <a:fillRect t="-10526" r="-26316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79" name="Rectangle 3078"/>
              <p:cNvSpPr/>
              <p:nvPr/>
            </p:nvSpPr>
            <p:spPr>
              <a:xfrm>
                <a:off x="4705241" y="1576708"/>
                <a:ext cx="4049486" cy="87818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/>
                <a:r>
                  <a:rPr lang="en-US" sz="2400" dirty="0"/>
                  <a:t>Name the intersection of plane </a:t>
                </a:r>
                <a14:m>
                  <m:oMath xmlns:m="http://schemas.openxmlformats.org/officeDocument/2006/math">
                    <m:r>
                      <a:rPr lang="en-US" sz="2400" b="1" i="1">
                        <a:solidFill>
                          <a:prstClr val="black"/>
                        </a:solidFill>
                        <a:latin typeface="Cambria Math"/>
                        <a:ea typeface="Times New Roman"/>
                        <a:cs typeface="Times New Roman"/>
                      </a:rPr>
                      <m:t>𝝅</m:t>
                    </m:r>
                  </m:oMath>
                </a14:m>
                <a:r>
                  <a:rPr lang="en-US" sz="2400" dirty="0"/>
                  <a:t> and line  </a:t>
                </a:r>
                <a14:m>
                  <m:oMath xmlns:m="http://schemas.openxmlformats.org/officeDocument/2006/math">
                    <m:acc>
                      <m:accPr>
                        <m:chr m:val="⃡"/>
                        <m:ctrlPr>
                          <a:rPr lang="en-US" sz="2400" b="1" i="1">
                            <a:latin typeface="Cambria Math" panose="02040503050406030204" pitchFamily="18" charset="0"/>
                            <a:ea typeface="Times New Roman"/>
                          </a:rPr>
                        </m:ctrlPr>
                      </m:accPr>
                      <m:e>
                        <m:r>
                          <a:rPr lang="en-US" sz="2400" b="1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𝑳𝑪</m:t>
                        </m:r>
                      </m:e>
                    </m:acc>
                    <m:r>
                      <a:rPr lang="en-US" sz="2400" b="1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.</m:t>
                    </m:r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3079" name="Rectangle 307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05241" y="1576708"/>
                <a:ext cx="4049486" cy="878189"/>
              </a:xfrm>
              <a:prstGeom prst="rect">
                <a:avLst/>
              </a:prstGeom>
              <a:blipFill rotWithShape="1">
                <a:blip r:embed="rId10"/>
                <a:stretch>
                  <a:fillRect l="-2410" t="-5556" r="-3313" b="-152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5" name="Straight Connector 34"/>
          <p:cNvCxnSpPr/>
          <p:nvPr/>
        </p:nvCxnSpPr>
        <p:spPr>
          <a:xfrm flipV="1">
            <a:off x="2506719" y="2226844"/>
            <a:ext cx="0" cy="556847"/>
          </a:xfrm>
          <a:prstGeom prst="line">
            <a:avLst/>
          </a:prstGeom>
          <a:noFill/>
          <a:ln w="31750" cap="flat" cmpd="sng" algn="ctr">
            <a:solidFill>
              <a:srgbClr val="1F497D"/>
            </a:solidFill>
            <a:prstDash val="sysDash"/>
            <a:headEnd type="none" w="med" len="lg"/>
            <a:tailEnd type="none" w="sm" len="sm"/>
          </a:ln>
          <a:effectLst/>
        </p:spPr>
      </p:cxnSp>
      <p:cxnSp>
        <p:nvCxnSpPr>
          <p:cNvPr id="37" name="Straight Connector 36"/>
          <p:cNvCxnSpPr/>
          <p:nvPr/>
        </p:nvCxnSpPr>
        <p:spPr>
          <a:xfrm flipH="1">
            <a:off x="2506718" y="2784469"/>
            <a:ext cx="1" cy="770858"/>
          </a:xfrm>
          <a:prstGeom prst="line">
            <a:avLst/>
          </a:prstGeom>
          <a:noFill/>
          <a:ln w="31750" cap="flat" cmpd="sng" algn="ctr">
            <a:solidFill>
              <a:srgbClr val="1F497D"/>
            </a:solidFill>
            <a:prstDash val="solid"/>
            <a:headEnd type="none" w="sm" len="sm"/>
            <a:tailEnd type="none" w="sm" len="sm"/>
          </a:ln>
          <a:effectLst/>
        </p:spPr>
      </p:cxnSp>
      <p:cxnSp>
        <p:nvCxnSpPr>
          <p:cNvPr id="39" name="Straight Connector 38"/>
          <p:cNvCxnSpPr/>
          <p:nvPr/>
        </p:nvCxnSpPr>
        <p:spPr>
          <a:xfrm flipV="1">
            <a:off x="2506718" y="3527432"/>
            <a:ext cx="0" cy="556847"/>
          </a:xfrm>
          <a:prstGeom prst="line">
            <a:avLst/>
          </a:prstGeom>
          <a:noFill/>
          <a:ln w="31750" cap="flat" cmpd="sng" algn="ctr">
            <a:solidFill>
              <a:srgbClr val="1F497D"/>
            </a:solidFill>
            <a:prstDash val="sysDash"/>
            <a:headEnd type="none" w="med" len="lg"/>
            <a:tailEnd type="none" w="sm" len="sm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23"/>
              <p:cNvSpPr/>
              <p:nvPr/>
            </p:nvSpPr>
            <p:spPr>
              <a:xfrm>
                <a:off x="762000" y="2334823"/>
                <a:ext cx="410689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latin typeface="Cambria Math"/>
                        </a:rPr>
                        <m:t>𝝉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4" name="Rectangle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0" y="2334823"/>
                <a:ext cx="410689" cy="461665"/>
              </a:xfrm>
              <a:prstGeom prst="rect">
                <a:avLst/>
              </a:prstGeom>
              <a:blipFill rotWithShape="1">
                <a:blip r:embed="rId11"/>
                <a:stretch>
                  <a:fillRect t="-10526" r="-31343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9591694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arallelogram 10"/>
          <p:cNvSpPr/>
          <p:nvPr/>
        </p:nvSpPr>
        <p:spPr>
          <a:xfrm>
            <a:off x="308153" y="1669996"/>
            <a:ext cx="4128655" cy="1113695"/>
          </a:xfrm>
          <a:custGeom>
            <a:avLst/>
            <a:gdLst>
              <a:gd name="connsiteX0" fmla="*/ 0 w 3048000"/>
              <a:gd name="connsiteY0" fmla="*/ 1974533 h 1974533"/>
              <a:gd name="connsiteX1" fmla="*/ 493633 w 3048000"/>
              <a:gd name="connsiteY1" fmla="*/ 0 h 1974533"/>
              <a:gd name="connsiteX2" fmla="*/ 3048000 w 3048000"/>
              <a:gd name="connsiteY2" fmla="*/ 0 h 1974533"/>
              <a:gd name="connsiteX3" fmla="*/ 2554367 w 3048000"/>
              <a:gd name="connsiteY3" fmla="*/ 1974533 h 1974533"/>
              <a:gd name="connsiteX4" fmla="*/ 0 w 3048000"/>
              <a:gd name="connsiteY4" fmla="*/ 1974533 h 1974533"/>
              <a:gd name="connsiteX0" fmla="*/ 0 w 4128655"/>
              <a:gd name="connsiteY0" fmla="*/ 1974533 h 1974533"/>
              <a:gd name="connsiteX1" fmla="*/ 493633 w 4128655"/>
              <a:gd name="connsiteY1" fmla="*/ 0 h 1974533"/>
              <a:gd name="connsiteX2" fmla="*/ 4128655 w 4128655"/>
              <a:gd name="connsiteY2" fmla="*/ 0 h 1974533"/>
              <a:gd name="connsiteX3" fmla="*/ 2554367 w 4128655"/>
              <a:gd name="connsiteY3" fmla="*/ 1974533 h 1974533"/>
              <a:gd name="connsiteX4" fmla="*/ 0 w 4128655"/>
              <a:gd name="connsiteY4" fmla="*/ 1974533 h 1974533"/>
              <a:gd name="connsiteX0" fmla="*/ 0 w 4128655"/>
              <a:gd name="connsiteY0" fmla="*/ 1974533 h 1974533"/>
              <a:gd name="connsiteX1" fmla="*/ 1811794 w 4128655"/>
              <a:gd name="connsiteY1" fmla="*/ 0 h 1974533"/>
              <a:gd name="connsiteX2" fmla="*/ 4128655 w 4128655"/>
              <a:gd name="connsiteY2" fmla="*/ 0 h 1974533"/>
              <a:gd name="connsiteX3" fmla="*/ 2554367 w 4128655"/>
              <a:gd name="connsiteY3" fmla="*/ 1974533 h 1974533"/>
              <a:gd name="connsiteX4" fmla="*/ 0 w 4128655"/>
              <a:gd name="connsiteY4" fmla="*/ 1974533 h 19745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128655" h="1974533">
                <a:moveTo>
                  <a:pt x="0" y="1974533"/>
                </a:moveTo>
                <a:lnTo>
                  <a:pt x="1811794" y="0"/>
                </a:lnTo>
                <a:lnTo>
                  <a:pt x="4128655" y="0"/>
                </a:lnTo>
                <a:lnTo>
                  <a:pt x="2554367" y="1974533"/>
                </a:lnTo>
                <a:lnTo>
                  <a:pt x="0" y="1974533"/>
                </a:ln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  <a:ln w="31750" cap="flat" cmpd="sng" algn="ctr">
            <a:solidFill>
              <a:srgbClr val="1F497D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Points Lines and Planes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38150"/>
            <a:ext cx="8686800" cy="685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>
                <a:solidFill>
                  <a:schemeClr val="accent1"/>
                </a:solidFill>
              </a:rPr>
              <a:t>Sample Problem 2:</a:t>
            </a:r>
            <a:r>
              <a:rPr lang="en-US" sz="2800" dirty="0">
                <a:solidFill>
                  <a:schemeClr val="accent1"/>
                </a:solidFill>
              </a:rPr>
              <a:t> </a:t>
            </a:r>
            <a:r>
              <a:rPr lang="en-US" sz="2800" b="1" dirty="0"/>
              <a:t>Refer to each figure.</a:t>
            </a:r>
            <a:endParaRPr lang="en-US" sz="2400" b="1" i="1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9984" y="4786340"/>
            <a:ext cx="2414016" cy="37621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28600" y="1428750"/>
            <a:ext cx="42672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/>
              <a:t>c</a:t>
            </a:r>
            <a:r>
              <a:rPr lang="en-US" sz="2800" dirty="0"/>
              <a:t>.</a:t>
            </a:r>
          </a:p>
        </p:txBody>
      </p:sp>
      <p:sp>
        <p:nvSpPr>
          <p:cNvPr id="11" name="Parallelogram 10"/>
          <p:cNvSpPr/>
          <p:nvPr/>
        </p:nvSpPr>
        <p:spPr>
          <a:xfrm>
            <a:off x="308153" y="2998480"/>
            <a:ext cx="4128655" cy="1113695"/>
          </a:xfrm>
          <a:custGeom>
            <a:avLst/>
            <a:gdLst>
              <a:gd name="connsiteX0" fmla="*/ 0 w 3048000"/>
              <a:gd name="connsiteY0" fmla="*/ 1974533 h 1974533"/>
              <a:gd name="connsiteX1" fmla="*/ 493633 w 3048000"/>
              <a:gd name="connsiteY1" fmla="*/ 0 h 1974533"/>
              <a:gd name="connsiteX2" fmla="*/ 3048000 w 3048000"/>
              <a:gd name="connsiteY2" fmla="*/ 0 h 1974533"/>
              <a:gd name="connsiteX3" fmla="*/ 2554367 w 3048000"/>
              <a:gd name="connsiteY3" fmla="*/ 1974533 h 1974533"/>
              <a:gd name="connsiteX4" fmla="*/ 0 w 3048000"/>
              <a:gd name="connsiteY4" fmla="*/ 1974533 h 1974533"/>
              <a:gd name="connsiteX0" fmla="*/ 0 w 4128655"/>
              <a:gd name="connsiteY0" fmla="*/ 1974533 h 1974533"/>
              <a:gd name="connsiteX1" fmla="*/ 493633 w 4128655"/>
              <a:gd name="connsiteY1" fmla="*/ 0 h 1974533"/>
              <a:gd name="connsiteX2" fmla="*/ 4128655 w 4128655"/>
              <a:gd name="connsiteY2" fmla="*/ 0 h 1974533"/>
              <a:gd name="connsiteX3" fmla="*/ 2554367 w 4128655"/>
              <a:gd name="connsiteY3" fmla="*/ 1974533 h 1974533"/>
              <a:gd name="connsiteX4" fmla="*/ 0 w 4128655"/>
              <a:gd name="connsiteY4" fmla="*/ 1974533 h 1974533"/>
              <a:gd name="connsiteX0" fmla="*/ 0 w 4128655"/>
              <a:gd name="connsiteY0" fmla="*/ 1974533 h 1974533"/>
              <a:gd name="connsiteX1" fmla="*/ 1811794 w 4128655"/>
              <a:gd name="connsiteY1" fmla="*/ 0 h 1974533"/>
              <a:gd name="connsiteX2" fmla="*/ 4128655 w 4128655"/>
              <a:gd name="connsiteY2" fmla="*/ 0 h 1974533"/>
              <a:gd name="connsiteX3" fmla="*/ 2554367 w 4128655"/>
              <a:gd name="connsiteY3" fmla="*/ 1974533 h 1974533"/>
              <a:gd name="connsiteX4" fmla="*/ 0 w 4128655"/>
              <a:gd name="connsiteY4" fmla="*/ 1974533 h 19745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128655" h="1974533">
                <a:moveTo>
                  <a:pt x="0" y="1974533"/>
                </a:moveTo>
                <a:lnTo>
                  <a:pt x="1811794" y="0"/>
                </a:lnTo>
                <a:lnTo>
                  <a:pt x="4128655" y="0"/>
                </a:lnTo>
                <a:lnTo>
                  <a:pt x="2554367" y="1974533"/>
                </a:lnTo>
                <a:lnTo>
                  <a:pt x="0" y="1974533"/>
                </a:lnTo>
                <a:close/>
              </a:path>
            </a:pathLst>
          </a:custGeom>
          <a:solidFill>
            <a:schemeClr val="accent3">
              <a:lumMod val="20000"/>
              <a:lumOff val="80000"/>
            </a:schemeClr>
          </a:solidFill>
          <a:ln w="31750" cap="flat" cmpd="sng" algn="ctr">
            <a:solidFill>
              <a:srgbClr val="1F497D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 flipH="1" flipV="1">
            <a:off x="1805754" y="1992207"/>
            <a:ext cx="1417691" cy="425845"/>
          </a:xfrm>
          <a:prstGeom prst="line">
            <a:avLst/>
          </a:prstGeom>
          <a:noFill/>
          <a:ln w="31750" cap="flat" cmpd="sng" algn="ctr">
            <a:solidFill>
              <a:srgbClr val="1F497D"/>
            </a:solidFill>
            <a:prstDash val="solid"/>
            <a:headEnd type="stealth" w="med" len="lg"/>
            <a:tailEnd type="stealth" w="med" len="lg"/>
          </a:ln>
          <a:effectLst/>
        </p:spPr>
      </p:cxnSp>
      <p:cxnSp>
        <p:nvCxnSpPr>
          <p:cNvPr id="15" name="Straight Connector 14"/>
          <p:cNvCxnSpPr/>
          <p:nvPr/>
        </p:nvCxnSpPr>
        <p:spPr>
          <a:xfrm flipH="1">
            <a:off x="1716013" y="3588417"/>
            <a:ext cx="1652015" cy="0"/>
          </a:xfrm>
          <a:prstGeom prst="line">
            <a:avLst/>
          </a:prstGeom>
          <a:noFill/>
          <a:ln w="31750" cap="flat" cmpd="sng" algn="ctr">
            <a:solidFill>
              <a:srgbClr val="1F497D"/>
            </a:solidFill>
            <a:prstDash val="solid"/>
            <a:headEnd type="stealth" w="med" len="lg"/>
            <a:tailEnd type="stealth" w="med" len="lg"/>
          </a:ln>
          <a:effectLst/>
        </p:spPr>
      </p:cxnSp>
      <p:cxnSp>
        <p:nvCxnSpPr>
          <p:cNvPr id="18" name="Straight Connector 17"/>
          <p:cNvCxnSpPr/>
          <p:nvPr/>
        </p:nvCxnSpPr>
        <p:spPr>
          <a:xfrm flipH="1">
            <a:off x="2982661" y="3601154"/>
            <a:ext cx="77367" cy="0"/>
          </a:xfrm>
          <a:prstGeom prst="line">
            <a:avLst/>
          </a:prstGeom>
          <a:noFill/>
          <a:ln w="19050" cap="flat" cmpd="sng" algn="ctr">
            <a:solidFill>
              <a:srgbClr val="1F497D"/>
            </a:solidFill>
            <a:prstDash val="sysDash"/>
            <a:headEnd type="oval" w="lg" len="lg"/>
          </a:ln>
          <a:effectLst/>
        </p:spPr>
      </p:cxnSp>
      <p:cxnSp>
        <p:nvCxnSpPr>
          <p:cNvPr id="20" name="Straight Connector 19"/>
          <p:cNvCxnSpPr/>
          <p:nvPr/>
        </p:nvCxnSpPr>
        <p:spPr>
          <a:xfrm flipH="1">
            <a:off x="2447498" y="3572545"/>
            <a:ext cx="77367" cy="0"/>
          </a:xfrm>
          <a:prstGeom prst="line">
            <a:avLst/>
          </a:prstGeom>
          <a:noFill/>
          <a:ln w="19050" cap="flat" cmpd="sng" algn="ctr">
            <a:solidFill>
              <a:srgbClr val="1F497D"/>
            </a:solidFill>
            <a:prstDash val="sysDash"/>
            <a:headEnd type="oval" w="lg" len="lg"/>
          </a:ln>
          <a:effectLst/>
        </p:spPr>
      </p:cxnSp>
      <p:cxnSp>
        <p:nvCxnSpPr>
          <p:cNvPr id="21" name="Straight Connector 20"/>
          <p:cNvCxnSpPr/>
          <p:nvPr/>
        </p:nvCxnSpPr>
        <p:spPr>
          <a:xfrm flipH="1">
            <a:off x="2094507" y="2103860"/>
            <a:ext cx="77367" cy="0"/>
          </a:xfrm>
          <a:prstGeom prst="line">
            <a:avLst/>
          </a:prstGeom>
          <a:noFill/>
          <a:ln w="19050" cap="flat" cmpd="sng" algn="ctr">
            <a:solidFill>
              <a:srgbClr val="1F497D"/>
            </a:solidFill>
            <a:prstDash val="sysDash"/>
            <a:headEnd type="oval" w="lg" len="lg"/>
          </a:ln>
          <a:effectLst/>
        </p:spPr>
      </p:cxnSp>
      <p:cxnSp>
        <p:nvCxnSpPr>
          <p:cNvPr id="23" name="Straight Connector 22"/>
          <p:cNvCxnSpPr/>
          <p:nvPr/>
        </p:nvCxnSpPr>
        <p:spPr>
          <a:xfrm>
            <a:off x="2506719" y="1490153"/>
            <a:ext cx="0" cy="697066"/>
          </a:xfrm>
          <a:prstGeom prst="line">
            <a:avLst/>
          </a:prstGeom>
          <a:noFill/>
          <a:ln w="31750" cap="flat" cmpd="sng" algn="ctr">
            <a:solidFill>
              <a:srgbClr val="1F497D"/>
            </a:solidFill>
            <a:prstDash val="solid"/>
            <a:headEnd type="stealth" w="med" len="lg"/>
            <a:tailEnd type="oval" w="sm" len="sm"/>
          </a:ln>
          <a:effectLst/>
        </p:spPr>
      </p:cxnSp>
      <p:cxnSp>
        <p:nvCxnSpPr>
          <p:cNvPr id="25" name="Straight Connector 24"/>
          <p:cNvCxnSpPr/>
          <p:nvPr/>
        </p:nvCxnSpPr>
        <p:spPr>
          <a:xfrm flipH="1" flipV="1">
            <a:off x="2506719" y="4084280"/>
            <a:ext cx="7881" cy="802541"/>
          </a:xfrm>
          <a:prstGeom prst="line">
            <a:avLst/>
          </a:prstGeom>
          <a:noFill/>
          <a:ln w="31750" cap="flat" cmpd="sng" algn="ctr">
            <a:solidFill>
              <a:srgbClr val="1F497D"/>
            </a:solidFill>
            <a:prstDash val="solid"/>
            <a:headEnd type="stealth" w="med" len="lg"/>
            <a:tailEnd type="oval" w="sm" len="sm"/>
          </a:ln>
          <a:effectLst/>
        </p:spPr>
      </p:cxnSp>
      <p:cxnSp>
        <p:nvCxnSpPr>
          <p:cNvPr id="27" name="Straight Connector 26"/>
          <p:cNvCxnSpPr/>
          <p:nvPr/>
        </p:nvCxnSpPr>
        <p:spPr>
          <a:xfrm flipH="1">
            <a:off x="3605477" y="1854053"/>
            <a:ext cx="77367" cy="0"/>
          </a:xfrm>
          <a:prstGeom prst="line">
            <a:avLst/>
          </a:prstGeom>
          <a:noFill/>
          <a:ln w="19050" cap="flat" cmpd="sng" algn="ctr">
            <a:solidFill>
              <a:srgbClr val="1F497D"/>
            </a:solidFill>
            <a:prstDash val="sysDash"/>
            <a:headEnd type="oval" w="lg" len="lg"/>
          </a:ln>
          <a:effectLst/>
        </p:spPr>
      </p:cxnSp>
      <p:cxnSp>
        <p:nvCxnSpPr>
          <p:cNvPr id="28" name="Straight Connector 27"/>
          <p:cNvCxnSpPr/>
          <p:nvPr/>
        </p:nvCxnSpPr>
        <p:spPr>
          <a:xfrm flipH="1">
            <a:off x="2444796" y="2205129"/>
            <a:ext cx="77367" cy="0"/>
          </a:xfrm>
          <a:prstGeom prst="line">
            <a:avLst/>
          </a:prstGeom>
          <a:noFill/>
          <a:ln w="19050" cap="flat" cmpd="sng" algn="ctr">
            <a:solidFill>
              <a:srgbClr val="1F497D"/>
            </a:solidFill>
            <a:prstDash val="sysDash"/>
            <a:headEnd type="oval" w="lg" len="lg"/>
          </a:ln>
          <a:effectLst/>
        </p:spPr>
      </p:cxnSp>
      <p:cxnSp>
        <p:nvCxnSpPr>
          <p:cNvPr id="29" name="Straight Connector 28"/>
          <p:cNvCxnSpPr/>
          <p:nvPr/>
        </p:nvCxnSpPr>
        <p:spPr>
          <a:xfrm flipH="1">
            <a:off x="2017140" y="3588417"/>
            <a:ext cx="77367" cy="0"/>
          </a:xfrm>
          <a:prstGeom prst="line">
            <a:avLst/>
          </a:prstGeom>
          <a:noFill/>
          <a:ln w="19050" cap="flat" cmpd="sng" algn="ctr">
            <a:solidFill>
              <a:srgbClr val="1F497D"/>
            </a:solidFill>
            <a:prstDash val="sysDash"/>
            <a:headEnd type="oval" w="lg" len="lg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Rectangle 29"/>
              <p:cNvSpPr/>
              <p:nvPr/>
            </p:nvSpPr>
            <p:spPr>
              <a:xfrm>
                <a:off x="2542020" y="3110880"/>
                <a:ext cx="445956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𝑪</m:t>
                      </m:r>
                    </m:oMath>
                  </m:oMathPara>
                </a14:m>
                <a:endParaRPr lang="en-US" sz="2400" b="1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30" name="Rectangle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42020" y="3110880"/>
                <a:ext cx="445956" cy="461665"/>
              </a:xfrm>
              <a:prstGeom prst="rect">
                <a:avLst/>
              </a:prstGeom>
              <a:blipFill rotWithShape="1">
                <a:blip r:embed="rId3"/>
                <a:stretch>
                  <a:fillRect t="-10526" r="-27397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Rectangle 30"/>
              <p:cNvSpPr/>
              <p:nvPr/>
            </p:nvSpPr>
            <p:spPr>
              <a:xfrm>
                <a:off x="2514600" y="1873028"/>
                <a:ext cx="428322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𝑳</m:t>
                      </m:r>
                    </m:oMath>
                  </m:oMathPara>
                </a14:m>
                <a:endParaRPr lang="en-US" sz="2400" b="1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31" name="Rectangle 3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4600" y="1873028"/>
                <a:ext cx="428322" cy="461665"/>
              </a:xfrm>
              <a:prstGeom prst="rect">
                <a:avLst/>
              </a:prstGeom>
              <a:blipFill rotWithShape="1">
                <a:blip r:embed="rId4"/>
                <a:stretch>
                  <a:fillRect t="-10526" r="-28571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72" name="Rectangle 3071"/>
              <p:cNvSpPr/>
              <p:nvPr/>
            </p:nvSpPr>
            <p:spPr>
              <a:xfrm>
                <a:off x="1618095" y="3170760"/>
                <a:ext cx="476412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𝑩</m:t>
                      </m:r>
                    </m:oMath>
                  </m:oMathPara>
                </a14:m>
                <a:endParaRPr lang="en-US" sz="2400" b="1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3072" name="Rectangle 307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18095" y="3170760"/>
                <a:ext cx="476412" cy="461665"/>
              </a:xfrm>
              <a:prstGeom prst="rect">
                <a:avLst/>
              </a:prstGeom>
              <a:blipFill rotWithShape="1">
                <a:blip r:embed="rId5"/>
                <a:stretch>
                  <a:fillRect t="-10526" r="-25316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73" name="Rectangle 3072"/>
              <p:cNvSpPr/>
              <p:nvPr/>
            </p:nvSpPr>
            <p:spPr>
              <a:xfrm>
                <a:off x="3031726" y="3126752"/>
                <a:ext cx="383438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𝑱</m:t>
                      </m:r>
                    </m:oMath>
                  </m:oMathPara>
                </a14:m>
                <a:endParaRPr lang="en-US" sz="2400" b="1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3073" name="Rectangle 307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31726" y="3126752"/>
                <a:ext cx="383438" cy="461665"/>
              </a:xfrm>
              <a:prstGeom prst="rect">
                <a:avLst/>
              </a:prstGeom>
              <a:blipFill rotWithShape="1">
                <a:blip r:embed="rId6"/>
                <a:stretch>
                  <a:fillRect t="-10526" r="-33333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75" name="Rectangle 3074"/>
              <p:cNvSpPr/>
              <p:nvPr/>
            </p:nvSpPr>
            <p:spPr>
              <a:xfrm>
                <a:off x="1889411" y="1685503"/>
                <a:ext cx="495649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𝑯</m:t>
                      </m:r>
                    </m:oMath>
                  </m:oMathPara>
                </a14:m>
                <a:endParaRPr lang="en-US" sz="2400" b="1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3075" name="Rectangle 307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89411" y="1685503"/>
                <a:ext cx="495649" cy="461665"/>
              </a:xfrm>
              <a:prstGeom prst="rect">
                <a:avLst/>
              </a:prstGeom>
              <a:blipFill rotWithShape="1">
                <a:blip r:embed="rId7"/>
                <a:stretch>
                  <a:fillRect t="-10526" r="-24691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77" name="Rectangle 3076"/>
              <p:cNvSpPr/>
              <p:nvPr/>
            </p:nvSpPr>
            <p:spPr>
              <a:xfrm>
                <a:off x="3682844" y="1623220"/>
                <a:ext cx="465192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/>
                        </a:rPr>
                        <m:t>𝑷</m:t>
                      </m:r>
                    </m:oMath>
                  </m:oMathPara>
                </a14:m>
                <a:endParaRPr lang="en-US" sz="2400" b="1" dirty="0"/>
              </a:p>
            </p:txBody>
          </p:sp>
        </mc:Choice>
        <mc:Fallback xmlns="">
          <p:sp>
            <p:nvSpPr>
              <p:cNvPr id="3077" name="Rectangle 307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82844" y="1623220"/>
                <a:ext cx="465192" cy="461665"/>
              </a:xfrm>
              <a:prstGeom prst="rect">
                <a:avLst/>
              </a:prstGeom>
              <a:blipFill rotWithShape="1">
                <a:blip r:embed="rId8"/>
                <a:stretch>
                  <a:fillRect t="-10526" r="-27632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78" name="Rectangle 3077"/>
              <p:cNvSpPr/>
              <p:nvPr/>
            </p:nvSpPr>
            <p:spPr>
              <a:xfrm>
                <a:off x="734748" y="3658005"/>
                <a:ext cx="465191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latin typeface="Cambria Math"/>
                          <a:ea typeface="Times New Roman"/>
                          <a:cs typeface="Times New Roman"/>
                        </a:rPr>
                        <m:t>𝝅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3078" name="Rectangle 307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4748" y="3658005"/>
                <a:ext cx="465191" cy="461665"/>
              </a:xfrm>
              <a:prstGeom prst="rect">
                <a:avLst/>
              </a:prstGeom>
              <a:blipFill rotWithShape="1">
                <a:blip r:embed="rId9"/>
                <a:stretch>
                  <a:fillRect t="-10526" r="-26316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79" name="Rectangle 3078"/>
              <p:cNvSpPr/>
              <p:nvPr/>
            </p:nvSpPr>
            <p:spPr>
              <a:xfrm>
                <a:off x="4705241" y="1576708"/>
                <a:ext cx="4049486" cy="87818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/>
                <a:r>
                  <a:rPr lang="en-US" sz="2400" dirty="0"/>
                  <a:t>Name the intersection of plane </a:t>
                </a:r>
                <a14:m>
                  <m:oMath xmlns:m="http://schemas.openxmlformats.org/officeDocument/2006/math">
                    <m:r>
                      <a:rPr lang="en-US" sz="2400" b="1" i="1">
                        <a:solidFill>
                          <a:prstClr val="black"/>
                        </a:solidFill>
                        <a:latin typeface="Cambria Math"/>
                        <a:ea typeface="Times New Roman"/>
                        <a:cs typeface="Times New Roman"/>
                      </a:rPr>
                      <m:t>𝝅</m:t>
                    </m:r>
                  </m:oMath>
                </a14:m>
                <a:r>
                  <a:rPr lang="en-US" sz="2400" dirty="0"/>
                  <a:t> and line  </a:t>
                </a:r>
                <a14:m>
                  <m:oMath xmlns:m="http://schemas.openxmlformats.org/officeDocument/2006/math">
                    <m:acc>
                      <m:accPr>
                        <m:chr m:val="⃡"/>
                        <m:ctrlPr>
                          <a:rPr lang="en-US" sz="2400" b="1" i="1">
                            <a:latin typeface="Cambria Math" panose="02040503050406030204" pitchFamily="18" charset="0"/>
                            <a:ea typeface="Times New Roman"/>
                          </a:rPr>
                        </m:ctrlPr>
                      </m:accPr>
                      <m:e>
                        <m:r>
                          <a:rPr lang="en-US" sz="2400" b="1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𝑳𝑪</m:t>
                        </m:r>
                      </m:e>
                    </m:acc>
                    <m:r>
                      <a:rPr lang="en-US" sz="2400" b="1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.</m:t>
                    </m:r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3079" name="Rectangle 307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05241" y="1576708"/>
                <a:ext cx="4049486" cy="878189"/>
              </a:xfrm>
              <a:prstGeom prst="rect">
                <a:avLst/>
              </a:prstGeom>
              <a:blipFill rotWithShape="1">
                <a:blip r:embed="rId10"/>
                <a:stretch>
                  <a:fillRect l="-2410" t="-5556" r="-3313" b="-152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4729981" y="2764156"/>
                <a:ext cx="1158266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dirty="0">
                    <a:ea typeface="Calibri"/>
                    <a:cs typeface="Times New Roman"/>
                  </a:rPr>
                  <a:t>Point</a:t>
                </a:r>
                <a14:m>
                  <m:oMath xmlns:m="http://schemas.openxmlformats.org/officeDocument/2006/math">
                    <m:r>
                      <a:rPr lang="en-US" sz="2400" b="0" i="0" smtClean="0">
                        <a:latin typeface="Cambria Math"/>
                        <a:ea typeface="Times New Roman"/>
                        <a:cs typeface="Times New Roman"/>
                      </a:rPr>
                      <m:t>  </m:t>
                    </m:r>
                    <m:r>
                      <a:rPr lang="en-US" sz="2400" b="1" i="1">
                        <a:latin typeface="Cambria Math"/>
                        <a:ea typeface="Times New Roman"/>
                        <a:cs typeface="Times New Roman"/>
                      </a:rPr>
                      <m:t>𝑪</m:t>
                    </m:r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9981" y="2764156"/>
                <a:ext cx="1158266" cy="461665"/>
              </a:xfrm>
              <a:prstGeom prst="rect">
                <a:avLst/>
              </a:prstGeom>
              <a:blipFill rotWithShape="1">
                <a:blip r:embed="rId11"/>
                <a:stretch>
                  <a:fillRect l="-8421" t="-10526" r="-12632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5" name="Straight Connector 34"/>
          <p:cNvCxnSpPr/>
          <p:nvPr/>
        </p:nvCxnSpPr>
        <p:spPr>
          <a:xfrm flipV="1">
            <a:off x="2506719" y="2226844"/>
            <a:ext cx="0" cy="556847"/>
          </a:xfrm>
          <a:prstGeom prst="line">
            <a:avLst/>
          </a:prstGeom>
          <a:noFill/>
          <a:ln w="31750" cap="flat" cmpd="sng" algn="ctr">
            <a:solidFill>
              <a:srgbClr val="1F497D"/>
            </a:solidFill>
            <a:prstDash val="sysDash"/>
            <a:headEnd type="none" w="med" len="lg"/>
            <a:tailEnd type="none" w="sm" len="sm"/>
          </a:ln>
          <a:effectLst/>
        </p:spPr>
      </p:cxnSp>
      <p:cxnSp>
        <p:nvCxnSpPr>
          <p:cNvPr id="37" name="Straight Connector 36"/>
          <p:cNvCxnSpPr/>
          <p:nvPr/>
        </p:nvCxnSpPr>
        <p:spPr>
          <a:xfrm flipH="1">
            <a:off x="2506718" y="2784469"/>
            <a:ext cx="1" cy="770858"/>
          </a:xfrm>
          <a:prstGeom prst="line">
            <a:avLst/>
          </a:prstGeom>
          <a:noFill/>
          <a:ln w="31750" cap="flat" cmpd="sng" algn="ctr">
            <a:solidFill>
              <a:srgbClr val="1F497D"/>
            </a:solidFill>
            <a:prstDash val="solid"/>
            <a:headEnd type="none" w="sm" len="sm"/>
            <a:tailEnd type="none" w="sm" len="sm"/>
          </a:ln>
          <a:effectLst/>
        </p:spPr>
      </p:cxnSp>
      <p:cxnSp>
        <p:nvCxnSpPr>
          <p:cNvPr id="39" name="Straight Connector 38"/>
          <p:cNvCxnSpPr/>
          <p:nvPr/>
        </p:nvCxnSpPr>
        <p:spPr>
          <a:xfrm flipV="1">
            <a:off x="2506718" y="3527432"/>
            <a:ext cx="0" cy="556847"/>
          </a:xfrm>
          <a:prstGeom prst="line">
            <a:avLst/>
          </a:prstGeom>
          <a:noFill/>
          <a:ln w="31750" cap="flat" cmpd="sng" algn="ctr">
            <a:solidFill>
              <a:srgbClr val="1F497D"/>
            </a:solidFill>
            <a:prstDash val="sysDash"/>
            <a:headEnd type="none" w="med" len="lg"/>
            <a:tailEnd type="none" w="sm" len="sm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23"/>
              <p:cNvSpPr/>
              <p:nvPr/>
            </p:nvSpPr>
            <p:spPr>
              <a:xfrm>
                <a:off x="762000" y="2334823"/>
                <a:ext cx="410689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latin typeface="Cambria Math"/>
                        </a:rPr>
                        <m:t>𝝉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4" name="Rectangle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0" y="2334823"/>
                <a:ext cx="410689" cy="461665"/>
              </a:xfrm>
              <a:prstGeom prst="rect">
                <a:avLst/>
              </a:prstGeom>
              <a:blipFill rotWithShape="1">
                <a:blip r:embed="rId12"/>
                <a:stretch>
                  <a:fillRect t="-10526" r="-31343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091589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Points Lines and Planes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66750"/>
            <a:ext cx="8686800" cy="3657600"/>
          </a:xfrm>
        </p:spPr>
        <p:txBody>
          <a:bodyPr>
            <a:normAutofit lnSpcReduction="10000"/>
          </a:bodyPr>
          <a:lstStyle/>
          <a:p>
            <a:r>
              <a:rPr lang="en-US" sz="2800" dirty="0"/>
              <a:t>In geometry, some words, such as point, line, and plane, are </a:t>
            </a:r>
            <a:r>
              <a:rPr lang="en-US" sz="2800" b="1" u="sng" dirty="0"/>
              <a:t>undefined terms</a:t>
            </a:r>
            <a:r>
              <a:rPr lang="en-US" sz="2800" dirty="0"/>
              <a:t>. Although these words are not formally defined, it is important to have general agreement about what each word means. </a:t>
            </a:r>
          </a:p>
          <a:p>
            <a:pPr marL="0" indent="0">
              <a:buNone/>
            </a:pPr>
            <a:endParaRPr lang="en-US" sz="2800" dirty="0"/>
          </a:p>
          <a:p>
            <a:r>
              <a:rPr lang="en-US" sz="2800" b="1" u="sng" dirty="0">
                <a:solidFill>
                  <a:schemeClr val="tx2"/>
                </a:solidFill>
              </a:rPr>
              <a:t>A point</a:t>
            </a:r>
            <a:r>
              <a:rPr lang="en-US" sz="2800" b="1" dirty="0">
                <a:solidFill>
                  <a:schemeClr val="tx2"/>
                </a:solidFill>
              </a:rPr>
              <a:t> </a:t>
            </a:r>
            <a:r>
              <a:rPr lang="en-US" sz="2800" dirty="0"/>
              <a:t>has no dimension. </a:t>
            </a:r>
          </a:p>
          <a:p>
            <a:r>
              <a:rPr lang="en-US" sz="2800" dirty="0"/>
              <a:t>It is usually represented by a small dot and named by a capital letter.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9984" y="4786340"/>
            <a:ext cx="2414016" cy="376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244434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arallelogram 10"/>
          <p:cNvSpPr/>
          <p:nvPr/>
        </p:nvSpPr>
        <p:spPr>
          <a:xfrm>
            <a:off x="308153" y="1669996"/>
            <a:ext cx="4128655" cy="1113695"/>
          </a:xfrm>
          <a:custGeom>
            <a:avLst/>
            <a:gdLst>
              <a:gd name="connsiteX0" fmla="*/ 0 w 3048000"/>
              <a:gd name="connsiteY0" fmla="*/ 1974533 h 1974533"/>
              <a:gd name="connsiteX1" fmla="*/ 493633 w 3048000"/>
              <a:gd name="connsiteY1" fmla="*/ 0 h 1974533"/>
              <a:gd name="connsiteX2" fmla="*/ 3048000 w 3048000"/>
              <a:gd name="connsiteY2" fmla="*/ 0 h 1974533"/>
              <a:gd name="connsiteX3" fmla="*/ 2554367 w 3048000"/>
              <a:gd name="connsiteY3" fmla="*/ 1974533 h 1974533"/>
              <a:gd name="connsiteX4" fmla="*/ 0 w 3048000"/>
              <a:gd name="connsiteY4" fmla="*/ 1974533 h 1974533"/>
              <a:gd name="connsiteX0" fmla="*/ 0 w 4128655"/>
              <a:gd name="connsiteY0" fmla="*/ 1974533 h 1974533"/>
              <a:gd name="connsiteX1" fmla="*/ 493633 w 4128655"/>
              <a:gd name="connsiteY1" fmla="*/ 0 h 1974533"/>
              <a:gd name="connsiteX2" fmla="*/ 4128655 w 4128655"/>
              <a:gd name="connsiteY2" fmla="*/ 0 h 1974533"/>
              <a:gd name="connsiteX3" fmla="*/ 2554367 w 4128655"/>
              <a:gd name="connsiteY3" fmla="*/ 1974533 h 1974533"/>
              <a:gd name="connsiteX4" fmla="*/ 0 w 4128655"/>
              <a:gd name="connsiteY4" fmla="*/ 1974533 h 1974533"/>
              <a:gd name="connsiteX0" fmla="*/ 0 w 4128655"/>
              <a:gd name="connsiteY0" fmla="*/ 1974533 h 1974533"/>
              <a:gd name="connsiteX1" fmla="*/ 1811794 w 4128655"/>
              <a:gd name="connsiteY1" fmla="*/ 0 h 1974533"/>
              <a:gd name="connsiteX2" fmla="*/ 4128655 w 4128655"/>
              <a:gd name="connsiteY2" fmla="*/ 0 h 1974533"/>
              <a:gd name="connsiteX3" fmla="*/ 2554367 w 4128655"/>
              <a:gd name="connsiteY3" fmla="*/ 1974533 h 1974533"/>
              <a:gd name="connsiteX4" fmla="*/ 0 w 4128655"/>
              <a:gd name="connsiteY4" fmla="*/ 1974533 h 19745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128655" h="1974533">
                <a:moveTo>
                  <a:pt x="0" y="1974533"/>
                </a:moveTo>
                <a:lnTo>
                  <a:pt x="1811794" y="0"/>
                </a:lnTo>
                <a:lnTo>
                  <a:pt x="4128655" y="0"/>
                </a:lnTo>
                <a:lnTo>
                  <a:pt x="2554367" y="1974533"/>
                </a:lnTo>
                <a:lnTo>
                  <a:pt x="0" y="1974533"/>
                </a:ln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  <a:ln w="31750" cap="flat" cmpd="sng" algn="ctr">
            <a:solidFill>
              <a:srgbClr val="1F497D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Points Lines and Planes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38150"/>
            <a:ext cx="8686800" cy="685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>
                <a:solidFill>
                  <a:schemeClr val="accent1"/>
                </a:solidFill>
              </a:rPr>
              <a:t>Sample Problem 2:</a:t>
            </a:r>
            <a:r>
              <a:rPr lang="en-US" sz="2800" dirty="0">
                <a:solidFill>
                  <a:schemeClr val="accent1"/>
                </a:solidFill>
              </a:rPr>
              <a:t> </a:t>
            </a:r>
            <a:r>
              <a:rPr lang="en-US" sz="2800" b="1" dirty="0"/>
              <a:t>Refer to each figure.</a:t>
            </a:r>
            <a:endParaRPr lang="en-US" sz="2400" b="1" i="1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9984" y="4786340"/>
            <a:ext cx="2414016" cy="37621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28600" y="1428750"/>
            <a:ext cx="42672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/>
              <a:t>c</a:t>
            </a:r>
            <a:r>
              <a:rPr lang="en-US" sz="2800" dirty="0"/>
              <a:t>.</a:t>
            </a:r>
          </a:p>
        </p:txBody>
      </p:sp>
      <p:sp>
        <p:nvSpPr>
          <p:cNvPr id="11" name="Parallelogram 10"/>
          <p:cNvSpPr/>
          <p:nvPr/>
        </p:nvSpPr>
        <p:spPr>
          <a:xfrm>
            <a:off x="308153" y="2998480"/>
            <a:ext cx="4128655" cy="1113695"/>
          </a:xfrm>
          <a:custGeom>
            <a:avLst/>
            <a:gdLst>
              <a:gd name="connsiteX0" fmla="*/ 0 w 3048000"/>
              <a:gd name="connsiteY0" fmla="*/ 1974533 h 1974533"/>
              <a:gd name="connsiteX1" fmla="*/ 493633 w 3048000"/>
              <a:gd name="connsiteY1" fmla="*/ 0 h 1974533"/>
              <a:gd name="connsiteX2" fmla="*/ 3048000 w 3048000"/>
              <a:gd name="connsiteY2" fmla="*/ 0 h 1974533"/>
              <a:gd name="connsiteX3" fmla="*/ 2554367 w 3048000"/>
              <a:gd name="connsiteY3" fmla="*/ 1974533 h 1974533"/>
              <a:gd name="connsiteX4" fmla="*/ 0 w 3048000"/>
              <a:gd name="connsiteY4" fmla="*/ 1974533 h 1974533"/>
              <a:gd name="connsiteX0" fmla="*/ 0 w 4128655"/>
              <a:gd name="connsiteY0" fmla="*/ 1974533 h 1974533"/>
              <a:gd name="connsiteX1" fmla="*/ 493633 w 4128655"/>
              <a:gd name="connsiteY1" fmla="*/ 0 h 1974533"/>
              <a:gd name="connsiteX2" fmla="*/ 4128655 w 4128655"/>
              <a:gd name="connsiteY2" fmla="*/ 0 h 1974533"/>
              <a:gd name="connsiteX3" fmla="*/ 2554367 w 4128655"/>
              <a:gd name="connsiteY3" fmla="*/ 1974533 h 1974533"/>
              <a:gd name="connsiteX4" fmla="*/ 0 w 4128655"/>
              <a:gd name="connsiteY4" fmla="*/ 1974533 h 1974533"/>
              <a:gd name="connsiteX0" fmla="*/ 0 w 4128655"/>
              <a:gd name="connsiteY0" fmla="*/ 1974533 h 1974533"/>
              <a:gd name="connsiteX1" fmla="*/ 1811794 w 4128655"/>
              <a:gd name="connsiteY1" fmla="*/ 0 h 1974533"/>
              <a:gd name="connsiteX2" fmla="*/ 4128655 w 4128655"/>
              <a:gd name="connsiteY2" fmla="*/ 0 h 1974533"/>
              <a:gd name="connsiteX3" fmla="*/ 2554367 w 4128655"/>
              <a:gd name="connsiteY3" fmla="*/ 1974533 h 1974533"/>
              <a:gd name="connsiteX4" fmla="*/ 0 w 4128655"/>
              <a:gd name="connsiteY4" fmla="*/ 1974533 h 19745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128655" h="1974533">
                <a:moveTo>
                  <a:pt x="0" y="1974533"/>
                </a:moveTo>
                <a:lnTo>
                  <a:pt x="1811794" y="0"/>
                </a:lnTo>
                <a:lnTo>
                  <a:pt x="4128655" y="0"/>
                </a:lnTo>
                <a:lnTo>
                  <a:pt x="2554367" y="1974533"/>
                </a:lnTo>
                <a:lnTo>
                  <a:pt x="0" y="1974533"/>
                </a:lnTo>
                <a:close/>
              </a:path>
            </a:pathLst>
          </a:custGeom>
          <a:solidFill>
            <a:schemeClr val="accent3">
              <a:lumMod val="20000"/>
              <a:lumOff val="80000"/>
            </a:schemeClr>
          </a:solidFill>
          <a:ln w="31750" cap="flat" cmpd="sng" algn="ctr">
            <a:solidFill>
              <a:srgbClr val="1F497D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 flipH="1" flipV="1">
            <a:off x="1805754" y="1992207"/>
            <a:ext cx="1417691" cy="425845"/>
          </a:xfrm>
          <a:prstGeom prst="line">
            <a:avLst/>
          </a:prstGeom>
          <a:noFill/>
          <a:ln w="31750" cap="flat" cmpd="sng" algn="ctr">
            <a:solidFill>
              <a:srgbClr val="1F497D"/>
            </a:solidFill>
            <a:prstDash val="solid"/>
            <a:headEnd type="stealth" w="med" len="lg"/>
            <a:tailEnd type="stealth" w="med" len="lg"/>
          </a:ln>
          <a:effectLst/>
        </p:spPr>
      </p:cxnSp>
      <p:cxnSp>
        <p:nvCxnSpPr>
          <p:cNvPr id="15" name="Straight Connector 14"/>
          <p:cNvCxnSpPr/>
          <p:nvPr/>
        </p:nvCxnSpPr>
        <p:spPr>
          <a:xfrm flipH="1">
            <a:off x="1716013" y="3588417"/>
            <a:ext cx="1652015" cy="0"/>
          </a:xfrm>
          <a:prstGeom prst="line">
            <a:avLst/>
          </a:prstGeom>
          <a:noFill/>
          <a:ln w="31750" cap="flat" cmpd="sng" algn="ctr">
            <a:solidFill>
              <a:srgbClr val="1F497D"/>
            </a:solidFill>
            <a:prstDash val="solid"/>
            <a:headEnd type="stealth" w="med" len="lg"/>
            <a:tailEnd type="stealth" w="med" len="lg"/>
          </a:ln>
          <a:effectLst/>
        </p:spPr>
      </p:cxnSp>
      <p:cxnSp>
        <p:nvCxnSpPr>
          <p:cNvPr id="18" name="Straight Connector 17"/>
          <p:cNvCxnSpPr/>
          <p:nvPr/>
        </p:nvCxnSpPr>
        <p:spPr>
          <a:xfrm flipH="1">
            <a:off x="2982661" y="3601154"/>
            <a:ext cx="77367" cy="0"/>
          </a:xfrm>
          <a:prstGeom prst="line">
            <a:avLst/>
          </a:prstGeom>
          <a:noFill/>
          <a:ln w="19050" cap="flat" cmpd="sng" algn="ctr">
            <a:solidFill>
              <a:srgbClr val="1F497D"/>
            </a:solidFill>
            <a:prstDash val="sysDash"/>
            <a:headEnd type="oval" w="lg" len="lg"/>
          </a:ln>
          <a:effectLst/>
        </p:spPr>
      </p:cxnSp>
      <p:cxnSp>
        <p:nvCxnSpPr>
          <p:cNvPr id="20" name="Straight Connector 19"/>
          <p:cNvCxnSpPr/>
          <p:nvPr/>
        </p:nvCxnSpPr>
        <p:spPr>
          <a:xfrm flipH="1">
            <a:off x="2447498" y="3572545"/>
            <a:ext cx="77367" cy="0"/>
          </a:xfrm>
          <a:prstGeom prst="line">
            <a:avLst/>
          </a:prstGeom>
          <a:noFill/>
          <a:ln w="19050" cap="flat" cmpd="sng" algn="ctr">
            <a:solidFill>
              <a:srgbClr val="1F497D"/>
            </a:solidFill>
            <a:prstDash val="sysDash"/>
            <a:headEnd type="oval" w="lg" len="lg"/>
          </a:ln>
          <a:effectLst/>
        </p:spPr>
      </p:cxnSp>
      <p:cxnSp>
        <p:nvCxnSpPr>
          <p:cNvPr id="21" name="Straight Connector 20"/>
          <p:cNvCxnSpPr/>
          <p:nvPr/>
        </p:nvCxnSpPr>
        <p:spPr>
          <a:xfrm flipH="1">
            <a:off x="2094507" y="2103860"/>
            <a:ext cx="77367" cy="0"/>
          </a:xfrm>
          <a:prstGeom prst="line">
            <a:avLst/>
          </a:prstGeom>
          <a:noFill/>
          <a:ln w="19050" cap="flat" cmpd="sng" algn="ctr">
            <a:solidFill>
              <a:srgbClr val="1F497D"/>
            </a:solidFill>
            <a:prstDash val="sysDash"/>
            <a:headEnd type="oval" w="lg" len="lg"/>
          </a:ln>
          <a:effectLst/>
        </p:spPr>
      </p:cxnSp>
      <p:cxnSp>
        <p:nvCxnSpPr>
          <p:cNvPr id="23" name="Straight Connector 22"/>
          <p:cNvCxnSpPr/>
          <p:nvPr/>
        </p:nvCxnSpPr>
        <p:spPr>
          <a:xfrm>
            <a:off x="2506719" y="1490153"/>
            <a:ext cx="0" cy="697066"/>
          </a:xfrm>
          <a:prstGeom prst="line">
            <a:avLst/>
          </a:prstGeom>
          <a:noFill/>
          <a:ln w="31750" cap="flat" cmpd="sng" algn="ctr">
            <a:solidFill>
              <a:srgbClr val="1F497D"/>
            </a:solidFill>
            <a:prstDash val="solid"/>
            <a:headEnd type="stealth" w="med" len="lg"/>
            <a:tailEnd type="oval" w="sm" len="sm"/>
          </a:ln>
          <a:effectLst/>
        </p:spPr>
      </p:cxnSp>
      <p:cxnSp>
        <p:nvCxnSpPr>
          <p:cNvPr id="25" name="Straight Connector 24"/>
          <p:cNvCxnSpPr/>
          <p:nvPr/>
        </p:nvCxnSpPr>
        <p:spPr>
          <a:xfrm flipH="1" flipV="1">
            <a:off x="2506719" y="4084280"/>
            <a:ext cx="7881" cy="802541"/>
          </a:xfrm>
          <a:prstGeom prst="line">
            <a:avLst/>
          </a:prstGeom>
          <a:noFill/>
          <a:ln w="31750" cap="flat" cmpd="sng" algn="ctr">
            <a:solidFill>
              <a:srgbClr val="1F497D"/>
            </a:solidFill>
            <a:prstDash val="solid"/>
            <a:headEnd type="stealth" w="med" len="lg"/>
            <a:tailEnd type="oval" w="sm" len="sm"/>
          </a:ln>
          <a:effectLst/>
        </p:spPr>
      </p:cxnSp>
      <p:cxnSp>
        <p:nvCxnSpPr>
          <p:cNvPr id="27" name="Straight Connector 26"/>
          <p:cNvCxnSpPr/>
          <p:nvPr/>
        </p:nvCxnSpPr>
        <p:spPr>
          <a:xfrm flipH="1">
            <a:off x="3605477" y="1854053"/>
            <a:ext cx="77367" cy="0"/>
          </a:xfrm>
          <a:prstGeom prst="line">
            <a:avLst/>
          </a:prstGeom>
          <a:noFill/>
          <a:ln w="19050" cap="flat" cmpd="sng" algn="ctr">
            <a:solidFill>
              <a:srgbClr val="1F497D"/>
            </a:solidFill>
            <a:prstDash val="sysDash"/>
            <a:headEnd type="oval" w="lg" len="lg"/>
          </a:ln>
          <a:effectLst/>
        </p:spPr>
      </p:cxnSp>
      <p:cxnSp>
        <p:nvCxnSpPr>
          <p:cNvPr id="28" name="Straight Connector 27"/>
          <p:cNvCxnSpPr/>
          <p:nvPr/>
        </p:nvCxnSpPr>
        <p:spPr>
          <a:xfrm flipH="1">
            <a:off x="2444796" y="2205129"/>
            <a:ext cx="77367" cy="0"/>
          </a:xfrm>
          <a:prstGeom prst="line">
            <a:avLst/>
          </a:prstGeom>
          <a:noFill/>
          <a:ln w="19050" cap="flat" cmpd="sng" algn="ctr">
            <a:solidFill>
              <a:srgbClr val="1F497D"/>
            </a:solidFill>
            <a:prstDash val="sysDash"/>
            <a:headEnd type="oval" w="lg" len="lg"/>
          </a:ln>
          <a:effectLst/>
        </p:spPr>
      </p:cxnSp>
      <p:cxnSp>
        <p:nvCxnSpPr>
          <p:cNvPr id="29" name="Straight Connector 28"/>
          <p:cNvCxnSpPr/>
          <p:nvPr/>
        </p:nvCxnSpPr>
        <p:spPr>
          <a:xfrm flipH="1">
            <a:off x="2017140" y="3588417"/>
            <a:ext cx="77367" cy="0"/>
          </a:xfrm>
          <a:prstGeom prst="line">
            <a:avLst/>
          </a:prstGeom>
          <a:noFill/>
          <a:ln w="19050" cap="flat" cmpd="sng" algn="ctr">
            <a:solidFill>
              <a:srgbClr val="1F497D"/>
            </a:solidFill>
            <a:prstDash val="sysDash"/>
            <a:headEnd type="oval" w="lg" len="lg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Rectangle 29"/>
              <p:cNvSpPr/>
              <p:nvPr/>
            </p:nvSpPr>
            <p:spPr>
              <a:xfrm>
                <a:off x="2542020" y="3110880"/>
                <a:ext cx="445956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𝑪</m:t>
                      </m:r>
                    </m:oMath>
                  </m:oMathPara>
                </a14:m>
                <a:endParaRPr lang="en-US" sz="2400" b="1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30" name="Rectangle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42020" y="3110880"/>
                <a:ext cx="445956" cy="461665"/>
              </a:xfrm>
              <a:prstGeom prst="rect">
                <a:avLst/>
              </a:prstGeom>
              <a:blipFill rotWithShape="1">
                <a:blip r:embed="rId3"/>
                <a:stretch>
                  <a:fillRect t="-10526" r="-27397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Rectangle 30"/>
              <p:cNvSpPr/>
              <p:nvPr/>
            </p:nvSpPr>
            <p:spPr>
              <a:xfrm>
                <a:off x="2514600" y="1873028"/>
                <a:ext cx="428322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𝑳</m:t>
                      </m:r>
                    </m:oMath>
                  </m:oMathPara>
                </a14:m>
                <a:endParaRPr lang="en-US" sz="2400" b="1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31" name="Rectangle 3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4600" y="1873028"/>
                <a:ext cx="428322" cy="461665"/>
              </a:xfrm>
              <a:prstGeom prst="rect">
                <a:avLst/>
              </a:prstGeom>
              <a:blipFill rotWithShape="1">
                <a:blip r:embed="rId4"/>
                <a:stretch>
                  <a:fillRect t="-10526" r="-28571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72" name="Rectangle 3071"/>
              <p:cNvSpPr/>
              <p:nvPr/>
            </p:nvSpPr>
            <p:spPr>
              <a:xfrm>
                <a:off x="1618095" y="3170760"/>
                <a:ext cx="476412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𝑩</m:t>
                      </m:r>
                    </m:oMath>
                  </m:oMathPara>
                </a14:m>
                <a:endParaRPr lang="en-US" sz="2400" b="1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3072" name="Rectangle 307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18095" y="3170760"/>
                <a:ext cx="476412" cy="461665"/>
              </a:xfrm>
              <a:prstGeom prst="rect">
                <a:avLst/>
              </a:prstGeom>
              <a:blipFill rotWithShape="1">
                <a:blip r:embed="rId5"/>
                <a:stretch>
                  <a:fillRect t="-10526" r="-25316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73" name="Rectangle 3072"/>
              <p:cNvSpPr/>
              <p:nvPr/>
            </p:nvSpPr>
            <p:spPr>
              <a:xfrm>
                <a:off x="3031726" y="3126752"/>
                <a:ext cx="383438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𝑱</m:t>
                      </m:r>
                    </m:oMath>
                  </m:oMathPara>
                </a14:m>
                <a:endParaRPr lang="en-US" sz="2400" b="1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3073" name="Rectangle 307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31726" y="3126752"/>
                <a:ext cx="383438" cy="461665"/>
              </a:xfrm>
              <a:prstGeom prst="rect">
                <a:avLst/>
              </a:prstGeom>
              <a:blipFill rotWithShape="1">
                <a:blip r:embed="rId6"/>
                <a:stretch>
                  <a:fillRect t="-10526" r="-33333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75" name="Rectangle 3074"/>
              <p:cNvSpPr/>
              <p:nvPr/>
            </p:nvSpPr>
            <p:spPr>
              <a:xfrm>
                <a:off x="1889411" y="1685503"/>
                <a:ext cx="495649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𝑯</m:t>
                      </m:r>
                    </m:oMath>
                  </m:oMathPara>
                </a14:m>
                <a:endParaRPr lang="en-US" sz="2400" b="1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3075" name="Rectangle 307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89411" y="1685503"/>
                <a:ext cx="495649" cy="461665"/>
              </a:xfrm>
              <a:prstGeom prst="rect">
                <a:avLst/>
              </a:prstGeom>
              <a:blipFill rotWithShape="1">
                <a:blip r:embed="rId7"/>
                <a:stretch>
                  <a:fillRect t="-10526" r="-24691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77" name="Rectangle 3076"/>
              <p:cNvSpPr/>
              <p:nvPr/>
            </p:nvSpPr>
            <p:spPr>
              <a:xfrm>
                <a:off x="3682844" y="1623220"/>
                <a:ext cx="465192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/>
                        </a:rPr>
                        <m:t>𝑷</m:t>
                      </m:r>
                    </m:oMath>
                  </m:oMathPara>
                </a14:m>
                <a:endParaRPr lang="en-US" sz="2400" b="1" dirty="0"/>
              </a:p>
            </p:txBody>
          </p:sp>
        </mc:Choice>
        <mc:Fallback xmlns="">
          <p:sp>
            <p:nvSpPr>
              <p:cNvPr id="3077" name="Rectangle 307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82844" y="1623220"/>
                <a:ext cx="465192" cy="461665"/>
              </a:xfrm>
              <a:prstGeom prst="rect">
                <a:avLst/>
              </a:prstGeom>
              <a:blipFill rotWithShape="1">
                <a:blip r:embed="rId8"/>
                <a:stretch>
                  <a:fillRect t="-10526" r="-27632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78" name="Rectangle 3077"/>
              <p:cNvSpPr/>
              <p:nvPr/>
            </p:nvSpPr>
            <p:spPr>
              <a:xfrm>
                <a:off x="734748" y="3658005"/>
                <a:ext cx="465191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latin typeface="Cambria Math"/>
                          <a:ea typeface="Times New Roman"/>
                          <a:cs typeface="Times New Roman"/>
                        </a:rPr>
                        <m:t>𝝅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3078" name="Rectangle 307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4748" y="3658005"/>
                <a:ext cx="465191" cy="461665"/>
              </a:xfrm>
              <a:prstGeom prst="rect">
                <a:avLst/>
              </a:prstGeom>
              <a:blipFill rotWithShape="1">
                <a:blip r:embed="rId9"/>
                <a:stretch>
                  <a:fillRect t="-10526" r="-26316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79" name="Rectangle 3078"/>
              <p:cNvSpPr/>
              <p:nvPr/>
            </p:nvSpPr>
            <p:spPr>
              <a:xfrm>
                <a:off x="4705241" y="1576708"/>
                <a:ext cx="4049486" cy="87818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/>
                <a:r>
                  <a:rPr lang="en-US" sz="2400" dirty="0"/>
                  <a:t>Name the intersection of plane </a:t>
                </a:r>
                <a14:m>
                  <m:oMath xmlns:m="http://schemas.openxmlformats.org/officeDocument/2006/math">
                    <m:r>
                      <a:rPr lang="en-US" sz="2400" b="1" i="1">
                        <a:solidFill>
                          <a:prstClr val="black"/>
                        </a:solidFill>
                        <a:latin typeface="Cambria Math"/>
                      </a:rPr>
                      <m:t>𝝉</m:t>
                    </m:r>
                  </m:oMath>
                </a14:m>
                <a:r>
                  <a:rPr lang="en-US" sz="2400" dirty="0"/>
                  <a:t> and line  </a:t>
                </a:r>
                <a14:m>
                  <m:oMath xmlns:m="http://schemas.openxmlformats.org/officeDocument/2006/math">
                    <m:acc>
                      <m:accPr>
                        <m:chr m:val="⃡"/>
                        <m:ctrlPr>
                          <a:rPr lang="en-US" sz="2400" b="1" i="1">
                            <a:latin typeface="Cambria Math" panose="02040503050406030204" pitchFamily="18" charset="0"/>
                            <a:ea typeface="Times New Roman"/>
                          </a:rPr>
                        </m:ctrlPr>
                      </m:accPr>
                      <m:e>
                        <m:r>
                          <a:rPr lang="en-US" sz="2400" b="1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𝑳𝑪</m:t>
                        </m:r>
                      </m:e>
                    </m:acc>
                  </m:oMath>
                </a14:m>
                <a:r>
                  <a:rPr lang="en-US" sz="2400" dirty="0"/>
                  <a:t>.</a:t>
                </a:r>
              </a:p>
            </p:txBody>
          </p:sp>
        </mc:Choice>
        <mc:Fallback xmlns="">
          <p:sp>
            <p:nvSpPr>
              <p:cNvPr id="3079" name="Rectangle 307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05241" y="1576708"/>
                <a:ext cx="4049486" cy="878189"/>
              </a:xfrm>
              <a:prstGeom prst="rect">
                <a:avLst/>
              </a:prstGeom>
              <a:blipFill rotWithShape="1">
                <a:blip r:embed="rId10"/>
                <a:stretch>
                  <a:fillRect l="-2410" t="-5556" r="-3313" b="-152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5" name="Straight Connector 34"/>
          <p:cNvCxnSpPr/>
          <p:nvPr/>
        </p:nvCxnSpPr>
        <p:spPr>
          <a:xfrm flipV="1">
            <a:off x="2506719" y="2226844"/>
            <a:ext cx="0" cy="556847"/>
          </a:xfrm>
          <a:prstGeom prst="line">
            <a:avLst/>
          </a:prstGeom>
          <a:noFill/>
          <a:ln w="31750" cap="flat" cmpd="sng" algn="ctr">
            <a:solidFill>
              <a:srgbClr val="1F497D"/>
            </a:solidFill>
            <a:prstDash val="sysDash"/>
            <a:headEnd type="none" w="med" len="lg"/>
            <a:tailEnd type="none" w="sm" len="sm"/>
          </a:ln>
          <a:effectLst/>
        </p:spPr>
      </p:cxnSp>
      <p:cxnSp>
        <p:nvCxnSpPr>
          <p:cNvPr id="37" name="Straight Connector 36"/>
          <p:cNvCxnSpPr/>
          <p:nvPr/>
        </p:nvCxnSpPr>
        <p:spPr>
          <a:xfrm flipH="1">
            <a:off x="2506718" y="2784469"/>
            <a:ext cx="1" cy="770858"/>
          </a:xfrm>
          <a:prstGeom prst="line">
            <a:avLst/>
          </a:prstGeom>
          <a:noFill/>
          <a:ln w="31750" cap="flat" cmpd="sng" algn="ctr">
            <a:solidFill>
              <a:srgbClr val="1F497D"/>
            </a:solidFill>
            <a:prstDash val="solid"/>
            <a:headEnd type="none" w="sm" len="sm"/>
            <a:tailEnd type="none" w="sm" len="sm"/>
          </a:ln>
          <a:effectLst/>
        </p:spPr>
      </p:cxnSp>
      <p:cxnSp>
        <p:nvCxnSpPr>
          <p:cNvPr id="39" name="Straight Connector 38"/>
          <p:cNvCxnSpPr/>
          <p:nvPr/>
        </p:nvCxnSpPr>
        <p:spPr>
          <a:xfrm flipV="1">
            <a:off x="2506718" y="3527432"/>
            <a:ext cx="0" cy="556847"/>
          </a:xfrm>
          <a:prstGeom prst="line">
            <a:avLst/>
          </a:prstGeom>
          <a:noFill/>
          <a:ln w="31750" cap="flat" cmpd="sng" algn="ctr">
            <a:solidFill>
              <a:srgbClr val="1F497D"/>
            </a:solidFill>
            <a:prstDash val="sysDash"/>
            <a:headEnd type="none" w="med" len="lg"/>
            <a:tailEnd type="none" w="sm" len="sm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23"/>
              <p:cNvSpPr/>
              <p:nvPr/>
            </p:nvSpPr>
            <p:spPr>
              <a:xfrm>
                <a:off x="762000" y="2334823"/>
                <a:ext cx="410689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latin typeface="Cambria Math"/>
                        </a:rPr>
                        <m:t>𝝉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4" name="Rectangle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0" y="2334823"/>
                <a:ext cx="410689" cy="461665"/>
              </a:xfrm>
              <a:prstGeom prst="rect">
                <a:avLst/>
              </a:prstGeom>
              <a:blipFill rotWithShape="1">
                <a:blip r:embed="rId11"/>
                <a:stretch>
                  <a:fillRect t="-10526" r="-31343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5552963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arallelogram 10"/>
          <p:cNvSpPr/>
          <p:nvPr/>
        </p:nvSpPr>
        <p:spPr>
          <a:xfrm>
            <a:off x="308153" y="1669996"/>
            <a:ext cx="4128655" cy="1113695"/>
          </a:xfrm>
          <a:custGeom>
            <a:avLst/>
            <a:gdLst>
              <a:gd name="connsiteX0" fmla="*/ 0 w 3048000"/>
              <a:gd name="connsiteY0" fmla="*/ 1974533 h 1974533"/>
              <a:gd name="connsiteX1" fmla="*/ 493633 w 3048000"/>
              <a:gd name="connsiteY1" fmla="*/ 0 h 1974533"/>
              <a:gd name="connsiteX2" fmla="*/ 3048000 w 3048000"/>
              <a:gd name="connsiteY2" fmla="*/ 0 h 1974533"/>
              <a:gd name="connsiteX3" fmla="*/ 2554367 w 3048000"/>
              <a:gd name="connsiteY3" fmla="*/ 1974533 h 1974533"/>
              <a:gd name="connsiteX4" fmla="*/ 0 w 3048000"/>
              <a:gd name="connsiteY4" fmla="*/ 1974533 h 1974533"/>
              <a:gd name="connsiteX0" fmla="*/ 0 w 4128655"/>
              <a:gd name="connsiteY0" fmla="*/ 1974533 h 1974533"/>
              <a:gd name="connsiteX1" fmla="*/ 493633 w 4128655"/>
              <a:gd name="connsiteY1" fmla="*/ 0 h 1974533"/>
              <a:gd name="connsiteX2" fmla="*/ 4128655 w 4128655"/>
              <a:gd name="connsiteY2" fmla="*/ 0 h 1974533"/>
              <a:gd name="connsiteX3" fmla="*/ 2554367 w 4128655"/>
              <a:gd name="connsiteY3" fmla="*/ 1974533 h 1974533"/>
              <a:gd name="connsiteX4" fmla="*/ 0 w 4128655"/>
              <a:gd name="connsiteY4" fmla="*/ 1974533 h 1974533"/>
              <a:gd name="connsiteX0" fmla="*/ 0 w 4128655"/>
              <a:gd name="connsiteY0" fmla="*/ 1974533 h 1974533"/>
              <a:gd name="connsiteX1" fmla="*/ 1811794 w 4128655"/>
              <a:gd name="connsiteY1" fmla="*/ 0 h 1974533"/>
              <a:gd name="connsiteX2" fmla="*/ 4128655 w 4128655"/>
              <a:gd name="connsiteY2" fmla="*/ 0 h 1974533"/>
              <a:gd name="connsiteX3" fmla="*/ 2554367 w 4128655"/>
              <a:gd name="connsiteY3" fmla="*/ 1974533 h 1974533"/>
              <a:gd name="connsiteX4" fmla="*/ 0 w 4128655"/>
              <a:gd name="connsiteY4" fmla="*/ 1974533 h 19745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128655" h="1974533">
                <a:moveTo>
                  <a:pt x="0" y="1974533"/>
                </a:moveTo>
                <a:lnTo>
                  <a:pt x="1811794" y="0"/>
                </a:lnTo>
                <a:lnTo>
                  <a:pt x="4128655" y="0"/>
                </a:lnTo>
                <a:lnTo>
                  <a:pt x="2554367" y="1974533"/>
                </a:lnTo>
                <a:lnTo>
                  <a:pt x="0" y="1974533"/>
                </a:ln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  <a:ln w="31750" cap="flat" cmpd="sng" algn="ctr">
            <a:solidFill>
              <a:srgbClr val="1F497D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Points Lines and Planes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38150"/>
            <a:ext cx="8686800" cy="685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>
                <a:solidFill>
                  <a:schemeClr val="accent1"/>
                </a:solidFill>
              </a:rPr>
              <a:t>Sample Problem 2:</a:t>
            </a:r>
            <a:r>
              <a:rPr lang="en-US" sz="2800" dirty="0">
                <a:solidFill>
                  <a:schemeClr val="accent1"/>
                </a:solidFill>
              </a:rPr>
              <a:t> </a:t>
            </a:r>
            <a:r>
              <a:rPr lang="en-US" sz="2800" b="1" dirty="0"/>
              <a:t>Refer to each figure.</a:t>
            </a:r>
            <a:endParaRPr lang="en-US" sz="2400" b="1" i="1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9984" y="4786340"/>
            <a:ext cx="2414016" cy="37621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28600" y="1428750"/>
            <a:ext cx="42672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/>
              <a:t>c</a:t>
            </a:r>
            <a:r>
              <a:rPr lang="en-US" sz="2800" dirty="0"/>
              <a:t>.</a:t>
            </a:r>
          </a:p>
        </p:txBody>
      </p:sp>
      <p:sp>
        <p:nvSpPr>
          <p:cNvPr id="11" name="Parallelogram 10"/>
          <p:cNvSpPr/>
          <p:nvPr/>
        </p:nvSpPr>
        <p:spPr>
          <a:xfrm>
            <a:off x="308153" y="2998480"/>
            <a:ext cx="4128655" cy="1113695"/>
          </a:xfrm>
          <a:custGeom>
            <a:avLst/>
            <a:gdLst>
              <a:gd name="connsiteX0" fmla="*/ 0 w 3048000"/>
              <a:gd name="connsiteY0" fmla="*/ 1974533 h 1974533"/>
              <a:gd name="connsiteX1" fmla="*/ 493633 w 3048000"/>
              <a:gd name="connsiteY1" fmla="*/ 0 h 1974533"/>
              <a:gd name="connsiteX2" fmla="*/ 3048000 w 3048000"/>
              <a:gd name="connsiteY2" fmla="*/ 0 h 1974533"/>
              <a:gd name="connsiteX3" fmla="*/ 2554367 w 3048000"/>
              <a:gd name="connsiteY3" fmla="*/ 1974533 h 1974533"/>
              <a:gd name="connsiteX4" fmla="*/ 0 w 3048000"/>
              <a:gd name="connsiteY4" fmla="*/ 1974533 h 1974533"/>
              <a:gd name="connsiteX0" fmla="*/ 0 w 4128655"/>
              <a:gd name="connsiteY0" fmla="*/ 1974533 h 1974533"/>
              <a:gd name="connsiteX1" fmla="*/ 493633 w 4128655"/>
              <a:gd name="connsiteY1" fmla="*/ 0 h 1974533"/>
              <a:gd name="connsiteX2" fmla="*/ 4128655 w 4128655"/>
              <a:gd name="connsiteY2" fmla="*/ 0 h 1974533"/>
              <a:gd name="connsiteX3" fmla="*/ 2554367 w 4128655"/>
              <a:gd name="connsiteY3" fmla="*/ 1974533 h 1974533"/>
              <a:gd name="connsiteX4" fmla="*/ 0 w 4128655"/>
              <a:gd name="connsiteY4" fmla="*/ 1974533 h 1974533"/>
              <a:gd name="connsiteX0" fmla="*/ 0 w 4128655"/>
              <a:gd name="connsiteY0" fmla="*/ 1974533 h 1974533"/>
              <a:gd name="connsiteX1" fmla="*/ 1811794 w 4128655"/>
              <a:gd name="connsiteY1" fmla="*/ 0 h 1974533"/>
              <a:gd name="connsiteX2" fmla="*/ 4128655 w 4128655"/>
              <a:gd name="connsiteY2" fmla="*/ 0 h 1974533"/>
              <a:gd name="connsiteX3" fmla="*/ 2554367 w 4128655"/>
              <a:gd name="connsiteY3" fmla="*/ 1974533 h 1974533"/>
              <a:gd name="connsiteX4" fmla="*/ 0 w 4128655"/>
              <a:gd name="connsiteY4" fmla="*/ 1974533 h 19745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128655" h="1974533">
                <a:moveTo>
                  <a:pt x="0" y="1974533"/>
                </a:moveTo>
                <a:lnTo>
                  <a:pt x="1811794" y="0"/>
                </a:lnTo>
                <a:lnTo>
                  <a:pt x="4128655" y="0"/>
                </a:lnTo>
                <a:lnTo>
                  <a:pt x="2554367" y="1974533"/>
                </a:lnTo>
                <a:lnTo>
                  <a:pt x="0" y="1974533"/>
                </a:lnTo>
                <a:close/>
              </a:path>
            </a:pathLst>
          </a:custGeom>
          <a:solidFill>
            <a:schemeClr val="accent3">
              <a:lumMod val="20000"/>
              <a:lumOff val="80000"/>
            </a:schemeClr>
          </a:solidFill>
          <a:ln w="31750" cap="flat" cmpd="sng" algn="ctr">
            <a:solidFill>
              <a:srgbClr val="1F497D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 flipH="1" flipV="1">
            <a:off x="1805754" y="1992207"/>
            <a:ext cx="1417691" cy="425845"/>
          </a:xfrm>
          <a:prstGeom prst="line">
            <a:avLst/>
          </a:prstGeom>
          <a:noFill/>
          <a:ln w="31750" cap="flat" cmpd="sng" algn="ctr">
            <a:solidFill>
              <a:srgbClr val="1F497D"/>
            </a:solidFill>
            <a:prstDash val="solid"/>
            <a:headEnd type="stealth" w="med" len="lg"/>
            <a:tailEnd type="stealth" w="med" len="lg"/>
          </a:ln>
          <a:effectLst/>
        </p:spPr>
      </p:cxnSp>
      <p:cxnSp>
        <p:nvCxnSpPr>
          <p:cNvPr id="15" name="Straight Connector 14"/>
          <p:cNvCxnSpPr/>
          <p:nvPr/>
        </p:nvCxnSpPr>
        <p:spPr>
          <a:xfrm flipH="1">
            <a:off x="1716013" y="3588417"/>
            <a:ext cx="1652015" cy="0"/>
          </a:xfrm>
          <a:prstGeom prst="line">
            <a:avLst/>
          </a:prstGeom>
          <a:noFill/>
          <a:ln w="31750" cap="flat" cmpd="sng" algn="ctr">
            <a:solidFill>
              <a:srgbClr val="1F497D"/>
            </a:solidFill>
            <a:prstDash val="solid"/>
            <a:headEnd type="stealth" w="med" len="lg"/>
            <a:tailEnd type="stealth" w="med" len="lg"/>
          </a:ln>
          <a:effectLst/>
        </p:spPr>
      </p:cxnSp>
      <p:cxnSp>
        <p:nvCxnSpPr>
          <p:cNvPr id="18" name="Straight Connector 17"/>
          <p:cNvCxnSpPr/>
          <p:nvPr/>
        </p:nvCxnSpPr>
        <p:spPr>
          <a:xfrm flipH="1">
            <a:off x="2982661" y="3601154"/>
            <a:ext cx="77367" cy="0"/>
          </a:xfrm>
          <a:prstGeom prst="line">
            <a:avLst/>
          </a:prstGeom>
          <a:noFill/>
          <a:ln w="19050" cap="flat" cmpd="sng" algn="ctr">
            <a:solidFill>
              <a:srgbClr val="1F497D"/>
            </a:solidFill>
            <a:prstDash val="sysDash"/>
            <a:headEnd type="oval" w="lg" len="lg"/>
          </a:ln>
          <a:effectLst/>
        </p:spPr>
      </p:cxnSp>
      <p:cxnSp>
        <p:nvCxnSpPr>
          <p:cNvPr id="20" name="Straight Connector 19"/>
          <p:cNvCxnSpPr/>
          <p:nvPr/>
        </p:nvCxnSpPr>
        <p:spPr>
          <a:xfrm flipH="1">
            <a:off x="2447498" y="3572545"/>
            <a:ext cx="77367" cy="0"/>
          </a:xfrm>
          <a:prstGeom prst="line">
            <a:avLst/>
          </a:prstGeom>
          <a:noFill/>
          <a:ln w="19050" cap="flat" cmpd="sng" algn="ctr">
            <a:solidFill>
              <a:srgbClr val="1F497D"/>
            </a:solidFill>
            <a:prstDash val="sysDash"/>
            <a:headEnd type="oval" w="lg" len="lg"/>
          </a:ln>
          <a:effectLst/>
        </p:spPr>
      </p:cxnSp>
      <p:cxnSp>
        <p:nvCxnSpPr>
          <p:cNvPr id="21" name="Straight Connector 20"/>
          <p:cNvCxnSpPr/>
          <p:nvPr/>
        </p:nvCxnSpPr>
        <p:spPr>
          <a:xfrm flipH="1">
            <a:off x="2094507" y="2103860"/>
            <a:ext cx="77367" cy="0"/>
          </a:xfrm>
          <a:prstGeom prst="line">
            <a:avLst/>
          </a:prstGeom>
          <a:noFill/>
          <a:ln w="19050" cap="flat" cmpd="sng" algn="ctr">
            <a:solidFill>
              <a:srgbClr val="1F497D"/>
            </a:solidFill>
            <a:prstDash val="sysDash"/>
            <a:headEnd type="oval" w="lg" len="lg"/>
          </a:ln>
          <a:effectLst/>
        </p:spPr>
      </p:cxnSp>
      <p:cxnSp>
        <p:nvCxnSpPr>
          <p:cNvPr id="23" name="Straight Connector 22"/>
          <p:cNvCxnSpPr/>
          <p:nvPr/>
        </p:nvCxnSpPr>
        <p:spPr>
          <a:xfrm>
            <a:off x="2506719" y="1490153"/>
            <a:ext cx="0" cy="697066"/>
          </a:xfrm>
          <a:prstGeom prst="line">
            <a:avLst/>
          </a:prstGeom>
          <a:noFill/>
          <a:ln w="31750" cap="flat" cmpd="sng" algn="ctr">
            <a:solidFill>
              <a:srgbClr val="1F497D"/>
            </a:solidFill>
            <a:prstDash val="solid"/>
            <a:headEnd type="stealth" w="med" len="lg"/>
            <a:tailEnd type="oval" w="sm" len="sm"/>
          </a:ln>
          <a:effectLst/>
        </p:spPr>
      </p:cxnSp>
      <p:cxnSp>
        <p:nvCxnSpPr>
          <p:cNvPr id="25" name="Straight Connector 24"/>
          <p:cNvCxnSpPr/>
          <p:nvPr/>
        </p:nvCxnSpPr>
        <p:spPr>
          <a:xfrm flipH="1" flipV="1">
            <a:off x="2506719" y="4084280"/>
            <a:ext cx="7881" cy="802541"/>
          </a:xfrm>
          <a:prstGeom prst="line">
            <a:avLst/>
          </a:prstGeom>
          <a:noFill/>
          <a:ln w="31750" cap="flat" cmpd="sng" algn="ctr">
            <a:solidFill>
              <a:srgbClr val="1F497D"/>
            </a:solidFill>
            <a:prstDash val="solid"/>
            <a:headEnd type="stealth" w="med" len="lg"/>
            <a:tailEnd type="oval" w="sm" len="sm"/>
          </a:ln>
          <a:effectLst/>
        </p:spPr>
      </p:cxnSp>
      <p:cxnSp>
        <p:nvCxnSpPr>
          <p:cNvPr id="27" name="Straight Connector 26"/>
          <p:cNvCxnSpPr/>
          <p:nvPr/>
        </p:nvCxnSpPr>
        <p:spPr>
          <a:xfrm flipH="1">
            <a:off x="3605477" y="1854053"/>
            <a:ext cx="77367" cy="0"/>
          </a:xfrm>
          <a:prstGeom prst="line">
            <a:avLst/>
          </a:prstGeom>
          <a:noFill/>
          <a:ln w="19050" cap="flat" cmpd="sng" algn="ctr">
            <a:solidFill>
              <a:srgbClr val="1F497D"/>
            </a:solidFill>
            <a:prstDash val="sysDash"/>
            <a:headEnd type="oval" w="lg" len="lg"/>
          </a:ln>
          <a:effectLst/>
        </p:spPr>
      </p:cxnSp>
      <p:cxnSp>
        <p:nvCxnSpPr>
          <p:cNvPr id="28" name="Straight Connector 27"/>
          <p:cNvCxnSpPr/>
          <p:nvPr/>
        </p:nvCxnSpPr>
        <p:spPr>
          <a:xfrm flipH="1">
            <a:off x="2444796" y="2205129"/>
            <a:ext cx="77367" cy="0"/>
          </a:xfrm>
          <a:prstGeom prst="line">
            <a:avLst/>
          </a:prstGeom>
          <a:noFill/>
          <a:ln w="19050" cap="flat" cmpd="sng" algn="ctr">
            <a:solidFill>
              <a:srgbClr val="1F497D"/>
            </a:solidFill>
            <a:prstDash val="sysDash"/>
            <a:headEnd type="oval" w="lg" len="lg"/>
          </a:ln>
          <a:effectLst/>
        </p:spPr>
      </p:cxnSp>
      <p:cxnSp>
        <p:nvCxnSpPr>
          <p:cNvPr id="29" name="Straight Connector 28"/>
          <p:cNvCxnSpPr/>
          <p:nvPr/>
        </p:nvCxnSpPr>
        <p:spPr>
          <a:xfrm flipH="1">
            <a:off x="2017140" y="3588417"/>
            <a:ext cx="77367" cy="0"/>
          </a:xfrm>
          <a:prstGeom prst="line">
            <a:avLst/>
          </a:prstGeom>
          <a:noFill/>
          <a:ln w="19050" cap="flat" cmpd="sng" algn="ctr">
            <a:solidFill>
              <a:srgbClr val="1F497D"/>
            </a:solidFill>
            <a:prstDash val="sysDash"/>
            <a:headEnd type="oval" w="lg" len="lg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Rectangle 29"/>
              <p:cNvSpPr/>
              <p:nvPr/>
            </p:nvSpPr>
            <p:spPr>
              <a:xfrm>
                <a:off x="2542020" y="3110880"/>
                <a:ext cx="445956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𝑪</m:t>
                      </m:r>
                    </m:oMath>
                  </m:oMathPara>
                </a14:m>
                <a:endParaRPr lang="en-US" sz="2400" b="1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30" name="Rectangle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42020" y="3110880"/>
                <a:ext cx="445956" cy="461665"/>
              </a:xfrm>
              <a:prstGeom prst="rect">
                <a:avLst/>
              </a:prstGeom>
              <a:blipFill rotWithShape="1">
                <a:blip r:embed="rId3"/>
                <a:stretch>
                  <a:fillRect t="-10526" r="-27397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Rectangle 30"/>
              <p:cNvSpPr/>
              <p:nvPr/>
            </p:nvSpPr>
            <p:spPr>
              <a:xfrm>
                <a:off x="2514600" y="1873028"/>
                <a:ext cx="428322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𝑳</m:t>
                      </m:r>
                    </m:oMath>
                  </m:oMathPara>
                </a14:m>
                <a:endParaRPr lang="en-US" sz="2400" b="1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31" name="Rectangle 3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4600" y="1873028"/>
                <a:ext cx="428322" cy="461665"/>
              </a:xfrm>
              <a:prstGeom prst="rect">
                <a:avLst/>
              </a:prstGeom>
              <a:blipFill rotWithShape="1">
                <a:blip r:embed="rId4"/>
                <a:stretch>
                  <a:fillRect t="-10526" r="-28571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72" name="Rectangle 3071"/>
              <p:cNvSpPr/>
              <p:nvPr/>
            </p:nvSpPr>
            <p:spPr>
              <a:xfrm>
                <a:off x="1618095" y="3170760"/>
                <a:ext cx="476412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𝑩</m:t>
                      </m:r>
                    </m:oMath>
                  </m:oMathPara>
                </a14:m>
                <a:endParaRPr lang="en-US" sz="2400" b="1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3072" name="Rectangle 307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18095" y="3170760"/>
                <a:ext cx="476412" cy="461665"/>
              </a:xfrm>
              <a:prstGeom prst="rect">
                <a:avLst/>
              </a:prstGeom>
              <a:blipFill rotWithShape="1">
                <a:blip r:embed="rId5"/>
                <a:stretch>
                  <a:fillRect t="-10526" r="-25316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73" name="Rectangle 3072"/>
              <p:cNvSpPr/>
              <p:nvPr/>
            </p:nvSpPr>
            <p:spPr>
              <a:xfrm>
                <a:off x="3031726" y="3126752"/>
                <a:ext cx="383438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𝑱</m:t>
                      </m:r>
                    </m:oMath>
                  </m:oMathPara>
                </a14:m>
                <a:endParaRPr lang="en-US" sz="2400" b="1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3073" name="Rectangle 307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31726" y="3126752"/>
                <a:ext cx="383438" cy="461665"/>
              </a:xfrm>
              <a:prstGeom prst="rect">
                <a:avLst/>
              </a:prstGeom>
              <a:blipFill rotWithShape="1">
                <a:blip r:embed="rId6"/>
                <a:stretch>
                  <a:fillRect t="-10526" r="-33333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75" name="Rectangle 3074"/>
              <p:cNvSpPr/>
              <p:nvPr/>
            </p:nvSpPr>
            <p:spPr>
              <a:xfrm>
                <a:off x="1889411" y="1685503"/>
                <a:ext cx="495649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𝑯</m:t>
                      </m:r>
                    </m:oMath>
                  </m:oMathPara>
                </a14:m>
                <a:endParaRPr lang="en-US" sz="2400" b="1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3075" name="Rectangle 307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89411" y="1685503"/>
                <a:ext cx="495649" cy="461665"/>
              </a:xfrm>
              <a:prstGeom prst="rect">
                <a:avLst/>
              </a:prstGeom>
              <a:blipFill rotWithShape="1">
                <a:blip r:embed="rId7"/>
                <a:stretch>
                  <a:fillRect t="-10526" r="-24691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77" name="Rectangle 3076"/>
              <p:cNvSpPr/>
              <p:nvPr/>
            </p:nvSpPr>
            <p:spPr>
              <a:xfrm>
                <a:off x="3682844" y="1623220"/>
                <a:ext cx="465192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/>
                        </a:rPr>
                        <m:t>𝑷</m:t>
                      </m:r>
                    </m:oMath>
                  </m:oMathPara>
                </a14:m>
                <a:endParaRPr lang="en-US" sz="2400" b="1" dirty="0"/>
              </a:p>
            </p:txBody>
          </p:sp>
        </mc:Choice>
        <mc:Fallback xmlns="">
          <p:sp>
            <p:nvSpPr>
              <p:cNvPr id="3077" name="Rectangle 307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82844" y="1623220"/>
                <a:ext cx="465192" cy="461665"/>
              </a:xfrm>
              <a:prstGeom prst="rect">
                <a:avLst/>
              </a:prstGeom>
              <a:blipFill rotWithShape="1">
                <a:blip r:embed="rId8"/>
                <a:stretch>
                  <a:fillRect t="-10526" r="-27632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78" name="Rectangle 3077"/>
              <p:cNvSpPr/>
              <p:nvPr/>
            </p:nvSpPr>
            <p:spPr>
              <a:xfrm>
                <a:off x="734748" y="3658005"/>
                <a:ext cx="465191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latin typeface="Cambria Math"/>
                          <a:ea typeface="Times New Roman"/>
                          <a:cs typeface="Times New Roman"/>
                        </a:rPr>
                        <m:t>𝝅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3078" name="Rectangle 307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4748" y="3658005"/>
                <a:ext cx="465191" cy="461665"/>
              </a:xfrm>
              <a:prstGeom prst="rect">
                <a:avLst/>
              </a:prstGeom>
              <a:blipFill rotWithShape="1">
                <a:blip r:embed="rId9"/>
                <a:stretch>
                  <a:fillRect t="-10526" r="-26316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79" name="Rectangle 3078"/>
              <p:cNvSpPr/>
              <p:nvPr/>
            </p:nvSpPr>
            <p:spPr>
              <a:xfrm>
                <a:off x="4705241" y="1576708"/>
                <a:ext cx="4049486" cy="87818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/>
                <a:r>
                  <a:rPr lang="en-US" sz="2400" dirty="0"/>
                  <a:t>Name the intersection of plane </a:t>
                </a:r>
                <a14:m>
                  <m:oMath xmlns:m="http://schemas.openxmlformats.org/officeDocument/2006/math">
                    <m:r>
                      <a:rPr lang="en-US" sz="2400" b="1" i="1">
                        <a:solidFill>
                          <a:prstClr val="black"/>
                        </a:solidFill>
                        <a:latin typeface="Cambria Math"/>
                      </a:rPr>
                      <m:t>𝝉</m:t>
                    </m:r>
                  </m:oMath>
                </a14:m>
                <a:r>
                  <a:rPr lang="en-US" sz="2400" dirty="0"/>
                  <a:t> and line  </a:t>
                </a:r>
                <a14:m>
                  <m:oMath xmlns:m="http://schemas.openxmlformats.org/officeDocument/2006/math">
                    <m:acc>
                      <m:accPr>
                        <m:chr m:val="⃡"/>
                        <m:ctrlPr>
                          <a:rPr lang="en-US" sz="2400" b="1" i="1">
                            <a:latin typeface="Cambria Math" panose="02040503050406030204" pitchFamily="18" charset="0"/>
                            <a:ea typeface="Times New Roman"/>
                          </a:rPr>
                        </m:ctrlPr>
                      </m:accPr>
                      <m:e>
                        <m:r>
                          <a:rPr lang="en-US" sz="2400" b="1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𝑳𝑪</m:t>
                        </m:r>
                      </m:e>
                    </m:acc>
                  </m:oMath>
                </a14:m>
                <a:r>
                  <a:rPr lang="en-US" sz="2400" dirty="0"/>
                  <a:t>.</a:t>
                </a:r>
              </a:p>
            </p:txBody>
          </p:sp>
        </mc:Choice>
        <mc:Fallback xmlns="">
          <p:sp>
            <p:nvSpPr>
              <p:cNvPr id="3079" name="Rectangle 307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05241" y="1576708"/>
                <a:ext cx="4049486" cy="878189"/>
              </a:xfrm>
              <a:prstGeom prst="rect">
                <a:avLst/>
              </a:prstGeom>
              <a:blipFill rotWithShape="1">
                <a:blip r:embed="rId10"/>
                <a:stretch>
                  <a:fillRect l="-2410" t="-5556" r="-3313" b="-152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4729981" y="2764156"/>
                <a:ext cx="1073307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dirty="0">
                    <a:ea typeface="Calibri"/>
                    <a:cs typeface="Times New Roman"/>
                  </a:rPr>
                  <a:t>Point</a:t>
                </a:r>
                <a14:m>
                  <m:oMath xmlns:m="http://schemas.openxmlformats.org/officeDocument/2006/math">
                    <m:r>
                      <a:rPr lang="en-US" sz="2400" b="0" i="0" smtClean="0">
                        <a:latin typeface="Cambria Math"/>
                        <a:ea typeface="Times New Roman"/>
                        <a:cs typeface="Times New Roman"/>
                      </a:rPr>
                      <m:t> </m:t>
                    </m:r>
                    <m:r>
                      <a:rPr lang="en-US" sz="2400" b="1" i="1">
                        <a:latin typeface="Cambria Math"/>
                        <a:ea typeface="Times New Roman"/>
                        <a:cs typeface="Times New Roman"/>
                      </a:rPr>
                      <m:t>𝑳</m:t>
                    </m:r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9981" y="2764156"/>
                <a:ext cx="1073307" cy="461665"/>
              </a:xfrm>
              <a:prstGeom prst="rect">
                <a:avLst/>
              </a:prstGeom>
              <a:blipFill rotWithShape="1">
                <a:blip r:embed="rId11"/>
                <a:stretch>
                  <a:fillRect l="-9091" t="-10526" r="-13636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5" name="Straight Connector 34"/>
          <p:cNvCxnSpPr/>
          <p:nvPr/>
        </p:nvCxnSpPr>
        <p:spPr>
          <a:xfrm flipV="1">
            <a:off x="2506719" y="2226844"/>
            <a:ext cx="0" cy="556847"/>
          </a:xfrm>
          <a:prstGeom prst="line">
            <a:avLst/>
          </a:prstGeom>
          <a:noFill/>
          <a:ln w="31750" cap="flat" cmpd="sng" algn="ctr">
            <a:solidFill>
              <a:srgbClr val="1F497D"/>
            </a:solidFill>
            <a:prstDash val="sysDash"/>
            <a:headEnd type="none" w="med" len="lg"/>
            <a:tailEnd type="none" w="sm" len="sm"/>
          </a:ln>
          <a:effectLst/>
        </p:spPr>
      </p:cxnSp>
      <p:cxnSp>
        <p:nvCxnSpPr>
          <p:cNvPr id="37" name="Straight Connector 36"/>
          <p:cNvCxnSpPr/>
          <p:nvPr/>
        </p:nvCxnSpPr>
        <p:spPr>
          <a:xfrm flipH="1">
            <a:off x="2506718" y="2784469"/>
            <a:ext cx="1" cy="770858"/>
          </a:xfrm>
          <a:prstGeom prst="line">
            <a:avLst/>
          </a:prstGeom>
          <a:noFill/>
          <a:ln w="31750" cap="flat" cmpd="sng" algn="ctr">
            <a:solidFill>
              <a:srgbClr val="1F497D"/>
            </a:solidFill>
            <a:prstDash val="solid"/>
            <a:headEnd type="none" w="sm" len="sm"/>
            <a:tailEnd type="none" w="sm" len="sm"/>
          </a:ln>
          <a:effectLst/>
        </p:spPr>
      </p:cxnSp>
      <p:cxnSp>
        <p:nvCxnSpPr>
          <p:cNvPr id="39" name="Straight Connector 38"/>
          <p:cNvCxnSpPr/>
          <p:nvPr/>
        </p:nvCxnSpPr>
        <p:spPr>
          <a:xfrm flipV="1">
            <a:off x="2506718" y="3527432"/>
            <a:ext cx="0" cy="556847"/>
          </a:xfrm>
          <a:prstGeom prst="line">
            <a:avLst/>
          </a:prstGeom>
          <a:noFill/>
          <a:ln w="31750" cap="flat" cmpd="sng" algn="ctr">
            <a:solidFill>
              <a:srgbClr val="1F497D"/>
            </a:solidFill>
            <a:prstDash val="sysDash"/>
            <a:headEnd type="none" w="med" len="lg"/>
            <a:tailEnd type="none" w="sm" len="sm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23"/>
              <p:cNvSpPr/>
              <p:nvPr/>
            </p:nvSpPr>
            <p:spPr>
              <a:xfrm>
                <a:off x="762000" y="2334823"/>
                <a:ext cx="410689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latin typeface="Cambria Math"/>
                        </a:rPr>
                        <m:t>𝝉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4" name="Rectangle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0" y="2334823"/>
                <a:ext cx="410689" cy="461665"/>
              </a:xfrm>
              <a:prstGeom prst="rect">
                <a:avLst/>
              </a:prstGeom>
              <a:blipFill rotWithShape="1">
                <a:blip r:embed="rId12"/>
                <a:stretch>
                  <a:fillRect t="-10526" r="-31343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7209842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arallelogram 10"/>
          <p:cNvSpPr/>
          <p:nvPr/>
        </p:nvSpPr>
        <p:spPr>
          <a:xfrm>
            <a:off x="308153" y="1669996"/>
            <a:ext cx="4128655" cy="1113695"/>
          </a:xfrm>
          <a:custGeom>
            <a:avLst/>
            <a:gdLst>
              <a:gd name="connsiteX0" fmla="*/ 0 w 3048000"/>
              <a:gd name="connsiteY0" fmla="*/ 1974533 h 1974533"/>
              <a:gd name="connsiteX1" fmla="*/ 493633 w 3048000"/>
              <a:gd name="connsiteY1" fmla="*/ 0 h 1974533"/>
              <a:gd name="connsiteX2" fmla="*/ 3048000 w 3048000"/>
              <a:gd name="connsiteY2" fmla="*/ 0 h 1974533"/>
              <a:gd name="connsiteX3" fmla="*/ 2554367 w 3048000"/>
              <a:gd name="connsiteY3" fmla="*/ 1974533 h 1974533"/>
              <a:gd name="connsiteX4" fmla="*/ 0 w 3048000"/>
              <a:gd name="connsiteY4" fmla="*/ 1974533 h 1974533"/>
              <a:gd name="connsiteX0" fmla="*/ 0 w 4128655"/>
              <a:gd name="connsiteY0" fmla="*/ 1974533 h 1974533"/>
              <a:gd name="connsiteX1" fmla="*/ 493633 w 4128655"/>
              <a:gd name="connsiteY1" fmla="*/ 0 h 1974533"/>
              <a:gd name="connsiteX2" fmla="*/ 4128655 w 4128655"/>
              <a:gd name="connsiteY2" fmla="*/ 0 h 1974533"/>
              <a:gd name="connsiteX3" fmla="*/ 2554367 w 4128655"/>
              <a:gd name="connsiteY3" fmla="*/ 1974533 h 1974533"/>
              <a:gd name="connsiteX4" fmla="*/ 0 w 4128655"/>
              <a:gd name="connsiteY4" fmla="*/ 1974533 h 1974533"/>
              <a:gd name="connsiteX0" fmla="*/ 0 w 4128655"/>
              <a:gd name="connsiteY0" fmla="*/ 1974533 h 1974533"/>
              <a:gd name="connsiteX1" fmla="*/ 1811794 w 4128655"/>
              <a:gd name="connsiteY1" fmla="*/ 0 h 1974533"/>
              <a:gd name="connsiteX2" fmla="*/ 4128655 w 4128655"/>
              <a:gd name="connsiteY2" fmla="*/ 0 h 1974533"/>
              <a:gd name="connsiteX3" fmla="*/ 2554367 w 4128655"/>
              <a:gd name="connsiteY3" fmla="*/ 1974533 h 1974533"/>
              <a:gd name="connsiteX4" fmla="*/ 0 w 4128655"/>
              <a:gd name="connsiteY4" fmla="*/ 1974533 h 19745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128655" h="1974533">
                <a:moveTo>
                  <a:pt x="0" y="1974533"/>
                </a:moveTo>
                <a:lnTo>
                  <a:pt x="1811794" y="0"/>
                </a:lnTo>
                <a:lnTo>
                  <a:pt x="4128655" y="0"/>
                </a:lnTo>
                <a:lnTo>
                  <a:pt x="2554367" y="1974533"/>
                </a:lnTo>
                <a:lnTo>
                  <a:pt x="0" y="1974533"/>
                </a:ln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  <a:ln w="31750" cap="flat" cmpd="sng" algn="ctr">
            <a:solidFill>
              <a:srgbClr val="1F497D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Points Lines and Planes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38150"/>
            <a:ext cx="8686800" cy="685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>
                <a:solidFill>
                  <a:schemeClr val="accent1"/>
                </a:solidFill>
              </a:rPr>
              <a:t>Sample Problem 2:</a:t>
            </a:r>
            <a:r>
              <a:rPr lang="en-US" sz="2800" dirty="0">
                <a:solidFill>
                  <a:schemeClr val="accent1"/>
                </a:solidFill>
              </a:rPr>
              <a:t> </a:t>
            </a:r>
            <a:r>
              <a:rPr lang="en-US" sz="2800" b="1" dirty="0"/>
              <a:t>Refer to each figure.</a:t>
            </a:r>
            <a:endParaRPr lang="en-US" sz="2400" b="1" i="1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9984" y="4786340"/>
            <a:ext cx="2414016" cy="37621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28600" y="1428750"/>
            <a:ext cx="42672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/>
              <a:t>c</a:t>
            </a:r>
            <a:r>
              <a:rPr lang="en-US" sz="2800" dirty="0"/>
              <a:t>.</a:t>
            </a:r>
          </a:p>
        </p:txBody>
      </p:sp>
      <p:sp>
        <p:nvSpPr>
          <p:cNvPr id="11" name="Parallelogram 10"/>
          <p:cNvSpPr/>
          <p:nvPr/>
        </p:nvSpPr>
        <p:spPr>
          <a:xfrm>
            <a:off x="308153" y="2998480"/>
            <a:ext cx="4128655" cy="1113695"/>
          </a:xfrm>
          <a:custGeom>
            <a:avLst/>
            <a:gdLst>
              <a:gd name="connsiteX0" fmla="*/ 0 w 3048000"/>
              <a:gd name="connsiteY0" fmla="*/ 1974533 h 1974533"/>
              <a:gd name="connsiteX1" fmla="*/ 493633 w 3048000"/>
              <a:gd name="connsiteY1" fmla="*/ 0 h 1974533"/>
              <a:gd name="connsiteX2" fmla="*/ 3048000 w 3048000"/>
              <a:gd name="connsiteY2" fmla="*/ 0 h 1974533"/>
              <a:gd name="connsiteX3" fmla="*/ 2554367 w 3048000"/>
              <a:gd name="connsiteY3" fmla="*/ 1974533 h 1974533"/>
              <a:gd name="connsiteX4" fmla="*/ 0 w 3048000"/>
              <a:gd name="connsiteY4" fmla="*/ 1974533 h 1974533"/>
              <a:gd name="connsiteX0" fmla="*/ 0 w 4128655"/>
              <a:gd name="connsiteY0" fmla="*/ 1974533 h 1974533"/>
              <a:gd name="connsiteX1" fmla="*/ 493633 w 4128655"/>
              <a:gd name="connsiteY1" fmla="*/ 0 h 1974533"/>
              <a:gd name="connsiteX2" fmla="*/ 4128655 w 4128655"/>
              <a:gd name="connsiteY2" fmla="*/ 0 h 1974533"/>
              <a:gd name="connsiteX3" fmla="*/ 2554367 w 4128655"/>
              <a:gd name="connsiteY3" fmla="*/ 1974533 h 1974533"/>
              <a:gd name="connsiteX4" fmla="*/ 0 w 4128655"/>
              <a:gd name="connsiteY4" fmla="*/ 1974533 h 1974533"/>
              <a:gd name="connsiteX0" fmla="*/ 0 w 4128655"/>
              <a:gd name="connsiteY0" fmla="*/ 1974533 h 1974533"/>
              <a:gd name="connsiteX1" fmla="*/ 1811794 w 4128655"/>
              <a:gd name="connsiteY1" fmla="*/ 0 h 1974533"/>
              <a:gd name="connsiteX2" fmla="*/ 4128655 w 4128655"/>
              <a:gd name="connsiteY2" fmla="*/ 0 h 1974533"/>
              <a:gd name="connsiteX3" fmla="*/ 2554367 w 4128655"/>
              <a:gd name="connsiteY3" fmla="*/ 1974533 h 1974533"/>
              <a:gd name="connsiteX4" fmla="*/ 0 w 4128655"/>
              <a:gd name="connsiteY4" fmla="*/ 1974533 h 19745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128655" h="1974533">
                <a:moveTo>
                  <a:pt x="0" y="1974533"/>
                </a:moveTo>
                <a:lnTo>
                  <a:pt x="1811794" y="0"/>
                </a:lnTo>
                <a:lnTo>
                  <a:pt x="4128655" y="0"/>
                </a:lnTo>
                <a:lnTo>
                  <a:pt x="2554367" y="1974533"/>
                </a:lnTo>
                <a:lnTo>
                  <a:pt x="0" y="1974533"/>
                </a:lnTo>
                <a:close/>
              </a:path>
            </a:pathLst>
          </a:custGeom>
          <a:solidFill>
            <a:schemeClr val="accent3">
              <a:lumMod val="20000"/>
              <a:lumOff val="80000"/>
            </a:schemeClr>
          </a:solidFill>
          <a:ln w="31750" cap="flat" cmpd="sng" algn="ctr">
            <a:solidFill>
              <a:srgbClr val="1F497D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 flipH="1" flipV="1">
            <a:off x="1805754" y="1992207"/>
            <a:ext cx="1417691" cy="425845"/>
          </a:xfrm>
          <a:prstGeom prst="line">
            <a:avLst/>
          </a:prstGeom>
          <a:noFill/>
          <a:ln w="31750" cap="flat" cmpd="sng" algn="ctr">
            <a:solidFill>
              <a:srgbClr val="1F497D"/>
            </a:solidFill>
            <a:prstDash val="solid"/>
            <a:headEnd type="stealth" w="med" len="lg"/>
            <a:tailEnd type="stealth" w="med" len="lg"/>
          </a:ln>
          <a:effectLst/>
        </p:spPr>
      </p:cxnSp>
      <p:cxnSp>
        <p:nvCxnSpPr>
          <p:cNvPr id="15" name="Straight Connector 14"/>
          <p:cNvCxnSpPr/>
          <p:nvPr/>
        </p:nvCxnSpPr>
        <p:spPr>
          <a:xfrm flipH="1">
            <a:off x="1716013" y="3588417"/>
            <a:ext cx="1652015" cy="0"/>
          </a:xfrm>
          <a:prstGeom prst="line">
            <a:avLst/>
          </a:prstGeom>
          <a:noFill/>
          <a:ln w="31750" cap="flat" cmpd="sng" algn="ctr">
            <a:solidFill>
              <a:srgbClr val="1F497D"/>
            </a:solidFill>
            <a:prstDash val="solid"/>
            <a:headEnd type="stealth" w="med" len="lg"/>
            <a:tailEnd type="stealth" w="med" len="lg"/>
          </a:ln>
          <a:effectLst/>
        </p:spPr>
      </p:cxnSp>
      <p:cxnSp>
        <p:nvCxnSpPr>
          <p:cNvPr id="18" name="Straight Connector 17"/>
          <p:cNvCxnSpPr/>
          <p:nvPr/>
        </p:nvCxnSpPr>
        <p:spPr>
          <a:xfrm flipH="1">
            <a:off x="2982661" y="3601154"/>
            <a:ext cx="77367" cy="0"/>
          </a:xfrm>
          <a:prstGeom prst="line">
            <a:avLst/>
          </a:prstGeom>
          <a:noFill/>
          <a:ln w="19050" cap="flat" cmpd="sng" algn="ctr">
            <a:solidFill>
              <a:srgbClr val="1F497D"/>
            </a:solidFill>
            <a:prstDash val="sysDash"/>
            <a:headEnd type="oval" w="lg" len="lg"/>
          </a:ln>
          <a:effectLst/>
        </p:spPr>
      </p:cxnSp>
      <p:cxnSp>
        <p:nvCxnSpPr>
          <p:cNvPr id="20" name="Straight Connector 19"/>
          <p:cNvCxnSpPr/>
          <p:nvPr/>
        </p:nvCxnSpPr>
        <p:spPr>
          <a:xfrm flipH="1">
            <a:off x="2447498" y="3572545"/>
            <a:ext cx="77367" cy="0"/>
          </a:xfrm>
          <a:prstGeom prst="line">
            <a:avLst/>
          </a:prstGeom>
          <a:noFill/>
          <a:ln w="19050" cap="flat" cmpd="sng" algn="ctr">
            <a:solidFill>
              <a:srgbClr val="1F497D"/>
            </a:solidFill>
            <a:prstDash val="sysDash"/>
            <a:headEnd type="oval" w="lg" len="lg"/>
          </a:ln>
          <a:effectLst/>
        </p:spPr>
      </p:cxnSp>
      <p:cxnSp>
        <p:nvCxnSpPr>
          <p:cNvPr id="21" name="Straight Connector 20"/>
          <p:cNvCxnSpPr/>
          <p:nvPr/>
        </p:nvCxnSpPr>
        <p:spPr>
          <a:xfrm flipH="1">
            <a:off x="2094507" y="2103860"/>
            <a:ext cx="77367" cy="0"/>
          </a:xfrm>
          <a:prstGeom prst="line">
            <a:avLst/>
          </a:prstGeom>
          <a:noFill/>
          <a:ln w="19050" cap="flat" cmpd="sng" algn="ctr">
            <a:solidFill>
              <a:srgbClr val="1F497D"/>
            </a:solidFill>
            <a:prstDash val="sysDash"/>
            <a:headEnd type="oval" w="lg" len="lg"/>
          </a:ln>
          <a:effectLst/>
        </p:spPr>
      </p:cxnSp>
      <p:cxnSp>
        <p:nvCxnSpPr>
          <p:cNvPr id="23" name="Straight Connector 22"/>
          <p:cNvCxnSpPr/>
          <p:nvPr/>
        </p:nvCxnSpPr>
        <p:spPr>
          <a:xfrm>
            <a:off x="2506719" y="1490153"/>
            <a:ext cx="0" cy="697066"/>
          </a:xfrm>
          <a:prstGeom prst="line">
            <a:avLst/>
          </a:prstGeom>
          <a:noFill/>
          <a:ln w="31750" cap="flat" cmpd="sng" algn="ctr">
            <a:solidFill>
              <a:srgbClr val="1F497D"/>
            </a:solidFill>
            <a:prstDash val="solid"/>
            <a:headEnd type="stealth" w="med" len="lg"/>
            <a:tailEnd type="oval" w="sm" len="sm"/>
          </a:ln>
          <a:effectLst/>
        </p:spPr>
      </p:cxnSp>
      <p:cxnSp>
        <p:nvCxnSpPr>
          <p:cNvPr id="25" name="Straight Connector 24"/>
          <p:cNvCxnSpPr/>
          <p:nvPr/>
        </p:nvCxnSpPr>
        <p:spPr>
          <a:xfrm flipH="1" flipV="1">
            <a:off x="2506719" y="4084280"/>
            <a:ext cx="7881" cy="802541"/>
          </a:xfrm>
          <a:prstGeom prst="line">
            <a:avLst/>
          </a:prstGeom>
          <a:noFill/>
          <a:ln w="31750" cap="flat" cmpd="sng" algn="ctr">
            <a:solidFill>
              <a:srgbClr val="1F497D"/>
            </a:solidFill>
            <a:prstDash val="solid"/>
            <a:headEnd type="stealth" w="med" len="lg"/>
            <a:tailEnd type="oval" w="sm" len="sm"/>
          </a:ln>
          <a:effectLst/>
        </p:spPr>
      </p:cxnSp>
      <p:cxnSp>
        <p:nvCxnSpPr>
          <p:cNvPr id="27" name="Straight Connector 26"/>
          <p:cNvCxnSpPr/>
          <p:nvPr/>
        </p:nvCxnSpPr>
        <p:spPr>
          <a:xfrm flipH="1">
            <a:off x="3605477" y="1854053"/>
            <a:ext cx="77367" cy="0"/>
          </a:xfrm>
          <a:prstGeom prst="line">
            <a:avLst/>
          </a:prstGeom>
          <a:noFill/>
          <a:ln w="19050" cap="flat" cmpd="sng" algn="ctr">
            <a:solidFill>
              <a:srgbClr val="1F497D"/>
            </a:solidFill>
            <a:prstDash val="sysDash"/>
            <a:headEnd type="oval" w="lg" len="lg"/>
          </a:ln>
          <a:effectLst/>
        </p:spPr>
      </p:cxnSp>
      <p:cxnSp>
        <p:nvCxnSpPr>
          <p:cNvPr id="28" name="Straight Connector 27"/>
          <p:cNvCxnSpPr/>
          <p:nvPr/>
        </p:nvCxnSpPr>
        <p:spPr>
          <a:xfrm flipH="1">
            <a:off x="2444796" y="2205129"/>
            <a:ext cx="77367" cy="0"/>
          </a:xfrm>
          <a:prstGeom prst="line">
            <a:avLst/>
          </a:prstGeom>
          <a:noFill/>
          <a:ln w="19050" cap="flat" cmpd="sng" algn="ctr">
            <a:solidFill>
              <a:srgbClr val="1F497D"/>
            </a:solidFill>
            <a:prstDash val="sysDash"/>
            <a:headEnd type="oval" w="lg" len="lg"/>
          </a:ln>
          <a:effectLst/>
        </p:spPr>
      </p:cxnSp>
      <p:cxnSp>
        <p:nvCxnSpPr>
          <p:cNvPr id="29" name="Straight Connector 28"/>
          <p:cNvCxnSpPr/>
          <p:nvPr/>
        </p:nvCxnSpPr>
        <p:spPr>
          <a:xfrm flipH="1">
            <a:off x="2017140" y="3588417"/>
            <a:ext cx="77367" cy="0"/>
          </a:xfrm>
          <a:prstGeom prst="line">
            <a:avLst/>
          </a:prstGeom>
          <a:noFill/>
          <a:ln w="19050" cap="flat" cmpd="sng" algn="ctr">
            <a:solidFill>
              <a:srgbClr val="1F497D"/>
            </a:solidFill>
            <a:prstDash val="sysDash"/>
            <a:headEnd type="oval" w="lg" len="lg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Rectangle 29"/>
              <p:cNvSpPr/>
              <p:nvPr/>
            </p:nvSpPr>
            <p:spPr>
              <a:xfrm>
                <a:off x="2542020" y="3110880"/>
                <a:ext cx="445956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𝑪</m:t>
                      </m:r>
                    </m:oMath>
                  </m:oMathPara>
                </a14:m>
                <a:endParaRPr lang="en-US" sz="2400" b="1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30" name="Rectangle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42020" y="3110880"/>
                <a:ext cx="445956" cy="461665"/>
              </a:xfrm>
              <a:prstGeom prst="rect">
                <a:avLst/>
              </a:prstGeom>
              <a:blipFill rotWithShape="1">
                <a:blip r:embed="rId3"/>
                <a:stretch>
                  <a:fillRect t="-10526" r="-27397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Rectangle 30"/>
              <p:cNvSpPr/>
              <p:nvPr/>
            </p:nvSpPr>
            <p:spPr>
              <a:xfrm>
                <a:off x="2514600" y="1873028"/>
                <a:ext cx="428322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𝑳</m:t>
                      </m:r>
                    </m:oMath>
                  </m:oMathPara>
                </a14:m>
                <a:endParaRPr lang="en-US" sz="2400" b="1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31" name="Rectangle 3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4600" y="1873028"/>
                <a:ext cx="428322" cy="461665"/>
              </a:xfrm>
              <a:prstGeom prst="rect">
                <a:avLst/>
              </a:prstGeom>
              <a:blipFill rotWithShape="1">
                <a:blip r:embed="rId4"/>
                <a:stretch>
                  <a:fillRect t="-10526" r="-28571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72" name="Rectangle 3071"/>
              <p:cNvSpPr/>
              <p:nvPr/>
            </p:nvSpPr>
            <p:spPr>
              <a:xfrm>
                <a:off x="1618095" y="3170760"/>
                <a:ext cx="476412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𝑩</m:t>
                      </m:r>
                    </m:oMath>
                  </m:oMathPara>
                </a14:m>
                <a:endParaRPr lang="en-US" sz="2400" b="1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3072" name="Rectangle 307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18095" y="3170760"/>
                <a:ext cx="476412" cy="461665"/>
              </a:xfrm>
              <a:prstGeom prst="rect">
                <a:avLst/>
              </a:prstGeom>
              <a:blipFill rotWithShape="1">
                <a:blip r:embed="rId5"/>
                <a:stretch>
                  <a:fillRect t="-10526" r="-25316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73" name="Rectangle 3072"/>
              <p:cNvSpPr/>
              <p:nvPr/>
            </p:nvSpPr>
            <p:spPr>
              <a:xfrm>
                <a:off x="3031726" y="3126752"/>
                <a:ext cx="383438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𝑱</m:t>
                      </m:r>
                    </m:oMath>
                  </m:oMathPara>
                </a14:m>
                <a:endParaRPr lang="en-US" sz="2400" b="1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3073" name="Rectangle 307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31726" y="3126752"/>
                <a:ext cx="383438" cy="461665"/>
              </a:xfrm>
              <a:prstGeom prst="rect">
                <a:avLst/>
              </a:prstGeom>
              <a:blipFill rotWithShape="1">
                <a:blip r:embed="rId6"/>
                <a:stretch>
                  <a:fillRect t="-10526" r="-33333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75" name="Rectangle 3074"/>
              <p:cNvSpPr/>
              <p:nvPr/>
            </p:nvSpPr>
            <p:spPr>
              <a:xfrm>
                <a:off x="1889411" y="1685503"/>
                <a:ext cx="495649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𝑯</m:t>
                      </m:r>
                    </m:oMath>
                  </m:oMathPara>
                </a14:m>
                <a:endParaRPr lang="en-US" sz="2400" b="1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3075" name="Rectangle 307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89411" y="1685503"/>
                <a:ext cx="495649" cy="461665"/>
              </a:xfrm>
              <a:prstGeom prst="rect">
                <a:avLst/>
              </a:prstGeom>
              <a:blipFill rotWithShape="1">
                <a:blip r:embed="rId7"/>
                <a:stretch>
                  <a:fillRect t="-10526" r="-24691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77" name="Rectangle 3076"/>
              <p:cNvSpPr/>
              <p:nvPr/>
            </p:nvSpPr>
            <p:spPr>
              <a:xfrm>
                <a:off x="3682844" y="1623220"/>
                <a:ext cx="465192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/>
                        </a:rPr>
                        <m:t>𝑷</m:t>
                      </m:r>
                    </m:oMath>
                  </m:oMathPara>
                </a14:m>
                <a:endParaRPr lang="en-US" sz="2400" b="1" dirty="0"/>
              </a:p>
            </p:txBody>
          </p:sp>
        </mc:Choice>
        <mc:Fallback xmlns="">
          <p:sp>
            <p:nvSpPr>
              <p:cNvPr id="3077" name="Rectangle 307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82844" y="1623220"/>
                <a:ext cx="465192" cy="461665"/>
              </a:xfrm>
              <a:prstGeom prst="rect">
                <a:avLst/>
              </a:prstGeom>
              <a:blipFill rotWithShape="1">
                <a:blip r:embed="rId8"/>
                <a:stretch>
                  <a:fillRect t="-10526" r="-27632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78" name="Rectangle 3077"/>
              <p:cNvSpPr/>
              <p:nvPr/>
            </p:nvSpPr>
            <p:spPr>
              <a:xfrm>
                <a:off x="734748" y="3658005"/>
                <a:ext cx="465191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latin typeface="Cambria Math"/>
                          <a:ea typeface="Times New Roman"/>
                          <a:cs typeface="Times New Roman"/>
                        </a:rPr>
                        <m:t>𝝅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3078" name="Rectangle 307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4748" y="3658005"/>
                <a:ext cx="465191" cy="461665"/>
              </a:xfrm>
              <a:prstGeom prst="rect">
                <a:avLst/>
              </a:prstGeom>
              <a:blipFill rotWithShape="1">
                <a:blip r:embed="rId9"/>
                <a:stretch>
                  <a:fillRect t="-10526" r="-26316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79" name="Rectangle 3078"/>
              <p:cNvSpPr/>
              <p:nvPr/>
            </p:nvSpPr>
            <p:spPr>
              <a:xfrm>
                <a:off x="4705241" y="1576708"/>
                <a:ext cx="4049486" cy="120032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/>
                <a:r>
                  <a:rPr lang="en-US" sz="2400" dirty="0"/>
                  <a:t>Name a point that is coplanar with </a:t>
                </a:r>
                <a14:m>
                  <m:oMath xmlns:m="http://schemas.openxmlformats.org/officeDocument/2006/math">
                    <m:r>
                      <a:rPr lang="en-US" sz="2400" b="1" i="1">
                        <a:solidFill>
                          <a:prstClr val="black"/>
                        </a:solidFill>
                        <a:latin typeface="Cambria Math"/>
                      </a:rPr>
                      <m:t>𝑯</m:t>
                    </m:r>
                    <m:r>
                      <a:rPr lang="en-US" sz="2400" b="1" i="0" smtClean="0">
                        <a:solidFill>
                          <a:prstClr val="black"/>
                        </a:solidFill>
                        <a:latin typeface="Cambria Math"/>
                      </a:rPr>
                      <m:t>  </m:t>
                    </m:r>
                  </m:oMath>
                </a14:m>
                <a:r>
                  <a:rPr lang="en-US" sz="2400" dirty="0"/>
                  <a:t>and </a:t>
                </a:r>
                <a14:m>
                  <m:oMath xmlns:m="http://schemas.openxmlformats.org/officeDocument/2006/math">
                    <m:r>
                      <a:rPr lang="en-US" sz="2400" b="1" i="1">
                        <a:solidFill>
                          <a:prstClr val="black"/>
                        </a:solidFill>
                        <a:latin typeface="Cambria Math"/>
                      </a:rPr>
                      <m:t>𝑳</m:t>
                    </m:r>
                    <m:r>
                      <a:rPr lang="en-US" sz="2400" b="1" i="1" smtClean="0">
                        <a:solidFill>
                          <a:prstClr val="black"/>
                        </a:solidFill>
                        <a:latin typeface="Cambria Math"/>
                      </a:rPr>
                      <m:t>.</m:t>
                    </m:r>
                  </m:oMath>
                </a14:m>
                <a:endParaRPr lang="en-US" sz="2400" b="1" dirty="0">
                  <a:solidFill>
                    <a:prstClr val="black"/>
                  </a:solidFill>
                </a:endParaRPr>
              </a:p>
              <a:p>
                <a:pPr lvl="0"/>
                <a:endParaRPr lang="en-US" sz="2400" dirty="0"/>
              </a:p>
            </p:txBody>
          </p:sp>
        </mc:Choice>
        <mc:Fallback xmlns="">
          <p:sp>
            <p:nvSpPr>
              <p:cNvPr id="3079" name="Rectangle 307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05241" y="1576708"/>
                <a:ext cx="4049486" cy="1200329"/>
              </a:xfrm>
              <a:prstGeom prst="rect">
                <a:avLst/>
              </a:prstGeom>
              <a:blipFill rotWithShape="1">
                <a:blip r:embed="rId10"/>
                <a:stretch>
                  <a:fillRect l="-2410" t="-4061" b="-1066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5" name="Straight Connector 34"/>
          <p:cNvCxnSpPr/>
          <p:nvPr/>
        </p:nvCxnSpPr>
        <p:spPr>
          <a:xfrm flipV="1">
            <a:off x="2506719" y="2226844"/>
            <a:ext cx="0" cy="556847"/>
          </a:xfrm>
          <a:prstGeom prst="line">
            <a:avLst/>
          </a:prstGeom>
          <a:noFill/>
          <a:ln w="31750" cap="flat" cmpd="sng" algn="ctr">
            <a:solidFill>
              <a:srgbClr val="1F497D"/>
            </a:solidFill>
            <a:prstDash val="sysDash"/>
            <a:headEnd type="none" w="med" len="lg"/>
            <a:tailEnd type="none" w="sm" len="sm"/>
          </a:ln>
          <a:effectLst/>
        </p:spPr>
      </p:cxnSp>
      <p:cxnSp>
        <p:nvCxnSpPr>
          <p:cNvPr id="37" name="Straight Connector 36"/>
          <p:cNvCxnSpPr/>
          <p:nvPr/>
        </p:nvCxnSpPr>
        <p:spPr>
          <a:xfrm flipH="1">
            <a:off x="2506718" y="2784469"/>
            <a:ext cx="1" cy="770858"/>
          </a:xfrm>
          <a:prstGeom prst="line">
            <a:avLst/>
          </a:prstGeom>
          <a:noFill/>
          <a:ln w="31750" cap="flat" cmpd="sng" algn="ctr">
            <a:solidFill>
              <a:srgbClr val="1F497D"/>
            </a:solidFill>
            <a:prstDash val="solid"/>
            <a:headEnd type="none" w="sm" len="sm"/>
            <a:tailEnd type="none" w="sm" len="sm"/>
          </a:ln>
          <a:effectLst/>
        </p:spPr>
      </p:cxnSp>
      <p:cxnSp>
        <p:nvCxnSpPr>
          <p:cNvPr id="39" name="Straight Connector 38"/>
          <p:cNvCxnSpPr/>
          <p:nvPr/>
        </p:nvCxnSpPr>
        <p:spPr>
          <a:xfrm flipV="1">
            <a:off x="2506718" y="3527432"/>
            <a:ext cx="0" cy="556847"/>
          </a:xfrm>
          <a:prstGeom prst="line">
            <a:avLst/>
          </a:prstGeom>
          <a:noFill/>
          <a:ln w="31750" cap="flat" cmpd="sng" algn="ctr">
            <a:solidFill>
              <a:srgbClr val="1F497D"/>
            </a:solidFill>
            <a:prstDash val="sysDash"/>
            <a:headEnd type="none" w="med" len="lg"/>
            <a:tailEnd type="none" w="sm" len="sm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23"/>
              <p:cNvSpPr/>
              <p:nvPr/>
            </p:nvSpPr>
            <p:spPr>
              <a:xfrm>
                <a:off x="762000" y="2334823"/>
                <a:ext cx="410689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latin typeface="Cambria Math"/>
                        </a:rPr>
                        <m:t>𝝉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4" name="Rectangle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0" y="2334823"/>
                <a:ext cx="410689" cy="461665"/>
              </a:xfrm>
              <a:prstGeom prst="rect">
                <a:avLst/>
              </a:prstGeom>
              <a:blipFill rotWithShape="1">
                <a:blip r:embed="rId11"/>
                <a:stretch>
                  <a:fillRect t="-10526" r="-31343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4193023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arallelogram 10"/>
          <p:cNvSpPr/>
          <p:nvPr/>
        </p:nvSpPr>
        <p:spPr>
          <a:xfrm>
            <a:off x="308153" y="1669996"/>
            <a:ext cx="4128655" cy="1113695"/>
          </a:xfrm>
          <a:custGeom>
            <a:avLst/>
            <a:gdLst>
              <a:gd name="connsiteX0" fmla="*/ 0 w 3048000"/>
              <a:gd name="connsiteY0" fmla="*/ 1974533 h 1974533"/>
              <a:gd name="connsiteX1" fmla="*/ 493633 w 3048000"/>
              <a:gd name="connsiteY1" fmla="*/ 0 h 1974533"/>
              <a:gd name="connsiteX2" fmla="*/ 3048000 w 3048000"/>
              <a:gd name="connsiteY2" fmla="*/ 0 h 1974533"/>
              <a:gd name="connsiteX3" fmla="*/ 2554367 w 3048000"/>
              <a:gd name="connsiteY3" fmla="*/ 1974533 h 1974533"/>
              <a:gd name="connsiteX4" fmla="*/ 0 w 3048000"/>
              <a:gd name="connsiteY4" fmla="*/ 1974533 h 1974533"/>
              <a:gd name="connsiteX0" fmla="*/ 0 w 4128655"/>
              <a:gd name="connsiteY0" fmla="*/ 1974533 h 1974533"/>
              <a:gd name="connsiteX1" fmla="*/ 493633 w 4128655"/>
              <a:gd name="connsiteY1" fmla="*/ 0 h 1974533"/>
              <a:gd name="connsiteX2" fmla="*/ 4128655 w 4128655"/>
              <a:gd name="connsiteY2" fmla="*/ 0 h 1974533"/>
              <a:gd name="connsiteX3" fmla="*/ 2554367 w 4128655"/>
              <a:gd name="connsiteY3" fmla="*/ 1974533 h 1974533"/>
              <a:gd name="connsiteX4" fmla="*/ 0 w 4128655"/>
              <a:gd name="connsiteY4" fmla="*/ 1974533 h 1974533"/>
              <a:gd name="connsiteX0" fmla="*/ 0 w 4128655"/>
              <a:gd name="connsiteY0" fmla="*/ 1974533 h 1974533"/>
              <a:gd name="connsiteX1" fmla="*/ 1811794 w 4128655"/>
              <a:gd name="connsiteY1" fmla="*/ 0 h 1974533"/>
              <a:gd name="connsiteX2" fmla="*/ 4128655 w 4128655"/>
              <a:gd name="connsiteY2" fmla="*/ 0 h 1974533"/>
              <a:gd name="connsiteX3" fmla="*/ 2554367 w 4128655"/>
              <a:gd name="connsiteY3" fmla="*/ 1974533 h 1974533"/>
              <a:gd name="connsiteX4" fmla="*/ 0 w 4128655"/>
              <a:gd name="connsiteY4" fmla="*/ 1974533 h 19745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128655" h="1974533">
                <a:moveTo>
                  <a:pt x="0" y="1974533"/>
                </a:moveTo>
                <a:lnTo>
                  <a:pt x="1811794" y="0"/>
                </a:lnTo>
                <a:lnTo>
                  <a:pt x="4128655" y="0"/>
                </a:lnTo>
                <a:lnTo>
                  <a:pt x="2554367" y="1974533"/>
                </a:lnTo>
                <a:lnTo>
                  <a:pt x="0" y="1974533"/>
                </a:ln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  <a:ln w="31750" cap="flat" cmpd="sng" algn="ctr">
            <a:solidFill>
              <a:srgbClr val="1F497D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Points Lines and Planes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38150"/>
            <a:ext cx="8686800" cy="685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>
                <a:solidFill>
                  <a:schemeClr val="accent1"/>
                </a:solidFill>
              </a:rPr>
              <a:t>Sample Problem 2:</a:t>
            </a:r>
            <a:r>
              <a:rPr lang="en-US" sz="2800" dirty="0">
                <a:solidFill>
                  <a:schemeClr val="accent1"/>
                </a:solidFill>
              </a:rPr>
              <a:t> </a:t>
            </a:r>
            <a:r>
              <a:rPr lang="en-US" sz="2800" b="1" dirty="0"/>
              <a:t>Refer to each figure.</a:t>
            </a:r>
            <a:endParaRPr lang="en-US" sz="2400" b="1" i="1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9984" y="4786340"/>
            <a:ext cx="2414016" cy="37621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28600" y="1428750"/>
            <a:ext cx="42672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/>
              <a:t>c</a:t>
            </a:r>
            <a:r>
              <a:rPr lang="en-US" sz="2800" dirty="0"/>
              <a:t>.</a:t>
            </a:r>
          </a:p>
        </p:txBody>
      </p:sp>
      <p:sp>
        <p:nvSpPr>
          <p:cNvPr id="11" name="Parallelogram 10"/>
          <p:cNvSpPr/>
          <p:nvPr/>
        </p:nvSpPr>
        <p:spPr>
          <a:xfrm>
            <a:off x="308153" y="2998480"/>
            <a:ext cx="4128655" cy="1113695"/>
          </a:xfrm>
          <a:custGeom>
            <a:avLst/>
            <a:gdLst>
              <a:gd name="connsiteX0" fmla="*/ 0 w 3048000"/>
              <a:gd name="connsiteY0" fmla="*/ 1974533 h 1974533"/>
              <a:gd name="connsiteX1" fmla="*/ 493633 w 3048000"/>
              <a:gd name="connsiteY1" fmla="*/ 0 h 1974533"/>
              <a:gd name="connsiteX2" fmla="*/ 3048000 w 3048000"/>
              <a:gd name="connsiteY2" fmla="*/ 0 h 1974533"/>
              <a:gd name="connsiteX3" fmla="*/ 2554367 w 3048000"/>
              <a:gd name="connsiteY3" fmla="*/ 1974533 h 1974533"/>
              <a:gd name="connsiteX4" fmla="*/ 0 w 3048000"/>
              <a:gd name="connsiteY4" fmla="*/ 1974533 h 1974533"/>
              <a:gd name="connsiteX0" fmla="*/ 0 w 4128655"/>
              <a:gd name="connsiteY0" fmla="*/ 1974533 h 1974533"/>
              <a:gd name="connsiteX1" fmla="*/ 493633 w 4128655"/>
              <a:gd name="connsiteY1" fmla="*/ 0 h 1974533"/>
              <a:gd name="connsiteX2" fmla="*/ 4128655 w 4128655"/>
              <a:gd name="connsiteY2" fmla="*/ 0 h 1974533"/>
              <a:gd name="connsiteX3" fmla="*/ 2554367 w 4128655"/>
              <a:gd name="connsiteY3" fmla="*/ 1974533 h 1974533"/>
              <a:gd name="connsiteX4" fmla="*/ 0 w 4128655"/>
              <a:gd name="connsiteY4" fmla="*/ 1974533 h 1974533"/>
              <a:gd name="connsiteX0" fmla="*/ 0 w 4128655"/>
              <a:gd name="connsiteY0" fmla="*/ 1974533 h 1974533"/>
              <a:gd name="connsiteX1" fmla="*/ 1811794 w 4128655"/>
              <a:gd name="connsiteY1" fmla="*/ 0 h 1974533"/>
              <a:gd name="connsiteX2" fmla="*/ 4128655 w 4128655"/>
              <a:gd name="connsiteY2" fmla="*/ 0 h 1974533"/>
              <a:gd name="connsiteX3" fmla="*/ 2554367 w 4128655"/>
              <a:gd name="connsiteY3" fmla="*/ 1974533 h 1974533"/>
              <a:gd name="connsiteX4" fmla="*/ 0 w 4128655"/>
              <a:gd name="connsiteY4" fmla="*/ 1974533 h 19745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128655" h="1974533">
                <a:moveTo>
                  <a:pt x="0" y="1974533"/>
                </a:moveTo>
                <a:lnTo>
                  <a:pt x="1811794" y="0"/>
                </a:lnTo>
                <a:lnTo>
                  <a:pt x="4128655" y="0"/>
                </a:lnTo>
                <a:lnTo>
                  <a:pt x="2554367" y="1974533"/>
                </a:lnTo>
                <a:lnTo>
                  <a:pt x="0" y="1974533"/>
                </a:lnTo>
                <a:close/>
              </a:path>
            </a:pathLst>
          </a:custGeom>
          <a:solidFill>
            <a:schemeClr val="accent3">
              <a:lumMod val="20000"/>
              <a:lumOff val="80000"/>
            </a:schemeClr>
          </a:solidFill>
          <a:ln w="31750" cap="flat" cmpd="sng" algn="ctr">
            <a:solidFill>
              <a:srgbClr val="1F497D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 flipH="1" flipV="1">
            <a:off x="1805754" y="1992207"/>
            <a:ext cx="1417691" cy="425845"/>
          </a:xfrm>
          <a:prstGeom prst="line">
            <a:avLst/>
          </a:prstGeom>
          <a:noFill/>
          <a:ln w="31750" cap="flat" cmpd="sng" algn="ctr">
            <a:solidFill>
              <a:srgbClr val="1F497D"/>
            </a:solidFill>
            <a:prstDash val="solid"/>
            <a:headEnd type="stealth" w="med" len="lg"/>
            <a:tailEnd type="stealth" w="med" len="lg"/>
          </a:ln>
          <a:effectLst/>
        </p:spPr>
      </p:cxnSp>
      <p:cxnSp>
        <p:nvCxnSpPr>
          <p:cNvPr id="15" name="Straight Connector 14"/>
          <p:cNvCxnSpPr/>
          <p:nvPr/>
        </p:nvCxnSpPr>
        <p:spPr>
          <a:xfrm flipH="1">
            <a:off x="1716013" y="3588417"/>
            <a:ext cx="1652015" cy="0"/>
          </a:xfrm>
          <a:prstGeom prst="line">
            <a:avLst/>
          </a:prstGeom>
          <a:noFill/>
          <a:ln w="31750" cap="flat" cmpd="sng" algn="ctr">
            <a:solidFill>
              <a:srgbClr val="1F497D"/>
            </a:solidFill>
            <a:prstDash val="solid"/>
            <a:headEnd type="stealth" w="med" len="lg"/>
            <a:tailEnd type="stealth" w="med" len="lg"/>
          </a:ln>
          <a:effectLst/>
        </p:spPr>
      </p:cxnSp>
      <p:cxnSp>
        <p:nvCxnSpPr>
          <p:cNvPr id="18" name="Straight Connector 17"/>
          <p:cNvCxnSpPr/>
          <p:nvPr/>
        </p:nvCxnSpPr>
        <p:spPr>
          <a:xfrm flipH="1">
            <a:off x="2982661" y="3601154"/>
            <a:ext cx="77367" cy="0"/>
          </a:xfrm>
          <a:prstGeom prst="line">
            <a:avLst/>
          </a:prstGeom>
          <a:noFill/>
          <a:ln w="19050" cap="flat" cmpd="sng" algn="ctr">
            <a:solidFill>
              <a:srgbClr val="1F497D"/>
            </a:solidFill>
            <a:prstDash val="sysDash"/>
            <a:headEnd type="oval" w="lg" len="lg"/>
          </a:ln>
          <a:effectLst/>
        </p:spPr>
      </p:cxnSp>
      <p:cxnSp>
        <p:nvCxnSpPr>
          <p:cNvPr id="20" name="Straight Connector 19"/>
          <p:cNvCxnSpPr/>
          <p:nvPr/>
        </p:nvCxnSpPr>
        <p:spPr>
          <a:xfrm flipH="1">
            <a:off x="2447498" y="3572545"/>
            <a:ext cx="77367" cy="0"/>
          </a:xfrm>
          <a:prstGeom prst="line">
            <a:avLst/>
          </a:prstGeom>
          <a:noFill/>
          <a:ln w="19050" cap="flat" cmpd="sng" algn="ctr">
            <a:solidFill>
              <a:srgbClr val="1F497D"/>
            </a:solidFill>
            <a:prstDash val="sysDash"/>
            <a:headEnd type="oval" w="lg" len="lg"/>
          </a:ln>
          <a:effectLst/>
        </p:spPr>
      </p:cxnSp>
      <p:cxnSp>
        <p:nvCxnSpPr>
          <p:cNvPr id="21" name="Straight Connector 20"/>
          <p:cNvCxnSpPr/>
          <p:nvPr/>
        </p:nvCxnSpPr>
        <p:spPr>
          <a:xfrm flipH="1">
            <a:off x="2094507" y="2103860"/>
            <a:ext cx="77367" cy="0"/>
          </a:xfrm>
          <a:prstGeom prst="line">
            <a:avLst/>
          </a:prstGeom>
          <a:noFill/>
          <a:ln w="19050" cap="flat" cmpd="sng" algn="ctr">
            <a:solidFill>
              <a:srgbClr val="1F497D"/>
            </a:solidFill>
            <a:prstDash val="sysDash"/>
            <a:headEnd type="oval" w="lg" len="lg"/>
          </a:ln>
          <a:effectLst/>
        </p:spPr>
      </p:cxnSp>
      <p:cxnSp>
        <p:nvCxnSpPr>
          <p:cNvPr id="23" name="Straight Connector 22"/>
          <p:cNvCxnSpPr/>
          <p:nvPr/>
        </p:nvCxnSpPr>
        <p:spPr>
          <a:xfrm>
            <a:off x="2506719" y="1490153"/>
            <a:ext cx="0" cy="697066"/>
          </a:xfrm>
          <a:prstGeom prst="line">
            <a:avLst/>
          </a:prstGeom>
          <a:noFill/>
          <a:ln w="31750" cap="flat" cmpd="sng" algn="ctr">
            <a:solidFill>
              <a:srgbClr val="1F497D"/>
            </a:solidFill>
            <a:prstDash val="solid"/>
            <a:headEnd type="stealth" w="med" len="lg"/>
            <a:tailEnd type="oval" w="sm" len="sm"/>
          </a:ln>
          <a:effectLst/>
        </p:spPr>
      </p:cxnSp>
      <p:cxnSp>
        <p:nvCxnSpPr>
          <p:cNvPr id="25" name="Straight Connector 24"/>
          <p:cNvCxnSpPr/>
          <p:nvPr/>
        </p:nvCxnSpPr>
        <p:spPr>
          <a:xfrm flipH="1" flipV="1">
            <a:off x="2506719" y="4084280"/>
            <a:ext cx="7881" cy="802541"/>
          </a:xfrm>
          <a:prstGeom prst="line">
            <a:avLst/>
          </a:prstGeom>
          <a:noFill/>
          <a:ln w="31750" cap="flat" cmpd="sng" algn="ctr">
            <a:solidFill>
              <a:srgbClr val="1F497D"/>
            </a:solidFill>
            <a:prstDash val="solid"/>
            <a:headEnd type="stealth" w="med" len="lg"/>
            <a:tailEnd type="oval" w="sm" len="sm"/>
          </a:ln>
          <a:effectLst/>
        </p:spPr>
      </p:cxnSp>
      <p:cxnSp>
        <p:nvCxnSpPr>
          <p:cNvPr id="27" name="Straight Connector 26"/>
          <p:cNvCxnSpPr/>
          <p:nvPr/>
        </p:nvCxnSpPr>
        <p:spPr>
          <a:xfrm flipH="1">
            <a:off x="3605477" y="1854053"/>
            <a:ext cx="77367" cy="0"/>
          </a:xfrm>
          <a:prstGeom prst="line">
            <a:avLst/>
          </a:prstGeom>
          <a:noFill/>
          <a:ln w="19050" cap="flat" cmpd="sng" algn="ctr">
            <a:solidFill>
              <a:srgbClr val="1F497D"/>
            </a:solidFill>
            <a:prstDash val="sysDash"/>
            <a:headEnd type="oval" w="lg" len="lg"/>
          </a:ln>
          <a:effectLst/>
        </p:spPr>
      </p:cxnSp>
      <p:cxnSp>
        <p:nvCxnSpPr>
          <p:cNvPr id="28" name="Straight Connector 27"/>
          <p:cNvCxnSpPr/>
          <p:nvPr/>
        </p:nvCxnSpPr>
        <p:spPr>
          <a:xfrm flipH="1">
            <a:off x="2444796" y="2205129"/>
            <a:ext cx="77367" cy="0"/>
          </a:xfrm>
          <a:prstGeom prst="line">
            <a:avLst/>
          </a:prstGeom>
          <a:noFill/>
          <a:ln w="19050" cap="flat" cmpd="sng" algn="ctr">
            <a:solidFill>
              <a:srgbClr val="1F497D"/>
            </a:solidFill>
            <a:prstDash val="sysDash"/>
            <a:headEnd type="oval" w="lg" len="lg"/>
          </a:ln>
          <a:effectLst/>
        </p:spPr>
      </p:cxnSp>
      <p:cxnSp>
        <p:nvCxnSpPr>
          <p:cNvPr id="29" name="Straight Connector 28"/>
          <p:cNvCxnSpPr/>
          <p:nvPr/>
        </p:nvCxnSpPr>
        <p:spPr>
          <a:xfrm flipH="1">
            <a:off x="2017140" y="3588417"/>
            <a:ext cx="77367" cy="0"/>
          </a:xfrm>
          <a:prstGeom prst="line">
            <a:avLst/>
          </a:prstGeom>
          <a:noFill/>
          <a:ln w="19050" cap="flat" cmpd="sng" algn="ctr">
            <a:solidFill>
              <a:srgbClr val="1F497D"/>
            </a:solidFill>
            <a:prstDash val="sysDash"/>
            <a:headEnd type="oval" w="lg" len="lg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Rectangle 29"/>
              <p:cNvSpPr/>
              <p:nvPr/>
            </p:nvSpPr>
            <p:spPr>
              <a:xfrm>
                <a:off x="2542020" y="3110880"/>
                <a:ext cx="445956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𝑪</m:t>
                      </m:r>
                    </m:oMath>
                  </m:oMathPara>
                </a14:m>
                <a:endParaRPr lang="en-US" sz="2400" b="1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30" name="Rectangle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42020" y="3110880"/>
                <a:ext cx="445956" cy="461665"/>
              </a:xfrm>
              <a:prstGeom prst="rect">
                <a:avLst/>
              </a:prstGeom>
              <a:blipFill rotWithShape="1">
                <a:blip r:embed="rId3"/>
                <a:stretch>
                  <a:fillRect t="-10526" r="-27397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Rectangle 30"/>
              <p:cNvSpPr/>
              <p:nvPr/>
            </p:nvSpPr>
            <p:spPr>
              <a:xfrm>
                <a:off x="2514600" y="1873028"/>
                <a:ext cx="428322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𝑳</m:t>
                      </m:r>
                    </m:oMath>
                  </m:oMathPara>
                </a14:m>
                <a:endParaRPr lang="en-US" sz="2400" b="1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31" name="Rectangle 3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4600" y="1873028"/>
                <a:ext cx="428322" cy="461665"/>
              </a:xfrm>
              <a:prstGeom prst="rect">
                <a:avLst/>
              </a:prstGeom>
              <a:blipFill rotWithShape="1">
                <a:blip r:embed="rId4"/>
                <a:stretch>
                  <a:fillRect t="-10526" r="-28571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72" name="Rectangle 3071"/>
              <p:cNvSpPr/>
              <p:nvPr/>
            </p:nvSpPr>
            <p:spPr>
              <a:xfrm>
                <a:off x="1618095" y="3170760"/>
                <a:ext cx="476412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𝑩</m:t>
                      </m:r>
                    </m:oMath>
                  </m:oMathPara>
                </a14:m>
                <a:endParaRPr lang="en-US" sz="2400" b="1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3072" name="Rectangle 307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18095" y="3170760"/>
                <a:ext cx="476412" cy="461665"/>
              </a:xfrm>
              <a:prstGeom prst="rect">
                <a:avLst/>
              </a:prstGeom>
              <a:blipFill rotWithShape="1">
                <a:blip r:embed="rId5"/>
                <a:stretch>
                  <a:fillRect t="-10526" r="-25316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73" name="Rectangle 3072"/>
              <p:cNvSpPr/>
              <p:nvPr/>
            </p:nvSpPr>
            <p:spPr>
              <a:xfrm>
                <a:off x="3031726" y="3126752"/>
                <a:ext cx="383438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𝑱</m:t>
                      </m:r>
                    </m:oMath>
                  </m:oMathPara>
                </a14:m>
                <a:endParaRPr lang="en-US" sz="2400" b="1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3073" name="Rectangle 307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31726" y="3126752"/>
                <a:ext cx="383438" cy="461665"/>
              </a:xfrm>
              <a:prstGeom prst="rect">
                <a:avLst/>
              </a:prstGeom>
              <a:blipFill rotWithShape="1">
                <a:blip r:embed="rId6"/>
                <a:stretch>
                  <a:fillRect t="-10526" r="-33333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75" name="Rectangle 3074"/>
              <p:cNvSpPr/>
              <p:nvPr/>
            </p:nvSpPr>
            <p:spPr>
              <a:xfrm>
                <a:off x="1889411" y="1685503"/>
                <a:ext cx="495649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𝑯</m:t>
                      </m:r>
                    </m:oMath>
                  </m:oMathPara>
                </a14:m>
                <a:endParaRPr lang="en-US" sz="2400" b="1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3075" name="Rectangle 307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89411" y="1685503"/>
                <a:ext cx="495649" cy="461665"/>
              </a:xfrm>
              <a:prstGeom prst="rect">
                <a:avLst/>
              </a:prstGeom>
              <a:blipFill rotWithShape="1">
                <a:blip r:embed="rId7"/>
                <a:stretch>
                  <a:fillRect t="-10526" r="-24691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77" name="Rectangle 3076"/>
              <p:cNvSpPr/>
              <p:nvPr/>
            </p:nvSpPr>
            <p:spPr>
              <a:xfrm>
                <a:off x="3682844" y="1623220"/>
                <a:ext cx="465192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/>
                        </a:rPr>
                        <m:t>𝑷</m:t>
                      </m:r>
                    </m:oMath>
                  </m:oMathPara>
                </a14:m>
                <a:endParaRPr lang="en-US" sz="2400" b="1" dirty="0"/>
              </a:p>
            </p:txBody>
          </p:sp>
        </mc:Choice>
        <mc:Fallback xmlns="">
          <p:sp>
            <p:nvSpPr>
              <p:cNvPr id="3077" name="Rectangle 307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82844" y="1623220"/>
                <a:ext cx="465192" cy="461665"/>
              </a:xfrm>
              <a:prstGeom prst="rect">
                <a:avLst/>
              </a:prstGeom>
              <a:blipFill rotWithShape="1">
                <a:blip r:embed="rId8"/>
                <a:stretch>
                  <a:fillRect t="-10526" r="-27632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78" name="Rectangle 3077"/>
              <p:cNvSpPr/>
              <p:nvPr/>
            </p:nvSpPr>
            <p:spPr>
              <a:xfrm>
                <a:off x="734748" y="3658005"/>
                <a:ext cx="465191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latin typeface="Cambria Math"/>
                          <a:ea typeface="Times New Roman"/>
                          <a:cs typeface="Times New Roman"/>
                        </a:rPr>
                        <m:t>𝝅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3078" name="Rectangle 307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4748" y="3658005"/>
                <a:ext cx="465191" cy="461665"/>
              </a:xfrm>
              <a:prstGeom prst="rect">
                <a:avLst/>
              </a:prstGeom>
              <a:blipFill rotWithShape="1">
                <a:blip r:embed="rId9"/>
                <a:stretch>
                  <a:fillRect t="-10526" r="-26316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79" name="Rectangle 3078"/>
              <p:cNvSpPr/>
              <p:nvPr/>
            </p:nvSpPr>
            <p:spPr>
              <a:xfrm>
                <a:off x="4705241" y="1576708"/>
                <a:ext cx="4049486" cy="120032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/>
                <a:r>
                  <a:rPr lang="en-US" sz="2400" dirty="0"/>
                  <a:t>Name a point that is coplanar with </a:t>
                </a:r>
                <a14:m>
                  <m:oMath xmlns:m="http://schemas.openxmlformats.org/officeDocument/2006/math">
                    <m:r>
                      <a:rPr lang="en-US" sz="2400" b="1" i="1">
                        <a:solidFill>
                          <a:prstClr val="black"/>
                        </a:solidFill>
                        <a:latin typeface="Cambria Math"/>
                      </a:rPr>
                      <m:t>𝑯</m:t>
                    </m:r>
                    <m:r>
                      <a:rPr lang="en-US" sz="2400" b="1" i="0" smtClean="0">
                        <a:solidFill>
                          <a:prstClr val="black"/>
                        </a:solidFill>
                        <a:latin typeface="Cambria Math"/>
                      </a:rPr>
                      <m:t>  </m:t>
                    </m:r>
                  </m:oMath>
                </a14:m>
                <a:r>
                  <a:rPr lang="en-US" sz="2400" dirty="0"/>
                  <a:t>and </a:t>
                </a:r>
                <a14:m>
                  <m:oMath xmlns:m="http://schemas.openxmlformats.org/officeDocument/2006/math">
                    <m:r>
                      <a:rPr lang="en-US" sz="2400" b="1" i="1">
                        <a:solidFill>
                          <a:prstClr val="black"/>
                        </a:solidFill>
                        <a:latin typeface="Cambria Math"/>
                      </a:rPr>
                      <m:t>𝑳</m:t>
                    </m:r>
                    <m:r>
                      <a:rPr lang="en-US" sz="2400" b="1" i="1" smtClean="0">
                        <a:solidFill>
                          <a:prstClr val="black"/>
                        </a:solidFill>
                        <a:latin typeface="Cambria Math"/>
                      </a:rPr>
                      <m:t>.</m:t>
                    </m:r>
                  </m:oMath>
                </a14:m>
                <a:endParaRPr lang="en-US" sz="2400" b="1" dirty="0">
                  <a:solidFill>
                    <a:prstClr val="black"/>
                  </a:solidFill>
                </a:endParaRPr>
              </a:p>
              <a:p>
                <a:pPr lvl="0"/>
                <a:endParaRPr lang="en-US" sz="2400" dirty="0"/>
              </a:p>
            </p:txBody>
          </p:sp>
        </mc:Choice>
        <mc:Fallback xmlns="">
          <p:sp>
            <p:nvSpPr>
              <p:cNvPr id="3079" name="Rectangle 307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05241" y="1576708"/>
                <a:ext cx="4049486" cy="1200329"/>
              </a:xfrm>
              <a:prstGeom prst="rect">
                <a:avLst/>
              </a:prstGeom>
              <a:blipFill rotWithShape="1">
                <a:blip r:embed="rId10"/>
                <a:stretch>
                  <a:fillRect l="-2410" t="-4061" b="-1066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4729981" y="2764156"/>
                <a:ext cx="1110176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dirty="0">
                    <a:ea typeface="Calibri"/>
                    <a:cs typeface="Times New Roman"/>
                  </a:rPr>
                  <a:t>Point</a:t>
                </a:r>
                <a14:m>
                  <m:oMath xmlns:m="http://schemas.openxmlformats.org/officeDocument/2006/math">
                    <m:r>
                      <a:rPr lang="en-US" sz="2400" b="0" i="0" smtClean="0">
                        <a:latin typeface="Cambria Math"/>
                        <a:ea typeface="Times New Roman"/>
                        <a:cs typeface="Times New Roman"/>
                      </a:rPr>
                      <m:t> </m:t>
                    </m:r>
                    <m:r>
                      <a:rPr lang="en-US" sz="2400" b="1" i="1" smtClean="0">
                        <a:latin typeface="Cambria Math"/>
                        <a:ea typeface="Times New Roman"/>
                        <a:cs typeface="Times New Roman"/>
                      </a:rPr>
                      <m:t>𝑷</m:t>
                    </m:r>
                  </m:oMath>
                </a14:m>
                <a:endParaRPr lang="en-US" sz="2400" b="1" i="1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9981" y="2764156"/>
                <a:ext cx="1110176" cy="461665"/>
              </a:xfrm>
              <a:prstGeom prst="rect">
                <a:avLst/>
              </a:prstGeom>
              <a:blipFill rotWithShape="1">
                <a:blip r:embed="rId11"/>
                <a:stretch>
                  <a:fillRect l="-8791" t="-10526" r="-13187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5" name="Straight Connector 34"/>
          <p:cNvCxnSpPr/>
          <p:nvPr/>
        </p:nvCxnSpPr>
        <p:spPr>
          <a:xfrm flipV="1">
            <a:off x="2506719" y="2226844"/>
            <a:ext cx="0" cy="556847"/>
          </a:xfrm>
          <a:prstGeom prst="line">
            <a:avLst/>
          </a:prstGeom>
          <a:noFill/>
          <a:ln w="31750" cap="flat" cmpd="sng" algn="ctr">
            <a:solidFill>
              <a:srgbClr val="1F497D"/>
            </a:solidFill>
            <a:prstDash val="sysDash"/>
            <a:headEnd type="none" w="med" len="lg"/>
            <a:tailEnd type="none" w="sm" len="sm"/>
          </a:ln>
          <a:effectLst/>
        </p:spPr>
      </p:cxnSp>
      <p:cxnSp>
        <p:nvCxnSpPr>
          <p:cNvPr id="37" name="Straight Connector 36"/>
          <p:cNvCxnSpPr/>
          <p:nvPr/>
        </p:nvCxnSpPr>
        <p:spPr>
          <a:xfrm flipH="1">
            <a:off x="2506718" y="2784469"/>
            <a:ext cx="1" cy="770858"/>
          </a:xfrm>
          <a:prstGeom prst="line">
            <a:avLst/>
          </a:prstGeom>
          <a:noFill/>
          <a:ln w="31750" cap="flat" cmpd="sng" algn="ctr">
            <a:solidFill>
              <a:srgbClr val="1F497D"/>
            </a:solidFill>
            <a:prstDash val="solid"/>
            <a:headEnd type="none" w="sm" len="sm"/>
            <a:tailEnd type="none" w="sm" len="sm"/>
          </a:ln>
          <a:effectLst/>
        </p:spPr>
      </p:cxnSp>
      <p:cxnSp>
        <p:nvCxnSpPr>
          <p:cNvPr id="39" name="Straight Connector 38"/>
          <p:cNvCxnSpPr/>
          <p:nvPr/>
        </p:nvCxnSpPr>
        <p:spPr>
          <a:xfrm flipV="1">
            <a:off x="2506718" y="3527432"/>
            <a:ext cx="0" cy="556847"/>
          </a:xfrm>
          <a:prstGeom prst="line">
            <a:avLst/>
          </a:prstGeom>
          <a:noFill/>
          <a:ln w="31750" cap="flat" cmpd="sng" algn="ctr">
            <a:solidFill>
              <a:srgbClr val="1F497D"/>
            </a:solidFill>
            <a:prstDash val="sysDash"/>
            <a:headEnd type="none" w="med" len="lg"/>
            <a:tailEnd type="none" w="sm" len="sm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23"/>
              <p:cNvSpPr/>
              <p:nvPr/>
            </p:nvSpPr>
            <p:spPr>
              <a:xfrm>
                <a:off x="762000" y="2334823"/>
                <a:ext cx="410689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latin typeface="Cambria Math"/>
                        </a:rPr>
                        <m:t>𝝉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4" name="Rectangle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0" y="2334823"/>
                <a:ext cx="410689" cy="461665"/>
              </a:xfrm>
              <a:prstGeom prst="rect">
                <a:avLst/>
              </a:prstGeom>
              <a:blipFill rotWithShape="1">
                <a:blip r:embed="rId12"/>
                <a:stretch>
                  <a:fillRect t="-10526" r="-31343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67817641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arallelogram 10"/>
          <p:cNvSpPr/>
          <p:nvPr/>
        </p:nvSpPr>
        <p:spPr>
          <a:xfrm>
            <a:off x="308153" y="1669996"/>
            <a:ext cx="4128655" cy="1113695"/>
          </a:xfrm>
          <a:custGeom>
            <a:avLst/>
            <a:gdLst>
              <a:gd name="connsiteX0" fmla="*/ 0 w 3048000"/>
              <a:gd name="connsiteY0" fmla="*/ 1974533 h 1974533"/>
              <a:gd name="connsiteX1" fmla="*/ 493633 w 3048000"/>
              <a:gd name="connsiteY1" fmla="*/ 0 h 1974533"/>
              <a:gd name="connsiteX2" fmla="*/ 3048000 w 3048000"/>
              <a:gd name="connsiteY2" fmla="*/ 0 h 1974533"/>
              <a:gd name="connsiteX3" fmla="*/ 2554367 w 3048000"/>
              <a:gd name="connsiteY3" fmla="*/ 1974533 h 1974533"/>
              <a:gd name="connsiteX4" fmla="*/ 0 w 3048000"/>
              <a:gd name="connsiteY4" fmla="*/ 1974533 h 1974533"/>
              <a:gd name="connsiteX0" fmla="*/ 0 w 4128655"/>
              <a:gd name="connsiteY0" fmla="*/ 1974533 h 1974533"/>
              <a:gd name="connsiteX1" fmla="*/ 493633 w 4128655"/>
              <a:gd name="connsiteY1" fmla="*/ 0 h 1974533"/>
              <a:gd name="connsiteX2" fmla="*/ 4128655 w 4128655"/>
              <a:gd name="connsiteY2" fmla="*/ 0 h 1974533"/>
              <a:gd name="connsiteX3" fmla="*/ 2554367 w 4128655"/>
              <a:gd name="connsiteY3" fmla="*/ 1974533 h 1974533"/>
              <a:gd name="connsiteX4" fmla="*/ 0 w 4128655"/>
              <a:gd name="connsiteY4" fmla="*/ 1974533 h 1974533"/>
              <a:gd name="connsiteX0" fmla="*/ 0 w 4128655"/>
              <a:gd name="connsiteY0" fmla="*/ 1974533 h 1974533"/>
              <a:gd name="connsiteX1" fmla="*/ 1811794 w 4128655"/>
              <a:gd name="connsiteY1" fmla="*/ 0 h 1974533"/>
              <a:gd name="connsiteX2" fmla="*/ 4128655 w 4128655"/>
              <a:gd name="connsiteY2" fmla="*/ 0 h 1974533"/>
              <a:gd name="connsiteX3" fmla="*/ 2554367 w 4128655"/>
              <a:gd name="connsiteY3" fmla="*/ 1974533 h 1974533"/>
              <a:gd name="connsiteX4" fmla="*/ 0 w 4128655"/>
              <a:gd name="connsiteY4" fmla="*/ 1974533 h 19745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128655" h="1974533">
                <a:moveTo>
                  <a:pt x="0" y="1974533"/>
                </a:moveTo>
                <a:lnTo>
                  <a:pt x="1811794" y="0"/>
                </a:lnTo>
                <a:lnTo>
                  <a:pt x="4128655" y="0"/>
                </a:lnTo>
                <a:lnTo>
                  <a:pt x="2554367" y="1974533"/>
                </a:lnTo>
                <a:lnTo>
                  <a:pt x="0" y="1974533"/>
                </a:ln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  <a:ln w="31750" cap="flat" cmpd="sng" algn="ctr">
            <a:solidFill>
              <a:srgbClr val="1F497D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Points Lines and Planes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38150"/>
            <a:ext cx="8686800" cy="685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>
                <a:solidFill>
                  <a:schemeClr val="accent1"/>
                </a:solidFill>
              </a:rPr>
              <a:t>Sample Problem 2:</a:t>
            </a:r>
            <a:r>
              <a:rPr lang="en-US" sz="2800" dirty="0">
                <a:solidFill>
                  <a:schemeClr val="accent1"/>
                </a:solidFill>
              </a:rPr>
              <a:t> </a:t>
            </a:r>
            <a:r>
              <a:rPr lang="en-US" sz="2800" b="1" dirty="0"/>
              <a:t>Refer to each figure.</a:t>
            </a:r>
            <a:endParaRPr lang="en-US" sz="2400" b="1" i="1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9984" y="4786340"/>
            <a:ext cx="2414016" cy="37621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28600" y="1428750"/>
            <a:ext cx="42672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/>
              <a:t>c</a:t>
            </a:r>
            <a:r>
              <a:rPr lang="en-US" sz="2800" dirty="0"/>
              <a:t>.</a:t>
            </a:r>
          </a:p>
        </p:txBody>
      </p:sp>
      <p:sp>
        <p:nvSpPr>
          <p:cNvPr id="11" name="Parallelogram 10"/>
          <p:cNvSpPr/>
          <p:nvPr/>
        </p:nvSpPr>
        <p:spPr>
          <a:xfrm>
            <a:off x="308153" y="2998480"/>
            <a:ext cx="4128655" cy="1113695"/>
          </a:xfrm>
          <a:custGeom>
            <a:avLst/>
            <a:gdLst>
              <a:gd name="connsiteX0" fmla="*/ 0 w 3048000"/>
              <a:gd name="connsiteY0" fmla="*/ 1974533 h 1974533"/>
              <a:gd name="connsiteX1" fmla="*/ 493633 w 3048000"/>
              <a:gd name="connsiteY1" fmla="*/ 0 h 1974533"/>
              <a:gd name="connsiteX2" fmla="*/ 3048000 w 3048000"/>
              <a:gd name="connsiteY2" fmla="*/ 0 h 1974533"/>
              <a:gd name="connsiteX3" fmla="*/ 2554367 w 3048000"/>
              <a:gd name="connsiteY3" fmla="*/ 1974533 h 1974533"/>
              <a:gd name="connsiteX4" fmla="*/ 0 w 3048000"/>
              <a:gd name="connsiteY4" fmla="*/ 1974533 h 1974533"/>
              <a:gd name="connsiteX0" fmla="*/ 0 w 4128655"/>
              <a:gd name="connsiteY0" fmla="*/ 1974533 h 1974533"/>
              <a:gd name="connsiteX1" fmla="*/ 493633 w 4128655"/>
              <a:gd name="connsiteY1" fmla="*/ 0 h 1974533"/>
              <a:gd name="connsiteX2" fmla="*/ 4128655 w 4128655"/>
              <a:gd name="connsiteY2" fmla="*/ 0 h 1974533"/>
              <a:gd name="connsiteX3" fmla="*/ 2554367 w 4128655"/>
              <a:gd name="connsiteY3" fmla="*/ 1974533 h 1974533"/>
              <a:gd name="connsiteX4" fmla="*/ 0 w 4128655"/>
              <a:gd name="connsiteY4" fmla="*/ 1974533 h 1974533"/>
              <a:gd name="connsiteX0" fmla="*/ 0 w 4128655"/>
              <a:gd name="connsiteY0" fmla="*/ 1974533 h 1974533"/>
              <a:gd name="connsiteX1" fmla="*/ 1811794 w 4128655"/>
              <a:gd name="connsiteY1" fmla="*/ 0 h 1974533"/>
              <a:gd name="connsiteX2" fmla="*/ 4128655 w 4128655"/>
              <a:gd name="connsiteY2" fmla="*/ 0 h 1974533"/>
              <a:gd name="connsiteX3" fmla="*/ 2554367 w 4128655"/>
              <a:gd name="connsiteY3" fmla="*/ 1974533 h 1974533"/>
              <a:gd name="connsiteX4" fmla="*/ 0 w 4128655"/>
              <a:gd name="connsiteY4" fmla="*/ 1974533 h 19745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128655" h="1974533">
                <a:moveTo>
                  <a:pt x="0" y="1974533"/>
                </a:moveTo>
                <a:lnTo>
                  <a:pt x="1811794" y="0"/>
                </a:lnTo>
                <a:lnTo>
                  <a:pt x="4128655" y="0"/>
                </a:lnTo>
                <a:lnTo>
                  <a:pt x="2554367" y="1974533"/>
                </a:lnTo>
                <a:lnTo>
                  <a:pt x="0" y="1974533"/>
                </a:lnTo>
                <a:close/>
              </a:path>
            </a:pathLst>
          </a:custGeom>
          <a:solidFill>
            <a:schemeClr val="accent3">
              <a:lumMod val="20000"/>
              <a:lumOff val="80000"/>
            </a:schemeClr>
          </a:solidFill>
          <a:ln w="31750" cap="flat" cmpd="sng" algn="ctr">
            <a:solidFill>
              <a:srgbClr val="1F497D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 flipH="1" flipV="1">
            <a:off x="1805754" y="1992207"/>
            <a:ext cx="1417691" cy="425845"/>
          </a:xfrm>
          <a:prstGeom prst="line">
            <a:avLst/>
          </a:prstGeom>
          <a:noFill/>
          <a:ln w="31750" cap="flat" cmpd="sng" algn="ctr">
            <a:solidFill>
              <a:srgbClr val="1F497D"/>
            </a:solidFill>
            <a:prstDash val="solid"/>
            <a:headEnd type="stealth" w="med" len="lg"/>
            <a:tailEnd type="stealth" w="med" len="lg"/>
          </a:ln>
          <a:effectLst/>
        </p:spPr>
      </p:cxnSp>
      <p:cxnSp>
        <p:nvCxnSpPr>
          <p:cNvPr id="15" name="Straight Connector 14"/>
          <p:cNvCxnSpPr/>
          <p:nvPr/>
        </p:nvCxnSpPr>
        <p:spPr>
          <a:xfrm flipH="1">
            <a:off x="1716013" y="3588417"/>
            <a:ext cx="1652015" cy="0"/>
          </a:xfrm>
          <a:prstGeom prst="line">
            <a:avLst/>
          </a:prstGeom>
          <a:noFill/>
          <a:ln w="31750" cap="flat" cmpd="sng" algn="ctr">
            <a:solidFill>
              <a:srgbClr val="1F497D"/>
            </a:solidFill>
            <a:prstDash val="solid"/>
            <a:headEnd type="stealth" w="med" len="lg"/>
            <a:tailEnd type="stealth" w="med" len="lg"/>
          </a:ln>
          <a:effectLst/>
        </p:spPr>
      </p:cxnSp>
      <p:cxnSp>
        <p:nvCxnSpPr>
          <p:cNvPr id="18" name="Straight Connector 17"/>
          <p:cNvCxnSpPr/>
          <p:nvPr/>
        </p:nvCxnSpPr>
        <p:spPr>
          <a:xfrm flipH="1">
            <a:off x="2982661" y="3601154"/>
            <a:ext cx="77367" cy="0"/>
          </a:xfrm>
          <a:prstGeom prst="line">
            <a:avLst/>
          </a:prstGeom>
          <a:noFill/>
          <a:ln w="19050" cap="flat" cmpd="sng" algn="ctr">
            <a:solidFill>
              <a:srgbClr val="1F497D"/>
            </a:solidFill>
            <a:prstDash val="sysDash"/>
            <a:headEnd type="oval" w="lg" len="lg"/>
          </a:ln>
          <a:effectLst/>
        </p:spPr>
      </p:cxnSp>
      <p:cxnSp>
        <p:nvCxnSpPr>
          <p:cNvPr id="20" name="Straight Connector 19"/>
          <p:cNvCxnSpPr/>
          <p:nvPr/>
        </p:nvCxnSpPr>
        <p:spPr>
          <a:xfrm flipH="1">
            <a:off x="2447498" y="3572545"/>
            <a:ext cx="77367" cy="0"/>
          </a:xfrm>
          <a:prstGeom prst="line">
            <a:avLst/>
          </a:prstGeom>
          <a:noFill/>
          <a:ln w="19050" cap="flat" cmpd="sng" algn="ctr">
            <a:solidFill>
              <a:srgbClr val="1F497D"/>
            </a:solidFill>
            <a:prstDash val="sysDash"/>
            <a:headEnd type="oval" w="lg" len="lg"/>
          </a:ln>
          <a:effectLst/>
        </p:spPr>
      </p:cxnSp>
      <p:cxnSp>
        <p:nvCxnSpPr>
          <p:cNvPr id="21" name="Straight Connector 20"/>
          <p:cNvCxnSpPr/>
          <p:nvPr/>
        </p:nvCxnSpPr>
        <p:spPr>
          <a:xfrm flipH="1">
            <a:off x="2094507" y="2103860"/>
            <a:ext cx="77367" cy="0"/>
          </a:xfrm>
          <a:prstGeom prst="line">
            <a:avLst/>
          </a:prstGeom>
          <a:noFill/>
          <a:ln w="19050" cap="flat" cmpd="sng" algn="ctr">
            <a:solidFill>
              <a:srgbClr val="1F497D"/>
            </a:solidFill>
            <a:prstDash val="sysDash"/>
            <a:headEnd type="oval" w="lg" len="lg"/>
          </a:ln>
          <a:effectLst/>
        </p:spPr>
      </p:cxnSp>
      <p:cxnSp>
        <p:nvCxnSpPr>
          <p:cNvPr id="23" name="Straight Connector 22"/>
          <p:cNvCxnSpPr/>
          <p:nvPr/>
        </p:nvCxnSpPr>
        <p:spPr>
          <a:xfrm>
            <a:off x="2506719" y="1490153"/>
            <a:ext cx="0" cy="697066"/>
          </a:xfrm>
          <a:prstGeom prst="line">
            <a:avLst/>
          </a:prstGeom>
          <a:noFill/>
          <a:ln w="31750" cap="flat" cmpd="sng" algn="ctr">
            <a:solidFill>
              <a:srgbClr val="1F497D"/>
            </a:solidFill>
            <a:prstDash val="solid"/>
            <a:headEnd type="stealth" w="med" len="lg"/>
            <a:tailEnd type="oval" w="sm" len="sm"/>
          </a:ln>
          <a:effectLst/>
        </p:spPr>
      </p:cxnSp>
      <p:cxnSp>
        <p:nvCxnSpPr>
          <p:cNvPr id="25" name="Straight Connector 24"/>
          <p:cNvCxnSpPr/>
          <p:nvPr/>
        </p:nvCxnSpPr>
        <p:spPr>
          <a:xfrm flipH="1" flipV="1">
            <a:off x="2506719" y="4084280"/>
            <a:ext cx="7881" cy="802541"/>
          </a:xfrm>
          <a:prstGeom prst="line">
            <a:avLst/>
          </a:prstGeom>
          <a:noFill/>
          <a:ln w="31750" cap="flat" cmpd="sng" algn="ctr">
            <a:solidFill>
              <a:srgbClr val="1F497D"/>
            </a:solidFill>
            <a:prstDash val="solid"/>
            <a:headEnd type="stealth" w="med" len="lg"/>
            <a:tailEnd type="oval" w="sm" len="sm"/>
          </a:ln>
          <a:effectLst/>
        </p:spPr>
      </p:cxnSp>
      <p:cxnSp>
        <p:nvCxnSpPr>
          <p:cNvPr id="27" name="Straight Connector 26"/>
          <p:cNvCxnSpPr/>
          <p:nvPr/>
        </p:nvCxnSpPr>
        <p:spPr>
          <a:xfrm flipH="1">
            <a:off x="3605477" y="1854053"/>
            <a:ext cx="77367" cy="0"/>
          </a:xfrm>
          <a:prstGeom prst="line">
            <a:avLst/>
          </a:prstGeom>
          <a:noFill/>
          <a:ln w="19050" cap="flat" cmpd="sng" algn="ctr">
            <a:solidFill>
              <a:srgbClr val="1F497D"/>
            </a:solidFill>
            <a:prstDash val="sysDash"/>
            <a:headEnd type="oval" w="lg" len="lg"/>
          </a:ln>
          <a:effectLst/>
        </p:spPr>
      </p:cxnSp>
      <p:cxnSp>
        <p:nvCxnSpPr>
          <p:cNvPr id="28" name="Straight Connector 27"/>
          <p:cNvCxnSpPr/>
          <p:nvPr/>
        </p:nvCxnSpPr>
        <p:spPr>
          <a:xfrm flipH="1">
            <a:off x="2444796" y="2205129"/>
            <a:ext cx="77367" cy="0"/>
          </a:xfrm>
          <a:prstGeom prst="line">
            <a:avLst/>
          </a:prstGeom>
          <a:noFill/>
          <a:ln w="19050" cap="flat" cmpd="sng" algn="ctr">
            <a:solidFill>
              <a:srgbClr val="1F497D"/>
            </a:solidFill>
            <a:prstDash val="sysDash"/>
            <a:headEnd type="oval" w="lg" len="lg"/>
          </a:ln>
          <a:effectLst/>
        </p:spPr>
      </p:cxnSp>
      <p:cxnSp>
        <p:nvCxnSpPr>
          <p:cNvPr id="29" name="Straight Connector 28"/>
          <p:cNvCxnSpPr/>
          <p:nvPr/>
        </p:nvCxnSpPr>
        <p:spPr>
          <a:xfrm flipH="1">
            <a:off x="2017140" y="3588417"/>
            <a:ext cx="77367" cy="0"/>
          </a:xfrm>
          <a:prstGeom prst="line">
            <a:avLst/>
          </a:prstGeom>
          <a:noFill/>
          <a:ln w="19050" cap="flat" cmpd="sng" algn="ctr">
            <a:solidFill>
              <a:srgbClr val="1F497D"/>
            </a:solidFill>
            <a:prstDash val="sysDash"/>
            <a:headEnd type="oval" w="lg" len="lg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Rectangle 29"/>
              <p:cNvSpPr/>
              <p:nvPr/>
            </p:nvSpPr>
            <p:spPr>
              <a:xfrm>
                <a:off x="2542020" y="3110880"/>
                <a:ext cx="445956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𝑪</m:t>
                      </m:r>
                    </m:oMath>
                  </m:oMathPara>
                </a14:m>
                <a:endParaRPr lang="en-US" sz="2400" b="1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30" name="Rectangle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42020" y="3110880"/>
                <a:ext cx="445956" cy="461665"/>
              </a:xfrm>
              <a:prstGeom prst="rect">
                <a:avLst/>
              </a:prstGeom>
              <a:blipFill rotWithShape="1">
                <a:blip r:embed="rId3"/>
                <a:stretch>
                  <a:fillRect t="-10526" r="-27397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Rectangle 30"/>
              <p:cNvSpPr/>
              <p:nvPr/>
            </p:nvSpPr>
            <p:spPr>
              <a:xfrm>
                <a:off x="2514600" y="1873028"/>
                <a:ext cx="428322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𝑳</m:t>
                      </m:r>
                    </m:oMath>
                  </m:oMathPara>
                </a14:m>
                <a:endParaRPr lang="en-US" sz="2400" b="1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31" name="Rectangle 3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4600" y="1873028"/>
                <a:ext cx="428322" cy="461665"/>
              </a:xfrm>
              <a:prstGeom prst="rect">
                <a:avLst/>
              </a:prstGeom>
              <a:blipFill rotWithShape="1">
                <a:blip r:embed="rId4"/>
                <a:stretch>
                  <a:fillRect t="-10526" r="-28571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72" name="Rectangle 3071"/>
              <p:cNvSpPr/>
              <p:nvPr/>
            </p:nvSpPr>
            <p:spPr>
              <a:xfrm>
                <a:off x="1618095" y="3170760"/>
                <a:ext cx="476412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𝑩</m:t>
                      </m:r>
                    </m:oMath>
                  </m:oMathPara>
                </a14:m>
                <a:endParaRPr lang="en-US" sz="2400" b="1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3072" name="Rectangle 307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18095" y="3170760"/>
                <a:ext cx="476412" cy="461665"/>
              </a:xfrm>
              <a:prstGeom prst="rect">
                <a:avLst/>
              </a:prstGeom>
              <a:blipFill rotWithShape="1">
                <a:blip r:embed="rId5"/>
                <a:stretch>
                  <a:fillRect t="-10526" r="-25316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73" name="Rectangle 3072"/>
              <p:cNvSpPr/>
              <p:nvPr/>
            </p:nvSpPr>
            <p:spPr>
              <a:xfrm>
                <a:off x="3031726" y="3126752"/>
                <a:ext cx="383438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𝑱</m:t>
                      </m:r>
                    </m:oMath>
                  </m:oMathPara>
                </a14:m>
                <a:endParaRPr lang="en-US" sz="2400" b="1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3073" name="Rectangle 307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31726" y="3126752"/>
                <a:ext cx="383438" cy="461665"/>
              </a:xfrm>
              <a:prstGeom prst="rect">
                <a:avLst/>
              </a:prstGeom>
              <a:blipFill rotWithShape="1">
                <a:blip r:embed="rId6"/>
                <a:stretch>
                  <a:fillRect t="-10526" r="-33333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75" name="Rectangle 3074"/>
              <p:cNvSpPr/>
              <p:nvPr/>
            </p:nvSpPr>
            <p:spPr>
              <a:xfrm>
                <a:off x="1889411" y="1685503"/>
                <a:ext cx="495649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𝑯</m:t>
                      </m:r>
                    </m:oMath>
                  </m:oMathPara>
                </a14:m>
                <a:endParaRPr lang="en-US" sz="2400" b="1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3075" name="Rectangle 307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89411" y="1685503"/>
                <a:ext cx="495649" cy="461665"/>
              </a:xfrm>
              <a:prstGeom prst="rect">
                <a:avLst/>
              </a:prstGeom>
              <a:blipFill rotWithShape="1">
                <a:blip r:embed="rId7"/>
                <a:stretch>
                  <a:fillRect t="-10526" r="-24691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77" name="Rectangle 3076"/>
              <p:cNvSpPr/>
              <p:nvPr/>
            </p:nvSpPr>
            <p:spPr>
              <a:xfrm>
                <a:off x="3682844" y="1623220"/>
                <a:ext cx="465192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/>
                        </a:rPr>
                        <m:t>𝑷</m:t>
                      </m:r>
                    </m:oMath>
                  </m:oMathPara>
                </a14:m>
                <a:endParaRPr lang="en-US" sz="2400" b="1" dirty="0"/>
              </a:p>
            </p:txBody>
          </p:sp>
        </mc:Choice>
        <mc:Fallback xmlns="">
          <p:sp>
            <p:nvSpPr>
              <p:cNvPr id="3077" name="Rectangle 307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82844" y="1623220"/>
                <a:ext cx="465192" cy="461665"/>
              </a:xfrm>
              <a:prstGeom prst="rect">
                <a:avLst/>
              </a:prstGeom>
              <a:blipFill rotWithShape="1">
                <a:blip r:embed="rId8"/>
                <a:stretch>
                  <a:fillRect t="-10526" r="-27632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78" name="Rectangle 3077"/>
              <p:cNvSpPr/>
              <p:nvPr/>
            </p:nvSpPr>
            <p:spPr>
              <a:xfrm>
                <a:off x="734748" y="3658005"/>
                <a:ext cx="465191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latin typeface="Cambria Math"/>
                          <a:ea typeface="Times New Roman"/>
                          <a:cs typeface="Times New Roman"/>
                        </a:rPr>
                        <m:t>𝝅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3078" name="Rectangle 307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4748" y="3658005"/>
                <a:ext cx="465191" cy="461665"/>
              </a:xfrm>
              <a:prstGeom prst="rect">
                <a:avLst/>
              </a:prstGeom>
              <a:blipFill rotWithShape="1">
                <a:blip r:embed="rId9"/>
                <a:stretch>
                  <a:fillRect t="-10526" r="-26316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79" name="Rectangle 3078"/>
              <p:cNvSpPr/>
              <p:nvPr/>
            </p:nvSpPr>
            <p:spPr>
              <a:xfrm>
                <a:off x="4705241" y="1576708"/>
                <a:ext cx="4049486" cy="87818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/>
                <a:r>
                  <a:rPr lang="en-US" sz="2400" dirty="0"/>
                  <a:t>Name the opposite ray of ray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2400" b="1" i="1">
                            <a:latin typeface="Cambria Math" panose="02040503050406030204" pitchFamily="18" charset="0"/>
                            <a:ea typeface="Times New Roman"/>
                          </a:rPr>
                        </m:ctrlPr>
                      </m:accPr>
                      <m:e>
                        <m:r>
                          <a:rPr lang="en-US" sz="2400" b="1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𝑪𝑩</m:t>
                        </m:r>
                      </m:e>
                    </m:acc>
                  </m:oMath>
                </a14:m>
                <a:r>
                  <a:rPr lang="en-US" sz="2400" dirty="0"/>
                  <a:t>.</a:t>
                </a:r>
              </a:p>
            </p:txBody>
          </p:sp>
        </mc:Choice>
        <mc:Fallback xmlns="">
          <p:sp>
            <p:nvSpPr>
              <p:cNvPr id="3079" name="Rectangle 307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05241" y="1576708"/>
                <a:ext cx="4049486" cy="878189"/>
              </a:xfrm>
              <a:prstGeom prst="rect">
                <a:avLst/>
              </a:prstGeom>
              <a:blipFill rotWithShape="1">
                <a:blip r:embed="rId10"/>
                <a:stretch>
                  <a:fillRect l="-2410" t="-5556" b="-152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5" name="Straight Connector 34"/>
          <p:cNvCxnSpPr/>
          <p:nvPr/>
        </p:nvCxnSpPr>
        <p:spPr>
          <a:xfrm flipV="1">
            <a:off x="2506719" y="2226844"/>
            <a:ext cx="0" cy="556847"/>
          </a:xfrm>
          <a:prstGeom prst="line">
            <a:avLst/>
          </a:prstGeom>
          <a:noFill/>
          <a:ln w="31750" cap="flat" cmpd="sng" algn="ctr">
            <a:solidFill>
              <a:srgbClr val="1F497D"/>
            </a:solidFill>
            <a:prstDash val="sysDash"/>
            <a:headEnd type="none" w="med" len="lg"/>
            <a:tailEnd type="none" w="sm" len="sm"/>
          </a:ln>
          <a:effectLst/>
        </p:spPr>
      </p:cxnSp>
      <p:cxnSp>
        <p:nvCxnSpPr>
          <p:cNvPr id="37" name="Straight Connector 36"/>
          <p:cNvCxnSpPr/>
          <p:nvPr/>
        </p:nvCxnSpPr>
        <p:spPr>
          <a:xfrm flipH="1">
            <a:off x="2506718" y="2784469"/>
            <a:ext cx="1" cy="770858"/>
          </a:xfrm>
          <a:prstGeom prst="line">
            <a:avLst/>
          </a:prstGeom>
          <a:noFill/>
          <a:ln w="31750" cap="flat" cmpd="sng" algn="ctr">
            <a:solidFill>
              <a:srgbClr val="1F497D"/>
            </a:solidFill>
            <a:prstDash val="solid"/>
            <a:headEnd type="none" w="sm" len="sm"/>
            <a:tailEnd type="none" w="sm" len="sm"/>
          </a:ln>
          <a:effectLst/>
        </p:spPr>
      </p:cxnSp>
      <p:cxnSp>
        <p:nvCxnSpPr>
          <p:cNvPr id="39" name="Straight Connector 38"/>
          <p:cNvCxnSpPr/>
          <p:nvPr/>
        </p:nvCxnSpPr>
        <p:spPr>
          <a:xfrm flipV="1">
            <a:off x="2506718" y="3527432"/>
            <a:ext cx="0" cy="556847"/>
          </a:xfrm>
          <a:prstGeom prst="line">
            <a:avLst/>
          </a:prstGeom>
          <a:noFill/>
          <a:ln w="31750" cap="flat" cmpd="sng" algn="ctr">
            <a:solidFill>
              <a:srgbClr val="1F497D"/>
            </a:solidFill>
            <a:prstDash val="sysDash"/>
            <a:headEnd type="none" w="med" len="lg"/>
            <a:tailEnd type="none" w="sm" len="sm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23"/>
              <p:cNvSpPr/>
              <p:nvPr/>
            </p:nvSpPr>
            <p:spPr>
              <a:xfrm>
                <a:off x="762000" y="2334823"/>
                <a:ext cx="410689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latin typeface="Cambria Math"/>
                        </a:rPr>
                        <m:t>𝝉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4" name="Rectangle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0" y="2334823"/>
                <a:ext cx="410689" cy="461665"/>
              </a:xfrm>
              <a:prstGeom prst="rect">
                <a:avLst/>
              </a:prstGeom>
              <a:blipFill rotWithShape="1">
                <a:blip r:embed="rId11"/>
                <a:stretch>
                  <a:fillRect t="-10526" r="-31343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64848316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arallelogram 10"/>
          <p:cNvSpPr/>
          <p:nvPr/>
        </p:nvSpPr>
        <p:spPr>
          <a:xfrm>
            <a:off x="308153" y="1669996"/>
            <a:ext cx="4128655" cy="1113695"/>
          </a:xfrm>
          <a:custGeom>
            <a:avLst/>
            <a:gdLst>
              <a:gd name="connsiteX0" fmla="*/ 0 w 3048000"/>
              <a:gd name="connsiteY0" fmla="*/ 1974533 h 1974533"/>
              <a:gd name="connsiteX1" fmla="*/ 493633 w 3048000"/>
              <a:gd name="connsiteY1" fmla="*/ 0 h 1974533"/>
              <a:gd name="connsiteX2" fmla="*/ 3048000 w 3048000"/>
              <a:gd name="connsiteY2" fmla="*/ 0 h 1974533"/>
              <a:gd name="connsiteX3" fmla="*/ 2554367 w 3048000"/>
              <a:gd name="connsiteY3" fmla="*/ 1974533 h 1974533"/>
              <a:gd name="connsiteX4" fmla="*/ 0 w 3048000"/>
              <a:gd name="connsiteY4" fmla="*/ 1974533 h 1974533"/>
              <a:gd name="connsiteX0" fmla="*/ 0 w 4128655"/>
              <a:gd name="connsiteY0" fmla="*/ 1974533 h 1974533"/>
              <a:gd name="connsiteX1" fmla="*/ 493633 w 4128655"/>
              <a:gd name="connsiteY1" fmla="*/ 0 h 1974533"/>
              <a:gd name="connsiteX2" fmla="*/ 4128655 w 4128655"/>
              <a:gd name="connsiteY2" fmla="*/ 0 h 1974533"/>
              <a:gd name="connsiteX3" fmla="*/ 2554367 w 4128655"/>
              <a:gd name="connsiteY3" fmla="*/ 1974533 h 1974533"/>
              <a:gd name="connsiteX4" fmla="*/ 0 w 4128655"/>
              <a:gd name="connsiteY4" fmla="*/ 1974533 h 1974533"/>
              <a:gd name="connsiteX0" fmla="*/ 0 w 4128655"/>
              <a:gd name="connsiteY0" fmla="*/ 1974533 h 1974533"/>
              <a:gd name="connsiteX1" fmla="*/ 1811794 w 4128655"/>
              <a:gd name="connsiteY1" fmla="*/ 0 h 1974533"/>
              <a:gd name="connsiteX2" fmla="*/ 4128655 w 4128655"/>
              <a:gd name="connsiteY2" fmla="*/ 0 h 1974533"/>
              <a:gd name="connsiteX3" fmla="*/ 2554367 w 4128655"/>
              <a:gd name="connsiteY3" fmla="*/ 1974533 h 1974533"/>
              <a:gd name="connsiteX4" fmla="*/ 0 w 4128655"/>
              <a:gd name="connsiteY4" fmla="*/ 1974533 h 19745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128655" h="1974533">
                <a:moveTo>
                  <a:pt x="0" y="1974533"/>
                </a:moveTo>
                <a:lnTo>
                  <a:pt x="1811794" y="0"/>
                </a:lnTo>
                <a:lnTo>
                  <a:pt x="4128655" y="0"/>
                </a:lnTo>
                <a:lnTo>
                  <a:pt x="2554367" y="1974533"/>
                </a:lnTo>
                <a:lnTo>
                  <a:pt x="0" y="1974533"/>
                </a:ln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  <a:ln w="31750" cap="flat" cmpd="sng" algn="ctr">
            <a:solidFill>
              <a:srgbClr val="1F497D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Points Lines and Planes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38150"/>
            <a:ext cx="8686800" cy="685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>
                <a:solidFill>
                  <a:schemeClr val="accent1"/>
                </a:solidFill>
              </a:rPr>
              <a:t>Sample Problem 2:</a:t>
            </a:r>
            <a:r>
              <a:rPr lang="en-US" sz="2800" dirty="0">
                <a:solidFill>
                  <a:schemeClr val="accent1"/>
                </a:solidFill>
              </a:rPr>
              <a:t> </a:t>
            </a:r>
            <a:r>
              <a:rPr lang="en-US" sz="2800" b="1" dirty="0"/>
              <a:t>Refer to each figure.</a:t>
            </a:r>
            <a:endParaRPr lang="en-US" sz="2400" b="1" i="1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9984" y="4786340"/>
            <a:ext cx="2414016" cy="37621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28600" y="1428750"/>
            <a:ext cx="42672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/>
              <a:t>c</a:t>
            </a:r>
            <a:r>
              <a:rPr lang="en-US" sz="2800" dirty="0"/>
              <a:t>.</a:t>
            </a:r>
          </a:p>
        </p:txBody>
      </p:sp>
      <p:sp>
        <p:nvSpPr>
          <p:cNvPr id="11" name="Parallelogram 10"/>
          <p:cNvSpPr/>
          <p:nvPr/>
        </p:nvSpPr>
        <p:spPr>
          <a:xfrm>
            <a:off x="308153" y="2998480"/>
            <a:ext cx="4128655" cy="1113695"/>
          </a:xfrm>
          <a:custGeom>
            <a:avLst/>
            <a:gdLst>
              <a:gd name="connsiteX0" fmla="*/ 0 w 3048000"/>
              <a:gd name="connsiteY0" fmla="*/ 1974533 h 1974533"/>
              <a:gd name="connsiteX1" fmla="*/ 493633 w 3048000"/>
              <a:gd name="connsiteY1" fmla="*/ 0 h 1974533"/>
              <a:gd name="connsiteX2" fmla="*/ 3048000 w 3048000"/>
              <a:gd name="connsiteY2" fmla="*/ 0 h 1974533"/>
              <a:gd name="connsiteX3" fmla="*/ 2554367 w 3048000"/>
              <a:gd name="connsiteY3" fmla="*/ 1974533 h 1974533"/>
              <a:gd name="connsiteX4" fmla="*/ 0 w 3048000"/>
              <a:gd name="connsiteY4" fmla="*/ 1974533 h 1974533"/>
              <a:gd name="connsiteX0" fmla="*/ 0 w 4128655"/>
              <a:gd name="connsiteY0" fmla="*/ 1974533 h 1974533"/>
              <a:gd name="connsiteX1" fmla="*/ 493633 w 4128655"/>
              <a:gd name="connsiteY1" fmla="*/ 0 h 1974533"/>
              <a:gd name="connsiteX2" fmla="*/ 4128655 w 4128655"/>
              <a:gd name="connsiteY2" fmla="*/ 0 h 1974533"/>
              <a:gd name="connsiteX3" fmla="*/ 2554367 w 4128655"/>
              <a:gd name="connsiteY3" fmla="*/ 1974533 h 1974533"/>
              <a:gd name="connsiteX4" fmla="*/ 0 w 4128655"/>
              <a:gd name="connsiteY4" fmla="*/ 1974533 h 1974533"/>
              <a:gd name="connsiteX0" fmla="*/ 0 w 4128655"/>
              <a:gd name="connsiteY0" fmla="*/ 1974533 h 1974533"/>
              <a:gd name="connsiteX1" fmla="*/ 1811794 w 4128655"/>
              <a:gd name="connsiteY1" fmla="*/ 0 h 1974533"/>
              <a:gd name="connsiteX2" fmla="*/ 4128655 w 4128655"/>
              <a:gd name="connsiteY2" fmla="*/ 0 h 1974533"/>
              <a:gd name="connsiteX3" fmla="*/ 2554367 w 4128655"/>
              <a:gd name="connsiteY3" fmla="*/ 1974533 h 1974533"/>
              <a:gd name="connsiteX4" fmla="*/ 0 w 4128655"/>
              <a:gd name="connsiteY4" fmla="*/ 1974533 h 19745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128655" h="1974533">
                <a:moveTo>
                  <a:pt x="0" y="1974533"/>
                </a:moveTo>
                <a:lnTo>
                  <a:pt x="1811794" y="0"/>
                </a:lnTo>
                <a:lnTo>
                  <a:pt x="4128655" y="0"/>
                </a:lnTo>
                <a:lnTo>
                  <a:pt x="2554367" y="1974533"/>
                </a:lnTo>
                <a:lnTo>
                  <a:pt x="0" y="1974533"/>
                </a:lnTo>
                <a:close/>
              </a:path>
            </a:pathLst>
          </a:custGeom>
          <a:solidFill>
            <a:schemeClr val="accent3">
              <a:lumMod val="20000"/>
              <a:lumOff val="80000"/>
            </a:schemeClr>
          </a:solidFill>
          <a:ln w="31750" cap="flat" cmpd="sng" algn="ctr">
            <a:solidFill>
              <a:srgbClr val="1F497D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 flipH="1" flipV="1">
            <a:off x="1805754" y="1992207"/>
            <a:ext cx="1417691" cy="425845"/>
          </a:xfrm>
          <a:prstGeom prst="line">
            <a:avLst/>
          </a:prstGeom>
          <a:noFill/>
          <a:ln w="31750" cap="flat" cmpd="sng" algn="ctr">
            <a:solidFill>
              <a:srgbClr val="1F497D"/>
            </a:solidFill>
            <a:prstDash val="solid"/>
            <a:headEnd type="stealth" w="med" len="lg"/>
            <a:tailEnd type="stealth" w="med" len="lg"/>
          </a:ln>
          <a:effectLst/>
        </p:spPr>
      </p:cxnSp>
      <p:cxnSp>
        <p:nvCxnSpPr>
          <p:cNvPr id="15" name="Straight Connector 14"/>
          <p:cNvCxnSpPr/>
          <p:nvPr/>
        </p:nvCxnSpPr>
        <p:spPr>
          <a:xfrm flipH="1">
            <a:off x="1716013" y="3588417"/>
            <a:ext cx="1652015" cy="0"/>
          </a:xfrm>
          <a:prstGeom prst="line">
            <a:avLst/>
          </a:prstGeom>
          <a:noFill/>
          <a:ln w="31750" cap="flat" cmpd="sng" algn="ctr">
            <a:solidFill>
              <a:srgbClr val="1F497D"/>
            </a:solidFill>
            <a:prstDash val="solid"/>
            <a:headEnd type="stealth" w="med" len="lg"/>
            <a:tailEnd type="stealth" w="med" len="lg"/>
          </a:ln>
          <a:effectLst/>
        </p:spPr>
      </p:cxnSp>
      <p:cxnSp>
        <p:nvCxnSpPr>
          <p:cNvPr id="18" name="Straight Connector 17"/>
          <p:cNvCxnSpPr/>
          <p:nvPr/>
        </p:nvCxnSpPr>
        <p:spPr>
          <a:xfrm flipH="1">
            <a:off x="2982661" y="3601154"/>
            <a:ext cx="77367" cy="0"/>
          </a:xfrm>
          <a:prstGeom prst="line">
            <a:avLst/>
          </a:prstGeom>
          <a:noFill/>
          <a:ln w="19050" cap="flat" cmpd="sng" algn="ctr">
            <a:solidFill>
              <a:srgbClr val="1F497D"/>
            </a:solidFill>
            <a:prstDash val="sysDash"/>
            <a:headEnd type="oval" w="lg" len="lg"/>
          </a:ln>
          <a:effectLst/>
        </p:spPr>
      </p:cxnSp>
      <p:cxnSp>
        <p:nvCxnSpPr>
          <p:cNvPr id="20" name="Straight Connector 19"/>
          <p:cNvCxnSpPr/>
          <p:nvPr/>
        </p:nvCxnSpPr>
        <p:spPr>
          <a:xfrm flipH="1">
            <a:off x="2447498" y="3572545"/>
            <a:ext cx="77367" cy="0"/>
          </a:xfrm>
          <a:prstGeom prst="line">
            <a:avLst/>
          </a:prstGeom>
          <a:noFill/>
          <a:ln w="19050" cap="flat" cmpd="sng" algn="ctr">
            <a:solidFill>
              <a:srgbClr val="1F497D"/>
            </a:solidFill>
            <a:prstDash val="sysDash"/>
            <a:headEnd type="oval" w="lg" len="lg"/>
          </a:ln>
          <a:effectLst/>
        </p:spPr>
      </p:cxnSp>
      <p:cxnSp>
        <p:nvCxnSpPr>
          <p:cNvPr id="21" name="Straight Connector 20"/>
          <p:cNvCxnSpPr/>
          <p:nvPr/>
        </p:nvCxnSpPr>
        <p:spPr>
          <a:xfrm flipH="1">
            <a:off x="2094507" y="2103860"/>
            <a:ext cx="77367" cy="0"/>
          </a:xfrm>
          <a:prstGeom prst="line">
            <a:avLst/>
          </a:prstGeom>
          <a:noFill/>
          <a:ln w="19050" cap="flat" cmpd="sng" algn="ctr">
            <a:solidFill>
              <a:srgbClr val="1F497D"/>
            </a:solidFill>
            <a:prstDash val="sysDash"/>
            <a:headEnd type="oval" w="lg" len="lg"/>
          </a:ln>
          <a:effectLst/>
        </p:spPr>
      </p:cxnSp>
      <p:cxnSp>
        <p:nvCxnSpPr>
          <p:cNvPr id="23" name="Straight Connector 22"/>
          <p:cNvCxnSpPr/>
          <p:nvPr/>
        </p:nvCxnSpPr>
        <p:spPr>
          <a:xfrm>
            <a:off x="2506719" y="1490153"/>
            <a:ext cx="0" cy="697066"/>
          </a:xfrm>
          <a:prstGeom prst="line">
            <a:avLst/>
          </a:prstGeom>
          <a:noFill/>
          <a:ln w="31750" cap="flat" cmpd="sng" algn="ctr">
            <a:solidFill>
              <a:srgbClr val="1F497D"/>
            </a:solidFill>
            <a:prstDash val="solid"/>
            <a:headEnd type="stealth" w="med" len="lg"/>
            <a:tailEnd type="oval" w="sm" len="sm"/>
          </a:ln>
          <a:effectLst/>
        </p:spPr>
      </p:cxnSp>
      <p:cxnSp>
        <p:nvCxnSpPr>
          <p:cNvPr id="25" name="Straight Connector 24"/>
          <p:cNvCxnSpPr/>
          <p:nvPr/>
        </p:nvCxnSpPr>
        <p:spPr>
          <a:xfrm flipH="1" flipV="1">
            <a:off x="2506719" y="4084280"/>
            <a:ext cx="7881" cy="802541"/>
          </a:xfrm>
          <a:prstGeom prst="line">
            <a:avLst/>
          </a:prstGeom>
          <a:noFill/>
          <a:ln w="31750" cap="flat" cmpd="sng" algn="ctr">
            <a:solidFill>
              <a:srgbClr val="1F497D"/>
            </a:solidFill>
            <a:prstDash val="solid"/>
            <a:headEnd type="stealth" w="med" len="lg"/>
            <a:tailEnd type="oval" w="sm" len="sm"/>
          </a:ln>
          <a:effectLst/>
        </p:spPr>
      </p:cxnSp>
      <p:cxnSp>
        <p:nvCxnSpPr>
          <p:cNvPr id="27" name="Straight Connector 26"/>
          <p:cNvCxnSpPr/>
          <p:nvPr/>
        </p:nvCxnSpPr>
        <p:spPr>
          <a:xfrm flipH="1">
            <a:off x="3605477" y="1854053"/>
            <a:ext cx="77367" cy="0"/>
          </a:xfrm>
          <a:prstGeom prst="line">
            <a:avLst/>
          </a:prstGeom>
          <a:noFill/>
          <a:ln w="19050" cap="flat" cmpd="sng" algn="ctr">
            <a:solidFill>
              <a:srgbClr val="1F497D"/>
            </a:solidFill>
            <a:prstDash val="sysDash"/>
            <a:headEnd type="oval" w="lg" len="lg"/>
          </a:ln>
          <a:effectLst/>
        </p:spPr>
      </p:cxnSp>
      <p:cxnSp>
        <p:nvCxnSpPr>
          <p:cNvPr id="28" name="Straight Connector 27"/>
          <p:cNvCxnSpPr/>
          <p:nvPr/>
        </p:nvCxnSpPr>
        <p:spPr>
          <a:xfrm flipH="1">
            <a:off x="2444796" y="2205129"/>
            <a:ext cx="77367" cy="0"/>
          </a:xfrm>
          <a:prstGeom prst="line">
            <a:avLst/>
          </a:prstGeom>
          <a:noFill/>
          <a:ln w="19050" cap="flat" cmpd="sng" algn="ctr">
            <a:solidFill>
              <a:srgbClr val="1F497D"/>
            </a:solidFill>
            <a:prstDash val="sysDash"/>
            <a:headEnd type="oval" w="lg" len="lg"/>
          </a:ln>
          <a:effectLst/>
        </p:spPr>
      </p:cxnSp>
      <p:cxnSp>
        <p:nvCxnSpPr>
          <p:cNvPr id="29" name="Straight Connector 28"/>
          <p:cNvCxnSpPr/>
          <p:nvPr/>
        </p:nvCxnSpPr>
        <p:spPr>
          <a:xfrm flipH="1">
            <a:off x="2017140" y="3588417"/>
            <a:ext cx="77367" cy="0"/>
          </a:xfrm>
          <a:prstGeom prst="line">
            <a:avLst/>
          </a:prstGeom>
          <a:noFill/>
          <a:ln w="19050" cap="flat" cmpd="sng" algn="ctr">
            <a:solidFill>
              <a:srgbClr val="1F497D"/>
            </a:solidFill>
            <a:prstDash val="sysDash"/>
            <a:headEnd type="oval" w="lg" len="lg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Rectangle 29"/>
              <p:cNvSpPr/>
              <p:nvPr/>
            </p:nvSpPr>
            <p:spPr>
              <a:xfrm>
                <a:off x="2542020" y="3110880"/>
                <a:ext cx="445956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𝑪</m:t>
                      </m:r>
                    </m:oMath>
                  </m:oMathPara>
                </a14:m>
                <a:endParaRPr lang="en-US" sz="2400" b="1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30" name="Rectangle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42020" y="3110880"/>
                <a:ext cx="445956" cy="461665"/>
              </a:xfrm>
              <a:prstGeom prst="rect">
                <a:avLst/>
              </a:prstGeom>
              <a:blipFill rotWithShape="1">
                <a:blip r:embed="rId3"/>
                <a:stretch>
                  <a:fillRect t="-10526" r="-27397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Rectangle 30"/>
              <p:cNvSpPr/>
              <p:nvPr/>
            </p:nvSpPr>
            <p:spPr>
              <a:xfrm>
                <a:off x="2514600" y="1873028"/>
                <a:ext cx="428322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𝑳</m:t>
                      </m:r>
                    </m:oMath>
                  </m:oMathPara>
                </a14:m>
                <a:endParaRPr lang="en-US" sz="2400" b="1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31" name="Rectangle 3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4600" y="1873028"/>
                <a:ext cx="428322" cy="461665"/>
              </a:xfrm>
              <a:prstGeom prst="rect">
                <a:avLst/>
              </a:prstGeom>
              <a:blipFill rotWithShape="1">
                <a:blip r:embed="rId4"/>
                <a:stretch>
                  <a:fillRect t="-10526" r="-28571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72" name="Rectangle 3071"/>
              <p:cNvSpPr/>
              <p:nvPr/>
            </p:nvSpPr>
            <p:spPr>
              <a:xfrm>
                <a:off x="1618095" y="3170760"/>
                <a:ext cx="476412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𝑩</m:t>
                      </m:r>
                    </m:oMath>
                  </m:oMathPara>
                </a14:m>
                <a:endParaRPr lang="en-US" sz="2400" b="1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3072" name="Rectangle 307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18095" y="3170760"/>
                <a:ext cx="476412" cy="461665"/>
              </a:xfrm>
              <a:prstGeom prst="rect">
                <a:avLst/>
              </a:prstGeom>
              <a:blipFill rotWithShape="1">
                <a:blip r:embed="rId5"/>
                <a:stretch>
                  <a:fillRect t="-10526" r="-25316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73" name="Rectangle 3072"/>
              <p:cNvSpPr/>
              <p:nvPr/>
            </p:nvSpPr>
            <p:spPr>
              <a:xfrm>
                <a:off x="3031726" y="3126752"/>
                <a:ext cx="383438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𝑱</m:t>
                      </m:r>
                    </m:oMath>
                  </m:oMathPara>
                </a14:m>
                <a:endParaRPr lang="en-US" sz="2400" b="1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3073" name="Rectangle 307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31726" y="3126752"/>
                <a:ext cx="383438" cy="461665"/>
              </a:xfrm>
              <a:prstGeom prst="rect">
                <a:avLst/>
              </a:prstGeom>
              <a:blipFill rotWithShape="1">
                <a:blip r:embed="rId6"/>
                <a:stretch>
                  <a:fillRect t="-10526" r="-33333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75" name="Rectangle 3074"/>
              <p:cNvSpPr/>
              <p:nvPr/>
            </p:nvSpPr>
            <p:spPr>
              <a:xfrm>
                <a:off x="1889411" y="1685503"/>
                <a:ext cx="495649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𝑯</m:t>
                      </m:r>
                    </m:oMath>
                  </m:oMathPara>
                </a14:m>
                <a:endParaRPr lang="en-US" sz="2400" b="1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3075" name="Rectangle 307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89411" y="1685503"/>
                <a:ext cx="495649" cy="461665"/>
              </a:xfrm>
              <a:prstGeom prst="rect">
                <a:avLst/>
              </a:prstGeom>
              <a:blipFill rotWithShape="1">
                <a:blip r:embed="rId7"/>
                <a:stretch>
                  <a:fillRect t="-10526" r="-24691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77" name="Rectangle 3076"/>
              <p:cNvSpPr/>
              <p:nvPr/>
            </p:nvSpPr>
            <p:spPr>
              <a:xfrm>
                <a:off x="3682844" y="1623220"/>
                <a:ext cx="465192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/>
                        </a:rPr>
                        <m:t>𝑷</m:t>
                      </m:r>
                    </m:oMath>
                  </m:oMathPara>
                </a14:m>
                <a:endParaRPr lang="en-US" sz="2400" b="1" dirty="0"/>
              </a:p>
            </p:txBody>
          </p:sp>
        </mc:Choice>
        <mc:Fallback xmlns="">
          <p:sp>
            <p:nvSpPr>
              <p:cNvPr id="3077" name="Rectangle 307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82844" y="1623220"/>
                <a:ext cx="465192" cy="461665"/>
              </a:xfrm>
              <a:prstGeom prst="rect">
                <a:avLst/>
              </a:prstGeom>
              <a:blipFill rotWithShape="1">
                <a:blip r:embed="rId8"/>
                <a:stretch>
                  <a:fillRect t="-10526" r="-27632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78" name="Rectangle 3077"/>
              <p:cNvSpPr/>
              <p:nvPr/>
            </p:nvSpPr>
            <p:spPr>
              <a:xfrm>
                <a:off x="734748" y="3658005"/>
                <a:ext cx="465191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latin typeface="Cambria Math"/>
                          <a:ea typeface="Times New Roman"/>
                          <a:cs typeface="Times New Roman"/>
                        </a:rPr>
                        <m:t>𝝅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3078" name="Rectangle 307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4748" y="3658005"/>
                <a:ext cx="465191" cy="461665"/>
              </a:xfrm>
              <a:prstGeom prst="rect">
                <a:avLst/>
              </a:prstGeom>
              <a:blipFill rotWithShape="1">
                <a:blip r:embed="rId9"/>
                <a:stretch>
                  <a:fillRect t="-10526" r="-26316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79" name="Rectangle 3078"/>
              <p:cNvSpPr/>
              <p:nvPr/>
            </p:nvSpPr>
            <p:spPr>
              <a:xfrm>
                <a:off x="4705241" y="1576708"/>
                <a:ext cx="4049486" cy="87818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/>
                <a:r>
                  <a:rPr lang="en-US" sz="2400" dirty="0"/>
                  <a:t>Name the opposite ray of ray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2400" b="1" i="1">
                            <a:latin typeface="Cambria Math" panose="02040503050406030204" pitchFamily="18" charset="0"/>
                            <a:ea typeface="Times New Roman"/>
                          </a:rPr>
                        </m:ctrlPr>
                      </m:accPr>
                      <m:e>
                        <m:r>
                          <a:rPr lang="en-US" sz="2400" b="1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𝑪𝑩</m:t>
                        </m:r>
                      </m:e>
                    </m:acc>
                  </m:oMath>
                </a14:m>
                <a:r>
                  <a:rPr lang="en-US" sz="2400" dirty="0"/>
                  <a:t>.</a:t>
                </a:r>
              </a:p>
            </p:txBody>
          </p:sp>
        </mc:Choice>
        <mc:Fallback xmlns="">
          <p:sp>
            <p:nvSpPr>
              <p:cNvPr id="3079" name="Rectangle 307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05241" y="1576708"/>
                <a:ext cx="4049486" cy="878189"/>
              </a:xfrm>
              <a:prstGeom prst="rect">
                <a:avLst/>
              </a:prstGeom>
              <a:blipFill rotWithShape="1">
                <a:blip r:embed="rId10"/>
                <a:stretch>
                  <a:fillRect l="-2410" t="-5556" b="-152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4729981" y="2764156"/>
                <a:ext cx="1092671" cy="50885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dirty="0">
                    <a:ea typeface="Calibri"/>
                    <a:cs typeface="Times New Roman"/>
                  </a:rPr>
                  <a:t>Ray 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2400" b="1" i="1">
                            <a:effectLst/>
                            <a:latin typeface="Cambria Math" panose="02040503050406030204" pitchFamily="18" charset="0"/>
                            <a:ea typeface="Times New Roman"/>
                          </a:rPr>
                        </m:ctrlPr>
                      </m:accPr>
                      <m:e>
                        <m:r>
                          <a:rPr lang="en-US" sz="2400" b="1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𝑪𝑱</m:t>
                        </m:r>
                      </m:e>
                    </m:acc>
                  </m:oMath>
                </a14:m>
                <a:endParaRPr lang="en-US" sz="2400" b="1" i="1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9981" y="2764156"/>
                <a:ext cx="1092671" cy="508857"/>
              </a:xfrm>
              <a:prstGeom prst="rect">
                <a:avLst/>
              </a:prstGeom>
              <a:blipFill rotWithShape="1">
                <a:blip r:embed="rId11"/>
                <a:stretch>
                  <a:fillRect l="-8939" r="-13408" b="-261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5" name="Straight Connector 34"/>
          <p:cNvCxnSpPr/>
          <p:nvPr/>
        </p:nvCxnSpPr>
        <p:spPr>
          <a:xfrm flipV="1">
            <a:off x="2506719" y="2226844"/>
            <a:ext cx="0" cy="556847"/>
          </a:xfrm>
          <a:prstGeom prst="line">
            <a:avLst/>
          </a:prstGeom>
          <a:noFill/>
          <a:ln w="31750" cap="flat" cmpd="sng" algn="ctr">
            <a:solidFill>
              <a:srgbClr val="1F497D"/>
            </a:solidFill>
            <a:prstDash val="sysDash"/>
            <a:headEnd type="none" w="med" len="lg"/>
            <a:tailEnd type="none" w="sm" len="sm"/>
          </a:ln>
          <a:effectLst/>
        </p:spPr>
      </p:cxnSp>
      <p:cxnSp>
        <p:nvCxnSpPr>
          <p:cNvPr id="37" name="Straight Connector 36"/>
          <p:cNvCxnSpPr/>
          <p:nvPr/>
        </p:nvCxnSpPr>
        <p:spPr>
          <a:xfrm flipH="1">
            <a:off x="2506718" y="2784469"/>
            <a:ext cx="1" cy="770858"/>
          </a:xfrm>
          <a:prstGeom prst="line">
            <a:avLst/>
          </a:prstGeom>
          <a:noFill/>
          <a:ln w="31750" cap="flat" cmpd="sng" algn="ctr">
            <a:solidFill>
              <a:srgbClr val="1F497D"/>
            </a:solidFill>
            <a:prstDash val="solid"/>
            <a:headEnd type="none" w="sm" len="sm"/>
            <a:tailEnd type="none" w="sm" len="sm"/>
          </a:ln>
          <a:effectLst/>
        </p:spPr>
      </p:cxnSp>
      <p:cxnSp>
        <p:nvCxnSpPr>
          <p:cNvPr id="39" name="Straight Connector 38"/>
          <p:cNvCxnSpPr/>
          <p:nvPr/>
        </p:nvCxnSpPr>
        <p:spPr>
          <a:xfrm flipV="1">
            <a:off x="2506718" y="3527432"/>
            <a:ext cx="0" cy="556847"/>
          </a:xfrm>
          <a:prstGeom prst="line">
            <a:avLst/>
          </a:prstGeom>
          <a:noFill/>
          <a:ln w="31750" cap="flat" cmpd="sng" algn="ctr">
            <a:solidFill>
              <a:srgbClr val="1F497D"/>
            </a:solidFill>
            <a:prstDash val="sysDash"/>
            <a:headEnd type="none" w="med" len="lg"/>
            <a:tailEnd type="none" w="sm" len="sm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23"/>
              <p:cNvSpPr/>
              <p:nvPr/>
            </p:nvSpPr>
            <p:spPr>
              <a:xfrm>
                <a:off x="762000" y="2334823"/>
                <a:ext cx="410689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latin typeface="Cambria Math"/>
                        </a:rPr>
                        <m:t>𝝉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4" name="Rectangle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0" y="2334823"/>
                <a:ext cx="410689" cy="461665"/>
              </a:xfrm>
              <a:prstGeom prst="rect">
                <a:avLst/>
              </a:prstGeom>
              <a:blipFill rotWithShape="1">
                <a:blip r:embed="rId12"/>
                <a:stretch>
                  <a:fillRect t="-10526" r="-31343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64856514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236" y="-1806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Points Lines and Planes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551" y="438150"/>
            <a:ext cx="8709849" cy="9144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>
                <a:solidFill>
                  <a:schemeClr val="accent1"/>
                </a:solidFill>
              </a:rPr>
              <a:t>Sample Problem 3:</a:t>
            </a:r>
            <a:r>
              <a:rPr lang="en-US" sz="2400" dirty="0">
                <a:solidFill>
                  <a:schemeClr val="accent1"/>
                </a:solidFill>
              </a:rPr>
              <a:t> </a:t>
            </a:r>
            <a:r>
              <a:rPr lang="en-US" sz="2400" b="1" dirty="0"/>
              <a:t>Draw and label the figure for each relationship. </a:t>
            </a:r>
            <a:endParaRPr lang="en-US" sz="2400" b="1" i="1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9984" y="4786340"/>
            <a:ext cx="2414016" cy="37621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28600" y="971550"/>
            <a:ext cx="45397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/>
              <a:t>a</a:t>
            </a:r>
            <a:r>
              <a:rPr lang="en-US" sz="2800" dirty="0"/>
              <a:t>.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079" name="Rectangle 3078"/>
              <p:cNvSpPr/>
              <p:nvPr/>
            </p:nvSpPr>
            <p:spPr>
              <a:xfrm>
                <a:off x="659809" y="991142"/>
                <a:ext cx="8349661" cy="175708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42900" lvl="0" indent="-342900">
                  <a:buFont typeface="Arial" pitchFamily="34" charset="0"/>
                  <a:buChar char="•"/>
                </a:pPr>
                <a:r>
                  <a:rPr lang="en-US" sz="2400" dirty="0"/>
                  <a:t>Plane  </a:t>
                </a:r>
                <a14:m>
                  <m:oMath xmlns:m="http://schemas.openxmlformats.org/officeDocument/2006/math">
                    <m:r>
                      <a:rPr lang="en-US" sz="2400" b="1" i="1" smtClean="0">
                        <a:solidFill>
                          <a:prstClr val="black"/>
                        </a:solidFill>
                        <a:latin typeface="Cambria Math"/>
                      </a:rPr>
                      <m:t>𝑨</m:t>
                    </m:r>
                    <m:r>
                      <a:rPr lang="en-US" sz="2400" b="1" i="1">
                        <a:solidFill>
                          <a:prstClr val="black"/>
                        </a:solidFill>
                        <a:latin typeface="Cambria Math"/>
                      </a:rPr>
                      <m:t>𝑩</m:t>
                    </m:r>
                    <m:r>
                      <a:rPr lang="en-US" sz="2400" b="1" i="1" smtClean="0">
                        <a:solidFill>
                          <a:prstClr val="black"/>
                        </a:solidFill>
                        <a:latin typeface="Cambria Math"/>
                      </a:rPr>
                      <m:t>𝑺</m:t>
                    </m:r>
                    <m:r>
                      <a:rPr lang="en-US" sz="2400" b="1" i="0" smtClean="0">
                        <a:solidFill>
                          <a:prstClr val="black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en-US" sz="2400" dirty="0"/>
                  <a:t>contains lines </a:t>
                </a:r>
                <a14:m>
                  <m:oMath xmlns:m="http://schemas.openxmlformats.org/officeDocument/2006/math">
                    <m:acc>
                      <m:accPr>
                        <m:chr m:val="⃡"/>
                        <m:ctrlPr>
                          <a:rPr lang="en-US" sz="2400" b="1" i="1">
                            <a:latin typeface="Cambria Math" panose="02040503050406030204" pitchFamily="18" charset="0"/>
                            <a:ea typeface="Times New Roman"/>
                          </a:rPr>
                        </m:ctrlPr>
                      </m:accPr>
                      <m:e>
                        <m:r>
                          <a:rPr lang="en-US" sz="2400" b="1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𝑨𝑩</m:t>
                        </m:r>
                      </m:e>
                    </m:acc>
                  </m:oMath>
                </a14:m>
                <a:r>
                  <a:rPr lang="en-US" sz="2400" dirty="0"/>
                  <a:t>, </a:t>
                </a:r>
                <a14:m>
                  <m:oMath xmlns:m="http://schemas.openxmlformats.org/officeDocument/2006/math">
                    <m:acc>
                      <m:accPr>
                        <m:chr m:val="⃡"/>
                        <m:ctrlPr>
                          <a:rPr lang="en-US" sz="2400" b="1" i="1">
                            <a:latin typeface="Cambria Math" panose="02040503050406030204" pitchFamily="18" charset="0"/>
                            <a:ea typeface="Times New Roman"/>
                          </a:rPr>
                        </m:ctrlPr>
                      </m:accPr>
                      <m:e>
                        <m:r>
                          <a:rPr lang="en-US" sz="2400" b="1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𝑪𝑫</m:t>
                        </m:r>
                      </m:e>
                    </m:acc>
                  </m:oMath>
                </a14:m>
                <a:r>
                  <a:rPr lang="en-US" sz="2400" dirty="0"/>
                  <a:t>, and </a:t>
                </a:r>
                <a14:m>
                  <m:oMath xmlns:m="http://schemas.openxmlformats.org/officeDocument/2006/math">
                    <m:acc>
                      <m:accPr>
                        <m:chr m:val="⃡"/>
                        <m:ctrlPr>
                          <a:rPr lang="en-US" sz="2400" b="1" i="1">
                            <a:latin typeface="Cambria Math" panose="02040503050406030204" pitchFamily="18" charset="0"/>
                            <a:ea typeface="Times New Roman"/>
                          </a:rPr>
                        </m:ctrlPr>
                      </m:accPr>
                      <m:e>
                        <m:r>
                          <a:rPr lang="en-US" sz="2400" b="1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𝑨𝑲</m:t>
                        </m:r>
                      </m:e>
                    </m:acc>
                  </m:oMath>
                </a14:m>
                <a:r>
                  <a:rPr lang="en-US" sz="2400" dirty="0"/>
                  <a:t>.</a:t>
                </a:r>
              </a:p>
              <a:p>
                <a:pPr marL="342900" lvl="0" indent="-342900">
                  <a:buFont typeface="Arial" pitchFamily="34" charset="0"/>
                  <a:buChar char="•"/>
                </a:pPr>
                <a:r>
                  <a:rPr lang="en-US" sz="2400" dirty="0"/>
                  <a:t>Lines  </a:t>
                </a:r>
                <a14:m>
                  <m:oMath xmlns:m="http://schemas.openxmlformats.org/officeDocument/2006/math">
                    <m:acc>
                      <m:accPr>
                        <m:chr m:val="⃡"/>
                        <m:ctrlPr>
                          <a:rPr lang="en-US" sz="2400" b="1" i="1">
                            <a:latin typeface="Cambria Math" panose="02040503050406030204" pitchFamily="18" charset="0"/>
                            <a:ea typeface="Times New Roman"/>
                          </a:rPr>
                        </m:ctrlPr>
                      </m:accPr>
                      <m:e>
                        <m:r>
                          <a:rPr lang="en-US" sz="2400" b="1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𝑨𝑩</m:t>
                        </m:r>
                      </m:e>
                    </m:acc>
                  </m:oMath>
                </a14:m>
                <a:r>
                  <a:rPr lang="en-US" sz="2400" dirty="0"/>
                  <a:t> and </a:t>
                </a:r>
                <a14:m>
                  <m:oMath xmlns:m="http://schemas.openxmlformats.org/officeDocument/2006/math">
                    <m:acc>
                      <m:accPr>
                        <m:chr m:val="⃡"/>
                        <m:ctrlPr>
                          <a:rPr lang="en-US" sz="2400" b="1" i="1">
                            <a:latin typeface="Cambria Math" panose="02040503050406030204" pitchFamily="18" charset="0"/>
                            <a:ea typeface="Times New Roman"/>
                          </a:rPr>
                        </m:ctrlPr>
                      </m:accPr>
                      <m:e>
                        <m:r>
                          <a:rPr lang="en-US" sz="2400" b="1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𝑪𝑫</m:t>
                        </m:r>
                      </m:e>
                    </m:acc>
                  </m:oMath>
                </a14:m>
                <a:r>
                  <a:rPr lang="en-US" sz="2400" dirty="0"/>
                  <a:t> intersect at point  </a:t>
                </a:r>
                <a14:m>
                  <m:oMath xmlns:m="http://schemas.openxmlformats.org/officeDocument/2006/math">
                    <m:r>
                      <a:rPr lang="en-US" sz="2400" b="1" i="1">
                        <a:latin typeface="Cambria Math"/>
                        <a:ea typeface="Times New Roman"/>
                        <a:cs typeface="Times New Roman"/>
                      </a:rPr>
                      <m:t>𝑮</m:t>
                    </m:r>
                  </m:oMath>
                </a14:m>
                <a:r>
                  <a:rPr lang="en-US" sz="2400" dirty="0"/>
                  <a:t>.</a:t>
                </a:r>
              </a:p>
              <a:p>
                <a:pPr marL="342900" lvl="0" indent="-342900">
                  <a:buFont typeface="Arial" pitchFamily="34" charset="0"/>
                  <a:buChar char="•"/>
                </a:pPr>
                <a:r>
                  <a:rPr lang="en-US" sz="2400" dirty="0"/>
                  <a:t>Lines  </a:t>
                </a:r>
                <a14:m>
                  <m:oMath xmlns:m="http://schemas.openxmlformats.org/officeDocument/2006/math">
                    <m:acc>
                      <m:accPr>
                        <m:chr m:val="⃡"/>
                        <m:ctrlPr>
                          <a:rPr lang="en-US" sz="2400" b="1" i="1">
                            <a:latin typeface="Cambria Math" panose="02040503050406030204" pitchFamily="18" charset="0"/>
                            <a:ea typeface="Times New Roman"/>
                          </a:rPr>
                        </m:ctrlPr>
                      </m:accPr>
                      <m:e>
                        <m:r>
                          <a:rPr lang="en-US" sz="2400" b="1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𝑪𝑫</m:t>
                        </m:r>
                      </m:e>
                    </m:acc>
                  </m:oMath>
                </a14:m>
                <a:r>
                  <a:rPr lang="en-US" sz="2400" dirty="0"/>
                  <a:t>and </a:t>
                </a:r>
                <a14:m>
                  <m:oMath xmlns:m="http://schemas.openxmlformats.org/officeDocument/2006/math">
                    <m:acc>
                      <m:accPr>
                        <m:chr m:val="⃡"/>
                        <m:ctrlPr>
                          <a:rPr lang="en-US" sz="2400" b="1" i="1">
                            <a:latin typeface="Cambria Math" panose="02040503050406030204" pitchFamily="18" charset="0"/>
                            <a:ea typeface="Times New Roman"/>
                          </a:rPr>
                        </m:ctrlPr>
                      </m:accPr>
                      <m:e>
                        <m:r>
                          <a:rPr lang="en-US" sz="2400" b="1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𝑨𝑲</m:t>
                        </m:r>
                      </m:e>
                    </m:acc>
                  </m:oMath>
                </a14:m>
                <a:r>
                  <a:rPr lang="en-US" sz="2400" dirty="0"/>
                  <a:t> intersect at point  </a:t>
                </a:r>
                <a14:m>
                  <m:oMath xmlns:m="http://schemas.openxmlformats.org/officeDocument/2006/math">
                    <m:r>
                      <a:rPr lang="en-US" sz="2400" b="1" i="1">
                        <a:solidFill>
                          <a:prstClr val="black"/>
                        </a:solidFill>
                        <a:latin typeface="Cambria Math"/>
                      </a:rPr>
                      <m:t>𝑺</m:t>
                    </m:r>
                  </m:oMath>
                </a14:m>
                <a:r>
                  <a:rPr lang="en-US" sz="2400" dirty="0"/>
                  <a:t>.</a:t>
                </a:r>
              </a:p>
              <a:p>
                <a:pPr marL="342900" lvl="0" indent="-342900">
                  <a:buFont typeface="Arial" pitchFamily="34" charset="0"/>
                  <a:buChar char="•"/>
                </a:pPr>
                <a:r>
                  <a:rPr lang="en-US" sz="2400" dirty="0"/>
                  <a:t>Lines  </a:t>
                </a:r>
                <a14:m>
                  <m:oMath xmlns:m="http://schemas.openxmlformats.org/officeDocument/2006/math">
                    <m:acc>
                      <m:accPr>
                        <m:chr m:val="⃡"/>
                        <m:ctrlPr>
                          <a:rPr lang="en-US" sz="2400" b="1" i="1">
                            <a:latin typeface="Cambria Math" panose="02040503050406030204" pitchFamily="18" charset="0"/>
                            <a:ea typeface="Times New Roman"/>
                          </a:rPr>
                        </m:ctrlPr>
                      </m:accPr>
                      <m:e>
                        <m:r>
                          <a:rPr lang="en-US" sz="2400" b="1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𝑨𝑩</m:t>
                        </m:r>
                      </m:e>
                    </m:acc>
                  </m:oMath>
                </a14:m>
                <a:r>
                  <a:rPr lang="en-US" sz="2400" dirty="0"/>
                  <a:t> and </a:t>
                </a:r>
                <a14:m>
                  <m:oMath xmlns:m="http://schemas.openxmlformats.org/officeDocument/2006/math">
                    <m:acc>
                      <m:accPr>
                        <m:chr m:val="⃡"/>
                        <m:ctrlPr>
                          <a:rPr lang="en-US" sz="2400" b="1" i="1">
                            <a:latin typeface="Cambria Math" panose="02040503050406030204" pitchFamily="18" charset="0"/>
                            <a:ea typeface="Times New Roman"/>
                          </a:rPr>
                        </m:ctrlPr>
                      </m:accPr>
                      <m:e>
                        <m:r>
                          <a:rPr lang="en-US" sz="2400" b="1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𝑨𝑲</m:t>
                        </m:r>
                        <m:r>
                          <a:rPr lang="en-US" sz="2400" b="1" i="1" smtClean="0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 </m:t>
                        </m:r>
                      </m:e>
                    </m:acc>
                  </m:oMath>
                </a14:m>
                <a:r>
                  <a:rPr lang="en-US" sz="2400" dirty="0"/>
                  <a:t>intersect at point  </a:t>
                </a:r>
                <a14:m>
                  <m:oMath xmlns:m="http://schemas.openxmlformats.org/officeDocument/2006/math">
                    <m:r>
                      <a:rPr lang="en-US" sz="2400" b="1" i="1">
                        <a:solidFill>
                          <a:prstClr val="black"/>
                        </a:solidFill>
                        <a:latin typeface="Cambria Math"/>
                      </a:rPr>
                      <m:t>𝑨</m:t>
                    </m:r>
                  </m:oMath>
                </a14:m>
                <a:r>
                  <a:rPr lang="en-US" sz="2400" dirty="0"/>
                  <a:t>.</a:t>
                </a:r>
              </a:p>
            </p:txBody>
          </p:sp>
        </mc:Choice>
        <mc:Fallback>
          <p:sp>
            <p:nvSpPr>
              <p:cNvPr id="3079" name="Rectangle 307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9809" y="991142"/>
                <a:ext cx="8349661" cy="1757084"/>
              </a:xfrm>
              <a:prstGeom prst="rect">
                <a:avLst/>
              </a:prstGeom>
              <a:blipFill>
                <a:blip r:embed="rId3"/>
                <a:stretch>
                  <a:fillRect l="-949" b="-7292"/>
                </a:stretch>
              </a:blipFill>
            </p:spPr>
            <p:txBody>
              <a:bodyPr/>
              <a:lstStyle/>
              <a:p>
                <a:r>
                  <a:rPr lang="en-Z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03353732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arallelogram 10"/>
          <p:cNvSpPr/>
          <p:nvPr/>
        </p:nvSpPr>
        <p:spPr>
          <a:xfrm>
            <a:off x="540029" y="3246374"/>
            <a:ext cx="4312707" cy="1728071"/>
          </a:xfrm>
          <a:custGeom>
            <a:avLst/>
            <a:gdLst>
              <a:gd name="connsiteX0" fmla="*/ 0 w 3048000"/>
              <a:gd name="connsiteY0" fmla="*/ 1974533 h 1974533"/>
              <a:gd name="connsiteX1" fmla="*/ 493633 w 3048000"/>
              <a:gd name="connsiteY1" fmla="*/ 0 h 1974533"/>
              <a:gd name="connsiteX2" fmla="*/ 3048000 w 3048000"/>
              <a:gd name="connsiteY2" fmla="*/ 0 h 1974533"/>
              <a:gd name="connsiteX3" fmla="*/ 2554367 w 3048000"/>
              <a:gd name="connsiteY3" fmla="*/ 1974533 h 1974533"/>
              <a:gd name="connsiteX4" fmla="*/ 0 w 3048000"/>
              <a:gd name="connsiteY4" fmla="*/ 1974533 h 1974533"/>
              <a:gd name="connsiteX0" fmla="*/ 0 w 4128655"/>
              <a:gd name="connsiteY0" fmla="*/ 1974533 h 1974533"/>
              <a:gd name="connsiteX1" fmla="*/ 493633 w 4128655"/>
              <a:gd name="connsiteY1" fmla="*/ 0 h 1974533"/>
              <a:gd name="connsiteX2" fmla="*/ 4128655 w 4128655"/>
              <a:gd name="connsiteY2" fmla="*/ 0 h 1974533"/>
              <a:gd name="connsiteX3" fmla="*/ 2554367 w 4128655"/>
              <a:gd name="connsiteY3" fmla="*/ 1974533 h 1974533"/>
              <a:gd name="connsiteX4" fmla="*/ 0 w 4128655"/>
              <a:gd name="connsiteY4" fmla="*/ 1974533 h 1974533"/>
              <a:gd name="connsiteX0" fmla="*/ 0 w 4128655"/>
              <a:gd name="connsiteY0" fmla="*/ 1974533 h 1974533"/>
              <a:gd name="connsiteX1" fmla="*/ 1811794 w 4128655"/>
              <a:gd name="connsiteY1" fmla="*/ 0 h 1974533"/>
              <a:gd name="connsiteX2" fmla="*/ 4128655 w 4128655"/>
              <a:gd name="connsiteY2" fmla="*/ 0 h 1974533"/>
              <a:gd name="connsiteX3" fmla="*/ 2554367 w 4128655"/>
              <a:gd name="connsiteY3" fmla="*/ 1974533 h 1974533"/>
              <a:gd name="connsiteX4" fmla="*/ 0 w 4128655"/>
              <a:gd name="connsiteY4" fmla="*/ 1974533 h 19745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128655" h="1974533">
                <a:moveTo>
                  <a:pt x="0" y="1974533"/>
                </a:moveTo>
                <a:lnTo>
                  <a:pt x="1811794" y="0"/>
                </a:lnTo>
                <a:lnTo>
                  <a:pt x="4128655" y="0"/>
                </a:lnTo>
                <a:lnTo>
                  <a:pt x="2554367" y="1974533"/>
                </a:lnTo>
                <a:lnTo>
                  <a:pt x="0" y="1974533"/>
                </a:ln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  <a:ln w="31750" cap="flat" cmpd="sng" algn="ctr">
            <a:solidFill>
              <a:srgbClr val="1F497D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236" y="-1806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Points Lines and Planes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551" y="438150"/>
            <a:ext cx="9048859" cy="5334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>
                <a:solidFill>
                  <a:schemeClr val="accent1"/>
                </a:solidFill>
              </a:rPr>
              <a:t>Sample Problem 3:</a:t>
            </a:r>
            <a:r>
              <a:rPr lang="en-US" sz="2400" dirty="0">
                <a:solidFill>
                  <a:schemeClr val="accent1"/>
                </a:solidFill>
              </a:rPr>
              <a:t> </a:t>
            </a:r>
            <a:r>
              <a:rPr lang="en-US" sz="2400" b="1" dirty="0"/>
              <a:t>Draw and label the figure for each relationship. </a:t>
            </a:r>
            <a:endParaRPr lang="en-US" sz="2400" b="1" i="1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9984" y="4786340"/>
            <a:ext cx="2414016" cy="37621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28600" y="1047750"/>
            <a:ext cx="42832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/>
              <a:t>a</a:t>
            </a:r>
            <a:r>
              <a:rPr lang="en-US" sz="2800" dirty="0"/>
              <a:t>.</a:t>
            </a:r>
          </a:p>
        </p:txBody>
      </p:sp>
      <p:cxnSp>
        <p:nvCxnSpPr>
          <p:cNvPr id="13" name="Straight Connector 12"/>
          <p:cNvCxnSpPr/>
          <p:nvPr/>
        </p:nvCxnSpPr>
        <p:spPr>
          <a:xfrm flipH="1" flipV="1">
            <a:off x="1501833" y="4243042"/>
            <a:ext cx="1827094" cy="538584"/>
          </a:xfrm>
          <a:prstGeom prst="line">
            <a:avLst/>
          </a:prstGeom>
          <a:noFill/>
          <a:ln w="31750" cap="flat" cmpd="sng" algn="ctr">
            <a:solidFill>
              <a:srgbClr val="1F497D"/>
            </a:solidFill>
            <a:prstDash val="solid"/>
            <a:headEnd type="stealth" w="med" len="lg"/>
            <a:tailEnd type="stealth" w="med" len="lg"/>
          </a:ln>
          <a:effectLst/>
        </p:spPr>
      </p:cxnSp>
      <p:cxnSp>
        <p:nvCxnSpPr>
          <p:cNvPr id="15" name="Straight Connector 14"/>
          <p:cNvCxnSpPr/>
          <p:nvPr/>
        </p:nvCxnSpPr>
        <p:spPr>
          <a:xfrm flipH="1">
            <a:off x="1938362" y="3374760"/>
            <a:ext cx="2100238" cy="1572477"/>
          </a:xfrm>
          <a:prstGeom prst="line">
            <a:avLst/>
          </a:prstGeom>
          <a:noFill/>
          <a:ln w="31750" cap="flat" cmpd="sng" algn="ctr">
            <a:solidFill>
              <a:srgbClr val="1F497D"/>
            </a:solidFill>
            <a:prstDash val="solid"/>
            <a:headEnd type="stealth" w="med" len="lg"/>
            <a:tailEnd type="stealth" w="med" len="lg"/>
          </a:ln>
          <a:effectLst/>
        </p:spPr>
      </p:cxnSp>
      <p:cxnSp>
        <p:nvCxnSpPr>
          <p:cNvPr id="18" name="Straight Connector 17"/>
          <p:cNvCxnSpPr/>
          <p:nvPr/>
        </p:nvCxnSpPr>
        <p:spPr>
          <a:xfrm flipH="1">
            <a:off x="2998034" y="4110409"/>
            <a:ext cx="77367" cy="0"/>
          </a:xfrm>
          <a:prstGeom prst="line">
            <a:avLst/>
          </a:prstGeom>
          <a:noFill/>
          <a:ln w="19050" cap="flat" cmpd="sng" algn="ctr">
            <a:solidFill>
              <a:srgbClr val="1F497D"/>
            </a:solidFill>
            <a:prstDash val="sysDash"/>
            <a:headEnd type="oval" w="lg" len="lg"/>
          </a:ln>
          <a:effectLst/>
        </p:spPr>
      </p:cxnSp>
      <p:cxnSp>
        <p:nvCxnSpPr>
          <p:cNvPr id="20" name="Straight Connector 19"/>
          <p:cNvCxnSpPr/>
          <p:nvPr/>
        </p:nvCxnSpPr>
        <p:spPr>
          <a:xfrm flipH="1">
            <a:off x="2159641" y="4704342"/>
            <a:ext cx="77367" cy="0"/>
          </a:xfrm>
          <a:prstGeom prst="line">
            <a:avLst/>
          </a:prstGeom>
          <a:noFill/>
          <a:ln w="19050" cap="flat" cmpd="sng" algn="ctr">
            <a:solidFill>
              <a:srgbClr val="1F497D"/>
            </a:solidFill>
            <a:prstDash val="sysDash"/>
            <a:headEnd type="oval" w="lg" len="lg"/>
          </a:ln>
          <a:effectLst/>
        </p:spPr>
      </p:cxnSp>
      <p:cxnSp>
        <p:nvCxnSpPr>
          <p:cNvPr id="21" name="Straight Connector 20"/>
          <p:cNvCxnSpPr/>
          <p:nvPr/>
        </p:nvCxnSpPr>
        <p:spPr>
          <a:xfrm flipH="1">
            <a:off x="2870634" y="4690545"/>
            <a:ext cx="77367" cy="0"/>
          </a:xfrm>
          <a:prstGeom prst="line">
            <a:avLst/>
          </a:prstGeom>
          <a:noFill/>
          <a:ln w="19050" cap="flat" cmpd="sng" algn="ctr">
            <a:solidFill>
              <a:srgbClr val="1F497D"/>
            </a:solidFill>
            <a:prstDash val="sysDash"/>
            <a:headEnd type="oval" w="lg" len="lg"/>
          </a:ln>
          <a:effectLst/>
        </p:spPr>
      </p:cxnSp>
      <p:cxnSp>
        <p:nvCxnSpPr>
          <p:cNvPr id="27" name="Straight Connector 26"/>
          <p:cNvCxnSpPr/>
          <p:nvPr/>
        </p:nvCxnSpPr>
        <p:spPr>
          <a:xfrm flipH="1">
            <a:off x="2429910" y="4530604"/>
            <a:ext cx="77367" cy="0"/>
          </a:xfrm>
          <a:prstGeom prst="line">
            <a:avLst/>
          </a:prstGeom>
          <a:noFill/>
          <a:ln w="19050" cap="flat" cmpd="sng" algn="ctr">
            <a:solidFill>
              <a:srgbClr val="1F497D"/>
            </a:solidFill>
            <a:prstDash val="sysDash"/>
            <a:headEnd type="oval" w="lg" len="lg"/>
          </a:ln>
          <a:effectLst/>
        </p:spPr>
      </p:cxnSp>
      <p:cxnSp>
        <p:nvCxnSpPr>
          <p:cNvPr id="28" name="Straight Connector 27"/>
          <p:cNvCxnSpPr/>
          <p:nvPr/>
        </p:nvCxnSpPr>
        <p:spPr>
          <a:xfrm flipH="1">
            <a:off x="1931053" y="4391908"/>
            <a:ext cx="77367" cy="0"/>
          </a:xfrm>
          <a:prstGeom prst="line">
            <a:avLst/>
          </a:prstGeom>
          <a:noFill/>
          <a:ln w="19050" cap="flat" cmpd="sng" algn="ctr">
            <a:solidFill>
              <a:srgbClr val="1F497D"/>
            </a:solidFill>
            <a:prstDash val="sysDash"/>
            <a:headEnd type="oval" w="lg" len="lg"/>
          </a:ln>
          <a:effectLst/>
        </p:spPr>
      </p:cxnSp>
      <p:cxnSp>
        <p:nvCxnSpPr>
          <p:cNvPr id="29" name="Straight Connector 28"/>
          <p:cNvCxnSpPr/>
          <p:nvPr/>
        </p:nvCxnSpPr>
        <p:spPr>
          <a:xfrm flipH="1">
            <a:off x="4038600" y="3591297"/>
            <a:ext cx="77367" cy="0"/>
          </a:xfrm>
          <a:prstGeom prst="line">
            <a:avLst/>
          </a:prstGeom>
          <a:noFill/>
          <a:ln w="19050" cap="flat" cmpd="sng" algn="ctr">
            <a:solidFill>
              <a:srgbClr val="1F497D"/>
            </a:solidFill>
            <a:prstDash val="sysDash"/>
            <a:headEnd type="oval" w="lg" len="lg"/>
          </a:ln>
          <a:effectLst/>
        </p:spPr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30" name="Rectangle 29"/>
              <p:cNvSpPr/>
              <p:nvPr/>
            </p:nvSpPr>
            <p:spPr>
              <a:xfrm>
                <a:off x="2101348" y="4123831"/>
                <a:ext cx="595035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  </m:t>
                      </m:r>
                      <m:r>
                        <a:rPr lang="en-US" sz="2400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𝑮</m:t>
                      </m:r>
                    </m:oMath>
                  </m:oMathPara>
                </a14:m>
                <a:endParaRPr lang="en-US" sz="2400" b="1" dirty="0">
                  <a:solidFill>
                    <a:prstClr val="black"/>
                  </a:solidFill>
                </a:endParaRPr>
              </a:p>
            </p:txBody>
          </p:sp>
        </mc:Choice>
        <mc:Fallback>
          <p:sp>
            <p:nvSpPr>
              <p:cNvPr id="30" name="Rectangle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01348" y="4123831"/>
                <a:ext cx="595035" cy="46166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Z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Rectangle 30"/>
              <p:cNvSpPr/>
              <p:nvPr/>
            </p:nvSpPr>
            <p:spPr>
              <a:xfrm>
                <a:off x="3074773" y="3444045"/>
                <a:ext cx="428322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𝑺</m:t>
                      </m:r>
                    </m:oMath>
                  </m:oMathPara>
                </a14:m>
                <a:endParaRPr lang="en-US" sz="2400" b="1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31" name="Rectangle 3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74773" y="3444045"/>
                <a:ext cx="428322" cy="461665"/>
              </a:xfrm>
              <a:prstGeom prst="rect">
                <a:avLst/>
              </a:prstGeom>
              <a:blipFill rotWithShape="1">
                <a:blip r:embed="rId4"/>
                <a:stretch>
                  <a:fillRect t="-10526" r="-28169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072" name="Rectangle 3071"/>
              <p:cNvSpPr/>
              <p:nvPr/>
            </p:nvSpPr>
            <p:spPr>
              <a:xfrm>
                <a:off x="2945285" y="4292771"/>
                <a:ext cx="476412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𝑩</m:t>
                      </m:r>
                    </m:oMath>
                  </m:oMathPara>
                </a14:m>
                <a:endParaRPr lang="en-US" sz="2400" b="1" dirty="0">
                  <a:solidFill>
                    <a:prstClr val="black"/>
                  </a:solidFill>
                </a:endParaRPr>
              </a:p>
            </p:txBody>
          </p:sp>
        </mc:Choice>
        <mc:Fallback>
          <p:sp>
            <p:nvSpPr>
              <p:cNvPr id="3072" name="Rectangle 307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45285" y="4292771"/>
                <a:ext cx="476412" cy="46166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Z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073" name="Rectangle 3072"/>
              <p:cNvSpPr/>
              <p:nvPr/>
            </p:nvSpPr>
            <p:spPr>
              <a:xfrm>
                <a:off x="3871349" y="3586501"/>
                <a:ext cx="489236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𝑲</m:t>
                      </m:r>
                    </m:oMath>
                  </m:oMathPara>
                </a14:m>
                <a:endParaRPr lang="en-US" sz="2400" b="1" dirty="0">
                  <a:solidFill>
                    <a:prstClr val="black"/>
                  </a:solidFill>
                </a:endParaRPr>
              </a:p>
            </p:txBody>
          </p:sp>
        </mc:Choice>
        <mc:Fallback>
          <p:sp>
            <p:nvSpPr>
              <p:cNvPr id="3073" name="Rectangle 307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71349" y="3586501"/>
                <a:ext cx="489236" cy="46166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Z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075" name="Rectangle 3074"/>
              <p:cNvSpPr/>
              <p:nvPr/>
            </p:nvSpPr>
            <p:spPr>
              <a:xfrm>
                <a:off x="3032860" y="3906026"/>
                <a:ext cx="484428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𝑫</m:t>
                      </m:r>
                    </m:oMath>
                  </m:oMathPara>
                </a14:m>
                <a:endParaRPr lang="en-US" sz="2400" b="1" dirty="0">
                  <a:solidFill>
                    <a:prstClr val="black"/>
                  </a:solidFill>
                </a:endParaRPr>
              </a:p>
            </p:txBody>
          </p:sp>
        </mc:Choice>
        <mc:Fallback>
          <p:sp>
            <p:nvSpPr>
              <p:cNvPr id="3075" name="Rectangle 307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32860" y="3906026"/>
                <a:ext cx="484428" cy="46166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Z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077" name="Rectangle 3076"/>
              <p:cNvSpPr/>
              <p:nvPr/>
            </p:nvSpPr>
            <p:spPr>
              <a:xfrm>
                <a:off x="1746759" y="4470990"/>
                <a:ext cx="445956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/>
                        </a:rPr>
                        <m:t>𝑪</m:t>
                      </m:r>
                    </m:oMath>
                  </m:oMathPara>
                </a14:m>
                <a:endParaRPr lang="en-US" sz="2400" b="1" dirty="0"/>
              </a:p>
            </p:txBody>
          </p:sp>
        </mc:Choice>
        <mc:Fallback>
          <p:sp>
            <p:nvSpPr>
              <p:cNvPr id="3077" name="Rectangle 307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46759" y="4470990"/>
                <a:ext cx="445956" cy="461665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Z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079" name="Rectangle 3078"/>
              <p:cNvSpPr/>
              <p:nvPr/>
            </p:nvSpPr>
            <p:spPr>
              <a:xfrm>
                <a:off x="656922" y="1046313"/>
                <a:ext cx="8349661" cy="175708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42900" lvl="0" indent="-342900">
                  <a:buFont typeface="Arial" pitchFamily="34" charset="0"/>
                  <a:buChar char="•"/>
                </a:pPr>
                <a:r>
                  <a:rPr lang="en-US" sz="2400" dirty="0"/>
                  <a:t>Plane  </a:t>
                </a:r>
                <a14:m>
                  <m:oMath xmlns:m="http://schemas.openxmlformats.org/officeDocument/2006/math">
                    <m:r>
                      <a:rPr lang="en-US" sz="2400" b="1" i="1" smtClean="0">
                        <a:solidFill>
                          <a:prstClr val="black"/>
                        </a:solidFill>
                        <a:latin typeface="Cambria Math"/>
                      </a:rPr>
                      <m:t>𝑨</m:t>
                    </m:r>
                    <m:r>
                      <a:rPr lang="en-US" sz="2400" b="1" i="1">
                        <a:solidFill>
                          <a:prstClr val="black"/>
                        </a:solidFill>
                        <a:latin typeface="Cambria Math"/>
                      </a:rPr>
                      <m:t>𝑩</m:t>
                    </m:r>
                    <m:r>
                      <a:rPr lang="en-US" sz="2400" b="1" i="1" smtClean="0">
                        <a:solidFill>
                          <a:prstClr val="black"/>
                        </a:solidFill>
                        <a:latin typeface="Cambria Math"/>
                      </a:rPr>
                      <m:t>𝑺</m:t>
                    </m:r>
                    <m:r>
                      <a:rPr lang="en-US" sz="2400" b="1" i="0" smtClean="0">
                        <a:solidFill>
                          <a:prstClr val="black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en-US" sz="2400" dirty="0"/>
                  <a:t>contains lines </a:t>
                </a:r>
                <a14:m>
                  <m:oMath xmlns:m="http://schemas.openxmlformats.org/officeDocument/2006/math">
                    <m:acc>
                      <m:accPr>
                        <m:chr m:val="⃡"/>
                        <m:ctrlPr>
                          <a:rPr lang="en-US" sz="2400" b="1" i="1">
                            <a:latin typeface="Cambria Math" panose="02040503050406030204" pitchFamily="18" charset="0"/>
                            <a:ea typeface="Times New Roman"/>
                          </a:rPr>
                        </m:ctrlPr>
                      </m:accPr>
                      <m:e>
                        <m:r>
                          <a:rPr lang="en-US" sz="2400" b="1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𝑨𝑩</m:t>
                        </m:r>
                      </m:e>
                    </m:acc>
                  </m:oMath>
                </a14:m>
                <a:r>
                  <a:rPr lang="en-US" sz="2400" dirty="0"/>
                  <a:t>, </a:t>
                </a:r>
                <a14:m>
                  <m:oMath xmlns:m="http://schemas.openxmlformats.org/officeDocument/2006/math">
                    <m:acc>
                      <m:accPr>
                        <m:chr m:val="⃡"/>
                        <m:ctrlPr>
                          <a:rPr lang="en-US" sz="2400" b="1" i="1">
                            <a:latin typeface="Cambria Math" panose="02040503050406030204" pitchFamily="18" charset="0"/>
                            <a:ea typeface="Times New Roman"/>
                          </a:rPr>
                        </m:ctrlPr>
                      </m:accPr>
                      <m:e>
                        <m:r>
                          <a:rPr lang="en-US" sz="2400" b="1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𝑪𝑫</m:t>
                        </m:r>
                      </m:e>
                    </m:acc>
                  </m:oMath>
                </a14:m>
                <a:r>
                  <a:rPr lang="en-US" sz="2400" dirty="0"/>
                  <a:t>, and </a:t>
                </a:r>
                <a14:m>
                  <m:oMath xmlns:m="http://schemas.openxmlformats.org/officeDocument/2006/math">
                    <m:acc>
                      <m:accPr>
                        <m:chr m:val="⃡"/>
                        <m:ctrlPr>
                          <a:rPr lang="en-US" sz="2400" b="1" i="1">
                            <a:latin typeface="Cambria Math" panose="02040503050406030204" pitchFamily="18" charset="0"/>
                            <a:ea typeface="Times New Roman"/>
                          </a:rPr>
                        </m:ctrlPr>
                      </m:accPr>
                      <m:e>
                        <m:r>
                          <a:rPr lang="en-US" sz="2400" b="1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𝑨𝑲</m:t>
                        </m:r>
                      </m:e>
                    </m:acc>
                  </m:oMath>
                </a14:m>
                <a:r>
                  <a:rPr lang="en-US" sz="2400" dirty="0"/>
                  <a:t>.</a:t>
                </a:r>
              </a:p>
              <a:p>
                <a:pPr marL="342900" lvl="0" indent="-342900">
                  <a:buFont typeface="Arial" pitchFamily="34" charset="0"/>
                  <a:buChar char="•"/>
                </a:pPr>
                <a:r>
                  <a:rPr lang="en-US" sz="2400" dirty="0"/>
                  <a:t>Lines  </a:t>
                </a:r>
                <a14:m>
                  <m:oMath xmlns:m="http://schemas.openxmlformats.org/officeDocument/2006/math">
                    <m:acc>
                      <m:accPr>
                        <m:chr m:val="⃡"/>
                        <m:ctrlPr>
                          <a:rPr lang="en-US" sz="2400" b="1" i="1">
                            <a:latin typeface="Cambria Math" panose="02040503050406030204" pitchFamily="18" charset="0"/>
                            <a:ea typeface="Times New Roman"/>
                          </a:rPr>
                        </m:ctrlPr>
                      </m:accPr>
                      <m:e>
                        <m:r>
                          <a:rPr lang="en-US" sz="2400" b="1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𝑨𝑩</m:t>
                        </m:r>
                      </m:e>
                    </m:acc>
                  </m:oMath>
                </a14:m>
                <a:r>
                  <a:rPr lang="en-US" sz="2400" dirty="0"/>
                  <a:t> and </a:t>
                </a:r>
                <a14:m>
                  <m:oMath xmlns:m="http://schemas.openxmlformats.org/officeDocument/2006/math">
                    <m:acc>
                      <m:accPr>
                        <m:chr m:val="⃡"/>
                        <m:ctrlPr>
                          <a:rPr lang="en-US" sz="2400" b="1" i="1">
                            <a:latin typeface="Cambria Math" panose="02040503050406030204" pitchFamily="18" charset="0"/>
                            <a:ea typeface="Times New Roman"/>
                          </a:rPr>
                        </m:ctrlPr>
                      </m:accPr>
                      <m:e>
                        <m:r>
                          <a:rPr lang="en-US" sz="2400" b="1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𝑪𝑫</m:t>
                        </m:r>
                      </m:e>
                    </m:acc>
                  </m:oMath>
                </a14:m>
                <a:r>
                  <a:rPr lang="en-US" sz="2400" dirty="0"/>
                  <a:t> intersect at point  </a:t>
                </a:r>
                <a14:m>
                  <m:oMath xmlns:m="http://schemas.openxmlformats.org/officeDocument/2006/math">
                    <m:r>
                      <a:rPr lang="en-US" sz="2400" b="1" i="1">
                        <a:latin typeface="Cambria Math"/>
                        <a:ea typeface="Times New Roman"/>
                        <a:cs typeface="Times New Roman"/>
                      </a:rPr>
                      <m:t>𝑮</m:t>
                    </m:r>
                  </m:oMath>
                </a14:m>
                <a:r>
                  <a:rPr lang="en-US" sz="2400" dirty="0"/>
                  <a:t>.</a:t>
                </a:r>
              </a:p>
              <a:p>
                <a:pPr marL="342900" lvl="0" indent="-342900">
                  <a:buFont typeface="Arial" pitchFamily="34" charset="0"/>
                  <a:buChar char="•"/>
                </a:pPr>
                <a:r>
                  <a:rPr lang="en-US" sz="2400" dirty="0"/>
                  <a:t>Lines  </a:t>
                </a:r>
                <a14:m>
                  <m:oMath xmlns:m="http://schemas.openxmlformats.org/officeDocument/2006/math">
                    <m:acc>
                      <m:accPr>
                        <m:chr m:val="⃡"/>
                        <m:ctrlPr>
                          <a:rPr lang="en-US" sz="2400" b="1" i="1">
                            <a:latin typeface="Cambria Math" panose="02040503050406030204" pitchFamily="18" charset="0"/>
                            <a:ea typeface="Times New Roman"/>
                          </a:rPr>
                        </m:ctrlPr>
                      </m:accPr>
                      <m:e>
                        <m:r>
                          <a:rPr lang="en-US" sz="2400" b="1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𝑪𝑫</m:t>
                        </m:r>
                      </m:e>
                    </m:acc>
                  </m:oMath>
                </a14:m>
                <a:r>
                  <a:rPr lang="en-US" sz="2400" dirty="0"/>
                  <a:t> and </a:t>
                </a:r>
                <a14:m>
                  <m:oMath xmlns:m="http://schemas.openxmlformats.org/officeDocument/2006/math">
                    <m:acc>
                      <m:accPr>
                        <m:chr m:val="⃡"/>
                        <m:ctrlPr>
                          <a:rPr lang="en-US" sz="2400" b="1" i="1">
                            <a:latin typeface="Cambria Math" panose="02040503050406030204" pitchFamily="18" charset="0"/>
                            <a:ea typeface="Times New Roman"/>
                          </a:rPr>
                        </m:ctrlPr>
                      </m:accPr>
                      <m:e>
                        <m:r>
                          <a:rPr lang="en-US" sz="2400" b="1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𝑨𝑲</m:t>
                        </m:r>
                      </m:e>
                    </m:acc>
                  </m:oMath>
                </a14:m>
                <a:r>
                  <a:rPr lang="en-US" sz="2400" dirty="0"/>
                  <a:t> intersect at point  </a:t>
                </a:r>
                <a14:m>
                  <m:oMath xmlns:m="http://schemas.openxmlformats.org/officeDocument/2006/math">
                    <m:r>
                      <a:rPr lang="en-US" sz="2400" b="1" i="1">
                        <a:solidFill>
                          <a:prstClr val="black"/>
                        </a:solidFill>
                        <a:latin typeface="Cambria Math"/>
                      </a:rPr>
                      <m:t>𝑺</m:t>
                    </m:r>
                  </m:oMath>
                </a14:m>
                <a:r>
                  <a:rPr lang="en-US" sz="2400" dirty="0"/>
                  <a:t>.</a:t>
                </a:r>
              </a:p>
              <a:p>
                <a:pPr marL="342900" lvl="0" indent="-342900">
                  <a:buFont typeface="Arial" pitchFamily="34" charset="0"/>
                  <a:buChar char="•"/>
                </a:pPr>
                <a:r>
                  <a:rPr lang="en-US" sz="2400" dirty="0"/>
                  <a:t>Lines  </a:t>
                </a:r>
                <a14:m>
                  <m:oMath xmlns:m="http://schemas.openxmlformats.org/officeDocument/2006/math">
                    <m:acc>
                      <m:accPr>
                        <m:chr m:val="⃡"/>
                        <m:ctrlPr>
                          <a:rPr lang="en-US" sz="2400" b="1" i="1">
                            <a:latin typeface="Cambria Math" panose="02040503050406030204" pitchFamily="18" charset="0"/>
                            <a:ea typeface="Times New Roman"/>
                          </a:rPr>
                        </m:ctrlPr>
                      </m:accPr>
                      <m:e>
                        <m:r>
                          <a:rPr lang="en-US" sz="2400" b="1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𝑨𝑩</m:t>
                        </m:r>
                      </m:e>
                    </m:acc>
                  </m:oMath>
                </a14:m>
                <a:r>
                  <a:rPr lang="en-US" sz="2400" dirty="0"/>
                  <a:t> and </a:t>
                </a:r>
                <a14:m>
                  <m:oMath xmlns:m="http://schemas.openxmlformats.org/officeDocument/2006/math">
                    <m:acc>
                      <m:accPr>
                        <m:chr m:val="⃡"/>
                        <m:ctrlPr>
                          <a:rPr lang="en-US" sz="2400" b="1" i="1">
                            <a:latin typeface="Cambria Math" panose="02040503050406030204" pitchFamily="18" charset="0"/>
                            <a:ea typeface="Times New Roman"/>
                          </a:rPr>
                        </m:ctrlPr>
                      </m:accPr>
                      <m:e>
                        <m:r>
                          <a:rPr lang="en-US" sz="2400" b="1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𝑨𝑲</m:t>
                        </m:r>
                        <m:r>
                          <a:rPr lang="en-US" sz="2400" b="1" i="1" smtClean="0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 </m:t>
                        </m:r>
                      </m:e>
                    </m:acc>
                  </m:oMath>
                </a14:m>
                <a:r>
                  <a:rPr lang="en-US" sz="2400" dirty="0"/>
                  <a:t>intersect at point  </a:t>
                </a:r>
                <a14:m>
                  <m:oMath xmlns:m="http://schemas.openxmlformats.org/officeDocument/2006/math">
                    <m:r>
                      <a:rPr lang="en-US" sz="2400" b="1" i="1">
                        <a:solidFill>
                          <a:prstClr val="black"/>
                        </a:solidFill>
                        <a:latin typeface="Cambria Math"/>
                      </a:rPr>
                      <m:t>𝑨</m:t>
                    </m:r>
                  </m:oMath>
                </a14:m>
                <a:r>
                  <a:rPr lang="en-US" sz="2400" dirty="0"/>
                  <a:t>.</a:t>
                </a:r>
              </a:p>
            </p:txBody>
          </p:sp>
        </mc:Choice>
        <mc:Fallback>
          <p:sp>
            <p:nvSpPr>
              <p:cNvPr id="3079" name="Rectangle 307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6922" y="1046313"/>
                <a:ext cx="8349661" cy="1757084"/>
              </a:xfrm>
              <a:prstGeom prst="rect">
                <a:avLst/>
              </a:prstGeom>
              <a:blipFill>
                <a:blip r:embed="rId9"/>
                <a:stretch>
                  <a:fillRect l="-1023" b="-7292"/>
                </a:stretch>
              </a:blipFill>
            </p:spPr>
            <p:txBody>
              <a:bodyPr/>
              <a:lstStyle/>
              <a:p>
                <a:r>
                  <a:rPr lang="en-Z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4" name="Rectangle 23"/>
              <p:cNvSpPr/>
              <p:nvPr/>
            </p:nvSpPr>
            <p:spPr>
              <a:xfrm>
                <a:off x="1777116" y="3948214"/>
                <a:ext cx="457176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/>
                        </a:rPr>
                        <m:t>𝑨</m:t>
                      </m:r>
                    </m:oMath>
                  </m:oMathPara>
                </a14:m>
                <a:endParaRPr lang="en-US" sz="2400" b="1" dirty="0"/>
              </a:p>
            </p:txBody>
          </p:sp>
        </mc:Choice>
        <mc:Fallback>
          <p:sp>
            <p:nvSpPr>
              <p:cNvPr id="24" name="Rectangle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77116" y="3948214"/>
                <a:ext cx="457176" cy="461665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ZA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3" name="Straight Connector 32"/>
          <p:cNvCxnSpPr/>
          <p:nvPr/>
        </p:nvCxnSpPr>
        <p:spPr>
          <a:xfrm flipH="1">
            <a:off x="1219202" y="3431653"/>
            <a:ext cx="3352949" cy="1258892"/>
          </a:xfrm>
          <a:prstGeom prst="line">
            <a:avLst/>
          </a:prstGeom>
          <a:noFill/>
          <a:ln w="31750" cap="flat" cmpd="sng" algn="ctr">
            <a:solidFill>
              <a:srgbClr val="1F497D"/>
            </a:solidFill>
            <a:prstDash val="solid"/>
            <a:headEnd type="stealth" w="med" len="lg"/>
            <a:tailEnd type="stealth" w="med" len="lg"/>
          </a:ln>
          <a:effectLst/>
        </p:spPr>
      </p:cxnSp>
      <p:cxnSp>
        <p:nvCxnSpPr>
          <p:cNvPr id="44" name="Straight Connector 43"/>
          <p:cNvCxnSpPr/>
          <p:nvPr/>
        </p:nvCxnSpPr>
        <p:spPr>
          <a:xfrm flipH="1">
            <a:off x="3276600" y="3888797"/>
            <a:ext cx="77367" cy="0"/>
          </a:xfrm>
          <a:prstGeom prst="line">
            <a:avLst/>
          </a:prstGeom>
          <a:noFill/>
          <a:ln w="19050" cap="flat" cmpd="sng" algn="ctr">
            <a:solidFill>
              <a:srgbClr val="1F497D"/>
            </a:solidFill>
            <a:prstDash val="sysDash"/>
            <a:headEnd type="oval" w="lg" len="lg"/>
          </a:ln>
          <a:effectLst/>
        </p:spPr>
      </p:cxnSp>
    </p:spTree>
    <p:extLst>
      <p:ext uri="{BB962C8B-B14F-4D97-AF65-F5344CB8AC3E}">
        <p14:creationId xmlns:p14="http://schemas.microsoft.com/office/powerpoint/2010/main" val="3192434214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236" y="-1806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Points Lines and Planes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390189"/>
            <a:ext cx="9188797" cy="5334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>
                <a:solidFill>
                  <a:schemeClr val="accent1"/>
                </a:solidFill>
              </a:rPr>
              <a:t>Sample Problem 3:</a:t>
            </a:r>
            <a:r>
              <a:rPr lang="en-US" sz="2400" dirty="0">
                <a:solidFill>
                  <a:schemeClr val="accent1"/>
                </a:solidFill>
              </a:rPr>
              <a:t> </a:t>
            </a:r>
            <a:r>
              <a:rPr lang="en-US" sz="2400" b="1" dirty="0"/>
              <a:t>Draw and label the figure for each relationship. </a:t>
            </a:r>
            <a:endParaRPr lang="en-US" sz="2400" b="1" i="1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9984" y="4786340"/>
            <a:ext cx="2414016" cy="37621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90478" y="923589"/>
            <a:ext cx="42672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/>
              <a:t>b</a:t>
            </a:r>
            <a:r>
              <a:rPr lang="en-US" sz="2400" dirty="0"/>
              <a:t>.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079" name="Rectangle 3078"/>
              <p:cNvSpPr/>
              <p:nvPr/>
            </p:nvSpPr>
            <p:spPr>
              <a:xfrm>
                <a:off x="685800" y="982613"/>
                <a:ext cx="3878602" cy="327294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42900" lvl="0" indent="-342900">
                  <a:buFont typeface="Arial" pitchFamily="34" charset="0"/>
                  <a:buChar char="•"/>
                </a:pPr>
                <a:r>
                  <a:rPr lang="en-US" sz="2400" dirty="0"/>
                  <a:t>Plane </a:t>
                </a:r>
                <a14:m>
                  <m:oMath xmlns:m="http://schemas.openxmlformats.org/officeDocument/2006/math">
                    <m:r>
                      <a:rPr lang="en-US" sz="2400" b="1" i="1">
                        <a:latin typeface="Cambria Math"/>
                        <a:ea typeface="Times New Roman"/>
                        <a:cs typeface="Times New Roman"/>
                      </a:rPr>
                      <m:t>𝝅</m:t>
                    </m:r>
                  </m:oMath>
                </a14:m>
                <a:r>
                  <a:rPr lang="en-US" sz="2400" dirty="0"/>
                  <a:t> contains line </a:t>
                </a:r>
                <a14:m>
                  <m:oMath xmlns:m="http://schemas.openxmlformats.org/officeDocument/2006/math">
                    <m:acc>
                      <m:accPr>
                        <m:chr m:val="⃡"/>
                        <m:ctrlPr>
                          <a:rPr lang="en-US" sz="2400" b="1" i="1">
                            <a:latin typeface="Cambria Math" panose="02040503050406030204" pitchFamily="18" charset="0"/>
                            <a:ea typeface="Times New Roman"/>
                          </a:rPr>
                        </m:ctrlPr>
                      </m:accPr>
                      <m:e>
                        <m:r>
                          <a:rPr lang="en-US" sz="2400" b="1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𝑨𝑩</m:t>
                        </m:r>
                      </m:e>
                    </m:acc>
                    <m:r>
                      <a:rPr lang="en-US" sz="2400" b="1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 </m:t>
                    </m:r>
                  </m:oMath>
                </a14:m>
                <a:r>
                  <a:rPr lang="en-US" sz="2400" dirty="0"/>
                  <a:t>and point  </a:t>
                </a:r>
                <a14:m>
                  <m:oMath xmlns:m="http://schemas.openxmlformats.org/officeDocument/2006/math">
                    <m:r>
                      <a:rPr lang="en-US" sz="2400" b="1" i="1">
                        <a:solidFill>
                          <a:prstClr val="black"/>
                        </a:solidFill>
                        <a:latin typeface="Cambria Math"/>
                        <a:ea typeface="Times New Roman"/>
                        <a:cs typeface="Times New Roman"/>
                      </a:rPr>
                      <m:t>𝑳</m:t>
                    </m:r>
                  </m:oMath>
                </a14:m>
                <a:r>
                  <a:rPr lang="en-US" sz="2400" dirty="0"/>
                  <a:t>.</a:t>
                </a:r>
              </a:p>
              <a:p>
                <a:pPr marL="342900" lvl="0" indent="-342900">
                  <a:buFont typeface="Arial" pitchFamily="34" charset="0"/>
                  <a:buChar char="•"/>
                </a:pPr>
                <a:r>
                  <a:rPr lang="en-US" sz="2400" dirty="0"/>
                  <a:t>Plane </a:t>
                </a:r>
                <a14:m>
                  <m:oMath xmlns:m="http://schemas.openxmlformats.org/officeDocument/2006/math">
                    <m:r>
                      <a:rPr lang="en-US" sz="2400" b="1" i="1">
                        <a:latin typeface="Cambria Math"/>
                        <a:ea typeface="Times New Roman"/>
                        <a:cs typeface="Times New Roman"/>
                      </a:rPr>
                      <m:t>𝝉</m:t>
                    </m:r>
                  </m:oMath>
                </a14:m>
                <a:r>
                  <a:rPr lang="en-US" sz="2400" dirty="0"/>
                  <a:t> contains line </a:t>
                </a:r>
                <a14:m>
                  <m:oMath xmlns:m="http://schemas.openxmlformats.org/officeDocument/2006/math">
                    <m:acc>
                      <m:accPr>
                        <m:chr m:val="⃡"/>
                        <m:ctrlPr>
                          <a:rPr lang="en-US" sz="2400" b="1" i="1">
                            <a:latin typeface="Cambria Math" panose="02040503050406030204" pitchFamily="18" charset="0"/>
                            <a:ea typeface="Times New Roman"/>
                          </a:rPr>
                        </m:ctrlPr>
                      </m:accPr>
                      <m:e>
                        <m:r>
                          <a:rPr lang="en-US" sz="2400" b="1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𝑬𝑭</m:t>
                        </m:r>
                      </m:e>
                    </m:acc>
                    <m:r>
                      <a:rPr lang="en-US" sz="2400" b="1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 </m:t>
                    </m:r>
                  </m:oMath>
                </a14:m>
                <a:r>
                  <a:rPr lang="en-US" sz="2400" dirty="0"/>
                  <a:t>and point </a:t>
                </a:r>
                <a14:m>
                  <m:oMath xmlns:m="http://schemas.openxmlformats.org/officeDocument/2006/math">
                    <m:r>
                      <a:rPr lang="en-US" sz="2400" b="1" i="1" smtClean="0">
                        <a:latin typeface="Cambria Math"/>
                      </a:rPr>
                      <m:t>𝑺</m:t>
                    </m:r>
                  </m:oMath>
                </a14:m>
                <a:r>
                  <a:rPr lang="en-US" sz="2400" dirty="0"/>
                  <a:t>.</a:t>
                </a:r>
              </a:p>
              <a:p>
                <a:pPr marL="342900" lvl="0" indent="-342900">
                  <a:buFont typeface="Arial" pitchFamily="34" charset="0"/>
                  <a:buChar char="•"/>
                </a:pPr>
                <a:r>
                  <a:rPr lang="en-US" sz="2400" dirty="0"/>
                  <a:t>Lines </a:t>
                </a:r>
                <a14:m>
                  <m:oMath xmlns:m="http://schemas.openxmlformats.org/officeDocument/2006/math">
                    <m:acc>
                      <m:accPr>
                        <m:chr m:val="⃡"/>
                        <m:ctrlPr>
                          <a:rPr lang="en-US" sz="2400" b="1" i="1">
                            <a:latin typeface="Cambria Math" panose="02040503050406030204" pitchFamily="18" charset="0"/>
                            <a:ea typeface="Times New Roman"/>
                          </a:rPr>
                        </m:ctrlPr>
                      </m:accPr>
                      <m:e>
                        <m:r>
                          <a:rPr lang="en-US" sz="2400" b="1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𝑨𝑩</m:t>
                        </m:r>
                      </m:e>
                    </m:acc>
                    <m:r>
                      <a:rPr lang="en-US" sz="2400" b="1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 </m:t>
                    </m:r>
                  </m:oMath>
                </a14:m>
                <a:r>
                  <a:rPr lang="en-US" sz="2400" dirty="0"/>
                  <a:t>and </a:t>
                </a:r>
                <a14:m>
                  <m:oMath xmlns:m="http://schemas.openxmlformats.org/officeDocument/2006/math">
                    <m:acc>
                      <m:accPr>
                        <m:chr m:val="⃡"/>
                        <m:ctrlPr>
                          <a:rPr lang="en-US" sz="2400" b="1" i="1">
                            <a:latin typeface="Cambria Math" panose="02040503050406030204" pitchFamily="18" charset="0"/>
                            <a:ea typeface="Times New Roman"/>
                          </a:rPr>
                        </m:ctrlPr>
                      </m:accPr>
                      <m:e>
                        <m:r>
                          <a:rPr lang="en-US" sz="2400" b="1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𝑬𝑭</m:t>
                        </m:r>
                      </m:e>
                    </m:acc>
                    <m:r>
                      <a:rPr lang="en-US" sz="2400" b="1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 </m:t>
                    </m:r>
                  </m:oMath>
                </a14:m>
                <a:r>
                  <a:rPr lang="en-US" sz="2400" dirty="0"/>
                  <a:t>intersect at point </a:t>
                </a:r>
                <a14:m>
                  <m:oMath xmlns:m="http://schemas.openxmlformats.org/officeDocument/2006/math">
                    <m:r>
                      <a:rPr lang="en-US" sz="2400" b="1" i="1" smtClean="0">
                        <a:latin typeface="Cambria Math"/>
                      </a:rPr>
                      <m:t>𝑯</m:t>
                    </m:r>
                  </m:oMath>
                </a14:m>
                <a:r>
                  <a:rPr lang="en-US" sz="2400" dirty="0"/>
                  <a:t>.</a:t>
                </a:r>
              </a:p>
              <a:p>
                <a:pPr marL="342900" lvl="0" indent="-342900">
                  <a:buFont typeface="Arial" pitchFamily="34" charset="0"/>
                  <a:buChar char="•"/>
                </a:pPr>
                <a:r>
                  <a:rPr lang="en-US" sz="2400" dirty="0"/>
                  <a:t>The intersection of plane </a:t>
                </a:r>
                <a14:m>
                  <m:oMath xmlns:m="http://schemas.openxmlformats.org/officeDocument/2006/math">
                    <m:r>
                      <a:rPr lang="en-US" sz="2400" b="1" i="1">
                        <a:latin typeface="Cambria Math"/>
                        <a:ea typeface="Times New Roman"/>
                        <a:cs typeface="Times New Roman"/>
                      </a:rPr>
                      <m:t>𝝅</m:t>
                    </m:r>
                  </m:oMath>
                </a14:m>
                <a:r>
                  <a:rPr lang="en-US" sz="2400" dirty="0"/>
                  <a:t> and plane </a:t>
                </a:r>
                <a14:m>
                  <m:oMath xmlns:m="http://schemas.openxmlformats.org/officeDocument/2006/math">
                    <m:r>
                      <a:rPr lang="en-US" sz="2400" b="1" i="1">
                        <a:latin typeface="Cambria Math"/>
                        <a:ea typeface="Times New Roman"/>
                        <a:cs typeface="Times New Roman"/>
                      </a:rPr>
                      <m:t>𝝉</m:t>
                    </m:r>
                  </m:oMath>
                </a14:m>
                <a:r>
                  <a:rPr lang="en-US" sz="2400" dirty="0"/>
                  <a:t> is line</a:t>
                </a:r>
                <a:r>
                  <a:rPr lang="en-US" sz="2400" b="1" dirty="0">
                    <a:ea typeface="Times New Roman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⃡"/>
                        <m:ctrlPr>
                          <a:rPr lang="en-US" sz="2400" b="1" i="1">
                            <a:effectLst/>
                            <a:latin typeface="Cambria Math" panose="02040503050406030204" pitchFamily="18" charset="0"/>
                            <a:ea typeface="Times New Roman"/>
                          </a:rPr>
                        </m:ctrlPr>
                      </m:accPr>
                      <m:e>
                        <m:r>
                          <a:rPr lang="en-US" sz="2400" b="1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𝑳𝑼</m:t>
                        </m:r>
                      </m:e>
                    </m:acc>
                  </m:oMath>
                </a14:m>
                <a:r>
                  <a:rPr lang="en-US" sz="2400" dirty="0"/>
                  <a:t>.</a:t>
                </a:r>
              </a:p>
            </p:txBody>
          </p:sp>
        </mc:Choice>
        <mc:Fallback>
          <p:sp>
            <p:nvSpPr>
              <p:cNvPr id="3079" name="Rectangle 307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982613"/>
                <a:ext cx="3878602" cy="3272947"/>
              </a:xfrm>
              <a:prstGeom prst="rect">
                <a:avLst/>
              </a:prstGeom>
              <a:blipFill>
                <a:blip r:embed="rId3"/>
                <a:stretch>
                  <a:fillRect l="-2201" t="-1490" r="-1887" b="-2048"/>
                </a:stretch>
              </a:blipFill>
            </p:spPr>
            <p:txBody>
              <a:bodyPr/>
              <a:lstStyle/>
              <a:p>
                <a:r>
                  <a:rPr lang="en-Z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44633393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236" y="-1806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Points Lines and Planes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6138" y="390189"/>
            <a:ext cx="9048859" cy="5334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>
                <a:solidFill>
                  <a:schemeClr val="accent1"/>
                </a:solidFill>
              </a:rPr>
              <a:t>Sample Problem 3:</a:t>
            </a:r>
            <a:r>
              <a:rPr lang="en-US" sz="2400" dirty="0">
                <a:solidFill>
                  <a:schemeClr val="accent1"/>
                </a:solidFill>
              </a:rPr>
              <a:t> </a:t>
            </a:r>
            <a:r>
              <a:rPr lang="en-US" sz="2400" b="1" dirty="0"/>
              <a:t>Draw and the label figure for each relationship. </a:t>
            </a:r>
            <a:endParaRPr lang="en-US" sz="2400" b="1" i="1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9984" y="4786340"/>
            <a:ext cx="2414016" cy="37621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90478" y="923589"/>
            <a:ext cx="42672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/>
              <a:t>b</a:t>
            </a:r>
            <a:r>
              <a:rPr lang="en-US" sz="2400" dirty="0"/>
              <a:t>.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079" name="Rectangle 3078"/>
              <p:cNvSpPr/>
              <p:nvPr/>
            </p:nvSpPr>
            <p:spPr>
              <a:xfrm>
                <a:off x="685800" y="982613"/>
                <a:ext cx="3878602" cy="327294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42900" lvl="0" indent="-342900">
                  <a:buFont typeface="Arial" pitchFamily="34" charset="0"/>
                  <a:buChar char="•"/>
                </a:pPr>
                <a:r>
                  <a:rPr lang="en-US" sz="2400" dirty="0"/>
                  <a:t>Plane </a:t>
                </a:r>
                <a14:m>
                  <m:oMath xmlns:m="http://schemas.openxmlformats.org/officeDocument/2006/math">
                    <m:r>
                      <a:rPr lang="en-US" sz="2400" b="1" i="1">
                        <a:latin typeface="Cambria Math"/>
                        <a:ea typeface="Times New Roman"/>
                        <a:cs typeface="Times New Roman"/>
                      </a:rPr>
                      <m:t>𝝅</m:t>
                    </m:r>
                  </m:oMath>
                </a14:m>
                <a:r>
                  <a:rPr lang="en-US" sz="2400" dirty="0"/>
                  <a:t> contains line </a:t>
                </a:r>
                <a14:m>
                  <m:oMath xmlns:m="http://schemas.openxmlformats.org/officeDocument/2006/math">
                    <m:acc>
                      <m:accPr>
                        <m:chr m:val="⃡"/>
                        <m:ctrlPr>
                          <a:rPr lang="en-US" sz="2400" b="1" i="1">
                            <a:latin typeface="Cambria Math" panose="02040503050406030204" pitchFamily="18" charset="0"/>
                            <a:ea typeface="Times New Roman"/>
                          </a:rPr>
                        </m:ctrlPr>
                      </m:accPr>
                      <m:e>
                        <m:r>
                          <a:rPr lang="en-US" sz="2400" b="1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𝑨𝑩</m:t>
                        </m:r>
                      </m:e>
                    </m:acc>
                    <m:r>
                      <a:rPr lang="en-US" sz="2400" b="1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 </m:t>
                    </m:r>
                  </m:oMath>
                </a14:m>
                <a:r>
                  <a:rPr lang="en-US" sz="2400" dirty="0"/>
                  <a:t>and point  </a:t>
                </a:r>
                <a14:m>
                  <m:oMath xmlns:m="http://schemas.openxmlformats.org/officeDocument/2006/math">
                    <m:r>
                      <a:rPr lang="en-US" sz="2400" b="1" i="1">
                        <a:solidFill>
                          <a:prstClr val="black"/>
                        </a:solidFill>
                        <a:latin typeface="Cambria Math"/>
                        <a:ea typeface="Times New Roman"/>
                        <a:cs typeface="Times New Roman"/>
                      </a:rPr>
                      <m:t>𝑳</m:t>
                    </m:r>
                  </m:oMath>
                </a14:m>
                <a:r>
                  <a:rPr lang="en-US" sz="2400" dirty="0"/>
                  <a:t>.</a:t>
                </a:r>
              </a:p>
              <a:p>
                <a:pPr marL="342900" lvl="0" indent="-342900">
                  <a:buFont typeface="Arial" pitchFamily="34" charset="0"/>
                  <a:buChar char="•"/>
                </a:pPr>
                <a:r>
                  <a:rPr lang="en-US" sz="2400" dirty="0"/>
                  <a:t>Plane </a:t>
                </a:r>
                <a14:m>
                  <m:oMath xmlns:m="http://schemas.openxmlformats.org/officeDocument/2006/math">
                    <m:r>
                      <a:rPr lang="en-US" sz="2400" b="1" i="1">
                        <a:latin typeface="Cambria Math"/>
                        <a:ea typeface="Times New Roman"/>
                        <a:cs typeface="Times New Roman"/>
                      </a:rPr>
                      <m:t>𝝉</m:t>
                    </m:r>
                  </m:oMath>
                </a14:m>
                <a:r>
                  <a:rPr lang="en-US" sz="2400" dirty="0"/>
                  <a:t> contains line </a:t>
                </a:r>
                <a14:m>
                  <m:oMath xmlns:m="http://schemas.openxmlformats.org/officeDocument/2006/math">
                    <m:acc>
                      <m:accPr>
                        <m:chr m:val="⃡"/>
                        <m:ctrlPr>
                          <a:rPr lang="en-US" sz="2400" b="1" i="1">
                            <a:latin typeface="Cambria Math" panose="02040503050406030204" pitchFamily="18" charset="0"/>
                            <a:ea typeface="Times New Roman"/>
                          </a:rPr>
                        </m:ctrlPr>
                      </m:accPr>
                      <m:e>
                        <m:r>
                          <a:rPr lang="en-US" sz="2400" b="1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𝑬𝑭</m:t>
                        </m:r>
                      </m:e>
                    </m:acc>
                    <m:r>
                      <a:rPr lang="en-US" sz="2400" b="1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 </m:t>
                    </m:r>
                  </m:oMath>
                </a14:m>
                <a:r>
                  <a:rPr lang="en-US" sz="2400" dirty="0"/>
                  <a:t>and point </a:t>
                </a:r>
                <a14:m>
                  <m:oMath xmlns:m="http://schemas.openxmlformats.org/officeDocument/2006/math">
                    <m:r>
                      <a:rPr lang="en-US" sz="2400" b="1" i="1" smtClean="0">
                        <a:latin typeface="Cambria Math"/>
                      </a:rPr>
                      <m:t>𝑺</m:t>
                    </m:r>
                  </m:oMath>
                </a14:m>
                <a:r>
                  <a:rPr lang="en-US" sz="2400" dirty="0"/>
                  <a:t>.</a:t>
                </a:r>
              </a:p>
              <a:p>
                <a:pPr marL="342900" lvl="0" indent="-342900">
                  <a:buFont typeface="Arial" pitchFamily="34" charset="0"/>
                  <a:buChar char="•"/>
                </a:pPr>
                <a:r>
                  <a:rPr lang="en-US" sz="2400" dirty="0"/>
                  <a:t>Lines </a:t>
                </a:r>
                <a14:m>
                  <m:oMath xmlns:m="http://schemas.openxmlformats.org/officeDocument/2006/math">
                    <m:acc>
                      <m:accPr>
                        <m:chr m:val="⃡"/>
                        <m:ctrlPr>
                          <a:rPr lang="en-US" sz="2400" b="1" i="1">
                            <a:latin typeface="Cambria Math" panose="02040503050406030204" pitchFamily="18" charset="0"/>
                            <a:ea typeface="Times New Roman"/>
                          </a:rPr>
                        </m:ctrlPr>
                      </m:accPr>
                      <m:e>
                        <m:r>
                          <a:rPr lang="en-US" sz="2400" b="1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𝑨𝑩</m:t>
                        </m:r>
                      </m:e>
                    </m:acc>
                    <m:r>
                      <a:rPr lang="en-US" sz="2400" b="1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 </m:t>
                    </m:r>
                  </m:oMath>
                </a14:m>
                <a:r>
                  <a:rPr lang="en-US" sz="2400" dirty="0"/>
                  <a:t>and </a:t>
                </a:r>
                <a14:m>
                  <m:oMath xmlns:m="http://schemas.openxmlformats.org/officeDocument/2006/math">
                    <m:acc>
                      <m:accPr>
                        <m:chr m:val="⃡"/>
                        <m:ctrlPr>
                          <a:rPr lang="en-US" sz="2400" b="1" i="1">
                            <a:latin typeface="Cambria Math" panose="02040503050406030204" pitchFamily="18" charset="0"/>
                            <a:ea typeface="Times New Roman"/>
                          </a:rPr>
                        </m:ctrlPr>
                      </m:accPr>
                      <m:e>
                        <m:r>
                          <a:rPr lang="en-US" sz="2400" b="1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𝑬𝑭</m:t>
                        </m:r>
                      </m:e>
                    </m:acc>
                    <m:r>
                      <a:rPr lang="en-US" sz="2400" b="1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 </m:t>
                    </m:r>
                  </m:oMath>
                </a14:m>
                <a:r>
                  <a:rPr lang="en-US" sz="2400" dirty="0"/>
                  <a:t>intersect at point </a:t>
                </a:r>
                <a14:m>
                  <m:oMath xmlns:m="http://schemas.openxmlformats.org/officeDocument/2006/math">
                    <m:r>
                      <a:rPr lang="en-US" sz="2400" b="1" i="1" smtClean="0">
                        <a:latin typeface="Cambria Math"/>
                      </a:rPr>
                      <m:t>𝑯</m:t>
                    </m:r>
                  </m:oMath>
                </a14:m>
                <a:r>
                  <a:rPr lang="en-US" sz="2400" dirty="0"/>
                  <a:t>.</a:t>
                </a:r>
              </a:p>
              <a:p>
                <a:pPr marL="342900" lvl="0" indent="-342900">
                  <a:buFont typeface="Arial" pitchFamily="34" charset="0"/>
                  <a:buChar char="•"/>
                </a:pPr>
                <a:r>
                  <a:rPr lang="en-US" sz="2400" dirty="0"/>
                  <a:t>The intersection of plane </a:t>
                </a:r>
                <a14:m>
                  <m:oMath xmlns:m="http://schemas.openxmlformats.org/officeDocument/2006/math">
                    <m:r>
                      <a:rPr lang="en-US" sz="2400" b="1" i="1">
                        <a:latin typeface="Cambria Math"/>
                        <a:ea typeface="Times New Roman"/>
                        <a:cs typeface="Times New Roman"/>
                      </a:rPr>
                      <m:t>𝝅</m:t>
                    </m:r>
                  </m:oMath>
                </a14:m>
                <a:r>
                  <a:rPr lang="en-US" sz="2400" dirty="0"/>
                  <a:t> and plane </a:t>
                </a:r>
                <a14:m>
                  <m:oMath xmlns:m="http://schemas.openxmlformats.org/officeDocument/2006/math">
                    <m:r>
                      <a:rPr lang="en-US" sz="2400" b="1" i="1">
                        <a:latin typeface="Cambria Math"/>
                        <a:ea typeface="Times New Roman"/>
                        <a:cs typeface="Times New Roman"/>
                      </a:rPr>
                      <m:t>𝝉</m:t>
                    </m:r>
                  </m:oMath>
                </a14:m>
                <a:r>
                  <a:rPr lang="en-US" sz="2400" dirty="0"/>
                  <a:t> is line</a:t>
                </a:r>
                <a:r>
                  <a:rPr lang="en-US" sz="2400" b="1" dirty="0">
                    <a:ea typeface="Times New Roman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⃡"/>
                        <m:ctrlPr>
                          <a:rPr lang="en-US" sz="2400" b="1" i="1">
                            <a:effectLst/>
                            <a:latin typeface="Cambria Math" panose="02040503050406030204" pitchFamily="18" charset="0"/>
                            <a:ea typeface="Times New Roman"/>
                          </a:rPr>
                        </m:ctrlPr>
                      </m:accPr>
                      <m:e>
                        <m:r>
                          <a:rPr lang="en-US" sz="2400" b="1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𝑳𝑼</m:t>
                        </m:r>
                      </m:e>
                    </m:acc>
                  </m:oMath>
                </a14:m>
                <a:r>
                  <a:rPr lang="en-US" sz="2400" dirty="0"/>
                  <a:t>.</a:t>
                </a:r>
              </a:p>
            </p:txBody>
          </p:sp>
        </mc:Choice>
        <mc:Fallback>
          <p:sp>
            <p:nvSpPr>
              <p:cNvPr id="3079" name="Rectangle 307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982613"/>
                <a:ext cx="3878602" cy="3272947"/>
              </a:xfrm>
              <a:prstGeom prst="rect">
                <a:avLst/>
              </a:prstGeom>
              <a:blipFill>
                <a:blip r:embed="rId3"/>
                <a:stretch>
                  <a:fillRect l="-2201" t="-1490" r="-2201" b="-2048"/>
                </a:stretch>
              </a:blipFill>
            </p:spPr>
            <p:txBody>
              <a:bodyPr/>
              <a:lstStyle/>
              <a:p>
                <a:r>
                  <a:rPr lang="en-Z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Parallelogram 362"/>
          <p:cNvSpPr/>
          <p:nvPr/>
        </p:nvSpPr>
        <p:spPr>
          <a:xfrm rot="5400000">
            <a:off x="5344037" y="2138924"/>
            <a:ext cx="3258402" cy="1289401"/>
          </a:xfrm>
          <a:custGeom>
            <a:avLst/>
            <a:gdLst>
              <a:gd name="connsiteX0" fmla="*/ 0 w 1543685"/>
              <a:gd name="connsiteY0" fmla="*/ 895985 h 895985"/>
              <a:gd name="connsiteX1" fmla="*/ 223996 w 1543685"/>
              <a:gd name="connsiteY1" fmla="*/ 0 h 895985"/>
              <a:gd name="connsiteX2" fmla="*/ 1543685 w 1543685"/>
              <a:gd name="connsiteY2" fmla="*/ 0 h 895985"/>
              <a:gd name="connsiteX3" fmla="*/ 1319689 w 1543685"/>
              <a:gd name="connsiteY3" fmla="*/ 895985 h 895985"/>
              <a:gd name="connsiteX4" fmla="*/ 0 w 1543685"/>
              <a:gd name="connsiteY4" fmla="*/ 895985 h 895985"/>
              <a:gd name="connsiteX0" fmla="*/ 0 w 1947446"/>
              <a:gd name="connsiteY0" fmla="*/ 895985 h 895985"/>
              <a:gd name="connsiteX1" fmla="*/ 223996 w 1947446"/>
              <a:gd name="connsiteY1" fmla="*/ 0 h 895985"/>
              <a:gd name="connsiteX2" fmla="*/ 1947446 w 1947446"/>
              <a:gd name="connsiteY2" fmla="*/ 0 h 895985"/>
              <a:gd name="connsiteX3" fmla="*/ 1319689 w 1947446"/>
              <a:gd name="connsiteY3" fmla="*/ 895985 h 895985"/>
              <a:gd name="connsiteX4" fmla="*/ 0 w 1947446"/>
              <a:gd name="connsiteY4" fmla="*/ 895985 h 895985"/>
              <a:gd name="connsiteX0" fmla="*/ 0 w 1947446"/>
              <a:gd name="connsiteY0" fmla="*/ 895985 h 895985"/>
              <a:gd name="connsiteX1" fmla="*/ 815605 w 1947446"/>
              <a:gd name="connsiteY1" fmla="*/ 0 h 895985"/>
              <a:gd name="connsiteX2" fmla="*/ 1947446 w 1947446"/>
              <a:gd name="connsiteY2" fmla="*/ 0 h 895985"/>
              <a:gd name="connsiteX3" fmla="*/ 1319689 w 1947446"/>
              <a:gd name="connsiteY3" fmla="*/ 895985 h 895985"/>
              <a:gd name="connsiteX4" fmla="*/ 0 w 1947446"/>
              <a:gd name="connsiteY4" fmla="*/ 895985 h 895985"/>
              <a:gd name="connsiteX0" fmla="*/ 0 w 2025300"/>
              <a:gd name="connsiteY0" fmla="*/ 895985 h 895985"/>
              <a:gd name="connsiteX1" fmla="*/ 815605 w 2025300"/>
              <a:gd name="connsiteY1" fmla="*/ 0 h 895985"/>
              <a:gd name="connsiteX2" fmla="*/ 2025300 w 2025300"/>
              <a:gd name="connsiteY2" fmla="*/ 0 h 895985"/>
              <a:gd name="connsiteX3" fmla="*/ 1319689 w 2025300"/>
              <a:gd name="connsiteY3" fmla="*/ 895985 h 895985"/>
              <a:gd name="connsiteX4" fmla="*/ 0 w 2025300"/>
              <a:gd name="connsiteY4" fmla="*/ 895985 h 895985"/>
              <a:gd name="connsiteX0" fmla="*/ 591704 w 2617004"/>
              <a:gd name="connsiteY0" fmla="*/ 895985 h 895985"/>
              <a:gd name="connsiteX1" fmla="*/ 0 w 2617004"/>
              <a:gd name="connsiteY1" fmla="*/ 0 h 895985"/>
              <a:gd name="connsiteX2" fmla="*/ 2617004 w 2617004"/>
              <a:gd name="connsiteY2" fmla="*/ 0 h 895985"/>
              <a:gd name="connsiteX3" fmla="*/ 1911393 w 2617004"/>
              <a:gd name="connsiteY3" fmla="*/ 895985 h 895985"/>
              <a:gd name="connsiteX4" fmla="*/ 591704 w 2617004"/>
              <a:gd name="connsiteY4" fmla="*/ 895985 h 895985"/>
              <a:gd name="connsiteX0" fmla="*/ 591704 w 1911393"/>
              <a:gd name="connsiteY0" fmla="*/ 895985 h 895985"/>
              <a:gd name="connsiteX1" fmla="*/ 0 w 1911393"/>
              <a:gd name="connsiteY1" fmla="*/ 0 h 895985"/>
              <a:gd name="connsiteX2" fmla="*/ 1346759 w 1911393"/>
              <a:gd name="connsiteY2" fmla="*/ 0 h 895985"/>
              <a:gd name="connsiteX3" fmla="*/ 1911393 w 1911393"/>
              <a:gd name="connsiteY3" fmla="*/ 895985 h 895985"/>
              <a:gd name="connsiteX4" fmla="*/ 591704 w 1911393"/>
              <a:gd name="connsiteY4" fmla="*/ 895985 h 895985"/>
              <a:gd name="connsiteX0" fmla="*/ 591704 w 1911393"/>
              <a:gd name="connsiteY0" fmla="*/ 895985 h 895985"/>
              <a:gd name="connsiteX1" fmla="*/ 0 w 1911393"/>
              <a:gd name="connsiteY1" fmla="*/ 0 h 895985"/>
              <a:gd name="connsiteX2" fmla="*/ 1376935 w 1911393"/>
              <a:gd name="connsiteY2" fmla="*/ 11875 h 895985"/>
              <a:gd name="connsiteX3" fmla="*/ 1911393 w 1911393"/>
              <a:gd name="connsiteY3" fmla="*/ 895985 h 895985"/>
              <a:gd name="connsiteX4" fmla="*/ 591704 w 1911393"/>
              <a:gd name="connsiteY4" fmla="*/ 895985 h 895985"/>
              <a:gd name="connsiteX0" fmla="*/ 591704 w 1911393"/>
              <a:gd name="connsiteY0" fmla="*/ 895985 h 895985"/>
              <a:gd name="connsiteX1" fmla="*/ 0 w 1911393"/>
              <a:gd name="connsiteY1" fmla="*/ 0 h 895985"/>
              <a:gd name="connsiteX2" fmla="*/ 1270508 w 1911393"/>
              <a:gd name="connsiteY2" fmla="*/ 11875 h 895985"/>
              <a:gd name="connsiteX3" fmla="*/ 1911393 w 1911393"/>
              <a:gd name="connsiteY3" fmla="*/ 895985 h 895985"/>
              <a:gd name="connsiteX4" fmla="*/ 591704 w 1911393"/>
              <a:gd name="connsiteY4" fmla="*/ 895985 h 895985"/>
              <a:gd name="connsiteX0" fmla="*/ 1204057 w 1844942"/>
              <a:gd name="connsiteY0" fmla="*/ 0 h 884110"/>
              <a:gd name="connsiteX1" fmla="*/ 1844942 w 1844942"/>
              <a:gd name="connsiteY1" fmla="*/ 884110 h 884110"/>
              <a:gd name="connsiteX2" fmla="*/ 525253 w 1844942"/>
              <a:gd name="connsiteY2" fmla="*/ 884110 h 884110"/>
              <a:gd name="connsiteX3" fmla="*/ 0 w 1844942"/>
              <a:gd name="connsiteY3" fmla="*/ 79565 h 884110"/>
              <a:gd name="connsiteX0" fmla="*/ 1243855 w 1844942"/>
              <a:gd name="connsiteY0" fmla="*/ 0 h 813659"/>
              <a:gd name="connsiteX1" fmla="*/ 1844942 w 1844942"/>
              <a:gd name="connsiteY1" fmla="*/ 813659 h 813659"/>
              <a:gd name="connsiteX2" fmla="*/ 525253 w 1844942"/>
              <a:gd name="connsiteY2" fmla="*/ 813659 h 813659"/>
              <a:gd name="connsiteX3" fmla="*/ 0 w 1844942"/>
              <a:gd name="connsiteY3" fmla="*/ 9114 h 8136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44942" h="813659">
                <a:moveTo>
                  <a:pt x="1243855" y="0"/>
                </a:moveTo>
                <a:lnTo>
                  <a:pt x="1844942" y="813659"/>
                </a:lnTo>
                <a:lnTo>
                  <a:pt x="525253" y="813659"/>
                </a:lnTo>
                <a:cubicBezTo>
                  <a:pt x="328018" y="514997"/>
                  <a:pt x="0" y="9114"/>
                  <a:pt x="0" y="9114"/>
                </a:cubicBezTo>
              </a:path>
            </a:pathLst>
          </a:custGeom>
          <a:noFill/>
          <a:ln w="3175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Parallelogram 346"/>
          <p:cNvSpPr/>
          <p:nvPr/>
        </p:nvSpPr>
        <p:spPr>
          <a:xfrm>
            <a:off x="5646674" y="2244806"/>
            <a:ext cx="2659126" cy="1088944"/>
          </a:xfrm>
          <a:custGeom>
            <a:avLst/>
            <a:gdLst>
              <a:gd name="connsiteX0" fmla="*/ 0 w 1377315"/>
              <a:gd name="connsiteY0" fmla="*/ 628015 h 628015"/>
              <a:gd name="connsiteX1" fmla="*/ 157004 w 1377315"/>
              <a:gd name="connsiteY1" fmla="*/ 0 h 628015"/>
              <a:gd name="connsiteX2" fmla="*/ 1377315 w 1377315"/>
              <a:gd name="connsiteY2" fmla="*/ 0 h 628015"/>
              <a:gd name="connsiteX3" fmla="*/ 1220311 w 1377315"/>
              <a:gd name="connsiteY3" fmla="*/ 628015 h 628015"/>
              <a:gd name="connsiteX4" fmla="*/ 0 w 1377315"/>
              <a:gd name="connsiteY4" fmla="*/ 628015 h 628015"/>
              <a:gd name="connsiteX0" fmla="*/ 0 w 1935455"/>
              <a:gd name="connsiteY0" fmla="*/ 705205 h 705205"/>
              <a:gd name="connsiteX1" fmla="*/ 157004 w 1935455"/>
              <a:gd name="connsiteY1" fmla="*/ 77190 h 705205"/>
              <a:gd name="connsiteX2" fmla="*/ 1935455 w 1935455"/>
              <a:gd name="connsiteY2" fmla="*/ 0 h 705205"/>
              <a:gd name="connsiteX3" fmla="*/ 1220311 w 1935455"/>
              <a:gd name="connsiteY3" fmla="*/ 705205 h 705205"/>
              <a:gd name="connsiteX4" fmla="*/ 0 w 1935455"/>
              <a:gd name="connsiteY4" fmla="*/ 705205 h 705205"/>
              <a:gd name="connsiteX0" fmla="*/ 0 w 1935455"/>
              <a:gd name="connsiteY0" fmla="*/ 705205 h 705205"/>
              <a:gd name="connsiteX1" fmla="*/ 849354 w 1935455"/>
              <a:gd name="connsiteY1" fmla="*/ 35644 h 705205"/>
              <a:gd name="connsiteX2" fmla="*/ 1935455 w 1935455"/>
              <a:gd name="connsiteY2" fmla="*/ 0 h 705205"/>
              <a:gd name="connsiteX3" fmla="*/ 1220311 w 1935455"/>
              <a:gd name="connsiteY3" fmla="*/ 705205 h 705205"/>
              <a:gd name="connsiteX4" fmla="*/ 0 w 1935455"/>
              <a:gd name="connsiteY4" fmla="*/ 705205 h 705205"/>
              <a:gd name="connsiteX0" fmla="*/ 0 w 1935455"/>
              <a:gd name="connsiteY0" fmla="*/ 705205 h 705205"/>
              <a:gd name="connsiteX1" fmla="*/ 855481 w 1935455"/>
              <a:gd name="connsiteY1" fmla="*/ 0 h 705205"/>
              <a:gd name="connsiteX2" fmla="*/ 1935455 w 1935455"/>
              <a:gd name="connsiteY2" fmla="*/ 0 h 705205"/>
              <a:gd name="connsiteX3" fmla="*/ 1220311 w 1935455"/>
              <a:gd name="connsiteY3" fmla="*/ 705205 h 705205"/>
              <a:gd name="connsiteX4" fmla="*/ 0 w 1935455"/>
              <a:gd name="connsiteY4" fmla="*/ 705205 h 7052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35455" h="705205">
                <a:moveTo>
                  <a:pt x="0" y="705205"/>
                </a:moveTo>
                <a:lnTo>
                  <a:pt x="855481" y="0"/>
                </a:lnTo>
                <a:lnTo>
                  <a:pt x="1935455" y="0"/>
                </a:lnTo>
                <a:lnTo>
                  <a:pt x="1220311" y="705205"/>
                </a:lnTo>
                <a:lnTo>
                  <a:pt x="0" y="705205"/>
                </a:lnTo>
                <a:close/>
              </a:path>
            </a:pathLst>
          </a:custGeom>
          <a:noFill/>
          <a:ln w="3175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5797885" y="1760882"/>
            <a:ext cx="2406608" cy="2016930"/>
          </a:xfrm>
          <a:prstGeom prst="line">
            <a:avLst/>
          </a:prstGeom>
          <a:noFill/>
          <a:ln w="31750" cap="flat" cmpd="sng" algn="ctr">
            <a:solidFill>
              <a:srgbClr val="1F497D"/>
            </a:solidFill>
            <a:prstDash val="solid"/>
            <a:headEnd type="stealth" w="med" len="lg"/>
            <a:tailEnd type="stealth" w="med" len="lg"/>
          </a:ln>
          <a:effectLst/>
        </p:spPr>
      </p:cxnSp>
      <p:cxnSp>
        <p:nvCxnSpPr>
          <p:cNvPr id="10" name="Straight Connector 9"/>
          <p:cNvCxnSpPr>
            <a:stCxn id="7" idx="0"/>
          </p:cNvCxnSpPr>
          <p:nvPr/>
        </p:nvCxnSpPr>
        <p:spPr>
          <a:xfrm flipV="1">
            <a:off x="7617939" y="3050262"/>
            <a:ext cx="0" cy="300968"/>
          </a:xfrm>
          <a:prstGeom prst="line">
            <a:avLst/>
          </a:prstGeom>
          <a:noFill/>
          <a:ln w="31750" cap="flat" cmpd="sng" algn="ctr">
            <a:solidFill>
              <a:srgbClr val="1F497D"/>
            </a:solidFill>
            <a:prstDash val="solid"/>
            <a:headEnd type="none" w="sm" len="sm"/>
            <a:tailEnd type="none" w="sm" len="sm"/>
          </a:ln>
          <a:effectLst/>
        </p:spPr>
      </p:cxnSp>
      <p:cxnSp>
        <p:nvCxnSpPr>
          <p:cNvPr id="12" name="Straight Connector 11"/>
          <p:cNvCxnSpPr/>
          <p:nvPr/>
        </p:nvCxnSpPr>
        <p:spPr>
          <a:xfrm flipV="1">
            <a:off x="7617938" y="1154423"/>
            <a:ext cx="0" cy="1067811"/>
          </a:xfrm>
          <a:prstGeom prst="line">
            <a:avLst/>
          </a:prstGeom>
          <a:noFill/>
          <a:ln w="31750" cap="flat" cmpd="sng" algn="ctr">
            <a:solidFill>
              <a:srgbClr val="1F497D"/>
            </a:solidFill>
            <a:prstDash val="solid"/>
            <a:headEnd type="none" w="sm" len="sm"/>
            <a:tailEnd type="none" w="sm" len="sm"/>
          </a:ln>
          <a:effectLst/>
        </p:spPr>
      </p:cxnSp>
      <p:cxnSp>
        <p:nvCxnSpPr>
          <p:cNvPr id="16" name="Straight Connector 15"/>
          <p:cNvCxnSpPr/>
          <p:nvPr/>
        </p:nvCxnSpPr>
        <p:spPr>
          <a:xfrm flipH="1">
            <a:off x="7626956" y="2249170"/>
            <a:ext cx="1" cy="801092"/>
          </a:xfrm>
          <a:prstGeom prst="line">
            <a:avLst/>
          </a:prstGeom>
          <a:noFill/>
          <a:ln w="31750" cap="flat" cmpd="sng" algn="ctr">
            <a:solidFill>
              <a:srgbClr val="1F497D"/>
            </a:solidFill>
            <a:prstDash val="sysDash"/>
            <a:headEnd type="none" w="med" len="lg"/>
            <a:tailEnd type="none" w="sm" len="sm"/>
          </a:ln>
          <a:effectLst/>
        </p:spPr>
      </p:cxnSp>
      <p:cxnSp>
        <p:nvCxnSpPr>
          <p:cNvPr id="18" name="Straight Connector 17"/>
          <p:cNvCxnSpPr/>
          <p:nvPr/>
        </p:nvCxnSpPr>
        <p:spPr>
          <a:xfrm flipH="1" flipV="1">
            <a:off x="6959799" y="1688328"/>
            <a:ext cx="13440" cy="1043683"/>
          </a:xfrm>
          <a:prstGeom prst="line">
            <a:avLst/>
          </a:prstGeom>
          <a:noFill/>
          <a:ln w="31750" cap="flat" cmpd="sng" algn="ctr">
            <a:solidFill>
              <a:srgbClr val="1F497D"/>
            </a:solidFill>
            <a:prstDash val="solid"/>
            <a:headEnd type="oval" w="sm" len="sm"/>
            <a:tailEnd type="stealth" w="med" len="lg"/>
          </a:ln>
          <a:effectLst/>
        </p:spPr>
      </p:cxnSp>
      <p:cxnSp>
        <p:nvCxnSpPr>
          <p:cNvPr id="20" name="Straight Connector 19"/>
          <p:cNvCxnSpPr/>
          <p:nvPr/>
        </p:nvCxnSpPr>
        <p:spPr>
          <a:xfrm flipH="1">
            <a:off x="7626957" y="2559815"/>
            <a:ext cx="77367" cy="0"/>
          </a:xfrm>
          <a:prstGeom prst="line">
            <a:avLst/>
          </a:prstGeom>
          <a:noFill/>
          <a:ln w="19050" cap="flat" cmpd="sng" algn="ctr">
            <a:solidFill>
              <a:srgbClr val="1F497D"/>
            </a:solidFill>
            <a:prstDash val="sysDash"/>
            <a:headEnd type="oval" w="lg" len="lg"/>
          </a:ln>
          <a:effectLst/>
        </p:spPr>
      </p:cxnSp>
      <p:cxnSp>
        <p:nvCxnSpPr>
          <p:cNvPr id="21" name="Straight Connector 20"/>
          <p:cNvCxnSpPr/>
          <p:nvPr/>
        </p:nvCxnSpPr>
        <p:spPr>
          <a:xfrm flipH="1">
            <a:off x="6132810" y="3000691"/>
            <a:ext cx="77367" cy="0"/>
          </a:xfrm>
          <a:prstGeom prst="line">
            <a:avLst/>
          </a:prstGeom>
          <a:noFill/>
          <a:ln w="19050" cap="flat" cmpd="sng" algn="ctr">
            <a:solidFill>
              <a:srgbClr val="1F497D"/>
            </a:solidFill>
            <a:prstDash val="sysDash"/>
            <a:headEnd type="oval" w="lg" len="lg"/>
          </a:ln>
          <a:effectLst/>
        </p:spPr>
      </p:cxnSp>
      <p:cxnSp>
        <p:nvCxnSpPr>
          <p:cNvPr id="22" name="Straight Connector 21"/>
          <p:cNvCxnSpPr/>
          <p:nvPr/>
        </p:nvCxnSpPr>
        <p:spPr>
          <a:xfrm flipH="1">
            <a:off x="6890156" y="2767236"/>
            <a:ext cx="77367" cy="0"/>
          </a:xfrm>
          <a:prstGeom prst="line">
            <a:avLst/>
          </a:prstGeom>
          <a:noFill/>
          <a:ln w="19050" cap="flat" cmpd="sng" algn="ctr">
            <a:solidFill>
              <a:srgbClr val="1F497D"/>
            </a:solidFill>
            <a:prstDash val="sysDash"/>
            <a:headEnd type="oval" w="lg" len="lg"/>
          </a:ln>
          <a:effectLst/>
        </p:spPr>
      </p:cxnSp>
      <p:cxnSp>
        <p:nvCxnSpPr>
          <p:cNvPr id="23" name="Straight Connector 22"/>
          <p:cNvCxnSpPr/>
          <p:nvPr/>
        </p:nvCxnSpPr>
        <p:spPr>
          <a:xfrm flipH="1">
            <a:off x="7240855" y="1707643"/>
            <a:ext cx="77367" cy="0"/>
          </a:xfrm>
          <a:prstGeom prst="line">
            <a:avLst/>
          </a:prstGeom>
          <a:noFill/>
          <a:ln w="19050" cap="flat" cmpd="sng" algn="ctr">
            <a:solidFill>
              <a:srgbClr val="1F497D"/>
            </a:solidFill>
            <a:prstDash val="sysDash"/>
            <a:headEnd type="oval" w="lg" len="lg"/>
          </a:ln>
          <a:effectLst/>
        </p:spPr>
      </p:cxnSp>
      <p:cxnSp>
        <p:nvCxnSpPr>
          <p:cNvPr id="24" name="Straight Connector 23"/>
          <p:cNvCxnSpPr/>
          <p:nvPr/>
        </p:nvCxnSpPr>
        <p:spPr>
          <a:xfrm>
            <a:off x="6976237" y="2789278"/>
            <a:ext cx="0" cy="633939"/>
          </a:xfrm>
          <a:prstGeom prst="line">
            <a:avLst/>
          </a:prstGeom>
          <a:noFill/>
          <a:ln w="31750" cap="flat" cmpd="sng" algn="ctr">
            <a:solidFill>
              <a:srgbClr val="1F497D"/>
            </a:solidFill>
            <a:prstDash val="sysDash"/>
            <a:headEnd type="none" w="med" len="lg"/>
            <a:tailEnd type="none" w="med" len="lg"/>
          </a:ln>
          <a:effectLst/>
        </p:spPr>
      </p:cxnSp>
      <p:cxnSp>
        <p:nvCxnSpPr>
          <p:cNvPr id="27" name="Straight Connector 26"/>
          <p:cNvCxnSpPr/>
          <p:nvPr/>
        </p:nvCxnSpPr>
        <p:spPr>
          <a:xfrm flipH="1">
            <a:off x="6967522" y="3377702"/>
            <a:ext cx="1" cy="668614"/>
          </a:xfrm>
          <a:prstGeom prst="line">
            <a:avLst/>
          </a:prstGeom>
          <a:noFill/>
          <a:ln w="31750" cap="flat" cmpd="sng" algn="ctr">
            <a:solidFill>
              <a:srgbClr val="1F497D"/>
            </a:solidFill>
            <a:prstDash val="solid"/>
            <a:headEnd type="none" w="sm" len="sm"/>
            <a:tailEnd type="stealth" w="med" len="lg"/>
          </a:ln>
          <a:effectLst/>
        </p:spPr>
      </p:cxnSp>
      <p:cxnSp>
        <p:nvCxnSpPr>
          <p:cNvPr id="29" name="Straight Connector 28"/>
          <p:cNvCxnSpPr/>
          <p:nvPr/>
        </p:nvCxnSpPr>
        <p:spPr>
          <a:xfrm flipV="1">
            <a:off x="5962142" y="2484211"/>
            <a:ext cx="2028190" cy="566051"/>
          </a:xfrm>
          <a:prstGeom prst="line">
            <a:avLst/>
          </a:prstGeom>
          <a:noFill/>
          <a:ln w="31750" cap="flat" cmpd="sng" algn="ctr">
            <a:solidFill>
              <a:srgbClr val="1F497D"/>
            </a:solidFill>
            <a:prstDash val="solid"/>
            <a:headEnd type="stealth" w="med" len="lg"/>
            <a:tailEnd type="stealth" w="med" len="lg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Rectangle 29"/>
              <p:cNvSpPr/>
              <p:nvPr/>
            </p:nvSpPr>
            <p:spPr>
              <a:xfrm>
                <a:off x="5752790" y="3000691"/>
                <a:ext cx="418704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>
                          <a:solidFill>
                            <a:prstClr val="black"/>
                          </a:solidFill>
                          <a:latin typeface="Cambria Math"/>
                          <a:ea typeface="Times New Roman"/>
                          <a:cs typeface="Times New Roman"/>
                        </a:rPr>
                        <m:t>𝝅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0" name="Rectangle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52790" y="3000691"/>
                <a:ext cx="418704" cy="400110"/>
              </a:xfrm>
              <a:prstGeom prst="rect">
                <a:avLst/>
              </a:prstGeom>
              <a:blipFill rotWithShape="1">
                <a:blip r:embed="rId4"/>
                <a:stretch>
                  <a:fillRect t="-7576" r="-23529" b="-257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Rectangle 30"/>
              <p:cNvSpPr/>
              <p:nvPr/>
            </p:nvSpPr>
            <p:spPr>
              <a:xfrm>
                <a:off x="6328537" y="3846261"/>
                <a:ext cx="373820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>
                          <a:solidFill>
                            <a:prstClr val="black"/>
                          </a:solidFill>
                          <a:latin typeface="Cambria Math"/>
                          <a:ea typeface="Times New Roman"/>
                          <a:cs typeface="Times New Roman"/>
                        </a:rPr>
                        <m:t>𝝉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1" name="Rectangle 3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28537" y="3846261"/>
                <a:ext cx="373820" cy="400110"/>
              </a:xfrm>
              <a:prstGeom prst="rect">
                <a:avLst/>
              </a:prstGeom>
              <a:blipFill rotWithShape="1">
                <a:blip r:embed="rId5"/>
                <a:stretch>
                  <a:fillRect t="-7576" r="-26230" b="-257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72" name="Rectangle 3071"/>
              <p:cNvSpPr/>
              <p:nvPr/>
            </p:nvSpPr>
            <p:spPr>
              <a:xfrm>
                <a:off x="6515447" y="2383514"/>
                <a:ext cx="444352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latin typeface="Cambria Math"/>
                        </a:rPr>
                        <m:t>𝑯</m:t>
                      </m:r>
                    </m:oMath>
                  </m:oMathPara>
                </a14:m>
                <a:endParaRPr lang="en-US" sz="2000" b="1" dirty="0"/>
              </a:p>
            </p:txBody>
          </p:sp>
        </mc:Choice>
        <mc:Fallback xmlns="">
          <p:sp>
            <p:nvSpPr>
              <p:cNvPr id="3072" name="Rectangle 307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15447" y="2383514"/>
                <a:ext cx="444352" cy="400110"/>
              </a:xfrm>
              <a:prstGeom prst="rect">
                <a:avLst/>
              </a:prstGeom>
              <a:blipFill rotWithShape="1">
                <a:blip r:embed="rId6"/>
                <a:stretch>
                  <a:fillRect t="-7576" r="-20548" b="-257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73" name="Rectangle 3072"/>
              <p:cNvSpPr/>
              <p:nvPr/>
            </p:nvSpPr>
            <p:spPr>
              <a:xfrm>
                <a:off x="5797885" y="2649716"/>
                <a:ext cx="412292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latin typeface="Cambria Math"/>
                        </a:rPr>
                        <m:t>𝑨</m:t>
                      </m:r>
                    </m:oMath>
                  </m:oMathPara>
                </a14:m>
                <a:endParaRPr lang="en-US" sz="2000" b="1" dirty="0"/>
              </a:p>
            </p:txBody>
          </p:sp>
        </mc:Choice>
        <mc:Fallback xmlns="">
          <p:sp>
            <p:nvSpPr>
              <p:cNvPr id="3073" name="Rectangle 307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7885" y="2649716"/>
                <a:ext cx="412292" cy="400110"/>
              </a:xfrm>
              <a:prstGeom prst="rect">
                <a:avLst/>
              </a:prstGeom>
              <a:blipFill rotWithShape="1">
                <a:blip r:embed="rId7"/>
                <a:stretch>
                  <a:fillRect t="-7692" r="-23529" b="-276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Rectangle 34"/>
              <p:cNvSpPr/>
              <p:nvPr/>
            </p:nvSpPr>
            <p:spPr>
              <a:xfrm>
                <a:off x="7665640" y="2160776"/>
                <a:ext cx="428322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latin typeface="Cambria Math"/>
                        </a:rPr>
                        <m:t>𝑩</m:t>
                      </m:r>
                    </m:oMath>
                  </m:oMathPara>
                </a14:m>
                <a:endParaRPr lang="en-US" sz="2000" b="1" dirty="0"/>
              </a:p>
            </p:txBody>
          </p:sp>
        </mc:Choice>
        <mc:Fallback xmlns="">
          <p:sp>
            <p:nvSpPr>
              <p:cNvPr id="35" name="Rectangle 3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65640" y="2160776"/>
                <a:ext cx="428322" cy="400110"/>
              </a:xfrm>
              <a:prstGeom prst="rect">
                <a:avLst/>
              </a:prstGeom>
              <a:blipFill rotWithShape="1">
                <a:blip r:embed="rId8"/>
                <a:stretch>
                  <a:fillRect t="-7576" r="-21127" b="-257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6" name="Straight Connector 35"/>
          <p:cNvCxnSpPr/>
          <p:nvPr/>
        </p:nvCxnSpPr>
        <p:spPr>
          <a:xfrm flipH="1">
            <a:off x="6889152" y="2142486"/>
            <a:ext cx="77367" cy="0"/>
          </a:xfrm>
          <a:prstGeom prst="line">
            <a:avLst/>
          </a:prstGeom>
          <a:noFill/>
          <a:ln w="19050" cap="flat" cmpd="sng" algn="ctr">
            <a:solidFill>
              <a:srgbClr val="1F497D"/>
            </a:solidFill>
            <a:prstDash val="sysDash"/>
            <a:headEnd type="oval" w="lg" len="lg"/>
          </a:ln>
          <a:effectLst/>
        </p:spPr>
      </p:cxnSp>
      <p:cxnSp>
        <p:nvCxnSpPr>
          <p:cNvPr id="37" name="Straight Connector 36"/>
          <p:cNvCxnSpPr/>
          <p:nvPr/>
        </p:nvCxnSpPr>
        <p:spPr>
          <a:xfrm flipH="1">
            <a:off x="6883214" y="3569363"/>
            <a:ext cx="77367" cy="0"/>
          </a:xfrm>
          <a:prstGeom prst="line">
            <a:avLst/>
          </a:prstGeom>
          <a:noFill/>
          <a:ln w="19050" cap="flat" cmpd="sng" algn="ctr">
            <a:solidFill>
              <a:srgbClr val="1F497D"/>
            </a:solidFill>
            <a:prstDash val="sysDash"/>
            <a:headEnd type="oval" w="lg" len="lg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Rectangle 38"/>
              <p:cNvSpPr/>
              <p:nvPr/>
            </p:nvSpPr>
            <p:spPr>
              <a:xfrm>
                <a:off x="7248446" y="1360771"/>
                <a:ext cx="444352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latin typeface="Cambria Math"/>
                        </a:rPr>
                        <m:t> </m:t>
                      </m:r>
                      <m:r>
                        <a:rPr lang="en-US" sz="2000" b="1" i="1" smtClean="0">
                          <a:latin typeface="Cambria Math"/>
                        </a:rPr>
                        <m:t>𝑺</m:t>
                      </m:r>
                    </m:oMath>
                  </m:oMathPara>
                </a14:m>
                <a:endParaRPr lang="en-US" sz="2000" b="1" dirty="0"/>
              </a:p>
            </p:txBody>
          </p:sp>
        </mc:Choice>
        <mc:Fallback xmlns="">
          <p:sp>
            <p:nvSpPr>
              <p:cNvPr id="39" name="Rectangle 3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48446" y="1360771"/>
                <a:ext cx="444352" cy="400110"/>
              </a:xfrm>
              <a:prstGeom prst="rect">
                <a:avLst/>
              </a:prstGeom>
              <a:blipFill rotWithShape="1">
                <a:blip r:embed="rId9"/>
                <a:stretch>
                  <a:fillRect t="-7576" r="-21918" b="-257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75" name="Rectangle 3074"/>
              <p:cNvSpPr/>
              <p:nvPr/>
            </p:nvSpPr>
            <p:spPr>
              <a:xfrm>
                <a:off x="6472524" y="1888383"/>
                <a:ext cx="410690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latin typeface="Cambria Math"/>
                        </a:rPr>
                        <m:t>𝑬</m:t>
                      </m:r>
                    </m:oMath>
                  </m:oMathPara>
                </a14:m>
                <a:endParaRPr lang="en-US" sz="2000" b="1" dirty="0"/>
              </a:p>
            </p:txBody>
          </p:sp>
        </mc:Choice>
        <mc:Fallback xmlns="">
          <p:sp>
            <p:nvSpPr>
              <p:cNvPr id="3075" name="Rectangle 307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72524" y="1888383"/>
                <a:ext cx="410690" cy="400110"/>
              </a:xfrm>
              <a:prstGeom prst="rect">
                <a:avLst/>
              </a:prstGeom>
              <a:blipFill rotWithShape="1">
                <a:blip r:embed="rId10"/>
                <a:stretch>
                  <a:fillRect t="-7692" r="-22388" b="-276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Rectangle 40"/>
              <p:cNvSpPr/>
              <p:nvPr/>
            </p:nvSpPr>
            <p:spPr>
              <a:xfrm>
                <a:off x="6989444" y="3377702"/>
                <a:ext cx="405880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latin typeface="Cambria Math"/>
                        </a:rPr>
                        <m:t>𝑭</m:t>
                      </m:r>
                    </m:oMath>
                  </m:oMathPara>
                </a14:m>
                <a:endParaRPr lang="en-US" sz="2000" b="1" dirty="0"/>
              </a:p>
            </p:txBody>
          </p:sp>
        </mc:Choice>
        <mc:Fallback xmlns="">
          <p:sp>
            <p:nvSpPr>
              <p:cNvPr id="41" name="Rectangle 4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89444" y="3377702"/>
                <a:ext cx="405880" cy="400110"/>
              </a:xfrm>
              <a:prstGeom prst="rect">
                <a:avLst/>
              </a:prstGeom>
              <a:blipFill rotWithShape="1">
                <a:blip r:embed="rId11"/>
                <a:stretch>
                  <a:fillRect t="-7576" r="-24242" b="-257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3" name="Straight Connector 42"/>
          <p:cNvCxnSpPr/>
          <p:nvPr/>
        </p:nvCxnSpPr>
        <p:spPr>
          <a:xfrm flipH="1">
            <a:off x="7540572" y="2249170"/>
            <a:ext cx="77367" cy="0"/>
          </a:xfrm>
          <a:prstGeom prst="line">
            <a:avLst/>
          </a:prstGeom>
          <a:noFill/>
          <a:ln w="19050" cap="flat" cmpd="sng" algn="ctr">
            <a:solidFill>
              <a:srgbClr val="1F497D"/>
            </a:solidFill>
            <a:prstDash val="sysDash"/>
            <a:headEnd type="oval" w="lg" len="lg"/>
          </a:ln>
          <a:effectLst/>
        </p:spPr>
      </p:cxnSp>
      <p:cxnSp>
        <p:nvCxnSpPr>
          <p:cNvPr id="44" name="Straight Connector 43"/>
          <p:cNvCxnSpPr/>
          <p:nvPr/>
        </p:nvCxnSpPr>
        <p:spPr>
          <a:xfrm flipH="1">
            <a:off x="6280046" y="3333750"/>
            <a:ext cx="77367" cy="0"/>
          </a:xfrm>
          <a:prstGeom prst="line">
            <a:avLst/>
          </a:prstGeom>
          <a:noFill/>
          <a:ln w="19050" cap="flat" cmpd="sng" algn="ctr">
            <a:solidFill>
              <a:srgbClr val="1F497D"/>
            </a:solidFill>
            <a:prstDash val="sysDash"/>
            <a:headEnd type="oval" w="lg" len="lg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076" name="Rectangle 3075"/>
              <p:cNvSpPr/>
              <p:nvPr/>
            </p:nvSpPr>
            <p:spPr>
              <a:xfrm>
                <a:off x="6000356" y="3369308"/>
                <a:ext cx="388247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𝑳</m:t>
                      </m:r>
                    </m:oMath>
                  </m:oMathPara>
                </a14:m>
                <a:endParaRPr lang="en-US" sz="2000" b="1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3076" name="Rectangle 307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00356" y="3369308"/>
                <a:ext cx="388247" cy="400110"/>
              </a:xfrm>
              <a:prstGeom prst="rect">
                <a:avLst/>
              </a:prstGeom>
              <a:blipFill rotWithShape="1">
                <a:blip r:embed="rId12"/>
                <a:stretch>
                  <a:fillRect t="-7692" r="-25000" b="-276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Rectangle 45"/>
              <p:cNvSpPr/>
              <p:nvPr/>
            </p:nvSpPr>
            <p:spPr>
              <a:xfrm>
                <a:off x="7896219" y="1849266"/>
                <a:ext cx="428322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𝑼</m:t>
                      </m:r>
                    </m:oMath>
                  </m:oMathPara>
                </a14:m>
                <a:endParaRPr lang="en-US" sz="2000" b="1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46" name="Rectangle 4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96219" y="1849266"/>
                <a:ext cx="428322" cy="400110"/>
              </a:xfrm>
              <a:prstGeom prst="rect">
                <a:avLst/>
              </a:prstGeom>
              <a:blipFill rotWithShape="1">
                <a:blip r:embed="rId13"/>
                <a:stretch>
                  <a:fillRect t="-7576" r="-21127" b="-257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087355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Points Lines and Planes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9984" y="4786340"/>
            <a:ext cx="2414016" cy="376210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D1F7A2D8-51D2-4427-9ACE-C5116B91A161}"/>
              </a:ext>
            </a:extLst>
          </p:cNvPr>
          <p:cNvSpPr/>
          <p:nvPr/>
        </p:nvSpPr>
        <p:spPr>
          <a:xfrm>
            <a:off x="1752600" y="858583"/>
            <a:ext cx="5562600" cy="3352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02214631-554A-457A-A9A4-CE8D3C983D7D}"/>
              </a:ext>
            </a:extLst>
          </p:cNvPr>
          <p:cNvGrpSpPr/>
          <p:nvPr/>
        </p:nvGrpSpPr>
        <p:grpSpPr>
          <a:xfrm>
            <a:off x="2667000" y="1510784"/>
            <a:ext cx="791356" cy="369332"/>
            <a:chOff x="2667000" y="1510784"/>
            <a:chExt cx="791356" cy="369332"/>
          </a:xfrm>
        </p:grpSpPr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FB3DE838-A902-4264-BC2B-B304BB750FD9}"/>
                </a:ext>
              </a:extLst>
            </p:cNvPr>
            <p:cNvSpPr/>
            <p:nvPr/>
          </p:nvSpPr>
          <p:spPr>
            <a:xfrm>
              <a:off x="2667000" y="1581150"/>
              <a:ext cx="228600" cy="228600"/>
            </a:xfrm>
            <a:prstGeom prst="ellipse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/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91AB34C6-A7DB-47F5-8DDA-85F2A7D1EFC2}"/>
                </a:ext>
              </a:extLst>
            </p:cNvPr>
            <p:cNvSpPr txBox="1"/>
            <p:nvPr/>
          </p:nvSpPr>
          <p:spPr>
            <a:xfrm>
              <a:off x="2924956" y="1510784"/>
              <a:ext cx="533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ZA" dirty="0"/>
                <a:t>A</a:t>
              </a:r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C09EBB2D-8103-4464-A30B-1B3925096D75}"/>
              </a:ext>
            </a:extLst>
          </p:cNvPr>
          <p:cNvGrpSpPr/>
          <p:nvPr/>
        </p:nvGrpSpPr>
        <p:grpSpPr>
          <a:xfrm>
            <a:off x="3733800" y="2571750"/>
            <a:ext cx="838200" cy="369332"/>
            <a:chOff x="3733800" y="2577584"/>
            <a:chExt cx="838200" cy="369332"/>
          </a:xfrm>
        </p:grpSpPr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D87E2B44-6B9F-4805-996E-CB0FF9821E9B}"/>
                </a:ext>
              </a:extLst>
            </p:cNvPr>
            <p:cNvSpPr/>
            <p:nvPr/>
          </p:nvSpPr>
          <p:spPr>
            <a:xfrm>
              <a:off x="3733800" y="2647950"/>
              <a:ext cx="228600" cy="228600"/>
            </a:xfrm>
            <a:prstGeom prst="ellipse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/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1EF3FCF8-9BB0-4BDA-8D8B-33E436062673}"/>
                </a:ext>
              </a:extLst>
            </p:cNvPr>
            <p:cNvSpPr txBox="1"/>
            <p:nvPr/>
          </p:nvSpPr>
          <p:spPr>
            <a:xfrm>
              <a:off x="4038600" y="2577584"/>
              <a:ext cx="533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ZA" dirty="0"/>
                <a:t>B</a:t>
              </a: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B2AFEF50-F570-4781-8920-B91B2692D429}"/>
              </a:ext>
            </a:extLst>
          </p:cNvPr>
          <p:cNvGrpSpPr/>
          <p:nvPr/>
        </p:nvGrpSpPr>
        <p:grpSpPr>
          <a:xfrm>
            <a:off x="5715000" y="1282184"/>
            <a:ext cx="900684" cy="369332"/>
            <a:chOff x="5715000" y="1282184"/>
            <a:chExt cx="900684" cy="369332"/>
          </a:xfrm>
        </p:grpSpPr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437498E1-609F-422D-B44E-1FE54909AC19}"/>
                </a:ext>
              </a:extLst>
            </p:cNvPr>
            <p:cNvSpPr/>
            <p:nvPr/>
          </p:nvSpPr>
          <p:spPr>
            <a:xfrm>
              <a:off x="5715000" y="1352550"/>
              <a:ext cx="228600" cy="228600"/>
            </a:xfrm>
            <a:prstGeom prst="ellipse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/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D589FB22-BE77-447E-9749-04AC7BB6CB29}"/>
                </a:ext>
              </a:extLst>
            </p:cNvPr>
            <p:cNvSpPr txBox="1"/>
            <p:nvPr/>
          </p:nvSpPr>
          <p:spPr>
            <a:xfrm>
              <a:off x="6082284" y="1282184"/>
              <a:ext cx="533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ZA" dirty="0"/>
                <a:t>Q</a:t>
              </a: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AC6EF0EF-FEB5-4EB4-BF18-EF5296BEA448}"/>
              </a:ext>
            </a:extLst>
          </p:cNvPr>
          <p:cNvGrpSpPr/>
          <p:nvPr/>
        </p:nvGrpSpPr>
        <p:grpSpPr>
          <a:xfrm>
            <a:off x="6615684" y="3644384"/>
            <a:ext cx="775716" cy="369332"/>
            <a:chOff x="6615684" y="3644384"/>
            <a:chExt cx="775716" cy="369332"/>
          </a:xfrm>
        </p:grpSpPr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5DC66F5F-4BCA-42BF-8DAE-3AE3061304F3}"/>
                </a:ext>
              </a:extLst>
            </p:cNvPr>
            <p:cNvSpPr/>
            <p:nvPr/>
          </p:nvSpPr>
          <p:spPr>
            <a:xfrm>
              <a:off x="6615684" y="3714750"/>
              <a:ext cx="228600" cy="228600"/>
            </a:xfrm>
            <a:prstGeom prst="ellipse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/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1D05A73B-3DE0-4A0F-803F-2862514C7C50}"/>
                </a:ext>
              </a:extLst>
            </p:cNvPr>
            <p:cNvSpPr txBox="1"/>
            <p:nvPr/>
          </p:nvSpPr>
          <p:spPr>
            <a:xfrm>
              <a:off x="6858000" y="3644384"/>
              <a:ext cx="533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ZA" dirty="0"/>
                <a:t>S</a:t>
              </a:r>
            </a:p>
          </p:txBody>
        </p:sp>
      </p:grpSp>
      <p:sp>
        <p:nvSpPr>
          <p:cNvPr id="20" name="TextBox 19">
            <a:extLst>
              <a:ext uri="{FF2B5EF4-FFF2-40B4-BE49-F238E27FC236}">
                <a16:creationId xmlns:a16="http://schemas.microsoft.com/office/drawing/2014/main" id="{77D1D4CE-2401-400D-B7E9-9A009C82DB70}"/>
              </a:ext>
            </a:extLst>
          </p:cNvPr>
          <p:cNvSpPr txBox="1"/>
          <p:nvPr/>
        </p:nvSpPr>
        <p:spPr>
          <a:xfrm>
            <a:off x="2667000" y="4476750"/>
            <a:ext cx="3415284" cy="37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dirty="0"/>
              <a:t>An example of points</a:t>
            </a:r>
          </a:p>
        </p:txBody>
      </p:sp>
    </p:spTree>
    <p:extLst>
      <p:ext uri="{BB962C8B-B14F-4D97-AF65-F5344CB8AC3E}">
        <p14:creationId xmlns:p14="http://schemas.microsoft.com/office/powerpoint/2010/main" val="3933225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236" y="-1806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Points Lines and Planes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6138" y="390189"/>
            <a:ext cx="9048859" cy="5334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>
                <a:solidFill>
                  <a:schemeClr val="accent1"/>
                </a:solidFill>
              </a:rPr>
              <a:t>Sample Problem 3:</a:t>
            </a:r>
            <a:r>
              <a:rPr lang="en-US" sz="2400" dirty="0">
                <a:solidFill>
                  <a:schemeClr val="accent1"/>
                </a:solidFill>
              </a:rPr>
              <a:t> </a:t>
            </a:r>
            <a:r>
              <a:rPr lang="en-US" sz="2400" b="1" dirty="0"/>
              <a:t>Draw and label figure for each relationship. </a:t>
            </a:r>
            <a:endParaRPr lang="en-US" sz="2400" b="1" i="1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9984" y="4786340"/>
            <a:ext cx="2414016" cy="37621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90478" y="923589"/>
            <a:ext cx="38985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/>
              <a:t>c</a:t>
            </a:r>
            <a:r>
              <a:rPr lang="en-US" sz="2400" dirty="0"/>
              <a:t>.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Rectangle 6"/>
              <p:cNvSpPr/>
              <p:nvPr/>
            </p:nvSpPr>
            <p:spPr>
              <a:xfrm>
                <a:off x="580328" y="932778"/>
                <a:ext cx="8077200" cy="12922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42900" indent="-342900">
                  <a:buFont typeface="Arial" pitchFamily="34" charset="0"/>
                  <a:buChar char="•"/>
                </a:pPr>
                <a:r>
                  <a:rPr lang="en-US" sz="2400" dirty="0"/>
                  <a:t>Plane  </a:t>
                </a:r>
                <a14:m>
                  <m:oMath xmlns:m="http://schemas.openxmlformats.org/officeDocument/2006/math">
                    <m:r>
                      <a:rPr lang="en-US" sz="2400" b="1" i="1">
                        <a:latin typeface="Cambria Math"/>
                        <a:ea typeface="Times New Roman"/>
                        <a:cs typeface="Times New Roman"/>
                      </a:rPr>
                      <m:t>𝝅</m:t>
                    </m:r>
                  </m:oMath>
                </a14:m>
                <a:r>
                  <a:rPr lang="el-GR" sz="2400" dirty="0"/>
                  <a:t> </a:t>
                </a:r>
                <a:r>
                  <a:rPr lang="en-US" sz="2400" dirty="0"/>
                  <a:t>and plane </a:t>
                </a:r>
                <a14:m>
                  <m:oMath xmlns:m="http://schemas.openxmlformats.org/officeDocument/2006/math">
                    <m:r>
                      <a:rPr lang="en-US" sz="2400" b="1" i="1">
                        <a:latin typeface="Cambria Math"/>
                        <a:ea typeface="Times New Roman"/>
                        <a:cs typeface="Times New Roman"/>
                      </a:rPr>
                      <m:t>𝝉</m:t>
                    </m:r>
                  </m:oMath>
                </a14:m>
                <a:r>
                  <a:rPr lang="el-GR" sz="2400" dirty="0"/>
                  <a:t> </a:t>
                </a:r>
                <a:r>
                  <a:rPr lang="en-US" sz="2400" dirty="0"/>
                  <a:t>do not have an intersect.</a:t>
                </a:r>
              </a:p>
              <a:p>
                <a:pPr marL="342900" indent="-342900">
                  <a:buFont typeface="Arial" pitchFamily="34" charset="0"/>
                  <a:buChar char="•"/>
                </a:pPr>
                <a:r>
                  <a:rPr lang="en-US" sz="2400" dirty="0"/>
                  <a:t>Plane </a:t>
                </a:r>
                <a14:m>
                  <m:oMath xmlns:m="http://schemas.openxmlformats.org/officeDocument/2006/math">
                    <m:r>
                      <a:rPr lang="en-US" sz="2400" b="1" i="1">
                        <a:latin typeface="Cambria Math"/>
                        <a:ea typeface="Times New Roman"/>
                        <a:cs typeface="Times New Roman"/>
                      </a:rPr>
                      <m:t>𝜺</m:t>
                    </m:r>
                  </m:oMath>
                </a14:m>
                <a:r>
                  <a:rPr lang="el-GR" sz="2400" dirty="0"/>
                  <a:t> </a:t>
                </a:r>
                <a:r>
                  <a:rPr lang="en-US" sz="2400" dirty="0"/>
                  <a:t>intersects plane  </a:t>
                </a:r>
                <a14:m>
                  <m:oMath xmlns:m="http://schemas.openxmlformats.org/officeDocument/2006/math">
                    <m:r>
                      <a:rPr lang="en-US" sz="2400" b="1" i="1">
                        <a:latin typeface="Cambria Math"/>
                        <a:ea typeface="Times New Roman"/>
                        <a:cs typeface="Times New Roman"/>
                      </a:rPr>
                      <m:t>𝝅</m:t>
                    </m:r>
                  </m:oMath>
                </a14:m>
                <a:r>
                  <a:rPr lang="el-GR" sz="2400" dirty="0"/>
                  <a:t> </a:t>
                </a:r>
                <a:r>
                  <a:rPr lang="en-US" sz="2400" dirty="0"/>
                  <a:t>in line </a:t>
                </a:r>
                <a14:m>
                  <m:oMath xmlns:m="http://schemas.openxmlformats.org/officeDocument/2006/math">
                    <m:acc>
                      <m:accPr>
                        <m:chr m:val="⃡"/>
                        <m:ctrlPr>
                          <a:rPr lang="en-US" sz="2400" b="1" i="1">
                            <a:latin typeface="Cambria Math" panose="02040503050406030204" pitchFamily="18" charset="0"/>
                            <a:ea typeface="Times New Roman"/>
                          </a:rPr>
                        </m:ctrlPr>
                      </m:accPr>
                      <m:e>
                        <m:r>
                          <a:rPr lang="en-US" sz="2400" b="1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𝑩𝑪</m:t>
                        </m:r>
                      </m:e>
                    </m:acc>
                  </m:oMath>
                </a14:m>
                <a:r>
                  <a:rPr lang="en-US" sz="2400" dirty="0"/>
                  <a:t>.</a:t>
                </a:r>
              </a:p>
              <a:p>
                <a:pPr marL="342900" indent="-342900">
                  <a:buFont typeface="Arial" pitchFamily="34" charset="0"/>
                  <a:buChar char="•"/>
                </a:pPr>
                <a:r>
                  <a:rPr lang="en-US" sz="2400" dirty="0"/>
                  <a:t>Plane </a:t>
                </a:r>
                <a14:m>
                  <m:oMath xmlns:m="http://schemas.openxmlformats.org/officeDocument/2006/math">
                    <m:r>
                      <a:rPr lang="en-US" sz="2400" b="1" i="1">
                        <a:latin typeface="Cambria Math"/>
                        <a:ea typeface="Times New Roman"/>
                        <a:cs typeface="Times New Roman"/>
                      </a:rPr>
                      <m:t>𝜺</m:t>
                    </m:r>
                  </m:oMath>
                </a14:m>
                <a:r>
                  <a:rPr lang="el-GR" sz="2400" dirty="0"/>
                  <a:t> </a:t>
                </a:r>
                <a:r>
                  <a:rPr lang="en-US" sz="2400" dirty="0"/>
                  <a:t>intersects plane  </a:t>
                </a:r>
                <a14:m>
                  <m:oMath xmlns:m="http://schemas.openxmlformats.org/officeDocument/2006/math">
                    <m:r>
                      <a:rPr lang="en-US" sz="2400" b="1" i="1">
                        <a:latin typeface="Cambria Math"/>
                        <a:ea typeface="Times New Roman"/>
                        <a:cs typeface="Times New Roman"/>
                      </a:rPr>
                      <m:t>𝝉</m:t>
                    </m:r>
                  </m:oMath>
                </a14:m>
                <a:r>
                  <a:rPr lang="el-GR" sz="2400" dirty="0"/>
                  <a:t> </a:t>
                </a:r>
                <a:r>
                  <a:rPr lang="en-US" sz="2400" dirty="0"/>
                  <a:t>in line </a:t>
                </a:r>
                <a14:m>
                  <m:oMath xmlns:m="http://schemas.openxmlformats.org/officeDocument/2006/math">
                    <m:acc>
                      <m:accPr>
                        <m:chr m:val="⃡"/>
                        <m:ctrlPr>
                          <a:rPr lang="en-US" sz="2400" b="1" i="1">
                            <a:latin typeface="Cambria Math" panose="02040503050406030204" pitchFamily="18" charset="0"/>
                            <a:ea typeface="Times New Roman"/>
                          </a:rPr>
                        </m:ctrlPr>
                      </m:accPr>
                      <m:e>
                        <m:r>
                          <a:rPr lang="en-US" sz="2400" b="1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𝑬𝑹</m:t>
                        </m:r>
                      </m:e>
                    </m:acc>
                  </m:oMath>
                </a14:m>
                <a:r>
                  <a:rPr lang="en-US" sz="2400" dirty="0"/>
                  <a:t>.</a:t>
                </a:r>
              </a:p>
            </p:txBody>
          </p:sp>
        </mc:Choice>
        <mc:Fallback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0328" y="932778"/>
                <a:ext cx="8077200" cy="1292277"/>
              </a:xfrm>
              <a:prstGeom prst="rect">
                <a:avLst/>
              </a:prstGeom>
              <a:blipFill>
                <a:blip r:embed="rId3"/>
                <a:stretch>
                  <a:fillRect l="-981" t="-3774" b="-9906"/>
                </a:stretch>
              </a:blipFill>
            </p:spPr>
            <p:txBody>
              <a:bodyPr/>
              <a:lstStyle/>
              <a:p>
                <a:r>
                  <a:rPr lang="en-Z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03424717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236" y="-1806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Points Lines and Planes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6138" y="390189"/>
            <a:ext cx="9048859" cy="5334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>
                <a:solidFill>
                  <a:schemeClr val="accent1"/>
                </a:solidFill>
              </a:rPr>
              <a:t>Sample Problem 3:</a:t>
            </a:r>
            <a:r>
              <a:rPr lang="en-US" sz="2400" dirty="0">
                <a:solidFill>
                  <a:schemeClr val="accent1"/>
                </a:solidFill>
              </a:rPr>
              <a:t> </a:t>
            </a:r>
            <a:r>
              <a:rPr lang="en-US" sz="2400" b="1" dirty="0"/>
              <a:t>Draw and the label figure for each relationship. </a:t>
            </a:r>
            <a:endParaRPr lang="en-US" sz="2400" b="1" i="1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9984" y="4786340"/>
            <a:ext cx="2414016" cy="37621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90478" y="923589"/>
            <a:ext cx="38985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/>
              <a:t>c</a:t>
            </a:r>
            <a:r>
              <a:rPr lang="en-US" sz="2400" dirty="0"/>
              <a:t>.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Rectangle 6"/>
              <p:cNvSpPr/>
              <p:nvPr/>
            </p:nvSpPr>
            <p:spPr>
              <a:xfrm>
                <a:off x="580328" y="932778"/>
                <a:ext cx="8077200" cy="12922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42900" indent="-342900">
                  <a:buFont typeface="Arial" pitchFamily="34" charset="0"/>
                  <a:buChar char="•"/>
                </a:pPr>
                <a:r>
                  <a:rPr lang="en-US" sz="2400" dirty="0"/>
                  <a:t>Plane  </a:t>
                </a:r>
                <a14:m>
                  <m:oMath xmlns:m="http://schemas.openxmlformats.org/officeDocument/2006/math">
                    <m:r>
                      <a:rPr lang="en-US" sz="2400" b="1" i="1">
                        <a:latin typeface="Cambria Math"/>
                        <a:ea typeface="Times New Roman"/>
                        <a:cs typeface="Times New Roman"/>
                      </a:rPr>
                      <m:t>𝝅</m:t>
                    </m:r>
                  </m:oMath>
                </a14:m>
                <a:r>
                  <a:rPr lang="el-GR" sz="2400" dirty="0"/>
                  <a:t> </a:t>
                </a:r>
                <a:r>
                  <a:rPr lang="en-US" sz="2400" dirty="0"/>
                  <a:t>and plane </a:t>
                </a:r>
                <a14:m>
                  <m:oMath xmlns:m="http://schemas.openxmlformats.org/officeDocument/2006/math">
                    <m:r>
                      <a:rPr lang="en-US" sz="2400" b="1" i="1">
                        <a:latin typeface="Cambria Math"/>
                        <a:ea typeface="Times New Roman"/>
                        <a:cs typeface="Times New Roman"/>
                      </a:rPr>
                      <m:t>𝝉</m:t>
                    </m:r>
                  </m:oMath>
                </a14:m>
                <a:r>
                  <a:rPr lang="el-GR" sz="2400" dirty="0"/>
                  <a:t> </a:t>
                </a:r>
                <a:r>
                  <a:rPr lang="en-US" sz="2400" dirty="0"/>
                  <a:t>do not have an intersect.</a:t>
                </a:r>
              </a:p>
              <a:p>
                <a:pPr marL="342900" indent="-342900">
                  <a:buFont typeface="Arial" pitchFamily="34" charset="0"/>
                  <a:buChar char="•"/>
                </a:pPr>
                <a:r>
                  <a:rPr lang="en-US" sz="2400" dirty="0"/>
                  <a:t>Plane </a:t>
                </a:r>
                <a14:m>
                  <m:oMath xmlns:m="http://schemas.openxmlformats.org/officeDocument/2006/math">
                    <m:r>
                      <a:rPr lang="en-US" sz="2400" b="1" i="1">
                        <a:latin typeface="Cambria Math"/>
                        <a:ea typeface="Times New Roman"/>
                        <a:cs typeface="Times New Roman"/>
                      </a:rPr>
                      <m:t>𝜺</m:t>
                    </m:r>
                  </m:oMath>
                </a14:m>
                <a:r>
                  <a:rPr lang="el-GR" sz="2400" dirty="0"/>
                  <a:t> </a:t>
                </a:r>
                <a:r>
                  <a:rPr lang="en-US" sz="2400" dirty="0"/>
                  <a:t>intersects plane  </a:t>
                </a:r>
                <a14:m>
                  <m:oMath xmlns:m="http://schemas.openxmlformats.org/officeDocument/2006/math">
                    <m:r>
                      <a:rPr lang="en-US" sz="2400" b="1" i="1">
                        <a:latin typeface="Cambria Math"/>
                        <a:ea typeface="Times New Roman"/>
                        <a:cs typeface="Times New Roman"/>
                      </a:rPr>
                      <m:t>𝝅</m:t>
                    </m:r>
                  </m:oMath>
                </a14:m>
                <a:r>
                  <a:rPr lang="el-GR" sz="2400" dirty="0"/>
                  <a:t> </a:t>
                </a:r>
                <a:r>
                  <a:rPr lang="en-US" sz="2400" dirty="0"/>
                  <a:t>in line </a:t>
                </a:r>
                <a14:m>
                  <m:oMath xmlns:m="http://schemas.openxmlformats.org/officeDocument/2006/math">
                    <m:acc>
                      <m:accPr>
                        <m:chr m:val="⃡"/>
                        <m:ctrlPr>
                          <a:rPr lang="en-US" sz="2400" b="1" i="1">
                            <a:latin typeface="Cambria Math" panose="02040503050406030204" pitchFamily="18" charset="0"/>
                            <a:ea typeface="Times New Roman"/>
                          </a:rPr>
                        </m:ctrlPr>
                      </m:accPr>
                      <m:e>
                        <m:r>
                          <a:rPr lang="en-US" sz="2400" b="1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𝑩𝑪</m:t>
                        </m:r>
                      </m:e>
                    </m:acc>
                  </m:oMath>
                </a14:m>
                <a:r>
                  <a:rPr lang="en-US" sz="2400" dirty="0"/>
                  <a:t>.</a:t>
                </a:r>
              </a:p>
              <a:p>
                <a:pPr marL="342900" indent="-342900">
                  <a:buFont typeface="Arial" pitchFamily="34" charset="0"/>
                  <a:buChar char="•"/>
                </a:pPr>
                <a:r>
                  <a:rPr lang="en-US" sz="2400" dirty="0"/>
                  <a:t>Plane </a:t>
                </a:r>
                <a14:m>
                  <m:oMath xmlns:m="http://schemas.openxmlformats.org/officeDocument/2006/math">
                    <m:r>
                      <a:rPr lang="en-US" sz="2400" b="1" i="1">
                        <a:latin typeface="Cambria Math"/>
                        <a:ea typeface="Times New Roman"/>
                        <a:cs typeface="Times New Roman"/>
                      </a:rPr>
                      <m:t>𝜺</m:t>
                    </m:r>
                  </m:oMath>
                </a14:m>
                <a:r>
                  <a:rPr lang="el-GR" sz="2400" dirty="0"/>
                  <a:t> </a:t>
                </a:r>
                <a:r>
                  <a:rPr lang="en-US" sz="2400" dirty="0"/>
                  <a:t>intersects plane  </a:t>
                </a:r>
                <a14:m>
                  <m:oMath xmlns:m="http://schemas.openxmlformats.org/officeDocument/2006/math">
                    <m:r>
                      <a:rPr lang="en-US" sz="2400" b="1" i="1">
                        <a:latin typeface="Cambria Math"/>
                        <a:ea typeface="Times New Roman"/>
                        <a:cs typeface="Times New Roman"/>
                      </a:rPr>
                      <m:t>𝝉</m:t>
                    </m:r>
                  </m:oMath>
                </a14:m>
                <a:r>
                  <a:rPr lang="el-GR" sz="2400" dirty="0"/>
                  <a:t> </a:t>
                </a:r>
                <a:r>
                  <a:rPr lang="en-US" sz="2400" dirty="0"/>
                  <a:t>in line </a:t>
                </a:r>
                <a14:m>
                  <m:oMath xmlns:m="http://schemas.openxmlformats.org/officeDocument/2006/math">
                    <m:acc>
                      <m:accPr>
                        <m:chr m:val="⃡"/>
                        <m:ctrlPr>
                          <a:rPr lang="en-US" sz="2400" b="1" i="1">
                            <a:latin typeface="Cambria Math" panose="02040503050406030204" pitchFamily="18" charset="0"/>
                            <a:ea typeface="Times New Roman"/>
                          </a:rPr>
                        </m:ctrlPr>
                      </m:accPr>
                      <m:e>
                        <m:r>
                          <a:rPr lang="en-US" sz="2400" b="1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𝑬𝑹</m:t>
                        </m:r>
                      </m:e>
                    </m:acc>
                  </m:oMath>
                </a14:m>
                <a:r>
                  <a:rPr lang="en-US" sz="2400" dirty="0"/>
                  <a:t>.</a:t>
                </a:r>
              </a:p>
            </p:txBody>
          </p:sp>
        </mc:Choice>
        <mc:Fallback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0328" y="932778"/>
                <a:ext cx="8077200" cy="1292277"/>
              </a:xfrm>
              <a:prstGeom prst="rect">
                <a:avLst/>
              </a:prstGeom>
              <a:blipFill>
                <a:blip r:embed="rId3"/>
                <a:stretch>
                  <a:fillRect l="-981" t="-3774" b="-9906"/>
                </a:stretch>
              </a:blipFill>
            </p:spPr>
            <p:txBody>
              <a:bodyPr/>
              <a:lstStyle/>
              <a:p>
                <a:r>
                  <a:rPr lang="en-Z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Parallelogram 362"/>
          <p:cNvSpPr/>
          <p:nvPr/>
        </p:nvSpPr>
        <p:spPr>
          <a:xfrm>
            <a:off x="1604614" y="2730657"/>
            <a:ext cx="3285428" cy="895985"/>
          </a:xfrm>
          <a:custGeom>
            <a:avLst/>
            <a:gdLst>
              <a:gd name="connsiteX0" fmla="*/ 0 w 1543685"/>
              <a:gd name="connsiteY0" fmla="*/ 895985 h 895985"/>
              <a:gd name="connsiteX1" fmla="*/ 223996 w 1543685"/>
              <a:gd name="connsiteY1" fmla="*/ 0 h 895985"/>
              <a:gd name="connsiteX2" fmla="*/ 1543685 w 1543685"/>
              <a:gd name="connsiteY2" fmla="*/ 0 h 895985"/>
              <a:gd name="connsiteX3" fmla="*/ 1319689 w 1543685"/>
              <a:gd name="connsiteY3" fmla="*/ 895985 h 895985"/>
              <a:gd name="connsiteX4" fmla="*/ 0 w 1543685"/>
              <a:gd name="connsiteY4" fmla="*/ 895985 h 895985"/>
              <a:gd name="connsiteX0" fmla="*/ 0 w 1947446"/>
              <a:gd name="connsiteY0" fmla="*/ 895985 h 895985"/>
              <a:gd name="connsiteX1" fmla="*/ 223996 w 1947446"/>
              <a:gd name="connsiteY1" fmla="*/ 0 h 895985"/>
              <a:gd name="connsiteX2" fmla="*/ 1947446 w 1947446"/>
              <a:gd name="connsiteY2" fmla="*/ 0 h 895985"/>
              <a:gd name="connsiteX3" fmla="*/ 1319689 w 1947446"/>
              <a:gd name="connsiteY3" fmla="*/ 895985 h 895985"/>
              <a:gd name="connsiteX4" fmla="*/ 0 w 1947446"/>
              <a:gd name="connsiteY4" fmla="*/ 895985 h 895985"/>
              <a:gd name="connsiteX0" fmla="*/ 0 w 1947446"/>
              <a:gd name="connsiteY0" fmla="*/ 895985 h 895985"/>
              <a:gd name="connsiteX1" fmla="*/ 815605 w 1947446"/>
              <a:gd name="connsiteY1" fmla="*/ 0 h 895985"/>
              <a:gd name="connsiteX2" fmla="*/ 1947446 w 1947446"/>
              <a:gd name="connsiteY2" fmla="*/ 0 h 895985"/>
              <a:gd name="connsiteX3" fmla="*/ 1319689 w 1947446"/>
              <a:gd name="connsiteY3" fmla="*/ 895985 h 895985"/>
              <a:gd name="connsiteX4" fmla="*/ 0 w 1947446"/>
              <a:gd name="connsiteY4" fmla="*/ 895985 h 895985"/>
              <a:gd name="connsiteX0" fmla="*/ 0 w 2025300"/>
              <a:gd name="connsiteY0" fmla="*/ 895985 h 895985"/>
              <a:gd name="connsiteX1" fmla="*/ 815605 w 2025300"/>
              <a:gd name="connsiteY1" fmla="*/ 0 h 895985"/>
              <a:gd name="connsiteX2" fmla="*/ 2025300 w 2025300"/>
              <a:gd name="connsiteY2" fmla="*/ 0 h 895985"/>
              <a:gd name="connsiteX3" fmla="*/ 1319689 w 2025300"/>
              <a:gd name="connsiteY3" fmla="*/ 895985 h 895985"/>
              <a:gd name="connsiteX4" fmla="*/ 0 w 2025300"/>
              <a:gd name="connsiteY4" fmla="*/ 895985 h 8959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25300" h="895985">
                <a:moveTo>
                  <a:pt x="0" y="895985"/>
                </a:moveTo>
                <a:lnTo>
                  <a:pt x="815605" y="0"/>
                </a:lnTo>
                <a:lnTo>
                  <a:pt x="2025300" y="0"/>
                </a:lnTo>
                <a:lnTo>
                  <a:pt x="1319689" y="895985"/>
                </a:lnTo>
                <a:lnTo>
                  <a:pt x="0" y="895985"/>
                </a:lnTo>
                <a:close/>
              </a:path>
            </a:pathLst>
          </a:custGeom>
          <a:noFill/>
          <a:ln w="3175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9" name="Parallelogram 362"/>
          <p:cNvSpPr/>
          <p:nvPr/>
        </p:nvSpPr>
        <p:spPr>
          <a:xfrm>
            <a:off x="1875728" y="3688774"/>
            <a:ext cx="3229672" cy="895985"/>
          </a:xfrm>
          <a:custGeom>
            <a:avLst/>
            <a:gdLst>
              <a:gd name="connsiteX0" fmla="*/ 0 w 1543685"/>
              <a:gd name="connsiteY0" fmla="*/ 895985 h 895985"/>
              <a:gd name="connsiteX1" fmla="*/ 223996 w 1543685"/>
              <a:gd name="connsiteY1" fmla="*/ 0 h 895985"/>
              <a:gd name="connsiteX2" fmla="*/ 1543685 w 1543685"/>
              <a:gd name="connsiteY2" fmla="*/ 0 h 895985"/>
              <a:gd name="connsiteX3" fmla="*/ 1319689 w 1543685"/>
              <a:gd name="connsiteY3" fmla="*/ 895985 h 895985"/>
              <a:gd name="connsiteX4" fmla="*/ 0 w 1543685"/>
              <a:gd name="connsiteY4" fmla="*/ 895985 h 895985"/>
              <a:gd name="connsiteX0" fmla="*/ 0 w 1947446"/>
              <a:gd name="connsiteY0" fmla="*/ 895985 h 895985"/>
              <a:gd name="connsiteX1" fmla="*/ 223996 w 1947446"/>
              <a:gd name="connsiteY1" fmla="*/ 0 h 895985"/>
              <a:gd name="connsiteX2" fmla="*/ 1947446 w 1947446"/>
              <a:gd name="connsiteY2" fmla="*/ 0 h 895985"/>
              <a:gd name="connsiteX3" fmla="*/ 1319689 w 1947446"/>
              <a:gd name="connsiteY3" fmla="*/ 895985 h 895985"/>
              <a:gd name="connsiteX4" fmla="*/ 0 w 1947446"/>
              <a:gd name="connsiteY4" fmla="*/ 895985 h 895985"/>
              <a:gd name="connsiteX0" fmla="*/ 0 w 1947446"/>
              <a:gd name="connsiteY0" fmla="*/ 895985 h 895985"/>
              <a:gd name="connsiteX1" fmla="*/ 815605 w 1947446"/>
              <a:gd name="connsiteY1" fmla="*/ 0 h 895985"/>
              <a:gd name="connsiteX2" fmla="*/ 1947446 w 1947446"/>
              <a:gd name="connsiteY2" fmla="*/ 0 h 895985"/>
              <a:gd name="connsiteX3" fmla="*/ 1319689 w 1947446"/>
              <a:gd name="connsiteY3" fmla="*/ 895985 h 895985"/>
              <a:gd name="connsiteX4" fmla="*/ 0 w 1947446"/>
              <a:gd name="connsiteY4" fmla="*/ 895985 h 895985"/>
              <a:gd name="connsiteX0" fmla="*/ 0 w 2025300"/>
              <a:gd name="connsiteY0" fmla="*/ 895985 h 895985"/>
              <a:gd name="connsiteX1" fmla="*/ 815605 w 2025300"/>
              <a:gd name="connsiteY1" fmla="*/ 0 h 895985"/>
              <a:gd name="connsiteX2" fmla="*/ 2025300 w 2025300"/>
              <a:gd name="connsiteY2" fmla="*/ 0 h 895985"/>
              <a:gd name="connsiteX3" fmla="*/ 1319689 w 2025300"/>
              <a:gd name="connsiteY3" fmla="*/ 895985 h 895985"/>
              <a:gd name="connsiteX4" fmla="*/ 0 w 2025300"/>
              <a:gd name="connsiteY4" fmla="*/ 895985 h 8959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25300" h="895985">
                <a:moveTo>
                  <a:pt x="0" y="895985"/>
                </a:moveTo>
                <a:lnTo>
                  <a:pt x="815605" y="0"/>
                </a:lnTo>
                <a:lnTo>
                  <a:pt x="2025300" y="0"/>
                </a:lnTo>
                <a:lnTo>
                  <a:pt x="1319689" y="895985"/>
                </a:lnTo>
                <a:lnTo>
                  <a:pt x="0" y="895985"/>
                </a:lnTo>
                <a:close/>
              </a:path>
            </a:pathLst>
          </a:custGeom>
          <a:noFill/>
          <a:ln w="3175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0" name="Parallelogram 362"/>
          <p:cNvSpPr/>
          <p:nvPr/>
        </p:nvSpPr>
        <p:spPr>
          <a:xfrm rot="5400000">
            <a:off x="1982644" y="3226510"/>
            <a:ext cx="2835316" cy="857005"/>
          </a:xfrm>
          <a:custGeom>
            <a:avLst/>
            <a:gdLst>
              <a:gd name="connsiteX0" fmla="*/ 0 w 1543685"/>
              <a:gd name="connsiteY0" fmla="*/ 895985 h 895985"/>
              <a:gd name="connsiteX1" fmla="*/ 223996 w 1543685"/>
              <a:gd name="connsiteY1" fmla="*/ 0 h 895985"/>
              <a:gd name="connsiteX2" fmla="*/ 1543685 w 1543685"/>
              <a:gd name="connsiteY2" fmla="*/ 0 h 895985"/>
              <a:gd name="connsiteX3" fmla="*/ 1319689 w 1543685"/>
              <a:gd name="connsiteY3" fmla="*/ 895985 h 895985"/>
              <a:gd name="connsiteX4" fmla="*/ 0 w 1543685"/>
              <a:gd name="connsiteY4" fmla="*/ 895985 h 895985"/>
              <a:gd name="connsiteX0" fmla="*/ 0 w 1947446"/>
              <a:gd name="connsiteY0" fmla="*/ 895985 h 895985"/>
              <a:gd name="connsiteX1" fmla="*/ 223996 w 1947446"/>
              <a:gd name="connsiteY1" fmla="*/ 0 h 895985"/>
              <a:gd name="connsiteX2" fmla="*/ 1947446 w 1947446"/>
              <a:gd name="connsiteY2" fmla="*/ 0 h 895985"/>
              <a:gd name="connsiteX3" fmla="*/ 1319689 w 1947446"/>
              <a:gd name="connsiteY3" fmla="*/ 895985 h 895985"/>
              <a:gd name="connsiteX4" fmla="*/ 0 w 1947446"/>
              <a:gd name="connsiteY4" fmla="*/ 895985 h 895985"/>
              <a:gd name="connsiteX0" fmla="*/ 0 w 1947446"/>
              <a:gd name="connsiteY0" fmla="*/ 895985 h 895985"/>
              <a:gd name="connsiteX1" fmla="*/ 815605 w 1947446"/>
              <a:gd name="connsiteY1" fmla="*/ 0 h 895985"/>
              <a:gd name="connsiteX2" fmla="*/ 1947446 w 1947446"/>
              <a:gd name="connsiteY2" fmla="*/ 0 h 895985"/>
              <a:gd name="connsiteX3" fmla="*/ 1319689 w 1947446"/>
              <a:gd name="connsiteY3" fmla="*/ 895985 h 895985"/>
              <a:gd name="connsiteX4" fmla="*/ 0 w 1947446"/>
              <a:gd name="connsiteY4" fmla="*/ 895985 h 895985"/>
              <a:gd name="connsiteX0" fmla="*/ 0 w 2025300"/>
              <a:gd name="connsiteY0" fmla="*/ 895985 h 895985"/>
              <a:gd name="connsiteX1" fmla="*/ 815605 w 2025300"/>
              <a:gd name="connsiteY1" fmla="*/ 0 h 895985"/>
              <a:gd name="connsiteX2" fmla="*/ 2025300 w 2025300"/>
              <a:gd name="connsiteY2" fmla="*/ 0 h 895985"/>
              <a:gd name="connsiteX3" fmla="*/ 1319689 w 2025300"/>
              <a:gd name="connsiteY3" fmla="*/ 895985 h 895985"/>
              <a:gd name="connsiteX4" fmla="*/ 0 w 2025300"/>
              <a:gd name="connsiteY4" fmla="*/ 895985 h 895985"/>
              <a:gd name="connsiteX0" fmla="*/ 591704 w 2617004"/>
              <a:gd name="connsiteY0" fmla="*/ 895985 h 895985"/>
              <a:gd name="connsiteX1" fmla="*/ 0 w 2617004"/>
              <a:gd name="connsiteY1" fmla="*/ 0 h 895985"/>
              <a:gd name="connsiteX2" fmla="*/ 2617004 w 2617004"/>
              <a:gd name="connsiteY2" fmla="*/ 0 h 895985"/>
              <a:gd name="connsiteX3" fmla="*/ 1911393 w 2617004"/>
              <a:gd name="connsiteY3" fmla="*/ 895985 h 895985"/>
              <a:gd name="connsiteX4" fmla="*/ 591704 w 2617004"/>
              <a:gd name="connsiteY4" fmla="*/ 895985 h 895985"/>
              <a:gd name="connsiteX0" fmla="*/ 591704 w 1911393"/>
              <a:gd name="connsiteY0" fmla="*/ 895985 h 895985"/>
              <a:gd name="connsiteX1" fmla="*/ 0 w 1911393"/>
              <a:gd name="connsiteY1" fmla="*/ 0 h 895985"/>
              <a:gd name="connsiteX2" fmla="*/ 1346759 w 1911393"/>
              <a:gd name="connsiteY2" fmla="*/ 0 h 895985"/>
              <a:gd name="connsiteX3" fmla="*/ 1911393 w 1911393"/>
              <a:gd name="connsiteY3" fmla="*/ 895985 h 895985"/>
              <a:gd name="connsiteX4" fmla="*/ 591704 w 1911393"/>
              <a:gd name="connsiteY4" fmla="*/ 895985 h 895985"/>
              <a:gd name="connsiteX0" fmla="*/ 591704 w 1911393"/>
              <a:gd name="connsiteY0" fmla="*/ 895985 h 895985"/>
              <a:gd name="connsiteX1" fmla="*/ 0 w 1911393"/>
              <a:gd name="connsiteY1" fmla="*/ 0 h 895985"/>
              <a:gd name="connsiteX2" fmla="*/ 1376935 w 1911393"/>
              <a:gd name="connsiteY2" fmla="*/ 11875 h 895985"/>
              <a:gd name="connsiteX3" fmla="*/ 1911393 w 1911393"/>
              <a:gd name="connsiteY3" fmla="*/ 895985 h 895985"/>
              <a:gd name="connsiteX4" fmla="*/ 591704 w 1911393"/>
              <a:gd name="connsiteY4" fmla="*/ 895985 h 895985"/>
              <a:gd name="connsiteX0" fmla="*/ 591704 w 1911393"/>
              <a:gd name="connsiteY0" fmla="*/ 895985 h 895985"/>
              <a:gd name="connsiteX1" fmla="*/ 0 w 1911393"/>
              <a:gd name="connsiteY1" fmla="*/ 0 h 895985"/>
              <a:gd name="connsiteX2" fmla="*/ 1270508 w 1911393"/>
              <a:gd name="connsiteY2" fmla="*/ 11875 h 895985"/>
              <a:gd name="connsiteX3" fmla="*/ 1911393 w 1911393"/>
              <a:gd name="connsiteY3" fmla="*/ 895985 h 895985"/>
              <a:gd name="connsiteX4" fmla="*/ 591704 w 1911393"/>
              <a:gd name="connsiteY4" fmla="*/ 895985 h 895985"/>
              <a:gd name="connsiteX0" fmla="*/ 1204057 w 1844942"/>
              <a:gd name="connsiteY0" fmla="*/ 0 h 884110"/>
              <a:gd name="connsiteX1" fmla="*/ 1844942 w 1844942"/>
              <a:gd name="connsiteY1" fmla="*/ 884110 h 884110"/>
              <a:gd name="connsiteX2" fmla="*/ 525253 w 1844942"/>
              <a:gd name="connsiteY2" fmla="*/ 884110 h 884110"/>
              <a:gd name="connsiteX3" fmla="*/ 0 w 1844942"/>
              <a:gd name="connsiteY3" fmla="*/ 79565 h 884110"/>
              <a:gd name="connsiteX0" fmla="*/ 1243855 w 1844942"/>
              <a:gd name="connsiteY0" fmla="*/ 0 h 813659"/>
              <a:gd name="connsiteX1" fmla="*/ 1844942 w 1844942"/>
              <a:gd name="connsiteY1" fmla="*/ 813659 h 813659"/>
              <a:gd name="connsiteX2" fmla="*/ 525253 w 1844942"/>
              <a:gd name="connsiteY2" fmla="*/ 813659 h 813659"/>
              <a:gd name="connsiteX3" fmla="*/ 0 w 1844942"/>
              <a:gd name="connsiteY3" fmla="*/ 9114 h 813659"/>
              <a:gd name="connsiteX0" fmla="*/ 1191304 w 1792391"/>
              <a:gd name="connsiteY0" fmla="*/ 66969 h 880628"/>
              <a:gd name="connsiteX1" fmla="*/ 1792391 w 1792391"/>
              <a:gd name="connsiteY1" fmla="*/ 880628 h 880628"/>
              <a:gd name="connsiteX2" fmla="*/ 472702 w 1792391"/>
              <a:gd name="connsiteY2" fmla="*/ 880628 h 880628"/>
              <a:gd name="connsiteX3" fmla="*/ 0 w 1792391"/>
              <a:gd name="connsiteY3" fmla="*/ 0 h 880628"/>
              <a:gd name="connsiteX0" fmla="*/ 1266377 w 1792391"/>
              <a:gd name="connsiteY0" fmla="*/ 0 h 965825"/>
              <a:gd name="connsiteX1" fmla="*/ 1792391 w 1792391"/>
              <a:gd name="connsiteY1" fmla="*/ 965825 h 965825"/>
              <a:gd name="connsiteX2" fmla="*/ 472702 w 1792391"/>
              <a:gd name="connsiteY2" fmla="*/ 965825 h 965825"/>
              <a:gd name="connsiteX3" fmla="*/ 0 w 1792391"/>
              <a:gd name="connsiteY3" fmla="*/ 85197 h 965825"/>
              <a:gd name="connsiteX0" fmla="*/ 1461565 w 1792391"/>
              <a:gd name="connsiteY0" fmla="*/ 231813 h 880628"/>
              <a:gd name="connsiteX1" fmla="*/ 1792391 w 1792391"/>
              <a:gd name="connsiteY1" fmla="*/ 880628 h 880628"/>
              <a:gd name="connsiteX2" fmla="*/ 472702 w 1792391"/>
              <a:gd name="connsiteY2" fmla="*/ 880628 h 880628"/>
              <a:gd name="connsiteX3" fmla="*/ 0 w 1792391"/>
              <a:gd name="connsiteY3" fmla="*/ 0 h 880628"/>
              <a:gd name="connsiteX0" fmla="*/ 1521624 w 1792391"/>
              <a:gd name="connsiteY0" fmla="*/ 181091 h 880628"/>
              <a:gd name="connsiteX1" fmla="*/ 1792391 w 1792391"/>
              <a:gd name="connsiteY1" fmla="*/ 880628 h 880628"/>
              <a:gd name="connsiteX2" fmla="*/ 472702 w 1792391"/>
              <a:gd name="connsiteY2" fmla="*/ 880628 h 880628"/>
              <a:gd name="connsiteX3" fmla="*/ 0 w 1792391"/>
              <a:gd name="connsiteY3" fmla="*/ 0 h 880628"/>
              <a:gd name="connsiteX0" fmla="*/ 1506612 w 1792391"/>
              <a:gd name="connsiteY0" fmla="*/ 79647 h 880628"/>
              <a:gd name="connsiteX1" fmla="*/ 1792391 w 1792391"/>
              <a:gd name="connsiteY1" fmla="*/ 880628 h 880628"/>
              <a:gd name="connsiteX2" fmla="*/ 472702 w 1792391"/>
              <a:gd name="connsiteY2" fmla="*/ 880628 h 880628"/>
              <a:gd name="connsiteX3" fmla="*/ 0 w 1792391"/>
              <a:gd name="connsiteY3" fmla="*/ 0 h 880628"/>
              <a:gd name="connsiteX0" fmla="*/ 1476585 w 1792391"/>
              <a:gd name="connsiteY0" fmla="*/ 0 h 915105"/>
              <a:gd name="connsiteX1" fmla="*/ 1792391 w 1792391"/>
              <a:gd name="connsiteY1" fmla="*/ 915105 h 915105"/>
              <a:gd name="connsiteX2" fmla="*/ 472702 w 1792391"/>
              <a:gd name="connsiteY2" fmla="*/ 915105 h 915105"/>
              <a:gd name="connsiteX3" fmla="*/ 0 w 1792391"/>
              <a:gd name="connsiteY3" fmla="*/ 34477 h 9151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92391" h="915105">
                <a:moveTo>
                  <a:pt x="1476585" y="0"/>
                </a:moveTo>
                <a:lnTo>
                  <a:pt x="1792391" y="915105"/>
                </a:lnTo>
                <a:lnTo>
                  <a:pt x="472702" y="915105"/>
                </a:lnTo>
                <a:cubicBezTo>
                  <a:pt x="275467" y="616443"/>
                  <a:pt x="0" y="34477"/>
                  <a:pt x="0" y="34477"/>
                </a:cubicBezTo>
              </a:path>
            </a:pathLst>
          </a:custGeom>
          <a:noFill/>
          <a:ln w="3175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cxnSp>
        <p:nvCxnSpPr>
          <p:cNvPr id="12" name="Straight Connector 11"/>
          <p:cNvCxnSpPr>
            <a:stCxn id="10" idx="3"/>
          </p:cNvCxnSpPr>
          <p:nvPr/>
        </p:nvCxnSpPr>
        <p:spPr>
          <a:xfrm>
            <a:off x="3796517" y="2237355"/>
            <a:ext cx="8890" cy="501751"/>
          </a:xfrm>
          <a:prstGeom prst="line">
            <a:avLst/>
          </a:prstGeom>
          <a:noFill/>
          <a:ln w="31750" cap="flat" cmpd="sng" algn="ctr">
            <a:solidFill>
              <a:srgbClr val="1F497D"/>
            </a:solidFill>
            <a:prstDash val="solid"/>
            <a:headEnd type="none" w="med" len="lg"/>
            <a:tailEnd type="none" w="sm" len="sm"/>
          </a:ln>
          <a:effectLst/>
        </p:spPr>
      </p:cxnSp>
      <p:cxnSp>
        <p:nvCxnSpPr>
          <p:cNvPr id="14" name="Straight Connector 13"/>
          <p:cNvCxnSpPr/>
          <p:nvPr/>
        </p:nvCxnSpPr>
        <p:spPr>
          <a:xfrm flipH="1">
            <a:off x="3796517" y="2739106"/>
            <a:ext cx="8890" cy="754704"/>
          </a:xfrm>
          <a:prstGeom prst="line">
            <a:avLst/>
          </a:prstGeom>
          <a:noFill/>
          <a:ln w="31750" cap="flat" cmpd="sng" algn="ctr">
            <a:solidFill>
              <a:srgbClr val="1F497D"/>
            </a:solidFill>
            <a:prstDash val="sysDash"/>
            <a:headEnd type="none" w="med" len="lg"/>
            <a:tailEnd type="none" w="sm" len="sm"/>
          </a:ln>
          <a:effectLst/>
        </p:spPr>
      </p:cxnSp>
      <p:cxnSp>
        <p:nvCxnSpPr>
          <p:cNvPr id="16" name="Straight Connector 15"/>
          <p:cNvCxnSpPr/>
          <p:nvPr/>
        </p:nvCxnSpPr>
        <p:spPr>
          <a:xfrm>
            <a:off x="3816987" y="3680114"/>
            <a:ext cx="8890" cy="904645"/>
          </a:xfrm>
          <a:prstGeom prst="line">
            <a:avLst/>
          </a:prstGeom>
          <a:noFill/>
          <a:ln w="31750" cap="flat" cmpd="sng" algn="ctr">
            <a:solidFill>
              <a:srgbClr val="1F497D"/>
            </a:solidFill>
            <a:prstDash val="sysDash"/>
            <a:headEnd type="none" w="med" len="lg"/>
            <a:tailEnd type="none" w="sm" len="sm"/>
          </a:ln>
          <a:effectLst/>
        </p:spPr>
      </p:cxnSp>
      <p:cxnSp>
        <p:nvCxnSpPr>
          <p:cNvPr id="18" name="Straight Connector 17"/>
          <p:cNvCxnSpPr/>
          <p:nvPr/>
        </p:nvCxnSpPr>
        <p:spPr>
          <a:xfrm>
            <a:off x="3796517" y="3463822"/>
            <a:ext cx="0" cy="224952"/>
          </a:xfrm>
          <a:prstGeom prst="line">
            <a:avLst/>
          </a:prstGeom>
          <a:noFill/>
          <a:ln w="31750" cap="flat" cmpd="sng" algn="ctr">
            <a:solidFill>
              <a:srgbClr val="1F497D"/>
            </a:solidFill>
            <a:prstDash val="solid"/>
            <a:headEnd type="none" w="med" len="lg"/>
            <a:tailEnd type="none" w="sm" len="sm"/>
          </a:ln>
          <a:effectLst/>
        </p:spPr>
      </p:cxnSp>
      <p:cxnSp>
        <p:nvCxnSpPr>
          <p:cNvPr id="21" name="Straight Connector 20"/>
          <p:cNvCxnSpPr/>
          <p:nvPr/>
        </p:nvCxnSpPr>
        <p:spPr>
          <a:xfrm flipH="1">
            <a:off x="2590800" y="2488230"/>
            <a:ext cx="1524000" cy="1455120"/>
          </a:xfrm>
          <a:prstGeom prst="line">
            <a:avLst/>
          </a:prstGeom>
          <a:noFill/>
          <a:ln w="31750" cap="flat" cmpd="sng" algn="ctr">
            <a:solidFill>
              <a:srgbClr val="1F497D"/>
            </a:solidFill>
            <a:prstDash val="solid"/>
            <a:headEnd type="stealth" w="med" len="lg"/>
            <a:tailEnd type="stealth" w="med" len="lg"/>
          </a:ln>
          <a:effectLst/>
        </p:spPr>
      </p:cxnSp>
      <p:cxnSp>
        <p:nvCxnSpPr>
          <p:cNvPr id="28" name="Straight Connector 27"/>
          <p:cNvCxnSpPr/>
          <p:nvPr/>
        </p:nvCxnSpPr>
        <p:spPr>
          <a:xfrm flipH="1">
            <a:off x="2638302" y="3409206"/>
            <a:ext cx="1524000" cy="1455120"/>
          </a:xfrm>
          <a:prstGeom prst="line">
            <a:avLst/>
          </a:prstGeom>
          <a:noFill/>
          <a:ln w="31750" cap="flat" cmpd="sng" algn="ctr">
            <a:solidFill>
              <a:srgbClr val="1F497D"/>
            </a:solidFill>
            <a:prstDash val="solid"/>
            <a:headEnd type="stealth" w="med" len="lg"/>
            <a:tailEnd type="stealth" w="med" len="lg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Rectangle 28"/>
              <p:cNvSpPr/>
              <p:nvPr/>
            </p:nvSpPr>
            <p:spPr>
              <a:xfrm>
                <a:off x="1875728" y="3215790"/>
                <a:ext cx="418704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>
                          <a:latin typeface="Cambria Math"/>
                          <a:ea typeface="Times New Roman"/>
                          <a:cs typeface="Times New Roman"/>
                        </a:rPr>
                        <m:t>𝝅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9" name="Rectangle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75728" y="3215790"/>
                <a:ext cx="418704" cy="400110"/>
              </a:xfrm>
              <a:prstGeom prst="rect">
                <a:avLst/>
              </a:prstGeom>
              <a:blipFill rotWithShape="1">
                <a:blip r:embed="rId4"/>
                <a:stretch>
                  <a:fillRect t="-7692" r="-23529" b="-276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Rectangle 29"/>
              <p:cNvSpPr/>
              <p:nvPr/>
            </p:nvSpPr>
            <p:spPr>
              <a:xfrm>
                <a:off x="2940508" y="4582943"/>
                <a:ext cx="373820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>
                          <a:solidFill>
                            <a:prstClr val="black"/>
                          </a:solidFill>
                          <a:latin typeface="Cambria Math"/>
                          <a:ea typeface="Times New Roman"/>
                          <a:cs typeface="Times New Roman"/>
                        </a:rPr>
                        <m:t>𝜺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0" name="Rectangle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40508" y="4582943"/>
                <a:ext cx="373820" cy="400110"/>
              </a:xfrm>
              <a:prstGeom prst="rect">
                <a:avLst/>
              </a:prstGeom>
              <a:blipFill rotWithShape="1">
                <a:blip r:embed="rId5"/>
                <a:stretch>
                  <a:fillRect t="-7692" r="-24194" b="-276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Rectangle 30"/>
              <p:cNvSpPr/>
              <p:nvPr/>
            </p:nvSpPr>
            <p:spPr>
              <a:xfrm>
                <a:off x="2180111" y="4175928"/>
                <a:ext cx="373820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>
                          <a:solidFill>
                            <a:prstClr val="black"/>
                          </a:solidFill>
                          <a:latin typeface="Cambria Math"/>
                          <a:ea typeface="Times New Roman"/>
                          <a:cs typeface="Times New Roman"/>
                        </a:rPr>
                        <m:t>𝝉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1" name="Rectangle 3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80111" y="4175928"/>
                <a:ext cx="373820" cy="400110"/>
              </a:xfrm>
              <a:prstGeom prst="rect">
                <a:avLst/>
              </a:prstGeom>
              <a:blipFill rotWithShape="1">
                <a:blip r:embed="rId6"/>
                <a:stretch>
                  <a:fillRect t="-7576" r="-24590" b="-257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Rectangle 31"/>
              <p:cNvSpPr/>
              <p:nvPr/>
            </p:nvSpPr>
            <p:spPr>
              <a:xfrm>
                <a:off x="3416315" y="2358984"/>
                <a:ext cx="428322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>
                          <a:solidFill>
                            <a:prstClr val="black"/>
                          </a:solidFill>
                          <a:latin typeface="Cambria Math"/>
                          <a:ea typeface="Times New Roman"/>
                          <a:cs typeface="Times New Roman"/>
                        </a:rPr>
                        <m:t>𝑩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2" name="Rectangle 3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16315" y="2358984"/>
                <a:ext cx="428322" cy="400110"/>
              </a:xfrm>
              <a:prstGeom prst="rect">
                <a:avLst/>
              </a:prstGeom>
              <a:blipFill rotWithShape="1">
                <a:blip r:embed="rId7"/>
                <a:stretch>
                  <a:fillRect t="-7576" r="-21127" b="-257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Rectangle 32"/>
              <p:cNvSpPr/>
              <p:nvPr/>
            </p:nvSpPr>
            <p:spPr>
              <a:xfrm>
                <a:off x="2513020" y="3218748"/>
                <a:ext cx="458779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solidFill>
                            <a:prstClr val="black"/>
                          </a:solidFill>
                          <a:latin typeface="Cambria Math"/>
                          <a:ea typeface="Times New Roman"/>
                          <a:cs typeface="Times New Roman"/>
                        </a:rPr>
                        <m:t> </m:t>
                      </m:r>
                      <m:r>
                        <a:rPr lang="en-US" sz="2000" b="1" i="1">
                          <a:solidFill>
                            <a:prstClr val="black"/>
                          </a:solidFill>
                          <a:latin typeface="Cambria Math"/>
                          <a:ea typeface="Times New Roman"/>
                          <a:cs typeface="Times New Roman"/>
                        </a:rPr>
                        <m:t>𝑪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3" name="Rectangle 3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3020" y="3218748"/>
                <a:ext cx="458779" cy="400110"/>
              </a:xfrm>
              <a:prstGeom prst="rect">
                <a:avLst/>
              </a:prstGeom>
              <a:blipFill rotWithShape="1">
                <a:blip r:embed="rId8"/>
                <a:stretch>
                  <a:fillRect t="-7576" r="-21333" b="-257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Rectangle 33"/>
              <p:cNvSpPr/>
              <p:nvPr/>
            </p:nvSpPr>
            <p:spPr>
              <a:xfrm>
                <a:off x="2541971" y="4184649"/>
                <a:ext cx="420308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>
                          <a:latin typeface="Cambria Math"/>
                          <a:ea typeface="Times New Roman"/>
                          <a:cs typeface="Times New Roman"/>
                        </a:rPr>
                        <m:t>𝑹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4" name="Rectangle 3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41971" y="4184649"/>
                <a:ext cx="420308" cy="400110"/>
              </a:xfrm>
              <a:prstGeom prst="rect">
                <a:avLst/>
              </a:prstGeom>
              <a:blipFill rotWithShape="1">
                <a:blip r:embed="rId9"/>
                <a:stretch>
                  <a:fillRect t="-7576" r="-21739" b="-257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Rectangle 34"/>
              <p:cNvSpPr/>
              <p:nvPr/>
            </p:nvSpPr>
            <p:spPr>
              <a:xfrm>
                <a:off x="3816356" y="3688774"/>
                <a:ext cx="410689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latin typeface="Cambria Math"/>
                        </a:rPr>
                        <m:t>𝑬</m:t>
                      </m:r>
                    </m:oMath>
                  </m:oMathPara>
                </a14:m>
                <a:endParaRPr lang="en-US" sz="2000" b="1" dirty="0"/>
              </a:p>
            </p:txBody>
          </p:sp>
        </mc:Choice>
        <mc:Fallback xmlns="">
          <p:sp>
            <p:nvSpPr>
              <p:cNvPr id="35" name="Rectangle 3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6356" y="3688774"/>
                <a:ext cx="410689" cy="400110"/>
              </a:xfrm>
              <a:prstGeom prst="rect">
                <a:avLst/>
              </a:prstGeom>
              <a:blipFill rotWithShape="1">
                <a:blip r:embed="rId10"/>
                <a:stretch>
                  <a:fillRect t="-7576" r="-23881" b="-257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554626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Points Lines and Planes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666750"/>
            <a:ext cx="8458200" cy="3733800"/>
          </a:xfrm>
        </p:spPr>
        <p:txBody>
          <a:bodyPr>
            <a:noAutofit/>
          </a:bodyPr>
          <a:lstStyle/>
          <a:p>
            <a:pPr marL="0" marR="0">
              <a:spcBef>
                <a:spcPts val="0"/>
              </a:spcBef>
              <a:spcAft>
                <a:spcPts val="600"/>
              </a:spcAft>
            </a:pPr>
            <a:r>
              <a:rPr lang="en-US" sz="2800" b="1" u="sng" dirty="0">
                <a:solidFill>
                  <a:srgbClr val="1F497D"/>
                </a:solidFill>
                <a:ea typeface="Calibri"/>
                <a:cs typeface="Times New Roman"/>
              </a:rPr>
              <a:t>A line</a:t>
            </a:r>
            <a:r>
              <a:rPr lang="en-US" sz="2800" dirty="0">
                <a:solidFill>
                  <a:srgbClr val="1F497D"/>
                </a:solidFill>
                <a:ea typeface="Calibri"/>
                <a:cs typeface="Times New Roman"/>
              </a:rPr>
              <a:t> </a:t>
            </a:r>
            <a:r>
              <a:rPr lang="en-US" sz="2800" dirty="0">
                <a:ea typeface="Calibri"/>
                <a:cs typeface="Times New Roman"/>
              </a:rPr>
              <a:t>extends in one dimension. </a:t>
            </a:r>
          </a:p>
          <a:p>
            <a:pPr marL="0" marR="0">
              <a:spcBef>
                <a:spcPts val="0"/>
              </a:spcBef>
              <a:spcAft>
                <a:spcPts val="600"/>
              </a:spcAft>
            </a:pPr>
            <a:r>
              <a:rPr lang="en-US" sz="2800" dirty="0">
                <a:ea typeface="Calibri"/>
                <a:cs typeface="Times New Roman"/>
              </a:rPr>
              <a:t>It is usually represented by a straight line with two arrowheads to indicate that the line extends without end in two directions. It is named by two points on the line or by a lowercase script letter.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9984" y="4786340"/>
            <a:ext cx="2414016" cy="376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80741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Points Lines and Planes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9984" y="4786340"/>
            <a:ext cx="2414016" cy="376210"/>
          </a:xfrm>
          <a:prstGeom prst="rect">
            <a:avLst/>
          </a:prstGeom>
        </p:spPr>
      </p:pic>
      <p:pic>
        <p:nvPicPr>
          <p:cNvPr id="2050" name="Picture 2" descr="Ray">
            <a:extLst>
              <a:ext uri="{FF2B5EF4-FFF2-40B4-BE49-F238E27FC236}">
                <a16:creationId xmlns:a16="http://schemas.microsoft.com/office/drawing/2014/main" id="{3F5116BC-9249-4514-8726-9596EBBA11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1657350"/>
            <a:ext cx="47625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89DFDA40-1ECC-43C7-8821-026AA7C82D3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71600" y="2602667"/>
            <a:ext cx="6735115" cy="914528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3B716ECF-9EA2-4ADC-9153-A76E841C55BE}"/>
              </a:ext>
            </a:extLst>
          </p:cNvPr>
          <p:cNvSpPr txBox="1"/>
          <p:nvPr/>
        </p:nvSpPr>
        <p:spPr>
          <a:xfrm>
            <a:off x="3352800" y="4019550"/>
            <a:ext cx="304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dirty="0"/>
              <a:t>Examples of lines</a:t>
            </a:r>
          </a:p>
        </p:txBody>
      </p:sp>
    </p:spTree>
    <p:extLst>
      <p:ext uri="{BB962C8B-B14F-4D97-AF65-F5344CB8AC3E}">
        <p14:creationId xmlns:p14="http://schemas.microsoft.com/office/powerpoint/2010/main" val="12110170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Points Lines and Planes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514350"/>
            <a:ext cx="8534400" cy="4629150"/>
          </a:xfrm>
        </p:spPr>
        <p:txBody>
          <a:bodyPr>
            <a:noAutofit/>
          </a:bodyPr>
          <a:lstStyle/>
          <a:p>
            <a:pPr marL="0" marR="0">
              <a:spcBef>
                <a:spcPts val="0"/>
              </a:spcBef>
              <a:spcAft>
                <a:spcPts val="600"/>
              </a:spcAft>
            </a:pPr>
            <a:r>
              <a:rPr lang="en-US" sz="2800" b="1" u="sng" dirty="0">
                <a:solidFill>
                  <a:srgbClr val="1F497D"/>
                </a:solidFill>
                <a:ea typeface="Calibri"/>
                <a:cs typeface="Times New Roman"/>
              </a:rPr>
              <a:t>A plane</a:t>
            </a:r>
            <a:r>
              <a:rPr lang="en-US" sz="2800" dirty="0">
                <a:solidFill>
                  <a:srgbClr val="1F497D"/>
                </a:solidFill>
                <a:ea typeface="Calibri"/>
                <a:cs typeface="Times New Roman"/>
              </a:rPr>
              <a:t> </a:t>
            </a:r>
            <a:r>
              <a:rPr lang="en-US" sz="2800" dirty="0">
                <a:ea typeface="Calibri"/>
                <a:cs typeface="Times New Roman"/>
              </a:rPr>
              <a:t>extends in two dimensions. </a:t>
            </a:r>
          </a:p>
          <a:p>
            <a:pPr marL="0" marR="0">
              <a:spcBef>
                <a:spcPts val="0"/>
              </a:spcBef>
              <a:spcAft>
                <a:spcPts val="600"/>
              </a:spcAft>
            </a:pPr>
            <a:r>
              <a:rPr lang="en-US" sz="2800" dirty="0">
                <a:ea typeface="Calibri"/>
                <a:cs typeface="Times New Roman"/>
              </a:rPr>
              <a:t>It is usually represented by a shape that looks like a tabletop or wall. </a:t>
            </a:r>
          </a:p>
          <a:p>
            <a:pPr marL="0" marR="0">
              <a:spcBef>
                <a:spcPts val="0"/>
              </a:spcBef>
              <a:spcAft>
                <a:spcPts val="600"/>
              </a:spcAft>
            </a:pPr>
            <a:r>
              <a:rPr lang="en-US" sz="2800" dirty="0">
                <a:ea typeface="Calibri"/>
                <a:cs typeface="Times New Roman"/>
              </a:rPr>
              <a:t>You must imagine that the plane extends without end, even though the drawing of a plane appears to have edges. It is named by a capital script letter or 3 </a:t>
            </a:r>
            <a:br>
              <a:rPr lang="en-US" sz="2800" dirty="0">
                <a:ea typeface="Calibri"/>
                <a:cs typeface="Times New Roman"/>
              </a:rPr>
            </a:br>
            <a:r>
              <a:rPr lang="en-US" sz="2800" dirty="0">
                <a:ea typeface="Calibri"/>
                <a:cs typeface="Times New Roman"/>
              </a:rPr>
              <a:t>non-collinear points.  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9984" y="4786340"/>
            <a:ext cx="2414016" cy="376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29531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Points Lines and Planes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9984" y="4786340"/>
            <a:ext cx="2414016" cy="376210"/>
          </a:xfrm>
          <a:prstGeom prst="rect">
            <a:avLst/>
          </a:prstGeom>
        </p:spPr>
      </p:pic>
      <p:pic>
        <p:nvPicPr>
          <p:cNvPr id="1026" name="Picture 2">
            <a:extLst>
              <a:ext uri="{FF2B5EF4-FFF2-40B4-BE49-F238E27FC236}">
                <a16:creationId xmlns:a16="http://schemas.microsoft.com/office/drawing/2014/main" id="{8A8C5684-9B35-416D-A1D8-14E7E04571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895350"/>
            <a:ext cx="5440484" cy="2859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F453EF67-64A8-4463-98D6-9512FABB5BE9}"/>
              </a:ext>
            </a:extLst>
          </p:cNvPr>
          <p:cNvSpPr txBox="1"/>
          <p:nvPr/>
        </p:nvSpPr>
        <p:spPr>
          <a:xfrm>
            <a:off x="2209800" y="4095750"/>
            <a:ext cx="4038600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dirty="0"/>
              <a:t>Three parallel planes</a:t>
            </a:r>
          </a:p>
        </p:txBody>
      </p:sp>
    </p:spTree>
    <p:extLst>
      <p:ext uri="{BB962C8B-B14F-4D97-AF65-F5344CB8AC3E}">
        <p14:creationId xmlns:p14="http://schemas.microsoft.com/office/powerpoint/2010/main" val="12977046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1898</Words>
  <Application>Microsoft Office PowerPoint</Application>
  <PresentationFormat>On-screen Show (16:9)</PresentationFormat>
  <Paragraphs>426</Paragraphs>
  <Slides>51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51</vt:i4>
      </vt:variant>
    </vt:vector>
  </HeadingPairs>
  <TitlesOfParts>
    <vt:vector size="56" baseType="lpstr">
      <vt:lpstr>Arial</vt:lpstr>
      <vt:lpstr>Calibri</vt:lpstr>
      <vt:lpstr>Cambria</vt:lpstr>
      <vt:lpstr>Cambria Math</vt:lpstr>
      <vt:lpstr>Office Theme</vt:lpstr>
      <vt:lpstr>Points Lines and Planes</vt:lpstr>
      <vt:lpstr>Points Lines and Planes</vt:lpstr>
      <vt:lpstr>Points Lines and Planes</vt:lpstr>
      <vt:lpstr>Points Lines and Planes</vt:lpstr>
      <vt:lpstr>Points Lines and Planes</vt:lpstr>
      <vt:lpstr>Points Lines and Planes</vt:lpstr>
      <vt:lpstr>Points Lines and Planes</vt:lpstr>
      <vt:lpstr>Points Lines and Planes</vt:lpstr>
      <vt:lpstr>Points Lines and Planes</vt:lpstr>
      <vt:lpstr>Points Lines and Planes</vt:lpstr>
      <vt:lpstr>Points Lines and Planes</vt:lpstr>
      <vt:lpstr>Points Lines and Planes</vt:lpstr>
      <vt:lpstr>Points Lines and Planes</vt:lpstr>
      <vt:lpstr>Points Lines and Planes</vt:lpstr>
      <vt:lpstr>Points Lines and Planes</vt:lpstr>
      <vt:lpstr>Points Lines and Planes</vt:lpstr>
      <vt:lpstr>Points Lines and Planes</vt:lpstr>
      <vt:lpstr>Points Lines and Planes</vt:lpstr>
      <vt:lpstr>Points Lines and Planes</vt:lpstr>
      <vt:lpstr>Points Lines and Planes</vt:lpstr>
      <vt:lpstr>Points Lines and Planes</vt:lpstr>
      <vt:lpstr>Points Lines and Planes</vt:lpstr>
      <vt:lpstr>Points Lines and Planes</vt:lpstr>
      <vt:lpstr>Points Lines and Planes</vt:lpstr>
      <vt:lpstr>Points Lines and Planes</vt:lpstr>
      <vt:lpstr>Points Lines and Planes</vt:lpstr>
      <vt:lpstr>Points Lines and Planes</vt:lpstr>
      <vt:lpstr>Points Lines and Planes</vt:lpstr>
      <vt:lpstr>Points Lines and Planes</vt:lpstr>
      <vt:lpstr>Points Lines and Planes</vt:lpstr>
      <vt:lpstr>Points Lines and Planes</vt:lpstr>
      <vt:lpstr>Points Lines and Planes</vt:lpstr>
      <vt:lpstr>Points Lines and Planes</vt:lpstr>
      <vt:lpstr>Points Lines and Planes</vt:lpstr>
      <vt:lpstr>Points Lines and Planes</vt:lpstr>
      <vt:lpstr>Points Lines and Planes</vt:lpstr>
      <vt:lpstr>Points Lines and Planes</vt:lpstr>
      <vt:lpstr>Points Lines and Planes</vt:lpstr>
      <vt:lpstr>Points Lines and Planes</vt:lpstr>
      <vt:lpstr>Points Lines and Planes</vt:lpstr>
      <vt:lpstr>Points Lines and Planes</vt:lpstr>
      <vt:lpstr>Points Lines and Planes</vt:lpstr>
      <vt:lpstr>Points Lines and Planes</vt:lpstr>
      <vt:lpstr>Points Lines and Planes</vt:lpstr>
      <vt:lpstr>Points Lines and Planes</vt:lpstr>
      <vt:lpstr>Points Lines and Planes</vt:lpstr>
      <vt:lpstr>Points Lines and Planes</vt:lpstr>
      <vt:lpstr>Points Lines and Planes</vt:lpstr>
      <vt:lpstr>Points Lines and Planes</vt:lpstr>
      <vt:lpstr>Points Lines and Planes</vt:lpstr>
      <vt:lpstr>Points Lines and Planes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2021-10-18T08:57:27Z</dcterms:created>
  <dcterms:modified xsi:type="dcterms:W3CDTF">2021-10-18T09:06:59Z</dcterms:modified>
</cp:coreProperties>
</file>