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42"/>
  </p:notesMasterIdLst>
  <p:sldIdLst>
    <p:sldId id="257" r:id="rId2"/>
    <p:sldId id="258" r:id="rId3"/>
    <p:sldId id="298" r:id="rId4"/>
    <p:sldId id="299" r:id="rId5"/>
    <p:sldId id="394" r:id="rId6"/>
    <p:sldId id="324" r:id="rId7"/>
    <p:sldId id="265" r:id="rId8"/>
    <p:sldId id="365" r:id="rId9"/>
    <p:sldId id="366" r:id="rId10"/>
    <p:sldId id="367" r:id="rId11"/>
    <p:sldId id="368" r:id="rId12"/>
    <p:sldId id="369" r:id="rId13"/>
    <p:sldId id="334" r:id="rId14"/>
    <p:sldId id="395" r:id="rId15"/>
    <p:sldId id="361" r:id="rId16"/>
    <p:sldId id="370" r:id="rId17"/>
    <p:sldId id="371" r:id="rId18"/>
    <p:sldId id="372" r:id="rId19"/>
    <p:sldId id="373" r:id="rId20"/>
    <p:sldId id="363" r:id="rId21"/>
    <p:sldId id="374" r:id="rId22"/>
    <p:sldId id="375" r:id="rId23"/>
    <p:sldId id="376" r:id="rId24"/>
    <p:sldId id="377" r:id="rId25"/>
    <p:sldId id="378" r:id="rId26"/>
    <p:sldId id="381" r:id="rId27"/>
    <p:sldId id="379" r:id="rId28"/>
    <p:sldId id="380" r:id="rId29"/>
    <p:sldId id="382" r:id="rId30"/>
    <p:sldId id="383" r:id="rId31"/>
    <p:sldId id="384" r:id="rId32"/>
    <p:sldId id="385" r:id="rId33"/>
    <p:sldId id="386" r:id="rId34"/>
    <p:sldId id="387" r:id="rId35"/>
    <p:sldId id="388" r:id="rId36"/>
    <p:sldId id="389" r:id="rId37"/>
    <p:sldId id="390" r:id="rId38"/>
    <p:sldId id="391" r:id="rId39"/>
    <p:sldId id="392" r:id="rId40"/>
    <p:sldId id="393" r:id="rId4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FFFF99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39" autoAdjust="0"/>
    <p:restoredTop sz="94660"/>
  </p:normalViewPr>
  <p:slideViewPr>
    <p:cSldViewPr>
      <p:cViewPr varScale="1">
        <p:scale>
          <a:sx n="102" d="100"/>
          <a:sy n="102" d="100"/>
        </p:scale>
        <p:origin x="912" y="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8B84F-CCE2-4BD5-9657-E5D9A4C99348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89706-1307-49D6-950D-082BBF2E64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6024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931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645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359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533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508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487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915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010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31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065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303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BBCC1D-6D34-4BB4-81AD-D94EC416E488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975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2.png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0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60.png"/><Relationship Id="rId7" Type="http://schemas.openxmlformats.org/officeDocument/2006/relationships/image" Target="../media/image2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10" Type="http://schemas.openxmlformats.org/officeDocument/2006/relationships/image" Target="../media/image231.png"/><Relationship Id="rId4" Type="http://schemas.openxmlformats.org/officeDocument/2006/relationships/image" Target="../media/image170.png"/><Relationship Id="rId9" Type="http://schemas.openxmlformats.org/officeDocument/2006/relationships/image" Target="../media/image220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0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30.png"/><Relationship Id="rId7" Type="http://schemas.openxmlformats.org/officeDocument/2006/relationships/image" Target="../media/image2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10" Type="http://schemas.openxmlformats.org/officeDocument/2006/relationships/image" Target="../media/image30.png"/><Relationship Id="rId4" Type="http://schemas.openxmlformats.org/officeDocument/2006/relationships/image" Target="../media/image240.png"/><Relationship Id="rId9" Type="http://schemas.openxmlformats.org/officeDocument/2006/relationships/image" Target="../media/image29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0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3" Type="http://schemas.openxmlformats.org/officeDocument/2006/relationships/image" Target="../media/image38.png"/><Relationship Id="rId7" Type="http://schemas.openxmlformats.org/officeDocument/2006/relationships/image" Target="../media/image4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.png"/><Relationship Id="rId5" Type="http://schemas.openxmlformats.org/officeDocument/2006/relationships/image" Target="../media/image39.png"/><Relationship Id="rId10" Type="http://schemas.openxmlformats.org/officeDocument/2006/relationships/image" Target="../media/image44.png"/><Relationship Id="rId4" Type="http://schemas.openxmlformats.org/officeDocument/2006/relationships/image" Target="../media/image380.png"/><Relationship Id="rId9" Type="http://schemas.openxmlformats.org/officeDocument/2006/relationships/image" Target="../media/image43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7" Type="http://schemas.openxmlformats.org/officeDocument/2006/relationships/image" Target="../media/image4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8.png"/><Relationship Id="rId5" Type="http://schemas.openxmlformats.org/officeDocument/2006/relationships/image" Target="../media/image47.png"/><Relationship Id="rId4" Type="http://schemas.openxmlformats.org/officeDocument/2006/relationships/image" Target="../media/image46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1.png"/><Relationship Id="rId4" Type="http://schemas.openxmlformats.org/officeDocument/2006/relationships/image" Target="../media/image50.pn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png"/><Relationship Id="rId3" Type="http://schemas.openxmlformats.org/officeDocument/2006/relationships/image" Target="../media/image49.png"/><Relationship Id="rId7" Type="http://schemas.openxmlformats.org/officeDocument/2006/relationships/image" Target="../media/image5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4.png"/><Relationship Id="rId5" Type="http://schemas.openxmlformats.org/officeDocument/2006/relationships/image" Target="../media/image53.png"/><Relationship Id="rId4" Type="http://schemas.openxmlformats.org/officeDocument/2006/relationships/image" Target="../media/image52.png"/><Relationship Id="rId9" Type="http://schemas.openxmlformats.org/officeDocument/2006/relationships/image" Target="../media/image57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9.png"/><Relationship Id="rId4" Type="http://schemas.openxmlformats.org/officeDocument/2006/relationships/image" Target="../media/image580.png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4.png"/><Relationship Id="rId3" Type="http://schemas.openxmlformats.org/officeDocument/2006/relationships/image" Target="../media/image58.png"/><Relationship Id="rId7" Type="http://schemas.openxmlformats.org/officeDocument/2006/relationships/image" Target="../media/image6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2.png"/><Relationship Id="rId5" Type="http://schemas.openxmlformats.org/officeDocument/2006/relationships/image" Target="../media/image61.png"/><Relationship Id="rId4" Type="http://schemas.openxmlformats.org/officeDocument/2006/relationships/image" Target="../media/image60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8.png"/><Relationship Id="rId5" Type="http://schemas.openxmlformats.org/officeDocument/2006/relationships/image" Target="../media/image67.png"/><Relationship Id="rId4" Type="http://schemas.openxmlformats.org/officeDocument/2006/relationships/image" Target="../media/image66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2.png"/><Relationship Id="rId5" Type="http://schemas.openxmlformats.org/officeDocument/2006/relationships/image" Target="../media/image71.png"/><Relationship Id="rId4" Type="http://schemas.openxmlformats.org/officeDocument/2006/relationships/image" Target="../media/image70.png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4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4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10.png"/><Relationship Id="rId4" Type="http://schemas.openxmlformats.org/officeDocument/2006/relationships/image" Target="../media/image3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962150"/>
            <a:ext cx="8229600" cy="1102519"/>
          </a:xfrm>
        </p:spPr>
        <p:txBody>
          <a:bodyPr>
            <a:noAutofit/>
          </a:bodyPr>
          <a:lstStyle/>
          <a:p>
            <a:r>
              <a:rPr lang="en-US" dirty="0"/>
              <a:t>Measuring Segments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409950"/>
            <a:ext cx="6400800" cy="1314450"/>
          </a:xfrm>
        </p:spPr>
        <p:txBody>
          <a:bodyPr/>
          <a:lstStyle/>
          <a:p>
            <a:r>
              <a:rPr lang="en-US" dirty="0"/>
              <a:t>Unit 1 Lesson 3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424146"/>
            <a:ext cx="8229600" cy="1282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20573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Measuring Segments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50"/>
            <a:ext cx="8991600" cy="99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1: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>
                <a:ea typeface="Calibri"/>
                <a:cs typeface="Times New Roman"/>
              </a:rPr>
              <a:t>Find the length of each segment using a ruler.</a:t>
            </a:r>
            <a:endParaRPr lang="en-US" sz="2400" b="1" i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984" y="4786340"/>
            <a:ext cx="2414016" cy="37621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28600" y="1428750"/>
            <a:ext cx="4683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b</a:t>
            </a:r>
            <a:r>
              <a:rPr lang="en-US" sz="2800" dirty="0"/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627379" y="2764782"/>
                <a:ext cx="56938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 </m:t>
                      </m:r>
                      <m:r>
                        <a:rPr lang="en-US" sz="2800" b="1" i="1" smtClean="0">
                          <a:latin typeface="Cambria Math"/>
                        </a:rPr>
                        <m:t>𝑻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379" y="2764782"/>
                <a:ext cx="569387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588" r="-27957" b="-341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838200" y="1428750"/>
                <a:ext cx="133600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b="1" i="1">
                              <a:latin typeface="Cambria Math"/>
                            </a:rPr>
                            <m:t>𝑻𝑷</m:t>
                          </m:r>
                        </m:e>
                      </m:acc>
                      <m:r>
                        <a:rPr lang="en-US" sz="2800" b="1" i="1">
                          <a:latin typeface="Cambria Math"/>
                        </a:rPr>
                        <m:t>=</m:t>
                      </m:r>
                      <m:r>
                        <a:rPr lang="en-ZA" sz="28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800" b="1" i="1" smtClean="0">
                          <a:latin typeface="Cambria Math"/>
                        </a:rPr>
                        <m:t>?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428750"/>
                <a:ext cx="1336007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Connector 16"/>
          <p:cNvCxnSpPr/>
          <p:nvPr/>
        </p:nvCxnSpPr>
        <p:spPr>
          <a:xfrm flipH="1">
            <a:off x="1143000" y="2283642"/>
            <a:ext cx="2657722" cy="1000780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oval" w="sm" len="sm"/>
            <a:tailEnd type="oval" w="sm" len="sm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838200" y="3638550"/>
                <a:ext cx="621035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𝑻𝑷</m:t>
                          </m:r>
                        </m:e>
                      </m:acc>
                      <m:r>
                        <a:rPr lang="en-US" sz="2800" b="1" i="1">
                          <a:latin typeface="Cambria Math"/>
                        </a:rPr>
                        <m:t>=</m:t>
                      </m:r>
                      <m:r>
                        <a:rPr lang="en-US" sz="2800" i="1">
                          <a:latin typeface="Cambria Math"/>
                        </a:rPr>
                        <m:t> </m:t>
                      </m:r>
                      <m:r>
                        <a:rPr lang="en-US" sz="2800" i="1">
                          <a:latin typeface="Cambria Math"/>
                        </a:rPr>
                        <m:t>𝐴𝑐𝑡𝑢𝑎𝑙</m:t>
                      </m:r>
                      <m:r>
                        <a:rPr lang="en-US" sz="2800" i="1">
                          <a:latin typeface="Cambria Math"/>
                        </a:rPr>
                        <m:t> </m:t>
                      </m:r>
                      <m:r>
                        <a:rPr lang="en-US" sz="2800" i="1">
                          <a:latin typeface="Cambria Math"/>
                        </a:rPr>
                        <m:t>𝑙𝑒𝑛𝑔𝑡h</m:t>
                      </m:r>
                      <m:r>
                        <a:rPr lang="en-US" sz="2800" b="0" i="1" smtClean="0">
                          <a:latin typeface="Cambria Math"/>
                        </a:rPr>
                        <m:t> </m:t>
                      </m:r>
                      <m:r>
                        <a:rPr lang="en-US" sz="2800" b="0" i="1" smtClean="0">
                          <a:latin typeface="Cambria Math"/>
                        </a:rPr>
                        <m:t>𝑓𝑟𝑜𝑚</m:t>
                      </m:r>
                      <m:r>
                        <a:rPr lang="en-US" sz="2800" b="0" i="1" smtClean="0">
                          <a:latin typeface="Cambria Math"/>
                        </a:rPr>
                        <m:t> </m:t>
                      </m:r>
                      <m:r>
                        <a:rPr lang="en-US" sz="2800" b="0" i="1" smtClean="0">
                          <a:latin typeface="Cambria Math"/>
                        </a:rPr>
                        <m:t>𝑦𝑜𝑢𝑟</m:t>
                      </m:r>
                      <m:r>
                        <a:rPr lang="en-US" sz="2800" b="0" i="1" smtClean="0">
                          <a:latin typeface="Cambria Math"/>
                        </a:rPr>
                        <m:t> </m:t>
                      </m:r>
                      <m:r>
                        <a:rPr lang="en-US" sz="2800" b="0" i="1" smtClean="0">
                          <a:latin typeface="Cambria Math"/>
                        </a:rPr>
                        <m:t>𝑟𝑢𝑙𝑒𝑟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3638550"/>
                <a:ext cx="6210354" cy="523220"/>
              </a:xfrm>
              <a:prstGeom prst="rect">
                <a:avLst/>
              </a:prstGeom>
              <a:blipFill rotWithShape="1">
                <a:blip r:embed="rId5"/>
                <a:stretch>
                  <a:fillRect t="-10465" r="-2161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3835740" y="1766749"/>
                <a:ext cx="51328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𝑷</m:t>
                      </m:r>
                    </m:oMath>
                  </m:oMathPara>
                </a14:m>
                <a:endParaRPr lang="en-US" sz="28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5740" y="1766749"/>
                <a:ext cx="513282" cy="523220"/>
              </a:xfrm>
              <a:prstGeom prst="rect">
                <a:avLst/>
              </a:prstGeom>
              <a:blipFill rotWithShape="1">
                <a:blip r:embed="rId6"/>
                <a:stretch>
                  <a:fillRect t="-10465" r="-32143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45962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Measuring Segments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50"/>
            <a:ext cx="8991600" cy="99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1: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>
                <a:ea typeface="Calibri"/>
                <a:cs typeface="Times New Roman"/>
              </a:rPr>
              <a:t>Find the length of each segment using a ruler.</a:t>
            </a:r>
            <a:endParaRPr lang="en-US" sz="2400" b="1" i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984" y="4786340"/>
            <a:ext cx="2414016" cy="37621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28600" y="1428750"/>
            <a:ext cx="4267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c</a:t>
            </a:r>
            <a:r>
              <a:rPr lang="en-US" sz="2800" dirty="0"/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838200" y="2028359"/>
                <a:ext cx="59503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 </m:t>
                      </m:r>
                      <m:r>
                        <a:rPr lang="en-US" sz="2800" b="1" i="1" smtClean="0">
                          <a:latin typeface="Cambria Math"/>
                        </a:rPr>
                        <m:t>𝑹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2028359"/>
                <a:ext cx="595035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465" r="-26804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838200" y="1428750"/>
                <a:ext cx="138409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𝑹𝑫</m:t>
                          </m:r>
                        </m:e>
                      </m:acc>
                      <m:r>
                        <a:rPr lang="en-US" sz="2800" b="1" i="1">
                          <a:latin typeface="Cambria Math"/>
                        </a:rPr>
                        <m:t>=</m:t>
                      </m:r>
                      <m:r>
                        <a:rPr lang="en-ZA" sz="28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800" b="1" i="1" smtClean="0">
                          <a:latin typeface="Cambria Math"/>
                        </a:rPr>
                        <m:t>?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428750"/>
                <a:ext cx="1384097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Connector 16"/>
          <p:cNvCxnSpPr/>
          <p:nvPr/>
        </p:nvCxnSpPr>
        <p:spPr>
          <a:xfrm flipH="1" flipV="1">
            <a:off x="1368175" y="2429530"/>
            <a:ext cx="3280025" cy="854892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oval" w="sm" len="sm"/>
            <a:tailEnd type="oval" w="sm" len="sm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4572000" y="3022812"/>
                <a:ext cx="53572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𝑫</m:t>
                      </m:r>
                    </m:oMath>
                  </m:oMathPara>
                </a14:m>
                <a:endParaRPr lang="en-US" sz="28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022812"/>
                <a:ext cx="535724" cy="523220"/>
              </a:xfrm>
              <a:prstGeom prst="rect">
                <a:avLst/>
              </a:prstGeom>
              <a:blipFill rotWithShape="1">
                <a:blip r:embed="rId5"/>
                <a:stretch>
                  <a:fillRect t="-10465" r="-29545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841506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Measuring Segments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50"/>
            <a:ext cx="8991600" cy="99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1: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>
                <a:ea typeface="Calibri"/>
                <a:cs typeface="Times New Roman"/>
              </a:rPr>
              <a:t>Find the length of each segment using a ruler.</a:t>
            </a:r>
            <a:endParaRPr lang="en-US" sz="2400" b="1" i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984" y="4786340"/>
            <a:ext cx="2414016" cy="37621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28600" y="1428750"/>
            <a:ext cx="4267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c</a:t>
            </a:r>
            <a:r>
              <a:rPr lang="en-US" sz="2800" dirty="0"/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838200" y="2028359"/>
                <a:ext cx="59503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 </m:t>
                      </m:r>
                      <m:r>
                        <a:rPr lang="en-US" sz="2800" b="1" i="1" smtClean="0">
                          <a:latin typeface="Cambria Math"/>
                        </a:rPr>
                        <m:t>𝑹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2028359"/>
                <a:ext cx="595035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465" r="-26804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838200" y="1428750"/>
                <a:ext cx="138409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𝑹𝑫</m:t>
                          </m:r>
                        </m:e>
                      </m:acc>
                      <m:r>
                        <a:rPr lang="en-US" sz="2800" b="1" i="1">
                          <a:latin typeface="Cambria Math"/>
                        </a:rPr>
                        <m:t>=</m:t>
                      </m:r>
                      <m:r>
                        <a:rPr lang="en-ZA" sz="28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800" b="1" i="1" smtClean="0">
                          <a:latin typeface="Cambria Math"/>
                        </a:rPr>
                        <m:t>?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428750"/>
                <a:ext cx="1384097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Connector 16"/>
          <p:cNvCxnSpPr/>
          <p:nvPr/>
        </p:nvCxnSpPr>
        <p:spPr>
          <a:xfrm flipH="1" flipV="1">
            <a:off x="1368175" y="2429530"/>
            <a:ext cx="3280025" cy="854892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oval" w="sm" len="sm"/>
            <a:tailEnd type="oval" w="sm" len="sm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838200" y="3638550"/>
                <a:ext cx="6252289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𝑹𝑫</m:t>
                          </m:r>
                        </m:e>
                      </m:acc>
                      <m:r>
                        <a:rPr lang="en-US" sz="2800" b="1" i="1">
                          <a:latin typeface="Cambria Math"/>
                        </a:rPr>
                        <m:t>=</m:t>
                      </m:r>
                      <m:r>
                        <a:rPr lang="en-US" sz="2800" i="1">
                          <a:latin typeface="Cambria Math"/>
                        </a:rPr>
                        <m:t> </m:t>
                      </m:r>
                      <m:r>
                        <a:rPr lang="en-US" sz="2800" i="1">
                          <a:latin typeface="Cambria Math"/>
                        </a:rPr>
                        <m:t>𝐴𝑐𝑡𝑢𝑎𝑙</m:t>
                      </m:r>
                      <m:r>
                        <a:rPr lang="en-US" sz="2800" i="1">
                          <a:latin typeface="Cambria Math"/>
                        </a:rPr>
                        <m:t> </m:t>
                      </m:r>
                      <m:r>
                        <a:rPr lang="en-US" sz="2800" i="1">
                          <a:latin typeface="Cambria Math"/>
                        </a:rPr>
                        <m:t>𝑙𝑒𝑛𝑔𝑡h</m:t>
                      </m:r>
                      <m:r>
                        <a:rPr lang="en-US" sz="2800" b="0" i="1" smtClean="0">
                          <a:latin typeface="Cambria Math"/>
                        </a:rPr>
                        <m:t> </m:t>
                      </m:r>
                      <m:r>
                        <a:rPr lang="en-US" sz="2800" b="0" i="1" smtClean="0">
                          <a:latin typeface="Cambria Math"/>
                        </a:rPr>
                        <m:t>𝑓𝑟𝑜𝑚</m:t>
                      </m:r>
                      <m:r>
                        <a:rPr lang="en-US" sz="2800" b="0" i="1" smtClean="0">
                          <a:latin typeface="Cambria Math"/>
                        </a:rPr>
                        <m:t> </m:t>
                      </m:r>
                      <m:r>
                        <a:rPr lang="en-US" sz="2800" b="0" i="1" smtClean="0">
                          <a:latin typeface="Cambria Math"/>
                        </a:rPr>
                        <m:t>𝑦𝑜𝑢𝑟</m:t>
                      </m:r>
                      <m:r>
                        <a:rPr lang="en-US" sz="2800" b="0" i="1" smtClean="0">
                          <a:latin typeface="Cambria Math"/>
                        </a:rPr>
                        <m:t> </m:t>
                      </m:r>
                      <m:r>
                        <a:rPr lang="en-US" sz="2800" b="0" i="1" smtClean="0">
                          <a:latin typeface="Cambria Math"/>
                        </a:rPr>
                        <m:t>𝑟𝑢𝑙𝑒𝑟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3638550"/>
                <a:ext cx="6252289" cy="523220"/>
              </a:xfrm>
              <a:prstGeom prst="rect">
                <a:avLst/>
              </a:prstGeom>
              <a:blipFill rotWithShape="1">
                <a:blip r:embed="rId5"/>
                <a:stretch>
                  <a:fillRect t="-10465" r="-2146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4572000" y="3022812"/>
                <a:ext cx="53572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𝑫</m:t>
                      </m:r>
                    </m:oMath>
                  </m:oMathPara>
                </a14:m>
                <a:endParaRPr lang="en-US" sz="28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022812"/>
                <a:ext cx="535724" cy="523220"/>
              </a:xfrm>
              <a:prstGeom prst="rect">
                <a:avLst/>
              </a:prstGeom>
              <a:blipFill rotWithShape="1">
                <a:blip r:embed="rId6"/>
                <a:stretch>
                  <a:fillRect t="-10465" r="-29545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525677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Measuring Segments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52400" y="281713"/>
                <a:ext cx="8991600" cy="4705350"/>
              </a:xfrm>
            </p:spPr>
            <p:txBody>
              <a:bodyPr>
                <a:noAutofit/>
              </a:bodyPr>
              <a:lstStyle/>
              <a:p>
                <a:pPr marL="0" marR="0" indent="0">
                  <a:spcBef>
                    <a:spcPts val="0"/>
                  </a:spcBef>
                  <a:spcAft>
                    <a:spcPts val="600"/>
                  </a:spcAft>
                  <a:buNone/>
                </a:pPr>
                <a:r>
                  <a:rPr lang="en-US" sz="2800" b="1" u="sng" dirty="0">
                    <a:solidFill>
                      <a:srgbClr val="1F497D"/>
                    </a:solidFill>
                    <a:ea typeface="Calibri"/>
                    <a:cs typeface="Times New Roman"/>
                  </a:rPr>
                  <a:t>Finding the length of line segment using number line</a:t>
                </a:r>
                <a:endParaRPr lang="en-US" sz="2800" dirty="0">
                  <a:ea typeface="Calibri"/>
                  <a:cs typeface="Times New Roman"/>
                </a:endParaRPr>
              </a:p>
              <a:p>
                <a:pPr marL="0" marR="0"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en-US" sz="2800" dirty="0">
                    <a:ea typeface="Calibri"/>
                    <a:cs typeface="Times New Roman"/>
                  </a:rPr>
                  <a:t>The distance between points on a number line represent the length of a line segment.</a:t>
                </a:r>
              </a:p>
              <a:p>
                <a:pPr marL="0" marR="0"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en-US" sz="2800" dirty="0">
                    <a:ea typeface="Calibri"/>
                    <a:cs typeface="Times New Roman"/>
                  </a:rPr>
                  <a:t>The distance between any two points is the absolute value  of the difference of the coordinates.</a:t>
                </a:r>
              </a:p>
              <a:p>
                <a:pPr marL="0" marR="0" indent="0">
                  <a:spcBef>
                    <a:spcPts val="0"/>
                  </a:spcBef>
                  <a:spcAft>
                    <a:spcPts val="600"/>
                  </a:spcAft>
                  <a:buNone/>
                </a:pPr>
                <a:r>
                  <a:rPr lang="en-US" sz="2800" dirty="0">
                    <a:ea typeface="Calibri"/>
                    <a:cs typeface="Times New Roman"/>
                  </a:rPr>
                  <a:t>If the coordinates of points </a:t>
                </a:r>
                <a14:m>
                  <m:oMath xmlns:m="http://schemas.openxmlformats.org/officeDocument/2006/math">
                    <m:r>
                      <a:rPr lang="en-US" sz="2800" b="1" i="1">
                        <a:effectLst/>
                        <a:latin typeface="Cambria Math"/>
                        <a:ea typeface="Calibri"/>
                        <a:cs typeface="Calibri"/>
                      </a:rPr>
                      <m:t>𝑨</m:t>
                    </m:r>
                  </m:oMath>
                </a14:m>
                <a:r>
                  <a:rPr lang="en-US" sz="2800" dirty="0">
                    <a:ea typeface="Calibri"/>
                    <a:cs typeface="Times New Roman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800" b="1" i="1">
                        <a:effectLst/>
                        <a:latin typeface="Cambria Math"/>
                        <a:ea typeface="Calibri"/>
                        <a:cs typeface="Calibri"/>
                      </a:rPr>
                      <m:t>𝑩</m:t>
                    </m:r>
                  </m:oMath>
                </a14:m>
                <a:r>
                  <a:rPr lang="en-US" sz="2800" dirty="0">
                    <a:ea typeface="Calibri"/>
                    <a:cs typeface="Times New Roman"/>
                  </a:rPr>
                  <a:t> are </a:t>
                </a:r>
                <a14:m>
                  <m:oMath xmlns:m="http://schemas.openxmlformats.org/officeDocument/2006/math">
                    <m:r>
                      <a:rPr lang="en-US" sz="2800" b="1" i="1">
                        <a:effectLst/>
                        <a:latin typeface="Cambria Math"/>
                        <a:ea typeface="Calibri"/>
                        <a:cs typeface="Times New Roman"/>
                      </a:rPr>
                      <m:t>𝒂</m:t>
                    </m:r>
                  </m:oMath>
                </a14:m>
                <a:r>
                  <a:rPr lang="en-US" sz="2800" dirty="0">
                    <a:ea typeface="Calibri"/>
                    <a:cs typeface="Times New Roman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800" b="1" i="1">
                        <a:effectLst/>
                        <a:latin typeface="Cambria Math"/>
                        <a:ea typeface="Calibri"/>
                        <a:cs typeface="Times New Roman"/>
                      </a:rPr>
                      <m:t>𝒃</m:t>
                    </m:r>
                  </m:oMath>
                </a14:m>
                <a:r>
                  <a:rPr lang="en-US" sz="2800" dirty="0">
                    <a:ea typeface="Calibri"/>
                    <a:cs typeface="Times New Roman"/>
                  </a:rPr>
                  <a:t>, then the distance between </a:t>
                </a:r>
                <a14:m>
                  <m:oMath xmlns:m="http://schemas.openxmlformats.org/officeDocument/2006/math">
                    <m:r>
                      <a:rPr lang="en-US" sz="2800" b="1" i="1">
                        <a:effectLst/>
                        <a:latin typeface="Cambria Math"/>
                        <a:ea typeface="Calibri"/>
                        <a:cs typeface="Calibri"/>
                      </a:rPr>
                      <m:t>𝑨</m:t>
                    </m:r>
                  </m:oMath>
                </a14:m>
                <a:r>
                  <a:rPr lang="en-US" sz="2800" dirty="0">
                    <a:ea typeface="Calibri"/>
                    <a:cs typeface="Times New Roman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800" b="1" i="1">
                        <a:effectLst/>
                        <a:latin typeface="Cambria Math"/>
                        <a:ea typeface="Calibri"/>
                        <a:cs typeface="Calibri"/>
                      </a:rPr>
                      <m:t>𝑩</m:t>
                    </m:r>
                  </m:oMath>
                </a14:m>
                <a:r>
                  <a:rPr lang="en-US" sz="2800" dirty="0">
                    <a:ea typeface="Calibri"/>
                    <a:cs typeface="Times New Roman"/>
                  </a:rPr>
                  <a:t> is:  </a:t>
                </a:r>
              </a:p>
              <a:p>
                <a:pPr marL="0" marR="0" indent="0">
                  <a:spcBef>
                    <a:spcPts val="0"/>
                  </a:spcBef>
                  <a:spcAft>
                    <a:spcPts val="600"/>
                  </a:spcAft>
                  <a:buNone/>
                </a:pPr>
                <a14:m>
                  <m:oMath xmlns:m="http://schemas.openxmlformats.org/officeDocument/2006/math">
                    <m:r>
                      <a:rPr lang="en-US" sz="2800" b="1" i="1">
                        <a:effectLst/>
                        <a:latin typeface="Cambria Math"/>
                        <a:ea typeface="Calibri"/>
                        <a:cs typeface="Calibri"/>
                      </a:rPr>
                      <m:t>𝑨𝑩</m:t>
                    </m:r>
                    <m:r>
                      <a:rPr lang="en-US" sz="2800" b="1" i="1">
                        <a:effectLst/>
                        <a:latin typeface="Cambria Math"/>
                        <a:ea typeface="Calibri"/>
                        <a:cs typeface="Calibri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sz="2800" b="1" i="1">
                            <a:effectLst/>
                            <a:latin typeface="Cambria Math" panose="02040503050406030204" pitchFamily="18" charset="0"/>
                            <a:ea typeface="Calibri"/>
                            <a:cs typeface="Calibri"/>
                          </a:rPr>
                        </m:ctrlPr>
                      </m:dPr>
                      <m:e>
                        <m:r>
                          <a:rPr lang="en-US" sz="2800" b="1" i="1">
                            <a:effectLst/>
                            <a:latin typeface="Cambria Math"/>
                            <a:ea typeface="Calibri"/>
                            <a:cs typeface="Calibri"/>
                          </a:rPr>
                          <m:t>𝒂</m:t>
                        </m:r>
                        <m:r>
                          <a:rPr lang="en-US" sz="2800" b="1" i="1">
                            <a:effectLst/>
                            <a:latin typeface="Cambria Math"/>
                            <a:ea typeface="Calibri"/>
                            <a:cs typeface="Calibri"/>
                          </a:rPr>
                          <m:t>−</m:t>
                        </m:r>
                        <m:r>
                          <a:rPr lang="en-US" sz="2800" b="1" i="1">
                            <a:effectLst/>
                            <a:latin typeface="Cambria Math"/>
                            <a:ea typeface="Calibri"/>
                            <a:cs typeface="Calibri"/>
                          </a:rPr>
                          <m:t>𝒃</m:t>
                        </m:r>
                      </m:e>
                    </m:d>
                    <m:r>
                      <a:rPr lang="en-US" sz="2800" b="1" i="1">
                        <a:effectLst/>
                        <a:latin typeface="Cambria Math"/>
                        <a:ea typeface="Calibri"/>
                        <a:cs typeface="Calibri"/>
                      </a:rPr>
                      <m:t> </m:t>
                    </m:r>
                  </m:oMath>
                </a14:m>
                <a:r>
                  <a:rPr lang="en-US" sz="2800" dirty="0">
                    <a:ea typeface="Times New Roman"/>
                    <a:cs typeface="Times New Roman"/>
                  </a:rPr>
                  <a:t>or </a:t>
                </a:r>
                <a14:m>
                  <m:oMath xmlns:m="http://schemas.openxmlformats.org/officeDocument/2006/math">
                    <m:r>
                      <a:rPr lang="en-US" sz="2800" b="1" i="1">
                        <a:effectLst/>
                        <a:latin typeface="Cambria Math"/>
                        <a:ea typeface="Calibri"/>
                        <a:cs typeface="Calibri"/>
                      </a:rPr>
                      <m:t>𝑨𝑩</m:t>
                    </m:r>
                    <m:r>
                      <a:rPr lang="en-US" sz="2800" b="1" i="1">
                        <a:effectLst/>
                        <a:latin typeface="Cambria Math"/>
                        <a:ea typeface="Calibri"/>
                        <a:cs typeface="Calibri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sz="2800" b="1" i="1">
                            <a:effectLst/>
                            <a:latin typeface="Cambria Math" panose="02040503050406030204" pitchFamily="18" charset="0"/>
                            <a:ea typeface="Calibri"/>
                            <a:cs typeface="Calibri"/>
                          </a:rPr>
                        </m:ctrlPr>
                      </m:dPr>
                      <m:e>
                        <m:r>
                          <a:rPr lang="en-US" sz="2800" b="1" i="1">
                            <a:effectLst/>
                            <a:latin typeface="Cambria Math"/>
                            <a:ea typeface="Calibri"/>
                            <a:cs typeface="Calibri"/>
                          </a:rPr>
                          <m:t>𝒃</m:t>
                        </m:r>
                        <m:r>
                          <a:rPr lang="en-US" sz="2800" b="1" i="1">
                            <a:effectLst/>
                            <a:latin typeface="Cambria Math"/>
                            <a:ea typeface="Calibri"/>
                            <a:cs typeface="Calibri"/>
                          </a:rPr>
                          <m:t>−</m:t>
                        </m:r>
                        <m:r>
                          <a:rPr lang="en-US" sz="2800" b="1" i="1">
                            <a:effectLst/>
                            <a:latin typeface="Cambria Math"/>
                            <a:ea typeface="Calibri"/>
                            <a:cs typeface="Calibri"/>
                          </a:rPr>
                          <m:t>𝒂</m:t>
                        </m:r>
                      </m:e>
                    </m:d>
                  </m:oMath>
                </a14:m>
                <a:endParaRPr lang="en-US" sz="2800" dirty="0">
                  <a:ea typeface="Calibri"/>
                  <a:cs typeface="Times New Roman"/>
                </a:endParaRPr>
              </a:p>
              <a:p>
                <a:pPr marL="0" marR="0"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en-US" sz="2800" dirty="0">
                    <a:ea typeface="Calibri"/>
                    <a:cs typeface="Times New Roman"/>
                  </a:rPr>
                  <a:t>Two line segments with the same lengths are said to be </a:t>
                </a:r>
                <a:r>
                  <a:rPr lang="en-US" sz="2800" b="1" u="sng" dirty="0">
                    <a:solidFill>
                      <a:srgbClr val="1F497D"/>
                    </a:solidFill>
                    <a:ea typeface="Calibri"/>
                    <a:cs typeface="Times New Roman"/>
                  </a:rPr>
                  <a:t>congruent line segments.</a:t>
                </a:r>
                <a:endParaRPr lang="en-US" sz="2800" dirty="0">
                  <a:ea typeface="Calibri"/>
                  <a:cs typeface="Times New Roman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281713"/>
                <a:ext cx="8991600" cy="4705350"/>
              </a:xfrm>
              <a:blipFill>
                <a:blip r:embed="rId2"/>
                <a:stretch>
                  <a:fillRect l="-1356" t="-1166" r="-2644" b="-4404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984" y="4786340"/>
            <a:ext cx="2414016" cy="376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34860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Measuring Segments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984" y="4786340"/>
            <a:ext cx="2414016" cy="37621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6C3E4A6-7E3C-40A4-8BA9-6006CC41E052}"/>
              </a:ext>
            </a:extLst>
          </p:cNvPr>
          <p:cNvSpPr txBox="1"/>
          <p:nvPr/>
        </p:nvSpPr>
        <p:spPr>
          <a:xfrm>
            <a:off x="2743200" y="4324350"/>
            <a:ext cx="3733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dirty="0"/>
              <a:t>Examples of Congruent Line Segments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39BE5F9E-B55E-49F0-858A-A48871485071}"/>
              </a:ext>
            </a:extLst>
          </p:cNvPr>
          <p:cNvGrpSpPr/>
          <p:nvPr/>
        </p:nvGrpSpPr>
        <p:grpSpPr>
          <a:xfrm>
            <a:off x="228600" y="742950"/>
            <a:ext cx="1981200" cy="2146740"/>
            <a:chOff x="228600" y="742950"/>
            <a:chExt cx="1981200" cy="2146740"/>
          </a:xfrm>
        </p:grpSpPr>
        <p:pic>
          <p:nvPicPr>
            <p:cNvPr id="3074" name="Picture 2" descr="Image of the Congruence Means &amp;quot;has the same measurements of&amp;quot;. | Friend  tattoos, Sister tattoos, Sister symbol tattoos">
              <a:extLst>
                <a:ext uri="{FF2B5EF4-FFF2-40B4-BE49-F238E27FC236}">
                  <a16:creationId xmlns:a16="http://schemas.microsoft.com/office/drawing/2014/main" id="{AC828198-BB24-49CA-B02C-EB873EE7ABEB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457200" y="742950"/>
              <a:ext cx="1524000" cy="14478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26131B21-657A-493C-80B7-842ADD877AE0}"/>
                </a:ext>
              </a:extLst>
            </p:cNvPr>
            <p:cNvSpPr txBox="1"/>
            <p:nvPr/>
          </p:nvSpPr>
          <p:spPr>
            <a:xfrm>
              <a:off x="228600" y="2243359"/>
              <a:ext cx="1981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ZA" dirty="0"/>
                <a:t>Congruent line symbol</a:t>
              </a:r>
            </a:p>
          </p:txBody>
        </p:sp>
      </p:grpSp>
      <p:pic>
        <p:nvPicPr>
          <p:cNvPr id="11" name="Picture 10">
            <a:extLst>
              <a:ext uri="{FF2B5EF4-FFF2-40B4-BE49-F238E27FC236}">
                <a16:creationId xmlns:a16="http://schemas.microsoft.com/office/drawing/2014/main" id="{9900757F-64AB-4A30-8896-3B6CE767F60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06934" y="388592"/>
            <a:ext cx="4887007" cy="2591162"/>
          </a:xfrm>
          <a:prstGeom prst="rect">
            <a:avLst/>
          </a:prstGeom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6C6CDF77-C2AD-488D-9C23-C4F543F60B49}"/>
              </a:ext>
            </a:extLst>
          </p:cNvPr>
          <p:cNvGrpSpPr/>
          <p:nvPr/>
        </p:nvGrpSpPr>
        <p:grpSpPr>
          <a:xfrm>
            <a:off x="2776928" y="3028950"/>
            <a:ext cx="2273510" cy="646331"/>
            <a:chOff x="2776928" y="3028950"/>
            <a:chExt cx="2273510" cy="646331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724484C9-ED98-426D-8F34-0665FE19AF3D}"/>
                    </a:ext>
                  </a:extLst>
                </p:cNvPr>
                <p:cNvSpPr txBox="1"/>
                <p:nvPr/>
              </p:nvSpPr>
              <p:spPr>
                <a:xfrm>
                  <a:off x="2776928" y="3028950"/>
                  <a:ext cx="804472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̅"/>
                            <m:ctrlPr>
                              <a:rPr lang="en-US" sz="3600" b="1" i="1" smtClean="0">
                                <a:latin typeface="Cambria Math" panose="02040503050406030204" pitchFamily="18" charset="0"/>
                                <a:cs typeface="Calibri"/>
                              </a:rPr>
                            </m:ctrlPr>
                          </m:accPr>
                          <m:e>
                            <m:r>
                              <a:rPr lang="en-ZA" sz="3600" b="1" i="1" smtClean="0">
                                <a:latin typeface="Cambria Math" panose="02040503050406030204" pitchFamily="18" charset="0"/>
                                <a:cs typeface="Calibri"/>
                              </a:rPr>
                              <m:t>𝑨𝑩</m:t>
                            </m:r>
                          </m:e>
                        </m:acc>
                      </m:oMath>
                    </m:oMathPara>
                  </a14:m>
                  <a:endParaRPr lang="en-ZA" sz="3600" dirty="0"/>
                </a:p>
              </p:txBody>
            </p:sp>
          </mc:Choice>
          <mc:Fallback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724484C9-ED98-426D-8F34-0665FE19AF3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76928" y="3028950"/>
                  <a:ext cx="804472" cy="646331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ZA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16" name="Picture 2" descr="Image of the Congruence Means &amp;quot;has the same measurements of&amp;quot;. | Friend  tattoos, Sister tattoos, Sister symbol tattoos">
              <a:extLst>
                <a:ext uri="{FF2B5EF4-FFF2-40B4-BE49-F238E27FC236}">
                  <a16:creationId xmlns:a16="http://schemas.microsoft.com/office/drawing/2014/main" id="{1E015039-E3D0-4E60-9A71-954136FACA1C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3654888" y="3076611"/>
              <a:ext cx="438676" cy="41674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8" name="TextBox 17">
                  <a:extLst>
                    <a:ext uri="{FF2B5EF4-FFF2-40B4-BE49-F238E27FC236}">
                      <a16:creationId xmlns:a16="http://schemas.microsoft.com/office/drawing/2014/main" id="{B9DFD80B-DE18-4783-8029-77D3971F6484}"/>
                    </a:ext>
                  </a:extLst>
                </p:cNvPr>
                <p:cNvSpPr txBox="1"/>
                <p:nvPr/>
              </p:nvSpPr>
              <p:spPr>
                <a:xfrm>
                  <a:off x="4245966" y="3028950"/>
                  <a:ext cx="804472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̅"/>
                            <m:ctrlPr>
                              <a:rPr lang="en-US" sz="3600" b="1" i="1" smtClean="0">
                                <a:latin typeface="Cambria Math" panose="02040503050406030204" pitchFamily="18" charset="0"/>
                                <a:cs typeface="Calibri"/>
                              </a:rPr>
                            </m:ctrlPr>
                          </m:accPr>
                          <m:e>
                            <m:r>
                              <a:rPr lang="en-ZA" sz="3600" b="1" i="1" smtClean="0">
                                <a:latin typeface="Cambria Math" panose="02040503050406030204" pitchFamily="18" charset="0"/>
                                <a:cs typeface="Calibri"/>
                              </a:rPr>
                              <m:t>𝑩𝑪</m:t>
                            </m:r>
                          </m:e>
                        </m:acc>
                      </m:oMath>
                    </m:oMathPara>
                  </a14:m>
                  <a:endParaRPr lang="en-ZA" sz="3600" dirty="0"/>
                </a:p>
              </p:txBody>
            </p:sp>
          </mc:Choice>
          <mc:Fallback>
            <p:sp>
              <p:nvSpPr>
                <p:cNvPr id="18" name="TextBox 17">
                  <a:extLst>
                    <a:ext uri="{FF2B5EF4-FFF2-40B4-BE49-F238E27FC236}">
                      <a16:creationId xmlns:a16="http://schemas.microsoft.com/office/drawing/2014/main" id="{B9DFD80B-DE18-4783-8029-77D3971F648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45966" y="3028950"/>
                  <a:ext cx="804472" cy="646331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ZA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911AEDB1-F629-461C-977E-38FD9CCE6F75}"/>
              </a:ext>
            </a:extLst>
          </p:cNvPr>
          <p:cNvGrpSpPr/>
          <p:nvPr/>
        </p:nvGrpSpPr>
        <p:grpSpPr>
          <a:xfrm>
            <a:off x="5465162" y="3028950"/>
            <a:ext cx="2273510" cy="646331"/>
            <a:chOff x="5465162" y="3028950"/>
            <a:chExt cx="2273510" cy="646331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5AEA0DBA-5DD9-4E93-8D81-353F65EF168A}"/>
                    </a:ext>
                  </a:extLst>
                </p:cNvPr>
                <p:cNvSpPr txBox="1"/>
                <p:nvPr/>
              </p:nvSpPr>
              <p:spPr>
                <a:xfrm>
                  <a:off x="5465162" y="3028950"/>
                  <a:ext cx="804472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̅"/>
                            <m:ctrlPr>
                              <a:rPr lang="en-US" sz="3600" b="1" i="1" smtClean="0">
                                <a:latin typeface="Cambria Math" panose="02040503050406030204" pitchFamily="18" charset="0"/>
                                <a:cs typeface="Calibri"/>
                              </a:rPr>
                            </m:ctrlPr>
                          </m:accPr>
                          <m:e>
                            <m:r>
                              <a:rPr lang="en-ZA" sz="3600" b="1" i="1" smtClean="0">
                                <a:latin typeface="Cambria Math" panose="02040503050406030204" pitchFamily="18" charset="0"/>
                                <a:cs typeface="Calibri"/>
                              </a:rPr>
                              <m:t>𝑨𝑩</m:t>
                            </m:r>
                          </m:e>
                        </m:acc>
                      </m:oMath>
                    </m:oMathPara>
                  </a14:m>
                  <a:endParaRPr lang="en-ZA" sz="3600" dirty="0"/>
                </a:p>
              </p:txBody>
            </p:sp>
          </mc:Choice>
          <mc:Fallback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5AEA0DBA-5DD9-4E93-8D81-353F65EF168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65162" y="3028950"/>
                  <a:ext cx="804472" cy="646331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ZA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23" name="Picture 2" descr="Image of the Congruence Means &amp;quot;has the same measurements of&amp;quot;. | Friend  tattoos, Sister tattoos, Sister symbol tattoos">
              <a:extLst>
                <a:ext uri="{FF2B5EF4-FFF2-40B4-BE49-F238E27FC236}">
                  <a16:creationId xmlns:a16="http://schemas.microsoft.com/office/drawing/2014/main" id="{AC86F417-841B-405F-9AF1-BB9AC415A5C4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6343122" y="3076611"/>
              <a:ext cx="438676" cy="41674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4" name="TextBox 23">
                  <a:extLst>
                    <a:ext uri="{FF2B5EF4-FFF2-40B4-BE49-F238E27FC236}">
                      <a16:creationId xmlns:a16="http://schemas.microsoft.com/office/drawing/2014/main" id="{E473E80B-136C-49F6-8D11-A0AEFB097E16}"/>
                    </a:ext>
                  </a:extLst>
                </p:cNvPr>
                <p:cNvSpPr txBox="1"/>
                <p:nvPr/>
              </p:nvSpPr>
              <p:spPr>
                <a:xfrm>
                  <a:off x="6934200" y="3028950"/>
                  <a:ext cx="804472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̅"/>
                            <m:ctrlPr>
                              <a:rPr lang="en-US" sz="3600" b="1" i="1" smtClean="0">
                                <a:latin typeface="Cambria Math" panose="02040503050406030204" pitchFamily="18" charset="0"/>
                                <a:cs typeface="Calibri"/>
                              </a:rPr>
                            </m:ctrlPr>
                          </m:accPr>
                          <m:e>
                            <m:r>
                              <a:rPr lang="en-ZA" sz="3600" b="1" i="1" smtClean="0">
                                <a:latin typeface="Cambria Math" panose="02040503050406030204" pitchFamily="18" charset="0"/>
                                <a:cs typeface="Calibri"/>
                              </a:rPr>
                              <m:t>𝑾𝑿</m:t>
                            </m:r>
                          </m:e>
                        </m:acc>
                      </m:oMath>
                    </m:oMathPara>
                  </a14:m>
                  <a:endParaRPr lang="en-ZA" sz="3600" dirty="0"/>
                </a:p>
              </p:txBody>
            </p:sp>
          </mc:Choice>
          <mc:Fallback>
            <p:sp>
              <p:nvSpPr>
                <p:cNvPr id="24" name="TextBox 23">
                  <a:extLst>
                    <a:ext uri="{FF2B5EF4-FFF2-40B4-BE49-F238E27FC236}">
                      <a16:creationId xmlns:a16="http://schemas.microsoft.com/office/drawing/2014/main" id="{E473E80B-136C-49F6-8D11-A0AEFB097E1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34200" y="3028950"/>
                  <a:ext cx="804472" cy="646331"/>
                </a:xfrm>
                <a:prstGeom prst="rect">
                  <a:avLst/>
                </a:prstGeom>
                <a:blipFill>
                  <a:blip r:embed="rId9"/>
                  <a:stretch>
                    <a:fillRect l="-3817"/>
                  </a:stretch>
                </a:blipFill>
              </p:spPr>
              <p:txBody>
                <a:bodyPr/>
                <a:lstStyle/>
                <a:p>
                  <a:r>
                    <a:rPr lang="en-ZA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3070336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236" y="-1806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Measuring Segments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6138" y="390188"/>
            <a:ext cx="9048859" cy="886161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US" sz="2800" b="1" dirty="0">
                <a:solidFill>
                  <a:srgbClr val="4F81BD"/>
                </a:solidFill>
              </a:rPr>
              <a:t>Sample Problem 2:</a:t>
            </a:r>
            <a:r>
              <a:rPr lang="en-US" sz="2800" dirty="0">
                <a:solidFill>
                  <a:srgbClr val="4F81BD"/>
                </a:solidFill>
              </a:rPr>
              <a:t> </a:t>
            </a:r>
            <a:r>
              <a:rPr lang="en-US" sz="2800" b="1" dirty="0">
                <a:solidFill>
                  <a:prstClr val="black"/>
                </a:solidFill>
              </a:rPr>
              <a:t>Find the length of each segment using the number line. Determine which segments are congruent.</a:t>
            </a:r>
            <a:endParaRPr lang="en-US" sz="2800" b="1" i="1" dirty="0">
              <a:solidFill>
                <a:prstClr val="black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984" y="4786340"/>
            <a:ext cx="2414016" cy="37621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65738" y="1352550"/>
            <a:ext cx="4539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a</a:t>
            </a:r>
            <a:r>
              <a:rPr lang="en-US" sz="2800" dirty="0"/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641479" y="1351652"/>
                <a:ext cx="533178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𝑨𝑪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=?    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𝑪𝑷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=?    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𝑯𝑳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=?    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𝑨𝑳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=?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479" y="1351652"/>
                <a:ext cx="5331781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465" r="-2629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Group 7"/>
          <p:cNvGrpSpPr/>
          <p:nvPr/>
        </p:nvGrpSpPr>
        <p:grpSpPr>
          <a:xfrm>
            <a:off x="622677" y="2472133"/>
            <a:ext cx="7451432" cy="867264"/>
            <a:chOff x="1262153" y="208141"/>
            <a:chExt cx="3200400" cy="377445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1262153" y="308253"/>
              <a:ext cx="3200400" cy="0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headEnd type="triangle" w="med" len="med"/>
              <a:tailEnd type="triangle" w="med" len="med"/>
            </a:ln>
            <a:effectLst/>
          </p:spPr>
        </p:cxnSp>
        <p:cxnSp>
          <p:nvCxnSpPr>
            <p:cNvPr id="10" name="Straight Connector 9"/>
            <p:cNvCxnSpPr/>
            <p:nvPr/>
          </p:nvCxnSpPr>
          <p:spPr>
            <a:xfrm>
              <a:off x="1952579" y="213611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1" name="Straight Connector 10"/>
            <p:cNvCxnSpPr/>
            <p:nvPr/>
          </p:nvCxnSpPr>
          <p:spPr>
            <a:xfrm>
              <a:off x="2181086" y="213006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2" name="Straight Connector 11"/>
            <p:cNvCxnSpPr/>
            <p:nvPr/>
          </p:nvCxnSpPr>
          <p:spPr>
            <a:xfrm>
              <a:off x="2413689" y="208283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3" name="Straight Connector 12"/>
            <p:cNvCxnSpPr/>
            <p:nvPr/>
          </p:nvCxnSpPr>
          <p:spPr>
            <a:xfrm>
              <a:off x="2638379" y="213006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>
            <a:xfrm>
              <a:off x="2869477" y="215652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5" name="Straight Connector 14"/>
            <p:cNvCxnSpPr/>
            <p:nvPr/>
          </p:nvCxnSpPr>
          <p:spPr>
            <a:xfrm>
              <a:off x="3099713" y="217204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6" name="Straight Connector 15"/>
            <p:cNvCxnSpPr/>
            <p:nvPr/>
          </p:nvCxnSpPr>
          <p:spPr>
            <a:xfrm>
              <a:off x="3324179" y="213611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7" name="Straight Connector 16"/>
            <p:cNvCxnSpPr/>
            <p:nvPr/>
          </p:nvCxnSpPr>
          <p:spPr>
            <a:xfrm>
              <a:off x="3552779" y="213006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8" name="Straight Connector 17"/>
            <p:cNvCxnSpPr/>
            <p:nvPr/>
          </p:nvCxnSpPr>
          <p:spPr>
            <a:xfrm>
              <a:off x="3781379" y="213611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sp>
          <p:nvSpPr>
            <p:cNvPr id="19" name="Text Box 225"/>
            <p:cNvSpPr txBox="1"/>
            <p:nvPr/>
          </p:nvSpPr>
          <p:spPr>
            <a:xfrm>
              <a:off x="2841892" y="399609"/>
              <a:ext cx="37326" cy="182796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0</a:t>
              </a:r>
              <a:endParaRPr lang="en-US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0" name="Text Box 225"/>
            <p:cNvSpPr txBox="1"/>
            <p:nvPr/>
          </p:nvSpPr>
          <p:spPr>
            <a:xfrm>
              <a:off x="3072584" y="401105"/>
              <a:ext cx="37326" cy="182796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1</a:t>
              </a:r>
              <a:endParaRPr lang="en-US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1" name="Text Box 225"/>
            <p:cNvSpPr txBox="1"/>
            <p:nvPr/>
          </p:nvSpPr>
          <p:spPr>
            <a:xfrm>
              <a:off x="3296874" y="397616"/>
              <a:ext cx="37326" cy="182796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2</a:t>
              </a:r>
              <a:endParaRPr lang="en-US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2" name="Text Box 225"/>
            <p:cNvSpPr txBox="1"/>
            <p:nvPr/>
          </p:nvSpPr>
          <p:spPr>
            <a:xfrm>
              <a:off x="3526163" y="397853"/>
              <a:ext cx="37326" cy="182796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3</a:t>
              </a:r>
              <a:endParaRPr lang="en-US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3" name="Text Box 225"/>
            <p:cNvSpPr txBox="1"/>
            <p:nvPr/>
          </p:nvSpPr>
          <p:spPr>
            <a:xfrm>
              <a:off x="3753615" y="397581"/>
              <a:ext cx="37326" cy="182341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4</a:t>
              </a:r>
              <a:endParaRPr lang="en-US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4" name="Text Box 225"/>
            <p:cNvSpPr txBox="1"/>
            <p:nvPr/>
          </p:nvSpPr>
          <p:spPr>
            <a:xfrm>
              <a:off x="2590351" y="398115"/>
              <a:ext cx="75760" cy="182341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 -1</a:t>
              </a:r>
              <a:endParaRPr lang="en-US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5" name="Text Box 225"/>
            <p:cNvSpPr txBox="1"/>
            <p:nvPr/>
          </p:nvSpPr>
          <p:spPr>
            <a:xfrm>
              <a:off x="2365488" y="393586"/>
              <a:ext cx="75760" cy="182796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 -2</a:t>
              </a:r>
              <a:endParaRPr lang="en-US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6" name="Text Box 225"/>
            <p:cNvSpPr txBox="1"/>
            <p:nvPr/>
          </p:nvSpPr>
          <p:spPr>
            <a:xfrm>
              <a:off x="2134488" y="397494"/>
              <a:ext cx="75760" cy="182796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 -3</a:t>
              </a:r>
              <a:endParaRPr lang="en-US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7" name="Text Box 225"/>
            <p:cNvSpPr txBox="1"/>
            <p:nvPr/>
          </p:nvSpPr>
          <p:spPr>
            <a:xfrm>
              <a:off x="1905588" y="397947"/>
              <a:ext cx="75760" cy="182796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 -4</a:t>
              </a:r>
              <a:endParaRPr lang="en-US">
                <a:effectLst/>
                <a:latin typeface="Times New Roman"/>
                <a:ea typeface="Times New Roman"/>
              </a:endParaRPr>
            </a:p>
          </p:txBody>
        </p:sp>
        <p:cxnSp>
          <p:nvCxnSpPr>
            <p:cNvPr id="28" name="Straight Connector 27"/>
            <p:cNvCxnSpPr/>
            <p:nvPr/>
          </p:nvCxnSpPr>
          <p:spPr>
            <a:xfrm>
              <a:off x="4005343" y="208776"/>
              <a:ext cx="0" cy="182245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29" name="Straight Connector 28"/>
            <p:cNvCxnSpPr/>
            <p:nvPr/>
          </p:nvCxnSpPr>
          <p:spPr>
            <a:xfrm>
              <a:off x="4233943" y="208141"/>
              <a:ext cx="0" cy="182245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sp>
          <p:nvSpPr>
            <p:cNvPr id="30" name="Text Box 225"/>
            <p:cNvSpPr txBox="1"/>
            <p:nvPr/>
          </p:nvSpPr>
          <p:spPr>
            <a:xfrm>
              <a:off x="3978038" y="392639"/>
              <a:ext cx="37326" cy="182341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5</a:t>
              </a:r>
              <a:endParaRPr lang="en-US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1" name="Text Box 225"/>
            <p:cNvSpPr txBox="1"/>
            <p:nvPr/>
          </p:nvSpPr>
          <p:spPr>
            <a:xfrm>
              <a:off x="4207273" y="392632"/>
              <a:ext cx="37326" cy="182341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6</a:t>
              </a:r>
              <a:endParaRPr lang="en-US">
                <a:effectLst/>
                <a:latin typeface="Times New Roman"/>
                <a:ea typeface="Times New Roman"/>
              </a:endParaRPr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1495330" y="218966"/>
              <a:ext cx="0" cy="182245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33" name="Straight Connector 32"/>
            <p:cNvCxnSpPr/>
            <p:nvPr/>
          </p:nvCxnSpPr>
          <p:spPr>
            <a:xfrm>
              <a:off x="1727740" y="213886"/>
              <a:ext cx="0" cy="182245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sp>
          <p:nvSpPr>
            <p:cNvPr id="34" name="Text Box 225"/>
            <p:cNvSpPr txBox="1"/>
            <p:nvPr/>
          </p:nvSpPr>
          <p:spPr>
            <a:xfrm>
              <a:off x="1679956" y="399479"/>
              <a:ext cx="75760" cy="182796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 -5</a:t>
              </a:r>
              <a:endParaRPr lang="en-US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5" name="Text Box 225"/>
            <p:cNvSpPr txBox="1"/>
            <p:nvPr/>
          </p:nvSpPr>
          <p:spPr>
            <a:xfrm>
              <a:off x="1448906" y="403245"/>
              <a:ext cx="75760" cy="182341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 dirty="0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 -6</a:t>
              </a:r>
              <a:endParaRPr lang="en-US" dirty="0">
                <a:effectLst/>
                <a:latin typeface="Times New Roman"/>
                <a:ea typeface="Times New Roman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995029" y="2017752"/>
                <a:ext cx="632737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/>
                          <a:ea typeface="Calibri"/>
                          <a:cs typeface="Calibri"/>
                        </a:rPr>
                        <m:t>       </m:t>
                      </m:r>
                      <m:r>
                        <a:rPr lang="en-US" sz="2400" b="1" i="1">
                          <a:latin typeface="Cambria Math"/>
                          <a:ea typeface="Calibri"/>
                          <a:cs typeface="Calibri"/>
                        </a:rPr>
                        <m:t>𝑨</m:t>
                      </m:r>
                      <m:r>
                        <a:rPr lang="en-US" sz="2400" b="1" i="1">
                          <a:latin typeface="Cambria Math"/>
                          <a:ea typeface="Calibri"/>
                          <a:cs typeface="Calibri"/>
                        </a:rPr>
                        <m:t>                     </m:t>
                      </m:r>
                      <m:r>
                        <a:rPr lang="en-US" sz="2400" b="1" i="1">
                          <a:latin typeface="Cambria Math"/>
                          <a:ea typeface="Calibri"/>
                          <a:cs typeface="Calibri"/>
                        </a:rPr>
                        <m:t>𝑪</m:t>
                      </m:r>
                      <m:r>
                        <a:rPr lang="en-US" sz="2400" b="1" i="1">
                          <a:latin typeface="Cambria Math"/>
                          <a:ea typeface="Calibri"/>
                          <a:cs typeface="Calibri"/>
                        </a:rPr>
                        <m:t>                            </m:t>
                      </m:r>
                      <m:r>
                        <a:rPr lang="en-US" sz="2400" b="1" i="1">
                          <a:latin typeface="Cambria Math"/>
                          <a:ea typeface="Calibri"/>
                          <a:cs typeface="Calibri"/>
                        </a:rPr>
                        <m:t>𝑯</m:t>
                      </m:r>
                      <m:r>
                        <a:rPr lang="en-US" sz="2400" b="1" i="1">
                          <a:latin typeface="Cambria Math"/>
                          <a:ea typeface="Calibri"/>
                          <a:cs typeface="Calibri"/>
                        </a:rPr>
                        <m:t>            </m:t>
                      </m:r>
                      <m:r>
                        <a:rPr lang="en-US" sz="2400" b="1" i="1">
                          <a:latin typeface="Cambria Math"/>
                          <a:ea typeface="Calibri"/>
                          <a:cs typeface="Calibri"/>
                        </a:rPr>
                        <m:t>𝑷</m:t>
                      </m:r>
                      <m:r>
                        <a:rPr lang="en-US" sz="2400" b="1" i="1">
                          <a:latin typeface="Cambria Math"/>
                          <a:ea typeface="Calibri"/>
                          <a:cs typeface="Calibri"/>
                        </a:rPr>
                        <m:t>     </m:t>
                      </m:r>
                      <m:r>
                        <a:rPr lang="en-US" sz="2400" b="1" i="1">
                          <a:latin typeface="Cambria Math"/>
                          <a:ea typeface="Calibri"/>
                          <a:cs typeface="Calibri"/>
                        </a:rPr>
                        <m:t>𝑳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5029" y="2017752"/>
                <a:ext cx="6327373" cy="461665"/>
              </a:xfrm>
              <a:prstGeom prst="rect">
                <a:avLst/>
              </a:prstGeom>
              <a:blipFill rotWithShape="1">
                <a:blip r:embed="rId4"/>
                <a:stretch>
                  <a:fillRect t="-10526" r="-482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Straight Arrow Connector 36"/>
          <p:cNvCxnSpPr/>
          <p:nvPr/>
        </p:nvCxnSpPr>
        <p:spPr>
          <a:xfrm flipV="1">
            <a:off x="1706695" y="2706380"/>
            <a:ext cx="0" cy="6985"/>
          </a:xfrm>
          <a:prstGeom prst="straightConnector1">
            <a:avLst/>
          </a:prstGeom>
          <a:noFill/>
          <a:ln w="31750" cap="flat" cmpd="sng" algn="ctr">
            <a:solidFill>
              <a:srgbClr val="C00000"/>
            </a:solidFill>
            <a:prstDash val="solid"/>
            <a:headEnd type="oval"/>
            <a:tailEnd type="oval"/>
          </a:ln>
          <a:effectLst/>
        </p:spPr>
      </p:cxnSp>
      <p:cxnSp>
        <p:nvCxnSpPr>
          <p:cNvPr id="39" name="Straight Arrow Connector 38"/>
          <p:cNvCxnSpPr/>
          <p:nvPr/>
        </p:nvCxnSpPr>
        <p:spPr>
          <a:xfrm flipV="1">
            <a:off x="3303777" y="2716086"/>
            <a:ext cx="0" cy="6985"/>
          </a:xfrm>
          <a:prstGeom prst="straightConnector1">
            <a:avLst/>
          </a:prstGeom>
          <a:noFill/>
          <a:ln w="31750" cap="flat" cmpd="sng" algn="ctr">
            <a:solidFill>
              <a:srgbClr val="C00000"/>
            </a:solidFill>
            <a:prstDash val="solid"/>
            <a:headEnd type="oval"/>
            <a:tailEnd type="oval"/>
          </a:ln>
          <a:effectLst/>
        </p:spPr>
      </p:cxnSp>
      <p:cxnSp>
        <p:nvCxnSpPr>
          <p:cNvPr id="40" name="Straight Arrow Connector 39"/>
          <p:cNvCxnSpPr/>
          <p:nvPr/>
        </p:nvCxnSpPr>
        <p:spPr>
          <a:xfrm flipV="1">
            <a:off x="5434540" y="2720320"/>
            <a:ext cx="0" cy="6985"/>
          </a:xfrm>
          <a:prstGeom prst="straightConnector1">
            <a:avLst/>
          </a:prstGeom>
          <a:noFill/>
          <a:ln w="31750" cap="flat" cmpd="sng" algn="ctr">
            <a:solidFill>
              <a:srgbClr val="C00000"/>
            </a:solidFill>
            <a:prstDash val="solid"/>
            <a:headEnd type="oval"/>
            <a:tailEnd type="oval"/>
          </a:ln>
          <a:effectLst/>
        </p:spPr>
      </p:cxnSp>
      <p:cxnSp>
        <p:nvCxnSpPr>
          <p:cNvPr id="41" name="Straight Arrow Connector 40"/>
          <p:cNvCxnSpPr/>
          <p:nvPr/>
        </p:nvCxnSpPr>
        <p:spPr>
          <a:xfrm flipV="1">
            <a:off x="6488144" y="2706379"/>
            <a:ext cx="0" cy="6985"/>
          </a:xfrm>
          <a:prstGeom prst="straightConnector1">
            <a:avLst/>
          </a:prstGeom>
          <a:noFill/>
          <a:ln w="31750" cap="flat" cmpd="sng" algn="ctr">
            <a:solidFill>
              <a:srgbClr val="C00000"/>
            </a:solidFill>
            <a:prstDash val="solid"/>
            <a:headEnd type="oval"/>
            <a:tailEnd type="oval"/>
          </a:ln>
          <a:effectLst/>
        </p:spPr>
      </p:cxnSp>
      <p:cxnSp>
        <p:nvCxnSpPr>
          <p:cNvPr id="42" name="Straight Arrow Connector 41"/>
          <p:cNvCxnSpPr/>
          <p:nvPr/>
        </p:nvCxnSpPr>
        <p:spPr>
          <a:xfrm flipV="1">
            <a:off x="7016522" y="2716362"/>
            <a:ext cx="0" cy="6985"/>
          </a:xfrm>
          <a:prstGeom prst="straightConnector1">
            <a:avLst/>
          </a:prstGeom>
          <a:noFill/>
          <a:ln w="31750" cap="flat" cmpd="sng" algn="ctr">
            <a:solidFill>
              <a:srgbClr val="C00000"/>
            </a:solidFill>
            <a:prstDash val="solid"/>
            <a:headEnd type="oval"/>
            <a:tailEnd type="oval"/>
          </a:ln>
          <a:effectLst/>
        </p:spPr>
      </p:cxnSp>
    </p:spTree>
    <p:extLst>
      <p:ext uri="{BB962C8B-B14F-4D97-AF65-F5344CB8AC3E}">
        <p14:creationId xmlns:p14="http://schemas.microsoft.com/office/powerpoint/2010/main" val="27446333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236" y="-1806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Measuring Segments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6138" y="390188"/>
            <a:ext cx="9048859" cy="886161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US" sz="2800" b="1" dirty="0">
                <a:solidFill>
                  <a:srgbClr val="4F81BD"/>
                </a:solidFill>
              </a:rPr>
              <a:t>Sample Problem 2:</a:t>
            </a:r>
            <a:r>
              <a:rPr lang="en-US" sz="2800" dirty="0">
                <a:solidFill>
                  <a:srgbClr val="4F81BD"/>
                </a:solidFill>
              </a:rPr>
              <a:t> </a:t>
            </a:r>
            <a:r>
              <a:rPr lang="en-US" sz="2800" b="1" dirty="0">
                <a:solidFill>
                  <a:prstClr val="black"/>
                </a:solidFill>
              </a:rPr>
              <a:t>Find the length of each segment using the number line. Determine which segments are congruent.</a:t>
            </a:r>
            <a:endParaRPr lang="en-US" sz="2800" b="1" i="1" dirty="0">
              <a:solidFill>
                <a:prstClr val="black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984" y="4786340"/>
            <a:ext cx="2414016" cy="37621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65738" y="1352550"/>
            <a:ext cx="4539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a</a:t>
            </a:r>
            <a:r>
              <a:rPr lang="en-US" sz="2800" dirty="0"/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641479" y="1351652"/>
                <a:ext cx="458856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  <a:ea typeface="Calibri"/>
                          <a:cs typeface="Calibri"/>
                        </a:rPr>
                        <m:t>𝑨𝑪</m:t>
                      </m:r>
                      <m:r>
                        <a:rPr lang="en-US" sz="2400" b="1" i="1">
                          <a:latin typeface="Cambria Math"/>
                          <a:ea typeface="Calibri"/>
                          <a:cs typeface="Calibri"/>
                        </a:rPr>
                        <m:t>=?    </m:t>
                      </m:r>
                      <m:r>
                        <a:rPr lang="en-US" sz="2400" b="1" i="1">
                          <a:latin typeface="Cambria Math"/>
                          <a:ea typeface="Calibri"/>
                          <a:cs typeface="Calibri"/>
                        </a:rPr>
                        <m:t>𝑪𝑷</m:t>
                      </m:r>
                      <m:r>
                        <a:rPr lang="en-US" sz="2400" b="1" i="1">
                          <a:latin typeface="Cambria Math"/>
                          <a:ea typeface="Calibri"/>
                          <a:cs typeface="Calibri"/>
                        </a:rPr>
                        <m:t>=?    </m:t>
                      </m:r>
                      <m:r>
                        <a:rPr lang="en-US" sz="2400" b="1" i="1">
                          <a:latin typeface="Cambria Math"/>
                          <a:ea typeface="Calibri"/>
                          <a:cs typeface="Calibri"/>
                        </a:rPr>
                        <m:t>𝑯𝑳</m:t>
                      </m:r>
                      <m:r>
                        <a:rPr lang="en-US" sz="2400" b="1" i="1">
                          <a:latin typeface="Cambria Math"/>
                          <a:ea typeface="Calibri"/>
                          <a:cs typeface="Calibri"/>
                        </a:rPr>
                        <m:t>=?    </m:t>
                      </m:r>
                      <m:r>
                        <a:rPr lang="en-US" sz="2400" b="1" i="1">
                          <a:latin typeface="Cambria Math"/>
                          <a:ea typeface="Calibri"/>
                          <a:cs typeface="Calibri"/>
                        </a:rPr>
                        <m:t>𝑨𝑳</m:t>
                      </m:r>
                      <m:r>
                        <a:rPr lang="en-US" sz="2400" b="1" i="1">
                          <a:latin typeface="Cambria Math"/>
                          <a:ea typeface="Calibri"/>
                          <a:cs typeface="Calibri"/>
                        </a:rPr>
                        <m:t>=?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479" y="1351652"/>
                <a:ext cx="4588564" cy="461665"/>
              </a:xfrm>
              <a:prstGeom prst="rect">
                <a:avLst/>
              </a:prstGeom>
              <a:blipFill rotWithShape="1">
                <a:blip r:embed="rId3"/>
                <a:stretch>
                  <a:fillRect t="-10667" r="-2258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Group 7"/>
          <p:cNvGrpSpPr/>
          <p:nvPr/>
        </p:nvGrpSpPr>
        <p:grpSpPr>
          <a:xfrm>
            <a:off x="639264" y="2337435"/>
            <a:ext cx="7451432" cy="867264"/>
            <a:chOff x="1262153" y="208141"/>
            <a:chExt cx="3200400" cy="377445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1262153" y="308253"/>
              <a:ext cx="3200400" cy="0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headEnd type="triangle" w="med" len="med"/>
              <a:tailEnd type="triangle" w="med" len="med"/>
            </a:ln>
            <a:effectLst/>
          </p:spPr>
        </p:cxnSp>
        <p:cxnSp>
          <p:nvCxnSpPr>
            <p:cNvPr id="10" name="Straight Connector 9"/>
            <p:cNvCxnSpPr/>
            <p:nvPr/>
          </p:nvCxnSpPr>
          <p:spPr>
            <a:xfrm>
              <a:off x="1952579" y="213611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1" name="Straight Connector 10"/>
            <p:cNvCxnSpPr/>
            <p:nvPr/>
          </p:nvCxnSpPr>
          <p:spPr>
            <a:xfrm>
              <a:off x="2181086" y="213006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2" name="Straight Connector 11"/>
            <p:cNvCxnSpPr/>
            <p:nvPr/>
          </p:nvCxnSpPr>
          <p:spPr>
            <a:xfrm>
              <a:off x="2413689" y="208283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3" name="Straight Connector 12"/>
            <p:cNvCxnSpPr/>
            <p:nvPr/>
          </p:nvCxnSpPr>
          <p:spPr>
            <a:xfrm>
              <a:off x="2638379" y="213006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>
            <a:xfrm>
              <a:off x="2869477" y="215652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5" name="Straight Connector 14"/>
            <p:cNvCxnSpPr/>
            <p:nvPr/>
          </p:nvCxnSpPr>
          <p:spPr>
            <a:xfrm>
              <a:off x="3099713" y="217204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6" name="Straight Connector 15"/>
            <p:cNvCxnSpPr/>
            <p:nvPr/>
          </p:nvCxnSpPr>
          <p:spPr>
            <a:xfrm>
              <a:off x="3324179" y="213611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7" name="Straight Connector 16"/>
            <p:cNvCxnSpPr/>
            <p:nvPr/>
          </p:nvCxnSpPr>
          <p:spPr>
            <a:xfrm>
              <a:off x="3552779" y="213006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8" name="Straight Connector 17"/>
            <p:cNvCxnSpPr/>
            <p:nvPr/>
          </p:nvCxnSpPr>
          <p:spPr>
            <a:xfrm>
              <a:off x="3781379" y="213611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sp>
          <p:nvSpPr>
            <p:cNvPr id="19" name="Text Box 225"/>
            <p:cNvSpPr txBox="1"/>
            <p:nvPr/>
          </p:nvSpPr>
          <p:spPr>
            <a:xfrm>
              <a:off x="2841892" y="399609"/>
              <a:ext cx="37326" cy="182796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0</a:t>
              </a:r>
              <a:endParaRPr lang="en-US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0" name="Text Box 225"/>
            <p:cNvSpPr txBox="1"/>
            <p:nvPr/>
          </p:nvSpPr>
          <p:spPr>
            <a:xfrm>
              <a:off x="3072584" y="401105"/>
              <a:ext cx="37326" cy="182796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1</a:t>
              </a:r>
              <a:endParaRPr lang="en-US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1" name="Text Box 225"/>
            <p:cNvSpPr txBox="1"/>
            <p:nvPr/>
          </p:nvSpPr>
          <p:spPr>
            <a:xfrm>
              <a:off x="3296874" y="397616"/>
              <a:ext cx="37326" cy="182796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2</a:t>
              </a:r>
              <a:endParaRPr lang="en-US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2" name="Text Box 225"/>
            <p:cNvSpPr txBox="1"/>
            <p:nvPr/>
          </p:nvSpPr>
          <p:spPr>
            <a:xfrm>
              <a:off x="3526163" y="397853"/>
              <a:ext cx="37326" cy="182796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3</a:t>
              </a:r>
              <a:endParaRPr lang="en-US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3" name="Text Box 225"/>
            <p:cNvSpPr txBox="1"/>
            <p:nvPr/>
          </p:nvSpPr>
          <p:spPr>
            <a:xfrm>
              <a:off x="3753615" y="397581"/>
              <a:ext cx="37326" cy="182341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4</a:t>
              </a:r>
              <a:endParaRPr lang="en-US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4" name="Text Box 225"/>
            <p:cNvSpPr txBox="1"/>
            <p:nvPr/>
          </p:nvSpPr>
          <p:spPr>
            <a:xfrm>
              <a:off x="2590351" y="398115"/>
              <a:ext cx="75760" cy="182341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 -1</a:t>
              </a:r>
              <a:endParaRPr lang="en-US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5" name="Text Box 225"/>
            <p:cNvSpPr txBox="1"/>
            <p:nvPr/>
          </p:nvSpPr>
          <p:spPr>
            <a:xfrm>
              <a:off x="2365488" y="393586"/>
              <a:ext cx="75760" cy="182796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 -2</a:t>
              </a:r>
              <a:endParaRPr lang="en-US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6" name="Text Box 225"/>
            <p:cNvSpPr txBox="1"/>
            <p:nvPr/>
          </p:nvSpPr>
          <p:spPr>
            <a:xfrm>
              <a:off x="2134488" y="397494"/>
              <a:ext cx="75760" cy="182796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 -3</a:t>
              </a:r>
              <a:endParaRPr lang="en-US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7" name="Text Box 225"/>
            <p:cNvSpPr txBox="1"/>
            <p:nvPr/>
          </p:nvSpPr>
          <p:spPr>
            <a:xfrm>
              <a:off x="1905588" y="397947"/>
              <a:ext cx="75760" cy="182796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 -4</a:t>
              </a:r>
              <a:endParaRPr lang="en-US">
                <a:effectLst/>
                <a:latin typeface="Times New Roman"/>
                <a:ea typeface="Times New Roman"/>
              </a:endParaRPr>
            </a:p>
          </p:txBody>
        </p:sp>
        <p:cxnSp>
          <p:nvCxnSpPr>
            <p:cNvPr id="28" name="Straight Connector 27"/>
            <p:cNvCxnSpPr/>
            <p:nvPr/>
          </p:nvCxnSpPr>
          <p:spPr>
            <a:xfrm>
              <a:off x="4005343" y="208776"/>
              <a:ext cx="0" cy="182245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29" name="Straight Connector 28"/>
            <p:cNvCxnSpPr/>
            <p:nvPr/>
          </p:nvCxnSpPr>
          <p:spPr>
            <a:xfrm>
              <a:off x="4233943" y="208141"/>
              <a:ext cx="0" cy="182245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sp>
          <p:nvSpPr>
            <p:cNvPr id="30" name="Text Box 225"/>
            <p:cNvSpPr txBox="1"/>
            <p:nvPr/>
          </p:nvSpPr>
          <p:spPr>
            <a:xfrm>
              <a:off x="3978038" y="392639"/>
              <a:ext cx="37326" cy="182341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 dirty="0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5</a:t>
              </a:r>
              <a:endParaRPr lang="en-US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1" name="Text Box 225"/>
            <p:cNvSpPr txBox="1"/>
            <p:nvPr/>
          </p:nvSpPr>
          <p:spPr>
            <a:xfrm>
              <a:off x="4207273" y="392632"/>
              <a:ext cx="37326" cy="182341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6</a:t>
              </a:r>
              <a:endParaRPr lang="en-US">
                <a:effectLst/>
                <a:latin typeface="Times New Roman"/>
                <a:ea typeface="Times New Roman"/>
              </a:endParaRPr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1495330" y="218966"/>
              <a:ext cx="0" cy="182245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33" name="Straight Connector 32"/>
            <p:cNvCxnSpPr/>
            <p:nvPr/>
          </p:nvCxnSpPr>
          <p:spPr>
            <a:xfrm>
              <a:off x="1727740" y="213886"/>
              <a:ext cx="0" cy="182245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sp>
          <p:nvSpPr>
            <p:cNvPr id="34" name="Text Box 225"/>
            <p:cNvSpPr txBox="1"/>
            <p:nvPr/>
          </p:nvSpPr>
          <p:spPr>
            <a:xfrm>
              <a:off x="1679956" y="399479"/>
              <a:ext cx="75760" cy="182796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 -5</a:t>
              </a:r>
              <a:endParaRPr lang="en-US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5" name="Text Box 225"/>
            <p:cNvSpPr txBox="1"/>
            <p:nvPr/>
          </p:nvSpPr>
          <p:spPr>
            <a:xfrm>
              <a:off x="1448906" y="403245"/>
              <a:ext cx="75760" cy="182341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 dirty="0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 -6</a:t>
              </a:r>
              <a:endParaRPr lang="en-US" dirty="0">
                <a:effectLst/>
                <a:latin typeface="Times New Roman"/>
                <a:ea typeface="Times New Roman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955918" y="1875770"/>
                <a:ext cx="632737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/>
                          <a:ea typeface="Calibri"/>
                          <a:cs typeface="Calibri"/>
                        </a:rPr>
                        <m:t>       </m:t>
                      </m:r>
                      <m:r>
                        <a:rPr lang="en-US" sz="2400" b="1" i="1">
                          <a:latin typeface="Cambria Math"/>
                          <a:ea typeface="Calibri"/>
                          <a:cs typeface="Calibri"/>
                        </a:rPr>
                        <m:t>𝑨</m:t>
                      </m:r>
                      <m:r>
                        <a:rPr lang="en-US" sz="2400" b="1" i="1">
                          <a:latin typeface="Cambria Math"/>
                          <a:ea typeface="Calibri"/>
                          <a:cs typeface="Calibri"/>
                        </a:rPr>
                        <m:t>                     </m:t>
                      </m:r>
                      <m:r>
                        <a:rPr lang="en-US" sz="2400" b="1" i="1">
                          <a:latin typeface="Cambria Math"/>
                          <a:ea typeface="Calibri"/>
                          <a:cs typeface="Calibri"/>
                        </a:rPr>
                        <m:t>𝑪</m:t>
                      </m:r>
                      <m:r>
                        <a:rPr lang="en-US" sz="2400" b="1" i="1">
                          <a:latin typeface="Cambria Math"/>
                          <a:ea typeface="Calibri"/>
                          <a:cs typeface="Calibri"/>
                        </a:rPr>
                        <m:t>                            </m:t>
                      </m:r>
                      <m:r>
                        <a:rPr lang="en-US" sz="2400" b="1" i="1">
                          <a:latin typeface="Cambria Math"/>
                          <a:ea typeface="Calibri"/>
                          <a:cs typeface="Calibri"/>
                        </a:rPr>
                        <m:t>𝑯</m:t>
                      </m:r>
                      <m:r>
                        <a:rPr lang="en-US" sz="2400" b="1" i="1">
                          <a:latin typeface="Cambria Math"/>
                          <a:ea typeface="Calibri"/>
                          <a:cs typeface="Calibri"/>
                        </a:rPr>
                        <m:t>            </m:t>
                      </m:r>
                      <m:r>
                        <a:rPr lang="en-US" sz="2400" b="1" i="1">
                          <a:latin typeface="Cambria Math"/>
                          <a:ea typeface="Calibri"/>
                          <a:cs typeface="Calibri"/>
                        </a:rPr>
                        <m:t>𝑷</m:t>
                      </m:r>
                      <m:r>
                        <a:rPr lang="en-US" sz="2400" b="1" i="1">
                          <a:latin typeface="Cambria Math"/>
                          <a:ea typeface="Calibri"/>
                          <a:cs typeface="Calibri"/>
                        </a:rPr>
                        <m:t>     </m:t>
                      </m:r>
                      <m:r>
                        <a:rPr lang="en-US" sz="2400" b="1" i="1">
                          <a:latin typeface="Cambria Math"/>
                          <a:ea typeface="Calibri"/>
                          <a:cs typeface="Calibri"/>
                        </a:rPr>
                        <m:t>𝑳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5918" y="1875770"/>
                <a:ext cx="6327373" cy="461665"/>
              </a:xfrm>
              <a:prstGeom prst="rect">
                <a:avLst/>
              </a:prstGeom>
              <a:blipFill rotWithShape="1">
                <a:blip r:embed="rId4"/>
                <a:stretch>
                  <a:fillRect t="-10667" r="-385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Straight Arrow Connector 36"/>
          <p:cNvCxnSpPr/>
          <p:nvPr/>
        </p:nvCxnSpPr>
        <p:spPr>
          <a:xfrm flipV="1">
            <a:off x="1723282" y="2551614"/>
            <a:ext cx="0" cy="6985"/>
          </a:xfrm>
          <a:prstGeom prst="straightConnector1">
            <a:avLst/>
          </a:prstGeom>
          <a:noFill/>
          <a:ln w="31750" cap="flat" cmpd="sng" algn="ctr">
            <a:solidFill>
              <a:srgbClr val="C00000"/>
            </a:solidFill>
            <a:prstDash val="solid"/>
            <a:headEnd type="oval"/>
            <a:tailEnd type="oval"/>
          </a:ln>
          <a:effectLst/>
        </p:spPr>
      </p:cxnSp>
      <p:cxnSp>
        <p:nvCxnSpPr>
          <p:cNvPr id="39" name="Straight Arrow Connector 38"/>
          <p:cNvCxnSpPr/>
          <p:nvPr/>
        </p:nvCxnSpPr>
        <p:spPr>
          <a:xfrm flipV="1">
            <a:off x="3303777" y="2571682"/>
            <a:ext cx="0" cy="6985"/>
          </a:xfrm>
          <a:prstGeom prst="straightConnector1">
            <a:avLst/>
          </a:prstGeom>
          <a:noFill/>
          <a:ln w="31750" cap="flat" cmpd="sng" algn="ctr">
            <a:solidFill>
              <a:srgbClr val="C00000"/>
            </a:solidFill>
            <a:prstDash val="solid"/>
            <a:headEnd type="oval"/>
            <a:tailEnd type="oval"/>
          </a:ln>
          <a:effectLst/>
        </p:spPr>
      </p:cxnSp>
      <p:cxnSp>
        <p:nvCxnSpPr>
          <p:cNvPr id="40" name="Straight Arrow Connector 39"/>
          <p:cNvCxnSpPr/>
          <p:nvPr/>
        </p:nvCxnSpPr>
        <p:spPr>
          <a:xfrm flipV="1">
            <a:off x="5463262" y="2578667"/>
            <a:ext cx="0" cy="6985"/>
          </a:xfrm>
          <a:prstGeom prst="straightConnector1">
            <a:avLst/>
          </a:prstGeom>
          <a:noFill/>
          <a:ln w="31750" cap="flat" cmpd="sng" algn="ctr">
            <a:solidFill>
              <a:srgbClr val="C00000"/>
            </a:solidFill>
            <a:prstDash val="solid"/>
            <a:headEnd type="oval"/>
            <a:tailEnd type="oval"/>
          </a:ln>
          <a:effectLst/>
        </p:spPr>
      </p:cxnSp>
      <p:cxnSp>
        <p:nvCxnSpPr>
          <p:cNvPr id="41" name="Straight Arrow Connector 40"/>
          <p:cNvCxnSpPr/>
          <p:nvPr/>
        </p:nvCxnSpPr>
        <p:spPr>
          <a:xfrm flipV="1">
            <a:off x="6488144" y="2563972"/>
            <a:ext cx="0" cy="6985"/>
          </a:xfrm>
          <a:prstGeom prst="straightConnector1">
            <a:avLst/>
          </a:prstGeom>
          <a:noFill/>
          <a:ln w="31750" cap="flat" cmpd="sng" algn="ctr">
            <a:solidFill>
              <a:srgbClr val="C00000"/>
            </a:solidFill>
            <a:prstDash val="solid"/>
            <a:headEnd type="oval"/>
            <a:tailEnd type="oval"/>
          </a:ln>
          <a:effectLst/>
        </p:spPr>
      </p:cxnSp>
      <p:cxnSp>
        <p:nvCxnSpPr>
          <p:cNvPr id="42" name="Straight Arrow Connector 41"/>
          <p:cNvCxnSpPr/>
          <p:nvPr/>
        </p:nvCxnSpPr>
        <p:spPr>
          <a:xfrm>
            <a:off x="7006061" y="2578667"/>
            <a:ext cx="20121" cy="0"/>
          </a:xfrm>
          <a:prstGeom prst="straightConnector1">
            <a:avLst/>
          </a:prstGeom>
          <a:noFill/>
          <a:ln w="31750" cap="flat" cmpd="sng" algn="ctr">
            <a:solidFill>
              <a:srgbClr val="C00000"/>
            </a:solidFill>
            <a:prstDash val="solid"/>
            <a:headEnd type="oval"/>
            <a:tailEnd type="oval"/>
          </a:ln>
          <a:effectLst/>
        </p:spPr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6" name="Rectangle 35"/>
              <p:cNvSpPr/>
              <p:nvPr/>
            </p:nvSpPr>
            <p:spPr>
              <a:xfrm>
                <a:off x="762000" y="3154442"/>
                <a:ext cx="591251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/>
                        </a:rPr>
                        <m:t>𝑨𝑪</m:t>
                      </m:r>
                      <m:r>
                        <a:rPr lang="en-US" sz="2400" b="1" i="1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400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>
                              <a:solidFill>
                                <a:srgbClr val="00B0F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2400" b="1" i="1" smtClean="0">
                              <a:solidFill>
                                <a:srgbClr val="00B0F0"/>
                              </a:solidFill>
                              <a:latin typeface="Cambria Math"/>
                            </a:rPr>
                            <m:t>𝟓</m:t>
                          </m:r>
                          <m:r>
                            <a:rPr lang="en-US" sz="2400" b="1" i="1">
                              <a:solidFill>
                                <a:srgbClr val="00B0F0"/>
                              </a:solidFill>
                              <a:latin typeface="Cambria Math"/>
                            </a:rPr>
                            <m:t>−</m:t>
                          </m:r>
                          <m:d>
                            <m:dPr>
                              <m:ctrlPr>
                                <a:rPr lang="en-US" sz="2400" b="1" i="1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1" i="1">
                                  <a:solidFill>
                                    <a:srgbClr val="00B0F0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sz="2400" b="1" i="1" smtClean="0">
                                  <a:solidFill>
                                    <a:srgbClr val="00B0F0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e>
                          </m:d>
                        </m:e>
                      </m:d>
                      <m:r>
                        <a:rPr lang="en-US" sz="2400" b="1" i="1">
                          <a:latin typeface="Cambria Math"/>
                        </a:rPr>
                        <m:t>= 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400" b="1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2400" b="1" i="1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𝟓</m:t>
                          </m:r>
                          <m:r>
                            <a:rPr lang="en-US" sz="2400" b="1" i="1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US" sz="2400" b="1" i="1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𝟐</m:t>
                          </m:r>
                        </m:e>
                      </m:d>
                      <m:r>
                        <a:rPr lang="en-US" sz="2400" b="1" i="1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4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2400" b="1" i="1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𝟑</m:t>
                          </m:r>
                        </m:e>
                      </m:d>
                      <m:r>
                        <a:rPr lang="en-US" sz="24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𝟑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3154442"/>
                <a:ext cx="5912516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" name="Rectangle 37"/>
              <p:cNvSpPr/>
              <p:nvPr/>
            </p:nvSpPr>
            <p:spPr>
              <a:xfrm>
                <a:off x="776227" y="3599903"/>
                <a:ext cx="387689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effectLst/>
                          <a:latin typeface="Cambria Math"/>
                          <a:ea typeface="Calibri"/>
                          <a:cs typeface="Calibri"/>
                        </a:rPr>
                        <m:t>𝑪𝑷</m:t>
                      </m:r>
                      <m:r>
                        <a:rPr lang="en-US" sz="2400" b="1" i="1">
                          <a:effectLst/>
                          <a:latin typeface="Cambria Math"/>
                          <a:ea typeface="Calibri"/>
                          <a:cs typeface="Calibri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400" b="1" i="1" smtClean="0">
                              <a:solidFill>
                                <a:srgbClr val="00B0F0"/>
                              </a:solidFill>
                              <a:effectLst/>
                              <a:latin typeface="Cambria Math" panose="02040503050406030204" pitchFamily="18" charset="0"/>
                              <a:cs typeface="Calibri"/>
                            </a:rPr>
                          </m:ctrlPr>
                        </m:dPr>
                        <m:e>
                          <m:r>
                            <a:rPr lang="en-US" sz="2400" b="1" i="1">
                              <a:solidFill>
                                <a:srgbClr val="00B0F0"/>
                              </a:solidFill>
                              <a:effectLst/>
                              <a:latin typeface="Cambria Math"/>
                              <a:ea typeface="Calibri"/>
                              <a:cs typeface="Calibri"/>
                            </a:rPr>
                            <m:t>−</m:t>
                          </m:r>
                          <m:r>
                            <a:rPr lang="en-US" sz="2400" b="1" i="1">
                              <a:solidFill>
                                <a:srgbClr val="00B0F0"/>
                              </a:solidFill>
                              <a:effectLst/>
                              <a:latin typeface="Cambria Math"/>
                              <a:ea typeface="Calibri"/>
                              <a:cs typeface="Calibri"/>
                            </a:rPr>
                            <m:t>𝟐</m:t>
                          </m:r>
                          <m:r>
                            <a:rPr lang="en-US" sz="2400" b="1" i="1">
                              <a:solidFill>
                                <a:srgbClr val="00B0F0"/>
                              </a:solidFill>
                              <a:effectLst/>
                              <a:latin typeface="Cambria Math"/>
                              <a:ea typeface="Calibri"/>
                              <a:cs typeface="Calibri"/>
                            </a:rPr>
                            <m:t>−</m:t>
                          </m:r>
                          <m:r>
                            <a:rPr lang="en-US" sz="2400" b="1" i="1">
                              <a:solidFill>
                                <a:srgbClr val="00B0F0"/>
                              </a:solidFill>
                              <a:effectLst/>
                              <a:latin typeface="Cambria Math"/>
                              <a:ea typeface="Calibri"/>
                              <a:cs typeface="Calibri"/>
                            </a:rPr>
                            <m:t>𝟒</m:t>
                          </m:r>
                        </m:e>
                      </m:d>
                      <m:r>
                        <a:rPr lang="en-US" sz="2400" b="1" i="1">
                          <a:effectLst/>
                          <a:latin typeface="Cambria Math"/>
                          <a:ea typeface="Calibri"/>
                          <a:cs typeface="Calibri"/>
                        </a:rPr>
                        <m:t>= 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400" b="1" i="1" smtClean="0">
                              <a:solidFill>
                                <a:srgbClr val="7030A0"/>
                              </a:solidFill>
                              <a:effectLst/>
                              <a:latin typeface="Cambria Math" panose="02040503050406030204" pitchFamily="18" charset="0"/>
                              <a:cs typeface="Calibri"/>
                            </a:rPr>
                          </m:ctrlPr>
                        </m:dPr>
                        <m:e>
                          <m:r>
                            <a:rPr lang="en-US" sz="2400" b="1" i="1">
                              <a:solidFill>
                                <a:srgbClr val="7030A0"/>
                              </a:solidFill>
                              <a:effectLst/>
                              <a:latin typeface="Cambria Math"/>
                              <a:ea typeface="Calibri"/>
                              <a:cs typeface="Calibri"/>
                            </a:rPr>
                            <m:t>−</m:t>
                          </m:r>
                          <m:r>
                            <a:rPr lang="en-US" sz="2400" b="1" i="1">
                              <a:solidFill>
                                <a:srgbClr val="7030A0"/>
                              </a:solidFill>
                              <a:effectLst/>
                              <a:latin typeface="Cambria Math"/>
                              <a:ea typeface="Calibri"/>
                              <a:cs typeface="Calibri"/>
                            </a:rPr>
                            <m:t>𝟔</m:t>
                          </m:r>
                        </m:e>
                      </m:d>
                      <m:r>
                        <a:rPr lang="en-US" sz="2400" b="1" i="1">
                          <a:effectLst/>
                          <a:latin typeface="Cambria Math"/>
                          <a:ea typeface="Calibri"/>
                          <a:cs typeface="Calibri"/>
                        </a:rPr>
                        <m:t>=</m:t>
                      </m:r>
                      <m:r>
                        <a:rPr lang="en-US" sz="2400" b="1" i="1" smtClean="0">
                          <a:effectLst/>
                          <a:latin typeface="Cambria Math"/>
                          <a:ea typeface="Calibri"/>
                          <a:cs typeface="Calibri"/>
                        </a:rPr>
                        <m:t>𝟔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38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6227" y="3599903"/>
                <a:ext cx="3876895" cy="4616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3" name="Rectangle 42"/>
              <p:cNvSpPr/>
              <p:nvPr/>
            </p:nvSpPr>
            <p:spPr>
              <a:xfrm>
                <a:off x="768043" y="4063313"/>
                <a:ext cx="366048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effectLst/>
                          <a:latin typeface="Cambria Math"/>
                          <a:ea typeface="Calibri"/>
                          <a:cs typeface="Calibri"/>
                        </a:rPr>
                        <m:t>𝑯𝑳</m:t>
                      </m:r>
                      <m:r>
                        <a:rPr lang="en-US" sz="2400" b="1" i="1">
                          <a:effectLst/>
                          <a:latin typeface="Cambria Math"/>
                          <a:ea typeface="Calibri"/>
                          <a:cs typeface="Calibri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400" b="1" i="1" smtClean="0">
                              <a:solidFill>
                                <a:srgbClr val="00B0F0"/>
                              </a:solidFill>
                              <a:effectLst/>
                              <a:latin typeface="Cambria Math" panose="02040503050406030204" pitchFamily="18" charset="0"/>
                              <a:cs typeface="Calibri"/>
                            </a:rPr>
                          </m:ctrlPr>
                        </m:dPr>
                        <m:e>
                          <m:r>
                            <a:rPr lang="en-US" sz="2400" b="1" i="1">
                              <a:solidFill>
                                <a:srgbClr val="00B0F0"/>
                              </a:solidFill>
                              <a:effectLst/>
                              <a:latin typeface="Cambria Math"/>
                              <a:ea typeface="Calibri"/>
                              <a:cs typeface="Calibri"/>
                            </a:rPr>
                            <m:t>𝟐</m:t>
                          </m:r>
                          <m:r>
                            <a:rPr lang="en-US" sz="2400" b="1" i="1">
                              <a:solidFill>
                                <a:srgbClr val="00B0F0"/>
                              </a:solidFill>
                              <a:effectLst/>
                              <a:latin typeface="Cambria Math"/>
                              <a:ea typeface="Calibri"/>
                              <a:cs typeface="Calibri"/>
                            </a:rPr>
                            <m:t>−</m:t>
                          </m:r>
                          <m:r>
                            <a:rPr lang="en-US" sz="2400" b="1" i="1">
                              <a:solidFill>
                                <a:srgbClr val="00B0F0"/>
                              </a:solidFill>
                              <a:effectLst/>
                              <a:latin typeface="Cambria Math"/>
                              <a:ea typeface="Calibri"/>
                              <a:cs typeface="Calibri"/>
                            </a:rPr>
                            <m:t>𝟓</m:t>
                          </m:r>
                        </m:e>
                      </m:d>
                      <m:r>
                        <a:rPr lang="en-US" sz="2400" b="1" i="1">
                          <a:effectLst/>
                          <a:latin typeface="Cambria Math"/>
                          <a:ea typeface="Calibri"/>
                          <a:cs typeface="Calibri"/>
                        </a:rPr>
                        <m:t>= 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400" b="1" i="1" smtClean="0">
                              <a:solidFill>
                                <a:srgbClr val="7030A0"/>
                              </a:solidFill>
                              <a:effectLst/>
                              <a:latin typeface="Cambria Math" panose="02040503050406030204" pitchFamily="18" charset="0"/>
                              <a:cs typeface="Calibri"/>
                            </a:rPr>
                          </m:ctrlPr>
                        </m:dPr>
                        <m:e>
                          <m:r>
                            <a:rPr lang="en-US" sz="2400" b="1" i="1">
                              <a:solidFill>
                                <a:srgbClr val="7030A0"/>
                              </a:solidFill>
                              <a:effectLst/>
                              <a:latin typeface="Cambria Math"/>
                              <a:ea typeface="Calibri"/>
                              <a:cs typeface="Calibri"/>
                            </a:rPr>
                            <m:t>−</m:t>
                          </m:r>
                          <m:r>
                            <a:rPr lang="en-US" sz="2400" b="1" i="1">
                              <a:solidFill>
                                <a:srgbClr val="7030A0"/>
                              </a:solidFill>
                              <a:effectLst/>
                              <a:latin typeface="Cambria Math"/>
                              <a:ea typeface="Calibri"/>
                              <a:cs typeface="Calibri"/>
                            </a:rPr>
                            <m:t>𝟑</m:t>
                          </m:r>
                        </m:e>
                      </m:d>
                      <m:r>
                        <a:rPr lang="en-US" sz="2400" b="1" i="1">
                          <a:effectLst/>
                          <a:latin typeface="Cambria Math"/>
                          <a:ea typeface="Calibri"/>
                          <a:cs typeface="Calibri"/>
                        </a:rPr>
                        <m:t>=</m:t>
                      </m:r>
                      <m:r>
                        <a:rPr lang="en-US" sz="2400" b="1" i="1" smtClean="0">
                          <a:effectLst/>
                          <a:latin typeface="Cambria Math"/>
                          <a:ea typeface="Calibri"/>
                          <a:cs typeface="Calibri"/>
                        </a:rPr>
                        <m:t>𝟑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43" name="Rectangle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8043" y="4063313"/>
                <a:ext cx="3660489" cy="4616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4" name="Rectangle 43"/>
              <p:cNvSpPr/>
              <p:nvPr/>
            </p:nvSpPr>
            <p:spPr>
              <a:xfrm>
                <a:off x="762000" y="4524978"/>
                <a:ext cx="421993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effectLst/>
                          <a:latin typeface="Cambria Math"/>
                          <a:ea typeface="Calibri"/>
                          <a:cs typeface="Calibri"/>
                        </a:rPr>
                        <m:t>𝑨𝑳</m:t>
                      </m:r>
                      <m:r>
                        <a:rPr lang="en-US" sz="2400" b="1" i="1">
                          <a:effectLst/>
                          <a:latin typeface="Cambria Math"/>
                          <a:ea typeface="Calibri"/>
                          <a:cs typeface="Calibri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400" b="1" i="1" smtClean="0">
                              <a:solidFill>
                                <a:srgbClr val="00B0F0"/>
                              </a:solidFill>
                              <a:effectLst/>
                              <a:latin typeface="Cambria Math" panose="02040503050406030204" pitchFamily="18" charset="0"/>
                              <a:cs typeface="Calibri"/>
                            </a:rPr>
                          </m:ctrlPr>
                        </m:dPr>
                        <m:e>
                          <m:r>
                            <a:rPr lang="en-US" sz="2400" b="1" i="1">
                              <a:solidFill>
                                <a:srgbClr val="00B0F0"/>
                              </a:solidFill>
                              <a:effectLst/>
                              <a:latin typeface="Cambria Math"/>
                              <a:ea typeface="Calibri"/>
                              <a:cs typeface="Calibri"/>
                            </a:rPr>
                            <m:t>−</m:t>
                          </m:r>
                          <m:r>
                            <a:rPr lang="en-US" sz="2400" b="1" i="1">
                              <a:solidFill>
                                <a:srgbClr val="00B0F0"/>
                              </a:solidFill>
                              <a:effectLst/>
                              <a:latin typeface="Cambria Math"/>
                              <a:ea typeface="Calibri"/>
                              <a:cs typeface="Calibri"/>
                            </a:rPr>
                            <m:t>𝟓</m:t>
                          </m:r>
                          <m:r>
                            <a:rPr lang="en-US" sz="2400" b="1" i="1">
                              <a:solidFill>
                                <a:srgbClr val="00B0F0"/>
                              </a:solidFill>
                              <a:effectLst/>
                              <a:latin typeface="Cambria Math"/>
                              <a:ea typeface="Calibri"/>
                              <a:cs typeface="Calibri"/>
                            </a:rPr>
                            <m:t>−</m:t>
                          </m:r>
                          <m:r>
                            <a:rPr lang="en-US" sz="2400" b="1" i="1">
                              <a:solidFill>
                                <a:srgbClr val="00B0F0"/>
                              </a:solidFill>
                              <a:effectLst/>
                              <a:latin typeface="Cambria Math"/>
                              <a:ea typeface="Calibri"/>
                              <a:cs typeface="Calibri"/>
                            </a:rPr>
                            <m:t>𝟓</m:t>
                          </m:r>
                        </m:e>
                      </m:d>
                      <m:r>
                        <a:rPr lang="en-US" sz="2400" b="1" i="1">
                          <a:effectLst/>
                          <a:latin typeface="Cambria Math"/>
                          <a:ea typeface="Calibri"/>
                          <a:cs typeface="Calibri"/>
                        </a:rPr>
                        <m:t>= 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400" b="1" i="1" smtClean="0">
                              <a:solidFill>
                                <a:srgbClr val="7030A0"/>
                              </a:solidFill>
                              <a:effectLst/>
                              <a:latin typeface="Cambria Math" panose="02040503050406030204" pitchFamily="18" charset="0"/>
                              <a:cs typeface="Calibri"/>
                            </a:rPr>
                          </m:ctrlPr>
                        </m:dPr>
                        <m:e>
                          <m:r>
                            <a:rPr lang="en-US" sz="2400" b="1" i="1">
                              <a:solidFill>
                                <a:srgbClr val="7030A0"/>
                              </a:solidFill>
                              <a:effectLst/>
                              <a:latin typeface="Cambria Math"/>
                              <a:ea typeface="Calibri"/>
                              <a:cs typeface="Calibri"/>
                            </a:rPr>
                            <m:t>−</m:t>
                          </m:r>
                          <m:r>
                            <a:rPr lang="en-US" sz="2400" b="1" i="1">
                              <a:solidFill>
                                <a:srgbClr val="7030A0"/>
                              </a:solidFill>
                              <a:effectLst/>
                              <a:latin typeface="Cambria Math"/>
                              <a:ea typeface="Calibri"/>
                              <a:cs typeface="Calibri"/>
                            </a:rPr>
                            <m:t>𝟏𝟎</m:t>
                          </m:r>
                        </m:e>
                      </m:d>
                      <m:r>
                        <a:rPr lang="en-US" sz="2400" b="1" i="1">
                          <a:effectLst/>
                          <a:latin typeface="Cambria Math"/>
                          <a:ea typeface="Calibri"/>
                          <a:cs typeface="Calibri"/>
                        </a:rPr>
                        <m:t>=</m:t>
                      </m:r>
                      <m:r>
                        <a:rPr lang="en-US" sz="2400" b="1" i="1">
                          <a:effectLst/>
                          <a:latin typeface="Cambria Math"/>
                          <a:ea typeface="Calibri"/>
                          <a:cs typeface="Calibri"/>
                        </a:rPr>
                        <m:t>𝟏𝟎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44" name="Rectangle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4524978"/>
                <a:ext cx="4219938" cy="46166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ctangle 48"/>
              <p:cNvSpPr/>
              <p:nvPr/>
            </p:nvSpPr>
            <p:spPr>
              <a:xfrm>
                <a:off x="6763086" y="4062337"/>
                <a:ext cx="1466492" cy="46243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2400" b="1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1" i="1">
                              <a:latin typeface="Cambria Math"/>
                            </a:rPr>
                            <m:t>𝑨𝑪</m:t>
                          </m:r>
                        </m:e>
                      </m:acc>
                      <m:r>
                        <a:rPr lang="en-US" sz="2400" b="1" i="1">
                          <a:latin typeface="Cambria Math"/>
                          <a:ea typeface="Cambria Math"/>
                        </a:rPr>
                        <m:t>≅</m:t>
                      </m:r>
                      <m:acc>
                        <m:accPr>
                          <m:chr m:val="̅"/>
                          <m:ctrlPr>
                            <a:rPr lang="en-US" sz="2400" b="1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1" i="1">
                              <a:latin typeface="Cambria Math"/>
                            </a:rPr>
                            <m:t>𝑯𝑳</m:t>
                          </m:r>
                        </m:e>
                      </m:acc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9" name="Rectangle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3086" y="4062337"/>
                <a:ext cx="1466492" cy="462434"/>
              </a:xfrm>
              <a:prstGeom prst="rect">
                <a:avLst/>
              </a:prstGeom>
              <a:blipFill rotWithShape="1">
                <a:blip r:embed="rId9"/>
                <a:stretch>
                  <a:fillRect t="-10526" r="-8299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ctangle 44"/>
              <p:cNvSpPr/>
              <p:nvPr/>
            </p:nvSpPr>
            <p:spPr>
              <a:xfrm>
                <a:off x="6801172" y="3616107"/>
                <a:ext cx="146649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𝑨𝑪</m:t>
                      </m:r>
                      <m:r>
                        <a:rPr lang="en-US" sz="2400" b="1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𝑯𝑳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5" name="Rectangle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1172" y="3616107"/>
                <a:ext cx="1466492" cy="461665"/>
              </a:xfrm>
              <a:prstGeom prst="rect">
                <a:avLst/>
              </a:prstGeom>
              <a:blipFill rotWithShape="1">
                <a:blip r:embed="rId10"/>
                <a:stretch>
                  <a:fillRect t="-10526" r="-8333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7" name="Group 46">
            <a:extLst>
              <a:ext uri="{FF2B5EF4-FFF2-40B4-BE49-F238E27FC236}">
                <a16:creationId xmlns:a16="http://schemas.microsoft.com/office/drawing/2014/main" id="{20CD8FA0-6450-468B-BEB4-47533DF18CB5}"/>
              </a:ext>
            </a:extLst>
          </p:cNvPr>
          <p:cNvGrpSpPr/>
          <p:nvPr/>
        </p:nvGrpSpPr>
        <p:grpSpPr>
          <a:xfrm>
            <a:off x="3712141" y="3058546"/>
            <a:ext cx="3089031" cy="1582535"/>
            <a:chOff x="3712141" y="3058546"/>
            <a:chExt cx="3089031" cy="1582535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67574393-269F-4AF3-AF43-BBF1BF2FEF7D}"/>
                </a:ext>
              </a:extLst>
            </p:cNvPr>
            <p:cNvSpPr/>
            <p:nvPr/>
          </p:nvSpPr>
          <p:spPr>
            <a:xfrm>
              <a:off x="5972486" y="3058546"/>
              <a:ext cx="828686" cy="695615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9704E62D-245F-4671-9AEA-53C8C1688760}"/>
                </a:ext>
              </a:extLst>
            </p:cNvPr>
            <p:cNvSpPr/>
            <p:nvPr/>
          </p:nvSpPr>
          <p:spPr>
            <a:xfrm>
              <a:off x="3712141" y="3945466"/>
              <a:ext cx="828686" cy="695615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/>
            </a:p>
          </p:txBody>
        </p:sp>
      </p:grpSp>
    </p:spTree>
    <p:extLst>
      <p:ext uri="{BB962C8B-B14F-4D97-AF65-F5344CB8AC3E}">
        <p14:creationId xmlns:p14="http://schemas.microsoft.com/office/powerpoint/2010/main" val="2576588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236" y="-1806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Measuring Segments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6138" y="390188"/>
            <a:ext cx="9048859" cy="886161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US" sz="2800" b="1" dirty="0">
                <a:solidFill>
                  <a:srgbClr val="4F81BD"/>
                </a:solidFill>
              </a:rPr>
              <a:t>Sample Problem 2:</a:t>
            </a:r>
            <a:r>
              <a:rPr lang="en-US" sz="2800" dirty="0">
                <a:solidFill>
                  <a:srgbClr val="4F81BD"/>
                </a:solidFill>
              </a:rPr>
              <a:t> </a:t>
            </a:r>
            <a:r>
              <a:rPr lang="en-US" sz="2800" b="1" dirty="0">
                <a:solidFill>
                  <a:prstClr val="black"/>
                </a:solidFill>
              </a:rPr>
              <a:t>Find the length of each segment using number line. Determine which segments are congruent.</a:t>
            </a:r>
            <a:endParaRPr lang="en-US" sz="2800" b="1" i="1" dirty="0">
              <a:solidFill>
                <a:prstClr val="black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984" y="4786340"/>
            <a:ext cx="2414016" cy="37621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65738" y="1352550"/>
            <a:ext cx="4683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b</a:t>
            </a:r>
            <a:r>
              <a:rPr lang="en-US" sz="2800" dirty="0"/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641479" y="1351652"/>
                <a:ext cx="529811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𝑱𝑼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=?    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𝑹𝑻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=?    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𝑮𝑹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=?    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𝑭𝑻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=?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479" y="1351652"/>
                <a:ext cx="5298117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465" r="-2647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Group 7"/>
          <p:cNvGrpSpPr/>
          <p:nvPr/>
        </p:nvGrpSpPr>
        <p:grpSpPr>
          <a:xfrm>
            <a:off x="589233" y="2337337"/>
            <a:ext cx="7451432" cy="867264"/>
            <a:chOff x="1262153" y="208141"/>
            <a:chExt cx="3200400" cy="377445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1262153" y="308253"/>
              <a:ext cx="3200400" cy="0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headEnd type="triangle" w="med" len="med"/>
              <a:tailEnd type="triangle" w="med" len="med"/>
            </a:ln>
            <a:effectLst/>
          </p:spPr>
        </p:cxnSp>
        <p:cxnSp>
          <p:nvCxnSpPr>
            <p:cNvPr id="10" name="Straight Connector 9"/>
            <p:cNvCxnSpPr/>
            <p:nvPr/>
          </p:nvCxnSpPr>
          <p:spPr>
            <a:xfrm>
              <a:off x="1952579" y="213611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1" name="Straight Connector 10"/>
            <p:cNvCxnSpPr/>
            <p:nvPr/>
          </p:nvCxnSpPr>
          <p:spPr>
            <a:xfrm>
              <a:off x="2181086" y="213006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2" name="Straight Connector 11"/>
            <p:cNvCxnSpPr/>
            <p:nvPr/>
          </p:nvCxnSpPr>
          <p:spPr>
            <a:xfrm>
              <a:off x="2413689" y="208283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3" name="Straight Connector 12"/>
            <p:cNvCxnSpPr/>
            <p:nvPr/>
          </p:nvCxnSpPr>
          <p:spPr>
            <a:xfrm>
              <a:off x="2638379" y="213006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>
            <a:xfrm>
              <a:off x="2869477" y="215652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5" name="Straight Connector 14"/>
            <p:cNvCxnSpPr/>
            <p:nvPr/>
          </p:nvCxnSpPr>
          <p:spPr>
            <a:xfrm>
              <a:off x="3099713" y="217204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6" name="Straight Connector 15"/>
            <p:cNvCxnSpPr/>
            <p:nvPr/>
          </p:nvCxnSpPr>
          <p:spPr>
            <a:xfrm>
              <a:off x="3324179" y="213611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7" name="Straight Connector 16"/>
            <p:cNvCxnSpPr/>
            <p:nvPr/>
          </p:nvCxnSpPr>
          <p:spPr>
            <a:xfrm>
              <a:off x="3552779" y="213006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8" name="Straight Connector 17"/>
            <p:cNvCxnSpPr/>
            <p:nvPr/>
          </p:nvCxnSpPr>
          <p:spPr>
            <a:xfrm>
              <a:off x="3781379" y="213611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sp>
          <p:nvSpPr>
            <p:cNvPr id="19" name="Text Box 225"/>
            <p:cNvSpPr txBox="1"/>
            <p:nvPr/>
          </p:nvSpPr>
          <p:spPr>
            <a:xfrm>
              <a:off x="2841892" y="399609"/>
              <a:ext cx="37326" cy="182796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0</a:t>
              </a:r>
              <a:endParaRPr lang="en-US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0" name="Text Box 225"/>
            <p:cNvSpPr txBox="1"/>
            <p:nvPr/>
          </p:nvSpPr>
          <p:spPr>
            <a:xfrm>
              <a:off x="3072584" y="401105"/>
              <a:ext cx="37326" cy="182796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1</a:t>
              </a:r>
              <a:endParaRPr lang="en-US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1" name="Text Box 225"/>
            <p:cNvSpPr txBox="1"/>
            <p:nvPr/>
          </p:nvSpPr>
          <p:spPr>
            <a:xfrm>
              <a:off x="3296874" y="397616"/>
              <a:ext cx="37326" cy="182796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2</a:t>
              </a:r>
              <a:endParaRPr lang="en-US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2" name="Text Box 225"/>
            <p:cNvSpPr txBox="1"/>
            <p:nvPr/>
          </p:nvSpPr>
          <p:spPr>
            <a:xfrm>
              <a:off x="3526163" y="397853"/>
              <a:ext cx="37326" cy="182796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3</a:t>
              </a:r>
              <a:endParaRPr lang="en-US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3" name="Text Box 225"/>
            <p:cNvSpPr txBox="1"/>
            <p:nvPr/>
          </p:nvSpPr>
          <p:spPr>
            <a:xfrm>
              <a:off x="3753615" y="397581"/>
              <a:ext cx="37326" cy="182341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4</a:t>
              </a:r>
              <a:endParaRPr lang="en-US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4" name="Text Box 225"/>
            <p:cNvSpPr txBox="1"/>
            <p:nvPr/>
          </p:nvSpPr>
          <p:spPr>
            <a:xfrm>
              <a:off x="2590351" y="398115"/>
              <a:ext cx="75760" cy="182341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 -1</a:t>
              </a:r>
              <a:endParaRPr lang="en-US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5" name="Text Box 225"/>
            <p:cNvSpPr txBox="1"/>
            <p:nvPr/>
          </p:nvSpPr>
          <p:spPr>
            <a:xfrm>
              <a:off x="2365488" y="393586"/>
              <a:ext cx="75760" cy="182796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 -2</a:t>
              </a:r>
              <a:endParaRPr lang="en-US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6" name="Text Box 225"/>
            <p:cNvSpPr txBox="1"/>
            <p:nvPr/>
          </p:nvSpPr>
          <p:spPr>
            <a:xfrm>
              <a:off x="2134488" y="397494"/>
              <a:ext cx="75760" cy="182796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 -3</a:t>
              </a:r>
              <a:endParaRPr lang="en-US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7" name="Text Box 225"/>
            <p:cNvSpPr txBox="1"/>
            <p:nvPr/>
          </p:nvSpPr>
          <p:spPr>
            <a:xfrm>
              <a:off x="1905588" y="397947"/>
              <a:ext cx="75760" cy="182796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 -4</a:t>
              </a:r>
              <a:endParaRPr lang="en-US">
                <a:effectLst/>
                <a:latin typeface="Times New Roman"/>
                <a:ea typeface="Times New Roman"/>
              </a:endParaRPr>
            </a:p>
          </p:txBody>
        </p:sp>
        <p:cxnSp>
          <p:nvCxnSpPr>
            <p:cNvPr id="28" name="Straight Connector 27"/>
            <p:cNvCxnSpPr/>
            <p:nvPr/>
          </p:nvCxnSpPr>
          <p:spPr>
            <a:xfrm>
              <a:off x="4005343" y="208776"/>
              <a:ext cx="0" cy="182245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29" name="Straight Connector 28"/>
            <p:cNvCxnSpPr/>
            <p:nvPr/>
          </p:nvCxnSpPr>
          <p:spPr>
            <a:xfrm>
              <a:off x="4233943" y="208141"/>
              <a:ext cx="0" cy="182245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sp>
          <p:nvSpPr>
            <p:cNvPr id="30" name="Text Box 225"/>
            <p:cNvSpPr txBox="1"/>
            <p:nvPr/>
          </p:nvSpPr>
          <p:spPr>
            <a:xfrm>
              <a:off x="3978038" y="392639"/>
              <a:ext cx="37326" cy="182341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5</a:t>
              </a:r>
              <a:endParaRPr lang="en-US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1" name="Text Box 225"/>
            <p:cNvSpPr txBox="1"/>
            <p:nvPr/>
          </p:nvSpPr>
          <p:spPr>
            <a:xfrm>
              <a:off x="4207273" y="392632"/>
              <a:ext cx="37326" cy="182341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6</a:t>
              </a:r>
              <a:endParaRPr lang="en-US">
                <a:effectLst/>
                <a:latin typeface="Times New Roman"/>
                <a:ea typeface="Times New Roman"/>
              </a:endParaRPr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1495330" y="218966"/>
              <a:ext cx="0" cy="182245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33" name="Straight Connector 32"/>
            <p:cNvCxnSpPr/>
            <p:nvPr/>
          </p:nvCxnSpPr>
          <p:spPr>
            <a:xfrm>
              <a:off x="1727740" y="213886"/>
              <a:ext cx="0" cy="182245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sp>
          <p:nvSpPr>
            <p:cNvPr id="34" name="Text Box 225"/>
            <p:cNvSpPr txBox="1"/>
            <p:nvPr/>
          </p:nvSpPr>
          <p:spPr>
            <a:xfrm>
              <a:off x="1679956" y="399479"/>
              <a:ext cx="75760" cy="182796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 -5</a:t>
              </a:r>
              <a:endParaRPr lang="en-US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5" name="Text Box 225"/>
            <p:cNvSpPr txBox="1"/>
            <p:nvPr/>
          </p:nvSpPr>
          <p:spPr>
            <a:xfrm>
              <a:off x="1448906" y="403245"/>
              <a:ext cx="75760" cy="182341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 dirty="0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 -6</a:t>
              </a:r>
              <a:endParaRPr lang="en-US" dirty="0">
                <a:effectLst/>
                <a:latin typeface="Times New Roman"/>
                <a:ea typeface="Times New Roman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589233" y="1875770"/>
                <a:ext cx="668848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/>
                          <a:ea typeface="Calibri"/>
                          <a:cs typeface="Calibri"/>
                        </a:rPr>
                        <m:t>     </m:t>
                      </m:r>
                      <m:r>
                        <a:rPr lang="en-US" sz="2400" b="1" i="1" smtClean="0">
                          <a:latin typeface="Cambria Math"/>
                          <a:ea typeface="Calibri"/>
                          <a:cs typeface="Calibri"/>
                        </a:rPr>
                        <m:t>𝑹</m:t>
                      </m:r>
                      <m:r>
                        <a:rPr lang="en-US" sz="2400" b="1" i="1">
                          <a:latin typeface="Cambria Math"/>
                          <a:ea typeface="Calibri"/>
                          <a:cs typeface="Calibri"/>
                        </a:rPr>
                        <m:t>          </m:t>
                      </m:r>
                      <m:r>
                        <a:rPr lang="en-US" sz="2400" b="1" i="1" smtClean="0">
                          <a:latin typeface="Cambria Math"/>
                          <a:ea typeface="Calibri"/>
                          <a:cs typeface="Calibri"/>
                        </a:rPr>
                        <m:t>   </m:t>
                      </m:r>
                      <m:r>
                        <a:rPr lang="en-US" sz="2400" b="1" i="1" smtClean="0">
                          <a:latin typeface="Cambria Math"/>
                          <a:ea typeface="Calibri"/>
                          <a:cs typeface="Calibri"/>
                        </a:rPr>
                        <m:t>𝑮</m:t>
                      </m:r>
                      <m:r>
                        <a:rPr lang="en-US" sz="2400" b="1" i="1">
                          <a:latin typeface="Cambria Math"/>
                          <a:ea typeface="Calibri"/>
                          <a:cs typeface="Calibri"/>
                        </a:rPr>
                        <m:t>           </m:t>
                      </m:r>
                      <m:r>
                        <a:rPr lang="en-US" sz="2400" b="1" i="1" smtClean="0">
                          <a:latin typeface="Cambria Math"/>
                          <a:ea typeface="Calibri"/>
                          <a:cs typeface="Calibri"/>
                        </a:rPr>
                        <m:t>           </m:t>
                      </m:r>
                      <m:r>
                        <a:rPr lang="en-US" sz="2400" b="1" i="1" smtClean="0">
                          <a:latin typeface="Cambria Math"/>
                          <a:ea typeface="Calibri"/>
                          <a:cs typeface="Calibri"/>
                        </a:rPr>
                        <m:t>𝑻</m:t>
                      </m:r>
                      <m:r>
                        <a:rPr lang="en-US" sz="2400" b="1" i="1">
                          <a:latin typeface="Cambria Math"/>
                          <a:ea typeface="Calibri"/>
                          <a:cs typeface="Calibri"/>
                        </a:rPr>
                        <m:t>                   </m:t>
                      </m:r>
                      <m:r>
                        <a:rPr lang="en-US" sz="2400" b="1" i="1" smtClean="0">
                          <a:latin typeface="Cambria Math"/>
                          <a:ea typeface="Calibri"/>
                          <a:cs typeface="Calibri"/>
                        </a:rPr>
                        <m:t> </m:t>
                      </m:r>
                      <m:r>
                        <a:rPr lang="en-US" sz="2400" b="1" i="1" smtClean="0">
                          <a:latin typeface="Cambria Math"/>
                          <a:ea typeface="Calibri"/>
                          <a:cs typeface="Calibri"/>
                        </a:rPr>
                        <m:t>𝑭</m:t>
                      </m:r>
                      <m:r>
                        <a:rPr lang="en-US" sz="2400" b="1" i="1">
                          <a:latin typeface="Cambria Math"/>
                          <a:ea typeface="Calibri"/>
                          <a:cs typeface="Calibri"/>
                        </a:rPr>
                        <m:t>     </m:t>
                      </m:r>
                      <m:r>
                        <a:rPr lang="en-US" sz="2400" b="1" i="1" smtClean="0">
                          <a:latin typeface="Cambria Math"/>
                          <a:ea typeface="Calibri"/>
                          <a:cs typeface="Calibri"/>
                        </a:rPr>
                        <m:t>𝑼</m:t>
                      </m:r>
                      <m:r>
                        <a:rPr lang="en-US" sz="2400" b="1" i="1">
                          <a:latin typeface="Cambria Math"/>
                          <a:ea typeface="Calibri"/>
                          <a:cs typeface="Calibri"/>
                        </a:rPr>
                        <m:t>   </m:t>
                      </m:r>
                      <m:r>
                        <a:rPr lang="en-US" sz="2400" b="1" i="1" smtClean="0">
                          <a:latin typeface="Cambria Math"/>
                          <a:ea typeface="Calibri"/>
                          <a:cs typeface="Calibri"/>
                        </a:rPr>
                        <m:t> </m:t>
                      </m:r>
                      <m:r>
                        <a:rPr lang="en-US" sz="2400" b="1" i="1">
                          <a:latin typeface="Cambria Math"/>
                          <a:ea typeface="Calibri"/>
                          <a:cs typeface="Calibri"/>
                        </a:rPr>
                        <m:t> </m:t>
                      </m:r>
                      <m:r>
                        <a:rPr lang="en-US" sz="2400" b="1" i="1" smtClean="0">
                          <a:latin typeface="Cambria Math"/>
                          <a:ea typeface="Calibri"/>
                          <a:cs typeface="Calibri"/>
                        </a:rPr>
                        <m:t>       </m:t>
                      </m:r>
                      <m:r>
                        <a:rPr lang="en-US" sz="2400" b="1" i="1">
                          <a:latin typeface="Cambria Math"/>
                          <a:ea typeface="Calibri"/>
                          <a:cs typeface="Calibri"/>
                        </a:rPr>
                        <m:t> </m:t>
                      </m:r>
                      <m:r>
                        <a:rPr lang="en-US" sz="2400" b="1" i="1" smtClean="0">
                          <a:latin typeface="Cambria Math"/>
                          <a:ea typeface="Calibri"/>
                          <a:cs typeface="Calibri"/>
                        </a:rPr>
                        <m:t>𝑱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233" y="1875770"/>
                <a:ext cx="6688481" cy="461665"/>
              </a:xfrm>
              <a:prstGeom prst="rect">
                <a:avLst/>
              </a:prstGeom>
              <a:blipFill rotWithShape="1">
                <a:blip r:embed="rId4"/>
                <a:stretch>
                  <a:fillRect t="-10667" r="-91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Straight Arrow Connector 36"/>
          <p:cNvCxnSpPr/>
          <p:nvPr/>
        </p:nvCxnSpPr>
        <p:spPr>
          <a:xfrm flipV="1">
            <a:off x="1140693" y="2566646"/>
            <a:ext cx="0" cy="6985"/>
          </a:xfrm>
          <a:prstGeom prst="straightConnector1">
            <a:avLst/>
          </a:prstGeom>
          <a:noFill/>
          <a:ln w="31750" cap="flat" cmpd="sng" algn="ctr">
            <a:solidFill>
              <a:srgbClr val="C00000"/>
            </a:solidFill>
            <a:prstDash val="solid"/>
            <a:headEnd type="oval"/>
            <a:tailEnd type="oval"/>
          </a:ln>
          <a:effectLst/>
        </p:spPr>
      </p:cxnSp>
      <p:cxnSp>
        <p:nvCxnSpPr>
          <p:cNvPr id="39" name="Straight Arrow Connector 38"/>
          <p:cNvCxnSpPr/>
          <p:nvPr/>
        </p:nvCxnSpPr>
        <p:spPr>
          <a:xfrm flipV="1">
            <a:off x="2196739" y="2561422"/>
            <a:ext cx="0" cy="6985"/>
          </a:xfrm>
          <a:prstGeom prst="straightConnector1">
            <a:avLst/>
          </a:prstGeom>
          <a:noFill/>
          <a:ln w="31750" cap="flat" cmpd="sng" algn="ctr">
            <a:solidFill>
              <a:srgbClr val="C00000"/>
            </a:solidFill>
            <a:prstDash val="solid"/>
            <a:headEnd type="oval"/>
            <a:tailEnd type="oval"/>
          </a:ln>
          <a:effectLst/>
        </p:spPr>
      </p:cxnSp>
      <p:cxnSp>
        <p:nvCxnSpPr>
          <p:cNvPr id="40" name="Straight Arrow Connector 39"/>
          <p:cNvCxnSpPr/>
          <p:nvPr/>
        </p:nvCxnSpPr>
        <p:spPr>
          <a:xfrm flipV="1">
            <a:off x="5390210" y="2571584"/>
            <a:ext cx="0" cy="6985"/>
          </a:xfrm>
          <a:prstGeom prst="straightConnector1">
            <a:avLst/>
          </a:prstGeom>
          <a:noFill/>
          <a:ln w="31750" cap="flat" cmpd="sng" algn="ctr">
            <a:solidFill>
              <a:srgbClr val="C00000"/>
            </a:solidFill>
            <a:prstDash val="solid"/>
            <a:headEnd type="oval"/>
            <a:tailEnd type="oval"/>
          </a:ln>
          <a:effectLst/>
        </p:spPr>
      </p:cxnSp>
      <p:cxnSp>
        <p:nvCxnSpPr>
          <p:cNvPr id="41" name="Straight Arrow Connector 40"/>
          <p:cNvCxnSpPr/>
          <p:nvPr/>
        </p:nvCxnSpPr>
        <p:spPr>
          <a:xfrm flipV="1">
            <a:off x="6956030" y="2557596"/>
            <a:ext cx="0" cy="6985"/>
          </a:xfrm>
          <a:prstGeom prst="straightConnector1">
            <a:avLst/>
          </a:prstGeom>
          <a:noFill/>
          <a:ln w="31750" cap="flat" cmpd="sng" algn="ctr">
            <a:solidFill>
              <a:srgbClr val="C00000"/>
            </a:solidFill>
            <a:prstDash val="solid"/>
            <a:headEnd type="oval"/>
            <a:tailEnd type="oval"/>
          </a:ln>
          <a:effectLst/>
        </p:spPr>
      </p:cxnSp>
      <p:cxnSp>
        <p:nvCxnSpPr>
          <p:cNvPr id="42" name="Straight Arrow Connector 41"/>
          <p:cNvCxnSpPr/>
          <p:nvPr/>
        </p:nvCxnSpPr>
        <p:spPr>
          <a:xfrm flipV="1">
            <a:off x="5954146" y="2551516"/>
            <a:ext cx="0" cy="6985"/>
          </a:xfrm>
          <a:prstGeom prst="straightConnector1">
            <a:avLst/>
          </a:prstGeom>
          <a:noFill/>
          <a:ln w="31750" cap="flat" cmpd="sng" algn="ctr">
            <a:solidFill>
              <a:srgbClr val="C00000"/>
            </a:solidFill>
            <a:prstDash val="solid"/>
            <a:headEnd type="oval"/>
            <a:tailEnd type="oval"/>
          </a:ln>
          <a:effectLst/>
        </p:spPr>
      </p:cxnSp>
      <p:cxnSp>
        <p:nvCxnSpPr>
          <p:cNvPr id="43" name="Straight Arrow Connector 42"/>
          <p:cNvCxnSpPr/>
          <p:nvPr/>
        </p:nvCxnSpPr>
        <p:spPr>
          <a:xfrm flipV="1">
            <a:off x="3793474" y="2575076"/>
            <a:ext cx="0" cy="6985"/>
          </a:xfrm>
          <a:prstGeom prst="straightConnector1">
            <a:avLst/>
          </a:prstGeom>
          <a:noFill/>
          <a:ln w="31750" cap="flat" cmpd="sng" algn="ctr">
            <a:solidFill>
              <a:srgbClr val="C00000"/>
            </a:solidFill>
            <a:prstDash val="solid"/>
            <a:headEnd type="oval"/>
            <a:tailEnd type="oval"/>
          </a:ln>
          <a:effectLst/>
        </p:spPr>
      </p:cxnSp>
    </p:spTree>
    <p:extLst>
      <p:ext uri="{BB962C8B-B14F-4D97-AF65-F5344CB8AC3E}">
        <p14:creationId xmlns:p14="http://schemas.microsoft.com/office/powerpoint/2010/main" val="4187255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236" y="-1806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Measuring Segments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6138" y="390188"/>
            <a:ext cx="9048859" cy="886161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US" sz="2800" b="1" dirty="0">
                <a:solidFill>
                  <a:srgbClr val="4F81BD"/>
                </a:solidFill>
              </a:rPr>
              <a:t>Sample Problem 2:</a:t>
            </a:r>
            <a:r>
              <a:rPr lang="en-US" sz="2800" dirty="0">
                <a:solidFill>
                  <a:srgbClr val="4F81BD"/>
                </a:solidFill>
              </a:rPr>
              <a:t> </a:t>
            </a:r>
            <a:r>
              <a:rPr lang="en-US" sz="2800" b="1" dirty="0">
                <a:solidFill>
                  <a:prstClr val="black"/>
                </a:solidFill>
              </a:rPr>
              <a:t>Find the length of each segment using number line. Determine which segments are congruent.</a:t>
            </a:r>
            <a:endParaRPr lang="en-US" sz="2800" b="1" i="1" dirty="0">
              <a:solidFill>
                <a:prstClr val="black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984" y="4786340"/>
            <a:ext cx="2414016" cy="37621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65738" y="1352550"/>
            <a:ext cx="4683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b</a:t>
            </a:r>
            <a:r>
              <a:rPr lang="en-US" sz="2800" dirty="0"/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641479" y="1351652"/>
                <a:ext cx="529811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𝑱𝑼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=?    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𝑹𝑻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=?    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𝑮𝑹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=?    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𝑭𝑻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=?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479" y="1351652"/>
                <a:ext cx="5298117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465" r="-2647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Group 7"/>
          <p:cNvGrpSpPr/>
          <p:nvPr/>
        </p:nvGrpSpPr>
        <p:grpSpPr>
          <a:xfrm>
            <a:off x="589233" y="2337337"/>
            <a:ext cx="7451432" cy="867264"/>
            <a:chOff x="1262153" y="208141"/>
            <a:chExt cx="3200400" cy="377445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1262153" y="308253"/>
              <a:ext cx="3200400" cy="0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headEnd type="triangle" w="med" len="med"/>
              <a:tailEnd type="triangle" w="med" len="med"/>
            </a:ln>
            <a:effectLst/>
          </p:spPr>
        </p:cxnSp>
        <p:cxnSp>
          <p:nvCxnSpPr>
            <p:cNvPr id="10" name="Straight Connector 9"/>
            <p:cNvCxnSpPr/>
            <p:nvPr/>
          </p:nvCxnSpPr>
          <p:spPr>
            <a:xfrm>
              <a:off x="1952579" y="213611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1" name="Straight Connector 10"/>
            <p:cNvCxnSpPr/>
            <p:nvPr/>
          </p:nvCxnSpPr>
          <p:spPr>
            <a:xfrm>
              <a:off x="2181086" y="213006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2" name="Straight Connector 11"/>
            <p:cNvCxnSpPr/>
            <p:nvPr/>
          </p:nvCxnSpPr>
          <p:spPr>
            <a:xfrm>
              <a:off x="2413689" y="208283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3" name="Straight Connector 12"/>
            <p:cNvCxnSpPr/>
            <p:nvPr/>
          </p:nvCxnSpPr>
          <p:spPr>
            <a:xfrm>
              <a:off x="2638379" y="213006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>
            <a:xfrm>
              <a:off x="2869477" y="215652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5" name="Straight Connector 14"/>
            <p:cNvCxnSpPr/>
            <p:nvPr/>
          </p:nvCxnSpPr>
          <p:spPr>
            <a:xfrm>
              <a:off x="3099713" y="217204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6" name="Straight Connector 15"/>
            <p:cNvCxnSpPr/>
            <p:nvPr/>
          </p:nvCxnSpPr>
          <p:spPr>
            <a:xfrm>
              <a:off x="3324179" y="213611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7" name="Straight Connector 16"/>
            <p:cNvCxnSpPr/>
            <p:nvPr/>
          </p:nvCxnSpPr>
          <p:spPr>
            <a:xfrm>
              <a:off x="3552779" y="213006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8" name="Straight Connector 17"/>
            <p:cNvCxnSpPr/>
            <p:nvPr/>
          </p:nvCxnSpPr>
          <p:spPr>
            <a:xfrm>
              <a:off x="3781379" y="213611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sp>
          <p:nvSpPr>
            <p:cNvPr id="19" name="Text Box 225"/>
            <p:cNvSpPr txBox="1"/>
            <p:nvPr/>
          </p:nvSpPr>
          <p:spPr>
            <a:xfrm>
              <a:off x="2841892" y="399609"/>
              <a:ext cx="37326" cy="182796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0</a:t>
              </a:r>
              <a:endParaRPr lang="en-US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0" name="Text Box 225"/>
            <p:cNvSpPr txBox="1"/>
            <p:nvPr/>
          </p:nvSpPr>
          <p:spPr>
            <a:xfrm>
              <a:off x="3072584" y="401105"/>
              <a:ext cx="37326" cy="182796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1</a:t>
              </a:r>
              <a:endParaRPr lang="en-US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1" name="Text Box 225"/>
            <p:cNvSpPr txBox="1"/>
            <p:nvPr/>
          </p:nvSpPr>
          <p:spPr>
            <a:xfrm>
              <a:off x="3296874" y="397616"/>
              <a:ext cx="37326" cy="182796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2</a:t>
              </a:r>
              <a:endParaRPr lang="en-US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2" name="Text Box 225"/>
            <p:cNvSpPr txBox="1"/>
            <p:nvPr/>
          </p:nvSpPr>
          <p:spPr>
            <a:xfrm>
              <a:off x="3526163" y="397853"/>
              <a:ext cx="37326" cy="182796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3</a:t>
              </a:r>
              <a:endParaRPr lang="en-US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3" name="Text Box 225"/>
            <p:cNvSpPr txBox="1"/>
            <p:nvPr/>
          </p:nvSpPr>
          <p:spPr>
            <a:xfrm>
              <a:off x="3753615" y="397581"/>
              <a:ext cx="37326" cy="182341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4</a:t>
              </a:r>
              <a:endParaRPr lang="en-US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4" name="Text Box 225"/>
            <p:cNvSpPr txBox="1"/>
            <p:nvPr/>
          </p:nvSpPr>
          <p:spPr>
            <a:xfrm>
              <a:off x="2590351" y="398115"/>
              <a:ext cx="75760" cy="182341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 -1</a:t>
              </a:r>
              <a:endParaRPr lang="en-US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5" name="Text Box 225"/>
            <p:cNvSpPr txBox="1"/>
            <p:nvPr/>
          </p:nvSpPr>
          <p:spPr>
            <a:xfrm>
              <a:off x="2365488" y="393586"/>
              <a:ext cx="75760" cy="182796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 -2</a:t>
              </a:r>
              <a:endParaRPr lang="en-US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6" name="Text Box 225"/>
            <p:cNvSpPr txBox="1"/>
            <p:nvPr/>
          </p:nvSpPr>
          <p:spPr>
            <a:xfrm>
              <a:off x="2134488" y="397494"/>
              <a:ext cx="75760" cy="182796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 -3</a:t>
              </a:r>
              <a:endParaRPr lang="en-US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7" name="Text Box 225"/>
            <p:cNvSpPr txBox="1"/>
            <p:nvPr/>
          </p:nvSpPr>
          <p:spPr>
            <a:xfrm>
              <a:off x="1905588" y="397947"/>
              <a:ext cx="75760" cy="182796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 -4</a:t>
              </a:r>
              <a:endParaRPr lang="en-US">
                <a:effectLst/>
                <a:latin typeface="Times New Roman"/>
                <a:ea typeface="Times New Roman"/>
              </a:endParaRPr>
            </a:p>
          </p:txBody>
        </p:sp>
        <p:cxnSp>
          <p:nvCxnSpPr>
            <p:cNvPr id="28" name="Straight Connector 27"/>
            <p:cNvCxnSpPr/>
            <p:nvPr/>
          </p:nvCxnSpPr>
          <p:spPr>
            <a:xfrm>
              <a:off x="4005343" y="208776"/>
              <a:ext cx="0" cy="182245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29" name="Straight Connector 28"/>
            <p:cNvCxnSpPr/>
            <p:nvPr/>
          </p:nvCxnSpPr>
          <p:spPr>
            <a:xfrm>
              <a:off x="4233943" y="208141"/>
              <a:ext cx="0" cy="182245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sp>
          <p:nvSpPr>
            <p:cNvPr id="30" name="Text Box 225"/>
            <p:cNvSpPr txBox="1"/>
            <p:nvPr/>
          </p:nvSpPr>
          <p:spPr>
            <a:xfrm>
              <a:off x="3978038" y="392639"/>
              <a:ext cx="37326" cy="182341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5</a:t>
              </a:r>
              <a:endParaRPr lang="en-US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1" name="Text Box 225"/>
            <p:cNvSpPr txBox="1"/>
            <p:nvPr/>
          </p:nvSpPr>
          <p:spPr>
            <a:xfrm>
              <a:off x="4207273" y="392632"/>
              <a:ext cx="37326" cy="182341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6</a:t>
              </a:r>
              <a:endParaRPr lang="en-US">
                <a:effectLst/>
                <a:latin typeface="Times New Roman"/>
                <a:ea typeface="Times New Roman"/>
              </a:endParaRPr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1495330" y="218966"/>
              <a:ext cx="0" cy="182245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33" name="Straight Connector 32"/>
            <p:cNvCxnSpPr/>
            <p:nvPr/>
          </p:nvCxnSpPr>
          <p:spPr>
            <a:xfrm>
              <a:off x="1727740" y="213886"/>
              <a:ext cx="0" cy="182245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sp>
          <p:nvSpPr>
            <p:cNvPr id="34" name="Text Box 225"/>
            <p:cNvSpPr txBox="1"/>
            <p:nvPr/>
          </p:nvSpPr>
          <p:spPr>
            <a:xfrm>
              <a:off x="1679956" y="399479"/>
              <a:ext cx="75760" cy="182796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 -5</a:t>
              </a:r>
              <a:endParaRPr lang="en-US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5" name="Text Box 225"/>
            <p:cNvSpPr txBox="1"/>
            <p:nvPr/>
          </p:nvSpPr>
          <p:spPr>
            <a:xfrm>
              <a:off x="1448906" y="403245"/>
              <a:ext cx="75760" cy="182341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 dirty="0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 -6</a:t>
              </a:r>
              <a:endParaRPr lang="en-US" dirty="0">
                <a:effectLst/>
                <a:latin typeface="Times New Roman"/>
                <a:ea typeface="Times New Roman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589233" y="1875770"/>
                <a:ext cx="668848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/>
                          <a:ea typeface="Calibri"/>
                          <a:cs typeface="Calibri"/>
                        </a:rPr>
                        <m:t>     </m:t>
                      </m:r>
                      <m:r>
                        <a:rPr lang="en-US" sz="2400" b="1" i="1" smtClean="0">
                          <a:latin typeface="Cambria Math"/>
                          <a:ea typeface="Calibri"/>
                          <a:cs typeface="Calibri"/>
                        </a:rPr>
                        <m:t>𝑹</m:t>
                      </m:r>
                      <m:r>
                        <a:rPr lang="en-US" sz="2400" b="1" i="1">
                          <a:latin typeface="Cambria Math"/>
                          <a:ea typeface="Calibri"/>
                          <a:cs typeface="Calibri"/>
                        </a:rPr>
                        <m:t>          </m:t>
                      </m:r>
                      <m:r>
                        <a:rPr lang="en-US" sz="2400" b="1" i="1" smtClean="0">
                          <a:latin typeface="Cambria Math"/>
                          <a:ea typeface="Calibri"/>
                          <a:cs typeface="Calibri"/>
                        </a:rPr>
                        <m:t>   </m:t>
                      </m:r>
                      <m:r>
                        <a:rPr lang="en-US" sz="2400" b="1" i="1" smtClean="0">
                          <a:latin typeface="Cambria Math"/>
                          <a:ea typeface="Calibri"/>
                          <a:cs typeface="Calibri"/>
                        </a:rPr>
                        <m:t>𝑮</m:t>
                      </m:r>
                      <m:r>
                        <a:rPr lang="en-US" sz="2400" b="1" i="1">
                          <a:latin typeface="Cambria Math"/>
                          <a:ea typeface="Calibri"/>
                          <a:cs typeface="Calibri"/>
                        </a:rPr>
                        <m:t>           </m:t>
                      </m:r>
                      <m:r>
                        <a:rPr lang="en-US" sz="2400" b="1" i="1" smtClean="0">
                          <a:latin typeface="Cambria Math"/>
                          <a:ea typeface="Calibri"/>
                          <a:cs typeface="Calibri"/>
                        </a:rPr>
                        <m:t>           </m:t>
                      </m:r>
                      <m:r>
                        <a:rPr lang="en-US" sz="2400" b="1" i="1" smtClean="0">
                          <a:latin typeface="Cambria Math"/>
                          <a:ea typeface="Calibri"/>
                          <a:cs typeface="Calibri"/>
                        </a:rPr>
                        <m:t>𝑻</m:t>
                      </m:r>
                      <m:r>
                        <a:rPr lang="en-US" sz="2400" b="1" i="1">
                          <a:latin typeface="Cambria Math"/>
                          <a:ea typeface="Calibri"/>
                          <a:cs typeface="Calibri"/>
                        </a:rPr>
                        <m:t>                   </m:t>
                      </m:r>
                      <m:r>
                        <a:rPr lang="en-US" sz="2400" b="1" i="1" smtClean="0">
                          <a:latin typeface="Cambria Math"/>
                          <a:ea typeface="Calibri"/>
                          <a:cs typeface="Calibri"/>
                        </a:rPr>
                        <m:t> </m:t>
                      </m:r>
                      <m:r>
                        <a:rPr lang="en-US" sz="2400" b="1" i="1" smtClean="0">
                          <a:latin typeface="Cambria Math"/>
                          <a:ea typeface="Calibri"/>
                          <a:cs typeface="Calibri"/>
                        </a:rPr>
                        <m:t>𝑭</m:t>
                      </m:r>
                      <m:r>
                        <a:rPr lang="en-US" sz="2400" b="1" i="1">
                          <a:latin typeface="Cambria Math"/>
                          <a:ea typeface="Calibri"/>
                          <a:cs typeface="Calibri"/>
                        </a:rPr>
                        <m:t>     </m:t>
                      </m:r>
                      <m:r>
                        <a:rPr lang="en-US" sz="2400" b="1" i="1" smtClean="0">
                          <a:latin typeface="Cambria Math"/>
                          <a:ea typeface="Calibri"/>
                          <a:cs typeface="Calibri"/>
                        </a:rPr>
                        <m:t>𝑼</m:t>
                      </m:r>
                      <m:r>
                        <a:rPr lang="en-US" sz="2400" b="1" i="1">
                          <a:latin typeface="Cambria Math"/>
                          <a:ea typeface="Calibri"/>
                          <a:cs typeface="Calibri"/>
                        </a:rPr>
                        <m:t>   </m:t>
                      </m:r>
                      <m:r>
                        <a:rPr lang="en-US" sz="2400" b="1" i="1" smtClean="0">
                          <a:latin typeface="Cambria Math"/>
                          <a:ea typeface="Calibri"/>
                          <a:cs typeface="Calibri"/>
                        </a:rPr>
                        <m:t> </m:t>
                      </m:r>
                      <m:r>
                        <a:rPr lang="en-US" sz="2400" b="1" i="1">
                          <a:latin typeface="Cambria Math"/>
                          <a:ea typeface="Calibri"/>
                          <a:cs typeface="Calibri"/>
                        </a:rPr>
                        <m:t> </m:t>
                      </m:r>
                      <m:r>
                        <a:rPr lang="en-US" sz="2400" b="1" i="1" smtClean="0">
                          <a:latin typeface="Cambria Math"/>
                          <a:ea typeface="Calibri"/>
                          <a:cs typeface="Calibri"/>
                        </a:rPr>
                        <m:t>       </m:t>
                      </m:r>
                      <m:r>
                        <a:rPr lang="en-US" sz="2400" b="1" i="1">
                          <a:latin typeface="Cambria Math"/>
                          <a:ea typeface="Calibri"/>
                          <a:cs typeface="Calibri"/>
                        </a:rPr>
                        <m:t> </m:t>
                      </m:r>
                      <m:r>
                        <a:rPr lang="en-US" sz="2400" b="1" i="1" smtClean="0">
                          <a:latin typeface="Cambria Math"/>
                          <a:ea typeface="Calibri"/>
                          <a:cs typeface="Calibri"/>
                        </a:rPr>
                        <m:t>𝑱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233" y="1875770"/>
                <a:ext cx="6688481" cy="461665"/>
              </a:xfrm>
              <a:prstGeom prst="rect">
                <a:avLst/>
              </a:prstGeom>
              <a:blipFill rotWithShape="1">
                <a:blip r:embed="rId4"/>
                <a:stretch>
                  <a:fillRect t="-10667" r="-91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Straight Arrow Connector 36"/>
          <p:cNvCxnSpPr/>
          <p:nvPr/>
        </p:nvCxnSpPr>
        <p:spPr>
          <a:xfrm flipV="1">
            <a:off x="1140693" y="2566646"/>
            <a:ext cx="0" cy="6985"/>
          </a:xfrm>
          <a:prstGeom prst="straightConnector1">
            <a:avLst/>
          </a:prstGeom>
          <a:noFill/>
          <a:ln w="31750" cap="flat" cmpd="sng" algn="ctr">
            <a:solidFill>
              <a:srgbClr val="C00000"/>
            </a:solidFill>
            <a:prstDash val="solid"/>
            <a:headEnd type="oval"/>
            <a:tailEnd type="oval"/>
          </a:ln>
          <a:effectLst/>
        </p:spPr>
      </p:cxnSp>
      <p:cxnSp>
        <p:nvCxnSpPr>
          <p:cNvPr id="39" name="Straight Arrow Connector 38"/>
          <p:cNvCxnSpPr/>
          <p:nvPr/>
        </p:nvCxnSpPr>
        <p:spPr>
          <a:xfrm flipV="1">
            <a:off x="2196739" y="2561422"/>
            <a:ext cx="0" cy="6985"/>
          </a:xfrm>
          <a:prstGeom prst="straightConnector1">
            <a:avLst/>
          </a:prstGeom>
          <a:noFill/>
          <a:ln w="31750" cap="flat" cmpd="sng" algn="ctr">
            <a:solidFill>
              <a:srgbClr val="C00000"/>
            </a:solidFill>
            <a:prstDash val="solid"/>
            <a:headEnd type="oval"/>
            <a:tailEnd type="oval"/>
          </a:ln>
          <a:effectLst/>
        </p:spPr>
      </p:cxnSp>
      <p:cxnSp>
        <p:nvCxnSpPr>
          <p:cNvPr id="40" name="Straight Arrow Connector 39"/>
          <p:cNvCxnSpPr/>
          <p:nvPr/>
        </p:nvCxnSpPr>
        <p:spPr>
          <a:xfrm flipV="1">
            <a:off x="5390210" y="2571584"/>
            <a:ext cx="0" cy="6985"/>
          </a:xfrm>
          <a:prstGeom prst="straightConnector1">
            <a:avLst/>
          </a:prstGeom>
          <a:noFill/>
          <a:ln w="31750" cap="flat" cmpd="sng" algn="ctr">
            <a:solidFill>
              <a:srgbClr val="C00000"/>
            </a:solidFill>
            <a:prstDash val="solid"/>
            <a:headEnd type="oval"/>
            <a:tailEnd type="oval"/>
          </a:ln>
          <a:effectLst/>
        </p:spPr>
      </p:cxnSp>
      <p:cxnSp>
        <p:nvCxnSpPr>
          <p:cNvPr id="41" name="Straight Arrow Connector 40"/>
          <p:cNvCxnSpPr/>
          <p:nvPr/>
        </p:nvCxnSpPr>
        <p:spPr>
          <a:xfrm flipV="1">
            <a:off x="6956030" y="2557596"/>
            <a:ext cx="0" cy="6985"/>
          </a:xfrm>
          <a:prstGeom prst="straightConnector1">
            <a:avLst/>
          </a:prstGeom>
          <a:noFill/>
          <a:ln w="31750" cap="flat" cmpd="sng" algn="ctr">
            <a:solidFill>
              <a:srgbClr val="C00000"/>
            </a:solidFill>
            <a:prstDash val="solid"/>
            <a:headEnd type="oval"/>
            <a:tailEnd type="oval"/>
          </a:ln>
          <a:effectLst/>
        </p:spPr>
      </p:cxnSp>
      <p:cxnSp>
        <p:nvCxnSpPr>
          <p:cNvPr id="42" name="Straight Arrow Connector 41"/>
          <p:cNvCxnSpPr/>
          <p:nvPr/>
        </p:nvCxnSpPr>
        <p:spPr>
          <a:xfrm flipV="1">
            <a:off x="5954146" y="2551516"/>
            <a:ext cx="0" cy="6985"/>
          </a:xfrm>
          <a:prstGeom prst="straightConnector1">
            <a:avLst/>
          </a:prstGeom>
          <a:noFill/>
          <a:ln w="31750" cap="flat" cmpd="sng" algn="ctr">
            <a:solidFill>
              <a:srgbClr val="C00000"/>
            </a:solidFill>
            <a:prstDash val="solid"/>
            <a:headEnd type="oval"/>
            <a:tailEnd type="oval"/>
          </a:ln>
          <a:effectLst/>
        </p:spPr>
      </p:cxnSp>
      <p:cxnSp>
        <p:nvCxnSpPr>
          <p:cNvPr id="43" name="Straight Arrow Connector 42"/>
          <p:cNvCxnSpPr/>
          <p:nvPr/>
        </p:nvCxnSpPr>
        <p:spPr>
          <a:xfrm flipV="1">
            <a:off x="3793474" y="2575076"/>
            <a:ext cx="0" cy="6985"/>
          </a:xfrm>
          <a:prstGeom prst="straightConnector1">
            <a:avLst/>
          </a:prstGeom>
          <a:noFill/>
          <a:ln w="31750" cap="flat" cmpd="sng" algn="ctr">
            <a:solidFill>
              <a:srgbClr val="C00000"/>
            </a:solidFill>
            <a:prstDash val="solid"/>
            <a:headEnd type="oval"/>
            <a:tailEnd type="oval"/>
          </a:ln>
          <a:effectLst/>
        </p:spPr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6" name="Rectangle 35"/>
              <p:cNvSpPr/>
              <p:nvPr/>
            </p:nvSpPr>
            <p:spPr>
              <a:xfrm>
                <a:off x="557565" y="3032641"/>
                <a:ext cx="336874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effectLst/>
                          <a:latin typeface="Cambria Math"/>
                          <a:ea typeface="Calibri"/>
                          <a:cs typeface="Calibri"/>
                        </a:rPr>
                        <m:t>𝑱𝑼</m:t>
                      </m:r>
                      <m:r>
                        <a:rPr lang="en-US" sz="2400" b="1" i="1">
                          <a:effectLst/>
                          <a:latin typeface="Cambria Math"/>
                          <a:ea typeface="Calibri"/>
                          <a:cs typeface="Calibri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400" b="1" i="1" smtClean="0">
                              <a:solidFill>
                                <a:srgbClr val="00B0F0"/>
                              </a:solidFill>
                              <a:effectLst/>
                              <a:latin typeface="Cambria Math" panose="02040503050406030204" pitchFamily="18" charset="0"/>
                              <a:cs typeface="Calibri"/>
                            </a:rPr>
                          </m:ctrlPr>
                        </m:dPr>
                        <m:e>
                          <m:r>
                            <a:rPr lang="en-US" sz="2400" b="1" i="1">
                              <a:solidFill>
                                <a:srgbClr val="00B0F0"/>
                              </a:solidFill>
                              <a:effectLst/>
                              <a:latin typeface="Cambria Math"/>
                              <a:ea typeface="Calibri"/>
                              <a:cs typeface="Calibri"/>
                            </a:rPr>
                            <m:t>𝟓</m:t>
                          </m:r>
                          <m:r>
                            <a:rPr lang="en-US" sz="2400" b="1" i="1">
                              <a:solidFill>
                                <a:srgbClr val="00B0F0"/>
                              </a:solidFill>
                              <a:effectLst/>
                              <a:latin typeface="Cambria Math"/>
                              <a:ea typeface="Calibri"/>
                              <a:cs typeface="Calibri"/>
                            </a:rPr>
                            <m:t>−</m:t>
                          </m:r>
                          <m:r>
                            <a:rPr lang="en-US" sz="2400" b="1" i="1">
                              <a:solidFill>
                                <a:srgbClr val="00B0F0"/>
                              </a:solidFill>
                              <a:effectLst/>
                              <a:latin typeface="Cambria Math"/>
                              <a:ea typeface="Calibri"/>
                              <a:cs typeface="Calibri"/>
                            </a:rPr>
                            <m:t>𝟑</m:t>
                          </m:r>
                        </m:e>
                      </m:d>
                      <m:r>
                        <a:rPr lang="en-US" sz="2400" b="1" i="1">
                          <a:effectLst/>
                          <a:latin typeface="Cambria Math"/>
                          <a:ea typeface="Calibri"/>
                          <a:cs typeface="Calibri"/>
                        </a:rPr>
                        <m:t>= 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400" b="1" i="1" smtClean="0">
                              <a:solidFill>
                                <a:srgbClr val="7030A0"/>
                              </a:solidFill>
                              <a:effectLst/>
                              <a:latin typeface="Cambria Math" panose="02040503050406030204" pitchFamily="18" charset="0"/>
                              <a:cs typeface="Calibri"/>
                            </a:rPr>
                          </m:ctrlPr>
                        </m:dPr>
                        <m:e>
                          <m:r>
                            <a:rPr lang="en-US" sz="2400" b="1" i="1">
                              <a:solidFill>
                                <a:srgbClr val="7030A0"/>
                              </a:solidFill>
                              <a:effectLst/>
                              <a:latin typeface="Cambria Math"/>
                              <a:ea typeface="Calibri"/>
                              <a:cs typeface="Calibri"/>
                            </a:rPr>
                            <m:t>𝟐</m:t>
                          </m:r>
                        </m:e>
                      </m:d>
                      <m:r>
                        <a:rPr lang="en-US" sz="2400" b="1" i="1">
                          <a:effectLst/>
                          <a:latin typeface="Cambria Math"/>
                          <a:ea typeface="Calibri"/>
                          <a:cs typeface="Calibri"/>
                        </a:rPr>
                        <m:t>=</m:t>
                      </m:r>
                      <m:r>
                        <a:rPr lang="en-US" sz="2400" b="1" i="1">
                          <a:effectLst/>
                          <a:latin typeface="Cambria Math"/>
                          <a:ea typeface="Calibri"/>
                          <a:cs typeface="Calibri"/>
                        </a:rPr>
                        <m:t>𝟐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565" y="3032641"/>
                <a:ext cx="3368743" cy="461665"/>
              </a:xfrm>
              <a:prstGeom prst="rect">
                <a:avLst/>
              </a:prstGeom>
              <a:blipFill>
                <a:blip r:embed="rId5"/>
                <a:stretch>
                  <a:fillRect b="-13158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" name="Rectangle 37"/>
              <p:cNvSpPr/>
              <p:nvPr/>
            </p:nvSpPr>
            <p:spPr>
              <a:xfrm>
                <a:off x="503799" y="3494306"/>
                <a:ext cx="592476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effectLst/>
                          <a:latin typeface="Cambria Math"/>
                          <a:cs typeface="Calibri"/>
                        </a:rPr>
                        <m:t>𝑹𝑻</m:t>
                      </m:r>
                      <m:r>
                        <a:rPr lang="en-US" sz="2400" b="1" i="1" smtClean="0">
                          <a:effectLst/>
                          <a:latin typeface="Cambria Math"/>
                          <a:cs typeface="Calibri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400" b="1" i="1" smtClean="0">
                              <a:solidFill>
                                <a:srgbClr val="00B0F0"/>
                              </a:solidFill>
                              <a:effectLst/>
                              <a:latin typeface="Cambria Math" panose="02040503050406030204" pitchFamily="18" charset="0"/>
                              <a:cs typeface="Calibri"/>
                            </a:rPr>
                          </m:ctrlPr>
                        </m:dPr>
                        <m:e>
                          <m:r>
                            <a:rPr lang="en-US" sz="2400" b="1" i="1">
                              <a:solidFill>
                                <a:srgbClr val="00B0F0"/>
                              </a:solidFill>
                              <a:effectLst/>
                              <a:latin typeface="Cambria Math"/>
                              <a:ea typeface="Calibri"/>
                              <a:cs typeface="Calibri"/>
                            </a:rPr>
                            <m:t>−</m:t>
                          </m:r>
                          <m:r>
                            <a:rPr lang="en-US" sz="2400" b="1" i="1">
                              <a:solidFill>
                                <a:srgbClr val="00B0F0"/>
                              </a:solidFill>
                              <a:effectLst/>
                              <a:latin typeface="Cambria Math"/>
                              <a:ea typeface="Calibri"/>
                              <a:cs typeface="Calibri"/>
                            </a:rPr>
                            <m:t>𝟔</m:t>
                          </m:r>
                          <m:r>
                            <a:rPr lang="en-US" sz="2400" b="1" i="1">
                              <a:solidFill>
                                <a:srgbClr val="00B0F0"/>
                              </a:solidFill>
                              <a:effectLst/>
                              <a:latin typeface="Cambria Math"/>
                              <a:ea typeface="Calibri"/>
                              <a:cs typeface="Calibri"/>
                            </a:rPr>
                            <m:t>−(−</m:t>
                          </m:r>
                          <m:r>
                            <a:rPr lang="en-US" sz="2400" b="1" i="1">
                              <a:solidFill>
                                <a:srgbClr val="00B0F0"/>
                              </a:solidFill>
                              <a:effectLst/>
                              <a:latin typeface="Cambria Math"/>
                              <a:ea typeface="Calibri"/>
                              <a:cs typeface="Calibri"/>
                            </a:rPr>
                            <m:t>𝟏</m:t>
                          </m:r>
                          <m:r>
                            <a:rPr lang="en-US" sz="2400" b="1" i="1">
                              <a:solidFill>
                                <a:srgbClr val="00B0F0"/>
                              </a:solidFill>
                              <a:effectLst/>
                              <a:latin typeface="Cambria Math"/>
                              <a:ea typeface="Calibri"/>
                              <a:cs typeface="Calibri"/>
                            </a:rPr>
                            <m:t>)</m:t>
                          </m:r>
                        </m:e>
                      </m:d>
                      <m:r>
                        <a:rPr lang="en-US" sz="2400" b="1" i="1">
                          <a:effectLst/>
                          <a:latin typeface="Cambria Math"/>
                          <a:ea typeface="Calibri"/>
                          <a:cs typeface="Calibri"/>
                        </a:rPr>
                        <m:t>= 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400" b="1" i="1" smtClean="0">
                              <a:solidFill>
                                <a:srgbClr val="7030A0"/>
                              </a:solidFill>
                              <a:effectLst/>
                              <a:latin typeface="Cambria Math" panose="02040503050406030204" pitchFamily="18" charset="0"/>
                              <a:cs typeface="Calibri"/>
                            </a:rPr>
                          </m:ctrlPr>
                        </m:dPr>
                        <m:e>
                          <m:r>
                            <a:rPr lang="en-US" sz="2400" b="1" i="1">
                              <a:solidFill>
                                <a:srgbClr val="7030A0"/>
                              </a:solidFill>
                              <a:effectLst/>
                              <a:latin typeface="Cambria Math"/>
                              <a:ea typeface="Calibri"/>
                              <a:cs typeface="Calibri"/>
                            </a:rPr>
                            <m:t>−</m:t>
                          </m:r>
                          <m:r>
                            <a:rPr lang="en-US" sz="2400" b="1" i="1">
                              <a:solidFill>
                                <a:srgbClr val="7030A0"/>
                              </a:solidFill>
                              <a:effectLst/>
                              <a:latin typeface="Cambria Math"/>
                              <a:ea typeface="Calibri"/>
                              <a:cs typeface="Calibri"/>
                            </a:rPr>
                            <m:t>𝟔</m:t>
                          </m:r>
                          <m:r>
                            <a:rPr lang="en-US" sz="2400" b="1" i="1">
                              <a:solidFill>
                                <a:srgbClr val="7030A0"/>
                              </a:solidFill>
                              <a:effectLst/>
                              <a:latin typeface="Cambria Math"/>
                              <a:ea typeface="Calibri"/>
                              <a:cs typeface="Calibri"/>
                            </a:rPr>
                            <m:t>+</m:t>
                          </m:r>
                          <m:r>
                            <a:rPr lang="en-US" sz="2400" b="1" i="1">
                              <a:solidFill>
                                <a:srgbClr val="7030A0"/>
                              </a:solidFill>
                              <a:effectLst/>
                              <a:latin typeface="Cambria Math"/>
                              <a:ea typeface="Calibri"/>
                              <a:cs typeface="Calibri"/>
                            </a:rPr>
                            <m:t>𝟏</m:t>
                          </m:r>
                        </m:e>
                      </m:d>
                      <m:r>
                        <a:rPr lang="en-US" sz="2400" b="1" i="1">
                          <a:effectLst/>
                          <a:latin typeface="Cambria Math"/>
                          <a:ea typeface="Calibri"/>
                          <a:cs typeface="Calibri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400" b="1" i="1" smtClean="0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cs typeface="Calibri"/>
                            </a:rPr>
                          </m:ctrlPr>
                        </m:dPr>
                        <m:e>
                          <m:r>
                            <a:rPr lang="en-US" sz="2400" b="1" i="1">
                              <a:solidFill>
                                <a:srgbClr val="00B050"/>
                              </a:solidFill>
                              <a:effectLst/>
                              <a:latin typeface="Cambria Math"/>
                              <a:ea typeface="Calibri"/>
                              <a:cs typeface="Calibri"/>
                            </a:rPr>
                            <m:t>−</m:t>
                          </m:r>
                          <m:r>
                            <a:rPr lang="en-US" sz="2400" b="1" i="1">
                              <a:solidFill>
                                <a:srgbClr val="00B050"/>
                              </a:solidFill>
                              <a:effectLst/>
                              <a:latin typeface="Cambria Math"/>
                              <a:ea typeface="Calibri"/>
                              <a:cs typeface="Calibri"/>
                            </a:rPr>
                            <m:t>𝟓</m:t>
                          </m:r>
                        </m:e>
                      </m:d>
                      <m:r>
                        <a:rPr lang="en-US" sz="2400" b="1" i="1">
                          <a:effectLst/>
                          <a:latin typeface="Cambria Math"/>
                          <a:ea typeface="Calibri"/>
                          <a:cs typeface="Calibri"/>
                        </a:rPr>
                        <m:t>=</m:t>
                      </m:r>
                      <m:r>
                        <a:rPr lang="en-US" sz="2400" b="1" i="1" smtClean="0">
                          <a:effectLst/>
                          <a:latin typeface="Cambria Math"/>
                          <a:ea typeface="Calibri"/>
                          <a:cs typeface="Calibri"/>
                        </a:rPr>
                        <m:t>𝟓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38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799" y="3494306"/>
                <a:ext cx="5924763" cy="461665"/>
              </a:xfrm>
              <a:prstGeom prst="rect">
                <a:avLst/>
              </a:prstGeom>
              <a:blipFill>
                <a:blip r:embed="rId6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4" name="Rectangle 43"/>
              <p:cNvSpPr/>
              <p:nvPr/>
            </p:nvSpPr>
            <p:spPr>
              <a:xfrm>
                <a:off x="451020" y="3956682"/>
                <a:ext cx="570996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effectLst/>
                          <a:latin typeface="Cambria Math"/>
                          <a:ea typeface="Calibri"/>
                          <a:cs typeface="Calibri"/>
                        </a:rPr>
                        <m:t>𝑮𝑹</m:t>
                      </m:r>
                      <m:r>
                        <a:rPr lang="en-US" sz="2400" b="1" i="1">
                          <a:effectLst/>
                          <a:latin typeface="Cambria Math"/>
                          <a:ea typeface="Calibri"/>
                          <a:cs typeface="Calibri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400" b="1" i="1" smtClean="0">
                              <a:solidFill>
                                <a:srgbClr val="00B0F0"/>
                              </a:solidFill>
                              <a:effectLst/>
                              <a:latin typeface="Cambria Math" panose="02040503050406030204" pitchFamily="18" charset="0"/>
                              <a:cs typeface="Calibri"/>
                            </a:rPr>
                          </m:ctrlPr>
                        </m:dPr>
                        <m:e>
                          <m:r>
                            <a:rPr lang="en-US" sz="2400" b="1" i="1">
                              <a:solidFill>
                                <a:srgbClr val="00B0F0"/>
                              </a:solidFill>
                              <a:effectLst/>
                              <a:latin typeface="Cambria Math"/>
                              <a:ea typeface="Calibri"/>
                              <a:cs typeface="Calibri"/>
                            </a:rPr>
                            <m:t>−</m:t>
                          </m:r>
                          <m:r>
                            <a:rPr lang="en-US" sz="2400" b="1" i="1">
                              <a:solidFill>
                                <a:srgbClr val="00B0F0"/>
                              </a:solidFill>
                              <a:effectLst/>
                              <a:latin typeface="Cambria Math"/>
                              <a:ea typeface="Calibri"/>
                              <a:cs typeface="Calibri"/>
                            </a:rPr>
                            <m:t>𝟒</m:t>
                          </m:r>
                          <m:r>
                            <a:rPr lang="en-US" sz="2400" b="1" i="1">
                              <a:solidFill>
                                <a:srgbClr val="00B0F0"/>
                              </a:solidFill>
                              <a:effectLst/>
                              <a:latin typeface="Cambria Math"/>
                              <a:ea typeface="Calibri"/>
                              <a:cs typeface="Calibri"/>
                            </a:rPr>
                            <m:t>−(−</m:t>
                          </m:r>
                          <m:r>
                            <a:rPr lang="en-US" sz="2400" b="1" i="1">
                              <a:solidFill>
                                <a:srgbClr val="00B0F0"/>
                              </a:solidFill>
                              <a:effectLst/>
                              <a:latin typeface="Cambria Math"/>
                              <a:ea typeface="Calibri"/>
                              <a:cs typeface="Calibri"/>
                            </a:rPr>
                            <m:t>𝟔</m:t>
                          </m:r>
                          <m:r>
                            <a:rPr lang="en-US" sz="2400" b="1" i="1">
                              <a:solidFill>
                                <a:srgbClr val="00B0F0"/>
                              </a:solidFill>
                              <a:effectLst/>
                              <a:latin typeface="Cambria Math"/>
                              <a:ea typeface="Calibri"/>
                              <a:cs typeface="Calibri"/>
                            </a:rPr>
                            <m:t>)</m:t>
                          </m:r>
                        </m:e>
                      </m:d>
                      <m:r>
                        <a:rPr lang="en-US" sz="2400" b="1" i="1">
                          <a:effectLst/>
                          <a:latin typeface="Cambria Math"/>
                          <a:ea typeface="Calibri"/>
                          <a:cs typeface="Calibri"/>
                        </a:rPr>
                        <m:t>= 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400" b="1" i="1" smtClean="0">
                              <a:solidFill>
                                <a:srgbClr val="7030A0"/>
                              </a:solidFill>
                              <a:effectLst/>
                              <a:latin typeface="Cambria Math" panose="02040503050406030204" pitchFamily="18" charset="0"/>
                              <a:cs typeface="Calibri"/>
                            </a:rPr>
                          </m:ctrlPr>
                        </m:dPr>
                        <m:e>
                          <m:r>
                            <a:rPr lang="en-US" sz="2400" b="1" i="1">
                              <a:solidFill>
                                <a:srgbClr val="7030A0"/>
                              </a:solidFill>
                              <a:effectLst/>
                              <a:latin typeface="Cambria Math"/>
                              <a:ea typeface="Calibri"/>
                              <a:cs typeface="Calibri"/>
                            </a:rPr>
                            <m:t>−</m:t>
                          </m:r>
                          <m:r>
                            <a:rPr lang="en-US" sz="2400" b="1" i="1">
                              <a:solidFill>
                                <a:srgbClr val="7030A0"/>
                              </a:solidFill>
                              <a:effectLst/>
                              <a:latin typeface="Cambria Math"/>
                              <a:ea typeface="Calibri"/>
                              <a:cs typeface="Calibri"/>
                            </a:rPr>
                            <m:t>𝟒</m:t>
                          </m:r>
                          <m:r>
                            <a:rPr lang="en-US" sz="2400" b="1" i="1">
                              <a:solidFill>
                                <a:srgbClr val="7030A0"/>
                              </a:solidFill>
                              <a:effectLst/>
                              <a:latin typeface="Cambria Math"/>
                              <a:ea typeface="Calibri"/>
                              <a:cs typeface="Calibri"/>
                            </a:rPr>
                            <m:t>+</m:t>
                          </m:r>
                          <m:r>
                            <a:rPr lang="en-US" sz="2400" b="1" i="1">
                              <a:solidFill>
                                <a:srgbClr val="7030A0"/>
                              </a:solidFill>
                              <a:effectLst/>
                              <a:latin typeface="Cambria Math"/>
                              <a:ea typeface="Calibri"/>
                              <a:cs typeface="Calibri"/>
                            </a:rPr>
                            <m:t>𝟔</m:t>
                          </m:r>
                        </m:e>
                      </m:d>
                      <m:r>
                        <a:rPr lang="en-US" sz="2400" b="1" i="1">
                          <a:effectLst/>
                          <a:latin typeface="Cambria Math"/>
                          <a:ea typeface="Calibri"/>
                          <a:cs typeface="Calibri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400" b="1" i="1" smtClean="0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cs typeface="Calibri"/>
                            </a:rPr>
                          </m:ctrlPr>
                        </m:dPr>
                        <m:e>
                          <m:r>
                            <a:rPr lang="en-US" sz="2400" b="1" i="1">
                              <a:solidFill>
                                <a:srgbClr val="00B050"/>
                              </a:solidFill>
                              <a:effectLst/>
                              <a:latin typeface="Cambria Math"/>
                              <a:ea typeface="Calibri"/>
                              <a:cs typeface="Calibri"/>
                            </a:rPr>
                            <m:t>𝟐</m:t>
                          </m:r>
                        </m:e>
                      </m:d>
                      <m:r>
                        <a:rPr lang="en-US" sz="2400" b="1" i="1">
                          <a:effectLst/>
                          <a:latin typeface="Cambria Math"/>
                          <a:ea typeface="Calibri"/>
                          <a:cs typeface="Calibri"/>
                        </a:rPr>
                        <m:t>=</m:t>
                      </m:r>
                      <m:r>
                        <a:rPr lang="en-US" sz="2400" b="1" i="1" smtClean="0">
                          <a:effectLst/>
                          <a:latin typeface="Cambria Math"/>
                          <a:ea typeface="Calibri"/>
                          <a:cs typeface="Calibri"/>
                        </a:rPr>
                        <m:t>𝟐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44" name="Rectangle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020" y="3956682"/>
                <a:ext cx="5709961" cy="461665"/>
              </a:xfrm>
              <a:prstGeom prst="rect">
                <a:avLst/>
              </a:prstGeom>
              <a:blipFill>
                <a:blip r:embed="rId7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5" name="Rectangle 44"/>
              <p:cNvSpPr/>
              <p:nvPr/>
            </p:nvSpPr>
            <p:spPr>
              <a:xfrm>
                <a:off x="464988" y="4358707"/>
                <a:ext cx="521944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effectLst/>
                          <a:latin typeface="Cambria Math"/>
                          <a:ea typeface="Calibri"/>
                          <a:cs typeface="Calibri"/>
                        </a:rPr>
                        <m:t>𝑭𝑻</m:t>
                      </m:r>
                      <m:r>
                        <a:rPr lang="en-US" sz="2400" b="1" i="1">
                          <a:effectLst/>
                          <a:latin typeface="Cambria Math"/>
                          <a:ea typeface="Calibri"/>
                          <a:cs typeface="Calibri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400" b="1" i="1" smtClean="0">
                              <a:solidFill>
                                <a:srgbClr val="00B0F0"/>
                              </a:solidFill>
                              <a:effectLst/>
                              <a:latin typeface="Cambria Math" panose="02040503050406030204" pitchFamily="18" charset="0"/>
                              <a:cs typeface="Calibri"/>
                            </a:rPr>
                          </m:ctrlPr>
                        </m:dPr>
                        <m:e>
                          <m:r>
                            <a:rPr lang="en-US" sz="2400" b="1" i="1">
                              <a:solidFill>
                                <a:srgbClr val="00B0F0"/>
                              </a:solidFill>
                              <a:effectLst/>
                              <a:latin typeface="Cambria Math"/>
                              <a:ea typeface="Calibri"/>
                              <a:cs typeface="Calibri"/>
                            </a:rPr>
                            <m:t>𝟐</m:t>
                          </m:r>
                          <m:r>
                            <a:rPr lang="en-US" sz="2400" b="1" i="1">
                              <a:solidFill>
                                <a:srgbClr val="00B0F0"/>
                              </a:solidFill>
                              <a:effectLst/>
                              <a:latin typeface="Cambria Math"/>
                              <a:ea typeface="Calibri"/>
                              <a:cs typeface="Calibri"/>
                            </a:rPr>
                            <m:t>−(−</m:t>
                          </m:r>
                          <m:r>
                            <a:rPr lang="en-US" sz="2400" b="1" i="1">
                              <a:solidFill>
                                <a:srgbClr val="00B0F0"/>
                              </a:solidFill>
                              <a:effectLst/>
                              <a:latin typeface="Cambria Math"/>
                              <a:ea typeface="Calibri"/>
                              <a:cs typeface="Calibri"/>
                            </a:rPr>
                            <m:t>𝟏</m:t>
                          </m:r>
                          <m:r>
                            <a:rPr lang="en-US" sz="2400" b="1" i="1">
                              <a:solidFill>
                                <a:srgbClr val="00B0F0"/>
                              </a:solidFill>
                              <a:effectLst/>
                              <a:latin typeface="Cambria Math"/>
                              <a:ea typeface="Calibri"/>
                              <a:cs typeface="Calibri"/>
                            </a:rPr>
                            <m:t>)</m:t>
                          </m:r>
                        </m:e>
                      </m:d>
                      <m:r>
                        <a:rPr lang="en-US" sz="2400" b="1" i="1">
                          <a:effectLst/>
                          <a:latin typeface="Cambria Math"/>
                          <a:ea typeface="Calibri"/>
                          <a:cs typeface="Calibri"/>
                        </a:rPr>
                        <m:t>= 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400" b="1" i="1" smtClean="0">
                              <a:solidFill>
                                <a:srgbClr val="7030A0"/>
                              </a:solidFill>
                              <a:effectLst/>
                              <a:latin typeface="Cambria Math" panose="02040503050406030204" pitchFamily="18" charset="0"/>
                              <a:cs typeface="Calibri"/>
                            </a:rPr>
                          </m:ctrlPr>
                        </m:dPr>
                        <m:e>
                          <m:r>
                            <a:rPr lang="en-US" sz="2400" b="1" i="1">
                              <a:solidFill>
                                <a:srgbClr val="7030A0"/>
                              </a:solidFill>
                              <a:effectLst/>
                              <a:latin typeface="Cambria Math"/>
                              <a:ea typeface="Calibri"/>
                              <a:cs typeface="Calibri"/>
                            </a:rPr>
                            <m:t>𝟐</m:t>
                          </m:r>
                          <m:r>
                            <a:rPr lang="en-US" sz="2400" b="1" i="1">
                              <a:solidFill>
                                <a:srgbClr val="7030A0"/>
                              </a:solidFill>
                              <a:effectLst/>
                              <a:latin typeface="Cambria Math"/>
                              <a:ea typeface="Calibri"/>
                              <a:cs typeface="Calibri"/>
                            </a:rPr>
                            <m:t>+</m:t>
                          </m:r>
                          <m:r>
                            <a:rPr lang="en-US" sz="2400" b="1" i="1">
                              <a:solidFill>
                                <a:srgbClr val="7030A0"/>
                              </a:solidFill>
                              <a:effectLst/>
                              <a:latin typeface="Cambria Math"/>
                              <a:ea typeface="Calibri"/>
                              <a:cs typeface="Calibri"/>
                            </a:rPr>
                            <m:t>𝟏</m:t>
                          </m:r>
                        </m:e>
                      </m:d>
                      <m:r>
                        <a:rPr lang="en-US" sz="2400" b="1" i="1">
                          <a:effectLst/>
                          <a:latin typeface="Cambria Math"/>
                          <a:ea typeface="Calibri"/>
                          <a:cs typeface="Calibri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400" b="1" i="1" smtClean="0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cs typeface="Calibri"/>
                            </a:rPr>
                          </m:ctrlPr>
                        </m:dPr>
                        <m:e>
                          <m:r>
                            <a:rPr lang="en-US" sz="2400" b="1" i="1">
                              <a:solidFill>
                                <a:srgbClr val="00B050"/>
                              </a:solidFill>
                              <a:effectLst/>
                              <a:latin typeface="Cambria Math"/>
                              <a:ea typeface="Calibri"/>
                              <a:cs typeface="Calibri"/>
                            </a:rPr>
                            <m:t>𝟑</m:t>
                          </m:r>
                        </m:e>
                      </m:d>
                      <m:r>
                        <a:rPr lang="en-US" sz="2400" b="1" i="1">
                          <a:effectLst/>
                          <a:latin typeface="Cambria Math"/>
                          <a:ea typeface="Calibri"/>
                          <a:cs typeface="Calibri"/>
                        </a:rPr>
                        <m:t>=</m:t>
                      </m:r>
                      <m:r>
                        <a:rPr lang="en-US" sz="2400" b="1" i="1" smtClean="0">
                          <a:effectLst/>
                          <a:latin typeface="Cambria Math"/>
                          <a:ea typeface="Calibri"/>
                          <a:cs typeface="Calibri"/>
                        </a:rPr>
                        <m:t>𝟑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45" name="Rectangle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988" y="4358707"/>
                <a:ext cx="5219442" cy="461665"/>
              </a:xfrm>
              <a:prstGeom prst="rect">
                <a:avLst/>
              </a:prstGeom>
              <a:blipFill>
                <a:blip r:embed="rId8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Rectangle 46"/>
              <p:cNvSpPr/>
              <p:nvPr/>
            </p:nvSpPr>
            <p:spPr>
              <a:xfrm>
                <a:off x="7051259" y="4187899"/>
                <a:ext cx="1429622" cy="46243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2400" b="1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1" i="1" smtClean="0">
                              <a:latin typeface="Cambria Math"/>
                            </a:rPr>
                            <m:t>𝑱𝑼</m:t>
                          </m:r>
                        </m:e>
                      </m:acc>
                      <m:r>
                        <a:rPr lang="en-US" sz="2400" b="1" i="1" smtClean="0">
                          <a:latin typeface="Cambria Math"/>
                          <a:ea typeface="Cambria Math"/>
                        </a:rPr>
                        <m:t>≅</m:t>
                      </m:r>
                      <m:acc>
                        <m:accPr>
                          <m:chr m:val="̅"/>
                          <m:ctrlPr>
                            <a:rPr lang="en-US" sz="2400" b="1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1" i="1" smtClean="0">
                              <a:latin typeface="Cambria Math"/>
                            </a:rPr>
                            <m:t>𝑮𝑹</m:t>
                          </m:r>
                        </m:e>
                      </m:acc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7" name="Rectangle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1259" y="4187899"/>
                <a:ext cx="1429622" cy="462434"/>
              </a:xfrm>
              <a:prstGeom prst="rect">
                <a:avLst/>
              </a:prstGeom>
              <a:blipFill rotWithShape="1">
                <a:blip r:embed="rId9"/>
                <a:stretch>
                  <a:fillRect t="-10526" r="-8547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Rectangle 45"/>
              <p:cNvSpPr/>
              <p:nvPr/>
            </p:nvSpPr>
            <p:spPr>
              <a:xfrm>
                <a:off x="6999483" y="3725138"/>
                <a:ext cx="142962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prstClr val="black"/>
                          </a:solidFill>
                          <a:latin typeface="Cambria Math"/>
                          <a:ea typeface="Calibri"/>
                          <a:cs typeface="Calibri"/>
                        </a:rPr>
                        <m:t>𝑱𝑼</m:t>
                      </m:r>
                      <m:r>
                        <a:rPr lang="en-US" sz="2400" b="1" i="1">
                          <a:solidFill>
                            <a:prstClr val="black"/>
                          </a:solidFill>
                          <a:latin typeface="Cambria Math"/>
                          <a:ea typeface="Calibri"/>
                          <a:cs typeface="Calibri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prstClr val="black"/>
                          </a:solidFill>
                          <a:latin typeface="Cambria Math"/>
                          <a:ea typeface="Calibri"/>
                          <a:cs typeface="Calibri"/>
                        </a:rPr>
                        <m:t>𝑮𝑹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6" name="Rectangle 4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99483" y="3725138"/>
                <a:ext cx="1429622" cy="461665"/>
              </a:xfrm>
              <a:prstGeom prst="rect">
                <a:avLst/>
              </a:prstGeom>
              <a:blipFill rotWithShape="1">
                <a:blip r:embed="rId10"/>
                <a:stretch>
                  <a:fillRect t="-10526" r="-8511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1" name="Group 50">
            <a:extLst>
              <a:ext uri="{FF2B5EF4-FFF2-40B4-BE49-F238E27FC236}">
                <a16:creationId xmlns:a16="http://schemas.microsoft.com/office/drawing/2014/main" id="{656FB1A1-D6C6-437B-A8D0-CB4931F4A068}"/>
              </a:ext>
            </a:extLst>
          </p:cNvPr>
          <p:cNvGrpSpPr/>
          <p:nvPr/>
        </p:nvGrpSpPr>
        <p:grpSpPr>
          <a:xfrm>
            <a:off x="3205616" y="2945971"/>
            <a:ext cx="3067289" cy="1588577"/>
            <a:chOff x="3205616" y="2945971"/>
            <a:chExt cx="3067289" cy="1588577"/>
          </a:xfrm>
        </p:grpSpPr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F230A57A-9865-444F-88EF-4FBAA84162B2}"/>
                </a:ext>
              </a:extLst>
            </p:cNvPr>
            <p:cNvSpPr/>
            <p:nvPr/>
          </p:nvSpPr>
          <p:spPr>
            <a:xfrm>
              <a:off x="3205616" y="2945971"/>
              <a:ext cx="828686" cy="695615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/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ECFDC201-14E1-41B7-A5A4-C89B4EB5D2D2}"/>
                </a:ext>
              </a:extLst>
            </p:cNvPr>
            <p:cNvSpPr/>
            <p:nvPr/>
          </p:nvSpPr>
          <p:spPr>
            <a:xfrm>
              <a:off x="5444219" y="3838933"/>
              <a:ext cx="828686" cy="695615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/>
            </a:p>
          </p:txBody>
        </p:sp>
      </p:grpSp>
    </p:spTree>
    <p:extLst>
      <p:ext uri="{BB962C8B-B14F-4D97-AF65-F5344CB8AC3E}">
        <p14:creationId xmlns:p14="http://schemas.microsoft.com/office/powerpoint/2010/main" val="1558873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Measuring Segments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52400" y="666749"/>
                <a:ext cx="8610600" cy="4320313"/>
              </a:xfrm>
            </p:spPr>
            <p:txBody>
              <a:bodyPr>
                <a:noAutofit/>
              </a:bodyPr>
              <a:lstStyle/>
              <a:p>
                <a:pPr marL="0" marR="0" indent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  <a:tabLst>
                    <a:tab pos="2228850" algn="l"/>
                    <a:tab pos="3579495" algn="ctr"/>
                  </a:tabLst>
                </a:pPr>
                <a:r>
                  <a:rPr lang="en-US" sz="2800" b="1" u="sng" dirty="0">
                    <a:solidFill>
                      <a:srgbClr val="1F497D"/>
                    </a:solidFill>
                    <a:ea typeface="Calibri"/>
                    <a:cs typeface="Calibri"/>
                  </a:rPr>
                  <a:t>Segment Addition Postulate: </a:t>
                </a:r>
                <a:endParaRPr lang="en-US" sz="2800" dirty="0">
                  <a:ea typeface="Calibri"/>
                  <a:cs typeface="Times New Roman"/>
                </a:endParaRPr>
              </a:p>
              <a:p>
                <a:pPr marL="0" marR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  <a:tabLst>
                    <a:tab pos="2228850" algn="l"/>
                    <a:tab pos="3579495" algn="ctr"/>
                  </a:tabLst>
                </a:pPr>
                <a:r>
                  <a:rPr lang="en-US" sz="2800" b="1" u="sng" dirty="0">
                    <a:solidFill>
                      <a:srgbClr val="1F497D"/>
                    </a:solidFill>
                    <a:ea typeface="Calibri"/>
                    <a:cs typeface="Calibri"/>
                  </a:rPr>
                  <a:t> </a:t>
                </a:r>
                <a:endParaRPr lang="en-US" sz="2800" dirty="0">
                  <a:ea typeface="Calibri"/>
                  <a:cs typeface="Times New Roman"/>
                </a:endParaRPr>
              </a:p>
              <a:p>
                <a:pPr marL="0" marR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  <a:tabLst>
                    <a:tab pos="2228850" algn="l"/>
                    <a:tab pos="3579495" algn="ctr"/>
                  </a:tabLst>
                </a:pPr>
                <a:r>
                  <a:rPr lang="en-US" sz="2800" b="1" dirty="0">
                    <a:ea typeface="Calibri"/>
                    <a:cs typeface="Calibri"/>
                  </a:rPr>
                  <a:t>If three points</a:t>
                </a:r>
                <a14:m>
                  <m:oMath xmlns:m="http://schemas.openxmlformats.org/officeDocument/2006/math">
                    <m:r>
                      <a:rPr lang="en-US" sz="2800" b="1" i="1">
                        <a:effectLst/>
                        <a:latin typeface="Cambria Math"/>
                        <a:ea typeface="Calibri"/>
                        <a:cs typeface="Calibri"/>
                      </a:rPr>
                      <m:t> </m:t>
                    </m:r>
                    <m:r>
                      <a:rPr lang="en-US" sz="2800" b="1" i="1">
                        <a:effectLst/>
                        <a:latin typeface="Cambria Math"/>
                        <a:ea typeface="Calibri"/>
                        <a:cs typeface="Calibri"/>
                      </a:rPr>
                      <m:t>𝑨</m:t>
                    </m:r>
                  </m:oMath>
                </a14:m>
                <a:r>
                  <a:rPr lang="en-US" sz="2800" b="1" dirty="0">
                    <a:ea typeface="Calibri"/>
                    <a:cs typeface="Calibri"/>
                  </a:rPr>
                  <a:t>, </a:t>
                </a:r>
                <a14:m>
                  <m:oMath xmlns:m="http://schemas.openxmlformats.org/officeDocument/2006/math">
                    <m:r>
                      <a:rPr lang="en-US" sz="2800" b="1" i="1">
                        <a:effectLst/>
                        <a:latin typeface="Cambria Math"/>
                        <a:ea typeface="Calibri"/>
                        <a:cs typeface="Calibri"/>
                      </a:rPr>
                      <m:t>𝑩</m:t>
                    </m:r>
                  </m:oMath>
                </a14:m>
                <a:r>
                  <a:rPr lang="en-US" sz="2800" b="1" dirty="0">
                    <a:ea typeface="Calibri"/>
                    <a:cs typeface="Calibri"/>
                  </a:rPr>
                  <a:t>, and </a:t>
                </a:r>
                <a14:m>
                  <m:oMath xmlns:m="http://schemas.openxmlformats.org/officeDocument/2006/math">
                    <m:r>
                      <a:rPr lang="en-US" sz="2800" b="1" i="1">
                        <a:effectLst/>
                        <a:latin typeface="Cambria Math"/>
                        <a:ea typeface="Calibri"/>
                        <a:cs typeface="Calibri"/>
                      </a:rPr>
                      <m:t>𝑪</m:t>
                    </m:r>
                  </m:oMath>
                </a14:m>
                <a:r>
                  <a:rPr lang="en-US" sz="2800" b="1" dirty="0">
                    <a:ea typeface="Calibri"/>
                    <a:cs typeface="Calibri"/>
                  </a:rPr>
                  <a:t> are collinear and </a:t>
                </a:r>
                <a14:m>
                  <m:oMath xmlns:m="http://schemas.openxmlformats.org/officeDocument/2006/math">
                    <m:r>
                      <a:rPr lang="en-US" sz="2800" b="1" i="1">
                        <a:effectLst/>
                        <a:latin typeface="Cambria Math"/>
                        <a:ea typeface="Calibri"/>
                        <a:cs typeface="Calibri"/>
                      </a:rPr>
                      <m:t>𝑩</m:t>
                    </m:r>
                  </m:oMath>
                </a14:m>
                <a:r>
                  <a:rPr lang="en-US" sz="2800" b="1" dirty="0">
                    <a:ea typeface="Calibri"/>
                    <a:cs typeface="Calibri"/>
                  </a:rPr>
                  <a:t> is between </a:t>
                </a:r>
                <a14:m>
                  <m:oMath xmlns:m="http://schemas.openxmlformats.org/officeDocument/2006/math">
                    <m:r>
                      <a:rPr lang="en-US" sz="2800" b="1" i="1">
                        <a:effectLst/>
                        <a:latin typeface="Cambria Math"/>
                        <a:ea typeface="Calibri"/>
                        <a:cs typeface="Calibri"/>
                      </a:rPr>
                      <m:t>𝑨</m:t>
                    </m:r>
                  </m:oMath>
                </a14:m>
                <a:r>
                  <a:rPr lang="en-US" sz="2800" b="1" dirty="0">
                    <a:ea typeface="Calibri"/>
                    <a:cs typeface="Calibri"/>
                  </a:rPr>
                  <a:t> and</a:t>
                </a:r>
                <a14:m>
                  <m:oMath xmlns:m="http://schemas.openxmlformats.org/officeDocument/2006/math">
                    <m:r>
                      <a:rPr lang="en-US" sz="2800" b="1" i="1">
                        <a:effectLst/>
                        <a:latin typeface="Cambria Math"/>
                        <a:ea typeface="Calibri"/>
                        <a:cs typeface="Calibri"/>
                      </a:rPr>
                      <m:t> </m:t>
                    </m:r>
                    <m:r>
                      <a:rPr lang="en-US" sz="2800" b="1" i="1">
                        <a:effectLst/>
                        <a:latin typeface="Cambria Math"/>
                        <a:ea typeface="Calibri"/>
                        <a:cs typeface="Calibri"/>
                      </a:rPr>
                      <m:t>𝑪</m:t>
                    </m:r>
                  </m:oMath>
                </a14:m>
                <a:r>
                  <a:rPr lang="en-US" sz="2800" b="1" dirty="0">
                    <a:ea typeface="Calibri"/>
                    <a:cs typeface="Calibri"/>
                  </a:rPr>
                  <a:t>, then the distance </a:t>
                </a:r>
                <a14:m>
                  <m:oMath xmlns:m="http://schemas.openxmlformats.org/officeDocument/2006/math">
                    <m:r>
                      <a:rPr lang="en-US" sz="2800" b="1" i="1">
                        <a:effectLst/>
                        <a:latin typeface="Cambria Math"/>
                        <a:ea typeface="Calibri"/>
                        <a:cs typeface="Calibri"/>
                      </a:rPr>
                      <m:t>𝑨𝑪</m:t>
                    </m:r>
                  </m:oMath>
                </a14:m>
                <a:r>
                  <a:rPr lang="en-US" sz="2800" b="1" dirty="0">
                    <a:ea typeface="Calibri"/>
                    <a:cs typeface="Calibri"/>
                  </a:rPr>
                  <a:t> is the sum of distance</a:t>
                </a:r>
                <a14:m>
                  <m:oMath xmlns:m="http://schemas.openxmlformats.org/officeDocument/2006/math">
                    <m:r>
                      <a:rPr lang="en-US" sz="2800" b="1" i="1">
                        <a:effectLst/>
                        <a:latin typeface="Cambria Math"/>
                        <a:ea typeface="Times New Roman"/>
                        <a:cs typeface="Calibri"/>
                      </a:rPr>
                      <m:t> </m:t>
                    </m:r>
                    <m:r>
                      <a:rPr lang="en-US" sz="2800" b="1" i="1">
                        <a:effectLst/>
                        <a:latin typeface="Cambria Math"/>
                        <a:ea typeface="Times New Roman"/>
                        <a:cs typeface="Calibri"/>
                      </a:rPr>
                      <m:t>𝑨𝑩</m:t>
                    </m:r>
                  </m:oMath>
                </a14:m>
                <a:r>
                  <a:rPr lang="en-US" sz="2800" b="1" dirty="0">
                    <a:ea typeface="Calibri"/>
                    <a:cs typeface="Calibri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800" b="1" i="1">
                        <a:effectLst/>
                        <a:latin typeface="Cambria Math"/>
                        <a:ea typeface="Times New Roman"/>
                        <a:cs typeface="Calibri"/>
                      </a:rPr>
                      <m:t>𝑩𝑪</m:t>
                    </m:r>
                  </m:oMath>
                </a14:m>
                <a:r>
                  <a:rPr lang="en-US" sz="2800" b="1" dirty="0">
                    <a:ea typeface="Calibri"/>
                    <a:cs typeface="Calibri"/>
                  </a:rPr>
                  <a:t>.     </a:t>
                </a:r>
                <a:endParaRPr lang="en-US" sz="2800" dirty="0">
                  <a:ea typeface="Calibri"/>
                  <a:cs typeface="Times New Roman"/>
                </a:endParaRPr>
              </a:p>
              <a:p>
                <a:pPr marL="0" marR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  <a:tabLst>
                    <a:tab pos="2228850" algn="l"/>
                    <a:tab pos="3579495" algn="ctr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effectLst/>
                          <a:latin typeface="Cambria Math"/>
                          <a:ea typeface="Times New Roman"/>
                          <a:cs typeface="Calibri"/>
                        </a:rPr>
                        <m:t>𝑨𝑩</m:t>
                      </m:r>
                      <m:r>
                        <a:rPr lang="en-US" sz="2800" b="1" i="1">
                          <a:effectLst/>
                          <a:latin typeface="Cambria Math"/>
                          <a:ea typeface="Times New Roman"/>
                          <a:cs typeface="Calibri"/>
                        </a:rPr>
                        <m:t> +</m:t>
                      </m:r>
                      <m:r>
                        <a:rPr lang="en-US" sz="2800" b="1" i="1">
                          <a:effectLst/>
                          <a:latin typeface="Cambria Math"/>
                          <a:ea typeface="Times New Roman"/>
                          <a:cs typeface="Calibri"/>
                        </a:rPr>
                        <m:t>𝑩𝑪</m:t>
                      </m:r>
                      <m:r>
                        <a:rPr lang="en-US" sz="2800" b="1" i="1">
                          <a:effectLst/>
                          <a:latin typeface="Cambria Math"/>
                          <a:ea typeface="Times New Roman"/>
                          <a:cs typeface="Calibri"/>
                        </a:rPr>
                        <m:t>= </m:t>
                      </m:r>
                      <m:r>
                        <a:rPr lang="en-US" sz="2800" b="1" i="1">
                          <a:effectLst/>
                          <a:latin typeface="Cambria Math"/>
                          <a:ea typeface="Times New Roman"/>
                          <a:cs typeface="Calibri"/>
                        </a:rPr>
                        <m:t>𝑨𝑪</m:t>
                      </m:r>
                    </m:oMath>
                  </m:oMathPara>
                </a14:m>
                <a:endParaRPr lang="en-US" sz="2800" dirty="0">
                  <a:ea typeface="Calibri"/>
                  <a:cs typeface="Times New Roman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666749"/>
                <a:ext cx="8610600" cy="4320313"/>
              </a:xfrm>
              <a:blipFill rotWithShape="1">
                <a:blip r:embed="rId2"/>
                <a:stretch>
                  <a:fillRect l="-1415" t="-11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984" y="4786340"/>
            <a:ext cx="2414016" cy="376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8031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Measuring Segments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66750"/>
            <a:ext cx="8382000" cy="4114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>
                <a:solidFill>
                  <a:srgbClr val="0070C0"/>
                </a:solidFill>
              </a:rPr>
              <a:t>Students will be able to: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2400" dirty="0"/>
              <a:t>• Find the measure of segments using the ruler postulate, the definition of congruent segments, midpoints, and the segment addition postulate.</a:t>
            </a:r>
          </a:p>
          <a:p>
            <a:pPr marL="0" indent="0" algn="ctr">
              <a:buNone/>
            </a:pPr>
            <a:r>
              <a:rPr lang="en-US" sz="2400" dirty="0"/>
              <a:t>•	Find the length and midpoint of a segment.</a:t>
            </a:r>
          </a:p>
          <a:p>
            <a:pPr marL="0" indent="0" algn="ctr">
              <a:buNone/>
            </a:pPr>
            <a:r>
              <a:rPr lang="en-US" sz="2400" dirty="0"/>
              <a:t>•	Understand the congruency of segments.</a:t>
            </a:r>
            <a:r>
              <a:rPr lang="en-US" sz="2800" dirty="0"/>
              <a:t>	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984" y="4786340"/>
            <a:ext cx="2414016" cy="376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70645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236" y="-1806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Measuring Segments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141" y="361950"/>
            <a:ext cx="9048859" cy="10161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3: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/>
              <a:t>Find the length of each segment using a segment addition postulate.  Draw a diagram to represent the situation.</a:t>
            </a:r>
            <a:endParaRPr lang="en-US" sz="2800" b="1" i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984" y="4786340"/>
            <a:ext cx="2414016" cy="37621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1733303"/>
            <a:ext cx="4539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a</a:t>
            </a:r>
            <a:r>
              <a:rPr lang="en-US" sz="2800" dirty="0"/>
              <a:t>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Rectangle 10"/>
              <p:cNvSpPr/>
              <p:nvPr/>
            </p:nvSpPr>
            <p:spPr>
              <a:xfrm>
                <a:off x="381000" y="1733303"/>
                <a:ext cx="8763000" cy="9921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 dirty="0"/>
                  <a:t>Point </a:t>
                </a:r>
                <a14:m>
                  <m:oMath xmlns:m="http://schemas.openxmlformats.org/officeDocument/2006/math">
                    <m:r>
                      <a:rPr lang="en-US" sz="2800" b="1" i="1">
                        <a:solidFill>
                          <a:prstClr val="black"/>
                        </a:solidFill>
                        <a:latin typeface="Cambria Math"/>
                        <a:ea typeface="Times New Roman"/>
                        <a:cs typeface="Calibri"/>
                      </a:rPr>
                      <m:t>𝒁</m:t>
                    </m:r>
                  </m:oMath>
                </a14:m>
                <a:r>
                  <a:rPr lang="en-US" sz="2800" dirty="0"/>
                  <a:t> is between points  </a:t>
                </a:r>
                <a14:m>
                  <m:oMath xmlns:m="http://schemas.openxmlformats.org/officeDocument/2006/math">
                    <m:r>
                      <a:rPr lang="en-US" sz="2800" b="1" i="1">
                        <a:solidFill>
                          <a:prstClr val="black"/>
                        </a:solidFill>
                        <a:latin typeface="Cambria Math"/>
                        <a:ea typeface="Times New Roman"/>
                        <a:cs typeface="Calibri"/>
                      </a:rPr>
                      <m:t>𝑻</m:t>
                    </m:r>
                  </m:oMath>
                </a14:m>
                <a:r>
                  <a:rPr lang="en-US" sz="2800" dirty="0"/>
                  <a:t> and </a:t>
                </a:r>
                <a14:m>
                  <m:oMath xmlns:m="http://schemas.openxmlformats.org/officeDocument/2006/math">
                    <m:r>
                      <a:rPr lang="en-US" sz="2800" b="1" i="1">
                        <a:solidFill>
                          <a:prstClr val="black"/>
                        </a:solidFill>
                        <a:latin typeface="Cambria Math"/>
                        <a:ea typeface="Times New Roman"/>
                        <a:cs typeface="Calibri"/>
                      </a:rPr>
                      <m:t>𝑪</m:t>
                    </m:r>
                  </m:oMath>
                </a14:m>
                <a:r>
                  <a:rPr lang="en-US" sz="2800" dirty="0"/>
                  <a:t>. The points are collinear.</a:t>
                </a:r>
                <a:r>
                  <a:rPr lang="en-US" sz="2800" b="1" dirty="0">
                    <a:ea typeface="Times New Roman"/>
                    <a:cs typeface="Calibri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1" i="0" smtClean="0">
                        <a:latin typeface="Cambria Math"/>
                        <a:ea typeface="Times New Roman"/>
                        <a:cs typeface="Calibri"/>
                      </a:rPr>
                      <m:t>𝐓𝐙</m:t>
                    </m:r>
                    <m:r>
                      <a:rPr lang="en-US" sz="2800" b="1" i="1">
                        <a:latin typeface="Cambria Math"/>
                        <a:ea typeface="Times New Roman"/>
                        <a:cs typeface="Calibri"/>
                      </a:rPr>
                      <m:t>=</m:t>
                    </m:r>
                    <m:r>
                      <a:rPr lang="en-US" sz="2800" b="1" i="1">
                        <a:latin typeface="Cambria Math"/>
                        <a:ea typeface="Times New Roman"/>
                        <a:cs typeface="Calibri"/>
                      </a:rPr>
                      <m:t>𝟑</m:t>
                    </m:r>
                    <m:r>
                      <a:rPr lang="en-US" sz="2800" b="1" i="1">
                        <a:latin typeface="Cambria Math"/>
                        <a:ea typeface="Times New Roman"/>
                        <a:cs typeface="Calibri"/>
                      </a:rPr>
                      <m:t> </m:t>
                    </m:r>
                    <m:r>
                      <a:rPr lang="en-US" sz="2800" b="1" i="1">
                        <a:latin typeface="Cambria Math"/>
                        <a:ea typeface="Times New Roman"/>
                        <a:cs typeface="Calibri"/>
                      </a:rPr>
                      <m:t>𝒄𝒎</m:t>
                    </m:r>
                    <m:r>
                      <a:rPr lang="en-US" sz="2800" b="1" i="1">
                        <a:latin typeface="Cambria Math"/>
                        <a:ea typeface="Times New Roman"/>
                        <a:cs typeface="Calibri"/>
                      </a:rPr>
                      <m:t>       </m:t>
                    </m:r>
                    <m:r>
                      <a:rPr lang="en-US" sz="2800" b="1" i="1" smtClean="0">
                        <a:latin typeface="Cambria Math"/>
                        <a:ea typeface="Times New Roman"/>
                        <a:cs typeface="Calibri"/>
                      </a:rPr>
                      <m:t>𝒁𝑪</m:t>
                    </m:r>
                    <m:r>
                      <a:rPr lang="en-US" sz="2800" b="1" i="1">
                        <a:latin typeface="Cambria Math"/>
                        <a:ea typeface="Times New Roman"/>
                        <a:cs typeface="Calibri"/>
                      </a:rPr>
                      <m:t>=</m:t>
                    </m:r>
                    <m:r>
                      <a:rPr lang="en-US" sz="2800" b="1" i="1">
                        <a:latin typeface="Cambria Math"/>
                        <a:ea typeface="Times New Roman"/>
                        <a:cs typeface="Calibri"/>
                      </a:rPr>
                      <m:t>𝟏𝟐</m:t>
                    </m:r>
                    <m:r>
                      <a:rPr lang="en-US" sz="2800" b="1" i="1">
                        <a:latin typeface="Cambria Math"/>
                        <a:ea typeface="Times New Roman"/>
                        <a:cs typeface="Calibri"/>
                      </a:rPr>
                      <m:t> </m:t>
                    </m:r>
                    <m:r>
                      <a:rPr lang="en-US" sz="2800" b="1" i="1">
                        <a:latin typeface="Cambria Math"/>
                        <a:ea typeface="Times New Roman"/>
                        <a:cs typeface="Calibri"/>
                      </a:rPr>
                      <m:t>𝒄𝒎</m:t>
                    </m:r>
                    <m:r>
                      <a:rPr lang="en-US" sz="2800" b="1" i="1" smtClean="0">
                        <a:latin typeface="Cambria Math"/>
                        <a:ea typeface="Times New Roman"/>
                        <a:cs typeface="Calibri"/>
                      </a:rPr>
                      <m:t>     </m:t>
                    </m:r>
                    <m:acc>
                      <m:accPr>
                        <m:chr m:val="̅"/>
                        <m:ctrlPr>
                          <a:rPr lang="en-US" sz="2800" b="1" i="1" smtClean="0">
                            <a:latin typeface="Cambria Math" panose="02040503050406030204" pitchFamily="18" charset="0"/>
                            <a:cs typeface="Calibri"/>
                          </a:rPr>
                        </m:ctrlPr>
                      </m:accPr>
                      <m:e>
                        <m:r>
                          <a:rPr lang="en-US" sz="2800" b="1" i="1" smtClean="0">
                            <a:latin typeface="Cambria Math"/>
                            <a:cs typeface="Calibri"/>
                          </a:rPr>
                          <m:t>𝑻𝑪</m:t>
                        </m:r>
                      </m:e>
                    </m:acc>
                    <m:r>
                      <a:rPr lang="en-US" sz="2800" b="1" i="1" smtClean="0">
                        <a:latin typeface="Cambria Math"/>
                        <a:cs typeface="Calibri"/>
                      </a:rPr>
                      <m:t>=</m:t>
                    </m:r>
                    <m:r>
                      <a:rPr lang="en-ZA" sz="2800" b="1" i="1" smtClean="0">
                        <a:latin typeface="Cambria Math" panose="02040503050406030204" pitchFamily="18" charset="0"/>
                        <a:cs typeface="Calibri"/>
                      </a:rPr>
                      <m:t> </m:t>
                    </m:r>
                    <m:r>
                      <a:rPr lang="en-US" sz="2800" b="1" i="1" smtClean="0">
                        <a:latin typeface="Cambria Math"/>
                        <a:cs typeface="Calibri"/>
                      </a:rPr>
                      <m:t>?</m:t>
                    </m:r>
                  </m:oMath>
                </a14:m>
                <a:endParaRPr lang="en-US" sz="2800" dirty="0"/>
              </a:p>
            </p:txBody>
          </p:sp>
        </mc:Choice>
        <mc:Fallback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1733303"/>
                <a:ext cx="8763000" cy="992195"/>
              </a:xfrm>
              <a:prstGeom prst="rect">
                <a:avLst/>
              </a:prstGeom>
              <a:blipFill>
                <a:blip r:embed="rId3"/>
                <a:stretch>
                  <a:fillRect l="-1461" t="-5521" b="-12883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034247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236" y="-1806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Measuring Segments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141" y="361950"/>
            <a:ext cx="9048859" cy="10161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3: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/>
              <a:t>Find the length of each segment using a segment addition postulate.  Draw a diagram to represent the situation.</a:t>
            </a:r>
            <a:endParaRPr lang="en-US" sz="2800" b="1" i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984" y="4786340"/>
            <a:ext cx="2414016" cy="37621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1733303"/>
            <a:ext cx="4539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a</a:t>
            </a:r>
            <a:r>
              <a:rPr lang="en-US" sz="2800" dirty="0"/>
              <a:t>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Rectangle 10"/>
              <p:cNvSpPr/>
              <p:nvPr/>
            </p:nvSpPr>
            <p:spPr>
              <a:xfrm>
                <a:off x="381000" y="1733303"/>
                <a:ext cx="8763000" cy="9921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US" sz="2800" dirty="0">
                    <a:solidFill>
                      <a:prstClr val="black"/>
                    </a:solidFill>
                  </a:rPr>
                  <a:t>Point </a:t>
                </a:r>
                <a14:m>
                  <m:oMath xmlns:m="http://schemas.openxmlformats.org/officeDocument/2006/math">
                    <m:r>
                      <a:rPr lang="en-US" sz="2800" b="1" i="1">
                        <a:solidFill>
                          <a:prstClr val="black"/>
                        </a:solidFill>
                        <a:latin typeface="Cambria Math"/>
                        <a:ea typeface="Times New Roman"/>
                        <a:cs typeface="Calibri"/>
                      </a:rPr>
                      <m:t>𝒁</m:t>
                    </m:r>
                  </m:oMath>
                </a14:m>
                <a:r>
                  <a:rPr lang="en-US" sz="2800" dirty="0">
                    <a:solidFill>
                      <a:prstClr val="black"/>
                    </a:solidFill>
                  </a:rPr>
                  <a:t> is between points  </a:t>
                </a:r>
                <a14:m>
                  <m:oMath xmlns:m="http://schemas.openxmlformats.org/officeDocument/2006/math">
                    <m:r>
                      <a:rPr lang="en-US" sz="2800" b="1" i="1">
                        <a:solidFill>
                          <a:prstClr val="black"/>
                        </a:solidFill>
                        <a:latin typeface="Cambria Math"/>
                        <a:ea typeface="Times New Roman"/>
                        <a:cs typeface="Calibri"/>
                      </a:rPr>
                      <m:t>𝑻</m:t>
                    </m:r>
                  </m:oMath>
                </a14:m>
                <a:r>
                  <a:rPr lang="en-US" sz="2800" dirty="0">
                    <a:solidFill>
                      <a:prstClr val="black"/>
                    </a:solidFill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800" b="1" i="1">
                        <a:solidFill>
                          <a:prstClr val="black"/>
                        </a:solidFill>
                        <a:latin typeface="Cambria Math"/>
                        <a:ea typeface="Times New Roman"/>
                        <a:cs typeface="Calibri"/>
                      </a:rPr>
                      <m:t>𝑪</m:t>
                    </m:r>
                  </m:oMath>
                </a14:m>
                <a:r>
                  <a:rPr lang="en-US" sz="2800" dirty="0">
                    <a:solidFill>
                      <a:prstClr val="black"/>
                    </a:solidFill>
                  </a:rPr>
                  <a:t>. The points are collinear.</a:t>
                </a:r>
                <a:r>
                  <a:rPr lang="en-US" sz="2800" b="1" dirty="0">
                    <a:solidFill>
                      <a:prstClr val="black"/>
                    </a:solidFill>
                    <a:ea typeface="Times New Roman"/>
                    <a:cs typeface="Calibri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1">
                        <a:solidFill>
                          <a:prstClr val="black"/>
                        </a:solidFill>
                        <a:latin typeface="Cambria Math"/>
                        <a:ea typeface="Times New Roman"/>
                        <a:cs typeface="Calibri"/>
                      </a:rPr>
                      <m:t>𝐓𝐙</m:t>
                    </m:r>
                    <m:r>
                      <a:rPr lang="en-US" sz="2800" b="1" i="1">
                        <a:solidFill>
                          <a:prstClr val="black"/>
                        </a:solidFill>
                        <a:latin typeface="Cambria Math"/>
                        <a:ea typeface="Times New Roman"/>
                        <a:cs typeface="Calibri"/>
                      </a:rPr>
                      <m:t>=</m:t>
                    </m:r>
                    <m:r>
                      <a:rPr lang="en-US" sz="2800" b="1" i="1">
                        <a:solidFill>
                          <a:prstClr val="black"/>
                        </a:solidFill>
                        <a:latin typeface="Cambria Math"/>
                        <a:ea typeface="Times New Roman"/>
                        <a:cs typeface="Calibri"/>
                      </a:rPr>
                      <m:t>𝟑</m:t>
                    </m:r>
                    <m:r>
                      <a:rPr lang="en-US" sz="2800" b="1" i="1">
                        <a:solidFill>
                          <a:prstClr val="black"/>
                        </a:solidFill>
                        <a:latin typeface="Cambria Math"/>
                        <a:ea typeface="Times New Roman"/>
                        <a:cs typeface="Calibri"/>
                      </a:rPr>
                      <m:t> </m:t>
                    </m:r>
                    <m:r>
                      <a:rPr lang="en-US" sz="2800" b="1" i="1">
                        <a:solidFill>
                          <a:prstClr val="black"/>
                        </a:solidFill>
                        <a:latin typeface="Cambria Math"/>
                        <a:ea typeface="Times New Roman"/>
                        <a:cs typeface="Calibri"/>
                      </a:rPr>
                      <m:t>𝒄𝒎</m:t>
                    </m:r>
                    <m:r>
                      <a:rPr lang="en-US" sz="2800" b="1" i="1">
                        <a:solidFill>
                          <a:prstClr val="black"/>
                        </a:solidFill>
                        <a:latin typeface="Cambria Math"/>
                        <a:ea typeface="Times New Roman"/>
                        <a:cs typeface="Calibri"/>
                      </a:rPr>
                      <m:t>       </m:t>
                    </m:r>
                    <m:r>
                      <a:rPr lang="en-US" sz="2800" b="1" i="1">
                        <a:solidFill>
                          <a:prstClr val="black"/>
                        </a:solidFill>
                        <a:latin typeface="Cambria Math"/>
                        <a:ea typeface="Times New Roman"/>
                        <a:cs typeface="Calibri"/>
                      </a:rPr>
                      <m:t>𝒁𝑪</m:t>
                    </m:r>
                    <m:r>
                      <a:rPr lang="en-US" sz="2800" b="1" i="1">
                        <a:solidFill>
                          <a:prstClr val="black"/>
                        </a:solidFill>
                        <a:latin typeface="Cambria Math"/>
                        <a:ea typeface="Times New Roman"/>
                        <a:cs typeface="Calibri"/>
                      </a:rPr>
                      <m:t>=</m:t>
                    </m:r>
                    <m:r>
                      <a:rPr lang="en-US" sz="2800" b="1" i="1">
                        <a:solidFill>
                          <a:prstClr val="black"/>
                        </a:solidFill>
                        <a:latin typeface="Cambria Math"/>
                        <a:ea typeface="Times New Roman"/>
                        <a:cs typeface="Calibri"/>
                      </a:rPr>
                      <m:t>𝟏𝟐</m:t>
                    </m:r>
                    <m:r>
                      <a:rPr lang="en-US" sz="2800" b="1" i="1">
                        <a:solidFill>
                          <a:prstClr val="black"/>
                        </a:solidFill>
                        <a:latin typeface="Cambria Math"/>
                        <a:ea typeface="Times New Roman"/>
                        <a:cs typeface="Calibri"/>
                      </a:rPr>
                      <m:t> </m:t>
                    </m:r>
                    <m:r>
                      <a:rPr lang="en-US" sz="2800" b="1" i="1">
                        <a:solidFill>
                          <a:prstClr val="black"/>
                        </a:solidFill>
                        <a:latin typeface="Cambria Math"/>
                        <a:ea typeface="Times New Roman"/>
                        <a:cs typeface="Calibri"/>
                      </a:rPr>
                      <m:t>𝒄𝒎</m:t>
                    </m:r>
                    <m:r>
                      <a:rPr lang="en-US" sz="2800" b="1" i="1">
                        <a:solidFill>
                          <a:prstClr val="black"/>
                        </a:solidFill>
                        <a:latin typeface="Cambria Math"/>
                        <a:ea typeface="Times New Roman"/>
                        <a:cs typeface="Calibri"/>
                      </a:rPr>
                      <m:t>     </m:t>
                    </m:r>
                    <m:acc>
                      <m:accPr>
                        <m:chr m:val="̅"/>
                        <m:ctrlP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Calibri"/>
                          </a:rPr>
                        </m:ctrlPr>
                      </m:accPr>
                      <m:e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/>
                            <a:cs typeface="Calibri"/>
                          </a:rPr>
                          <m:t>𝑻𝑪</m:t>
                        </m:r>
                      </m:e>
                    </m:acc>
                    <m:r>
                      <a:rPr lang="en-US" sz="2800" b="1" i="1">
                        <a:solidFill>
                          <a:prstClr val="black"/>
                        </a:solidFill>
                        <a:latin typeface="Cambria Math"/>
                        <a:cs typeface="Calibri"/>
                      </a:rPr>
                      <m:t>=</m:t>
                    </m:r>
                    <m:r>
                      <a:rPr lang="en-ZA" sz="2800" b="1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/>
                      </a:rPr>
                      <m:t> </m:t>
                    </m:r>
                    <m:r>
                      <a:rPr lang="en-US" sz="2800" b="1" i="1">
                        <a:solidFill>
                          <a:prstClr val="black"/>
                        </a:solidFill>
                        <a:latin typeface="Cambria Math"/>
                        <a:cs typeface="Calibri"/>
                      </a:rPr>
                      <m:t>?</m:t>
                    </m:r>
                  </m:oMath>
                </a14:m>
                <a:endParaRPr lang="en-US" sz="2800" dirty="0">
                  <a:solidFill>
                    <a:prstClr val="black"/>
                  </a:solidFill>
                </a:endParaRPr>
              </a:p>
            </p:txBody>
          </p:sp>
        </mc:Choice>
        <mc:Fallback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1733303"/>
                <a:ext cx="8763000" cy="992195"/>
              </a:xfrm>
              <a:prstGeom prst="rect">
                <a:avLst/>
              </a:prstGeom>
              <a:blipFill>
                <a:blip r:embed="rId3"/>
                <a:stretch>
                  <a:fillRect l="-1461" t="-5521" b="-12883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530170" y="2704469"/>
                <a:ext cx="325602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  <a:ea typeface="Times New Roman"/>
                          <a:cs typeface="Times New Roman"/>
                        </a:rPr>
                        <m:t> </m:t>
                      </m:r>
                      <m:r>
                        <a:rPr lang="en-US" sz="2400" b="1" i="1">
                          <a:latin typeface="Cambria Math"/>
                          <a:ea typeface="Times New Roman"/>
                          <a:cs typeface="Times New Roman"/>
                        </a:rPr>
                        <m:t>𝑻</m:t>
                      </m:r>
                      <m:r>
                        <a:rPr lang="en-US" sz="2400" b="1" i="1">
                          <a:latin typeface="Cambria Math"/>
                          <a:ea typeface="Times New Roman"/>
                          <a:cs typeface="Times New Roman"/>
                        </a:rPr>
                        <m:t>           </m:t>
                      </m:r>
                      <m:r>
                        <a:rPr lang="en-US" sz="2400" b="1" i="1">
                          <a:latin typeface="Cambria Math"/>
                          <a:ea typeface="Times New Roman"/>
                          <a:cs typeface="Times New Roman"/>
                        </a:rPr>
                        <m:t>𝒁</m:t>
                      </m:r>
                      <m:r>
                        <a:rPr lang="en-US" sz="2400" b="1" i="1">
                          <a:latin typeface="Cambria Math"/>
                          <a:ea typeface="Times New Roman"/>
                          <a:cs typeface="Times New Roman"/>
                        </a:rPr>
                        <m:t>                        </m:t>
                      </m:r>
                      <m:r>
                        <a:rPr lang="en-US" sz="2400" b="1" i="1">
                          <a:latin typeface="Cambria Math"/>
                          <a:ea typeface="Times New Roman"/>
                          <a:cs typeface="Times New Roman"/>
                        </a:rPr>
                        <m:t>𝑪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170" y="2704469"/>
                <a:ext cx="3256020" cy="461665"/>
              </a:xfrm>
              <a:prstGeom prst="rect">
                <a:avLst/>
              </a:prstGeom>
              <a:blipFill rotWithShape="1">
                <a:blip r:embed="rId4"/>
                <a:stretch>
                  <a:fillRect t="-10667" r="-3371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Connector 7"/>
          <p:cNvCxnSpPr/>
          <p:nvPr/>
        </p:nvCxnSpPr>
        <p:spPr>
          <a:xfrm>
            <a:off x="762000" y="3166134"/>
            <a:ext cx="990600" cy="0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oval" w="sm" len="sm"/>
            <a:tailEnd type="oval" w="sm" len="sm"/>
          </a:ln>
          <a:effectLst/>
        </p:spPr>
      </p:cxnSp>
      <p:sp>
        <p:nvSpPr>
          <p:cNvPr id="12" name="Left Brace 11"/>
          <p:cNvSpPr/>
          <p:nvPr/>
        </p:nvSpPr>
        <p:spPr>
          <a:xfrm rot="16200000">
            <a:off x="2454595" y="2499162"/>
            <a:ext cx="424814" cy="1828801"/>
          </a:xfrm>
          <a:prstGeom prst="leftBrace">
            <a:avLst/>
          </a:prstGeom>
          <a:noFill/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1752600" y="3166134"/>
            <a:ext cx="1828800" cy="0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oval" w="sm" len="sm"/>
            <a:tailEnd type="oval" w="sm" len="sm"/>
          </a:ln>
          <a:effectLst/>
        </p:spPr>
      </p:cxnSp>
      <p:sp>
        <p:nvSpPr>
          <p:cNvPr id="15" name="Left Brace 14"/>
          <p:cNvSpPr/>
          <p:nvPr/>
        </p:nvSpPr>
        <p:spPr>
          <a:xfrm rot="16200000">
            <a:off x="1063943" y="2941346"/>
            <a:ext cx="424814" cy="952502"/>
          </a:xfrm>
          <a:prstGeom prst="leftBrace">
            <a:avLst/>
          </a:prstGeom>
          <a:noFill/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800099" y="3642024"/>
                <a:ext cx="269817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  <a:ea typeface="Times New Roman"/>
                          <a:cs typeface="Calibri"/>
                        </a:rPr>
                        <m:t> </m:t>
                      </m:r>
                      <m:r>
                        <a:rPr lang="en-US" sz="2400" b="1" i="1">
                          <a:latin typeface="Cambria Math"/>
                          <a:ea typeface="Times New Roman"/>
                          <a:cs typeface="Calibri"/>
                        </a:rPr>
                        <m:t>𝟑</m:t>
                      </m:r>
                      <m:r>
                        <a:rPr lang="en-US" sz="2400" b="1" i="1">
                          <a:latin typeface="Cambria Math"/>
                          <a:ea typeface="Times New Roman"/>
                          <a:cs typeface="Calibri"/>
                        </a:rPr>
                        <m:t> </m:t>
                      </m:r>
                      <m:r>
                        <a:rPr lang="en-US" sz="2400" b="1" i="1">
                          <a:latin typeface="Cambria Math"/>
                          <a:ea typeface="Times New Roman"/>
                          <a:cs typeface="Calibri"/>
                        </a:rPr>
                        <m:t>𝒄𝒎</m:t>
                      </m:r>
                      <m:r>
                        <a:rPr lang="en-US" sz="2400" b="1" i="1">
                          <a:latin typeface="Cambria Math"/>
                          <a:ea typeface="Times New Roman"/>
                          <a:cs typeface="Calibri"/>
                        </a:rPr>
                        <m:t>           </m:t>
                      </m:r>
                      <m:r>
                        <a:rPr lang="en-US" sz="2400" b="1" i="1">
                          <a:latin typeface="Cambria Math"/>
                          <a:ea typeface="Times New Roman"/>
                          <a:cs typeface="Calibri"/>
                        </a:rPr>
                        <m:t>𝟏𝟐</m:t>
                      </m:r>
                      <m:r>
                        <a:rPr lang="en-US" sz="2400" b="1" i="1">
                          <a:latin typeface="Cambria Math"/>
                          <a:ea typeface="Times New Roman"/>
                          <a:cs typeface="Calibri"/>
                        </a:rPr>
                        <m:t> </m:t>
                      </m:r>
                      <m:r>
                        <a:rPr lang="en-US" sz="2400" b="1" i="1">
                          <a:latin typeface="Cambria Math"/>
                          <a:ea typeface="Times New Roman"/>
                          <a:cs typeface="Calibri"/>
                        </a:rPr>
                        <m:t>𝒄𝒎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099" y="3642024"/>
                <a:ext cx="2698175" cy="461665"/>
              </a:xfrm>
              <a:prstGeom prst="rect">
                <a:avLst/>
              </a:prstGeom>
              <a:blipFill rotWithShape="1">
                <a:blip r:embed="rId5"/>
                <a:stretch>
                  <a:fillRect t="-10526" r="-2935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4267200" y="2848729"/>
                <a:ext cx="259558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effectLst/>
                          <a:latin typeface="Cambria Math"/>
                          <a:ea typeface="Times New Roman"/>
                          <a:cs typeface="Calibri"/>
                        </a:rPr>
                        <m:t>𝑻𝑪</m:t>
                      </m:r>
                      <m:r>
                        <a:rPr lang="en-US" sz="2800" b="1" i="1">
                          <a:effectLst/>
                          <a:latin typeface="Cambria Math"/>
                          <a:ea typeface="Times New Roman"/>
                          <a:cs typeface="Calibri"/>
                        </a:rPr>
                        <m:t>=</m:t>
                      </m:r>
                      <m:r>
                        <a:rPr lang="en-US" sz="2800" b="1" i="1" smtClean="0">
                          <a:effectLst/>
                          <a:latin typeface="Cambria Math"/>
                          <a:ea typeface="Times New Roman"/>
                          <a:cs typeface="Calibri"/>
                        </a:rPr>
                        <m:t>𝑻𝒁</m:t>
                      </m:r>
                      <m:r>
                        <a:rPr lang="en-US" sz="2800" b="1" i="1">
                          <a:effectLst/>
                          <a:latin typeface="Cambria Math"/>
                          <a:ea typeface="Times New Roman"/>
                          <a:cs typeface="Calibri"/>
                        </a:rPr>
                        <m:t> +</m:t>
                      </m:r>
                      <m:r>
                        <a:rPr lang="en-US" sz="2800" b="1" i="1" smtClean="0">
                          <a:effectLst/>
                          <a:latin typeface="Cambria Math"/>
                          <a:ea typeface="Times New Roman"/>
                          <a:cs typeface="Calibri"/>
                        </a:rPr>
                        <m:t>𝒁𝑪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2848729"/>
                <a:ext cx="2595582" cy="523220"/>
              </a:xfrm>
              <a:prstGeom prst="rect">
                <a:avLst/>
              </a:prstGeom>
              <a:blipFill rotWithShape="1">
                <a:blip r:embed="rId6"/>
                <a:stretch>
                  <a:fillRect t="-10465" r="-5634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4267200" y="3368395"/>
                <a:ext cx="4931928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effectLst/>
                          <a:latin typeface="Cambria Math"/>
                          <a:ea typeface="Times New Roman"/>
                          <a:cs typeface="Calibri"/>
                        </a:rPr>
                        <m:t>𝑻𝑪</m:t>
                      </m:r>
                      <m:r>
                        <a:rPr lang="en-US" sz="2800" b="1" i="1">
                          <a:effectLst/>
                          <a:latin typeface="Cambria Math"/>
                          <a:ea typeface="Times New Roman"/>
                          <a:cs typeface="Calibri"/>
                        </a:rPr>
                        <m:t>=</m:t>
                      </m:r>
                      <m:r>
                        <a:rPr lang="en-US" sz="2800" b="1" i="1">
                          <a:effectLst/>
                          <a:latin typeface="Cambria Math"/>
                          <a:ea typeface="Times New Roman"/>
                          <a:cs typeface="Calibri"/>
                        </a:rPr>
                        <m:t>𝟑</m:t>
                      </m:r>
                      <m:r>
                        <a:rPr lang="en-US" sz="2800" b="1" i="1">
                          <a:effectLst/>
                          <a:latin typeface="Cambria Math"/>
                          <a:ea typeface="Times New Roman"/>
                          <a:cs typeface="Calibri"/>
                        </a:rPr>
                        <m:t> </m:t>
                      </m:r>
                      <m:r>
                        <a:rPr lang="en-US" sz="2800" b="1" i="1">
                          <a:effectLst/>
                          <a:latin typeface="Cambria Math"/>
                          <a:ea typeface="Times New Roman"/>
                          <a:cs typeface="Calibri"/>
                        </a:rPr>
                        <m:t>𝒄𝒎</m:t>
                      </m:r>
                      <m:r>
                        <a:rPr lang="en-US" sz="2800" b="1" i="1">
                          <a:effectLst/>
                          <a:latin typeface="Cambria Math"/>
                          <a:ea typeface="Times New Roman"/>
                          <a:cs typeface="Calibri"/>
                        </a:rPr>
                        <m:t>+</m:t>
                      </m:r>
                      <m:r>
                        <a:rPr lang="en-US" sz="2800" b="1" i="1">
                          <a:effectLst/>
                          <a:latin typeface="Cambria Math"/>
                          <a:ea typeface="Times New Roman"/>
                          <a:cs typeface="Calibri"/>
                        </a:rPr>
                        <m:t>𝟏𝟐</m:t>
                      </m:r>
                      <m:r>
                        <a:rPr lang="en-US" sz="2800" b="1" i="1">
                          <a:effectLst/>
                          <a:latin typeface="Cambria Math"/>
                          <a:ea typeface="Times New Roman"/>
                          <a:cs typeface="Calibri"/>
                        </a:rPr>
                        <m:t> </m:t>
                      </m:r>
                      <m:r>
                        <a:rPr lang="en-US" sz="2800" b="1" i="1">
                          <a:effectLst/>
                          <a:latin typeface="Cambria Math"/>
                          <a:ea typeface="Times New Roman"/>
                          <a:cs typeface="Calibri"/>
                        </a:rPr>
                        <m:t>𝒄𝒎</m:t>
                      </m:r>
                      <m:r>
                        <a:rPr lang="en-US" sz="2800" b="1" i="1" smtClean="0">
                          <a:effectLst/>
                          <a:latin typeface="Cambria Math"/>
                          <a:ea typeface="Times New Roman"/>
                          <a:cs typeface="Calibri"/>
                        </a:rPr>
                        <m:t>=</m:t>
                      </m:r>
                      <m:r>
                        <a:rPr lang="en-US" sz="2800" b="1" i="1" smtClean="0">
                          <a:effectLst/>
                          <a:latin typeface="Cambria Math"/>
                          <a:ea typeface="Times New Roman"/>
                          <a:cs typeface="Calibri"/>
                        </a:rPr>
                        <m:t>𝟏𝟓</m:t>
                      </m:r>
                      <m:r>
                        <a:rPr lang="en-US" sz="2800" b="1" i="1" smtClean="0">
                          <a:effectLst/>
                          <a:latin typeface="Cambria Math"/>
                          <a:ea typeface="Times New Roman"/>
                          <a:cs typeface="Calibri"/>
                        </a:rPr>
                        <m:t> </m:t>
                      </m:r>
                      <m:r>
                        <a:rPr lang="en-US" sz="2800" b="1" i="1" smtClean="0">
                          <a:effectLst/>
                          <a:latin typeface="Cambria Math"/>
                          <a:ea typeface="Times New Roman"/>
                          <a:cs typeface="Calibri"/>
                        </a:rPr>
                        <m:t>𝒄𝒎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3368395"/>
                <a:ext cx="4931928" cy="523220"/>
              </a:xfrm>
              <a:prstGeom prst="rect">
                <a:avLst/>
              </a:prstGeom>
              <a:blipFill rotWithShape="1">
                <a:blip r:embed="rId7"/>
                <a:stretch>
                  <a:fillRect t="-10588" r="-2719" b="-341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4267200" y="3841630"/>
                <a:ext cx="2206823" cy="5241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2800" b="1" i="1">
                              <a:latin typeface="Cambria Math" panose="02040503050406030204" pitchFamily="18" charset="0"/>
                              <a:ea typeface="Times New Roman"/>
                              <a:cs typeface="Calibri"/>
                            </a:rPr>
                          </m:ctrlPr>
                        </m:accPr>
                        <m:e>
                          <m:r>
                            <a:rPr lang="en-US" sz="2800" b="1" i="1">
                              <a:effectLst/>
                              <a:latin typeface="Cambria Math"/>
                              <a:ea typeface="Times New Roman"/>
                              <a:cs typeface="Calibri"/>
                            </a:rPr>
                            <m:t>𝑻𝑪</m:t>
                          </m:r>
                        </m:e>
                      </m:acc>
                      <m:r>
                        <a:rPr lang="en-US" sz="2800" b="1" i="1">
                          <a:effectLst/>
                          <a:latin typeface="Cambria Math"/>
                          <a:ea typeface="Times New Roman"/>
                          <a:cs typeface="Calibri"/>
                        </a:rPr>
                        <m:t>=</m:t>
                      </m:r>
                      <m:r>
                        <a:rPr lang="en-US" sz="2800" b="1" i="1">
                          <a:effectLst/>
                          <a:latin typeface="Cambria Math"/>
                          <a:ea typeface="Times New Roman"/>
                          <a:cs typeface="Calibri"/>
                        </a:rPr>
                        <m:t>𝟏𝟓</m:t>
                      </m:r>
                      <m:r>
                        <a:rPr lang="en-US" sz="2800" b="1" i="1">
                          <a:effectLst/>
                          <a:latin typeface="Cambria Math"/>
                          <a:ea typeface="Times New Roman"/>
                          <a:cs typeface="Calibri"/>
                        </a:rPr>
                        <m:t> </m:t>
                      </m:r>
                      <m:r>
                        <a:rPr lang="en-US" sz="2800" b="1" i="1">
                          <a:effectLst/>
                          <a:latin typeface="Cambria Math"/>
                          <a:ea typeface="Times New Roman"/>
                          <a:cs typeface="Calibri"/>
                        </a:rPr>
                        <m:t>𝒄𝒎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3841630"/>
                <a:ext cx="2206823" cy="524118"/>
              </a:xfrm>
              <a:prstGeom prst="rect">
                <a:avLst/>
              </a:prstGeom>
              <a:blipFill rotWithShape="1">
                <a:blip r:embed="rId8"/>
                <a:stretch>
                  <a:fillRect t="-10465" r="-6630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703288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236" y="-1806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Measuring Segments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141" y="361950"/>
            <a:ext cx="9048859" cy="10161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3: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/>
              <a:t>Find the length of each segment using a segment addition postulate.  Draw a diagram to represent the situation.</a:t>
            </a:r>
            <a:endParaRPr lang="en-US" sz="2800" b="1" i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984" y="4786340"/>
            <a:ext cx="2414016" cy="37621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1733303"/>
            <a:ext cx="4683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b</a:t>
            </a:r>
            <a:r>
              <a:rPr lang="en-US" sz="2800" dirty="0"/>
              <a:t>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Rectangle 10"/>
              <p:cNvSpPr/>
              <p:nvPr/>
            </p:nvSpPr>
            <p:spPr>
              <a:xfrm>
                <a:off x="381000" y="1733303"/>
                <a:ext cx="8763000" cy="9921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 dirty="0"/>
                  <a:t>Point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latin typeface="Cambria Math"/>
                      </a:rPr>
                      <m:t>𝑺</m:t>
                    </m:r>
                  </m:oMath>
                </a14:m>
                <a:r>
                  <a:rPr lang="en-US" sz="2800" dirty="0"/>
                  <a:t> is between points 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latin typeface="Cambria Math"/>
                      </a:rPr>
                      <m:t>𝑸</m:t>
                    </m:r>
                  </m:oMath>
                </a14:m>
                <a:r>
                  <a:rPr lang="en-US" sz="2800" dirty="0"/>
                  <a:t> and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latin typeface="Cambria Math"/>
                      </a:rPr>
                      <m:t>𝑲</m:t>
                    </m:r>
                  </m:oMath>
                </a14:m>
                <a:r>
                  <a:rPr lang="en-US" sz="2800" dirty="0"/>
                  <a:t>. The points are collinear.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effectLst/>
                        <a:latin typeface="Cambria Math"/>
                        <a:ea typeface="Times New Roman"/>
                        <a:cs typeface="Calibri"/>
                      </a:rPr>
                      <m:t>𝑸𝑲</m:t>
                    </m:r>
                    <m:r>
                      <a:rPr lang="en-US" sz="2800" b="1" i="1">
                        <a:effectLst/>
                        <a:latin typeface="Cambria Math"/>
                        <a:ea typeface="Times New Roman"/>
                        <a:cs typeface="Calibri"/>
                      </a:rPr>
                      <m:t>=</m:t>
                    </m:r>
                    <m:r>
                      <a:rPr lang="en-US" sz="2800" b="1" i="1">
                        <a:effectLst/>
                        <a:latin typeface="Cambria Math"/>
                        <a:ea typeface="Times New Roman"/>
                        <a:cs typeface="Calibri"/>
                      </a:rPr>
                      <m:t>𝟐𝟒</m:t>
                    </m:r>
                    <m:r>
                      <a:rPr lang="en-US" sz="2800" b="1" i="1">
                        <a:effectLst/>
                        <a:latin typeface="Cambria Math"/>
                        <a:ea typeface="Times New Roman"/>
                        <a:cs typeface="Calibri"/>
                      </a:rPr>
                      <m:t> </m:t>
                    </m:r>
                    <m:r>
                      <a:rPr lang="en-US" sz="2800" b="1" i="1">
                        <a:effectLst/>
                        <a:latin typeface="Cambria Math"/>
                        <a:ea typeface="Times New Roman"/>
                        <a:cs typeface="Calibri"/>
                      </a:rPr>
                      <m:t>𝒄𝒎</m:t>
                    </m:r>
                    <m:r>
                      <a:rPr lang="en-US" sz="2800" b="1" i="1">
                        <a:effectLst/>
                        <a:latin typeface="Cambria Math"/>
                        <a:ea typeface="Times New Roman"/>
                        <a:cs typeface="Calibri"/>
                      </a:rPr>
                      <m:t>       </m:t>
                    </m:r>
                    <m:r>
                      <a:rPr lang="en-US" sz="2800" b="1" i="1" smtClean="0">
                        <a:effectLst/>
                        <a:latin typeface="Cambria Math"/>
                        <a:ea typeface="Times New Roman"/>
                        <a:cs typeface="Calibri"/>
                      </a:rPr>
                      <m:t>𝑸𝑪</m:t>
                    </m:r>
                    <m:r>
                      <a:rPr lang="en-US" sz="2800" b="1" i="1">
                        <a:effectLst/>
                        <a:latin typeface="Cambria Math"/>
                        <a:ea typeface="Times New Roman"/>
                        <a:cs typeface="Calibri"/>
                      </a:rPr>
                      <m:t>=</m:t>
                    </m:r>
                    <m:r>
                      <a:rPr lang="en-US" sz="2800" b="1" i="1">
                        <a:effectLst/>
                        <a:latin typeface="Cambria Math"/>
                        <a:ea typeface="Times New Roman"/>
                        <a:cs typeface="Calibri"/>
                      </a:rPr>
                      <m:t>𝟏𝟎</m:t>
                    </m:r>
                    <m:r>
                      <a:rPr lang="en-US" sz="2800" b="1" i="1">
                        <a:effectLst/>
                        <a:latin typeface="Cambria Math"/>
                        <a:ea typeface="Times New Roman"/>
                        <a:cs typeface="Calibri"/>
                      </a:rPr>
                      <m:t> </m:t>
                    </m:r>
                    <m:r>
                      <a:rPr lang="en-US" sz="2800" b="1" i="1">
                        <a:effectLst/>
                        <a:latin typeface="Cambria Math"/>
                        <a:ea typeface="Times New Roman"/>
                        <a:cs typeface="Calibri"/>
                      </a:rPr>
                      <m:t>𝒄𝒎</m:t>
                    </m:r>
                    <m:r>
                      <a:rPr lang="en-US" sz="2800" b="1" i="1" smtClean="0">
                        <a:effectLst/>
                        <a:latin typeface="Cambria Math"/>
                        <a:ea typeface="Times New Roman"/>
                        <a:cs typeface="Calibri"/>
                      </a:rPr>
                      <m:t>     </m:t>
                    </m:r>
                    <m:acc>
                      <m:accPr>
                        <m:chr m:val="̅"/>
                        <m:ctrlPr>
                          <a:rPr lang="en-US" sz="2800" b="1" i="1" smtClean="0">
                            <a:effectLst/>
                            <a:latin typeface="Cambria Math" panose="02040503050406030204" pitchFamily="18" charset="0"/>
                            <a:cs typeface="Calibri"/>
                          </a:rPr>
                        </m:ctrlPr>
                      </m:accPr>
                      <m:e>
                        <m:r>
                          <a:rPr lang="en-US" sz="2800" b="1" i="1" smtClean="0">
                            <a:effectLst/>
                            <a:latin typeface="Cambria Math"/>
                            <a:cs typeface="Calibri"/>
                          </a:rPr>
                          <m:t>𝑺𝑲</m:t>
                        </m:r>
                      </m:e>
                    </m:acc>
                  </m:oMath>
                </a14:m>
                <a:r>
                  <a:rPr lang="en-US" sz="2800" dirty="0"/>
                  <a:t>= ? </a:t>
                </a:r>
              </a:p>
            </p:txBody>
          </p:sp>
        </mc:Choice>
        <mc:Fallback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1733303"/>
                <a:ext cx="8763000" cy="992195"/>
              </a:xfrm>
              <a:prstGeom prst="rect">
                <a:avLst/>
              </a:prstGeom>
              <a:blipFill>
                <a:blip r:embed="rId3"/>
                <a:stretch>
                  <a:fillRect l="-1461" t="-5521" b="-12883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667436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236" y="-1806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Measuring Segments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141" y="361950"/>
            <a:ext cx="9048859" cy="10161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3: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/>
              <a:t>Find the length of each segment using segment addition postulate.  Draw a diagram to represent the situation.</a:t>
            </a:r>
            <a:endParaRPr lang="en-US" sz="2800" b="1" i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984" y="4786340"/>
            <a:ext cx="2414016" cy="37621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1733303"/>
            <a:ext cx="4683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b</a:t>
            </a:r>
            <a:r>
              <a:rPr lang="en-US" sz="2800" dirty="0"/>
              <a:t>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Rectangle 10"/>
              <p:cNvSpPr/>
              <p:nvPr/>
            </p:nvSpPr>
            <p:spPr>
              <a:xfrm>
                <a:off x="381000" y="1733303"/>
                <a:ext cx="8763000" cy="9921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US" sz="2800" dirty="0">
                    <a:solidFill>
                      <a:prstClr val="black"/>
                    </a:solidFill>
                  </a:rPr>
                  <a:t>Point </a:t>
                </a:r>
                <a14:m>
                  <m:oMath xmlns:m="http://schemas.openxmlformats.org/officeDocument/2006/math">
                    <m:r>
                      <a:rPr lang="en-US" sz="2800" b="1" i="1">
                        <a:solidFill>
                          <a:prstClr val="black"/>
                        </a:solidFill>
                        <a:latin typeface="Cambria Math"/>
                      </a:rPr>
                      <m:t>𝑺</m:t>
                    </m:r>
                  </m:oMath>
                </a14:m>
                <a:r>
                  <a:rPr lang="en-US" sz="2800" dirty="0">
                    <a:solidFill>
                      <a:prstClr val="black"/>
                    </a:solidFill>
                  </a:rPr>
                  <a:t> is between points  </a:t>
                </a:r>
                <a14:m>
                  <m:oMath xmlns:m="http://schemas.openxmlformats.org/officeDocument/2006/math">
                    <m:r>
                      <a:rPr lang="en-US" sz="2800" b="1" i="1">
                        <a:solidFill>
                          <a:prstClr val="black"/>
                        </a:solidFill>
                        <a:latin typeface="Cambria Math"/>
                      </a:rPr>
                      <m:t>𝑸</m:t>
                    </m:r>
                  </m:oMath>
                </a14:m>
                <a:r>
                  <a:rPr lang="en-US" sz="2800" dirty="0">
                    <a:solidFill>
                      <a:prstClr val="black"/>
                    </a:solidFill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800" b="1" i="1">
                        <a:solidFill>
                          <a:prstClr val="black"/>
                        </a:solidFill>
                        <a:latin typeface="Cambria Math"/>
                      </a:rPr>
                      <m:t>𝑲</m:t>
                    </m:r>
                  </m:oMath>
                </a14:m>
                <a:r>
                  <a:rPr lang="en-US" sz="2800" dirty="0">
                    <a:solidFill>
                      <a:prstClr val="black"/>
                    </a:solidFill>
                  </a:rPr>
                  <a:t>. The points are collinear. </a:t>
                </a:r>
                <a14:m>
                  <m:oMath xmlns:m="http://schemas.openxmlformats.org/officeDocument/2006/math">
                    <m:r>
                      <a:rPr lang="en-US" sz="2800" b="1" i="1">
                        <a:solidFill>
                          <a:prstClr val="black"/>
                        </a:solidFill>
                        <a:latin typeface="Cambria Math"/>
                        <a:ea typeface="Times New Roman"/>
                        <a:cs typeface="Calibri"/>
                      </a:rPr>
                      <m:t>𝑸𝑲</m:t>
                    </m:r>
                    <m:r>
                      <a:rPr lang="en-US" sz="2800" b="1" i="1">
                        <a:solidFill>
                          <a:prstClr val="black"/>
                        </a:solidFill>
                        <a:latin typeface="Cambria Math"/>
                        <a:ea typeface="Times New Roman"/>
                        <a:cs typeface="Calibri"/>
                      </a:rPr>
                      <m:t>=</m:t>
                    </m:r>
                    <m:r>
                      <a:rPr lang="en-US" sz="2800" b="1" i="1">
                        <a:solidFill>
                          <a:prstClr val="black"/>
                        </a:solidFill>
                        <a:latin typeface="Cambria Math"/>
                        <a:ea typeface="Times New Roman"/>
                        <a:cs typeface="Calibri"/>
                      </a:rPr>
                      <m:t>𝟐𝟒</m:t>
                    </m:r>
                    <m:r>
                      <a:rPr lang="en-US" sz="2800" b="1" i="1">
                        <a:solidFill>
                          <a:prstClr val="black"/>
                        </a:solidFill>
                        <a:latin typeface="Cambria Math"/>
                        <a:ea typeface="Times New Roman"/>
                        <a:cs typeface="Calibri"/>
                      </a:rPr>
                      <m:t> </m:t>
                    </m:r>
                    <m:r>
                      <a:rPr lang="en-US" sz="2800" b="1" i="1">
                        <a:solidFill>
                          <a:prstClr val="black"/>
                        </a:solidFill>
                        <a:latin typeface="Cambria Math"/>
                        <a:ea typeface="Times New Roman"/>
                        <a:cs typeface="Calibri"/>
                      </a:rPr>
                      <m:t>𝒄𝒎</m:t>
                    </m:r>
                    <m:r>
                      <a:rPr lang="en-US" sz="2800" b="1" i="1">
                        <a:solidFill>
                          <a:prstClr val="black"/>
                        </a:solidFill>
                        <a:latin typeface="Cambria Math"/>
                        <a:ea typeface="Times New Roman"/>
                        <a:cs typeface="Calibri"/>
                      </a:rPr>
                      <m:t>       </m:t>
                    </m:r>
                    <m:r>
                      <a:rPr lang="en-US" sz="2800" b="1" i="1">
                        <a:solidFill>
                          <a:prstClr val="black"/>
                        </a:solidFill>
                        <a:latin typeface="Cambria Math"/>
                        <a:ea typeface="Times New Roman"/>
                        <a:cs typeface="Calibri"/>
                      </a:rPr>
                      <m:t>𝑸𝑺</m:t>
                    </m:r>
                    <m:r>
                      <a:rPr lang="en-US" sz="2800" b="1" i="1">
                        <a:solidFill>
                          <a:prstClr val="black"/>
                        </a:solidFill>
                        <a:latin typeface="Cambria Math"/>
                        <a:ea typeface="Times New Roman"/>
                        <a:cs typeface="Calibri"/>
                      </a:rPr>
                      <m:t>=</m:t>
                    </m:r>
                    <m:r>
                      <a:rPr lang="en-US" sz="2800" b="1" i="1">
                        <a:solidFill>
                          <a:prstClr val="black"/>
                        </a:solidFill>
                        <a:latin typeface="Cambria Math"/>
                        <a:ea typeface="Times New Roman"/>
                        <a:cs typeface="Calibri"/>
                      </a:rPr>
                      <m:t>𝟏𝟎</m:t>
                    </m:r>
                    <m:r>
                      <a:rPr lang="en-US" sz="2800" b="1" i="1">
                        <a:solidFill>
                          <a:prstClr val="black"/>
                        </a:solidFill>
                        <a:latin typeface="Cambria Math"/>
                        <a:ea typeface="Times New Roman"/>
                        <a:cs typeface="Calibri"/>
                      </a:rPr>
                      <m:t> </m:t>
                    </m:r>
                    <m:r>
                      <a:rPr lang="en-US" sz="2800" b="1" i="1">
                        <a:solidFill>
                          <a:prstClr val="black"/>
                        </a:solidFill>
                        <a:latin typeface="Cambria Math"/>
                        <a:ea typeface="Times New Roman"/>
                        <a:cs typeface="Calibri"/>
                      </a:rPr>
                      <m:t>𝒄𝒎</m:t>
                    </m:r>
                    <m:r>
                      <a:rPr lang="en-US" sz="2800" b="1" i="1">
                        <a:solidFill>
                          <a:prstClr val="black"/>
                        </a:solidFill>
                        <a:latin typeface="Cambria Math"/>
                        <a:ea typeface="Times New Roman"/>
                        <a:cs typeface="Calibri"/>
                      </a:rPr>
                      <m:t>     </m:t>
                    </m:r>
                    <m:acc>
                      <m:accPr>
                        <m:chr m:val="̅"/>
                        <m:ctrlP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Calibri"/>
                          </a:rPr>
                        </m:ctrlPr>
                      </m:accPr>
                      <m:e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/>
                            <a:cs typeface="Calibri"/>
                          </a:rPr>
                          <m:t>𝑺𝑲</m:t>
                        </m:r>
                      </m:e>
                    </m:acc>
                  </m:oMath>
                </a14:m>
                <a:r>
                  <a:rPr lang="en-US" sz="2800" dirty="0">
                    <a:solidFill>
                      <a:prstClr val="black"/>
                    </a:solidFill>
                  </a:rPr>
                  <a:t>= ? </a:t>
                </a:r>
              </a:p>
            </p:txBody>
          </p:sp>
        </mc:Choice>
        <mc:Fallback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1733303"/>
                <a:ext cx="8763000" cy="992195"/>
              </a:xfrm>
              <a:prstGeom prst="rect">
                <a:avLst/>
              </a:prstGeom>
              <a:blipFill>
                <a:blip r:embed="rId3"/>
                <a:stretch>
                  <a:fillRect l="-1461" t="-5521" b="-12883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/>
          <p:cNvCxnSpPr/>
          <p:nvPr/>
        </p:nvCxnSpPr>
        <p:spPr>
          <a:xfrm>
            <a:off x="1752600" y="3714750"/>
            <a:ext cx="1828800" cy="0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oval" w="sm" len="sm"/>
            <a:tailEnd type="oval" w="sm" len="sm"/>
          </a:ln>
          <a:effectLst/>
        </p:spPr>
      </p:cxnSp>
      <p:cxnSp>
        <p:nvCxnSpPr>
          <p:cNvPr id="8" name="Straight Connector 7"/>
          <p:cNvCxnSpPr/>
          <p:nvPr/>
        </p:nvCxnSpPr>
        <p:spPr>
          <a:xfrm>
            <a:off x="762000" y="3714750"/>
            <a:ext cx="990600" cy="0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oval" w="sm" len="sm"/>
            <a:tailEnd type="oval" w="sm" len="sm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544598" y="3041568"/>
                <a:ext cx="331372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  <a:ea typeface="Times New Roman"/>
                          <a:cs typeface="Times New Roman"/>
                        </a:rPr>
                        <m:t>𝑸</m:t>
                      </m:r>
                      <m:r>
                        <a:rPr lang="en-US" sz="2400" b="1" i="1">
                          <a:latin typeface="Cambria Math"/>
                          <a:ea typeface="Times New Roman"/>
                          <a:cs typeface="Times New Roman"/>
                        </a:rPr>
                        <m:t>           </m:t>
                      </m:r>
                      <m:r>
                        <a:rPr lang="en-US" sz="2400" b="1" i="1">
                          <a:latin typeface="Cambria Math"/>
                          <a:ea typeface="Times New Roman"/>
                          <a:cs typeface="Times New Roman"/>
                        </a:rPr>
                        <m:t>𝑺</m:t>
                      </m:r>
                      <m:r>
                        <a:rPr lang="en-US" sz="2400" b="1" i="1">
                          <a:latin typeface="Cambria Math"/>
                          <a:ea typeface="Times New Roman"/>
                          <a:cs typeface="Times New Roman"/>
                        </a:rPr>
                        <m:t>                         </m:t>
                      </m:r>
                      <m:r>
                        <a:rPr lang="en-US" sz="2400" b="1" i="1">
                          <a:latin typeface="Cambria Math"/>
                          <a:ea typeface="Times New Roman"/>
                          <a:cs typeface="Times New Roman"/>
                        </a:rPr>
                        <m:t>𝑲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598" y="3041568"/>
                <a:ext cx="3313728" cy="461665"/>
              </a:xfrm>
              <a:prstGeom prst="rect">
                <a:avLst/>
              </a:prstGeom>
              <a:blipFill rotWithShape="1">
                <a:blip r:embed="rId4"/>
                <a:stretch>
                  <a:fillRect t="-10526" r="-3309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Left Brace 9"/>
          <p:cNvSpPr/>
          <p:nvPr/>
        </p:nvSpPr>
        <p:spPr>
          <a:xfrm rot="5400000">
            <a:off x="1991356" y="2093533"/>
            <a:ext cx="360685" cy="2819400"/>
          </a:xfrm>
          <a:prstGeom prst="leftBrace">
            <a:avLst/>
          </a:prstGeom>
          <a:noFill/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1752600" y="2756918"/>
                <a:ext cx="119776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  <a:ea typeface="Times New Roman"/>
                          <a:cs typeface="Calibri"/>
                        </a:rPr>
                        <m:t>𝟐𝟒</m:t>
                      </m:r>
                      <m:r>
                        <a:rPr lang="en-US" sz="2400" b="1" i="1">
                          <a:latin typeface="Cambria Math"/>
                          <a:ea typeface="Times New Roman"/>
                          <a:cs typeface="Calibri"/>
                        </a:rPr>
                        <m:t> </m:t>
                      </m:r>
                      <m:r>
                        <a:rPr lang="en-US" sz="2400" b="1" i="1">
                          <a:latin typeface="Cambria Math"/>
                          <a:ea typeface="Times New Roman"/>
                          <a:cs typeface="Calibri"/>
                        </a:rPr>
                        <m:t>𝒄𝒎</m:t>
                      </m:r>
                      <m:r>
                        <a:rPr lang="en-US" sz="2400" b="1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 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2756918"/>
                <a:ext cx="1197764" cy="461665"/>
              </a:xfrm>
              <a:prstGeom prst="rect">
                <a:avLst/>
              </a:prstGeom>
              <a:blipFill rotWithShape="1">
                <a:blip r:embed="rId5"/>
                <a:stretch>
                  <a:fillRect t="-10526" r="-10204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Left Brace 11"/>
          <p:cNvSpPr/>
          <p:nvPr/>
        </p:nvSpPr>
        <p:spPr>
          <a:xfrm rot="16200000">
            <a:off x="1046746" y="3443841"/>
            <a:ext cx="421109" cy="990601"/>
          </a:xfrm>
          <a:prstGeom prst="leftBrace">
            <a:avLst/>
          </a:prstGeom>
          <a:noFill/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761998" y="4248150"/>
                <a:ext cx="119776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  <a:ea typeface="Times New Roman"/>
                          <a:cs typeface="Calibri"/>
                        </a:rPr>
                        <m:t>𝟏𝟎</m:t>
                      </m:r>
                      <m:r>
                        <a:rPr lang="en-US" sz="2400" b="1" i="1">
                          <a:latin typeface="Cambria Math"/>
                          <a:ea typeface="Times New Roman"/>
                          <a:cs typeface="Calibri"/>
                        </a:rPr>
                        <m:t> </m:t>
                      </m:r>
                      <m:r>
                        <a:rPr lang="en-US" sz="2400" b="1" i="1">
                          <a:latin typeface="Cambria Math"/>
                          <a:ea typeface="Times New Roman"/>
                          <a:cs typeface="Calibri"/>
                        </a:rPr>
                        <m:t>𝒄𝒎</m:t>
                      </m:r>
                      <m:r>
                        <a:rPr lang="en-US" sz="2400" b="1" i="1">
                          <a:latin typeface="Cambria Math"/>
                          <a:ea typeface="Times New Roman"/>
                          <a:cs typeface="Calibri"/>
                        </a:rPr>
                        <m:t> 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1998" y="4248150"/>
                <a:ext cx="1197764" cy="461665"/>
              </a:xfrm>
              <a:prstGeom prst="rect">
                <a:avLst/>
              </a:prstGeom>
              <a:blipFill rotWithShape="1">
                <a:blip r:embed="rId6"/>
                <a:stretch>
                  <a:fillRect t="-10526" r="-10204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4000921" y="2773682"/>
                <a:ext cx="2723823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effectLst/>
                          <a:latin typeface="Cambria Math"/>
                          <a:ea typeface="Times New Roman"/>
                          <a:cs typeface="Calibri"/>
                        </a:rPr>
                        <m:t>𝑸𝑲</m:t>
                      </m:r>
                      <m:r>
                        <a:rPr lang="en-US" sz="2800" b="1" i="1">
                          <a:effectLst/>
                          <a:latin typeface="Cambria Math"/>
                          <a:ea typeface="Times New Roman"/>
                          <a:cs typeface="Calibri"/>
                        </a:rPr>
                        <m:t>=</m:t>
                      </m:r>
                      <m:r>
                        <a:rPr lang="en-US" sz="2800" b="1" i="1" smtClean="0">
                          <a:effectLst/>
                          <a:latin typeface="Cambria Math"/>
                          <a:ea typeface="Times New Roman"/>
                          <a:cs typeface="Calibri"/>
                        </a:rPr>
                        <m:t>𝑸𝑺</m:t>
                      </m:r>
                      <m:r>
                        <a:rPr lang="en-US" sz="2800" b="1" i="1">
                          <a:effectLst/>
                          <a:latin typeface="Cambria Math"/>
                          <a:ea typeface="Times New Roman"/>
                          <a:cs typeface="Calibri"/>
                        </a:rPr>
                        <m:t> +</m:t>
                      </m:r>
                      <m:r>
                        <a:rPr lang="en-US" sz="2800" b="1" i="1" smtClean="0">
                          <a:effectLst/>
                          <a:latin typeface="Cambria Math"/>
                          <a:ea typeface="Times New Roman"/>
                          <a:cs typeface="Calibri"/>
                        </a:rPr>
                        <m:t>𝑺𝑲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0921" y="2773682"/>
                <a:ext cx="2723823" cy="523220"/>
              </a:xfrm>
              <a:prstGeom prst="rect">
                <a:avLst/>
              </a:prstGeom>
              <a:blipFill rotWithShape="1">
                <a:blip r:embed="rId7"/>
                <a:stretch>
                  <a:fillRect t="-10465" r="-5593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3977084" y="3191265"/>
                <a:ext cx="2645276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  <a:ea typeface="Times New Roman"/>
                          <a:cs typeface="Calibri"/>
                        </a:rPr>
                        <m:t>𝑺𝑲</m:t>
                      </m:r>
                      <m:r>
                        <a:rPr lang="en-US" sz="2800" b="1" i="1">
                          <a:latin typeface="Cambria Math"/>
                          <a:ea typeface="Times New Roman"/>
                          <a:cs typeface="Calibri"/>
                        </a:rPr>
                        <m:t>=</m:t>
                      </m:r>
                      <m:r>
                        <a:rPr lang="en-US" sz="2800" b="1" i="1" smtClean="0">
                          <a:latin typeface="Cambria Math"/>
                          <a:ea typeface="Times New Roman"/>
                          <a:cs typeface="Calibri"/>
                        </a:rPr>
                        <m:t>𝑸𝑲</m:t>
                      </m:r>
                      <m:r>
                        <a:rPr lang="en-US" sz="2800" b="1" i="1">
                          <a:effectLst/>
                          <a:latin typeface="Cambria Math"/>
                          <a:ea typeface="Times New Roman"/>
                          <a:cs typeface="Calibri"/>
                        </a:rPr>
                        <m:t>−</m:t>
                      </m:r>
                      <m:r>
                        <a:rPr lang="en-US" sz="2800" b="1" i="1" smtClean="0">
                          <a:effectLst/>
                          <a:latin typeface="Cambria Math"/>
                          <a:ea typeface="Times New Roman"/>
                          <a:cs typeface="Calibri"/>
                        </a:rPr>
                        <m:t>𝑸𝑺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7084" y="3191265"/>
                <a:ext cx="2645276" cy="523220"/>
              </a:xfrm>
              <a:prstGeom prst="rect">
                <a:avLst/>
              </a:prstGeom>
              <a:blipFill rotWithShape="1">
                <a:blip r:embed="rId8"/>
                <a:stretch>
                  <a:fillRect t="-10588" r="-5760" b="-341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3926321" y="3677532"/>
                <a:ext cx="517558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effectLst/>
                          <a:latin typeface="Cambria Math"/>
                          <a:ea typeface="Times New Roman"/>
                          <a:cs typeface="Calibri"/>
                        </a:rPr>
                        <m:t>𝑺𝑲</m:t>
                      </m:r>
                      <m:r>
                        <a:rPr lang="en-US" sz="2800" b="1" i="1">
                          <a:effectLst/>
                          <a:latin typeface="Cambria Math"/>
                          <a:ea typeface="Times New Roman"/>
                          <a:cs typeface="Calibri"/>
                        </a:rPr>
                        <m:t>=</m:t>
                      </m:r>
                      <m:r>
                        <a:rPr lang="en-US" sz="2800" b="1" i="1">
                          <a:effectLst/>
                          <a:latin typeface="Cambria Math"/>
                          <a:ea typeface="Times New Roman"/>
                          <a:cs typeface="Calibri"/>
                        </a:rPr>
                        <m:t>𝟐𝟒</m:t>
                      </m:r>
                      <m:r>
                        <a:rPr lang="en-US" sz="2800" b="1" i="1">
                          <a:effectLst/>
                          <a:latin typeface="Cambria Math"/>
                          <a:ea typeface="Times New Roman"/>
                          <a:cs typeface="Calibri"/>
                        </a:rPr>
                        <m:t> </m:t>
                      </m:r>
                      <m:r>
                        <a:rPr lang="en-US" sz="2800" b="1" i="1">
                          <a:effectLst/>
                          <a:latin typeface="Cambria Math"/>
                          <a:ea typeface="Times New Roman"/>
                          <a:cs typeface="Calibri"/>
                        </a:rPr>
                        <m:t>𝒄𝒎</m:t>
                      </m:r>
                      <m:r>
                        <a:rPr lang="en-US" sz="2800" b="1" i="1">
                          <a:effectLst/>
                          <a:latin typeface="Cambria Math"/>
                          <a:ea typeface="Times New Roman"/>
                          <a:cs typeface="Calibri"/>
                        </a:rPr>
                        <m:t>−</m:t>
                      </m:r>
                      <m:r>
                        <a:rPr lang="en-US" sz="2800" b="1" i="1">
                          <a:effectLst/>
                          <a:latin typeface="Cambria Math"/>
                          <a:ea typeface="Times New Roman"/>
                          <a:cs typeface="Calibri"/>
                        </a:rPr>
                        <m:t>𝟏𝟎</m:t>
                      </m:r>
                      <m:r>
                        <a:rPr lang="en-US" sz="2800" b="1" i="1">
                          <a:effectLst/>
                          <a:latin typeface="Cambria Math"/>
                          <a:ea typeface="Times New Roman"/>
                          <a:cs typeface="Calibri"/>
                        </a:rPr>
                        <m:t> </m:t>
                      </m:r>
                      <m:r>
                        <a:rPr lang="en-US" sz="2800" b="1" i="1">
                          <a:effectLst/>
                          <a:latin typeface="Cambria Math"/>
                          <a:ea typeface="Times New Roman"/>
                          <a:cs typeface="Calibri"/>
                        </a:rPr>
                        <m:t>𝒄𝒎</m:t>
                      </m:r>
                      <m:r>
                        <a:rPr lang="en-US" sz="2800" b="1" i="1" smtClean="0">
                          <a:effectLst/>
                          <a:latin typeface="Cambria Math"/>
                          <a:ea typeface="Times New Roman"/>
                          <a:cs typeface="Calibri"/>
                        </a:rPr>
                        <m:t>=</m:t>
                      </m:r>
                      <m:r>
                        <a:rPr lang="en-US" sz="2800" b="1" i="1" smtClean="0">
                          <a:effectLst/>
                          <a:latin typeface="Cambria Math"/>
                          <a:ea typeface="Times New Roman"/>
                          <a:cs typeface="Calibri"/>
                        </a:rPr>
                        <m:t>𝟏𝟒</m:t>
                      </m:r>
                      <m:r>
                        <a:rPr lang="en-US" sz="2800" b="1" i="1" smtClean="0">
                          <a:effectLst/>
                          <a:latin typeface="Cambria Math"/>
                          <a:ea typeface="Times New Roman"/>
                          <a:cs typeface="Calibri"/>
                        </a:rPr>
                        <m:t> </m:t>
                      </m:r>
                      <m:r>
                        <a:rPr lang="en-US" sz="2800" b="1" i="1" smtClean="0">
                          <a:effectLst/>
                          <a:latin typeface="Cambria Math"/>
                          <a:ea typeface="Times New Roman"/>
                          <a:cs typeface="Calibri"/>
                        </a:rPr>
                        <m:t>𝒄𝒎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6321" y="3677532"/>
                <a:ext cx="5175584" cy="523220"/>
              </a:xfrm>
              <a:prstGeom prst="rect">
                <a:avLst/>
              </a:prstGeom>
              <a:blipFill rotWithShape="1">
                <a:blip r:embed="rId9"/>
                <a:stretch>
                  <a:fillRect t="-10465" r="-2827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4000921" y="4182584"/>
                <a:ext cx="2235677" cy="5241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b="1" i="1">
                              <a:latin typeface="Cambria Math"/>
                            </a:rPr>
                            <m:t>𝑺𝑲</m:t>
                          </m:r>
                        </m:e>
                      </m:acc>
                      <m:r>
                        <a:rPr lang="en-US" sz="2800" b="1" i="1">
                          <a:latin typeface="Cambria Math"/>
                        </a:rPr>
                        <m:t>=</m:t>
                      </m:r>
                      <m:r>
                        <a:rPr lang="en-US" sz="2800" b="1" i="1">
                          <a:latin typeface="Cambria Math"/>
                        </a:rPr>
                        <m:t>𝟏𝟒</m:t>
                      </m:r>
                      <m:r>
                        <a:rPr lang="en-US" sz="2800" b="1" i="1">
                          <a:latin typeface="Cambria Math"/>
                        </a:rPr>
                        <m:t> </m:t>
                      </m:r>
                      <m:r>
                        <a:rPr lang="en-US" sz="2800" b="1" i="1">
                          <a:latin typeface="Cambria Math"/>
                        </a:rPr>
                        <m:t>𝒄𝒎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0921" y="4182584"/>
                <a:ext cx="2235677" cy="524118"/>
              </a:xfrm>
              <a:prstGeom prst="rect">
                <a:avLst/>
              </a:prstGeom>
              <a:blipFill rotWithShape="1">
                <a:blip r:embed="rId10"/>
                <a:stretch>
                  <a:fillRect t="-10465" r="-6812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770494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Measuring Segments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61950"/>
            <a:ext cx="8610600" cy="4612495"/>
          </a:xfrm>
        </p:spPr>
        <p:txBody>
          <a:bodyPr>
            <a:noAutofit/>
          </a:bodyPr>
          <a:lstStyle/>
          <a:p>
            <a:pPr marL="0" marR="0">
              <a:spcBef>
                <a:spcPts val="0"/>
              </a:spcBef>
              <a:spcAft>
                <a:spcPts val="600"/>
              </a:spcAft>
            </a:pPr>
            <a:r>
              <a:rPr lang="en-US" sz="2800" b="1" u="sng" dirty="0">
                <a:solidFill>
                  <a:srgbClr val="1F497D"/>
                </a:solidFill>
                <a:ea typeface="Calibri"/>
                <a:cs typeface="Times New Roman"/>
              </a:rPr>
              <a:t>The midpoint</a:t>
            </a:r>
            <a:r>
              <a:rPr lang="en-US" sz="2800" b="1" dirty="0">
                <a:solidFill>
                  <a:srgbClr val="1F497D"/>
                </a:solidFill>
                <a:ea typeface="Calibri"/>
                <a:cs typeface="Times New Roman"/>
              </a:rPr>
              <a:t> </a:t>
            </a:r>
            <a:r>
              <a:rPr lang="en-US" sz="2800" dirty="0">
                <a:ea typeface="Calibri"/>
                <a:cs typeface="Times New Roman"/>
              </a:rPr>
              <a:t>is the middle point of a line segment. It is equidistant from both endpoints, and it is the centroid both of the segment and of the endpoints.</a:t>
            </a:r>
          </a:p>
          <a:p>
            <a:pPr marL="0" marR="0">
              <a:spcBef>
                <a:spcPts val="0"/>
              </a:spcBef>
              <a:spcAft>
                <a:spcPts val="600"/>
              </a:spcAft>
            </a:pPr>
            <a:r>
              <a:rPr lang="en-US" sz="2800" dirty="0">
                <a:ea typeface="Calibri"/>
                <a:cs typeface="Times New Roman"/>
              </a:rPr>
              <a:t>The midpoint of a segment divides the segment into two congruent segments. </a:t>
            </a:r>
          </a:p>
          <a:p>
            <a:pPr marL="0" marR="0">
              <a:spcBef>
                <a:spcPts val="0"/>
              </a:spcBef>
              <a:spcAft>
                <a:spcPts val="600"/>
              </a:spcAft>
            </a:pPr>
            <a:r>
              <a:rPr lang="en-US" sz="2800" b="1" u="sng" dirty="0">
                <a:solidFill>
                  <a:srgbClr val="1F497D"/>
                </a:solidFill>
                <a:ea typeface="Calibri"/>
                <a:cs typeface="Times New Roman"/>
              </a:rPr>
              <a:t>A segment bisector</a:t>
            </a:r>
            <a:r>
              <a:rPr lang="en-US" sz="2800" dirty="0">
                <a:solidFill>
                  <a:srgbClr val="1F497D"/>
                </a:solidFill>
                <a:ea typeface="Calibri"/>
                <a:cs typeface="Times New Roman"/>
              </a:rPr>
              <a:t> </a:t>
            </a:r>
            <a:r>
              <a:rPr lang="en-US" sz="2800" dirty="0">
                <a:ea typeface="Calibri"/>
                <a:cs typeface="Times New Roman"/>
              </a:rPr>
              <a:t>is a point, line or a line segment that passes through a midpoint of another segment.                                       </a:t>
            </a:r>
          </a:p>
          <a:p>
            <a:pPr marL="0" marR="0">
              <a:spcBef>
                <a:spcPts val="0"/>
              </a:spcBef>
              <a:spcAft>
                <a:spcPts val="600"/>
              </a:spcAft>
            </a:pPr>
            <a:r>
              <a:rPr lang="en-US" sz="2800" dirty="0">
                <a:ea typeface="Calibri"/>
                <a:cs typeface="Times New Roman"/>
              </a:rPr>
              <a:t>A segment bisector is usually at the center of the line segment and always includes the midpoint of the line segment.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984" y="4786340"/>
            <a:ext cx="2414016" cy="376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75890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Measuring Segments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66749"/>
            <a:ext cx="8610600" cy="4320313"/>
          </a:xfrm>
        </p:spPr>
        <p:txBody>
          <a:bodyPr>
            <a:noAutofit/>
          </a:bodyPr>
          <a:lstStyle/>
          <a:p>
            <a:pPr marL="0" lv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  <a:tabLst>
                <a:tab pos="2228850" algn="l"/>
                <a:tab pos="3579495" algn="ctr"/>
              </a:tabLst>
            </a:pPr>
            <a:r>
              <a:rPr lang="en-US" sz="2800" dirty="0">
                <a:ea typeface="Calibri"/>
                <a:cs typeface="Times New Roman"/>
              </a:rPr>
              <a:t>                                                                      </a:t>
            </a:r>
            <a:endParaRPr lang="en-US" sz="28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  <a:tabLst>
                <a:tab pos="2228850" algn="l"/>
                <a:tab pos="3579495" algn="ctr"/>
              </a:tabLst>
            </a:pPr>
            <a:endParaRPr lang="en-US" sz="2800" dirty="0">
              <a:ea typeface="Calibri"/>
              <a:cs typeface="Times New Roman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984" y="4786340"/>
            <a:ext cx="2414016" cy="376210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 flipV="1">
            <a:off x="3200400" y="1525836"/>
            <a:ext cx="2286000" cy="2057401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stealth" w="med" len="lg"/>
            <a:tailEnd type="stealth" w="med" len="lg"/>
          </a:ln>
          <a:effectLst/>
        </p:spPr>
      </p:cxnSp>
      <p:cxnSp>
        <p:nvCxnSpPr>
          <p:cNvPr id="8" name="Straight Connector 7"/>
          <p:cNvCxnSpPr/>
          <p:nvPr/>
        </p:nvCxnSpPr>
        <p:spPr>
          <a:xfrm>
            <a:off x="2832596" y="2540635"/>
            <a:ext cx="3124200" cy="0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oval" w="sm" len="sm"/>
            <a:tailEnd type="oval" w="sm" len="sm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2533351" y="3714750"/>
                <a:ext cx="4782078" cy="5241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  <a:ea typeface="Times New Roman"/>
                          <a:cs typeface="Times New Roman"/>
                        </a:rPr>
                        <m:t>𝒉</m:t>
                      </m:r>
                      <m:r>
                        <a:rPr lang="en-US" sz="2800" b="1" i="1">
                          <a:latin typeface="Cambria Math"/>
                          <a:ea typeface="Times New Roman"/>
                          <a:cs typeface="Times New Roman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800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is</m:t>
                      </m:r>
                      <m:r>
                        <a:rPr lang="en-US" sz="2800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800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a</m:t>
                      </m:r>
                      <m:r>
                        <a:rPr lang="en-US" sz="2800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800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segment</m:t>
                      </m:r>
                      <m:r>
                        <a:rPr lang="en-US" sz="2800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800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bisector</m:t>
                      </m:r>
                      <m:r>
                        <a:rPr lang="en-US" sz="2800" b="1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800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of</m:t>
                      </m:r>
                      <m:r>
                        <a:rPr lang="en-US" sz="2800" b="1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  </m:t>
                      </m:r>
                      <m:acc>
                        <m:accPr>
                          <m:chr m:val="̅"/>
                          <m:ctrlPr>
                            <a:rPr lang="en-US" sz="2800" b="1" i="1">
                              <a:effectLst/>
                              <a:latin typeface="Cambria Math" panose="02040503050406030204" pitchFamily="18" charset="0"/>
                              <a:ea typeface="Times New Roman"/>
                              <a:cs typeface="Calibri"/>
                            </a:rPr>
                          </m:ctrlPr>
                        </m:accPr>
                        <m:e>
                          <m:r>
                            <a:rPr lang="en-US" sz="2800" b="1" i="1">
                              <a:effectLst/>
                              <a:latin typeface="Cambria Math"/>
                              <a:ea typeface="Times New Roman"/>
                              <a:cs typeface="Calibri"/>
                            </a:rPr>
                            <m:t>𝑨𝑪</m:t>
                          </m:r>
                        </m:e>
                      </m:acc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33351" y="3714750"/>
                <a:ext cx="4782078" cy="524118"/>
              </a:xfrm>
              <a:prstGeom prst="rect">
                <a:avLst/>
              </a:prstGeom>
              <a:blipFill rotWithShape="1">
                <a:blip r:embed="rId4"/>
                <a:stretch>
                  <a:fillRect t="-10465" r="-2934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2635240" y="4238868"/>
                <a:ext cx="3518912" cy="5241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  <a:ea typeface="Times New Roman"/>
                          <a:cs typeface="Times New Roman"/>
                        </a:rPr>
                        <m:t>𝑩</m:t>
                      </m:r>
                      <m:r>
                        <a:rPr lang="en-US" sz="2800" b="1" i="1">
                          <a:latin typeface="Cambria Math"/>
                          <a:ea typeface="Times New Roman"/>
                          <a:cs typeface="Times New Roman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800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is</m:t>
                      </m:r>
                      <m:r>
                        <a:rPr lang="en-US" sz="2800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800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a</m:t>
                      </m:r>
                      <m:r>
                        <a:rPr lang="en-US" sz="2800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800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midpoint</m:t>
                      </m:r>
                      <m:r>
                        <a:rPr lang="en-US" sz="2800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800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of</m:t>
                      </m:r>
                      <m:r>
                        <a:rPr lang="en-US" sz="2800" b="1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 </m:t>
                      </m:r>
                      <m:acc>
                        <m:accPr>
                          <m:chr m:val="̅"/>
                          <m:ctrlPr>
                            <a:rPr lang="en-US" sz="2800" b="1" i="1">
                              <a:effectLst/>
                              <a:latin typeface="Cambria Math" panose="02040503050406030204" pitchFamily="18" charset="0"/>
                              <a:ea typeface="Times New Roman"/>
                              <a:cs typeface="Calibri"/>
                            </a:rPr>
                          </m:ctrlPr>
                        </m:accPr>
                        <m:e>
                          <m:r>
                            <a:rPr lang="en-US" sz="2800" b="1" i="1">
                              <a:effectLst/>
                              <a:latin typeface="Cambria Math"/>
                              <a:ea typeface="Times New Roman"/>
                              <a:cs typeface="Calibri"/>
                            </a:rPr>
                            <m:t>𝑨𝑪</m:t>
                          </m:r>
                        </m:e>
                      </m:acc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5240" y="4238868"/>
                <a:ext cx="3518912" cy="524118"/>
              </a:xfrm>
              <a:prstGeom prst="rect">
                <a:avLst/>
              </a:prstGeom>
              <a:blipFill rotWithShape="1">
                <a:blip r:embed="rId5"/>
                <a:stretch>
                  <a:fillRect t="-10465" r="-3979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2525434" y="1885950"/>
                <a:ext cx="381707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  <a:ea typeface="Times New Roman"/>
                          <a:cs typeface="Times New Roman"/>
                        </a:rPr>
                        <m:t>   </m:t>
                      </m:r>
                      <m:r>
                        <a:rPr lang="en-US" sz="2800" b="1" i="1" smtClean="0">
                          <a:latin typeface="Cambria Math"/>
                          <a:ea typeface="Times New Roman"/>
                          <a:cs typeface="Times New Roman"/>
                        </a:rPr>
                        <m:t>𝑨</m:t>
                      </m:r>
                      <m:r>
                        <a:rPr lang="en-US" sz="2800" b="1" i="1" smtClean="0">
                          <a:latin typeface="Cambria Math"/>
                          <a:ea typeface="Times New Roman"/>
                          <a:cs typeface="Times New Roman"/>
                        </a:rPr>
                        <m:t>               </m:t>
                      </m:r>
                      <m:r>
                        <a:rPr lang="en-US" sz="2800" b="1" i="1">
                          <a:solidFill>
                            <a:prstClr val="black"/>
                          </a:solidFill>
                          <a:latin typeface="Cambria Math"/>
                          <a:ea typeface="Times New Roman"/>
                          <a:cs typeface="Times New Roman"/>
                        </a:rPr>
                        <m:t>𝑩</m:t>
                      </m:r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  <a:ea typeface="Times New Roman"/>
                          <a:cs typeface="Times New Roman"/>
                        </a:rPr>
                        <m:t>                  </m:t>
                      </m:r>
                      <m:r>
                        <a:rPr lang="en-US" sz="2800" b="1" i="1">
                          <a:latin typeface="Cambria Math"/>
                          <a:ea typeface="Times New Roman"/>
                          <a:cs typeface="Times New Roman"/>
                        </a:rPr>
                        <m:t>𝑪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5434" y="1885950"/>
                <a:ext cx="3817071" cy="523220"/>
              </a:xfrm>
              <a:prstGeom prst="rect">
                <a:avLst/>
              </a:prstGeom>
              <a:blipFill rotWithShape="1">
                <a:blip r:embed="rId6"/>
                <a:stretch>
                  <a:fillRect t="-10465" r="-2396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Arrow Connector 13"/>
          <p:cNvCxnSpPr/>
          <p:nvPr/>
        </p:nvCxnSpPr>
        <p:spPr>
          <a:xfrm flipV="1">
            <a:off x="4343400" y="2533650"/>
            <a:ext cx="0" cy="6985"/>
          </a:xfrm>
          <a:prstGeom prst="straightConnector1">
            <a:avLst/>
          </a:prstGeom>
          <a:noFill/>
          <a:ln w="31750" cap="flat" cmpd="sng" algn="ctr">
            <a:solidFill>
              <a:srgbClr val="C00000"/>
            </a:solidFill>
            <a:prstDash val="solid"/>
            <a:headEnd type="oval"/>
            <a:tailEnd type="oval"/>
          </a:ln>
          <a:effectLst/>
        </p:spPr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3590F91-9451-4299-99E1-26B5E488EA3D}"/>
                  </a:ext>
                </a:extLst>
              </p:cNvPr>
              <p:cNvSpPr txBox="1"/>
              <p:nvPr/>
            </p:nvSpPr>
            <p:spPr>
              <a:xfrm>
                <a:off x="5392152" y="1100222"/>
                <a:ext cx="7620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  <a:ea typeface="Times New Roman"/>
                          <a:cs typeface="Times New Roman"/>
                        </a:rPr>
                        <m:t>𝒉</m:t>
                      </m:r>
                    </m:oMath>
                  </m:oMathPara>
                </a14:m>
                <a:endParaRPr lang="en-ZA" sz="2800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3590F91-9451-4299-99E1-26B5E488EA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2152" y="1100222"/>
                <a:ext cx="762000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62762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236" y="-1806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Measuring Segments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141" y="361950"/>
            <a:ext cx="9048859" cy="10161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4: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/>
              <a:t>Find the length of each segment. Draw a diagram to represent the situation.</a:t>
            </a:r>
            <a:endParaRPr lang="en-US" sz="2800" b="1" i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984" y="4786340"/>
            <a:ext cx="2414016" cy="37621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53439" y="1325427"/>
            <a:ext cx="4539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a</a:t>
            </a:r>
            <a:r>
              <a:rPr lang="en-US" sz="2800" dirty="0"/>
              <a:t>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Rectangle 10"/>
              <p:cNvSpPr/>
              <p:nvPr/>
            </p:nvSpPr>
            <p:spPr>
              <a:xfrm>
                <a:off x="381000" y="1352550"/>
                <a:ext cx="8763000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 dirty="0"/>
                  <a:t>Point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latin typeface="Cambria Math"/>
                      </a:rPr>
                      <m:t>𝑩</m:t>
                    </m:r>
                  </m:oMath>
                </a14:m>
                <a:r>
                  <a:rPr lang="en-US" sz="2800" dirty="0"/>
                  <a:t> is midpoint of segment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800" b="1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1" i="1">
                            <a:latin typeface="Cambria Math"/>
                          </a:rPr>
                          <m:t>𝑴𝑵</m:t>
                        </m:r>
                      </m:e>
                    </m:acc>
                  </m:oMath>
                </a14:m>
                <a:r>
                  <a:rPr lang="en-US" sz="2800" dirty="0"/>
                  <a:t>. </a:t>
                </a:r>
              </a:p>
              <a:p>
                <a14:m>
                  <m:oMath xmlns:m="http://schemas.openxmlformats.org/officeDocument/2006/math">
                    <m:r>
                      <a:rPr lang="en-US" sz="2800" b="1" i="1" smtClean="0">
                        <a:latin typeface="Cambria Math"/>
                      </a:rPr>
                      <m:t>𝑴𝑵</m:t>
                    </m:r>
                    <m:r>
                      <a:rPr lang="en-US" sz="2800" b="1" i="1">
                        <a:latin typeface="Cambria Math"/>
                      </a:rPr>
                      <m:t>=</m:t>
                    </m:r>
                    <m:r>
                      <a:rPr lang="en-US" sz="2800" b="1" i="1">
                        <a:latin typeface="Cambria Math"/>
                      </a:rPr>
                      <m:t>𝟏𝟎</m:t>
                    </m:r>
                    <m:r>
                      <a:rPr lang="en-US" sz="2800" b="1" i="1">
                        <a:latin typeface="Cambria Math"/>
                      </a:rPr>
                      <m:t> </m:t>
                    </m:r>
                    <m:r>
                      <a:rPr lang="en-US" sz="2800" b="1" i="1">
                        <a:latin typeface="Cambria Math"/>
                      </a:rPr>
                      <m:t>𝒄𝒎</m:t>
                    </m:r>
                    <m:r>
                      <a:rPr lang="en-US" sz="2800" b="1" i="1" smtClean="0">
                        <a:latin typeface="Cambria Math"/>
                      </a:rPr>
                      <m:t>       </m:t>
                    </m:r>
                    <m:acc>
                      <m:accPr>
                        <m:chr m:val="̅"/>
                        <m:ctrlPr>
                          <a:rPr lang="en-US" sz="2800" b="1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1" i="1" smtClean="0">
                            <a:latin typeface="Cambria Math"/>
                          </a:rPr>
                          <m:t>𝑴𝑩</m:t>
                        </m:r>
                      </m:e>
                    </m:acc>
                    <m:r>
                      <a:rPr lang="en-US" sz="2800" b="0" i="0" smtClean="0">
                        <a:latin typeface="Cambria Math"/>
                      </a:rPr>
                      <m:t>=</m:t>
                    </m:r>
                    <m:r>
                      <a:rPr lang="en-ZA" sz="28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0" i="0" smtClean="0">
                        <a:latin typeface="Cambria Math"/>
                      </a:rPr>
                      <m:t>?       </m:t>
                    </m:r>
                    <m:acc>
                      <m:accPr>
                        <m:chr m:val="̅"/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1" i="1" smtClean="0">
                            <a:latin typeface="Cambria Math"/>
                          </a:rPr>
                          <m:t>𝑩𝑵</m:t>
                        </m:r>
                      </m:e>
                    </m:acc>
                    <m:r>
                      <a:rPr lang="en-US" sz="2800" b="0" i="0" smtClean="0">
                        <a:latin typeface="Cambria Math"/>
                      </a:rPr>
                      <m:t>=</m:t>
                    </m:r>
                    <m:r>
                      <a:rPr lang="en-ZA" sz="28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0" i="0" smtClean="0">
                        <a:latin typeface="Cambria Math"/>
                      </a:rPr>
                      <m:t>?</m:t>
                    </m:r>
                  </m:oMath>
                </a14:m>
                <a:r>
                  <a:rPr lang="en-US" sz="2800" dirty="0"/>
                  <a:t> </a:t>
                </a:r>
              </a:p>
            </p:txBody>
          </p:sp>
        </mc:Choice>
        <mc:Fallback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1352550"/>
                <a:ext cx="8763000" cy="954107"/>
              </a:xfrm>
              <a:prstGeom prst="rect">
                <a:avLst/>
              </a:prstGeom>
              <a:blipFill>
                <a:blip r:embed="rId3"/>
                <a:stretch>
                  <a:fillRect l="-1461" t="-6410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1851867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236" y="-1806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Measuring Segments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141" y="361950"/>
            <a:ext cx="9048859" cy="10161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4: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/>
              <a:t>Find the length of each segment. Draw a diagram to represent the situation.</a:t>
            </a:r>
            <a:endParaRPr lang="en-US" sz="2800" b="1" i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984" y="4786340"/>
            <a:ext cx="2414016" cy="37621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53439" y="1325427"/>
            <a:ext cx="4539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a</a:t>
            </a:r>
            <a:r>
              <a:rPr lang="en-US" sz="2800" dirty="0"/>
              <a:t>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Rectangle 10"/>
              <p:cNvSpPr/>
              <p:nvPr/>
            </p:nvSpPr>
            <p:spPr>
              <a:xfrm>
                <a:off x="381000" y="1352550"/>
                <a:ext cx="8763000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US" sz="2800" dirty="0">
                    <a:solidFill>
                      <a:prstClr val="black"/>
                    </a:solidFill>
                  </a:rPr>
                  <a:t>Point </a:t>
                </a:r>
                <a14:m>
                  <m:oMath xmlns:m="http://schemas.openxmlformats.org/officeDocument/2006/math">
                    <m:r>
                      <a:rPr lang="en-US" sz="2800" b="1" i="1">
                        <a:solidFill>
                          <a:prstClr val="black"/>
                        </a:solidFill>
                        <a:latin typeface="Cambria Math"/>
                      </a:rPr>
                      <m:t>𝑩</m:t>
                    </m:r>
                  </m:oMath>
                </a14:m>
                <a:r>
                  <a:rPr lang="en-US" sz="2800" dirty="0">
                    <a:solidFill>
                      <a:prstClr val="black"/>
                    </a:solidFill>
                  </a:rPr>
                  <a:t> is midpoint of segment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𝑴𝑵</m:t>
                        </m:r>
                      </m:e>
                    </m:acc>
                  </m:oMath>
                </a14:m>
                <a:r>
                  <a:rPr lang="en-US" sz="2800" dirty="0">
                    <a:solidFill>
                      <a:prstClr val="black"/>
                    </a:solidFill>
                  </a:rPr>
                  <a:t>. </a:t>
                </a:r>
              </a:p>
              <a:p>
                <a:pPr lvl="0"/>
                <a14:m>
                  <m:oMath xmlns:m="http://schemas.openxmlformats.org/officeDocument/2006/math">
                    <m:r>
                      <a:rPr lang="en-US" sz="2800" b="1" i="1">
                        <a:solidFill>
                          <a:prstClr val="black"/>
                        </a:solidFill>
                        <a:latin typeface="Cambria Math"/>
                      </a:rPr>
                      <m:t>𝑴𝑵</m:t>
                    </m:r>
                    <m:r>
                      <a:rPr lang="en-US" sz="2800" b="1" i="1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r>
                      <a:rPr lang="en-US" sz="2800" b="1" i="1">
                        <a:solidFill>
                          <a:prstClr val="black"/>
                        </a:solidFill>
                        <a:latin typeface="Cambria Math"/>
                      </a:rPr>
                      <m:t>𝟏𝟎</m:t>
                    </m:r>
                    <m:r>
                      <a:rPr lang="en-US" sz="2800" b="1" i="1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  <m:r>
                      <a:rPr lang="en-US" sz="2800" b="1" i="1">
                        <a:solidFill>
                          <a:prstClr val="black"/>
                        </a:solidFill>
                        <a:latin typeface="Cambria Math"/>
                      </a:rPr>
                      <m:t>𝒄𝒎</m:t>
                    </m:r>
                    <m:r>
                      <a:rPr lang="en-US" sz="2800" b="1" i="1">
                        <a:solidFill>
                          <a:prstClr val="black"/>
                        </a:solidFill>
                        <a:latin typeface="Cambria Math"/>
                      </a:rPr>
                      <m:t>       </m:t>
                    </m:r>
                    <m:acc>
                      <m:accPr>
                        <m:chr m:val="̅"/>
                        <m:ctrlP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𝑴𝑩</m:t>
                        </m:r>
                      </m:e>
                    </m:acc>
                    <m:r>
                      <a:rPr lang="en-US" sz="2800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r>
                      <a:rPr lang="en-ZA" sz="2800" b="0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smtClean="0">
                        <a:solidFill>
                          <a:prstClr val="black"/>
                        </a:solidFill>
                        <a:latin typeface="Cambria Math"/>
                      </a:rPr>
                      <m:t>?</m:t>
                    </m:r>
                    <m:r>
                      <a:rPr lang="en-US" sz="2800">
                        <a:solidFill>
                          <a:prstClr val="black"/>
                        </a:solidFill>
                        <a:latin typeface="Cambria Math"/>
                      </a:rPr>
                      <m:t>       </m:t>
                    </m:r>
                    <m:acc>
                      <m:accPr>
                        <m:chr m:val="̅"/>
                        <m:ctrlPr>
                          <a:rPr lang="en-US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𝑩𝑵</m:t>
                        </m:r>
                      </m:e>
                    </m:acc>
                    <m:r>
                      <a:rPr lang="en-US" sz="2800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r>
                      <a:rPr lang="en-ZA" sz="2800" b="0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>
                        <a:solidFill>
                          <a:prstClr val="black"/>
                        </a:solidFill>
                        <a:latin typeface="Cambria Math"/>
                      </a:rPr>
                      <m:t>?</m:t>
                    </m:r>
                  </m:oMath>
                </a14:m>
                <a:r>
                  <a:rPr lang="en-US" sz="2800" dirty="0">
                    <a:solidFill>
                      <a:prstClr val="black"/>
                    </a:solidFill>
                  </a:rPr>
                  <a:t> </a:t>
                </a:r>
              </a:p>
            </p:txBody>
          </p:sp>
        </mc:Choice>
        <mc:Fallback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1352550"/>
                <a:ext cx="8763000" cy="954107"/>
              </a:xfrm>
              <a:prstGeom prst="rect">
                <a:avLst/>
              </a:prstGeom>
              <a:blipFill>
                <a:blip r:embed="rId3"/>
                <a:stretch>
                  <a:fillRect l="-1461" t="-6410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/>
          <p:cNvCxnSpPr/>
          <p:nvPr/>
        </p:nvCxnSpPr>
        <p:spPr>
          <a:xfrm>
            <a:off x="2209800" y="3333750"/>
            <a:ext cx="1334543" cy="0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oval" w="sm" len="sm"/>
            <a:tailEnd type="oval" w="sm" len="sm"/>
          </a:ln>
          <a:effectLst/>
        </p:spPr>
      </p:cxnSp>
      <p:cxnSp>
        <p:nvCxnSpPr>
          <p:cNvPr id="8" name="Straight Connector 7"/>
          <p:cNvCxnSpPr/>
          <p:nvPr/>
        </p:nvCxnSpPr>
        <p:spPr>
          <a:xfrm>
            <a:off x="914400" y="3333750"/>
            <a:ext cx="1295400" cy="0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oval" w="sm" len="sm"/>
            <a:tailEnd type="oval" w="sm" len="sm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685800" y="2760008"/>
                <a:ext cx="328006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/>
                          <a:ea typeface="Times New Roman"/>
                          <a:cs typeface="Times New Roman"/>
                        </a:rPr>
                        <m:t>𝑴</m:t>
                      </m:r>
                      <m:r>
                        <a:rPr lang="en-US" sz="2400" b="1" i="1" smtClean="0">
                          <a:latin typeface="Cambria Math"/>
                          <a:ea typeface="Times New Roman"/>
                          <a:cs typeface="Times New Roman"/>
                        </a:rPr>
                        <m:t>                </m:t>
                      </m:r>
                      <m:r>
                        <a:rPr lang="en-US" sz="2400" b="1" i="1" smtClean="0">
                          <a:latin typeface="Cambria Math"/>
                          <a:ea typeface="Times New Roman"/>
                          <a:cs typeface="Times New Roman"/>
                        </a:rPr>
                        <m:t>𝑩</m:t>
                      </m:r>
                      <m:r>
                        <a:rPr lang="en-US" sz="2400" b="1" i="1" smtClean="0">
                          <a:latin typeface="Cambria Math"/>
                          <a:ea typeface="Times New Roman"/>
                          <a:cs typeface="Times New Roman"/>
                        </a:rPr>
                        <m:t>                 </m:t>
                      </m:r>
                      <m:r>
                        <a:rPr lang="en-US" sz="2400" b="1" i="1" smtClean="0">
                          <a:latin typeface="Cambria Math"/>
                          <a:ea typeface="Times New Roman"/>
                          <a:cs typeface="Times New Roman"/>
                        </a:rPr>
                        <m:t>𝑵</m:t>
                      </m:r>
                      <m:r>
                        <a:rPr lang="en-US" sz="2400" b="1" i="1">
                          <a:latin typeface="Cambria Math"/>
                          <a:ea typeface="Times New Roman"/>
                          <a:cs typeface="Times New Roman"/>
                        </a:rPr>
                        <m:t> 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2760008"/>
                <a:ext cx="3280065" cy="461665"/>
              </a:xfrm>
              <a:prstGeom prst="rect">
                <a:avLst/>
              </a:prstGeom>
              <a:blipFill rotWithShape="1">
                <a:blip r:embed="rId4"/>
                <a:stretch>
                  <a:fillRect t="-10667" r="-3346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Left Brace 12"/>
          <p:cNvSpPr/>
          <p:nvPr/>
        </p:nvSpPr>
        <p:spPr>
          <a:xfrm rot="16200000">
            <a:off x="2018817" y="2229332"/>
            <a:ext cx="421109" cy="2629943"/>
          </a:xfrm>
          <a:prstGeom prst="leftBrace">
            <a:avLst/>
          </a:prstGeom>
          <a:noFill/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1641991" y="3754858"/>
                <a:ext cx="136768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solidFill>
                            <a:prstClr val="black"/>
                          </a:solidFill>
                          <a:latin typeface="Cambria Math"/>
                        </a:rPr>
                        <m:t>𝟏𝟎</m:t>
                      </m:r>
                      <m:r>
                        <a:rPr lang="en-US" sz="2800" b="1" i="1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r>
                        <a:rPr lang="en-US" sz="2800" b="1" i="1">
                          <a:solidFill>
                            <a:prstClr val="black"/>
                          </a:solidFill>
                          <a:latin typeface="Cambria Math"/>
                        </a:rPr>
                        <m:t>𝒄𝒎</m:t>
                      </m:r>
                      <m:r>
                        <a:rPr lang="en-US" sz="2800" b="1" i="1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1991" y="3754858"/>
                <a:ext cx="1367682" cy="523220"/>
              </a:xfrm>
              <a:prstGeom prst="rect">
                <a:avLst/>
              </a:prstGeom>
              <a:blipFill rotWithShape="1">
                <a:blip r:embed="rId5"/>
                <a:stretch>
                  <a:fillRect t="-10465" r="-11556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2307412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236" y="-1806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Measuring Segments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141" y="361950"/>
            <a:ext cx="9048859" cy="10161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4: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/>
              <a:t>Find the length of each segment. Draw a diagram to represent the situation.</a:t>
            </a:r>
            <a:endParaRPr lang="en-US" sz="2800" b="1" i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984" y="4786340"/>
            <a:ext cx="2414016" cy="37621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53439" y="1325427"/>
            <a:ext cx="4539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a</a:t>
            </a:r>
            <a:r>
              <a:rPr lang="en-US" sz="2800" dirty="0"/>
              <a:t>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Rectangle 10"/>
              <p:cNvSpPr/>
              <p:nvPr/>
            </p:nvSpPr>
            <p:spPr>
              <a:xfrm>
                <a:off x="381000" y="1352550"/>
                <a:ext cx="8763000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US" sz="2800" dirty="0">
                    <a:solidFill>
                      <a:prstClr val="black"/>
                    </a:solidFill>
                  </a:rPr>
                  <a:t>Point </a:t>
                </a:r>
                <a14:m>
                  <m:oMath xmlns:m="http://schemas.openxmlformats.org/officeDocument/2006/math">
                    <m:r>
                      <a:rPr lang="en-US" sz="2800" b="1" i="1">
                        <a:solidFill>
                          <a:prstClr val="black"/>
                        </a:solidFill>
                        <a:latin typeface="Cambria Math"/>
                      </a:rPr>
                      <m:t>𝑩</m:t>
                    </m:r>
                  </m:oMath>
                </a14:m>
                <a:r>
                  <a:rPr lang="en-US" sz="2800" dirty="0">
                    <a:solidFill>
                      <a:prstClr val="black"/>
                    </a:solidFill>
                  </a:rPr>
                  <a:t> is midpoint of segment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𝑴𝑵</m:t>
                        </m:r>
                      </m:e>
                    </m:acc>
                  </m:oMath>
                </a14:m>
                <a:r>
                  <a:rPr lang="en-US" sz="2800" dirty="0">
                    <a:solidFill>
                      <a:prstClr val="black"/>
                    </a:solidFill>
                  </a:rPr>
                  <a:t>. </a:t>
                </a:r>
              </a:p>
              <a:p>
                <a:pPr lvl="0"/>
                <a14:m>
                  <m:oMath xmlns:m="http://schemas.openxmlformats.org/officeDocument/2006/math">
                    <m:r>
                      <a:rPr lang="en-US" sz="2800" b="1" i="1">
                        <a:solidFill>
                          <a:prstClr val="black"/>
                        </a:solidFill>
                        <a:latin typeface="Cambria Math"/>
                      </a:rPr>
                      <m:t>𝑴𝑵</m:t>
                    </m:r>
                    <m:r>
                      <a:rPr lang="en-US" sz="2800" b="1" i="1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r>
                      <a:rPr lang="en-US" sz="2800" b="1" i="1">
                        <a:solidFill>
                          <a:prstClr val="black"/>
                        </a:solidFill>
                        <a:latin typeface="Cambria Math"/>
                      </a:rPr>
                      <m:t>𝟏𝟎</m:t>
                    </m:r>
                    <m:r>
                      <a:rPr lang="en-US" sz="2800" b="1" i="1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  <m:r>
                      <a:rPr lang="en-US" sz="2800" b="1" i="1">
                        <a:solidFill>
                          <a:prstClr val="black"/>
                        </a:solidFill>
                        <a:latin typeface="Cambria Math"/>
                      </a:rPr>
                      <m:t>𝒄𝒎</m:t>
                    </m:r>
                    <m:r>
                      <a:rPr lang="en-US" sz="2800" b="1" i="1">
                        <a:solidFill>
                          <a:prstClr val="black"/>
                        </a:solidFill>
                        <a:latin typeface="Cambria Math"/>
                      </a:rPr>
                      <m:t>       </m:t>
                    </m:r>
                    <m:acc>
                      <m:accPr>
                        <m:chr m:val="̅"/>
                        <m:ctrlP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𝑴𝑩</m:t>
                        </m:r>
                      </m:e>
                    </m:acc>
                    <m:r>
                      <a:rPr lang="en-US" sz="2800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r>
                      <a:rPr lang="en-ZA" sz="2800" b="0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>
                        <a:solidFill>
                          <a:prstClr val="black"/>
                        </a:solidFill>
                        <a:latin typeface="Cambria Math"/>
                      </a:rPr>
                      <m:t>?       </m:t>
                    </m:r>
                    <m:acc>
                      <m:accPr>
                        <m:chr m:val="̅"/>
                        <m:ctrlPr>
                          <a:rPr lang="en-US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𝑩𝑵</m:t>
                        </m:r>
                      </m:e>
                    </m:acc>
                    <m:r>
                      <a:rPr lang="en-US" sz="2800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r>
                      <a:rPr lang="en-ZA" sz="2800" b="0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>
                        <a:solidFill>
                          <a:prstClr val="black"/>
                        </a:solidFill>
                        <a:latin typeface="Cambria Math"/>
                      </a:rPr>
                      <m:t>?</m:t>
                    </m:r>
                  </m:oMath>
                </a14:m>
                <a:r>
                  <a:rPr lang="en-US" sz="2800" dirty="0">
                    <a:solidFill>
                      <a:prstClr val="black"/>
                    </a:solidFill>
                  </a:rPr>
                  <a:t> </a:t>
                </a:r>
              </a:p>
            </p:txBody>
          </p:sp>
        </mc:Choice>
        <mc:Fallback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1352550"/>
                <a:ext cx="8763000" cy="954107"/>
              </a:xfrm>
              <a:prstGeom prst="rect">
                <a:avLst/>
              </a:prstGeom>
              <a:blipFill>
                <a:blip r:embed="rId3"/>
                <a:stretch>
                  <a:fillRect l="-1461" t="-6410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472278" y="2387084"/>
                <a:ext cx="296106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effectLst/>
                          <a:latin typeface="Cambria Math"/>
                          <a:ea typeface="Times New Roman"/>
                          <a:cs typeface="Calibri"/>
                        </a:rPr>
                        <m:t>𝑴𝑵</m:t>
                      </m:r>
                      <m:r>
                        <a:rPr lang="en-US" sz="2800" b="1" i="1">
                          <a:effectLst/>
                          <a:latin typeface="Cambria Math"/>
                          <a:ea typeface="Times New Roman"/>
                          <a:cs typeface="Calibri"/>
                        </a:rPr>
                        <m:t>=</m:t>
                      </m:r>
                      <m:r>
                        <a:rPr lang="en-US" sz="2800" b="1" i="1" smtClean="0">
                          <a:effectLst/>
                          <a:latin typeface="Cambria Math"/>
                          <a:ea typeface="Times New Roman"/>
                          <a:cs typeface="Calibri"/>
                        </a:rPr>
                        <m:t>𝑴𝑩</m:t>
                      </m:r>
                      <m:r>
                        <a:rPr lang="en-US" sz="2800" b="1" i="1">
                          <a:effectLst/>
                          <a:latin typeface="Cambria Math"/>
                          <a:ea typeface="Times New Roman"/>
                          <a:cs typeface="Calibri"/>
                        </a:rPr>
                        <m:t> +</m:t>
                      </m:r>
                      <m:r>
                        <a:rPr lang="en-US" sz="2800" b="1" i="1" smtClean="0">
                          <a:effectLst/>
                          <a:latin typeface="Cambria Math"/>
                          <a:ea typeface="Times New Roman"/>
                          <a:cs typeface="Calibri"/>
                        </a:rPr>
                        <m:t>𝑩𝑵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278" y="2387084"/>
                <a:ext cx="2961067" cy="523220"/>
              </a:xfrm>
              <a:prstGeom prst="rect">
                <a:avLst/>
              </a:prstGeom>
              <a:blipFill rotWithShape="1">
                <a:blip r:embed="rId4"/>
                <a:stretch>
                  <a:fillRect t="-10588" r="-5144" b="-341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523243" y="2910304"/>
                <a:ext cx="185416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effectLst/>
                          <a:latin typeface="Cambria Math"/>
                          <a:ea typeface="Times New Roman"/>
                          <a:cs typeface="Calibri"/>
                        </a:rPr>
                        <m:t>𝑴𝑩</m:t>
                      </m:r>
                      <m:r>
                        <a:rPr lang="en-US" sz="2800" b="1" i="1">
                          <a:effectLst/>
                          <a:latin typeface="Cambria Math"/>
                          <a:ea typeface="Times New Roman"/>
                          <a:cs typeface="Calibri"/>
                        </a:rPr>
                        <m:t>=</m:t>
                      </m:r>
                      <m:r>
                        <a:rPr lang="en-US" sz="2800" b="1" i="1" smtClean="0">
                          <a:effectLst/>
                          <a:latin typeface="Cambria Math"/>
                          <a:ea typeface="Times New Roman"/>
                          <a:cs typeface="Calibri"/>
                        </a:rPr>
                        <m:t>𝑩𝑵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243" y="2910304"/>
                <a:ext cx="1854162" cy="523220"/>
              </a:xfrm>
              <a:prstGeom prst="rect">
                <a:avLst/>
              </a:prstGeom>
              <a:blipFill rotWithShape="1">
                <a:blip r:embed="rId5"/>
                <a:stretch>
                  <a:fillRect t="-10465" r="-8224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523243" y="3433524"/>
                <a:ext cx="2470548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effectLst/>
                          <a:latin typeface="Cambria Math"/>
                          <a:ea typeface="Times New Roman"/>
                          <a:cs typeface="Calibri"/>
                        </a:rPr>
                        <m:t>𝑴𝑵</m:t>
                      </m:r>
                      <m:r>
                        <a:rPr lang="en-US" sz="2800" b="1" i="1">
                          <a:effectLst/>
                          <a:latin typeface="Cambria Math"/>
                          <a:ea typeface="Times New Roman"/>
                          <a:cs typeface="Calibri"/>
                        </a:rPr>
                        <m:t>=</m:t>
                      </m:r>
                      <m:r>
                        <a:rPr lang="en-US" sz="2800" b="1" i="1">
                          <a:effectLst/>
                          <a:latin typeface="Cambria Math"/>
                          <a:ea typeface="Times New Roman"/>
                          <a:cs typeface="Calibri"/>
                        </a:rPr>
                        <m:t>𝟐</m:t>
                      </m:r>
                      <m:r>
                        <a:rPr lang="en-US" sz="2800" b="1" i="1">
                          <a:effectLst/>
                          <a:latin typeface="Cambria Math"/>
                          <a:ea typeface="Times New Roman"/>
                          <a:cs typeface="Calibri"/>
                        </a:rPr>
                        <m:t>∗</m:t>
                      </m:r>
                      <m:r>
                        <a:rPr lang="en-US" sz="2800" b="1" i="1" smtClean="0">
                          <a:effectLst/>
                          <a:latin typeface="Cambria Math"/>
                          <a:ea typeface="Times New Roman"/>
                          <a:cs typeface="Calibri"/>
                        </a:rPr>
                        <m:t>𝑴𝑩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243" y="3433524"/>
                <a:ext cx="2470548" cy="523220"/>
              </a:xfrm>
              <a:prstGeom prst="rect">
                <a:avLst/>
              </a:prstGeom>
              <a:blipFill rotWithShape="1">
                <a:blip r:embed="rId6"/>
                <a:stretch>
                  <a:fillRect t="-10465" r="-6173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501966" y="3832874"/>
                <a:ext cx="4766754" cy="8989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effectLst/>
                          <a:latin typeface="Cambria Math"/>
                          <a:ea typeface="Times New Roman"/>
                          <a:cs typeface="Calibri"/>
                        </a:rPr>
                        <m:t>𝑴𝑩</m:t>
                      </m:r>
                      <m:r>
                        <a:rPr lang="en-US" sz="2800" b="1" i="1">
                          <a:effectLst/>
                          <a:latin typeface="Cambria Math"/>
                          <a:ea typeface="Times New Roman"/>
                          <a:cs typeface="Calibri"/>
                        </a:rPr>
                        <m:t>=</m:t>
                      </m:r>
                      <m:f>
                        <m:fPr>
                          <m:ctrlPr>
                            <a:rPr lang="en-US" sz="2800" b="1" i="1">
                              <a:effectLst/>
                              <a:latin typeface="Cambria Math" panose="02040503050406030204" pitchFamily="18" charset="0"/>
                              <a:ea typeface="Times New Roman"/>
                              <a:cs typeface="Calibri"/>
                            </a:rPr>
                          </m:ctrlPr>
                        </m:fPr>
                        <m:num>
                          <m:r>
                            <a:rPr lang="en-US" sz="2800" b="1" i="1" smtClean="0">
                              <a:effectLst/>
                              <a:latin typeface="Cambria Math"/>
                              <a:ea typeface="Times New Roman"/>
                              <a:cs typeface="Calibri"/>
                            </a:rPr>
                            <m:t>𝑴𝑵</m:t>
                          </m:r>
                        </m:num>
                        <m:den>
                          <m:r>
                            <a:rPr lang="en-US" sz="2800" b="1" i="1">
                              <a:effectLst/>
                              <a:latin typeface="Cambria Math"/>
                              <a:ea typeface="Times New Roman"/>
                              <a:cs typeface="Calibri"/>
                            </a:rPr>
                            <m:t>𝟐</m:t>
                          </m:r>
                        </m:den>
                      </m:f>
                      <m:r>
                        <a:rPr lang="en-US" sz="2800" b="1" i="1">
                          <a:effectLst/>
                          <a:latin typeface="Cambria Math"/>
                          <a:ea typeface="Times New Roman"/>
                          <a:cs typeface="Calibri"/>
                        </a:rPr>
                        <m:t>=</m:t>
                      </m:r>
                      <m:f>
                        <m:fPr>
                          <m:ctrlPr>
                            <a:rPr lang="en-US" sz="2800" b="1" i="1">
                              <a:effectLst/>
                              <a:latin typeface="Cambria Math" panose="02040503050406030204" pitchFamily="18" charset="0"/>
                              <a:ea typeface="Times New Roman"/>
                              <a:cs typeface="Calibri"/>
                            </a:rPr>
                          </m:ctrlPr>
                        </m:fPr>
                        <m:num>
                          <m:r>
                            <a:rPr lang="en-US" sz="2800" b="1" i="1">
                              <a:effectLst/>
                              <a:latin typeface="Cambria Math"/>
                              <a:ea typeface="Times New Roman"/>
                              <a:cs typeface="Calibri"/>
                            </a:rPr>
                            <m:t>𝟏𝟎</m:t>
                          </m:r>
                          <m:r>
                            <a:rPr lang="en-US" sz="2800" b="1" i="1">
                              <a:effectLst/>
                              <a:latin typeface="Cambria Math"/>
                              <a:ea typeface="Times New Roman"/>
                              <a:cs typeface="Calibri"/>
                            </a:rPr>
                            <m:t> </m:t>
                          </m:r>
                          <m:r>
                            <a:rPr lang="en-US" sz="2800" b="1" i="1">
                              <a:effectLst/>
                              <a:latin typeface="Cambria Math"/>
                              <a:ea typeface="Times New Roman"/>
                              <a:cs typeface="Calibri"/>
                            </a:rPr>
                            <m:t>𝒄𝒎</m:t>
                          </m:r>
                          <m:r>
                            <a:rPr lang="en-US" sz="2800" b="1" i="1">
                              <a:effectLst/>
                              <a:latin typeface="Cambria Math"/>
                              <a:ea typeface="Times New Roman"/>
                              <a:cs typeface="Calibri"/>
                            </a:rPr>
                            <m:t> </m:t>
                          </m:r>
                        </m:num>
                        <m:den>
                          <m:r>
                            <a:rPr lang="en-US" sz="2800" b="1" i="1">
                              <a:effectLst/>
                              <a:latin typeface="Cambria Math"/>
                              <a:ea typeface="Times New Roman"/>
                              <a:cs typeface="Calibri"/>
                            </a:rPr>
                            <m:t>𝟐</m:t>
                          </m:r>
                        </m:den>
                      </m:f>
                      <m:r>
                        <a:rPr lang="en-US" sz="2800" b="1" i="1">
                          <a:effectLst/>
                          <a:latin typeface="Cambria Math"/>
                          <a:ea typeface="Times New Roman"/>
                          <a:cs typeface="Calibri"/>
                        </a:rPr>
                        <m:t>=</m:t>
                      </m:r>
                      <m:r>
                        <a:rPr lang="en-US" sz="2800" b="1" i="1">
                          <a:effectLst/>
                          <a:latin typeface="Cambria Math"/>
                          <a:ea typeface="Times New Roman"/>
                          <a:cs typeface="Calibri"/>
                        </a:rPr>
                        <m:t>𝟓</m:t>
                      </m:r>
                      <m:r>
                        <a:rPr lang="en-US" sz="2800" b="1" i="1">
                          <a:effectLst/>
                          <a:latin typeface="Cambria Math"/>
                          <a:ea typeface="Times New Roman"/>
                          <a:cs typeface="Calibri"/>
                        </a:rPr>
                        <m:t> </m:t>
                      </m:r>
                      <m:r>
                        <a:rPr lang="en-US" sz="2800" b="1" i="1">
                          <a:effectLst/>
                          <a:latin typeface="Cambria Math"/>
                          <a:ea typeface="Times New Roman"/>
                          <a:cs typeface="Calibri"/>
                        </a:rPr>
                        <m:t>𝒄𝒎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966" y="3832874"/>
                <a:ext cx="4766754" cy="898964"/>
              </a:xfrm>
              <a:prstGeom prst="rect">
                <a:avLst/>
              </a:prstGeom>
              <a:blipFill rotWithShape="1">
                <a:blip r:embed="rId7"/>
                <a:stretch>
                  <a:fillRect r="-2941" b="-27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5829572" y="4047997"/>
                <a:ext cx="2073773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2800" b="1" i="1" smtClean="0">
                              <a:latin typeface="Cambria Math" panose="02040503050406030204" pitchFamily="18" charset="0"/>
                              <a:ea typeface="Times New Roman"/>
                              <a:cs typeface="Calibri"/>
                            </a:rPr>
                          </m:ctrlPr>
                        </m:accPr>
                        <m:e>
                          <m:r>
                            <a:rPr lang="en-US" sz="2800" b="1" i="1">
                              <a:effectLst/>
                              <a:latin typeface="Cambria Math"/>
                              <a:ea typeface="Times New Roman"/>
                              <a:cs typeface="Calibri"/>
                            </a:rPr>
                            <m:t>𝑩𝑵</m:t>
                          </m:r>
                        </m:e>
                      </m:acc>
                      <m:r>
                        <a:rPr lang="en-US" sz="2800" b="1" i="1">
                          <a:effectLst/>
                          <a:latin typeface="Cambria Math"/>
                          <a:ea typeface="Times New Roman"/>
                          <a:cs typeface="Calibri"/>
                        </a:rPr>
                        <m:t>=</m:t>
                      </m:r>
                      <m:r>
                        <a:rPr lang="en-US" sz="2800" b="1" i="1">
                          <a:effectLst/>
                          <a:latin typeface="Cambria Math"/>
                          <a:ea typeface="Times New Roman"/>
                          <a:cs typeface="Calibri"/>
                        </a:rPr>
                        <m:t>𝟓</m:t>
                      </m:r>
                      <m:r>
                        <a:rPr lang="en-US" sz="2800" b="1" i="1">
                          <a:effectLst/>
                          <a:latin typeface="Cambria Math"/>
                          <a:ea typeface="Times New Roman"/>
                          <a:cs typeface="Calibri"/>
                        </a:rPr>
                        <m:t> </m:t>
                      </m:r>
                      <m:r>
                        <a:rPr lang="en-US" sz="2800" b="1" i="1">
                          <a:effectLst/>
                          <a:latin typeface="Cambria Math"/>
                          <a:ea typeface="Times New Roman"/>
                          <a:cs typeface="Calibri"/>
                        </a:rPr>
                        <m:t>𝒄𝒎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9572" y="4047997"/>
                <a:ext cx="2073773" cy="523220"/>
              </a:xfrm>
              <a:prstGeom prst="rect">
                <a:avLst/>
              </a:prstGeom>
              <a:blipFill rotWithShape="1">
                <a:blip r:embed="rId8"/>
                <a:stretch>
                  <a:fillRect t="-10465" r="-7647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5943600" y="3309654"/>
                <a:ext cx="185416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  <a:ea typeface="Times New Roman"/>
                          <a:cs typeface="Calibri"/>
                        </a:rPr>
                        <m:t>𝑴𝑩</m:t>
                      </m:r>
                      <m:r>
                        <a:rPr lang="en-US" sz="2800" b="1" i="1">
                          <a:solidFill>
                            <a:prstClr val="black"/>
                          </a:solidFill>
                          <a:latin typeface="Cambria Math"/>
                          <a:ea typeface="Times New Roman"/>
                          <a:cs typeface="Calibri"/>
                        </a:rPr>
                        <m:t>=</m:t>
                      </m:r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  <a:ea typeface="Times New Roman"/>
                          <a:cs typeface="Calibri"/>
                        </a:rPr>
                        <m:t>𝑩𝑵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3309654"/>
                <a:ext cx="1854162" cy="523220"/>
              </a:xfrm>
              <a:prstGeom prst="rect">
                <a:avLst/>
              </a:prstGeom>
              <a:blipFill rotWithShape="1">
                <a:blip r:embed="rId9"/>
                <a:stretch>
                  <a:fillRect t="-10465" r="-8224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1851867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236" y="-1806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Measuring Segments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141" y="361950"/>
            <a:ext cx="9048859" cy="10161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4: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/>
              <a:t>Find the length of each segment. Draw a diagram to represent the situation.</a:t>
            </a:r>
            <a:endParaRPr lang="en-US" sz="2800" b="1" i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984" y="4786340"/>
            <a:ext cx="2414016" cy="37621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53439" y="1325427"/>
            <a:ext cx="4683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b</a:t>
            </a:r>
            <a:r>
              <a:rPr lang="en-US" sz="2800" dirty="0"/>
              <a:t>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Rectangle 10"/>
              <p:cNvSpPr/>
              <p:nvPr/>
            </p:nvSpPr>
            <p:spPr>
              <a:xfrm>
                <a:off x="381000" y="1352550"/>
                <a:ext cx="8763000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 dirty="0"/>
                  <a:t>Point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latin typeface="Cambria Math"/>
                      </a:rPr>
                      <m:t>𝑫</m:t>
                    </m:r>
                  </m:oMath>
                </a14:m>
                <a:r>
                  <a:rPr lang="en-US" sz="2800" dirty="0"/>
                  <a:t> is midpoint of segment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800" b="1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1" i="1" smtClean="0">
                            <a:latin typeface="Cambria Math"/>
                          </a:rPr>
                          <m:t>𝑭𝑻</m:t>
                        </m:r>
                      </m:e>
                    </m:acc>
                  </m:oMath>
                </a14:m>
                <a:r>
                  <a:rPr lang="en-US" sz="2800" dirty="0"/>
                  <a:t>. </a:t>
                </a:r>
              </a:p>
              <a:p>
                <a14:m>
                  <m:oMath xmlns:m="http://schemas.openxmlformats.org/officeDocument/2006/math">
                    <m:r>
                      <a:rPr lang="en-US" sz="2800" b="1" i="1" smtClean="0">
                        <a:latin typeface="Cambria Math"/>
                      </a:rPr>
                      <m:t>𝑭𝑫</m:t>
                    </m:r>
                    <m:r>
                      <a:rPr lang="en-US" sz="2800" b="1" i="1">
                        <a:latin typeface="Cambria Math"/>
                      </a:rPr>
                      <m:t>=</m:t>
                    </m:r>
                    <m:r>
                      <a:rPr lang="en-US" sz="2800" b="1" i="1" smtClean="0">
                        <a:latin typeface="Cambria Math"/>
                      </a:rPr>
                      <m:t>𝟔</m:t>
                    </m:r>
                    <m:r>
                      <a:rPr lang="en-US" sz="2800" b="1" i="1">
                        <a:latin typeface="Cambria Math"/>
                      </a:rPr>
                      <m:t> </m:t>
                    </m:r>
                    <m:r>
                      <a:rPr lang="en-US" sz="2800" b="1" i="1" smtClean="0">
                        <a:latin typeface="Cambria Math"/>
                      </a:rPr>
                      <m:t>𝒊𝒏</m:t>
                    </m:r>
                    <m:r>
                      <a:rPr lang="en-US" sz="2800" b="1" i="1" smtClean="0">
                        <a:latin typeface="Cambria Math"/>
                      </a:rPr>
                      <m:t>.       </m:t>
                    </m:r>
                    <m:acc>
                      <m:accPr>
                        <m:chr m:val="̅"/>
                        <m:ctrlPr>
                          <a:rPr lang="en-US" sz="2800" b="1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1" i="1" smtClean="0">
                            <a:latin typeface="Cambria Math"/>
                          </a:rPr>
                          <m:t>𝑫𝑻</m:t>
                        </m:r>
                      </m:e>
                    </m:acc>
                    <m:r>
                      <a:rPr lang="en-US" sz="2800" b="0" i="0" smtClean="0">
                        <a:latin typeface="Cambria Math"/>
                      </a:rPr>
                      <m:t>=</m:t>
                    </m:r>
                    <m:r>
                      <a:rPr lang="en-ZA" sz="28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0" i="0" smtClean="0">
                        <a:latin typeface="Cambria Math"/>
                      </a:rPr>
                      <m:t>?       </m:t>
                    </m:r>
                    <m:acc>
                      <m:accPr>
                        <m:chr m:val="̅"/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1" i="1" smtClean="0">
                            <a:latin typeface="Cambria Math"/>
                          </a:rPr>
                          <m:t>𝑭𝑻</m:t>
                        </m:r>
                      </m:e>
                    </m:acc>
                    <m:r>
                      <a:rPr lang="en-US" sz="2800" b="0" i="0" smtClean="0">
                        <a:latin typeface="Cambria Math"/>
                      </a:rPr>
                      <m:t>=</m:t>
                    </m:r>
                    <m:r>
                      <a:rPr lang="en-ZA" sz="28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0" i="0" smtClean="0">
                        <a:latin typeface="Cambria Math"/>
                      </a:rPr>
                      <m:t>?</m:t>
                    </m:r>
                  </m:oMath>
                </a14:m>
                <a:r>
                  <a:rPr lang="en-US" sz="2800" dirty="0"/>
                  <a:t> </a:t>
                </a:r>
              </a:p>
            </p:txBody>
          </p:sp>
        </mc:Choice>
        <mc:Fallback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1352550"/>
                <a:ext cx="8763000" cy="954107"/>
              </a:xfrm>
              <a:prstGeom prst="rect">
                <a:avLst/>
              </a:prstGeom>
              <a:blipFill>
                <a:blip r:embed="rId3"/>
                <a:stretch>
                  <a:fillRect l="-1461" t="-6410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385103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Measuring Segments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66750"/>
            <a:ext cx="8915400" cy="41148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/>
          </a:p>
          <a:p>
            <a:pPr marL="0" indent="0" algn="ctr">
              <a:buNone/>
            </a:pPr>
            <a:r>
              <a:rPr lang="en-US" sz="2400" b="1" dirty="0">
                <a:solidFill>
                  <a:srgbClr val="0070C0"/>
                </a:solidFill>
              </a:rPr>
              <a:t>Key Vocabulary:</a:t>
            </a:r>
          </a:p>
          <a:p>
            <a:pPr marL="0" indent="0" algn="ctr">
              <a:buNone/>
            </a:pPr>
            <a:r>
              <a:rPr lang="en-US" sz="2400" dirty="0"/>
              <a:t>Line Segment</a:t>
            </a:r>
          </a:p>
          <a:p>
            <a:pPr marL="0" indent="0" algn="ctr">
              <a:buNone/>
            </a:pPr>
            <a:r>
              <a:rPr lang="en-US" sz="2400" dirty="0"/>
              <a:t>Distance / Length</a:t>
            </a:r>
          </a:p>
          <a:p>
            <a:pPr marL="0" indent="0" algn="ctr">
              <a:buNone/>
            </a:pPr>
            <a:r>
              <a:rPr lang="en-US" sz="2400" dirty="0"/>
              <a:t>Congruent Segments</a:t>
            </a:r>
          </a:p>
          <a:p>
            <a:pPr marL="0" indent="0" algn="ctr">
              <a:buNone/>
            </a:pPr>
            <a:r>
              <a:rPr lang="en-US" sz="2400" dirty="0"/>
              <a:t>Segment Bisector</a:t>
            </a:r>
          </a:p>
          <a:p>
            <a:pPr marL="0" indent="0" algn="ctr">
              <a:buNone/>
            </a:pPr>
            <a:r>
              <a:rPr lang="en-US" sz="2400" dirty="0"/>
              <a:t>Segment Partition</a:t>
            </a:r>
          </a:p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r>
              <a:rPr lang="en-US" sz="2400" dirty="0"/>
              <a:t>.</a:t>
            </a:r>
          </a:p>
          <a:p>
            <a:pPr marL="0" indent="0">
              <a:buNone/>
            </a:pPr>
            <a:endParaRPr lang="en-US" sz="24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984" y="4786340"/>
            <a:ext cx="2414016" cy="376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29432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236" y="-1806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Measuring Segments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141" y="361950"/>
            <a:ext cx="9048859" cy="10161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4: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/>
              <a:t>Find the length of each segment. Draw a diagram to represent the situation.</a:t>
            </a:r>
            <a:endParaRPr lang="en-US" sz="2800" b="1" i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984" y="4786340"/>
            <a:ext cx="2414016" cy="37621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53439" y="1325427"/>
            <a:ext cx="4683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b</a:t>
            </a:r>
            <a:r>
              <a:rPr lang="en-US" sz="2800" dirty="0"/>
              <a:t>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Rectangle 10"/>
              <p:cNvSpPr/>
              <p:nvPr/>
            </p:nvSpPr>
            <p:spPr>
              <a:xfrm>
                <a:off x="381000" y="1352550"/>
                <a:ext cx="8763000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US" sz="2800" dirty="0">
                    <a:solidFill>
                      <a:prstClr val="black"/>
                    </a:solidFill>
                  </a:rPr>
                  <a:t>Point </a:t>
                </a:r>
                <a14:m>
                  <m:oMath xmlns:m="http://schemas.openxmlformats.org/officeDocument/2006/math">
                    <m:r>
                      <a:rPr lang="en-US" sz="2800" b="1" i="1">
                        <a:solidFill>
                          <a:prstClr val="black"/>
                        </a:solidFill>
                        <a:latin typeface="Cambria Math"/>
                      </a:rPr>
                      <m:t>𝑫</m:t>
                    </m:r>
                  </m:oMath>
                </a14:m>
                <a:r>
                  <a:rPr lang="en-US" sz="2800" dirty="0">
                    <a:solidFill>
                      <a:prstClr val="black"/>
                    </a:solidFill>
                  </a:rPr>
                  <a:t> is midpoint of segment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𝑭𝑻</m:t>
                        </m:r>
                      </m:e>
                    </m:acc>
                  </m:oMath>
                </a14:m>
                <a:r>
                  <a:rPr lang="en-US" sz="2800" dirty="0">
                    <a:solidFill>
                      <a:prstClr val="black"/>
                    </a:solidFill>
                  </a:rPr>
                  <a:t>. </a:t>
                </a:r>
              </a:p>
              <a:p>
                <a:pPr lvl="0"/>
                <a14:m>
                  <m:oMath xmlns:m="http://schemas.openxmlformats.org/officeDocument/2006/math">
                    <m:r>
                      <a:rPr lang="en-US" sz="2800" b="1" i="1">
                        <a:solidFill>
                          <a:prstClr val="black"/>
                        </a:solidFill>
                        <a:latin typeface="Cambria Math"/>
                      </a:rPr>
                      <m:t>𝑭𝑫</m:t>
                    </m:r>
                    <m:r>
                      <a:rPr lang="en-US" sz="2800" b="1" i="1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r>
                      <a:rPr lang="en-US" sz="2800" b="1" i="1">
                        <a:solidFill>
                          <a:prstClr val="black"/>
                        </a:solidFill>
                        <a:latin typeface="Cambria Math"/>
                      </a:rPr>
                      <m:t>𝟔</m:t>
                    </m:r>
                    <m:r>
                      <a:rPr lang="en-US" sz="2800" b="1" i="1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  <m:r>
                      <a:rPr lang="en-US" sz="2800" b="1" i="1">
                        <a:solidFill>
                          <a:prstClr val="black"/>
                        </a:solidFill>
                        <a:latin typeface="Cambria Math"/>
                      </a:rPr>
                      <m:t>𝒊𝒏</m:t>
                    </m:r>
                    <m:r>
                      <a:rPr lang="en-US" sz="2800" b="1" i="1">
                        <a:solidFill>
                          <a:prstClr val="black"/>
                        </a:solidFill>
                        <a:latin typeface="Cambria Math"/>
                      </a:rPr>
                      <m:t>.       </m:t>
                    </m:r>
                    <m:acc>
                      <m:accPr>
                        <m:chr m:val="̅"/>
                        <m:ctrlP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𝑫𝑻</m:t>
                        </m:r>
                      </m:e>
                    </m:acc>
                    <m:r>
                      <a:rPr lang="en-US" sz="2800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r>
                      <a:rPr lang="en-ZA" sz="2800" b="0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>
                        <a:solidFill>
                          <a:prstClr val="black"/>
                        </a:solidFill>
                        <a:latin typeface="Cambria Math"/>
                      </a:rPr>
                      <m:t>?       </m:t>
                    </m:r>
                    <m:acc>
                      <m:accPr>
                        <m:chr m:val="̅"/>
                        <m:ctrlPr>
                          <a:rPr lang="en-US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𝑭𝑻</m:t>
                        </m:r>
                      </m:e>
                    </m:acc>
                    <m:r>
                      <a:rPr lang="en-US" sz="2800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r>
                      <a:rPr lang="en-ZA" sz="2800" b="0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>
                        <a:solidFill>
                          <a:prstClr val="black"/>
                        </a:solidFill>
                        <a:latin typeface="Cambria Math"/>
                      </a:rPr>
                      <m:t>?</m:t>
                    </m:r>
                  </m:oMath>
                </a14:m>
                <a:r>
                  <a:rPr lang="en-US" sz="2800" dirty="0">
                    <a:solidFill>
                      <a:prstClr val="black"/>
                    </a:solidFill>
                  </a:rPr>
                  <a:t> </a:t>
                </a:r>
              </a:p>
            </p:txBody>
          </p:sp>
        </mc:Choice>
        <mc:Fallback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1352550"/>
                <a:ext cx="8763000" cy="954107"/>
              </a:xfrm>
              <a:prstGeom prst="rect">
                <a:avLst/>
              </a:prstGeom>
              <a:blipFill>
                <a:blip r:embed="rId3"/>
                <a:stretch>
                  <a:fillRect l="-1461" t="-6410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/>
          <p:cNvCxnSpPr/>
          <p:nvPr/>
        </p:nvCxnSpPr>
        <p:spPr>
          <a:xfrm>
            <a:off x="914400" y="3333750"/>
            <a:ext cx="1295400" cy="0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oval" w="sm" len="sm"/>
            <a:tailEnd type="oval" w="sm" len="sm"/>
          </a:ln>
          <a:effectLst/>
        </p:spPr>
      </p:cxnSp>
      <p:cxnSp>
        <p:nvCxnSpPr>
          <p:cNvPr id="8" name="Straight Connector 7"/>
          <p:cNvCxnSpPr/>
          <p:nvPr/>
        </p:nvCxnSpPr>
        <p:spPr>
          <a:xfrm>
            <a:off x="2209800" y="3333750"/>
            <a:ext cx="1295400" cy="0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oval" w="sm" len="sm"/>
            <a:tailEnd type="oval" w="sm" len="sm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685800" y="2585104"/>
                <a:ext cx="316304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prstClr val="black"/>
                          </a:solidFill>
                          <a:latin typeface="Cambria Math"/>
                          <a:ea typeface="Times New Roman"/>
                          <a:cs typeface="Times New Roman"/>
                        </a:rPr>
                        <m:t>𝑭</m:t>
                      </m:r>
                      <m:r>
                        <a:rPr lang="en-US" sz="2400" b="1" i="1">
                          <a:solidFill>
                            <a:prstClr val="black"/>
                          </a:solidFill>
                          <a:latin typeface="Cambria Math"/>
                          <a:ea typeface="Times New Roman"/>
                          <a:cs typeface="Times New Roman"/>
                        </a:rPr>
                        <m:t>                </m:t>
                      </m:r>
                      <m:r>
                        <a:rPr lang="en-US" sz="2400" b="1" i="1" smtClean="0">
                          <a:solidFill>
                            <a:prstClr val="black"/>
                          </a:solidFill>
                          <a:latin typeface="Cambria Math"/>
                          <a:ea typeface="Times New Roman"/>
                          <a:cs typeface="Times New Roman"/>
                        </a:rPr>
                        <m:t>𝑫</m:t>
                      </m:r>
                      <m:r>
                        <a:rPr lang="en-US" sz="2400" b="1" i="1">
                          <a:solidFill>
                            <a:prstClr val="black"/>
                          </a:solidFill>
                          <a:latin typeface="Cambria Math"/>
                          <a:ea typeface="Times New Roman"/>
                          <a:cs typeface="Times New Roman"/>
                        </a:rPr>
                        <m:t>                 </m:t>
                      </m:r>
                      <m:r>
                        <a:rPr lang="en-US" sz="2400" b="1" i="1" smtClean="0">
                          <a:solidFill>
                            <a:prstClr val="black"/>
                          </a:solidFill>
                          <a:latin typeface="Cambria Math"/>
                          <a:ea typeface="Times New Roman"/>
                          <a:cs typeface="Times New Roman"/>
                        </a:rPr>
                        <m:t>𝑻</m:t>
                      </m:r>
                      <m:r>
                        <a:rPr lang="en-US" sz="2400" b="1" i="1">
                          <a:solidFill>
                            <a:prstClr val="black"/>
                          </a:solidFill>
                          <a:latin typeface="Cambria Math"/>
                          <a:ea typeface="Times New Roman"/>
                          <a:cs typeface="Times New Roman"/>
                        </a:rPr>
                        <m:t> </m:t>
                      </m:r>
                    </m:oMath>
                  </m:oMathPara>
                </a14:m>
                <a:endParaRPr lang="en-US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2585104"/>
                <a:ext cx="3163045" cy="461665"/>
              </a:xfrm>
              <a:prstGeom prst="rect">
                <a:avLst/>
              </a:prstGeom>
              <a:blipFill rotWithShape="1">
                <a:blip r:embed="rId4"/>
                <a:stretch>
                  <a:fillRect t="-10526" r="-3668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Left Brace 9"/>
          <p:cNvSpPr/>
          <p:nvPr/>
        </p:nvSpPr>
        <p:spPr>
          <a:xfrm rot="16200000">
            <a:off x="1361331" y="2886817"/>
            <a:ext cx="421109" cy="1314971"/>
          </a:xfrm>
          <a:prstGeom prst="leftBrace">
            <a:avLst/>
          </a:prstGeom>
          <a:noFill/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1033115" y="3757702"/>
                <a:ext cx="1077539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𝟔</m:t>
                      </m:r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𝒊𝒏</m:t>
                      </m:r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. </m:t>
                      </m:r>
                    </m:oMath>
                  </m:oMathPara>
                </a14:m>
                <a:endParaRPr lang="en-US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3115" y="3757702"/>
                <a:ext cx="1077539" cy="523220"/>
              </a:xfrm>
              <a:prstGeom prst="rect">
                <a:avLst/>
              </a:prstGeom>
              <a:blipFill rotWithShape="1">
                <a:blip r:embed="rId5"/>
                <a:stretch>
                  <a:fillRect t="-10465" r="-14689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6069689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236" y="-1806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Measuring Segments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141" y="361950"/>
            <a:ext cx="9048859" cy="10161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4: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/>
              <a:t>Find the length of each segment. Draw a diagram to represent the situation.</a:t>
            </a:r>
            <a:endParaRPr lang="en-US" sz="2800" b="1" i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984" y="4786340"/>
            <a:ext cx="2414016" cy="37621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53439" y="1325427"/>
            <a:ext cx="4683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b</a:t>
            </a:r>
            <a:r>
              <a:rPr lang="en-US" sz="2800" dirty="0"/>
              <a:t>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Rectangle 10"/>
              <p:cNvSpPr/>
              <p:nvPr/>
            </p:nvSpPr>
            <p:spPr>
              <a:xfrm>
                <a:off x="381000" y="1352550"/>
                <a:ext cx="8763000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US" sz="2800" dirty="0">
                    <a:solidFill>
                      <a:prstClr val="black"/>
                    </a:solidFill>
                  </a:rPr>
                  <a:t>Point </a:t>
                </a:r>
                <a14:m>
                  <m:oMath xmlns:m="http://schemas.openxmlformats.org/officeDocument/2006/math">
                    <m:r>
                      <a:rPr lang="en-US" sz="2800" b="1" i="1">
                        <a:solidFill>
                          <a:prstClr val="black"/>
                        </a:solidFill>
                        <a:latin typeface="Cambria Math"/>
                      </a:rPr>
                      <m:t>𝑫</m:t>
                    </m:r>
                  </m:oMath>
                </a14:m>
                <a:r>
                  <a:rPr lang="en-US" sz="2800" dirty="0">
                    <a:solidFill>
                      <a:prstClr val="black"/>
                    </a:solidFill>
                  </a:rPr>
                  <a:t> is midpoint of segment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𝑭𝑻</m:t>
                        </m:r>
                      </m:e>
                    </m:acc>
                  </m:oMath>
                </a14:m>
                <a:r>
                  <a:rPr lang="en-US" sz="2800" dirty="0">
                    <a:solidFill>
                      <a:prstClr val="black"/>
                    </a:solidFill>
                  </a:rPr>
                  <a:t>. </a:t>
                </a:r>
              </a:p>
              <a:p>
                <a:pPr lvl="0"/>
                <a14:m>
                  <m:oMath xmlns:m="http://schemas.openxmlformats.org/officeDocument/2006/math">
                    <m:r>
                      <a:rPr lang="en-US" sz="2800" b="1" i="1">
                        <a:solidFill>
                          <a:prstClr val="black"/>
                        </a:solidFill>
                        <a:latin typeface="Cambria Math"/>
                      </a:rPr>
                      <m:t>𝑭𝑫</m:t>
                    </m:r>
                    <m:r>
                      <a:rPr lang="en-US" sz="2800" b="1" i="1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r>
                      <a:rPr lang="en-US" sz="2800" b="1" i="1">
                        <a:solidFill>
                          <a:prstClr val="black"/>
                        </a:solidFill>
                        <a:latin typeface="Cambria Math"/>
                      </a:rPr>
                      <m:t>𝟔</m:t>
                    </m:r>
                    <m:r>
                      <a:rPr lang="en-US" sz="2800" b="1" i="1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  <m:r>
                      <a:rPr lang="en-US" sz="2800" b="1" i="1">
                        <a:solidFill>
                          <a:prstClr val="black"/>
                        </a:solidFill>
                        <a:latin typeface="Cambria Math"/>
                      </a:rPr>
                      <m:t>𝒊𝒏</m:t>
                    </m:r>
                    <m:r>
                      <a:rPr lang="en-US" sz="2800" b="1" i="1">
                        <a:solidFill>
                          <a:prstClr val="black"/>
                        </a:solidFill>
                        <a:latin typeface="Cambria Math"/>
                      </a:rPr>
                      <m:t>.       </m:t>
                    </m:r>
                    <m:acc>
                      <m:accPr>
                        <m:chr m:val="̅"/>
                        <m:ctrlP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𝑫𝑻</m:t>
                        </m:r>
                      </m:e>
                    </m:acc>
                    <m:r>
                      <a:rPr lang="en-US" sz="2800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r>
                      <a:rPr lang="en-ZA" sz="2800" b="0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>
                        <a:solidFill>
                          <a:prstClr val="black"/>
                        </a:solidFill>
                        <a:latin typeface="Cambria Math"/>
                      </a:rPr>
                      <m:t>?       </m:t>
                    </m:r>
                    <m:acc>
                      <m:accPr>
                        <m:chr m:val="̅"/>
                        <m:ctrlPr>
                          <a:rPr lang="en-US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𝑭𝑻</m:t>
                        </m:r>
                      </m:e>
                    </m:acc>
                    <m:r>
                      <a:rPr lang="en-US" sz="2800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r>
                      <a:rPr lang="en-ZA" sz="2800" b="0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>
                        <a:solidFill>
                          <a:prstClr val="black"/>
                        </a:solidFill>
                        <a:latin typeface="Cambria Math"/>
                      </a:rPr>
                      <m:t>?</m:t>
                    </m:r>
                  </m:oMath>
                </a14:m>
                <a:r>
                  <a:rPr lang="en-US" sz="2800" dirty="0">
                    <a:solidFill>
                      <a:prstClr val="black"/>
                    </a:solidFill>
                  </a:rPr>
                  <a:t> </a:t>
                </a:r>
              </a:p>
            </p:txBody>
          </p:sp>
        </mc:Choice>
        <mc:Fallback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1352550"/>
                <a:ext cx="8763000" cy="954107"/>
              </a:xfrm>
              <a:prstGeom prst="rect">
                <a:avLst/>
              </a:prstGeom>
              <a:blipFill>
                <a:blip r:embed="rId3"/>
                <a:stretch>
                  <a:fillRect l="-1461" t="-6410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381000" y="2435016"/>
                <a:ext cx="172592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effectLst/>
                          <a:latin typeface="Cambria Math"/>
                          <a:ea typeface="Times New Roman"/>
                          <a:cs typeface="Calibri"/>
                        </a:rPr>
                        <m:t>𝑭𝑫</m:t>
                      </m:r>
                      <m:r>
                        <a:rPr lang="en-US" sz="2800" b="1" i="1">
                          <a:effectLst/>
                          <a:latin typeface="Cambria Math"/>
                          <a:ea typeface="Times New Roman"/>
                          <a:cs typeface="Calibri"/>
                        </a:rPr>
                        <m:t>=</m:t>
                      </m:r>
                      <m:r>
                        <a:rPr lang="en-US" sz="2800" b="1" i="1" smtClean="0">
                          <a:effectLst/>
                          <a:latin typeface="Cambria Math"/>
                          <a:ea typeface="Times New Roman"/>
                          <a:cs typeface="Calibri"/>
                        </a:rPr>
                        <m:t>𝑫𝑻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2435016"/>
                <a:ext cx="1725922" cy="523220"/>
              </a:xfrm>
              <a:prstGeom prst="rect">
                <a:avLst/>
              </a:prstGeom>
              <a:blipFill rotWithShape="1">
                <a:blip r:embed="rId4"/>
                <a:stretch>
                  <a:fillRect t="-10465" r="-8834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347353" y="2958236"/>
                <a:ext cx="195996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2800" b="1" i="1" smtClean="0">
                              <a:latin typeface="Cambria Math" panose="02040503050406030204" pitchFamily="18" charset="0"/>
                              <a:ea typeface="Times New Roman"/>
                              <a:cs typeface="Calibri"/>
                            </a:rPr>
                          </m:ctrlPr>
                        </m:accPr>
                        <m:e>
                          <m:r>
                            <a:rPr lang="en-US" sz="2800" b="1" i="1">
                              <a:effectLst/>
                              <a:latin typeface="Cambria Math"/>
                              <a:ea typeface="Times New Roman"/>
                              <a:cs typeface="Calibri"/>
                            </a:rPr>
                            <m:t>𝑫𝑻</m:t>
                          </m:r>
                        </m:e>
                      </m:acc>
                      <m:r>
                        <a:rPr lang="en-US" sz="2800" b="1" i="1">
                          <a:effectLst/>
                          <a:latin typeface="Cambria Math"/>
                          <a:ea typeface="Times New Roman"/>
                          <a:cs typeface="Calibri"/>
                        </a:rPr>
                        <m:t>=</m:t>
                      </m:r>
                      <m:r>
                        <a:rPr lang="en-US" sz="2800" b="1" i="1">
                          <a:effectLst/>
                          <a:latin typeface="Cambria Math"/>
                          <a:ea typeface="Times New Roman"/>
                          <a:cs typeface="Calibri"/>
                        </a:rPr>
                        <m:t>𝟔</m:t>
                      </m:r>
                      <m:r>
                        <a:rPr lang="en-US" sz="2800" b="1" i="1">
                          <a:effectLst/>
                          <a:latin typeface="Cambria Math"/>
                          <a:ea typeface="Times New Roman"/>
                          <a:cs typeface="Calibri"/>
                        </a:rPr>
                        <m:t> </m:t>
                      </m:r>
                      <m:r>
                        <a:rPr lang="en-US" sz="2800" b="1" i="1">
                          <a:effectLst/>
                          <a:latin typeface="Cambria Math"/>
                          <a:ea typeface="Times New Roman"/>
                          <a:cs typeface="Calibri"/>
                        </a:rPr>
                        <m:t>𝒊𝒏</m:t>
                      </m:r>
                      <m:r>
                        <a:rPr lang="en-US" sz="2800" b="1" i="1" smtClean="0">
                          <a:effectLst/>
                          <a:latin typeface="Cambria Math"/>
                          <a:ea typeface="Times New Roman"/>
                          <a:cs typeface="Calibri"/>
                        </a:rPr>
                        <m:t>.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353" y="2958236"/>
                <a:ext cx="1959960" cy="523220"/>
              </a:xfrm>
              <a:prstGeom prst="rect">
                <a:avLst/>
              </a:prstGeom>
              <a:blipFill rotWithShape="1">
                <a:blip r:embed="rId5"/>
                <a:stretch>
                  <a:fillRect t="-10465" r="-7788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3793177" y="2321952"/>
                <a:ext cx="268535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effectLst/>
                          <a:latin typeface="Cambria Math"/>
                          <a:ea typeface="Times New Roman"/>
                          <a:cs typeface="Calibri"/>
                        </a:rPr>
                        <m:t>𝑭𝑻</m:t>
                      </m:r>
                      <m:r>
                        <a:rPr lang="en-US" sz="2800" b="1" i="1">
                          <a:effectLst/>
                          <a:latin typeface="Cambria Math"/>
                          <a:ea typeface="Times New Roman"/>
                          <a:cs typeface="Calibri"/>
                        </a:rPr>
                        <m:t>=</m:t>
                      </m:r>
                      <m:r>
                        <a:rPr lang="en-US" sz="2800" b="1" i="1" smtClean="0">
                          <a:effectLst/>
                          <a:latin typeface="Cambria Math"/>
                          <a:ea typeface="Times New Roman"/>
                          <a:cs typeface="Calibri"/>
                        </a:rPr>
                        <m:t>𝑭𝑫</m:t>
                      </m:r>
                      <m:r>
                        <a:rPr lang="en-US" sz="2800" b="1" i="1">
                          <a:effectLst/>
                          <a:latin typeface="Cambria Math"/>
                          <a:ea typeface="Times New Roman"/>
                          <a:cs typeface="Calibri"/>
                        </a:rPr>
                        <m:t> +</m:t>
                      </m:r>
                      <m:r>
                        <a:rPr lang="en-US" sz="2800" b="1" i="1" smtClean="0">
                          <a:effectLst/>
                          <a:latin typeface="Cambria Math"/>
                          <a:ea typeface="Times New Roman"/>
                          <a:cs typeface="Calibri"/>
                        </a:rPr>
                        <m:t>𝑫𝑻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3177" y="2321952"/>
                <a:ext cx="2685351" cy="523220"/>
              </a:xfrm>
              <a:prstGeom prst="rect">
                <a:avLst/>
              </a:prstGeom>
              <a:blipFill rotWithShape="1">
                <a:blip r:embed="rId6"/>
                <a:stretch>
                  <a:fillRect t="-10465" r="-5669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3826490" y="2833733"/>
                <a:ext cx="435465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effectLst/>
                          <a:latin typeface="Cambria Math"/>
                          <a:ea typeface="Times New Roman"/>
                          <a:cs typeface="Calibri"/>
                        </a:rPr>
                        <m:t>𝑭𝑻</m:t>
                      </m:r>
                      <m:r>
                        <a:rPr lang="en-US" sz="2800" b="1" i="1">
                          <a:effectLst/>
                          <a:latin typeface="Cambria Math"/>
                          <a:ea typeface="Times New Roman"/>
                          <a:cs typeface="Calibri"/>
                        </a:rPr>
                        <m:t>=</m:t>
                      </m:r>
                      <m:r>
                        <a:rPr lang="en-US" sz="2800" b="1" i="1">
                          <a:effectLst/>
                          <a:latin typeface="Cambria Math"/>
                          <a:ea typeface="Times New Roman"/>
                          <a:cs typeface="Calibri"/>
                        </a:rPr>
                        <m:t>𝟔</m:t>
                      </m:r>
                      <m:r>
                        <a:rPr lang="en-US" sz="2800" b="1" i="1">
                          <a:effectLst/>
                          <a:latin typeface="Cambria Math"/>
                          <a:ea typeface="Times New Roman"/>
                          <a:cs typeface="Calibri"/>
                        </a:rPr>
                        <m:t> </m:t>
                      </m:r>
                      <m:r>
                        <a:rPr lang="en-US" sz="2800" b="1" i="1">
                          <a:effectLst/>
                          <a:latin typeface="Cambria Math"/>
                          <a:ea typeface="Times New Roman"/>
                          <a:cs typeface="Calibri"/>
                        </a:rPr>
                        <m:t>𝒊𝒏</m:t>
                      </m:r>
                      <m:r>
                        <a:rPr lang="en-US" sz="2800" b="1" i="1">
                          <a:effectLst/>
                          <a:latin typeface="Cambria Math"/>
                          <a:ea typeface="Times New Roman"/>
                          <a:cs typeface="Calibri"/>
                        </a:rPr>
                        <m:t>. +</m:t>
                      </m:r>
                      <m:r>
                        <a:rPr lang="en-US" sz="2800" b="1" i="1">
                          <a:effectLst/>
                          <a:latin typeface="Cambria Math"/>
                          <a:ea typeface="Times New Roman"/>
                          <a:cs typeface="Calibri"/>
                        </a:rPr>
                        <m:t>𝟔</m:t>
                      </m:r>
                      <m:r>
                        <a:rPr lang="en-US" sz="2800" b="1" i="1">
                          <a:effectLst/>
                          <a:latin typeface="Cambria Math"/>
                          <a:ea typeface="Times New Roman"/>
                          <a:cs typeface="Calibri"/>
                        </a:rPr>
                        <m:t> </m:t>
                      </m:r>
                      <m:r>
                        <a:rPr lang="en-US" sz="2800" b="1" i="1">
                          <a:effectLst/>
                          <a:latin typeface="Cambria Math"/>
                          <a:ea typeface="Times New Roman"/>
                          <a:cs typeface="Calibri"/>
                        </a:rPr>
                        <m:t>𝒊𝒏</m:t>
                      </m:r>
                      <m:r>
                        <a:rPr lang="en-US" sz="2800" b="1" i="1" smtClean="0">
                          <a:effectLst/>
                          <a:latin typeface="Cambria Math"/>
                          <a:ea typeface="Times New Roman"/>
                          <a:cs typeface="Calibri"/>
                        </a:rPr>
                        <m:t>.=</m:t>
                      </m:r>
                      <m:r>
                        <a:rPr lang="en-US" sz="2800" b="1" i="1" smtClean="0">
                          <a:effectLst/>
                          <a:latin typeface="Cambria Math"/>
                          <a:ea typeface="Times New Roman"/>
                          <a:cs typeface="Calibri"/>
                        </a:rPr>
                        <m:t>𝟏𝟐</m:t>
                      </m:r>
                      <m:r>
                        <a:rPr lang="en-US" sz="2800" b="1" i="1" smtClean="0">
                          <a:effectLst/>
                          <a:latin typeface="Cambria Math"/>
                          <a:ea typeface="Times New Roman"/>
                          <a:cs typeface="Calibri"/>
                        </a:rPr>
                        <m:t> </m:t>
                      </m:r>
                      <m:r>
                        <a:rPr lang="en-US" sz="2800" b="1" i="1" smtClean="0">
                          <a:effectLst/>
                          <a:latin typeface="Cambria Math"/>
                          <a:ea typeface="Times New Roman"/>
                          <a:cs typeface="Calibri"/>
                        </a:rPr>
                        <m:t>𝒊𝒏</m:t>
                      </m:r>
                      <m:r>
                        <a:rPr lang="en-US" sz="2800" b="1" i="1" smtClean="0">
                          <a:effectLst/>
                          <a:latin typeface="Cambria Math"/>
                          <a:ea typeface="Times New Roman"/>
                          <a:cs typeface="Calibri"/>
                        </a:rPr>
                        <m:t>.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6490" y="2833733"/>
                <a:ext cx="4354654" cy="523220"/>
              </a:xfrm>
              <a:prstGeom prst="rect">
                <a:avLst/>
              </a:prstGeom>
              <a:blipFill rotWithShape="1">
                <a:blip r:embed="rId7"/>
                <a:stretch>
                  <a:fillRect t="-10465" r="-3221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3834701" y="3357097"/>
                <a:ext cx="213468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2800" b="1" i="1" smtClean="0">
                              <a:latin typeface="Cambria Math" panose="02040503050406030204" pitchFamily="18" charset="0"/>
                              <a:ea typeface="Times New Roman"/>
                              <a:cs typeface="Calibri"/>
                            </a:rPr>
                          </m:ctrlPr>
                        </m:accPr>
                        <m:e>
                          <m:r>
                            <a:rPr lang="en-US" sz="2800" b="1" i="1">
                              <a:effectLst/>
                              <a:latin typeface="Cambria Math"/>
                              <a:ea typeface="Times New Roman"/>
                              <a:cs typeface="Calibri"/>
                            </a:rPr>
                            <m:t>𝑭𝑻</m:t>
                          </m:r>
                        </m:e>
                      </m:acc>
                      <m:r>
                        <a:rPr lang="en-US" sz="2800" b="1" i="1">
                          <a:effectLst/>
                          <a:latin typeface="Cambria Math"/>
                          <a:ea typeface="Times New Roman"/>
                          <a:cs typeface="Calibri"/>
                        </a:rPr>
                        <m:t>=</m:t>
                      </m:r>
                      <m:r>
                        <a:rPr lang="en-US" sz="2800" b="1" i="1">
                          <a:effectLst/>
                          <a:latin typeface="Cambria Math"/>
                          <a:ea typeface="Times New Roman"/>
                          <a:cs typeface="Calibri"/>
                        </a:rPr>
                        <m:t>𝟏𝟐</m:t>
                      </m:r>
                      <m:r>
                        <a:rPr lang="en-US" sz="2800" b="1" i="1">
                          <a:effectLst/>
                          <a:latin typeface="Cambria Math"/>
                          <a:ea typeface="Times New Roman"/>
                          <a:cs typeface="Calibri"/>
                        </a:rPr>
                        <m:t> </m:t>
                      </m:r>
                      <m:r>
                        <a:rPr lang="en-US" sz="2800" b="1" i="1">
                          <a:effectLst/>
                          <a:latin typeface="Cambria Math"/>
                          <a:ea typeface="Times New Roman"/>
                          <a:cs typeface="Calibri"/>
                        </a:rPr>
                        <m:t>𝒊𝒏</m:t>
                      </m:r>
                      <m:r>
                        <a:rPr lang="en-US" sz="2800" b="1" i="1" smtClean="0">
                          <a:effectLst/>
                          <a:latin typeface="Cambria Math"/>
                          <a:ea typeface="Times New Roman"/>
                          <a:cs typeface="Calibri"/>
                        </a:rPr>
                        <m:t>.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4701" y="3357097"/>
                <a:ext cx="2134687" cy="523220"/>
              </a:xfrm>
              <a:prstGeom prst="rect">
                <a:avLst/>
              </a:prstGeom>
              <a:blipFill rotWithShape="1">
                <a:blip r:embed="rId8"/>
                <a:stretch>
                  <a:fillRect t="-10465" r="-7429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4303449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236" y="-1806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Measuring Segments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141" y="361950"/>
            <a:ext cx="9048859" cy="10161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5: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/>
              <a:t>Find the coordinate of the midpoint of each segment. </a:t>
            </a:r>
            <a:endParaRPr lang="en-US" sz="2800" b="1" i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984" y="4786340"/>
            <a:ext cx="2414016" cy="37621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53439" y="1325427"/>
            <a:ext cx="4539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a</a:t>
            </a:r>
            <a:r>
              <a:rPr lang="en-US" sz="2800" dirty="0"/>
              <a:t>.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520365" y="1740402"/>
            <a:ext cx="8331790" cy="1295399"/>
            <a:chOff x="1262153" y="208283"/>
            <a:chExt cx="2989098" cy="377063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1262153" y="308170"/>
              <a:ext cx="2030753" cy="0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headEnd type="triangle" w="med" len="med"/>
              <a:tailEnd type="triangle" w="med" len="med"/>
            </a:ln>
            <a:effectLst/>
          </p:spPr>
        </p:cxnSp>
        <p:cxnSp>
          <p:nvCxnSpPr>
            <p:cNvPr id="9" name="Straight Connector 8"/>
            <p:cNvCxnSpPr/>
            <p:nvPr/>
          </p:nvCxnSpPr>
          <p:spPr>
            <a:xfrm>
              <a:off x="1952579" y="213611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0" name="Straight Connector 9"/>
            <p:cNvCxnSpPr/>
            <p:nvPr/>
          </p:nvCxnSpPr>
          <p:spPr>
            <a:xfrm>
              <a:off x="2181086" y="213006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2" name="Straight Connector 11"/>
            <p:cNvCxnSpPr/>
            <p:nvPr/>
          </p:nvCxnSpPr>
          <p:spPr>
            <a:xfrm>
              <a:off x="2413689" y="208283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3" name="Straight Connector 12"/>
            <p:cNvCxnSpPr/>
            <p:nvPr/>
          </p:nvCxnSpPr>
          <p:spPr>
            <a:xfrm>
              <a:off x="2638379" y="213006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>
            <a:xfrm>
              <a:off x="2869477" y="215652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5" name="Straight Connector 14"/>
            <p:cNvCxnSpPr/>
            <p:nvPr/>
          </p:nvCxnSpPr>
          <p:spPr>
            <a:xfrm>
              <a:off x="3099713" y="217204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sp>
          <p:nvSpPr>
            <p:cNvPr id="16" name="Text Box 225"/>
            <p:cNvSpPr txBox="1"/>
            <p:nvPr/>
          </p:nvSpPr>
          <p:spPr>
            <a:xfrm>
              <a:off x="2841726" y="399535"/>
              <a:ext cx="36297" cy="182797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3</a:t>
              </a:r>
              <a:endParaRPr lang="en-US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7" name="Text Box 225"/>
            <p:cNvSpPr txBox="1"/>
            <p:nvPr/>
          </p:nvSpPr>
          <p:spPr>
            <a:xfrm>
              <a:off x="3072393" y="401031"/>
              <a:ext cx="36297" cy="182797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4</a:t>
              </a:r>
              <a:endParaRPr lang="en-US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8" name="Text Box 225"/>
            <p:cNvSpPr txBox="1"/>
            <p:nvPr/>
          </p:nvSpPr>
          <p:spPr>
            <a:xfrm>
              <a:off x="3526163" y="397695"/>
              <a:ext cx="43978" cy="182341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>
                  <a:effectLst/>
                  <a:latin typeface="Times New Roman"/>
                  <a:ea typeface="Times New Roman"/>
                </a:rPr>
                <a:t> </a:t>
              </a:r>
            </a:p>
          </p:txBody>
        </p:sp>
        <p:sp>
          <p:nvSpPr>
            <p:cNvPr id="19" name="Text Box 225"/>
            <p:cNvSpPr txBox="1"/>
            <p:nvPr/>
          </p:nvSpPr>
          <p:spPr>
            <a:xfrm>
              <a:off x="3753615" y="397424"/>
              <a:ext cx="43978" cy="182341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>
                  <a:effectLst/>
                  <a:latin typeface="Times New Roman"/>
                  <a:ea typeface="Times New Roman"/>
                </a:rPr>
                <a:t> </a:t>
              </a:r>
            </a:p>
          </p:txBody>
        </p:sp>
        <p:sp>
          <p:nvSpPr>
            <p:cNvPr id="20" name="Text Box 225"/>
            <p:cNvSpPr txBox="1"/>
            <p:nvPr/>
          </p:nvSpPr>
          <p:spPr>
            <a:xfrm>
              <a:off x="2590141" y="398005"/>
              <a:ext cx="52469" cy="182341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 2</a:t>
              </a:r>
              <a:endParaRPr lang="en-US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1" name="Text Box 225"/>
            <p:cNvSpPr txBox="1"/>
            <p:nvPr/>
          </p:nvSpPr>
          <p:spPr>
            <a:xfrm>
              <a:off x="2365314" y="393478"/>
              <a:ext cx="52469" cy="182797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 1</a:t>
              </a:r>
              <a:endParaRPr lang="en-US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2" name="Text Box 225"/>
            <p:cNvSpPr txBox="1"/>
            <p:nvPr/>
          </p:nvSpPr>
          <p:spPr>
            <a:xfrm>
              <a:off x="2134350" y="397383"/>
              <a:ext cx="52469" cy="182797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 0</a:t>
              </a:r>
              <a:endParaRPr lang="en-US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3" name="Text Box 225"/>
            <p:cNvSpPr txBox="1"/>
            <p:nvPr/>
          </p:nvSpPr>
          <p:spPr>
            <a:xfrm>
              <a:off x="1905520" y="397874"/>
              <a:ext cx="73672" cy="182797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 -1</a:t>
              </a:r>
              <a:endParaRPr lang="en-US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4" name="Text Box 225"/>
            <p:cNvSpPr txBox="1"/>
            <p:nvPr/>
          </p:nvSpPr>
          <p:spPr>
            <a:xfrm>
              <a:off x="4207273" y="392479"/>
              <a:ext cx="43978" cy="182341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>
                  <a:effectLst/>
                  <a:latin typeface="Times New Roman"/>
                  <a:ea typeface="Times New Roman"/>
                </a:rPr>
                <a:t> </a:t>
              </a:r>
            </a:p>
          </p:txBody>
        </p:sp>
        <p:cxnSp>
          <p:nvCxnSpPr>
            <p:cNvPr id="25" name="Straight Connector 24"/>
            <p:cNvCxnSpPr/>
            <p:nvPr/>
          </p:nvCxnSpPr>
          <p:spPr>
            <a:xfrm>
              <a:off x="1495330" y="218966"/>
              <a:ext cx="0" cy="182245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26" name="Straight Connector 25"/>
            <p:cNvCxnSpPr/>
            <p:nvPr/>
          </p:nvCxnSpPr>
          <p:spPr>
            <a:xfrm>
              <a:off x="1727740" y="213886"/>
              <a:ext cx="0" cy="182245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sp>
          <p:nvSpPr>
            <p:cNvPr id="27" name="Text Box 225"/>
            <p:cNvSpPr txBox="1"/>
            <p:nvPr/>
          </p:nvSpPr>
          <p:spPr>
            <a:xfrm>
              <a:off x="1679890" y="399246"/>
              <a:ext cx="57500" cy="182797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-2</a:t>
              </a:r>
              <a:endParaRPr lang="en-US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8" name="Text Box 225"/>
            <p:cNvSpPr txBox="1"/>
            <p:nvPr/>
          </p:nvSpPr>
          <p:spPr>
            <a:xfrm>
              <a:off x="1448887" y="403005"/>
              <a:ext cx="73672" cy="182341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 -3</a:t>
              </a:r>
              <a:endParaRPr lang="en-US">
                <a:effectLst/>
                <a:latin typeface="Times New Roman"/>
                <a:ea typeface="Times New Roman"/>
              </a:endParaRPr>
            </a:p>
          </p:txBody>
        </p:sp>
      </p:grpSp>
      <p:cxnSp>
        <p:nvCxnSpPr>
          <p:cNvPr id="29" name="Straight Connector 28"/>
          <p:cNvCxnSpPr/>
          <p:nvPr/>
        </p:nvCxnSpPr>
        <p:spPr>
          <a:xfrm>
            <a:off x="1818227" y="2075051"/>
            <a:ext cx="2537059" cy="6985"/>
          </a:xfrm>
          <a:prstGeom prst="line">
            <a:avLst/>
          </a:prstGeom>
          <a:noFill/>
          <a:ln w="31750" cap="flat" cmpd="sng" algn="ctr">
            <a:solidFill>
              <a:srgbClr val="F79646"/>
            </a:solidFill>
            <a:prstDash val="solid"/>
            <a:headEnd type="oval" w="sm" len="sm"/>
            <a:tailEnd type="oval" w="sm" len="sm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1598500" y="1403563"/>
                <a:ext cx="297549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  <a:ea typeface="Times New Roman"/>
                          <a:cs typeface="Times New Roman"/>
                        </a:rPr>
                        <m:t>𝑹</m:t>
                      </m:r>
                      <m:r>
                        <a:rPr lang="en-US" sz="2800" b="1" i="1" smtClean="0">
                          <a:latin typeface="Cambria Math"/>
                          <a:ea typeface="Times New Roman"/>
                          <a:cs typeface="Times New Roman"/>
                        </a:rPr>
                        <m:t>                            </m:t>
                      </m:r>
                      <m:r>
                        <a:rPr lang="en-US" sz="2800" b="1" i="1">
                          <a:latin typeface="Cambria Math"/>
                          <a:ea typeface="Times New Roman"/>
                          <a:cs typeface="Times New Roman"/>
                        </a:rPr>
                        <m:t>𝑩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8500" y="1403563"/>
                <a:ext cx="2975494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465" r="-5123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0438847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236" y="-1806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Measuring Segments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141" y="361950"/>
            <a:ext cx="9048859" cy="10161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5: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/>
              <a:t>Find the coordinate of the midpoint of each segment. </a:t>
            </a:r>
            <a:endParaRPr lang="en-US" sz="2800" b="1" i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984" y="4786340"/>
            <a:ext cx="2414016" cy="37621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53439" y="1325427"/>
            <a:ext cx="4539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a</a:t>
            </a:r>
            <a:r>
              <a:rPr lang="en-US" sz="2800" dirty="0"/>
              <a:t>.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507409" y="1671020"/>
            <a:ext cx="8331790" cy="1295399"/>
            <a:chOff x="1262153" y="208283"/>
            <a:chExt cx="2989098" cy="377063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1262153" y="308170"/>
              <a:ext cx="2030753" cy="0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headEnd type="triangle" w="med" len="med"/>
              <a:tailEnd type="triangle" w="med" len="med"/>
            </a:ln>
            <a:effectLst/>
          </p:spPr>
        </p:cxnSp>
        <p:cxnSp>
          <p:nvCxnSpPr>
            <p:cNvPr id="9" name="Straight Connector 8"/>
            <p:cNvCxnSpPr/>
            <p:nvPr/>
          </p:nvCxnSpPr>
          <p:spPr>
            <a:xfrm>
              <a:off x="1952579" y="213611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0" name="Straight Connector 9"/>
            <p:cNvCxnSpPr/>
            <p:nvPr/>
          </p:nvCxnSpPr>
          <p:spPr>
            <a:xfrm>
              <a:off x="2181086" y="213006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2" name="Straight Connector 11"/>
            <p:cNvCxnSpPr/>
            <p:nvPr/>
          </p:nvCxnSpPr>
          <p:spPr>
            <a:xfrm>
              <a:off x="2413689" y="208283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3" name="Straight Connector 12"/>
            <p:cNvCxnSpPr/>
            <p:nvPr/>
          </p:nvCxnSpPr>
          <p:spPr>
            <a:xfrm>
              <a:off x="2638379" y="213006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>
            <a:xfrm>
              <a:off x="2869477" y="215652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5" name="Straight Connector 14"/>
            <p:cNvCxnSpPr/>
            <p:nvPr/>
          </p:nvCxnSpPr>
          <p:spPr>
            <a:xfrm>
              <a:off x="3099713" y="217204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sp>
          <p:nvSpPr>
            <p:cNvPr id="16" name="Text Box 225"/>
            <p:cNvSpPr txBox="1"/>
            <p:nvPr/>
          </p:nvSpPr>
          <p:spPr>
            <a:xfrm>
              <a:off x="2841726" y="399535"/>
              <a:ext cx="36297" cy="182797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3</a:t>
              </a:r>
              <a:endParaRPr lang="en-US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7" name="Text Box 225"/>
            <p:cNvSpPr txBox="1"/>
            <p:nvPr/>
          </p:nvSpPr>
          <p:spPr>
            <a:xfrm>
              <a:off x="3072393" y="401031"/>
              <a:ext cx="36297" cy="182797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4</a:t>
              </a:r>
              <a:endParaRPr lang="en-US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8" name="Text Box 225"/>
            <p:cNvSpPr txBox="1"/>
            <p:nvPr/>
          </p:nvSpPr>
          <p:spPr>
            <a:xfrm>
              <a:off x="3526163" y="397695"/>
              <a:ext cx="43978" cy="182341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>
                  <a:effectLst/>
                  <a:latin typeface="Times New Roman"/>
                  <a:ea typeface="Times New Roman"/>
                </a:rPr>
                <a:t> </a:t>
              </a:r>
            </a:p>
          </p:txBody>
        </p:sp>
        <p:sp>
          <p:nvSpPr>
            <p:cNvPr id="19" name="Text Box 225"/>
            <p:cNvSpPr txBox="1"/>
            <p:nvPr/>
          </p:nvSpPr>
          <p:spPr>
            <a:xfrm>
              <a:off x="3753615" y="397424"/>
              <a:ext cx="43978" cy="182341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>
                  <a:effectLst/>
                  <a:latin typeface="Times New Roman"/>
                  <a:ea typeface="Times New Roman"/>
                </a:rPr>
                <a:t> </a:t>
              </a:r>
            </a:p>
          </p:txBody>
        </p:sp>
        <p:sp>
          <p:nvSpPr>
            <p:cNvPr id="20" name="Text Box 225"/>
            <p:cNvSpPr txBox="1"/>
            <p:nvPr/>
          </p:nvSpPr>
          <p:spPr>
            <a:xfrm>
              <a:off x="2590141" y="398005"/>
              <a:ext cx="52469" cy="182341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 2</a:t>
              </a:r>
              <a:endParaRPr lang="en-US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1" name="Text Box 225"/>
            <p:cNvSpPr txBox="1"/>
            <p:nvPr/>
          </p:nvSpPr>
          <p:spPr>
            <a:xfrm>
              <a:off x="2365314" y="393478"/>
              <a:ext cx="52469" cy="182797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 1</a:t>
              </a:r>
              <a:endParaRPr lang="en-US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2" name="Text Box 225"/>
            <p:cNvSpPr txBox="1"/>
            <p:nvPr/>
          </p:nvSpPr>
          <p:spPr>
            <a:xfrm>
              <a:off x="2134350" y="397383"/>
              <a:ext cx="52469" cy="182797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 0</a:t>
              </a:r>
              <a:endParaRPr lang="en-US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3" name="Text Box 225"/>
            <p:cNvSpPr txBox="1"/>
            <p:nvPr/>
          </p:nvSpPr>
          <p:spPr>
            <a:xfrm>
              <a:off x="1905520" y="397874"/>
              <a:ext cx="73672" cy="182797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 -1</a:t>
              </a:r>
              <a:endParaRPr lang="en-US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4" name="Text Box 225"/>
            <p:cNvSpPr txBox="1"/>
            <p:nvPr/>
          </p:nvSpPr>
          <p:spPr>
            <a:xfrm>
              <a:off x="4207273" y="392479"/>
              <a:ext cx="43978" cy="182341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>
                  <a:effectLst/>
                  <a:latin typeface="Times New Roman"/>
                  <a:ea typeface="Times New Roman"/>
                </a:rPr>
                <a:t> </a:t>
              </a:r>
            </a:p>
          </p:txBody>
        </p:sp>
        <p:cxnSp>
          <p:nvCxnSpPr>
            <p:cNvPr id="25" name="Straight Connector 24"/>
            <p:cNvCxnSpPr/>
            <p:nvPr/>
          </p:nvCxnSpPr>
          <p:spPr>
            <a:xfrm>
              <a:off x="1495330" y="218966"/>
              <a:ext cx="0" cy="182245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26" name="Straight Connector 25"/>
            <p:cNvCxnSpPr/>
            <p:nvPr/>
          </p:nvCxnSpPr>
          <p:spPr>
            <a:xfrm>
              <a:off x="1727740" y="213886"/>
              <a:ext cx="0" cy="182245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sp>
          <p:nvSpPr>
            <p:cNvPr id="27" name="Text Box 225"/>
            <p:cNvSpPr txBox="1"/>
            <p:nvPr/>
          </p:nvSpPr>
          <p:spPr>
            <a:xfrm>
              <a:off x="1679890" y="399246"/>
              <a:ext cx="57500" cy="182797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-2</a:t>
              </a:r>
              <a:endParaRPr lang="en-US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8" name="Text Box 225"/>
            <p:cNvSpPr txBox="1"/>
            <p:nvPr/>
          </p:nvSpPr>
          <p:spPr>
            <a:xfrm>
              <a:off x="1448887" y="403005"/>
              <a:ext cx="73672" cy="182341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 -3</a:t>
              </a:r>
              <a:endParaRPr lang="en-US">
                <a:effectLst/>
                <a:latin typeface="Times New Roman"/>
                <a:ea typeface="Times New Roman"/>
              </a:endParaRPr>
            </a:p>
          </p:txBody>
        </p:sp>
      </p:grpSp>
      <p:cxnSp>
        <p:nvCxnSpPr>
          <p:cNvPr id="29" name="Straight Connector 28"/>
          <p:cNvCxnSpPr/>
          <p:nvPr/>
        </p:nvCxnSpPr>
        <p:spPr>
          <a:xfrm>
            <a:off x="1797151" y="2015356"/>
            <a:ext cx="2537059" cy="6985"/>
          </a:xfrm>
          <a:prstGeom prst="line">
            <a:avLst/>
          </a:prstGeom>
          <a:noFill/>
          <a:ln w="31750" cap="flat" cmpd="sng" algn="ctr">
            <a:solidFill>
              <a:srgbClr val="F79646"/>
            </a:solidFill>
            <a:prstDash val="solid"/>
            <a:headEnd type="oval" w="sm" len="sm"/>
            <a:tailEnd type="oval" w="sm" len="sm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1598500" y="1403563"/>
                <a:ext cx="297549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  <a:ea typeface="Times New Roman"/>
                          <a:cs typeface="Times New Roman"/>
                        </a:rPr>
                        <m:t>𝑹</m:t>
                      </m:r>
                      <m:r>
                        <a:rPr lang="en-US" sz="2800" b="1" i="1" smtClean="0">
                          <a:latin typeface="Cambria Math"/>
                          <a:ea typeface="Times New Roman"/>
                          <a:cs typeface="Times New Roman"/>
                        </a:rPr>
                        <m:t>                            </m:t>
                      </m:r>
                      <m:r>
                        <a:rPr lang="en-US" sz="2800" b="1" i="1">
                          <a:latin typeface="Cambria Math"/>
                          <a:ea typeface="Times New Roman"/>
                          <a:cs typeface="Times New Roman"/>
                        </a:rPr>
                        <m:t>𝑩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8500" y="1403563"/>
                <a:ext cx="2975494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465" r="-5123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/>
              <p:cNvSpPr/>
              <p:nvPr/>
            </p:nvSpPr>
            <p:spPr>
              <a:xfrm>
                <a:off x="1097161" y="2876550"/>
                <a:ext cx="3334182" cy="8989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1" i="1">
                              <a:latin typeface="Cambria Math" panose="02040503050406030204" pitchFamily="18" charset="0"/>
                              <a:ea typeface="Times New Roman"/>
                              <a:cs typeface="Calibri"/>
                            </a:rPr>
                          </m:ctrlPr>
                        </m:sSubPr>
                        <m:e>
                          <m:r>
                            <a:rPr lang="en-US" sz="2800" b="1" i="1">
                              <a:effectLst/>
                              <a:latin typeface="Cambria Math"/>
                              <a:ea typeface="Times New Roman"/>
                              <a:cs typeface="Calibri"/>
                            </a:rPr>
                            <m:t>𝑴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800" b="1" i="1">
                                  <a:effectLst/>
                                  <a:latin typeface="Cambria Math" panose="02040503050406030204" pitchFamily="18" charset="0"/>
                                  <a:ea typeface="Times New Roman"/>
                                  <a:cs typeface="Calibri"/>
                                </a:rPr>
                              </m:ctrlPr>
                            </m:accPr>
                            <m:e>
                              <m:r>
                                <a:rPr lang="en-US" sz="2800" b="1" i="1">
                                  <a:effectLst/>
                                  <a:latin typeface="Cambria Math"/>
                                  <a:ea typeface="Times New Roman"/>
                                  <a:cs typeface="Calibri"/>
                                </a:rPr>
                                <m:t>𝑹𝑩</m:t>
                              </m:r>
                            </m:e>
                          </m:acc>
                        </m:sub>
                      </m:sSub>
                      <m:r>
                        <a:rPr lang="en-US" sz="2800" b="1" i="1">
                          <a:effectLst/>
                          <a:latin typeface="Cambria Math"/>
                          <a:ea typeface="Times New Roman"/>
                          <a:cs typeface="Calibri"/>
                        </a:rPr>
                        <m:t>=</m:t>
                      </m:r>
                      <m:f>
                        <m:fPr>
                          <m:ctrlPr>
                            <a:rPr lang="en-US" sz="2800" b="1" i="1">
                              <a:effectLst/>
                              <a:latin typeface="Cambria Math" panose="02040503050406030204" pitchFamily="18" charset="0"/>
                              <a:ea typeface="Times New Roman"/>
                              <a:cs typeface="Calibri"/>
                            </a:rPr>
                          </m:ctrlPr>
                        </m:fPr>
                        <m:num>
                          <m:r>
                            <a:rPr lang="en-US" sz="2800" b="1" i="1">
                              <a:effectLst/>
                              <a:latin typeface="Cambria Math"/>
                              <a:ea typeface="Times New Roman"/>
                              <a:cs typeface="Calibri"/>
                            </a:rPr>
                            <m:t>−</m:t>
                          </m:r>
                          <m:r>
                            <a:rPr lang="en-US" sz="2800" b="1" i="1">
                              <a:effectLst/>
                              <a:latin typeface="Cambria Math"/>
                              <a:ea typeface="Times New Roman"/>
                              <a:cs typeface="Calibri"/>
                            </a:rPr>
                            <m:t>𝟐</m:t>
                          </m:r>
                          <m:r>
                            <a:rPr lang="en-US" sz="2800" b="1" i="1">
                              <a:effectLst/>
                              <a:latin typeface="Cambria Math"/>
                              <a:ea typeface="Times New Roman"/>
                              <a:cs typeface="Calibri"/>
                            </a:rPr>
                            <m:t>+</m:t>
                          </m:r>
                          <m:r>
                            <a:rPr lang="en-US" sz="2800" b="1" i="1">
                              <a:effectLst/>
                              <a:latin typeface="Cambria Math"/>
                              <a:ea typeface="Times New Roman"/>
                              <a:cs typeface="Calibri"/>
                            </a:rPr>
                            <m:t>𝟐</m:t>
                          </m:r>
                        </m:num>
                        <m:den>
                          <m:r>
                            <a:rPr lang="en-US" sz="2800" b="1" i="1">
                              <a:effectLst/>
                              <a:latin typeface="Cambria Math"/>
                              <a:ea typeface="Times New Roman"/>
                              <a:cs typeface="Calibri"/>
                            </a:rPr>
                            <m:t>𝟐</m:t>
                          </m:r>
                        </m:den>
                      </m:f>
                      <m:r>
                        <a:rPr lang="en-US" sz="2800" b="1" i="1">
                          <a:effectLst/>
                          <a:latin typeface="Cambria Math"/>
                          <a:ea typeface="Times New Roman"/>
                          <a:cs typeface="Calibri"/>
                        </a:rPr>
                        <m:t>=</m:t>
                      </m:r>
                      <m:f>
                        <m:fPr>
                          <m:ctrlPr>
                            <a:rPr lang="en-US" sz="2800" b="1" i="1">
                              <a:effectLst/>
                              <a:latin typeface="Cambria Math" panose="02040503050406030204" pitchFamily="18" charset="0"/>
                              <a:ea typeface="Times New Roman"/>
                              <a:cs typeface="Calibri"/>
                            </a:rPr>
                          </m:ctrlPr>
                        </m:fPr>
                        <m:num>
                          <m:r>
                            <a:rPr lang="en-US" sz="2800" b="1" i="1">
                              <a:effectLst/>
                              <a:latin typeface="Cambria Math"/>
                              <a:ea typeface="Times New Roman"/>
                              <a:cs typeface="Calibri"/>
                            </a:rPr>
                            <m:t>𝟎</m:t>
                          </m:r>
                          <m:r>
                            <a:rPr lang="en-US" sz="2800" b="1" i="1">
                              <a:effectLst/>
                              <a:latin typeface="Cambria Math"/>
                              <a:ea typeface="Times New Roman"/>
                              <a:cs typeface="Calibri"/>
                            </a:rPr>
                            <m:t> </m:t>
                          </m:r>
                        </m:num>
                        <m:den>
                          <m:r>
                            <a:rPr lang="en-US" sz="2800" b="1" i="1">
                              <a:effectLst/>
                              <a:latin typeface="Cambria Math"/>
                              <a:ea typeface="Times New Roman"/>
                              <a:cs typeface="Calibri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7161" y="2876550"/>
                <a:ext cx="3334182" cy="898964"/>
              </a:xfrm>
              <a:prstGeom prst="rect">
                <a:avLst/>
              </a:prstGeom>
              <a:blipFill rotWithShape="1">
                <a:blip r:embed="rId4"/>
                <a:stretch>
                  <a:fillRect r="-4205" b="-27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/>
              <p:cNvSpPr/>
              <p:nvPr/>
            </p:nvSpPr>
            <p:spPr>
              <a:xfrm>
                <a:off x="1204447" y="3943350"/>
                <a:ext cx="1663853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1" i="1" smtClean="0">
                              <a:latin typeface="Cambria Math" panose="02040503050406030204" pitchFamily="18" charset="0"/>
                              <a:ea typeface="Times New Roman"/>
                              <a:cs typeface="Calibri"/>
                            </a:rPr>
                          </m:ctrlPr>
                        </m:sSubPr>
                        <m:e>
                          <m:r>
                            <a:rPr lang="en-US" sz="2800" b="1" i="1">
                              <a:effectLst/>
                              <a:latin typeface="Cambria Math"/>
                              <a:ea typeface="Times New Roman"/>
                              <a:cs typeface="Calibri"/>
                            </a:rPr>
                            <m:t>𝑴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800" b="1" i="1">
                                  <a:effectLst/>
                                  <a:latin typeface="Cambria Math" panose="02040503050406030204" pitchFamily="18" charset="0"/>
                                  <a:ea typeface="Times New Roman"/>
                                  <a:cs typeface="Calibri"/>
                                </a:rPr>
                              </m:ctrlPr>
                            </m:accPr>
                            <m:e>
                              <m:r>
                                <a:rPr lang="en-US" sz="2800" b="1" i="1">
                                  <a:effectLst/>
                                  <a:latin typeface="Cambria Math"/>
                                  <a:ea typeface="Times New Roman"/>
                                  <a:cs typeface="Calibri"/>
                                </a:rPr>
                                <m:t>𝑹𝑩</m:t>
                              </m:r>
                            </m:e>
                          </m:acc>
                        </m:sub>
                      </m:sSub>
                      <m:r>
                        <a:rPr lang="en-US" sz="2800" b="1" i="1">
                          <a:effectLst/>
                          <a:latin typeface="Cambria Math"/>
                          <a:ea typeface="Times New Roman"/>
                          <a:cs typeface="Calibri"/>
                        </a:rPr>
                        <m:t>=</m:t>
                      </m:r>
                      <m:r>
                        <a:rPr lang="en-US" sz="2800" b="1" i="1" smtClean="0">
                          <a:effectLst/>
                          <a:latin typeface="Cambria Math"/>
                          <a:ea typeface="Times New Roman"/>
                          <a:cs typeface="Calibri"/>
                        </a:rPr>
                        <m:t>𝟎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4447" y="3943350"/>
                <a:ext cx="1663853" cy="523220"/>
              </a:xfrm>
              <a:prstGeom prst="rect">
                <a:avLst/>
              </a:prstGeom>
              <a:blipFill rotWithShape="1">
                <a:blip r:embed="rId5"/>
                <a:stretch>
                  <a:fillRect t="-10465" r="-9158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/>
              <p:cNvSpPr/>
              <p:nvPr/>
            </p:nvSpPr>
            <p:spPr>
              <a:xfrm>
                <a:off x="4038600" y="3931726"/>
                <a:ext cx="4814972" cy="9541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800" dirty="0"/>
                  <a:t>The coordinate of the midpoint </a:t>
                </a:r>
              </a:p>
              <a:p>
                <a:r>
                  <a:rPr lang="en-US" sz="2800" dirty="0"/>
                  <a:t>of  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Calibri"/>
                          </a:rPr>
                        </m:ctrlPr>
                      </m:accPr>
                      <m:e>
                        <m: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/>
                            <a:cs typeface="Calibri"/>
                          </a:rPr>
                          <m:t>𝑹𝑩</m:t>
                        </m:r>
                      </m:e>
                    </m:acc>
                    <m:r>
                      <a:rPr lang="en-US" sz="2800" b="1" i="1" smtClean="0">
                        <a:solidFill>
                          <a:prstClr val="black"/>
                        </a:solidFill>
                        <a:latin typeface="Cambria Math"/>
                        <a:cs typeface="Calibri"/>
                      </a:rPr>
                      <m:t> </m:t>
                    </m:r>
                    <m:r>
                      <m:rPr>
                        <m:sty m:val="p"/>
                      </m:rPr>
                      <a:rPr lang="en-US" sz="2800" b="0" i="0" smtClean="0">
                        <a:solidFill>
                          <a:prstClr val="black"/>
                        </a:solidFill>
                        <a:latin typeface="Cambria Math"/>
                        <a:cs typeface="Calibri"/>
                      </a:rPr>
                      <m:t>is</m:t>
                    </m:r>
                    <m:r>
                      <a:rPr lang="en-US" sz="2800" b="1" i="1" smtClean="0">
                        <a:solidFill>
                          <a:prstClr val="black"/>
                        </a:solidFill>
                        <a:latin typeface="Cambria Math"/>
                        <a:cs typeface="Calibri"/>
                      </a:rPr>
                      <m:t> </m:t>
                    </m:r>
                    <m:r>
                      <a:rPr lang="en-US" sz="2800" b="1" i="1">
                        <a:solidFill>
                          <a:prstClr val="black"/>
                        </a:solidFill>
                        <a:latin typeface="Cambria Math"/>
                        <a:ea typeface="Times New Roman"/>
                        <a:cs typeface="Calibri"/>
                      </a:rPr>
                      <m:t>𝟎</m:t>
                    </m:r>
                  </m:oMath>
                </a14:m>
                <a:endParaRPr lang="en-US" sz="28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3931726"/>
                <a:ext cx="4814972" cy="954107"/>
              </a:xfrm>
              <a:prstGeom prst="rect">
                <a:avLst/>
              </a:prstGeom>
              <a:blipFill rotWithShape="1">
                <a:blip r:embed="rId6"/>
                <a:stretch>
                  <a:fillRect l="-2662" t="-5769" r="-3295" b="-179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Straight Arrow Connector 33"/>
          <p:cNvCxnSpPr/>
          <p:nvPr/>
        </p:nvCxnSpPr>
        <p:spPr>
          <a:xfrm flipV="1">
            <a:off x="3084818" y="2076927"/>
            <a:ext cx="0" cy="6985"/>
          </a:xfrm>
          <a:prstGeom prst="straightConnector1">
            <a:avLst/>
          </a:prstGeom>
          <a:noFill/>
          <a:ln w="31750" cap="flat" cmpd="sng" algn="ctr">
            <a:solidFill>
              <a:srgbClr val="C00000"/>
            </a:solidFill>
            <a:prstDash val="solid"/>
            <a:headEnd type="oval"/>
            <a:tailEnd type="oval"/>
          </a:ln>
          <a:effectLst/>
        </p:spPr>
      </p:cxnSp>
    </p:spTree>
    <p:extLst>
      <p:ext uri="{BB962C8B-B14F-4D97-AF65-F5344CB8AC3E}">
        <p14:creationId xmlns:p14="http://schemas.microsoft.com/office/powerpoint/2010/main" val="337054226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236" y="-1806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Measuring Segments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141" y="361950"/>
            <a:ext cx="9048859" cy="10161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5: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/>
              <a:t>Find the coordinate of the midpoint of each segment. </a:t>
            </a:r>
            <a:endParaRPr lang="en-US" sz="2800" b="1" i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984" y="4786340"/>
            <a:ext cx="2414016" cy="37621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53439" y="1325427"/>
            <a:ext cx="4683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b</a:t>
            </a:r>
            <a:r>
              <a:rPr lang="en-US" sz="2800" dirty="0"/>
              <a:t>.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464984" y="2038350"/>
            <a:ext cx="8331790" cy="1295399"/>
            <a:chOff x="1262153" y="208283"/>
            <a:chExt cx="2989098" cy="377063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1262153" y="308170"/>
              <a:ext cx="2030753" cy="0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headEnd type="triangle" w="med" len="med"/>
              <a:tailEnd type="triangle" w="med" len="med"/>
            </a:ln>
            <a:effectLst/>
          </p:spPr>
        </p:cxnSp>
        <p:cxnSp>
          <p:nvCxnSpPr>
            <p:cNvPr id="9" name="Straight Connector 8"/>
            <p:cNvCxnSpPr/>
            <p:nvPr/>
          </p:nvCxnSpPr>
          <p:spPr>
            <a:xfrm>
              <a:off x="1952579" y="213611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0" name="Straight Connector 9"/>
            <p:cNvCxnSpPr/>
            <p:nvPr/>
          </p:nvCxnSpPr>
          <p:spPr>
            <a:xfrm>
              <a:off x="2181086" y="213006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2" name="Straight Connector 11"/>
            <p:cNvCxnSpPr/>
            <p:nvPr/>
          </p:nvCxnSpPr>
          <p:spPr>
            <a:xfrm>
              <a:off x="2413689" y="208283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3" name="Straight Connector 12"/>
            <p:cNvCxnSpPr/>
            <p:nvPr/>
          </p:nvCxnSpPr>
          <p:spPr>
            <a:xfrm>
              <a:off x="2638379" y="213006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>
            <a:xfrm>
              <a:off x="2869477" y="215652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5" name="Straight Connector 14"/>
            <p:cNvCxnSpPr/>
            <p:nvPr/>
          </p:nvCxnSpPr>
          <p:spPr>
            <a:xfrm>
              <a:off x="3099713" y="217204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sp>
          <p:nvSpPr>
            <p:cNvPr id="16" name="Text Box 225"/>
            <p:cNvSpPr txBox="1"/>
            <p:nvPr/>
          </p:nvSpPr>
          <p:spPr>
            <a:xfrm>
              <a:off x="2841726" y="399535"/>
              <a:ext cx="36297" cy="182797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3</a:t>
              </a:r>
              <a:endParaRPr lang="en-US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7" name="Text Box 225"/>
            <p:cNvSpPr txBox="1"/>
            <p:nvPr/>
          </p:nvSpPr>
          <p:spPr>
            <a:xfrm>
              <a:off x="3072393" y="401031"/>
              <a:ext cx="36297" cy="182797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4</a:t>
              </a:r>
              <a:endParaRPr lang="en-US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8" name="Text Box 225"/>
            <p:cNvSpPr txBox="1"/>
            <p:nvPr/>
          </p:nvSpPr>
          <p:spPr>
            <a:xfrm>
              <a:off x="3526163" y="397695"/>
              <a:ext cx="43978" cy="182341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>
                  <a:effectLst/>
                  <a:latin typeface="Times New Roman"/>
                  <a:ea typeface="Times New Roman"/>
                </a:rPr>
                <a:t> </a:t>
              </a:r>
            </a:p>
          </p:txBody>
        </p:sp>
        <p:sp>
          <p:nvSpPr>
            <p:cNvPr id="19" name="Text Box 225"/>
            <p:cNvSpPr txBox="1"/>
            <p:nvPr/>
          </p:nvSpPr>
          <p:spPr>
            <a:xfrm>
              <a:off x="3753615" y="397424"/>
              <a:ext cx="43978" cy="182341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>
                  <a:effectLst/>
                  <a:latin typeface="Times New Roman"/>
                  <a:ea typeface="Times New Roman"/>
                </a:rPr>
                <a:t> </a:t>
              </a:r>
            </a:p>
          </p:txBody>
        </p:sp>
        <p:sp>
          <p:nvSpPr>
            <p:cNvPr id="20" name="Text Box 225"/>
            <p:cNvSpPr txBox="1"/>
            <p:nvPr/>
          </p:nvSpPr>
          <p:spPr>
            <a:xfrm>
              <a:off x="2590141" y="398005"/>
              <a:ext cx="52469" cy="182341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 2</a:t>
              </a:r>
              <a:endParaRPr lang="en-US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1" name="Text Box 225"/>
            <p:cNvSpPr txBox="1"/>
            <p:nvPr/>
          </p:nvSpPr>
          <p:spPr>
            <a:xfrm>
              <a:off x="2365314" y="393478"/>
              <a:ext cx="52469" cy="182797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 1</a:t>
              </a:r>
              <a:endParaRPr lang="en-US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2" name="Text Box 225"/>
            <p:cNvSpPr txBox="1"/>
            <p:nvPr/>
          </p:nvSpPr>
          <p:spPr>
            <a:xfrm>
              <a:off x="2134350" y="397383"/>
              <a:ext cx="52469" cy="182797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 0</a:t>
              </a:r>
              <a:endParaRPr lang="en-US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3" name="Text Box 225"/>
            <p:cNvSpPr txBox="1"/>
            <p:nvPr/>
          </p:nvSpPr>
          <p:spPr>
            <a:xfrm>
              <a:off x="1905520" y="397874"/>
              <a:ext cx="73672" cy="182797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 -1</a:t>
              </a:r>
              <a:endParaRPr lang="en-US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4" name="Text Box 225"/>
            <p:cNvSpPr txBox="1"/>
            <p:nvPr/>
          </p:nvSpPr>
          <p:spPr>
            <a:xfrm>
              <a:off x="4207273" y="392479"/>
              <a:ext cx="43978" cy="182341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>
                  <a:effectLst/>
                  <a:latin typeface="Times New Roman"/>
                  <a:ea typeface="Times New Roman"/>
                </a:rPr>
                <a:t> </a:t>
              </a:r>
            </a:p>
          </p:txBody>
        </p:sp>
        <p:cxnSp>
          <p:nvCxnSpPr>
            <p:cNvPr id="25" name="Straight Connector 24"/>
            <p:cNvCxnSpPr/>
            <p:nvPr/>
          </p:nvCxnSpPr>
          <p:spPr>
            <a:xfrm>
              <a:off x="1495330" y="218966"/>
              <a:ext cx="0" cy="182245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26" name="Straight Connector 25"/>
            <p:cNvCxnSpPr/>
            <p:nvPr/>
          </p:nvCxnSpPr>
          <p:spPr>
            <a:xfrm>
              <a:off x="1727740" y="213886"/>
              <a:ext cx="0" cy="182245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sp>
          <p:nvSpPr>
            <p:cNvPr id="27" name="Text Box 225"/>
            <p:cNvSpPr txBox="1"/>
            <p:nvPr/>
          </p:nvSpPr>
          <p:spPr>
            <a:xfrm>
              <a:off x="1679890" y="399246"/>
              <a:ext cx="57500" cy="182797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-2</a:t>
              </a:r>
              <a:endParaRPr lang="en-US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8" name="Text Box 225"/>
            <p:cNvSpPr txBox="1"/>
            <p:nvPr/>
          </p:nvSpPr>
          <p:spPr>
            <a:xfrm>
              <a:off x="1448887" y="403005"/>
              <a:ext cx="73672" cy="182341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 -3</a:t>
              </a:r>
              <a:endParaRPr lang="en-US">
                <a:effectLst/>
                <a:latin typeface="Times New Roman"/>
                <a:ea typeface="Times New Roman"/>
              </a:endParaRPr>
            </a:p>
          </p:txBody>
        </p:sp>
      </p:grpSp>
      <p:cxnSp>
        <p:nvCxnSpPr>
          <p:cNvPr id="29" name="Straight Connector 28"/>
          <p:cNvCxnSpPr/>
          <p:nvPr/>
        </p:nvCxnSpPr>
        <p:spPr>
          <a:xfrm>
            <a:off x="1114940" y="2388102"/>
            <a:ext cx="2598018" cy="0"/>
          </a:xfrm>
          <a:prstGeom prst="line">
            <a:avLst/>
          </a:prstGeom>
          <a:noFill/>
          <a:ln w="31750" cap="flat" cmpd="sng" algn="ctr">
            <a:solidFill>
              <a:srgbClr val="F79646"/>
            </a:solidFill>
            <a:prstDash val="solid"/>
            <a:headEnd type="oval" w="sm" len="sm"/>
            <a:tailEnd type="oval" w="sm" len="sm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873229" y="1375203"/>
                <a:ext cx="286649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  <a:ea typeface="Times New Roman"/>
                          <a:cs typeface="Times New Roman"/>
                        </a:rPr>
                        <m:t> </m:t>
                      </m:r>
                      <m:r>
                        <a:rPr lang="en-US" sz="2800" b="1" i="1" smtClean="0">
                          <a:latin typeface="Cambria Math"/>
                          <a:ea typeface="Times New Roman"/>
                          <a:cs typeface="Times New Roman"/>
                        </a:rPr>
                        <m:t>𝑲</m:t>
                      </m:r>
                      <m:r>
                        <a:rPr lang="en-US" sz="2800" b="1" i="1" smtClean="0">
                          <a:latin typeface="Cambria Math"/>
                          <a:ea typeface="Times New Roman"/>
                          <a:cs typeface="Times New Roman"/>
                        </a:rPr>
                        <m:t>                          </m:t>
                      </m:r>
                      <m:r>
                        <a:rPr lang="en-US" sz="2800" b="1" i="1" smtClean="0">
                          <a:latin typeface="Cambria Math"/>
                          <a:ea typeface="Times New Roman"/>
                          <a:cs typeface="Times New Roman"/>
                        </a:rPr>
                        <m:t>𝑳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3229" y="1375203"/>
                <a:ext cx="2866490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588" r="-5319" b="-341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0706663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236" y="-1806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Measuring Segments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141" y="361950"/>
            <a:ext cx="9048859" cy="10161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5: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/>
              <a:t>Find the coordinate of the midpoint of each segment. </a:t>
            </a:r>
            <a:endParaRPr lang="en-US" sz="2800" b="1" i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984" y="4786340"/>
            <a:ext cx="2414016" cy="37621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53439" y="1325427"/>
            <a:ext cx="4683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b</a:t>
            </a:r>
            <a:r>
              <a:rPr lang="en-US" sz="2800" dirty="0"/>
              <a:t>.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473327" y="2038723"/>
            <a:ext cx="8331790" cy="1295399"/>
            <a:chOff x="1262153" y="208283"/>
            <a:chExt cx="2989098" cy="377063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1262153" y="312122"/>
              <a:ext cx="2030753" cy="0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headEnd type="triangle" w="med" len="med"/>
              <a:tailEnd type="triangle" w="med" len="med"/>
            </a:ln>
            <a:effectLst/>
          </p:spPr>
        </p:cxnSp>
        <p:cxnSp>
          <p:nvCxnSpPr>
            <p:cNvPr id="9" name="Straight Connector 8"/>
            <p:cNvCxnSpPr/>
            <p:nvPr/>
          </p:nvCxnSpPr>
          <p:spPr>
            <a:xfrm>
              <a:off x="1952579" y="213611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0" name="Straight Connector 9"/>
            <p:cNvCxnSpPr/>
            <p:nvPr/>
          </p:nvCxnSpPr>
          <p:spPr>
            <a:xfrm>
              <a:off x="2181086" y="213006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2" name="Straight Connector 11"/>
            <p:cNvCxnSpPr/>
            <p:nvPr/>
          </p:nvCxnSpPr>
          <p:spPr>
            <a:xfrm>
              <a:off x="2413689" y="208283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3" name="Straight Connector 12"/>
            <p:cNvCxnSpPr/>
            <p:nvPr/>
          </p:nvCxnSpPr>
          <p:spPr>
            <a:xfrm>
              <a:off x="2638379" y="213006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>
            <a:xfrm>
              <a:off x="2869477" y="215652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5" name="Straight Connector 14"/>
            <p:cNvCxnSpPr/>
            <p:nvPr/>
          </p:nvCxnSpPr>
          <p:spPr>
            <a:xfrm>
              <a:off x="3099713" y="217204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sp>
          <p:nvSpPr>
            <p:cNvPr id="16" name="Text Box 225"/>
            <p:cNvSpPr txBox="1"/>
            <p:nvPr/>
          </p:nvSpPr>
          <p:spPr>
            <a:xfrm>
              <a:off x="2841726" y="399535"/>
              <a:ext cx="36297" cy="182797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3</a:t>
              </a:r>
              <a:endParaRPr lang="en-US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7" name="Text Box 225"/>
            <p:cNvSpPr txBox="1"/>
            <p:nvPr/>
          </p:nvSpPr>
          <p:spPr>
            <a:xfrm>
              <a:off x="3072393" y="401031"/>
              <a:ext cx="36297" cy="182797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4</a:t>
              </a:r>
              <a:endParaRPr lang="en-US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8" name="Text Box 225"/>
            <p:cNvSpPr txBox="1"/>
            <p:nvPr/>
          </p:nvSpPr>
          <p:spPr>
            <a:xfrm>
              <a:off x="3526163" y="397695"/>
              <a:ext cx="43978" cy="182341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>
                  <a:effectLst/>
                  <a:latin typeface="Times New Roman"/>
                  <a:ea typeface="Times New Roman"/>
                </a:rPr>
                <a:t> </a:t>
              </a:r>
            </a:p>
          </p:txBody>
        </p:sp>
        <p:sp>
          <p:nvSpPr>
            <p:cNvPr id="19" name="Text Box 225"/>
            <p:cNvSpPr txBox="1"/>
            <p:nvPr/>
          </p:nvSpPr>
          <p:spPr>
            <a:xfrm>
              <a:off x="3753615" y="397424"/>
              <a:ext cx="43978" cy="182341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>
                  <a:effectLst/>
                  <a:latin typeface="Times New Roman"/>
                  <a:ea typeface="Times New Roman"/>
                </a:rPr>
                <a:t> </a:t>
              </a:r>
            </a:p>
          </p:txBody>
        </p:sp>
        <p:sp>
          <p:nvSpPr>
            <p:cNvPr id="20" name="Text Box 225"/>
            <p:cNvSpPr txBox="1"/>
            <p:nvPr/>
          </p:nvSpPr>
          <p:spPr>
            <a:xfrm>
              <a:off x="2590141" y="398005"/>
              <a:ext cx="52469" cy="182341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 2</a:t>
              </a:r>
              <a:endParaRPr lang="en-US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1" name="Text Box 225"/>
            <p:cNvSpPr txBox="1"/>
            <p:nvPr/>
          </p:nvSpPr>
          <p:spPr>
            <a:xfrm>
              <a:off x="2365314" y="393478"/>
              <a:ext cx="52469" cy="182797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 1</a:t>
              </a:r>
              <a:endParaRPr lang="en-US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2" name="Text Box 225"/>
            <p:cNvSpPr txBox="1"/>
            <p:nvPr/>
          </p:nvSpPr>
          <p:spPr>
            <a:xfrm>
              <a:off x="2134350" y="397383"/>
              <a:ext cx="52469" cy="182797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 0</a:t>
              </a:r>
              <a:endParaRPr lang="en-US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3" name="Text Box 225"/>
            <p:cNvSpPr txBox="1"/>
            <p:nvPr/>
          </p:nvSpPr>
          <p:spPr>
            <a:xfrm>
              <a:off x="1905520" y="397874"/>
              <a:ext cx="73672" cy="182797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 -1</a:t>
              </a:r>
              <a:endParaRPr lang="en-US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4" name="Text Box 225"/>
            <p:cNvSpPr txBox="1"/>
            <p:nvPr/>
          </p:nvSpPr>
          <p:spPr>
            <a:xfrm>
              <a:off x="4207273" y="392479"/>
              <a:ext cx="43978" cy="182341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>
                  <a:effectLst/>
                  <a:latin typeface="Times New Roman"/>
                  <a:ea typeface="Times New Roman"/>
                </a:rPr>
                <a:t> </a:t>
              </a:r>
            </a:p>
          </p:txBody>
        </p:sp>
        <p:cxnSp>
          <p:nvCxnSpPr>
            <p:cNvPr id="25" name="Straight Connector 24"/>
            <p:cNvCxnSpPr/>
            <p:nvPr/>
          </p:nvCxnSpPr>
          <p:spPr>
            <a:xfrm>
              <a:off x="1495330" y="218966"/>
              <a:ext cx="0" cy="182245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26" name="Straight Connector 25"/>
            <p:cNvCxnSpPr/>
            <p:nvPr/>
          </p:nvCxnSpPr>
          <p:spPr>
            <a:xfrm>
              <a:off x="1727740" y="213886"/>
              <a:ext cx="0" cy="182245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sp>
          <p:nvSpPr>
            <p:cNvPr id="27" name="Text Box 225"/>
            <p:cNvSpPr txBox="1"/>
            <p:nvPr/>
          </p:nvSpPr>
          <p:spPr>
            <a:xfrm>
              <a:off x="1679890" y="399246"/>
              <a:ext cx="57500" cy="182797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-2</a:t>
              </a:r>
              <a:endParaRPr lang="en-US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8" name="Text Box 225"/>
            <p:cNvSpPr txBox="1"/>
            <p:nvPr/>
          </p:nvSpPr>
          <p:spPr>
            <a:xfrm>
              <a:off x="1448887" y="403005"/>
              <a:ext cx="73672" cy="182341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 -3</a:t>
              </a:r>
              <a:endParaRPr lang="en-US">
                <a:effectLst/>
                <a:latin typeface="Times New Roman"/>
                <a:ea typeface="Times New Roman"/>
              </a:endParaRPr>
            </a:p>
          </p:txBody>
        </p:sp>
      </p:grpSp>
      <p:cxnSp>
        <p:nvCxnSpPr>
          <p:cNvPr id="29" name="Straight Connector 28"/>
          <p:cNvCxnSpPr/>
          <p:nvPr/>
        </p:nvCxnSpPr>
        <p:spPr>
          <a:xfrm>
            <a:off x="1114940" y="2371023"/>
            <a:ext cx="2598018" cy="0"/>
          </a:xfrm>
          <a:prstGeom prst="line">
            <a:avLst/>
          </a:prstGeom>
          <a:noFill/>
          <a:ln w="31750" cap="flat" cmpd="sng" algn="ctr">
            <a:solidFill>
              <a:srgbClr val="F79646"/>
            </a:solidFill>
            <a:prstDash val="solid"/>
            <a:headEnd type="oval" w="sm" len="sm"/>
            <a:tailEnd type="oval" w="sm" len="sm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873229" y="1375203"/>
                <a:ext cx="286649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  <a:ea typeface="Times New Roman"/>
                          <a:cs typeface="Times New Roman"/>
                        </a:rPr>
                        <m:t> </m:t>
                      </m:r>
                      <m:r>
                        <a:rPr lang="en-US" sz="2800" b="1" i="1" smtClean="0">
                          <a:latin typeface="Cambria Math"/>
                          <a:ea typeface="Times New Roman"/>
                          <a:cs typeface="Times New Roman"/>
                        </a:rPr>
                        <m:t>𝑲</m:t>
                      </m:r>
                      <m:r>
                        <a:rPr lang="en-US" sz="2800" b="1" i="1" smtClean="0">
                          <a:latin typeface="Cambria Math"/>
                          <a:ea typeface="Times New Roman"/>
                          <a:cs typeface="Times New Roman"/>
                        </a:rPr>
                        <m:t>                          </m:t>
                      </m:r>
                      <m:r>
                        <a:rPr lang="en-US" sz="2800" b="1" i="1" smtClean="0">
                          <a:latin typeface="Cambria Math"/>
                          <a:ea typeface="Times New Roman"/>
                          <a:cs typeface="Times New Roman"/>
                        </a:rPr>
                        <m:t>𝑳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3229" y="1375203"/>
                <a:ext cx="2866490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588" r="-5319" b="-341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989443" y="3181350"/>
                <a:ext cx="3579441" cy="8989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1" i="1">
                              <a:latin typeface="Cambria Math" panose="02040503050406030204" pitchFamily="18" charset="0"/>
                              <a:ea typeface="Times New Roman"/>
                              <a:cs typeface="Calibri"/>
                            </a:rPr>
                          </m:ctrlPr>
                        </m:sSubPr>
                        <m:e>
                          <m:r>
                            <a:rPr lang="en-US" sz="2800" b="1" i="1">
                              <a:effectLst/>
                              <a:latin typeface="Cambria Math"/>
                              <a:ea typeface="Times New Roman"/>
                              <a:cs typeface="Calibri"/>
                            </a:rPr>
                            <m:t>𝑴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800" b="1" i="1">
                                  <a:effectLst/>
                                  <a:latin typeface="Cambria Math" panose="02040503050406030204" pitchFamily="18" charset="0"/>
                                  <a:ea typeface="Times New Roman"/>
                                  <a:cs typeface="Calibri"/>
                                </a:rPr>
                              </m:ctrlPr>
                            </m:accPr>
                            <m:e>
                              <m:r>
                                <a:rPr lang="en-US" sz="2800" b="1" i="1">
                                  <a:effectLst/>
                                  <a:latin typeface="Cambria Math"/>
                                  <a:ea typeface="Times New Roman"/>
                                  <a:cs typeface="Calibri"/>
                                </a:rPr>
                                <m:t>𝑲𝑳</m:t>
                              </m:r>
                            </m:e>
                          </m:acc>
                        </m:sub>
                      </m:sSub>
                      <m:r>
                        <a:rPr lang="en-US" sz="2800" b="1" i="1">
                          <a:effectLst/>
                          <a:latin typeface="Cambria Math"/>
                          <a:ea typeface="Times New Roman"/>
                          <a:cs typeface="Calibri"/>
                        </a:rPr>
                        <m:t>=</m:t>
                      </m:r>
                      <m:f>
                        <m:fPr>
                          <m:ctrlPr>
                            <a:rPr lang="en-US" sz="2800" b="1" i="1">
                              <a:effectLst/>
                              <a:latin typeface="Cambria Math" panose="02040503050406030204" pitchFamily="18" charset="0"/>
                              <a:ea typeface="Times New Roman"/>
                              <a:cs typeface="Calibri"/>
                            </a:rPr>
                          </m:ctrlPr>
                        </m:fPr>
                        <m:num>
                          <m:r>
                            <a:rPr lang="en-US" sz="2800" b="1" i="1">
                              <a:effectLst/>
                              <a:latin typeface="Cambria Math"/>
                              <a:ea typeface="Times New Roman"/>
                              <a:cs typeface="Calibri"/>
                            </a:rPr>
                            <m:t>−</m:t>
                          </m:r>
                          <m:r>
                            <a:rPr lang="en-US" sz="2800" b="1" i="1">
                              <a:effectLst/>
                              <a:latin typeface="Cambria Math"/>
                              <a:ea typeface="Times New Roman"/>
                              <a:cs typeface="Calibri"/>
                            </a:rPr>
                            <m:t>𝟑</m:t>
                          </m:r>
                          <m:r>
                            <a:rPr lang="en-US" sz="2800" b="1" i="1">
                              <a:effectLst/>
                              <a:latin typeface="Cambria Math"/>
                              <a:ea typeface="Times New Roman"/>
                              <a:cs typeface="Calibri"/>
                            </a:rPr>
                            <m:t>+</m:t>
                          </m:r>
                          <m:r>
                            <a:rPr lang="en-US" sz="2800" b="1" i="1">
                              <a:effectLst/>
                              <a:latin typeface="Cambria Math"/>
                              <a:ea typeface="Times New Roman"/>
                              <a:cs typeface="Calibri"/>
                            </a:rPr>
                            <m:t>𝟏</m:t>
                          </m:r>
                        </m:num>
                        <m:den>
                          <m:r>
                            <a:rPr lang="en-US" sz="2800" b="1" i="1">
                              <a:effectLst/>
                              <a:latin typeface="Cambria Math"/>
                              <a:ea typeface="Times New Roman"/>
                              <a:cs typeface="Calibri"/>
                            </a:rPr>
                            <m:t>𝟐</m:t>
                          </m:r>
                        </m:den>
                      </m:f>
                      <m:r>
                        <a:rPr lang="en-US" sz="2800" b="1" i="1">
                          <a:effectLst/>
                          <a:latin typeface="Cambria Math"/>
                          <a:ea typeface="Times New Roman"/>
                          <a:cs typeface="Calibri"/>
                        </a:rPr>
                        <m:t>=</m:t>
                      </m:r>
                      <m:f>
                        <m:fPr>
                          <m:ctrlPr>
                            <a:rPr lang="en-US" sz="2800" b="1" i="1">
                              <a:effectLst/>
                              <a:latin typeface="Cambria Math" panose="02040503050406030204" pitchFamily="18" charset="0"/>
                              <a:ea typeface="Times New Roman"/>
                              <a:cs typeface="Calibri"/>
                            </a:rPr>
                          </m:ctrlPr>
                        </m:fPr>
                        <m:num>
                          <m:r>
                            <a:rPr lang="en-US" sz="2800" b="1" i="1">
                              <a:effectLst/>
                              <a:latin typeface="Cambria Math"/>
                              <a:ea typeface="Times New Roman"/>
                              <a:cs typeface="Calibri"/>
                            </a:rPr>
                            <m:t>−</m:t>
                          </m:r>
                          <m:r>
                            <a:rPr lang="en-US" sz="2800" b="1" i="1">
                              <a:effectLst/>
                              <a:latin typeface="Cambria Math"/>
                              <a:ea typeface="Times New Roman"/>
                              <a:cs typeface="Calibri"/>
                            </a:rPr>
                            <m:t>𝟐</m:t>
                          </m:r>
                          <m:r>
                            <a:rPr lang="en-US" sz="2800" b="1" i="1">
                              <a:effectLst/>
                              <a:latin typeface="Cambria Math"/>
                              <a:ea typeface="Times New Roman"/>
                              <a:cs typeface="Calibri"/>
                            </a:rPr>
                            <m:t> </m:t>
                          </m:r>
                        </m:num>
                        <m:den>
                          <m:r>
                            <a:rPr lang="en-US" sz="2800" b="1" i="1">
                              <a:effectLst/>
                              <a:latin typeface="Cambria Math"/>
                              <a:ea typeface="Times New Roman"/>
                              <a:cs typeface="Calibri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9443" y="3181350"/>
                <a:ext cx="3579441" cy="898964"/>
              </a:xfrm>
              <a:prstGeom prst="rect">
                <a:avLst/>
              </a:prstGeom>
              <a:blipFill rotWithShape="1">
                <a:blip r:embed="rId4"/>
                <a:stretch>
                  <a:fillRect r="-4089" b="-27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992701" y="4187536"/>
                <a:ext cx="190911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1" i="1" smtClean="0">
                              <a:latin typeface="Cambria Math" panose="02040503050406030204" pitchFamily="18" charset="0"/>
                              <a:ea typeface="Times New Roman"/>
                              <a:cs typeface="Calibri"/>
                            </a:rPr>
                          </m:ctrlPr>
                        </m:sSubPr>
                        <m:e>
                          <m:r>
                            <a:rPr lang="en-US" sz="2800" b="1" i="1">
                              <a:effectLst/>
                              <a:latin typeface="Cambria Math"/>
                              <a:ea typeface="Times New Roman"/>
                              <a:cs typeface="Calibri"/>
                            </a:rPr>
                            <m:t>𝑴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800" b="1" i="1">
                                  <a:effectLst/>
                                  <a:latin typeface="Cambria Math" panose="02040503050406030204" pitchFamily="18" charset="0"/>
                                  <a:ea typeface="Times New Roman"/>
                                  <a:cs typeface="Calibri"/>
                                </a:rPr>
                              </m:ctrlPr>
                            </m:accPr>
                            <m:e>
                              <m:r>
                                <a:rPr lang="en-US" sz="2800" b="1" i="1">
                                  <a:effectLst/>
                                  <a:latin typeface="Cambria Math"/>
                                  <a:ea typeface="Times New Roman"/>
                                  <a:cs typeface="Calibri"/>
                                </a:rPr>
                                <m:t>𝑲𝑳</m:t>
                              </m:r>
                            </m:e>
                          </m:acc>
                        </m:sub>
                      </m:sSub>
                      <m:r>
                        <a:rPr lang="en-US" sz="2800" b="1" i="1">
                          <a:effectLst/>
                          <a:latin typeface="Cambria Math"/>
                          <a:ea typeface="Times New Roman"/>
                          <a:cs typeface="Calibri"/>
                        </a:rPr>
                        <m:t>=−</m:t>
                      </m:r>
                      <m:r>
                        <a:rPr lang="en-US" sz="2800" b="1" i="1" smtClean="0">
                          <a:effectLst/>
                          <a:latin typeface="Cambria Math"/>
                          <a:ea typeface="Times New Roman"/>
                          <a:cs typeface="Calibri"/>
                        </a:rPr>
                        <m:t>𝟏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2701" y="4187536"/>
                <a:ext cx="1909112" cy="523220"/>
              </a:xfrm>
              <a:prstGeom prst="rect">
                <a:avLst/>
              </a:prstGeom>
              <a:blipFill rotWithShape="1">
                <a:blip r:embed="rId5"/>
                <a:stretch>
                  <a:fillRect t="-10465" r="-7987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/>
              <p:cNvSpPr/>
              <p:nvPr/>
            </p:nvSpPr>
            <p:spPr>
              <a:xfrm>
                <a:off x="4243029" y="3931725"/>
                <a:ext cx="4814972" cy="9541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800" dirty="0"/>
                  <a:t>The coordinate of the midpoint </a:t>
                </a:r>
              </a:p>
              <a:p>
                <a:r>
                  <a:rPr lang="en-US" sz="2800" dirty="0"/>
                  <a:t>of  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Calibri"/>
                          </a:rPr>
                        </m:ctrlPr>
                      </m:accPr>
                      <m:e>
                        <m: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/>
                            <a:cs typeface="Calibri"/>
                          </a:rPr>
                          <m:t>𝑲𝑳</m:t>
                        </m:r>
                      </m:e>
                    </m:acc>
                    <m:r>
                      <a:rPr lang="en-US" sz="2800" b="1" i="1" smtClean="0">
                        <a:solidFill>
                          <a:prstClr val="black"/>
                        </a:solidFill>
                        <a:latin typeface="Cambria Math"/>
                        <a:cs typeface="Calibri"/>
                      </a:rPr>
                      <m:t> </m:t>
                    </m:r>
                    <m:r>
                      <m:rPr>
                        <m:sty m:val="p"/>
                      </m:rPr>
                      <a:rPr lang="en-US" sz="2800" b="0" i="0" smtClean="0">
                        <a:solidFill>
                          <a:prstClr val="black"/>
                        </a:solidFill>
                        <a:latin typeface="Cambria Math"/>
                        <a:cs typeface="Calibri"/>
                      </a:rPr>
                      <m:t>is</m:t>
                    </m:r>
                    <m:r>
                      <a:rPr lang="en-US" sz="2800" b="1" i="1" smtClean="0">
                        <a:solidFill>
                          <a:prstClr val="black"/>
                        </a:solidFill>
                        <a:latin typeface="Cambria Math"/>
                        <a:cs typeface="Calibri"/>
                      </a:rPr>
                      <m:t> </m:t>
                    </m:r>
                    <m:r>
                      <a:rPr lang="en-US" sz="2800" b="1" i="1" smtClean="0">
                        <a:solidFill>
                          <a:prstClr val="black"/>
                        </a:solidFill>
                        <a:latin typeface="Cambria Math"/>
                        <a:ea typeface="Times New Roman"/>
                        <a:cs typeface="Calibri"/>
                      </a:rPr>
                      <m:t>−</m:t>
                    </m:r>
                    <m:r>
                      <a:rPr lang="en-US" sz="2800" b="1" i="1" smtClean="0">
                        <a:solidFill>
                          <a:prstClr val="black"/>
                        </a:solidFill>
                        <a:latin typeface="Cambria Math"/>
                        <a:ea typeface="Times New Roman"/>
                        <a:cs typeface="Calibri"/>
                      </a:rPr>
                      <m:t>𝟏</m:t>
                    </m:r>
                  </m:oMath>
                </a14:m>
                <a:endParaRPr lang="en-US" sz="28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3029" y="3931725"/>
                <a:ext cx="4814972" cy="954107"/>
              </a:xfrm>
              <a:prstGeom prst="rect">
                <a:avLst/>
              </a:prstGeom>
              <a:blipFill rotWithShape="1">
                <a:blip r:embed="rId6"/>
                <a:stretch>
                  <a:fillRect l="-2532" t="-5769" r="-3291" b="-179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Straight Arrow Connector 31"/>
          <p:cNvCxnSpPr/>
          <p:nvPr/>
        </p:nvCxnSpPr>
        <p:spPr>
          <a:xfrm flipV="1">
            <a:off x="2399307" y="2388102"/>
            <a:ext cx="0" cy="6985"/>
          </a:xfrm>
          <a:prstGeom prst="straightConnector1">
            <a:avLst/>
          </a:prstGeom>
          <a:noFill/>
          <a:ln w="31750" cap="flat" cmpd="sng" algn="ctr">
            <a:solidFill>
              <a:srgbClr val="C00000"/>
            </a:solidFill>
            <a:prstDash val="solid"/>
            <a:headEnd type="oval"/>
            <a:tailEnd type="oval"/>
          </a:ln>
          <a:effectLst/>
        </p:spPr>
      </p:cxnSp>
    </p:spTree>
    <p:extLst>
      <p:ext uri="{BB962C8B-B14F-4D97-AF65-F5344CB8AC3E}">
        <p14:creationId xmlns:p14="http://schemas.microsoft.com/office/powerpoint/2010/main" val="378679540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Measuring Segments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28750"/>
            <a:ext cx="8610600" cy="2286000"/>
          </a:xfrm>
        </p:spPr>
        <p:txBody>
          <a:bodyPr>
            <a:noAutofit/>
          </a:bodyPr>
          <a:lstStyle/>
          <a:p>
            <a:pPr marL="0" marR="0">
              <a:spcBef>
                <a:spcPts val="0"/>
              </a:spcBef>
              <a:spcAft>
                <a:spcPts val="600"/>
              </a:spcAft>
            </a:pPr>
            <a:r>
              <a:rPr lang="en-US" sz="2800" b="1" dirty="0">
                <a:solidFill>
                  <a:srgbClr val="1F497D"/>
                </a:solidFill>
                <a:ea typeface="Calibri"/>
                <a:cs typeface="Times New Roman"/>
              </a:rPr>
              <a:t>A segment partition</a:t>
            </a:r>
            <a:r>
              <a:rPr lang="en-US" sz="2800" dirty="0">
                <a:solidFill>
                  <a:srgbClr val="1F497D"/>
                </a:solidFill>
                <a:ea typeface="Calibri"/>
                <a:cs typeface="Times New Roman"/>
              </a:rPr>
              <a:t> </a:t>
            </a:r>
            <a:r>
              <a:rPr lang="en-US" sz="2800" dirty="0">
                <a:ea typeface="Calibri"/>
                <a:cs typeface="Times New Roman"/>
              </a:rPr>
              <a:t>is a point, line or a line segment that partitions the line segment in a particular ratio. </a:t>
            </a:r>
          </a:p>
          <a:p>
            <a:pPr marL="0" marR="0">
              <a:spcBef>
                <a:spcPts val="0"/>
              </a:spcBef>
              <a:spcAft>
                <a:spcPts val="600"/>
              </a:spcAft>
            </a:pPr>
            <a:r>
              <a:rPr lang="en-US" sz="2800" dirty="0">
                <a:ea typeface="Calibri"/>
                <a:cs typeface="Times New Roman"/>
              </a:rPr>
              <a:t>If the ratio is equal, the segment partition becomes a segment bisector. </a:t>
            </a:r>
            <a:br>
              <a:rPr lang="en-US" sz="2800" dirty="0">
                <a:ea typeface="Calibri"/>
                <a:cs typeface="Times New Roman"/>
              </a:rPr>
            </a:br>
            <a:endParaRPr lang="en-US" sz="2800" dirty="0">
              <a:ea typeface="Calibri"/>
              <a:cs typeface="Times New Roman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984" y="4786340"/>
            <a:ext cx="2414016" cy="376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963615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236" y="-1806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Measuring Segments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141" y="361950"/>
            <a:ext cx="9048859" cy="10161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6: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/>
              <a:t>Divide the line segment in the ratio given by putting a dot at the partition. </a:t>
            </a:r>
            <a:endParaRPr lang="en-US" sz="2800" b="1" i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984" y="4786340"/>
            <a:ext cx="2414016" cy="37621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53439" y="1325427"/>
            <a:ext cx="4539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a</a:t>
            </a:r>
            <a:r>
              <a:rPr lang="en-US" sz="2800" dirty="0"/>
              <a:t>.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1114940" y="2388102"/>
            <a:ext cx="637660" cy="0"/>
          </a:xfrm>
          <a:prstGeom prst="line">
            <a:avLst/>
          </a:prstGeom>
          <a:noFill/>
          <a:ln w="31750" cap="flat" cmpd="sng" algn="ctr">
            <a:solidFill>
              <a:schemeClr val="tx2"/>
            </a:solidFill>
            <a:prstDash val="solid"/>
            <a:headEnd type="oval" w="sm" len="sm"/>
            <a:tailEnd type="oval" w="sm" len="sm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873229" y="1780804"/>
                <a:ext cx="374333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  <a:ea typeface="Times New Roman"/>
                          <a:cs typeface="Times New Roman"/>
                        </a:rPr>
                        <m:t> </m:t>
                      </m:r>
                      <m:r>
                        <a:rPr lang="en-US" sz="2800" b="1" i="1" smtClean="0">
                          <a:latin typeface="Cambria Math"/>
                          <a:ea typeface="Times New Roman"/>
                          <a:cs typeface="Times New Roman"/>
                        </a:rPr>
                        <m:t>𝑽</m:t>
                      </m:r>
                      <m:r>
                        <a:rPr lang="en-US" sz="2800" b="1" i="1" smtClean="0">
                          <a:latin typeface="Cambria Math"/>
                          <a:ea typeface="Times New Roman"/>
                          <a:cs typeface="Times New Roman"/>
                        </a:rPr>
                        <m:t>                                     </m:t>
                      </m:r>
                      <m:r>
                        <a:rPr lang="en-US" sz="2800" b="1" i="1" smtClean="0">
                          <a:latin typeface="Cambria Math"/>
                          <a:ea typeface="Times New Roman"/>
                          <a:cs typeface="Times New Roman"/>
                        </a:rPr>
                        <m:t>𝑩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3229" y="1780804"/>
                <a:ext cx="3743332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465" r="-4072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Straight Connector 30"/>
          <p:cNvCxnSpPr/>
          <p:nvPr/>
        </p:nvCxnSpPr>
        <p:spPr>
          <a:xfrm>
            <a:off x="1738570" y="2388102"/>
            <a:ext cx="637660" cy="0"/>
          </a:xfrm>
          <a:prstGeom prst="line">
            <a:avLst/>
          </a:prstGeom>
          <a:noFill/>
          <a:ln w="31750" cap="flat" cmpd="sng" algn="ctr">
            <a:solidFill>
              <a:schemeClr val="tx2"/>
            </a:solidFill>
            <a:prstDash val="solid"/>
            <a:headEnd type="oval" w="sm" len="sm"/>
            <a:tailEnd type="oval" w="sm" len="sm"/>
          </a:ln>
          <a:effectLst/>
        </p:spPr>
      </p:cxnSp>
      <p:cxnSp>
        <p:nvCxnSpPr>
          <p:cNvPr id="32" name="Straight Connector 31"/>
          <p:cNvCxnSpPr/>
          <p:nvPr/>
        </p:nvCxnSpPr>
        <p:spPr>
          <a:xfrm>
            <a:off x="2376230" y="2397181"/>
            <a:ext cx="637660" cy="0"/>
          </a:xfrm>
          <a:prstGeom prst="line">
            <a:avLst/>
          </a:prstGeom>
          <a:noFill/>
          <a:ln w="31750" cap="flat" cmpd="sng" algn="ctr">
            <a:solidFill>
              <a:schemeClr val="tx2"/>
            </a:solidFill>
            <a:prstDash val="solid"/>
            <a:headEnd type="oval" w="sm" len="sm"/>
            <a:tailEnd type="oval" w="sm" len="sm"/>
          </a:ln>
          <a:effectLst/>
        </p:spPr>
      </p:cxnSp>
      <p:cxnSp>
        <p:nvCxnSpPr>
          <p:cNvPr id="33" name="Straight Connector 32"/>
          <p:cNvCxnSpPr/>
          <p:nvPr/>
        </p:nvCxnSpPr>
        <p:spPr>
          <a:xfrm>
            <a:off x="3013890" y="2397181"/>
            <a:ext cx="637660" cy="0"/>
          </a:xfrm>
          <a:prstGeom prst="line">
            <a:avLst/>
          </a:prstGeom>
          <a:noFill/>
          <a:ln w="31750" cap="flat" cmpd="sng" algn="ctr">
            <a:solidFill>
              <a:schemeClr val="tx2"/>
            </a:solidFill>
            <a:prstDash val="solid"/>
            <a:headEnd type="oval" w="sm" len="sm"/>
            <a:tailEnd type="oval" w="sm" len="sm"/>
          </a:ln>
          <a:effectLst/>
        </p:spPr>
      </p:cxnSp>
      <p:cxnSp>
        <p:nvCxnSpPr>
          <p:cNvPr id="34" name="Straight Connector 33"/>
          <p:cNvCxnSpPr/>
          <p:nvPr/>
        </p:nvCxnSpPr>
        <p:spPr>
          <a:xfrm>
            <a:off x="3651550" y="2397181"/>
            <a:ext cx="637660" cy="0"/>
          </a:xfrm>
          <a:prstGeom prst="line">
            <a:avLst/>
          </a:prstGeom>
          <a:noFill/>
          <a:ln w="31750" cap="flat" cmpd="sng" algn="ctr">
            <a:solidFill>
              <a:schemeClr val="tx2"/>
            </a:solidFill>
            <a:prstDash val="solid"/>
            <a:headEnd type="oval" w="sm" len="sm"/>
            <a:tailEnd type="oval" w="sm" len="sm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1060744" y="2571894"/>
                <a:ext cx="204947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  <a:ea typeface="Times New Roman"/>
                          <a:cs typeface="Times New Roman"/>
                        </a:rPr>
                        <m:t>𝑹𝒂𝒕𝒊𝒐</m:t>
                      </m:r>
                      <m:r>
                        <a:rPr lang="en-US" sz="2800" b="1" i="1">
                          <a:latin typeface="Cambria Math"/>
                          <a:ea typeface="Times New Roman"/>
                          <a:cs typeface="Times New Roman"/>
                        </a:rPr>
                        <m:t>   </m:t>
                      </m:r>
                      <m:r>
                        <a:rPr lang="en-US" sz="2800" b="1" i="1">
                          <a:latin typeface="Cambria Math"/>
                          <a:ea typeface="Times New Roman"/>
                          <a:cs typeface="Times New Roman"/>
                        </a:rPr>
                        <m:t>𝟏</m:t>
                      </m:r>
                      <m:r>
                        <a:rPr lang="en-US" sz="2800" b="1" i="1">
                          <a:latin typeface="Cambria Math"/>
                          <a:ea typeface="Times New Roman"/>
                          <a:cs typeface="Times New Roman"/>
                        </a:rPr>
                        <m:t>:</m:t>
                      </m:r>
                      <m:r>
                        <a:rPr lang="en-US" sz="2800" b="1" i="1">
                          <a:latin typeface="Cambria Math"/>
                          <a:ea typeface="Times New Roman"/>
                          <a:cs typeface="Times New Roman"/>
                        </a:rPr>
                        <m:t>𝟒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0744" y="2571894"/>
                <a:ext cx="2049472" cy="523220"/>
              </a:xfrm>
              <a:prstGeom prst="rect">
                <a:avLst/>
              </a:prstGeom>
              <a:blipFill rotWithShape="1">
                <a:blip r:embed="rId4"/>
                <a:stretch>
                  <a:fillRect t="-10465" r="-7738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078406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236" y="-1806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Measuring Segments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141" y="361950"/>
            <a:ext cx="9048859" cy="10161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6: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/>
              <a:t>Divide the line segment in the ratio given by putting a dot at the partition. </a:t>
            </a:r>
            <a:endParaRPr lang="en-US" sz="2800" b="1" i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984" y="4786340"/>
            <a:ext cx="2414016" cy="37621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53439" y="1325427"/>
            <a:ext cx="4539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a</a:t>
            </a:r>
            <a:r>
              <a:rPr lang="en-US" sz="2800" dirty="0"/>
              <a:t>.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1114940" y="2388102"/>
            <a:ext cx="637660" cy="0"/>
          </a:xfrm>
          <a:prstGeom prst="line">
            <a:avLst/>
          </a:prstGeom>
          <a:noFill/>
          <a:ln w="31750" cap="flat" cmpd="sng" algn="ctr">
            <a:solidFill>
              <a:schemeClr val="tx2"/>
            </a:solidFill>
            <a:prstDash val="solid"/>
            <a:headEnd type="oval" w="sm" len="sm"/>
            <a:tailEnd type="oval" w="sm" len="sm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873229" y="1780804"/>
                <a:ext cx="374333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  <a:ea typeface="Times New Roman"/>
                          <a:cs typeface="Times New Roman"/>
                        </a:rPr>
                        <m:t> </m:t>
                      </m:r>
                      <m:r>
                        <a:rPr lang="en-US" sz="2800" b="1" i="1" smtClean="0">
                          <a:latin typeface="Cambria Math"/>
                          <a:ea typeface="Times New Roman"/>
                          <a:cs typeface="Times New Roman"/>
                        </a:rPr>
                        <m:t>𝑽</m:t>
                      </m:r>
                      <m:r>
                        <a:rPr lang="en-US" sz="2800" b="1" i="1" smtClean="0">
                          <a:latin typeface="Cambria Math"/>
                          <a:ea typeface="Times New Roman"/>
                          <a:cs typeface="Times New Roman"/>
                        </a:rPr>
                        <m:t>                                     </m:t>
                      </m:r>
                      <m:r>
                        <a:rPr lang="en-US" sz="2800" b="1" i="1" smtClean="0">
                          <a:latin typeface="Cambria Math"/>
                          <a:ea typeface="Times New Roman"/>
                          <a:cs typeface="Times New Roman"/>
                        </a:rPr>
                        <m:t>𝑩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3229" y="1780804"/>
                <a:ext cx="3743332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465" r="-4072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Straight Connector 30"/>
          <p:cNvCxnSpPr/>
          <p:nvPr/>
        </p:nvCxnSpPr>
        <p:spPr>
          <a:xfrm>
            <a:off x="1738570" y="2388102"/>
            <a:ext cx="637660" cy="0"/>
          </a:xfrm>
          <a:prstGeom prst="line">
            <a:avLst/>
          </a:prstGeom>
          <a:noFill/>
          <a:ln w="31750" cap="flat" cmpd="sng" algn="ctr">
            <a:solidFill>
              <a:schemeClr val="tx2"/>
            </a:solidFill>
            <a:prstDash val="solid"/>
            <a:headEnd type="oval" w="sm" len="sm"/>
            <a:tailEnd type="oval" w="sm" len="sm"/>
          </a:ln>
          <a:effectLst/>
        </p:spPr>
      </p:cxnSp>
      <p:cxnSp>
        <p:nvCxnSpPr>
          <p:cNvPr id="32" name="Straight Connector 31"/>
          <p:cNvCxnSpPr/>
          <p:nvPr/>
        </p:nvCxnSpPr>
        <p:spPr>
          <a:xfrm>
            <a:off x="2376230" y="2397181"/>
            <a:ext cx="637660" cy="0"/>
          </a:xfrm>
          <a:prstGeom prst="line">
            <a:avLst/>
          </a:prstGeom>
          <a:noFill/>
          <a:ln w="31750" cap="flat" cmpd="sng" algn="ctr">
            <a:solidFill>
              <a:schemeClr val="tx2"/>
            </a:solidFill>
            <a:prstDash val="solid"/>
            <a:headEnd type="oval" w="sm" len="sm"/>
            <a:tailEnd type="oval" w="sm" len="sm"/>
          </a:ln>
          <a:effectLst/>
        </p:spPr>
      </p:cxnSp>
      <p:cxnSp>
        <p:nvCxnSpPr>
          <p:cNvPr id="33" name="Straight Connector 32"/>
          <p:cNvCxnSpPr/>
          <p:nvPr/>
        </p:nvCxnSpPr>
        <p:spPr>
          <a:xfrm>
            <a:off x="3013890" y="2397181"/>
            <a:ext cx="637660" cy="0"/>
          </a:xfrm>
          <a:prstGeom prst="line">
            <a:avLst/>
          </a:prstGeom>
          <a:noFill/>
          <a:ln w="31750" cap="flat" cmpd="sng" algn="ctr">
            <a:solidFill>
              <a:schemeClr val="tx2"/>
            </a:solidFill>
            <a:prstDash val="solid"/>
            <a:headEnd type="oval" w="sm" len="sm"/>
            <a:tailEnd type="oval" w="sm" len="sm"/>
          </a:ln>
          <a:effectLst/>
        </p:spPr>
      </p:cxnSp>
      <p:cxnSp>
        <p:nvCxnSpPr>
          <p:cNvPr id="34" name="Straight Connector 33"/>
          <p:cNvCxnSpPr/>
          <p:nvPr/>
        </p:nvCxnSpPr>
        <p:spPr>
          <a:xfrm>
            <a:off x="3651550" y="2397181"/>
            <a:ext cx="637660" cy="0"/>
          </a:xfrm>
          <a:prstGeom prst="line">
            <a:avLst/>
          </a:prstGeom>
          <a:noFill/>
          <a:ln w="31750" cap="flat" cmpd="sng" algn="ctr">
            <a:solidFill>
              <a:schemeClr val="tx2"/>
            </a:solidFill>
            <a:prstDash val="solid"/>
            <a:headEnd type="oval" w="sm" len="sm"/>
            <a:tailEnd type="oval" w="sm" len="sm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1060744" y="2571894"/>
                <a:ext cx="204947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  <a:ea typeface="Times New Roman"/>
                          <a:cs typeface="Times New Roman"/>
                        </a:rPr>
                        <m:t>𝑹𝒂𝒕𝒊𝒐</m:t>
                      </m:r>
                      <m:r>
                        <a:rPr lang="en-US" sz="2800" b="1" i="1">
                          <a:latin typeface="Cambria Math"/>
                          <a:ea typeface="Times New Roman"/>
                          <a:cs typeface="Times New Roman"/>
                        </a:rPr>
                        <m:t>   </m:t>
                      </m:r>
                      <m:r>
                        <a:rPr lang="en-US" sz="2800" b="1" i="1">
                          <a:latin typeface="Cambria Math"/>
                          <a:ea typeface="Times New Roman"/>
                          <a:cs typeface="Times New Roman"/>
                        </a:rPr>
                        <m:t>𝟏</m:t>
                      </m:r>
                      <m:r>
                        <a:rPr lang="en-US" sz="2800" b="1" i="1">
                          <a:latin typeface="Cambria Math"/>
                          <a:ea typeface="Times New Roman"/>
                          <a:cs typeface="Times New Roman"/>
                        </a:rPr>
                        <m:t>:</m:t>
                      </m:r>
                      <m:r>
                        <a:rPr lang="en-US" sz="2800" b="1" i="1">
                          <a:latin typeface="Cambria Math"/>
                          <a:ea typeface="Times New Roman"/>
                          <a:cs typeface="Times New Roman"/>
                        </a:rPr>
                        <m:t>𝟒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0744" y="2571894"/>
                <a:ext cx="2049472" cy="523220"/>
              </a:xfrm>
              <a:prstGeom prst="rect">
                <a:avLst/>
              </a:prstGeom>
              <a:blipFill rotWithShape="1">
                <a:blip r:embed="rId4"/>
                <a:stretch>
                  <a:fillRect t="-10465" r="-7738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Arrow Connector 12"/>
          <p:cNvCxnSpPr/>
          <p:nvPr/>
        </p:nvCxnSpPr>
        <p:spPr>
          <a:xfrm flipV="1">
            <a:off x="1752600" y="2381117"/>
            <a:ext cx="0" cy="6985"/>
          </a:xfrm>
          <a:prstGeom prst="straightConnector1">
            <a:avLst/>
          </a:prstGeom>
          <a:noFill/>
          <a:ln w="31750" cap="flat" cmpd="sng" algn="ctr">
            <a:solidFill>
              <a:srgbClr val="C00000"/>
            </a:solidFill>
            <a:prstDash val="solid"/>
            <a:headEnd type="oval"/>
            <a:tailEnd type="oval"/>
          </a:ln>
          <a:effectLst/>
        </p:spPr>
      </p:cxnSp>
    </p:spTree>
    <p:extLst>
      <p:ext uri="{BB962C8B-B14F-4D97-AF65-F5344CB8AC3E}">
        <p14:creationId xmlns:p14="http://schemas.microsoft.com/office/powerpoint/2010/main" val="60574124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236" y="-1806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Measuring Segments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141" y="361950"/>
            <a:ext cx="9048859" cy="10161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6: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/>
              <a:t>Divide the line segment in the ratio given by putting a dot at the partition. </a:t>
            </a:r>
            <a:endParaRPr lang="en-US" sz="2800" b="1" i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984" y="4786340"/>
            <a:ext cx="2414016" cy="37621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53439" y="1325427"/>
            <a:ext cx="4683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b</a:t>
            </a:r>
            <a:r>
              <a:rPr lang="en-US" sz="2800" dirty="0"/>
              <a:t>.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1114940" y="2388102"/>
            <a:ext cx="637660" cy="0"/>
          </a:xfrm>
          <a:prstGeom prst="line">
            <a:avLst/>
          </a:prstGeom>
          <a:noFill/>
          <a:ln w="31750" cap="flat" cmpd="sng" algn="ctr">
            <a:solidFill>
              <a:schemeClr val="tx2"/>
            </a:solidFill>
            <a:prstDash val="solid"/>
            <a:headEnd type="oval" w="sm" len="sm"/>
            <a:tailEnd type="oval" w="sm" len="sm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873229" y="1780804"/>
                <a:ext cx="311014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  <a:ea typeface="Times New Roman"/>
                          <a:cs typeface="Times New Roman"/>
                        </a:rPr>
                        <m:t> </m:t>
                      </m:r>
                      <m:r>
                        <a:rPr lang="en-US" sz="2800" b="1" i="1" smtClean="0">
                          <a:latin typeface="Cambria Math"/>
                          <a:ea typeface="Times New Roman"/>
                          <a:cs typeface="Times New Roman"/>
                        </a:rPr>
                        <m:t>𝑯</m:t>
                      </m:r>
                      <m:r>
                        <a:rPr lang="en-US" sz="2800" b="1" i="1" smtClean="0">
                          <a:latin typeface="Cambria Math"/>
                          <a:ea typeface="Times New Roman"/>
                          <a:cs typeface="Times New Roman"/>
                        </a:rPr>
                        <m:t>                             </m:t>
                      </m:r>
                      <m:r>
                        <a:rPr lang="en-US" sz="2800" b="1" i="1" smtClean="0">
                          <a:latin typeface="Cambria Math"/>
                          <a:ea typeface="Times New Roman"/>
                          <a:cs typeface="Times New Roman"/>
                        </a:rPr>
                        <m:t>𝑳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3229" y="1780804"/>
                <a:ext cx="3110147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465" r="-4902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Straight Connector 30"/>
          <p:cNvCxnSpPr/>
          <p:nvPr/>
        </p:nvCxnSpPr>
        <p:spPr>
          <a:xfrm>
            <a:off x="1738570" y="2388102"/>
            <a:ext cx="637660" cy="0"/>
          </a:xfrm>
          <a:prstGeom prst="line">
            <a:avLst/>
          </a:prstGeom>
          <a:noFill/>
          <a:ln w="31750" cap="flat" cmpd="sng" algn="ctr">
            <a:solidFill>
              <a:schemeClr val="tx2"/>
            </a:solidFill>
            <a:prstDash val="solid"/>
            <a:headEnd type="oval" w="sm" len="sm"/>
            <a:tailEnd type="oval" w="sm" len="sm"/>
          </a:ln>
          <a:effectLst/>
        </p:spPr>
      </p:cxnSp>
      <p:cxnSp>
        <p:nvCxnSpPr>
          <p:cNvPr id="32" name="Straight Connector 31"/>
          <p:cNvCxnSpPr/>
          <p:nvPr/>
        </p:nvCxnSpPr>
        <p:spPr>
          <a:xfrm>
            <a:off x="2376230" y="2397181"/>
            <a:ext cx="637660" cy="0"/>
          </a:xfrm>
          <a:prstGeom prst="line">
            <a:avLst/>
          </a:prstGeom>
          <a:noFill/>
          <a:ln w="31750" cap="flat" cmpd="sng" algn="ctr">
            <a:solidFill>
              <a:schemeClr val="tx2"/>
            </a:solidFill>
            <a:prstDash val="solid"/>
            <a:headEnd type="oval" w="sm" len="sm"/>
            <a:tailEnd type="oval" w="sm" len="sm"/>
          </a:ln>
          <a:effectLst/>
        </p:spPr>
      </p:cxnSp>
      <p:cxnSp>
        <p:nvCxnSpPr>
          <p:cNvPr id="33" name="Straight Connector 32"/>
          <p:cNvCxnSpPr/>
          <p:nvPr/>
        </p:nvCxnSpPr>
        <p:spPr>
          <a:xfrm>
            <a:off x="3013890" y="2397181"/>
            <a:ext cx="637660" cy="0"/>
          </a:xfrm>
          <a:prstGeom prst="line">
            <a:avLst/>
          </a:prstGeom>
          <a:noFill/>
          <a:ln w="31750" cap="flat" cmpd="sng" algn="ctr">
            <a:solidFill>
              <a:schemeClr val="tx2"/>
            </a:solidFill>
            <a:prstDash val="solid"/>
            <a:headEnd type="oval" w="sm" len="sm"/>
            <a:tailEnd type="oval" w="sm" len="sm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1060744" y="2571894"/>
                <a:ext cx="204947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  <a:ea typeface="Times New Roman"/>
                          <a:cs typeface="Times New Roman"/>
                        </a:rPr>
                        <m:t>𝑹𝒂𝒕𝒊𝒐</m:t>
                      </m:r>
                      <m:r>
                        <a:rPr lang="en-US" sz="2800" b="1" i="1" smtClean="0">
                          <a:latin typeface="Cambria Math"/>
                          <a:ea typeface="Times New Roman"/>
                          <a:cs typeface="Times New Roman"/>
                        </a:rPr>
                        <m:t>   </m:t>
                      </m:r>
                      <m:r>
                        <a:rPr lang="en-US" sz="2800" b="1" i="1" smtClean="0">
                          <a:latin typeface="Cambria Math"/>
                          <a:ea typeface="Times New Roman"/>
                          <a:cs typeface="Times New Roman"/>
                        </a:rPr>
                        <m:t>𝟑</m:t>
                      </m:r>
                      <m:r>
                        <a:rPr lang="en-US" sz="2800" b="1" i="1">
                          <a:latin typeface="Cambria Math"/>
                          <a:ea typeface="Times New Roman"/>
                          <a:cs typeface="Times New Roman"/>
                        </a:rPr>
                        <m:t>:</m:t>
                      </m:r>
                      <m:r>
                        <a:rPr lang="en-US" sz="2800" b="1" i="1" smtClean="0">
                          <a:latin typeface="Cambria Math"/>
                          <a:ea typeface="Times New Roman"/>
                          <a:cs typeface="Times New Roman"/>
                        </a:rPr>
                        <m:t>𝟏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0744" y="2571894"/>
                <a:ext cx="2049472" cy="523220"/>
              </a:xfrm>
              <a:prstGeom prst="rect">
                <a:avLst/>
              </a:prstGeom>
              <a:blipFill rotWithShape="1">
                <a:blip r:embed="rId4"/>
                <a:stretch>
                  <a:fillRect t="-10465" r="-7738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640378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Measuring Segments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66750"/>
            <a:ext cx="8686800" cy="3657600"/>
          </a:xfrm>
        </p:spPr>
        <p:txBody>
          <a:bodyPr>
            <a:normAutofit/>
          </a:bodyPr>
          <a:lstStyle/>
          <a:p>
            <a:pPr marL="0" marR="0">
              <a:spcBef>
                <a:spcPts val="0"/>
              </a:spcBef>
              <a:spcAft>
                <a:spcPts val="600"/>
              </a:spcAft>
            </a:pPr>
            <a:r>
              <a:rPr lang="en-US" sz="2800" b="1" u="sng" dirty="0">
                <a:solidFill>
                  <a:srgbClr val="1F497D"/>
                </a:solidFill>
                <a:ea typeface="Calibri"/>
                <a:cs typeface="Times New Roman"/>
              </a:rPr>
              <a:t>A line segment</a:t>
            </a:r>
            <a:r>
              <a:rPr lang="en-US" sz="2800" dirty="0">
                <a:solidFill>
                  <a:srgbClr val="1F497D"/>
                </a:solidFill>
                <a:ea typeface="Calibri"/>
                <a:cs typeface="Times New Roman"/>
              </a:rPr>
              <a:t> </a:t>
            </a:r>
            <a:r>
              <a:rPr lang="en-US" sz="2800" dirty="0">
                <a:ea typeface="Calibri"/>
                <a:cs typeface="Times New Roman"/>
              </a:rPr>
              <a:t>is a set of points and has a specific length, i.e., it does not extend indefinitely. </a:t>
            </a:r>
          </a:p>
          <a:p>
            <a:pPr marL="0" marR="0">
              <a:spcBef>
                <a:spcPts val="0"/>
              </a:spcBef>
              <a:spcAft>
                <a:spcPts val="600"/>
              </a:spcAft>
            </a:pPr>
            <a:r>
              <a:rPr lang="en-US" sz="2800" dirty="0">
                <a:ea typeface="Calibri"/>
                <a:cs typeface="Times New Roman"/>
              </a:rPr>
              <a:t>A line segment is named by two points on the line segment with a line segment symbol above the letters.</a:t>
            </a:r>
          </a:p>
          <a:p>
            <a:pPr marL="0" marR="0">
              <a:spcBef>
                <a:spcPts val="0"/>
              </a:spcBef>
              <a:spcAft>
                <a:spcPts val="600"/>
              </a:spcAft>
            </a:pPr>
            <a:r>
              <a:rPr lang="en-US" sz="2800" dirty="0">
                <a:ea typeface="Calibri"/>
                <a:cs typeface="Times New Roman"/>
              </a:rPr>
              <a:t>The line segment always has a certain length that can be measured using a ruler.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984" y="4786340"/>
            <a:ext cx="2414016" cy="376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244434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236" y="-1806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Measuring Segments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141" y="361950"/>
            <a:ext cx="9048859" cy="10161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6: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/>
              <a:t>Divide the line segment in the ratio given by putting a dot at the partition. </a:t>
            </a:r>
            <a:endParaRPr lang="en-US" sz="2800" b="1" i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984" y="4786340"/>
            <a:ext cx="2414016" cy="37621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53439" y="1325427"/>
            <a:ext cx="4683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b</a:t>
            </a:r>
            <a:r>
              <a:rPr lang="en-US" sz="2800" dirty="0"/>
              <a:t>.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1114940" y="2388102"/>
            <a:ext cx="637660" cy="0"/>
          </a:xfrm>
          <a:prstGeom prst="line">
            <a:avLst/>
          </a:prstGeom>
          <a:noFill/>
          <a:ln w="31750" cap="flat" cmpd="sng" algn="ctr">
            <a:solidFill>
              <a:schemeClr val="tx2"/>
            </a:solidFill>
            <a:prstDash val="solid"/>
            <a:headEnd type="oval" w="sm" len="sm"/>
            <a:tailEnd type="oval" w="sm" len="sm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873229" y="1780804"/>
                <a:ext cx="311014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  <a:ea typeface="Times New Roman"/>
                          <a:cs typeface="Times New Roman"/>
                        </a:rPr>
                        <m:t> </m:t>
                      </m:r>
                      <m:r>
                        <a:rPr lang="en-US" sz="2800" b="1" i="1" smtClean="0">
                          <a:latin typeface="Cambria Math"/>
                          <a:ea typeface="Times New Roman"/>
                          <a:cs typeface="Times New Roman"/>
                        </a:rPr>
                        <m:t>𝑯</m:t>
                      </m:r>
                      <m:r>
                        <a:rPr lang="en-US" sz="2800" b="1" i="1" smtClean="0">
                          <a:latin typeface="Cambria Math"/>
                          <a:ea typeface="Times New Roman"/>
                          <a:cs typeface="Times New Roman"/>
                        </a:rPr>
                        <m:t>                             </m:t>
                      </m:r>
                      <m:r>
                        <a:rPr lang="en-US" sz="2800" b="1" i="1" smtClean="0">
                          <a:latin typeface="Cambria Math"/>
                          <a:ea typeface="Times New Roman"/>
                          <a:cs typeface="Times New Roman"/>
                        </a:rPr>
                        <m:t>𝑳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3229" y="1780804"/>
                <a:ext cx="3110147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465" r="-4902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Straight Connector 30"/>
          <p:cNvCxnSpPr/>
          <p:nvPr/>
        </p:nvCxnSpPr>
        <p:spPr>
          <a:xfrm>
            <a:off x="1738570" y="2388102"/>
            <a:ext cx="637660" cy="0"/>
          </a:xfrm>
          <a:prstGeom prst="line">
            <a:avLst/>
          </a:prstGeom>
          <a:noFill/>
          <a:ln w="31750" cap="flat" cmpd="sng" algn="ctr">
            <a:solidFill>
              <a:schemeClr val="tx2"/>
            </a:solidFill>
            <a:prstDash val="solid"/>
            <a:headEnd type="oval" w="sm" len="sm"/>
            <a:tailEnd type="oval" w="sm" len="sm"/>
          </a:ln>
          <a:effectLst/>
        </p:spPr>
      </p:cxnSp>
      <p:cxnSp>
        <p:nvCxnSpPr>
          <p:cNvPr id="32" name="Straight Connector 31"/>
          <p:cNvCxnSpPr/>
          <p:nvPr/>
        </p:nvCxnSpPr>
        <p:spPr>
          <a:xfrm>
            <a:off x="2376230" y="2397181"/>
            <a:ext cx="637660" cy="0"/>
          </a:xfrm>
          <a:prstGeom prst="line">
            <a:avLst/>
          </a:prstGeom>
          <a:noFill/>
          <a:ln w="31750" cap="flat" cmpd="sng" algn="ctr">
            <a:solidFill>
              <a:schemeClr val="tx2"/>
            </a:solidFill>
            <a:prstDash val="solid"/>
            <a:headEnd type="oval" w="sm" len="sm"/>
            <a:tailEnd type="oval" w="sm" len="sm"/>
          </a:ln>
          <a:effectLst/>
        </p:spPr>
      </p:cxnSp>
      <p:cxnSp>
        <p:nvCxnSpPr>
          <p:cNvPr id="33" name="Straight Connector 32"/>
          <p:cNvCxnSpPr/>
          <p:nvPr/>
        </p:nvCxnSpPr>
        <p:spPr>
          <a:xfrm>
            <a:off x="3013890" y="2397181"/>
            <a:ext cx="637660" cy="0"/>
          </a:xfrm>
          <a:prstGeom prst="line">
            <a:avLst/>
          </a:prstGeom>
          <a:noFill/>
          <a:ln w="31750" cap="flat" cmpd="sng" algn="ctr">
            <a:solidFill>
              <a:schemeClr val="tx2"/>
            </a:solidFill>
            <a:prstDash val="solid"/>
            <a:headEnd type="oval" w="sm" len="sm"/>
            <a:tailEnd type="oval" w="sm" len="sm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1060744" y="2571894"/>
                <a:ext cx="204947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  <a:ea typeface="Times New Roman"/>
                          <a:cs typeface="Times New Roman"/>
                        </a:rPr>
                        <m:t>𝑹𝒂𝒕𝒊𝒐</m:t>
                      </m:r>
                      <m:r>
                        <a:rPr lang="en-US" sz="2800" b="1" i="1" smtClean="0">
                          <a:latin typeface="Cambria Math"/>
                          <a:ea typeface="Times New Roman"/>
                          <a:cs typeface="Times New Roman"/>
                        </a:rPr>
                        <m:t>   </m:t>
                      </m:r>
                      <m:r>
                        <a:rPr lang="en-US" sz="2800" b="1" i="1" smtClean="0">
                          <a:latin typeface="Cambria Math"/>
                          <a:ea typeface="Times New Roman"/>
                          <a:cs typeface="Times New Roman"/>
                        </a:rPr>
                        <m:t>𝟑</m:t>
                      </m:r>
                      <m:r>
                        <a:rPr lang="en-US" sz="2800" b="1" i="1">
                          <a:latin typeface="Cambria Math"/>
                          <a:ea typeface="Times New Roman"/>
                          <a:cs typeface="Times New Roman"/>
                        </a:rPr>
                        <m:t>:</m:t>
                      </m:r>
                      <m:r>
                        <a:rPr lang="en-US" sz="2800" b="1" i="1" smtClean="0">
                          <a:latin typeface="Cambria Math"/>
                          <a:ea typeface="Times New Roman"/>
                          <a:cs typeface="Times New Roman"/>
                        </a:rPr>
                        <m:t>𝟏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0744" y="2571894"/>
                <a:ext cx="2049472" cy="523220"/>
              </a:xfrm>
              <a:prstGeom prst="rect">
                <a:avLst/>
              </a:prstGeom>
              <a:blipFill rotWithShape="1">
                <a:blip r:embed="rId4"/>
                <a:stretch>
                  <a:fillRect t="-10465" r="-7738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Arrow Connector 11"/>
          <p:cNvCxnSpPr/>
          <p:nvPr/>
        </p:nvCxnSpPr>
        <p:spPr>
          <a:xfrm flipV="1">
            <a:off x="3013890" y="2397181"/>
            <a:ext cx="0" cy="6985"/>
          </a:xfrm>
          <a:prstGeom prst="straightConnector1">
            <a:avLst/>
          </a:prstGeom>
          <a:noFill/>
          <a:ln w="31750" cap="flat" cmpd="sng" algn="ctr">
            <a:solidFill>
              <a:srgbClr val="C00000"/>
            </a:solidFill>
            <a:prstDash val="solid"/>
            <a:headEnd type="oval"/>
            <a:tailEnd type="oval"/>
          </a:ln>
          <a:effectLst/>
        </p:spPr>
      </p:cxnSp>
    </p:spTree>
    <p:extLst>
      <p:ext uri="{BB962C8B-B14F-4D97-AF65-F5344CB8AC3E}">
        <p14:creationId xmlns:p14="http://schemas.microsoft.com/office/powerpoint/2010/main" val="41512049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Measuring Segments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984" y="4786340"/>
            <a:ext cx="2414016" cy="376210"/>
          </a:xfrm>
          <a:prstGeom prst="rect">
            <a:avLst/>
          </a:prstGeom>
        </p:spPr>
      </p:pic>
      <p:pic>
        <p:nvPicPr>
          <p:cNvPr id="2052" name="Picture 4" descr="What is Line Segment? - [Definition, Facts &amp;amp; Example]">
            <a:extLst>
              <a:ext uri="{FF2B5EF4-FFF2-40B4-BE49-F238E27FC236}">
                <a16:creationId xmlns:a16="http://schemas.microsoft.com/office/drawing/2014/main" id="{69B66A52-25AE-4CF6-8A00-5EAD7C1ACD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123000"/>
                    </a14:imgEffect>
                    <a14:imgEffect>
                      <a14:brightnessContrast bright="6000" contrast="4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9999" y="514350"/>
            <a:ext cx="64770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Ruler Metric Measure - Free vector graphic on Pixabay">
            <a:extLst>
              <a:ext uri="{FF2B5EF4-FFF2-40B4-BE49-F238E27FC236}">
                <a16:creationId xmlns:a16="http://schemas.microsoft.com/office/drawing/2014/main" id="{18B13730-BD38-4CFE-892D-E8D32927800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333" b="26667"/>
          <a:stretch/>
        </p:blipFill>
        <p:spPr bwMode="auto">
          <a:xfrm>
            <a:off x="3581400" y="3048490"/>
            <a:ext cx="4876800" cy="1097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Notation &amp;amp; Symbols in Plane Geometry - Video &amp;amp; Lesson Transcript | Study.com">
            <a:extLst>
              <a:ext uri="{FF2B5EF4-FFF2-40B4-BE49-F238E27FC236}">
                <a16:creationId xmlns:a16="http://schemas.microsoft.com/office/drawing/2014/main" id="{99902CED-ABB5-4381-AAEE-F2264715E1E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870331" y="2089539"/>
            <a:ext cx="1711069" cy="964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9A0D701-6B71-4FD3-B871-90E3B59E6650}"/>
              </a:ext>
            </a:extLst>
          </p:cNvPr>
          <p:cNvSpPr txBox="1"/>
          <p:nvPr/>
        </p:nvSpPr>
        <p:spPr>
          <a:xfrm>
            <a:off x="2743200" y="4324350"/>
            <a:ext cx="3733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dirty="0"/>
              <a:t>Understanding Line Segments</a:t>
            </a:r>
          </a:p>
        </p:txBody>
      </p:sp>
    </p:spTree>
    <p:extLst>
      <p:ext uri="{BB962C8B-B14F-4D97-AF65-F5344CB8AC3E}">
        <p14:creationId xmlns:p14="http://schemas.microsoft.com/office/powerpoint/2010/main" val="2139281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Measuring Segments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666750"/>
            <a:ext cx="8458200" cy="3733800"/>
          </a:xfrm>
        </p:spPr>
        <p:txBody>
          <a:bodyPr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800" b="1" u="sng" dirty="0">
                <a:solidFill>
                  <a:srgbClr val="1F497D"/>
                </a:solidFill>
                <a:ea typeface="Calibri"/>
                <a:cs typeface="Times New Roman"/>
              </a:rPr>
              <a:t>Ruler Postulate</a:t>
            </a:r>
            <a:endParaRPr lang="en-US" sz="28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marL="0" lvl="0">
              <a:spcBef>
                <a:spcPts val="0"/>
              </a:spcBef>
              <a:spcAft>
                <a:spcPts val="600"/>
              </a:spcAft>
            </a:pPr>
            <a:r>
              <a:rPr lang="en-US" sz="2800" dirty="0">
                <a:solidFill>
                  <a:prstClr val="black"/>
                </a:solidFill>
                <a:ea typeface="Calibri"/>
                <a:cs typeface="Times New Roman"/>
              </a:rPr>
              <a:t>Every point on a line can be paired with a real number. This makes a one-to-one correspondence between the points on the line and the real numbers. </a:t>
            </a:r>
          </a:p>
          <a:p>
            <a:pPr marL="0" lvl="0">
              <a:spcBef>
                <a:spcPts val="0"/>
              </a:spcBef>
              <a:spcAft>
                <a:spcPts val="600"/>
              </a:spcAft>
            </a:pPr>
            <a:r>
              <a:rPr lang="en-US" sz="2800" dirty="0">
                <a:solidFill>
                  <a:prstClr val="black"/>
                </a:solidFill>
                <a:ea typeface="Calibri"/>
                <a:cs typeface="Times New Roman"/>
              </a:rPr>
              <a:t>The real number that corresponds to a point is called </a:t>
            </a:r>
            <a:r>
              <a:rPr lang="en-US" sz="2800" b="1" u="sng" dirty="0">
                <a:solidFill>
                  <a:srgbClr val="1F497D"/>
                </a:solidFill>
                <a:ea typeface="Calibri"/>
                <a:cs typeface="Times New Roman"/>
              </a:rPr>
              <a:t>the coordinate of the point.</a:t>
            </a:r>
            <a:endParaRPr lang="en-US" sz="28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984" y="4786340"/>
            <a:ext cx="2414016" cy="376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80741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Measuring Segments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50"/>
            <a:ext cx="8991600" cy="99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1: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>
                <a:ea typeface="Calibri"/>
                <a:cs typeface="Times New Roman"/>
              </a:rPr>
              <a:t>Find the length of each segment using a ruler.</a:t>
            </a:r>
            <a:endParaRPr lang="en-US" sz="2400" b="1" i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984" y="4786340"/>
            <a:ext cx="2414016" cy="37621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28600" y="1428750"/>
            <a:ext cx="4539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a</a:t>
            </a:r>
            <a:r>
              <a:rPr lang="en-US" sz="2800" dirty="0"/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990600" y="2313578"/>
                <a:ext cx="2884123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 </m:t>
                      </m:r>
                      <m:r>
                        <a:rPr lang="en-US" sz="2800" b="1" i="1" smtClean="0">
                          <a:latin typeface="Cambria Math"/>
                        </a:rPr>
                        <m:t>𝑨</m:t>
                      </m:r>
                      <m:r>
                        <a:rPr lang="en-US" sz="2800" b="1" i="1" smtClean="0">
                          <a:latin typeface="Cambria Math"/>
                        </a:rPr>
                        <m:t>                          </m:t>
                      </m:r>
                      <m:r>
                        <a:rPr lang="en-US" sz="2800" b="1" i="1">
                          <a:latin typeface="Cambria Math"/>
                        </a:rPr>
                        <m:t>𝑩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2313578"/>
                <a:ext cx="2884123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588" r="-5074" b="-341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838200" y="1428750"/>
                <a:ext cx="136165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2800" b="1" i="1" smtClean="0">
                              <a:latin typeface="Cambria Math" panose="02040503050406030204" pitchFamily="18" charset="0"/>
                              <a:cs typeface="Calibri"/>
                            </a:rPr>
                          </m:ctrlPr>
                        </m:accPr>
                        <m:e>
                          <m:r>
                            <a:rPr lang="en-US" sz="2800" b="1" i="1">
                              <a:effectLst/>
                              <a:latin typeface="Cambria Math"/>
                              <a:ea typeface="Calibri"/>
                              <a:cs typeface="Calibri"/>
                            </a:rPr>
                            <m:t>𝑨𝑩</m:t>
                          </m:r>
                        </m:e>
                      </m:acc>
                      <m:r>
                        <a:rPr lang="en-US" sz="2800" b="1" i="1">
                          <a:effectLst/>
                          <a:latin typeface="Cambria Math"/>
                          <a:ea typeface="Calibri"/>
                          <a:cs typeface="Calibri"/>
                        </a:rPr>
                        <m:t>=</m:t>
                      </m:r>
                      <m:r>
                        <a:rPr lang="en-ZA" sz="2800" b="1" i="1" smtClean="0">
                          <a:effectLst/>
                          <a:latin typeface="Cambria Math" panose="02040503050406030204" pitchFamily="18" charset="0"/>
                          <a:ea typeface="Calibri"/>
                          <a:cs typeface="Calibri"/>
                        </a:rPr>
                        <m:t> </m:t>
                      </m:r>
                      <m:r>
                        <a:rPr lang="en-US" sz="2800" b="1" i="1" smtClean="0">
                          <a:effectLst/>
                          <a:latin typeface="Cambria Math"/>
                          <a:ea typeface="Calibri"/>
                          <a:cs typeface="Calibri"/>
                        </a:rPr>
                        <m:t>?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428750"/>
                <a:ext cx="1361655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Connector 16"/>
          <p:cNvCxnSpPr/>
          <p:nvPr/>
        </p:nvCxnSpPr>
        <p:spPr>
          <a:xfrm flipH="1">
            <a:off x="1295400" y="2952750"/>
            <a:ext cx="2343683" cy="0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oval" w="sm" len="sm"/>
            <a:tailEnd type="oval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2762988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Measuring Segments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50"/>
            <a:ext cx="8991600" cy="99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1: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>
                <a:ea typeface="Calibri"/>
                <a:cs typeface="Times New Roman"/>
              </a:rPr>
              <a:t>Find the length of each segment using a ruler.</a:t>
            </a:r>
            <a:endParaRPr lang="en-US" sz="2400" b="1" i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984" y="4786340"/>
            <a:ext cx="2414016" cy="37621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28600" y="1428750"/>
            <a:ext cx="4539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a</a:t>
            </a:r>
            <a:r>
              <a:rPr lang="en-US" sz="2800" dirty="0"/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990600" y="2313578"/>
                <a:ext cx="2884123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 </m:t>
                      </m:r>
                      <m:r>
                        <a:rPr lang="en-US" sz="2800" b="1" i="1" smtClean="0">
                          <a:latin typeface="Cambria Math"/>
                        </a:rPr>
                        <m:t>𝑨</m:t>
                      </m:r>
                      <m:r>
                        <a:rPr lang="en-US" sz="2800" b="1" i="1" smtClean="0">
                          <a:latin typeface="Cambria Math"/>
                        </a:rPr>
                        <m:t>                          </m:t>
                      </m:r>
                      <m:r>
                        <a:rPr lang="en-US" sz="2800" b="1" i="1">
                          <a:latin typeface="Cambria Math"/>
                        </a:rPr>
                        <m:t>𝑩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2313578"/>
                <a:ext cx="2884123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588" r="-5074" b="-341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838200" y="1428750"/>
                <a:ext cx="1283108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2800" b="1" i="1" smtClean="0">
                              <a:latin typeface="Cambria Math" panose="02040503050406030204" pitchFamily="18" charset="0"/>
                              <a:cs typeface="Calibri"/>
                            </a:rPr>
                          </m:ctrlPr>
                        </m:accPr>
                        <m:e>
                          <m:r>
                            <a:rPr lang="en-US" sz="2800" b="1" i="1">
                              <a:effectLst/>
                              <a:latin typeface="Cambria Math"/>
                              <a:ea typeface="Calibri"/>
                              <a:cs typeface="Calibri"/>
                            </a:rPr>
                            <m:t>𝑨𝑩</m:t>
                          </m:r>
                        </m:e>
                      </m:acc>
                      <m:r>
                        <a:rPr lang="en-US" sz="2800" b="1" i="1">
                          <a:effectLst/>
                          <a:latin typeface="Cambria Math"/>
                          <a:ea typeface="Calibri"/>
                          <a:cs typeface="Calibri"/>
                        </a:rPr>
                        <m:t>=</m:t>
                      </m:r>
                      <m:r>
                        <a:rPr lang="en-US" sz="2800" b="1" i="1" smtClean="0">
                          <a:effectLst/>
                          <a:latin typeface="Cambria Math"/>
                          <a:ea typeface="Calibri"/>
                          <a:cs typeface="Calibri"/>
                        </a:rPr>
                        <m:t>?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428750"/>
                <a:ext cx="1283108" cy="523220"/>
              </a:xfrm>
              <a:prstGeom prst="rect">
                <a:avLst/>
              </a:prstGeom>
              <a:blipFill rotWithShape="1">
                <a:blip r:embed="rId4"/>
                <a:stretch>
                  <a:fillRect t="-10465" r="-12381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Connector 16"/>
          <p:cNvCxnSpPr/>
          <p:nvPr/>
        </p:nvCxnSpPr>
        <p:spPr>
          <a:xfrm flipH="1">
            <a:off x="1295400" y="2952750"/>
            <a:ext cx="2343683" cy="0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oval" w="sm" len="sm"/>
            <a:tailEnd type="oval" w="sm" len="sm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838200" y="3638550"/>
                <a:ext cx="622984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b="1" i="1">
                              <a:latin typeface="Cambria Math"/>
                            </a:rPr>
                            <m:t>𝑨𝑩</m:t>
                          </m:r>
                        </m:e>
                      </m:acc>
                      <m:r>
                        <a:rPr lang="en-US" sz="2800" b="1" i="1">
                          <a:latin typeface="Cambria Math"/>
                        </a:rPr>
                        <m:t>=</m:t>
                      </m:r>
                      <m:r>
                        <a:rPr lang="en-US" sz="2800" i="1">
                          <a:latin typeface="Cambria Math"/>
                        </a:rPr>
                        <m:t> </m:t>
                      </m:r>
                      <m:r>
                        <a:rPr lang="en-US" sz="2800" i="1">
                          <a:latin typeface="Cambria Math"/>
                        </a:rPr>
                        <m:t>𝐴𝑐𝑡𝑢𝑎𝑙</m:t>
                      </m:r>
                      <m:r>
                        <a:rPr lang="en-US" sz="2800" i="1">
                          <a:latin typeface="Cambria Math"/>
                        </a:rPr>
                        <m:t> </m:t>
                      </m:r>
                      <m:r>
                        <a:rPr lang="en-US" sz="2800" i="1">
                          <a:latin typeface="Cambria Math"/>
                        </a:rPr>
                        <m:t>𝑙𝑒𝑛𝑔𝑡h</m:t>
                      </m:r>
                      <m:r>
                        <a:rPr lang="en-US" sz="2800" b="0" i="1" smtClean="0">
                          <a:latin typeface="Cambria Math"/>
                        </a:rPr>
                        <m:t> </m:t>
                      </m:r>
                      <m:r>
                        <a:rPr lang="en-US" sz="2800" b="0" i="1" smtClean="0">
                          <a:latin typeface="Cambria Math"/>
                        </a:rPr>
                        <m:t>𝑓𝑟𝑜𝑚</m:t>
                      </m:r>
                      <m:r>
                        <a:rPr lang="en-US" sz="2800" b="0" i="1" smtClean="0">
                          <a:latin typeface="Cambria Math"/>
                        </a:rPr>
                        <m:t> </m:t>
                      </m:r>
                      <m:r>
                        <a:rPr lang="en-US" sz="2800" b="0" i="1" smtClean="0">
                          <a:latin typeface="Cambria Math"/>
                        </a:rPr>
                        <m:t>𝑦𝑜𝑢𝑟</m:t>
                      </m:r>
                      <m:r>
                        <a:rPr lang="en-US" sz="2800" b="0" i="1" smtClean="0">
                          <a:latin typeface="Cambria Math"/>
                        </a:rPr>
                        <m:t> </m:t>
                      </m:r>
                      <m:r>
                        <a:rPr lang="en-US" sz="2800" b="0" i="1" smtClean="0">
                          <a:latin typeface="Cambria Math"/>
                        </a:rPr>
                        <m:t>𝑟𝑢𝑙𝑒𝑟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3638550"/>
                <a:ext cx="6229847" cy="523220"/>
              </a:xfrm>
              <a:prstGeom prst="rect">
                <a:avLst/>
              </a:prstGeom>
              <a:blipFill rotWithShape="1">
                <a:blip r:embed="rId5"/>
                <a:stretch>
                  <a:fillRect t="-10465" r="-2253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041635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Measuring Segments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50"/>
            <a:ext cx="8991600" cy="99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1: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>
                <a:ea typeface="Calibri"/>
                <a:cs typeface="Times New Roman"/>
              </a:rPr>
              <a:t>Find the length of each segment using a ruler.</a:t>
            </a:r>
            <a:endParaRPr lang="en-US" sz="2400" b="1" i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984" y="4786340"/>
            <a:ext cx="2414016" cy="37621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28600" y="1428750"/>
            <a:ext cx="4683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b</a:t>
            </a:r>
            <a:r>
              <a:rPr lang="en-US" sz="2800" dirty="0"/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627379" y="2764782"/>
                <a:ext cx="56938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 </m:t>
                      </m:r>
                      <m:r>
                        <a:rPr lang="en-US" sz="2800" b="1" i="1" smtClean="0">
                          <a:latin typeface="Cambria Math"/>
                        </a:rPr>
                        <m:t>𝑻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379" y="2764782"/>
                <a:ext cx="569387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588" r="-27957" b="-341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838200" y="1428750"/>
                <a:ext cx="133600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b="1" i="1">
                              <a:latin typeface="Cambria Math"/>
                            </a:rPr>
                            <m:t>𝑻𝑷</m:t>
                          </m:r>
                        </m:e>
                      </m:acc>
                      <m:r>
                        <a:rPr lang="en-US" sz="2800" b="1" i="1">
                          <a:latin typeface="Cambria Math"/>
                        </a:rPr>
                        <m:t>=</m:t>
                      </m:r>
                      <m:r>
                        <a:rPr lang="en-ZA" sz="28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800" b="1" i="1" smtClean="0">
                          <a:latin typeface="Cambria Math"/>
                        </a:rPr>
                        <m:t>?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428750"/>
                <a:ext cx="1336007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Connector 16"/>
          <p:cNvCxnSpPr/>
          <p:nvPr/>
        </p:nvCxnSpPr>
        <p:spPr>
          <a:xfrm flipH="1">
            <a:off x="1143000" y="2283642"/>
            <a:ext cx="2657722" cy="1000780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oval" w="sm" len="sm"/>
            <a:tailEnd type="oval" w="sm" len="sm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3835740" y="1766749"/>
                <a:ext cx="51328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𝑷</m:t>
                      </m:r>
                    </m:oMath>
                  </m:oMathPara>
                </a14:m>
                <a:endParaRPr lang="en-US" sz="28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5740" y="1766749"/>
                <a:ext cx="513282" cy="523220"/>
              </a:xfrm>
              <a:prstGeom prst="rect">
                <a:avLst/>
              </a:prstGeom>
              <a:blipFill rotWithShape="1">
                <a:blip r:embed="rId5"/>
                <a:stretch>
                  <a:fillRect t="-10465" r="-32143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583631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1895</Words>
  <Application>Microsoft Office PowerPoint</Application>
  <PresentationFormat>On-screen Show (16:9)</PresentationFormat>
  <Paragraphs>343</Paragraphs>
  <Slides>40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6" baseType="lpstr">
      <vt:lpstr>Arial</vt:lpstr>
      <vt:lpstr>Calibri</vt:lpstr>
      <vt:lpstr>Cambria</vt:lpstr>
      <vt:lpstr>Cambria Math</vt:lpstr>
      <vt:lpstr>Times New Roman</vt:lpstr>
      <vt:lpstr>Office Theme</vt:lpstr>
      <vt:lpstr>Measuring Segments</vt:lpstr>
      <vt:lpstr>Measuring Segments</vt:lpstr>
      <vt:lpstr>Measuring Segments</vt:lpstr>
      <vt:lpstr>Measuring Segments</vt:lpstr>
      <vt:lpstr>Measuring Segments</vt:lpstr>
      <vt:lpstr>Measuring Segments</vt:lpstr>
      <vt:lpstr>Measuring Segments</vt:lpstr>
      <vt:lpstr>Measuring Segments</vt:lpstr>
      <vt:lpstr>Measuring Segments</vt:lpstr>
      <vt:lpstr>Measuring Segments</vt:lpstr>
      <vt:lpstr>Measuring Segments</vt:lpstr>
      <vt:lpstr>Measuring Segments</vt:lpstr>
      <vt:lpstr>Measuring Segments</vt:lpstr>
      <vt:lpstr>Measuring Segments</vt:lpstr>
      <vt:lpstr>Measuring Segments</vt:lpstr>
      <vt:lpstr>Measuring Segments</vt:lpstr>
      <vt:lpstr>Measuring Segments</vt:lpstr>
      <vt:lpstr>Measuring Segments</vt:lpstr>
      <vt:lpstr>Measuring Segments</vt:lpstr>
      <vt:lpstr>Measuring Segments</vt:lpstr>
      <vt:lpstr>Measuring Segments</vt:lpstr>
      <vt:lpstr>Measuring Segments</vt:lpstr>
      <vt:lpstr>Measuring Segments</vt:lpstr>
      <vt:lpstr>Measuring Segments</vt:lpstr>
      <vt:lpstr>Measuring Segments</vt:lpstr>
      <vt:lpstr>Measuring Segments</vt:lpstr>
      <vt:lpstr>Measuring Segments</vt:lpstr>
      <vt:lpstr>Measuring Segments</vt:lpstr>
      <vt:lpstr>Measuring Segments</vt:lpstr>
      <vt:lpstr>Measuring Segments</vt:lpstr>
      <vt:lpstr>Measuring Segments</vt:lpstr>
      <vt:lpstr>Measuring Segments</vt:lpstr>
      <vt:lpstr>Measuring Segments</vt:lpstr>
      <vt:lpstr>Measuring Segments</vt:lpstr>
      <vt:lpstr>Measuring Segments</vt:lpstr>
      <vt:lpstr>Measuring Segments</vt:lpstr>
      <vt:lpstr>Measuring Segments</vt:lpstr>
      <vt:lpstr>Measuring Segments</vt:lpstr>
      <vt:lpstr>Measuring Segments</vt:lpstr>
      <vt:lpstr>Measuring Segments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2021-10-20T09:02:09Z</dcterms:created>
  <dcterms:modified xsi:type="dcterms:W3CDTF">2021-10-20T09:02:13Z</dcterms:modified>
</cp:coreProperties>
</file>