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98" r:id="rId4"/>
    <p:sldId id="299" r:id="rId5"/>
    <p:sldId id="394" r:id="rId6"/>
    <p:sldId id="324" r:id="rId7"/>
    <p:sldId id="265" r:id="rId8"/>
    <p:sldId id="365" r:id="rId9"/>
    <p:sldId id="366" r:id="rId10"/>
    <p:sldId id="367" r:id="rId11"/>
    <p:sldId id="368" r:id="rId12"/>
    <p:sldId id="369" r:id="rId13"/>
    <p:sldId id="334" r:id="rId14"/>
    <p:sldId id="395" r:id="rId15"/>
    <p:sldId id="361" r:id="rId16"/>
    <p:sldId id="370" r:id="rId17"/>
    <p:sldId id="371" r:id="rId18"/>
    <p:sldId id="372" r:id="rId19"/>
    <p:sldId id="373" r:id="rId20"/>
    <p:sldId id="363" r:id="rId21"/>
    <p:sldId id="374" r:id="rId22"/>
    <p:sldId id="375" r:id="rId23"/>
    <p:sldId id="376" r:id="rId24"/>
    <p:sldId id="377" r:id="rId25"/>
    <p:sldId id="378" r:id="rId26"/>
    <p:sldId id="381" r:id="rId27"/>
    <p:sldId id="379" r:id="rId28"/>
    <p:sldId id="380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102" d="100"/>
          <a:sy n="102" d="100"/>
        </p:scale>
        <p:origin x="912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60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31.png"/><Relationship Id="rId4" Type="http://schemas.openxmlformats.org/officeDocument/2006/relationships/image" Target="../media/image170.png"/><Relationship Id="rId9" Type="http://schemas.openxmlformats.org/officeDocument/2006/relationships/image" Target="../media/image2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0.png"/><Relationship Id="rId7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0.png"/><Relationship Id="rId9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0.png"/><Relationship Id="rId9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49.png"/><Relationship Id="rId7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8.png"/><Relationship Id="rId7" Type="http://schemas.openxmlformats.org/officeDocument/2006/relationships/image" Target="../media/image6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0.png"/><Relationship Id="rId4" Type="http://schemas.openxmlformats.org/officeDocument/2006/relationships/image" Target="../media/image3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621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Measuring Segments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3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4146"/>
            <a:ext cx="8229600" cy="128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length of each segment using a ruler.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27379" y="2764782"/>
                <a:ext cx="5693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79" y="2764782"/>
                <a:ext cx="56938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2795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13360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/>
                            </a:rPr>
                            <m:t>𝑻𝑷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ZA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133600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H="1">
            <a:off x="1143000" y="2283642"/>
            <a:ext cx="2657722" cy="100078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38200" y="3638550"/>
                <a:ext cx="62103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𝑻𝑷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𝐴𝑐𝑡𝑢𝑎𝑙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𝑙𝑒𝑛𝑔𝑡h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𝑓𝑟𝑜𝑚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𝑦𝑜𝑢𝑟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𝑟𝑢𝑙𝑒𝑟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38550"/>
                <a:ext cx="621035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16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35740" y="1766749"/>
                <a:ext cx="5132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740" y="1766749"/>
                <a:ext cx="513282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21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96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length of each segment using a ruler.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38200" y="2028359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28359"/>
                <a:ext cx="59503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680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13840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𝑹𝑫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ZA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138409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H="1" flipV="1">
            <a:off x="1368175" y="2429530"/>
            <a:ext cx="3280025" cy="85489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72000" y="3022812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22812"/>
                <a:ext cx="53572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95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15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length of each segment using a ruler.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38200" y="2028359"/>
                <a:ext cx="5950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28359"/>
                <a:ext cx="59503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680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13840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𝑹𝑫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ZA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138409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H="1" flipV="1">
            <a:off x="1368175" y="2429530"/>
            <a:ext cx="3280025" cy="854892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38200" y="3638550"/>
                <a:ext cx="62522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𝑹𝑫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𝐴𝑐𝑡𝑢𝑎𝑙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𝑙𝑒𝑛𝑔𝑡h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𝑓𝑟𝑜𝑚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𝑦𝑜𝑢𝑟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𝑟𝑢𝑙𝑒𝑟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38550"/>
                <a:ext cx="625228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14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72000" y="3022812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22812"/>
                <a:ext cx="53572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954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56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281713"/>
                <a:ext cx="8991600" cy="4705350"/>
              </a:xfrm>
            </p:spPr>
            <p:txBody>
              <a:bodyPr>
                <a:noAutofit/>
              </a:bodyPr>
              <a:lstStyle/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800" b="1" u="sng" dirty="0">
                    <a:solidFill>
                      <a:srgbClr val="1F497D"/>
                    </a:solidFill>
                    <a:ea typeface="Calibri"/>
                    <a:cs typeface="Times New Roman"/>
                  </a:rPr>
                  <a:t>Finding the length of line segment using number line</a:t>
                </a:r>
                <a:endParaRPr lang="en-US" sz="2800" dirty="0">
                  <a:ea typeface="Calibri"/>
                  <a:cs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dirty="0">
                    <a:ea typeface="Calibri"/>
                    <a:cs typeface="Times New Roman"/>
                  </a:rPr>
                  <a:t>The distance between points on a number line represent the length of a line segment.</a:t>
                </a:r>
              </a:p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dirty="0">
                    <a:ea typeface="Calibri"/>
                    <a:cs typeface="Times New Roman"/>
                  </a:rPr>
                  <a:t>The distance between any two points is the absolute value  of the difference of the coordinates.</a:t>
                </a: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800" dirty="0">
                    <a:ea typeface="Calibri"/>
                    <a:cs typeface="Times New Roman"/>
                  </a:rPr>
                  <a:t>If the coordinates of points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𝑨</m:t>
                    </m:r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𝑩</m:t>
                    </m:r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𝒂</m:t>
                    </m:r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𝒃</m:t>
                    </m:r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, then the distance between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𝑨</m:t>
                    </m:r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𝑩</m:t>
                    </m:r>
                  </m:oMath>
                </a14:m>
                <a:r>
                  <a:rPr lang="en-US" sz="2800" dirty="0">
                    <a:ea typeface="Calibri"/>
                    <a:cs typeface="Times New Roman"/>
                  </a:rPr>
                  <a:t> is:  </a:t>
                </a:r>
              </a:p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𝑨𝑩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Calibri"/>
                          </a:rPr>
                          <m:t>𝒂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Calibri"/>
                          </a:rPr>
                          <m:t>−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Calibri"/>
                          </a:rPr>
                          <m:t>𝒃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 </m:t>
                    </m:r>
                  </m:oMath>
                </a14:m>
                <a:r>
                  <a:rPr lang="en-US" sz="2800" dirty="0">
                    <a:ea typeface="Times New Roman"/>
                    <a:cs typeface="Times New Roman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𝑨𝑩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Calibri"/>
                          </a:rPr>
                          <m:t>𝒃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Calibri"/>
                          </a:rPr>
                          <m:t>−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Calibri"/>
                          </a:rPr>
                          <m:t>𝒂</m:t>
                        </m:r>
                      </m:e>
                    </m:d>
                  </m:oMath>
                </a14:m>
                <a:endParaRPr lang="en-US" sz="2800" dirty="0">
                  <a:ea typeface="Calibri"/>
                  <a:cs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dirty="0">
                    <a:ea typeface="Calibri"/>
                    <a:cs typeface="Times New Roman"/>
                  </a:rPr>
                  <a:t>Two line segments with the same lengths are said to be </a:t>
                </a:r>
                <a:r>
                  <a:rPr lang="en-US" sz="2800" b="1" u="sng" dirty="0">
                    <a:solidFill>
                      <a:srgbClr val="1F497D"/>
                    </a:solidFill>
                    <a:ea typeface="Calibri"/>
                    <a:cs typeface="Times New Roman"/>
                  </a:rPr>
                  <a:t>congruent line segments.</a:t>
                </a:r>
                <a:endParaRPr lang="en-US" sz="28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281713"/>
                <a:ext cx="8991600" cy="4705350"/>
              </a:xfrm>
              <a:blipFill>
                <a:blip r:embed="rId2"/>
                <a:stretch>
                  <a:fillRect l="-1356" t="-1166" r="-2644" b="-440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86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C3E4A6-7E3C-40A4-8BA9-6006CC41E052}"/>
              </a:ext>
            </a:extLst>
          </p:cNvPr>
          <p:cNvSpPr txBox="1"/>
          <p:nvPr/>
        </p:nvSpPr>
        <p:spPr>
          <a:xfrm>
            <a:off x="2743200" y="432435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Examples of Congruent Line Segments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9BE5F9E-B55E-49F0-858A-A48871485071}"/>
              </a:ext>
            </a:extLst>
          </p:cNvPr>
          <p:cNvGrpSpPr/>
          <p:nvPr/>
        </p:nvGrpSpPr>
        <p:grpSpPr>
          <a:xfrm>
            <a:off x="228600" y="742950"/>
            <a:ext cx="1981200" cy="2146740"/>
            <a:chOff x="228600" y="742950"/>
            <a:chExt cx="1981200" cy="2146740"/>
          </a:xfrm>
        </p:grpSpPr>
        <p:pic>
          <p:nvPicPr>
            <p:cNvPr id="3074" name="Picture 2" descr="Image of the Congruence Means &amp;quot;has the same measurements of&amp;quot;. | Friend  tattoos, Sister tattoos, Sister symbol tattoos">
              <a:extLst>
                <a:ext uri="{FF2B5EF4-FFF2-40B4-BE49-F238E27FC236}">
                  <a16:creationId xmlns:a16="http://schemas.microsoft.com/office/drawing/2014/main" id="{AC828198-BB24-49CA-B02C-EB873EE7ABE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57200" y="742950"/>
              <a:ext cx="1524000" cy="14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6131B21-657A-493C-80B7-842ADD877AE0}"/>
                </a:ext>
              </a:extLst>
            </p:cNvPr>
            <p:cNvSpPr txBox="1"/>
            <p:nvPr/>
          </p:nvSpPr>
          <p:spPr>
            <a:xfrm>
              <a:off x="228600" y="2243359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dirty="0"/>
                <a:t>Congruent line symbol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900757F-64AB-4A30-8896-3B6CE767F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6934" y="388592"/>
            <a:ext cx="4887007" cy="259116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C6CDF77-C2AD-488D-9C23-C4F543F60B49}"/>
              </a:ext>
            </a:extLst>
          </p:cNvPr>
          <p:cNvGrpSpPr/>
          <p:nvPr/>
        </p:nvGrpSpPr>
        <p:grpSpPr>
          <a:xfrm>
            <a:off x="2776928" y="3028950"/>
            <a:ext cx="2273510" cy="646331"/>
            <a:chOff x="2776928" y="3028950"/>
            <a:chExt cx="2273510" cy="64633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24484C9-ED98-426D-8F34-0665FE19AF3D}"/>
                    </a:ext>
                  </a:extLst>
                </p:cNvPr>
                <p:cNvSpPr txBox="1"/>
                <p:nvPr/>
              </p:nvSpPr>
              <p:spPr>
                <a:xfrm>
                  <a:off x="2776928" y="3028950"/>
                  <a:ext cx="80447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accPr>
                          <m:e>
                            <m:r>
                              <a:rPr lang="en-ZA" sz="3600" b="1" i="1" smtClean="0">
                                <a:latin typeface="Cambria Math" panose="02040503050406030204" pitchFamily="18" charset="0"/>
                                <a:cs typeface="Calibri"/>
                              </a:rPr>
                              <m:t>𝑨𝑩</m:t>
                            </m:r>
                          </m:e>
                        </m:acc>
                      </m:oMath>
                    </m:oMathPara>
                  </a14:m>
                  <a:endParaRPr lang="en-ZA" sz="3600" dirty="0"/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24484C9-ED98-426D-8F34-0665FE19AF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6928" y="3028950"/>
                  <a:ext cx="804472" cy="64633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ZA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6" name="Picture 2" descr="Image of the Congruence Means &amp;quot;has the same measurements of&amp;quot;. | Friend  tattoos, Sister tattoos, Sister symbol tattoos">
              <a:extLst>
                <a:ext uri="{FF2B5EF4-FFF2-40B4-BE49-F238E27FC236}">
                  <a16:creationId xmlns:a16="http://schemas.microsoft.com/office/drawing/2014/main" id="{1E015039-E3D0-4E60-9A71-954136FACA1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654888" y="3076611"/>
              <a:ext cx="438676" cy="416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9DFD80B-DE18-4783-8029-77D3971F6484}"/>
                    </a:ext>
                  </a:extLst>
                </p:cNvPr>
                <p:cNvSpPr txBox="1"/>
                <p:nvPr/>
              </p:nvSpPr>
              <p:spPr>
                <a:xfrm>
                  <a:off x="4245966" y="3028950"/>
                  <a:ext cx="80447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accPr>
                          <m:e>
                            <m:r>
                              <a:rPr lang="en-ZA" sz="3600" b="1" i="1" smtClean="0">
                                <a:latin typeface="Cambria Math" panose="02040503050406030204" pitchFamily="18" charset="0"/>
                                <a:cs typeface="Calibri"/>
                              </a:rPr>
                              <m:t>𝑩𝑪</m:t>
                            </m:r>
                          </m:e>
                        </m:acc>
                      </m:oMath>
                    </m:oMathPara>
                  </a14:m>
                  <a:endParaRPr lang="en-ZA" sz="3600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9DFD80B-DE18-4783-8029-77D3971F64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5966" y="3028950"/>
                  <a:ext cx="804472" cy="64633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ZA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1AEDB1-F629-461C-977E-38FD9CCE6F75}"/>
              </a:ext>
            </a:extLst>
          </p:cNvPr>
          <p:cNvGrpSpPr/>
          <p:nvPr/>
        </p:nvGrpSpPr>
        <p:grpSpPr>
          <a:xfrm>
            <a:off x="5465162" y="3028950"/>
            <a:ext cx="2273510" cy="646331"/>
            <a:chOff x="5465162" y="3028950"/>
            <a:chExt cx="2273510" cy="64633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AEA0DBA-5DD9-4E93-8D81-353F65EF168A}"/>
                    </a:ext>
                  </a:extLst>
                </p:cNvPr>
                <p:cNvSpPr txBox="1"/>
                <p:nvPr/>
              </p:nvSpPr>
              <p:spPr>
                <a:xfrm>
                  <a:off x="5465162" y="3028950"/>
                  <a:ext cx="80447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accPr>
                          <m:e>
                            <m:r>
                              <a:rPr lang="en-ZA" sz="3600" b="1" i="1" smtClean="0">
                                <a:latin typeface="Cambria Math" panose="02040503050406030204" pitchFamily="18" charset="0"/>
                                <a:cs typeface="Calibri"/>
                              </a:rPr>
                              <m:t>𝑨𝑩</m:t>
                            </m:r>
                          </m:e>
                        </m:acc>
                      </m:oMath>
                    </m:oMathPara>
                  </a14:m>
                  <a:endParaRPr lang="en-ZA" sz="3600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AEA0DBA-5DD9-4E93-8D81-353F65EF16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5162" y="3028950"/>
                  <a:ext cx="804472" cy="64633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ZA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3" name="Picture 2" descr="Image of the Congruence Means &amp;quot;has the same measurements of&amp;quot;. | Friend  tattoos, Sister tattoos, Sister symbol tattoos">
              <a:extLst>
                <a:ext uri="{FF2B5EF4-FFF2-40B4-BE49-F238E27FC236}">
                  <a16:creationId xmlns:a16="http://schemas.microsoft.com/office/drawing/2014/main" id="{AC86F417-841B-405F-9AF1-BB9AC415A5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343122" y="3076611"/>
              <a:ext cx="438676" cy="416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473E80B-136C-49F6-8D11-A0AEFB097E16}"/>
                    </a:ext>
                  </a:extLst>
                </p:cNvPr>
                <p:cNvSpPr txBox="1"/>
                <p:nvPr/>
              </p:nvSpPr>
              <p:spPr>
                <a:xfrm>
                  <a:off x="6934200" y="3028950"/>
                  <a:ext cx="80447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accPr>
                          <m:e>
                            <m:r>
                              <a:rPr lang="en-ZA" sz="3600" b="1" i="1" smtClean="0">
                                <a:latin typeface="Cambria Math" panose="02040503050406030204" pitchFamily="18" charset="0"/>
                                <a:cs typeface="Calibri"/>
                              </a:rPr>
                              <m:t>𝑾𝑿</m:t>
                            </m:r>
                          </m:e>
                        </m:acc>
                      </m:oMath>
                    </m:oMathPara>
                  </a14:m>
                  <a:endParaRPr lang="en-ZA" sz="3600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473E80B-136C-49F6-8D11-A0AEFB097E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200" y="3028950"/>
                  <a:ext cx="804472" cy="646331"/>
                </a:xfrm>
                <a:prstGeom prst="rect">
                  <a:avLst/>
                </a:prstGeom>
                <a:blipFill>
                  <a:blip r:embed="rId9"/>
                  <a:stretch>
                    <a:fillRect l="-3817"/>
                  </a:stretch>
                </a:blipFill>
              </p:spPr>
              <p:txBody>
                <a:bodyPr/>
                <a:lstStyle/>
                <a:p>
                  <a:r>
                    <a:rPr lang="en-ZA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7033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8" y="390188"/>
            <a:ext cx="9048859" cy="88616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>
                <a:solidFill>
                  <a:srgbClr val="4F81BD"/>
                </a:solidFill>
              </a:rPr>
              <a:t>Sample Problem 2:</a:t>
            </a:r>
            <a:r>
              <a:rPr lang="en-US" sz="2800" dirty="0">
                <a:solidFill>
                  <a:srgbClr val="4F81BD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Find the length of each segment using the number line. Determine which segments are congruent.</a:t>
            </a:r>
            <a:endParaRPr lang="en-US" sz="2800" b="1" i="1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5738" y="13525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41479" y="1351652"/>
                <a:ext cx="53317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𝑨𝑪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𝑪𝑷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𝑯𝑳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𝑨𝑳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79" y="1351652"/>
                <a:ext cx="533178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62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22677" y="2472133"/>
            <a:ext cx="7451432" cy="867264"/>
            <a:chOff x="1262153" y="208141"/>
            <a:chExt cx="3200400" cy="37744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26163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95029" y="2017752"/>
                <a:ext cx="63273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𝑨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   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𝑪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          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𝑯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𝑷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𝑳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029" y="2017752"/>
                <a:ext cx="6327373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48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V="1">
            <a:off x="1706695" y="2706380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 flipV="1">
            <a:off x="3303777" y="2716086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5434540" y="2720320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1" name="Straight Arrow Connector 40"/>
          <p:cNvCxnSpPr/>
          <p:nvPr/>
        </p:nvCxnSpPr>
        <p:spPr>
          <a:xfrm flipV="1">
            <a:off x="6488144" y="2706379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2" name="Straight Arrow Connector 41"/>
          <p:cNvCxnSpPr/>
          <p:nvPr/>
        </p:nvCxnSpPr>
        <p:spPr>
          <a:xfrm flipV="1">
            <a:off x="7016522" y="2716362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2744633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8" y="390188"/>
            <a:ext cx="9048859" cy="88616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>
                <a:solidFill>
                  <a:srgbClr val="4F81BD"/>
                </a:solidFill>
              </a:rPr>
              <a:t>Sample Problem 2:</a:t>
            </a:r>
            <a:r>
              <a:rPr lang="en-US" sz="2800" dirty="0">
                <a:solidFill>
                  <a:srgbClr val="4F81BD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Find the length of each segment using the number line. Determine which segments are congruent.</a:t>
            </a:r>
            <a:endParaRPr lang="en-US" sz="2800" b="1" i="1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5738" y="13525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41479" y="1351652"/>
                <a:ext cx="45885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𝑨𝑪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𝑪𝑷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𝑯𝑳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𝑨𝑳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79" y="1351652"/>
                <a:ext cx="4588564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225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39264" y="2337435"/>
            <a:ext cx="7451432" cy="867264"/>
            <a:chOff x="1262153" y="208141"/>
            <a:chExt cx="3200400" cy="37744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26163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55918" y="1875770"/>
                <a:ext cx="63273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𝑨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   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𝑪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          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𝑯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𝑷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𝑳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18" y="1875770"/>
                <a:ext cx="6327373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38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V="1">
            <a:off x="1723282" y="2551614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 flipV="1">
            <a:off x="3303777" y="2571682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5463262" y="2578667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1" name="Straight Arrow Connector 40"/>
          <p:cNvCxnSpPr/>
          <p:nvPr/>
        </p:nvCxnSpPr>
        <p:spPr>
          <a:xfrm flipV="1">
            <a:off x="6488144" y="2563972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2" name="Straight Arrow Connector 41"/>
          <p:cNvCxnSpPr/>
          <p:nvPr/>
        </p:nvCxnSpPr>
        <p:spPr>
          <a:xfrm>
            <a:off x="7006061" y="2578667"/>
            <a:ext cx="20121" cy="0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762000" y="3154442"/>
                <a:ext cx="59125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𝑨𝑪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54442"/>
                <a:ext cx="591251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776227" y="3599903"/>
                <a:ext cx="38768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𝑪𝑷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𝟐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𝟔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27" y="3599903"/>
                <a:ext cx="387689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768043" y="4063313"/>
                <a:ext cx="36604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𝑯𝑳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𝟐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𝟓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43" y="4063313"/>
                <a:ext cx="366048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762000" y="4524978"/>
                <a:ext cx="42199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𝑨𝑳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𝟓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𝟏𝟎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𝟏𝟎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524978"/>
                <a:ext cx="421993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6763086" y="4062337"/>
                <a:ext cx="1466492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𝑨𝑪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/>
                            </a:rPr>
                            <m:t>𝑯𝑳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086" y="4062337"/>
                <a:ext cx="1466492" cy="462434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829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801172" y="3616107"/>
                <a:ext cx="14664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𝑨𝑪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𝑯𝑳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172" y="3616107"/>
                <a:ext cx="1466492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8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20CD8FA0-6450-468B-BEB4-47533DF18CB5}"/>
              </a:ext>
            </a:extLst>
          </p:cNvPr>
          <p:cNvGrpSpPr/>
          <p:nvPr/>
        </p:nvGrpSpPr>
        <p:grpSpPr>
          <a:xfrm>
            <a:off x="3712141" y="3058546"/>
            <a:ext cx="3089031" cy="1582535"/>
            <a:chOff x="3712141" y="3058546"/>
            <a:chExt cx="3089031" cy="158253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7574393-269F-4AF3-AF43-BBF1BF2FEF7D}"/>
                </a:ext>
              </a:extLst>
            </p:cNvPr>
            <p:cNvSpPr/>
            <p:nvPr/>
          </p:nvSpPr>
          <p:spPr>
            <a:xfrm>
              <a:off x="5972486" y="3058546"/>
              <a:ext cx="828686" cy="695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704E62D-245F-4671-9AEA-53C8C1688760}"/>
                </a:ext>
              </a:extLst>
            </p:cNvPr>
            <p:cNvSpPr/>
            <p:nvPr/>
          </p:nvSpPr>
          <p:spPr>
            <a:xfrm>
              <a:off x="3712141" y="3945466"/>
              <a:ext cx="828686" cy="695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</p:spTree>
    <p:extLst>
      <p:ext uri="{BB962C8B-B14F-4D97-AF65-F5344CB8AC3E}">
        <p14:creationId xmlns:p14="http://schemas.microsoft.com/office/powerpoint/2010/main" val="257658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8" y="390188"/>
            <a:ext cx="9048859" cy="88616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>
                <a:solidFill>
                  <a:srgbClr val="4F81BD"/>
                </a:solidFill>
              </a:rPr>
              <a:t>Sample Problem 2:</a:t>
            </a:r>
            <a:r>
              <a:rPr lang="en-US" sz="2800" dirty="0">
                <a:solidFill>
                  <a:srgbClr val="4F81BD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Find the length of each segment using number line. Determine which segments are congruent.</a:t>
            </a:r>
            <a:endParaRPr lang="en-US" sz="2800" b="1" i="1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5738" y="13525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41479" y="1351652"/>
                <a:ext cx="52981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𝑱𝑼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𝑹𝑻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𝑮𝑹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𝑭𝑻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79" y="1351652"/>
                <a:ext cx="529811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64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89233" y="2337337"/>
            <a:ext cx="7451432" cy="867264"/>
            <a:chOff x="1262153" y="208141"/>
            <a:chExt cx="3200400" cy="37744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26163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89233" y="1875770"/>
                <a:ext cx="66884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𝑹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𝑮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   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𝑻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   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𝑭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𝑼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𝑱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33" y="1875770"/>
                <a:ext cx="6688481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9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V="1">
            <a:off x="1140693" y="2566646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 flipV="1">
            <a:off x="2196739" y="2561422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5390210" y="2571584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1" name="Straight Arrow Connector 40"/>
          <p:cNvCxnSpPr/>
          <p:nvPr/>
        </p:nvCxnSpPr>
        <p:spPr>
          <a:xfrm flipV="1">
            <a:off x="6956030" y="2557596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2" name="Straight Arrow Connector 41"/>
          <p:cNvCxnSpPr/>
          <p:nvPr/>
        </p:nvCxnSpPr>
        <p:spPr>
          <a:xfrm flipV="1">
            <a:off x="5954146" y="2551516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3" name="Straight Arrow Connector 42"/>
          <p:cNvCxnSpPr/>
          <p:nvPr/>
        </p:nvCxnSpPr>
        <p:spPr>
          <a:xfrm flipV="1">
            <a:off x="3793474" y="2575076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418725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8" y="390188"/>
            <a:ext cx="9048859" cy="88616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>
                <a:solidFill>
                  <a:srgbClr val="4F81BD"/>
                </a:solidFill>
              </a:rPr>
              <a:t>Sample Problem 2:</a:t>
            </a:r>
            <a:r>
              <a:rPr lang="en-US" sz="2800" dirty="0">
                <a:solidFill>
                  <a:srgbClr val="4F81BD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Find the length of each segment using number line. Determine which segments are congruent.</a:t>
            </a:r>
            <a:endParaRPr lang="en-US" sz="2800" b="1" i="1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5738" y="13525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41479" y="1351652"/>
                <a:ext cx="52981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𝑱𝑼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𝑹𝑻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𝑮𝑹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    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𝑭𝑻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Calibri"/>
                        </a:rPr>
                        <m:t>=?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79" y="1351652"/>
                <a:ext cx="529811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64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89233" y="2337337"/>
            <a:ext cx="7451432" cy="867264"/>
            <a:chOff x="1262153" y="208141"/>
            <a:chExt cx="3200400" cy="37744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62153" y="308253"/>
              <a:ext cx="320040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9" name="Text Box 225"/>
            <p:cNvSpPr txBox="1"/>
            <p:nvPr/>
          </p:nvSpPr>
          <p:spPr>
            <a:xfrm>
              <a:off x="2841892" y="399609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3072584" y="401105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296874" y="397616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526163" y="397853"/>
              <a:ext cx="37326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3753615" y="397581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2590351" y="39811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365488" y="393586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134488" y="397494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1905588" y="397947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05343" y="20877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4233943" y="208141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0" name="Text Box 225"/>
            <p:cNvSpPr txBox="1"/>
            <p:nvPr/>
          </p:nvSpPr>
          <p:spPr>
            <a:xfrm>
              <a:off x="3978038" y="392639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4207273" y="392632"/>
              <a:ext cx="37326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4" name="Text Box 225"/>
            <p:cNvSpPr txBox="1"/>
            <p:nvPr/>
          </p:nvSpPr>
          <p:spPr>
            <a:xfrm>
              <a:off x="1679956" y="399479"/>
              <a:ext cx="75760" cy="18279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-5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1448906" y="403245"/>
              <a:ext cx="75760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-6</a:t>
              </a:r>
              <a:endParaRPr lang="en-US" dirty="0">
                <a:effectLst/>
                <a:latin typeface="Times New Roman"/>
                <a:ea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89233" y="1875770"/>
                <a:ext cx="66884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𝑹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𝑮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   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𝑻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         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𝑭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𝑼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 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  <a:ea typeface="Calibri"/>
                          <a:cs typeface="Calibri"/>
                        </a:rPr>
                        <m:t>𝑱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33" y="1875770"/>
                <a:ext cx="6688481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9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V="1">
            <a:off x="1140693" y="2566646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 flipV="1">
            <a:off x="2196739" y="2561422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V="1">
            <a:off x="5390210" y="2571584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1" name="Straight Arrow Connector 40"/>
          <p:cNvCxnSpPr/>
          <p:nvPr/>
        </p:nvCxnSpPr>
        <p:spPr>
          <a:xfrm flipV="1">
            <a:off x="6956030" y="2557596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2" name="Straight Arrow Connector 41"/>
          <p:cNvCxnSpPr/>
          <p:nvPr/>
        </p:nvCxnSpPr>
        <p:spPr>
          <a:xfrm flipV="1">
            <a:off x="5954146" y="2551516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43" name="Straight Arrow Connector 42"/>
          <p:cNvCxnSpPr/>
          <p:nvPr/>
        </p:nvCxnSpPr>
        <p:spPr>
          <a:xfrm flipV="1">
            <a:off x="3793474" y="2575076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557565" y="3032641"/>
                <a:ext cx="3368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𝑱𝑼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65" y="3032641"/>
                <a:ext cx="3368743" cy="461665"/>
              </a:xfrm>
              <a:prstGeom prst="rect">
                <a:avLst/>
              </a:prstGeom>
              <a:blipFill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503799" y="3494306"/>
                <a:ext cx="5924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/>
                          <a:latin typeface="Cambria Math"/>
                          <a:cs typeface="Calibri"/>
                        </a:rPr>
                        <m:t>𝑹𝑻</m:t>
                      </m:r>
                      <m:r>
                        <a:rPr lang="en-US" sz="2400" b="1" i="1" smtClean="0">
                          <a:effectLst/>
                          <a:latin typeface="Cambria Math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−(−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𝟏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𝟓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9" y="3494306"/>
                <a:ext cx="5924763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451020" y="3956682"/>
                <a:ext cx="57099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𝑮𝑹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−(−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𝟔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20" y="3956682"/>
                <a:ext cx="5709961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464988" y="4358707"/>
                <a:ext cx="52194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𝑭𝑻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𝟐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−(−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)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𝟐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𝟏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88" y="4358707"/>
                <a:ext cx="5219442" cy="461665"/>
              </a:xfrm>
              <a:prstGeom prst="rect">
                <a:avLst/>
              </a:prstGeom>
              <a:blipFill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051259" y="4187899"/>
                <a:ext cx="1429622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𝑱𝑼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𝑮𝑹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259" y="4187899"/>
                <a:ext cx="1429622" cy="462434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854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6999483" y="3725138"/>
                <a:ext cx="14296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𝑱𝑼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Calibri"/>
                        </a:rPr>
                        <m:t>𝑮𝑹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483" y="3725138"/>
                <a:ext cx="1429622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851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656FB1A1-D6C6-437B-A8D0-CB4931F4A068}"/>
              </a:ext>
            </a:extLst>
          </p:cNvPr>
          <p:cNvGrpSpPr/>
          <p:nvPr/>
        </p:nvGrpSpPr>
        <p:grpSpPr>
          <a:xfrm>
            <a:off x="3205616" y="2945971"/>
            <a:ext cx="3067289" cy="1588577"/>
            <a:chOff x="3205616" y="2945971"/>
            <a:chExt cx="3067289" cy="1588577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230A57A-9865-444F-88EF-4FBAA84162B2}"/>
                </a:ext>
              </a:extLst>
            </p:cNvPr>
            <p:cNvSpPr/>
            <p:nvPr/>
          </p:nvSpPr>
          <p:spPr>
            <a:xfrm>
              <a:off x="3205616" y="2945971"/>
              <a:ext cx="828686" cy="695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CFDC201-14E1-41B7-A5A4-C89B4EB5D2D2}"/>
                </a:ext>
              </a:extLst>
            </p:cNvPr>
            <p:cNvSpPr/>
            <p:nvPr/>
          </p:nvSpPr>
          <p:spPr>
            <a:xfrm>
              <a:off x="5444219" y="3838933"/>
              <a:ext cx="828686" cy="695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</p:spTree>
    <p:extLst>
      <p:ext uri="{BB962C8B-B14F-4D97-AF65-F5344CB8AC3E}">
        <p14:creationId xmlns:p14="http://schemas.microsoft.com/office/powerpoint/2010/main" val="15588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666749"/>
                <a:ext cx="8610600" cy="4320313"/>
              </a:xfrm>
            </p:spPr>
            <p:txBody>
              <a:bodyPr>
                <a:noAutofit/>
              </a:bodyPr>
              <a:lstStyle/>
              <a:p>
                <a:pPr marL="0" marR="0" indent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  <a:tabLst>
                    <a:tab pos="2228850" algn="l"/>
                    <a:tab pos="3579495" algn="ctr"/>
                  </a:tabLst>
                </a:pPr>
                <a:r>
                  <a:rPr lang="en-US" sz="2800" b="1" u="sng" dirty="0">
                    <a:solidFill>
                      <a:srgbClr val="1F497D"/>
                    </a:solidFill>
                    <a:ea typeface="Calibri"/>
                    <a:cs typeface="Calibri"/>
                  </a:rPr>
                  <a:t>Segment Addition Postulate: </a:t>
                </a:r>
                <a:endParaRPr lang="en-US" sz="2800" dirty="0">
                  <a:ea typeface="Calibri"/>
                  <a:cs typeface="Times New Roman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  <a:tabLst>
                    <a:tab pos="2228850" algn="l"/>
                    <a:tab pos="3579495" algn="ctr"/>
                  </a:tabLst>
                </a:pPr>
                <a:r>
                  <a:rPr lang="en-US" sz="2800" b="1" u="sng" dirty="0">
                    <a:solidFill>
                      <a:srgbClr val="1F497D"/>
                    </a:solidFill>
                    <a:ea typeface="Calibri"/>
                    <a:cs typeface="Calibri"/>
                  </a:rPr>
                  <a:t> </a:t>
                </a:r>
                <a:endParaRPr lang="en-US" sz="2800" dirty="0">
                  <a:ea typeface="Calibri"/>
                  <a:cs typeface="Times New Roman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  <a:tabLst>
                    <a:tab pos="2228850" algn="l"/>
                    <a:tab pos="3579495" algn="ctr"/>
                  </a:tabLst>
                </a:pPr>
                <a:r>
                  <a:rPr lang="en-US" sz="2800" b="1" dirty="0">
                    <a:ea typeface="Calibri"/>
                    <a:cs typeface="Calibri"/>
                  </a:rPr>
                  <a:t>If three points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𝑨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𝑩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𝑪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 are collinear and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𝑩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 is between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𝑨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 and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𝑪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, then the distance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Calibri"/>
                      </a:rPr>
                      <m:t>𝑨𝑪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 is the sum of distance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𝑨𝑩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𝑩𝑪</m:t>
                    </m:r>
                  </m:oMath>
                </a14:m>
                <a:r>
                  <a:rPr lang="en-US" sz="2800" b="1" dirty="0">
                    <a:ea typeface="Calibri"/>
                    <a:cs typeface="Calibri"/>
                  </a:rPr>
                  <a:t>.     </a:t>
                </a:r>
                <a:endParaRPr lang="en-US" sz="2800" dirty="0">
                  <a:ea typeface="Calibri"/>
                  <a:cs typeface="Times New Roman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  <a:tabLst>
                    <a:tab pos="2228850" algn="l"/>
                    <a:tab pos="3579495" algn="ct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𝑨𝑩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+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𝑩𝑪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𝑨𝑪</m:t>
                      </m:r>
                    </m:oMath>
                  </m:oMathPara>
                </a14:m>
                <a:endParaRPr lang="en-US" sz="28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666749"/>
                <a:ext cx="8610600" cy="4320313"/>
              </a:xfrm>
              <a:blipFill rotWithShape="1">
                <a:blip r:embed="rId2"/>
                <a:stretch>
                  <a:fillRect l="-1415" t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3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• Find the measure of segments using the ruler postulate, the definition of congruent segments, midpoints, and the segment addition postulate.</a:t>
            </a:r>
          </a:p>
          <a:p>
            <a:pPr marL="0" indent="0" algn="ctr">
              <a:buNone/>
            </a:pPr>
            <a:r>
              <a:rPr lang="en-US" sz="2400" dirty="0"/>
              <a:t>•	Find the length and midpoint of a segment.</a:t>
            </a:r>
          </a:p>
          <a:p>
            <a:pPr marL="0" indent="0" algn="ctr">
              <a:buNone/>
            </a:pPr>
            <a:r>
              <a:rPr lang="en-US" sz="2400" dirty="0"/>
              <a:t>•	Understand the congruency of segments.</a:t>
            </a:r>
            <a:r>
              <a:rPr lang="en-US" sz="2800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 using a segment addition postulate. 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733303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733303"/>
                <a:ext cx="8763000" cy="9921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Point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𝒁</m:t>
                    </m:r>
                  </m:oMath>
                </a14:m>
                <a:r>
                  <a:rPr lang="en-US" sz="2800" dirty="0"/>
                  <a:t> is between points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𝑻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𝑪</m:t>
                    </m:r>
                  </m:oMath>
                </a14:m>
                <a:r>
                  <a:rPr lang="en-US" sz="2800" dirty="0"/>
                  <a:t>. The points are collinear.</a:t>
                </a:r>
                <a:r>
                  <a:rPr lang="en-US" sz="2800" b="1" dirty="0">
                    <a:ea typeface="Times New Roman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  <a:ea typeface="Times New Roman"/>
                        <a:cs typeface="Calibri"/>
                      </a:rPr>
                      <m:t>𝐓𝐙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Calibri"/>
                      </a:rPr>
                      <m:t>𝟑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Calibri"/>
                      </a:rPr>
                      <m:t>𝒄𝒎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Calibri"/>
                      </a:rPr>
                      <m:t>       </m:t>
                    </m:r>
                    <m:r>
                      <a:rPr lang="en-US" sz="2800" b="1" i="1" smtClean="0">
                        <a:latin typeface="Cambria Math"/>
                        <a:ea typeface="Times New Roman"/>
                        <a:cs typeface="Calibri"/>
                      </a:rPr>
                      <m:t>𝒁𝑪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Calibri"/>
                      </a:rPr>
                      <m:t>𝟏𝟐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en-US" sz="2800" b="1" i="1">
                        <a:latin typeface="Cambria Math"/>
                        <a:ea typeface="Times New Roman"/>
                        <a:cs typeface="Calibri"/>
                      </a:rPr>
                      <m:t>𝒄𝒎</m:t>
                    </m:r>
                    <m:r>
                      <a:rPr lang="en-US" sz="2800" b="1" i="1" smtClean="0">
                        <a:latin typeface="Cambria Math"/>
                        <a:ea typeface="Times New Roman"/>
                        <a:cs typeface="Calibri"/>
                      </a:rPr>
                      <m:t>    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cs typeface="Calibri"/>
                          </a:rPr>
                          <m:t>𝑻𝑪</m:t>
                        </m:r>
                      </m:e>
                    </m:acc>
                    <m:r>
                      <a:rPr lang="en-US" sz="2800" b="1" i="1" smtClean="0">
                        <a:latin typeface="Cambria Math"/>
                        <a:cs typeface="Calibri"/>
                      </a:rPr>
                      <m:t>=</m:t>
                    </m:r>
                    <m:r>
                      <a:rPr lang="en-ZA" sz="2800" b="1" i="1" smtClean="0">
                        <a:latin typeface="Cambria Math" panose="02040503050406030204" pitchFamily="18" charset="0"/>
                        <a:cs typeface="Calibri"/>
                      </a:rPr>
                      <m:t> </m:t>
                    </m:r>
                    <m:r>
                      <a:rPr lang="en-US" sz="2800" b="1" i="1" smtClean="0">
                        <a:latin typeface="Cambria Math"/>
                        <a:cs typeface="Calibri"/>
                      </a:rPr>
                      <m:t>?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733303"/>
                <a:ext cx="8763000" cy="992195"/>
              </a:xfrm>
              <a:prstGeom prst="rect">
                <a:avLst/>
              </a:prstGeom>
              <a:blipFill>
                <a:blip r:embed="rId3"/>
                <a:stretch>
                  <a:fillRect l="-1461" t="-5521" b="-1288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424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 using a segment addition postulate. 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733303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733303"/>
                <a:ext cx="8763000" cy="9921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Point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𝒁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is between points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𝑻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𝑪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. The points are collinear.</a:t>
                </a:r>
                <a:r>
                  <a:rPr lang="en-US" sz="2800" b="1" dirty="0">
                    <a:solidFill>
                      <a:prstClr val="black"/>
                    </a:solidFill>
                    <a:ea typeface="Times New Roman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𝐓𝐙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𝟑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𝒄𝒎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      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𝒁𝑪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𝟏𝟐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𝒄𝒎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     </m:t>
                    </m:r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/>
                          </a:rPr>
                          <m:t>𝑻𝑪</m:t>
                        </m:r>
                      </m:e>
                    </m:acc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cs typeface="Calibri"/>
                      </a:rPr>
                      <m:t>=</m:t>
                    </m:r>
                    <m:r>
                      <a:rPr lang="en-ZA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cs typeface="Calibri"/>
                      </a:rPr>
                      <m:t>?</m:t>
                    </m:r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733303"/>
                <a:ext cx="8763000" cy="992195"/>
              </a:xfrm>
              <a:prstGeom prst="rect">
                <a:avLst/>
              </a:prstGeom>
              <a:blipFill>
                <a:blip r:embed="rId3"/>
                <a:stretch>
                  <a:fillRect l="-1461" t="-5521" b="-1288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0170" y="2704469"/>
                <a:ext cx="32560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𝑻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         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𝒁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𝑪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70" y="2704469"/>
                <a:ext cx="325602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33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762000" y="3166134"/>
            <a:ext cx="99060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p:sp>
        <p:nvSpPr>
          <p:cNvPr id="12" name="Left Brace 11"/>
          <p:cNvSpPr/>
          <p:nvPr/>
        </p:nvSpPr>
        <p:spPr>
          <a:xfrm rot="16200000">
            <a:off x="2454595" y="2499162"/>
            <a:ext cx="424814" cy="1828801"/>
          </a:xfrm>
          <a:prstGeom prst="leftBrace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66134"/>
            <a:ext cx="182880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p:sp>
        <p:nvSpPr>
          <p:cNvPr id="15" name="Left Brace 14"/>
          <p:cNvSpPr/>
          <p:nvPr/>
        </p:nvSpPr>
        <p:spPr>
          <a:xfrm rot="16200000">
            <a:off x="1063943" y="2941346"/>
            <a:ext cx="424814" cy="952502"/>
          </a:xfrm>
          <a:prstGeom prst="leftBrace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00099" y="3642024"/>
                <a:ext cx="26981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          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𝟏𝟐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99" y="3642024"/>
                <a:ext cx="2698175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293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267200" y="2848729"/>
                <a:ext cx="25955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𝑻𝑪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𝑻𝒁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+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𝒁𝑪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48729"/>
                <a:ext cx="2595582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56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267200" y="3368395"/>
                <a:ext cx="49319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𝑻𝑪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𝟑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+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𝟏𝟐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𝟏𝟓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368395"/>
                <a:ext cx="493192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271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267200" y="3841630"/>
                <a:ext cx="2206823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𝑻𝑪</m:t>
                          </m:r>
                        </m:e>
                      </m:acc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𝟏𝟓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41630"/>
                <a:ext cx="2206823" cy="524118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66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328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 using a segment addition postulate. 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733303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733303"/>
                <a:ext cx="8763000" cy="9921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Point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𝑺</m:t>
                    </m:r>
                  </m:oMath>
                </a14:m>
                <a:r>
                  <a:rPr lang="en-US" sz="2800" dirty="0"/>
                  <a:t> is between points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𝑸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𝑲</m:t>
                    </m:r>
                  </m:oMath>
                </a14:m>
                <a:r>
                  <a:rPr lang="en-US" sz="2800" dirty="0"/>
                  <a:t>. The points are collinear.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/>
                        <a:latin typeface="Cambria Math"/>
                        <a:ea typeface="Times New Roman"/>
                        <a:cs typeface="Calibri"/>
                      </a:rPr>
                      <m:t>𝑸𝑲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𝟐𝟒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𝒄𝒎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       </m:t>
                    </m:r>
                    <m:r>
                      <a:rPr lang="en-US" sz="2800" b="1" i="1" smtClean="0">
                        <a:effectLst/>
                        <a:latin typeface="Cambria Math"/>
                        <a:ea typeface="Times New Roman"/>
                        <a:cs typeface="Calibri"/>
                      </a:rPr>
                      <m:t>𝑸𝑪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𝟏𝟎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Times New Roman"/>
                        <a:cs typeface="Calibri"/>
                      </a:rPr>
                      <m:t>𝒄𝒎</m:t>
                    </m:r>
                    <m:r>
                      <a:rPr lang="en-US" sz="2800" b="1" i="1" smtClean="0">
                        <a:effectLst/>
                        <a:latin typeface="Cambria Math"/>
                        <a:ea typeface="Times New Roman"/>
                        <a:cs typeface="Calibri"/>
                      </a:rPr>
                      <m:t>    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cs typeface="Calibri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/>
                            <a:latin typeface="Cambria Math"/>
                            <a:cs typeface="Calibri"/>
                          </a:rPr>
                          <m:t>𝑺𝑲</m:t>
                        </m:r>
                      </m:e>
                    </m:acc>
                  </m:oMath>
                </a14:m>
                <a:r>
                  <a:rPr lang="en-US" sz="2800" dirty="0"/>
                  <a:t>= ?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733303"/>
                <a:ext cx="8763000" cy="992195"/>
              </a:xfrm>
              <a:prstGeom prst="rect">
                <a:avLst/>
              </a:prstGeom>
              <a:blipFill>
                <a:blip r:embed="rId3"/>
                <a:stretch>
                  <a:fillRect l="-1461" t="-5521" b="-1288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743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 using segment addition postulate. 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1733303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733303"/>
                <a:ext cx="8763000" cy="9921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Point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is between points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𝑲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. The points are collinear.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𝑸𝑲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𝟐𝟒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𝒄𝒎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      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𝑸𝑺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𝟏𝟎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𝒄𝒎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     </m:t>
                    </m:r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/>
                          </a:rPr>
                          <m:t>𝑺𝑲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= ?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733303"/>
                <a:ext cx="8763000" cy="992195"/>
              </a:xfrm>
              <a:prstGeom prst="rect">
                <a:avLst/>
              </a:prstGeom>
              <a:blipFill>
                <a:blip r:embed="rId3"/>
                <a:stretch>
                  <a:fillRect l="-1461" t="-5521" b="-1288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752600" y="3714750"/>
            <a:ext cx="182880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762000" y="3714750"/>
            <a:ext cx="99060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44598" y="3041568"/>
                <a:ext cx="33137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𝑸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         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𝑺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𝑲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8" y="3041568"/>
                <a:ext cx="3313728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330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/>
          <p:cNvSpPr/>
          <p:nvPr/>
        </p:nvSpPr>
        <p:spPr>
          <a:xfrm rot="5400000">
            <a:off x="1991356" y="2093533"/>
            <a:ext cx="360685" cy="2819400"/>
          </a:xfrm>
          <a:prstGeom prst="leftBrace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752600" y="2756918"/>
                <a:ext cx="11977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𝟐𝟒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  <m:r>
                        <a:rPr lang="en-US" sz="24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756918"/>
                <a:ext cx="1197764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020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Brace 11"/>
          <p:cNvSpPr/>
          <p:nvPr/>
        </p:nvSpPr>
        <p:spPr>
          <a:xfrm rot="16200000">
            <a:off x="1046746" y="3443841"/>
            <a:ext cx="421109" cy="990601"/>
          </a:xfrm>
          <a:prstGeom prst="leftBrace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61998" y="4248150"/>
                <a:ext cx="11977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𝟏𝟎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8" y="4248150"/>
                <a:ext cx="1197764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1020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00921" y="2773682"/>
                <a:ext cx="27238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𝑸𝑲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𝑸𝑺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+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𝑺𝑲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921" y="2773682"/>
                <a:ext cx="2723823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559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77084" y="3191265"/>
                <a:ext cx="26452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Calibri"/>
                        </a:rPr>
                        <m:t>𝑺𝑲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Calibri"/>
                        </a:rPr>
                        <m:t>𝑸𝑲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−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𝑸𝑺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084" y="3191265"/>
                <a:ext cx="2645276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588" r="-576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26321" y="3677532"/>
                <a:ext cx="5175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𝑺𝑲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𝟐𝟒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−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𝟏𝟎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𝟏𝟒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321" y="3677532"/>
                <a:ext cx="5175584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282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000921" y="4182584"/>
                <a:ext cx="2235677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/>
                            </a:rPr>
                            <m:t>𝑺𝑲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𝟏𝟒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921" y="4182584"/>
                <a:ext cx="2235677" cy="524118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681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049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1950"/>
            <a:ext cx="8610600" cy="4612495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The midpoint</a:t>
            </a: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is the middle point of a line segment. It is equidistant from both endpoints, and it is the centroid both of the segment and of the endpoints.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The midpoint of a segment divides the segment into two congruent segments.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 segment bisector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is a point, line or a line segment that passes through a midpoint of another segment.                                      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A segment bisector is usually at the center of the line segment and always includes the midpoint of the line segment.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89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66749"/>
            <a:ext cx="8610600" cy="4320313"/>
          </a:xfrm>
        </p:spPr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228850" algn="l"/>
                <a:tab pos="3579495" algn="ctr"/>
              </a:tabLst>
            </a:pPr>
            <a:r>
              <a:rPr lang="en-US" sz="2800" dirty="0">
                <a:ea typeface="Calibri"/>
                <a:cs typeface="Times New Roman"/>
              </a:rPr>
              <a:t>                                                                      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228850" algn="l"/>
                <a:tab pos="3579495" algn="ctr"/>
              </a:tabLst>
            </a:pP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3200400" y="1525836"/>
            <a:ext cx="2286000" cy="2057401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stealth" w="med" len="lg"/>
            <a:tailEnd type="stealth" w="med" len="lg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2832596" y="2540635"/>
            <a:ext cx="312420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533351" y="3714750"/>
                <a:ext cx="4782078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𝒉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is</m:t>
                      </m:r>
                      <m: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a</m:t>
                      </m:r>
                      <m: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segment</m:t>
                      </m:r>
                      <m: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bisector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of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</m:t>
                      </m:r>
                      <m:acc>
                        <m:accPr>
                          <m:chr m:val="̅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𝑨𝑪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351" y="3714750"/>
                <a:ext cx="4782078" cy="524118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9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635240" y="4238868"/>
                <a:ext cx="3518912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𝑩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is</m:t>
                      </m:r>
                      <m: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a</m:t>
                      </m:r>
                      <m: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midpoint</m:t>
                      </m:r>
                      <m: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of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𝑨𝑪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240" y="4238868"/>
                <a:ext cx="3518912" cy="524118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97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525434" y="1885950"/>
                <a:ext cx="38170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𝑩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434" y="1885950"/>
                <a:ext cx="381707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39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4343400" y="2533650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590F91-9451-4299-99E1-26B5E488EA3D}"/>
                  </a:ext>
                </a:extLst>
              </p:cNvPr>
              <p:cNvSpPr txBox="1"/>
              <p:nvPr/>
            </p:nvSpPr>
            <p:spPr>
              <a:xfrm>
                <a:off x="5392152" y="1100222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𝒉</m:t>
                      </m:r>
                    </m:oMath>
                  </m:oMathPara>
                </a14:m>
                <a:endParaRPr lang="en-ZA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590F91-9451-4299-99E1-26B5E488E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2152" y="1100222"/>
                <a:ext cx="7620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76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segment.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Point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US" sz="2800" dirty="0"/>
                  <a:t> is midpoint of segment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/>
                          </a:rPr>
                          <m:t>𝑴𝑵</m:t>
                        </m:r>
                      </m:e>
                    </m:acc>
                  </m:oMath>
                </a14:m>
                <a:r>
                  <a:rPr lang="en-US" sz="2800" dirty="0"/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𝑴𝑵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𝟏𝟎</m:t>
                    </m:r>
                    <m:r>
                      <a:rPr lang="en-US" sz="2800" b="1" i="1">
                        <a:latin typeface="Cambria Math"/>
                      </a:rPr>
                      <m:t> </m:t>
                    </m:r>
                    <m:r>
                      <a:rPr lang="en-US" sz="2800" b="1" i="1">
                        <a:latin typeface="Cambria Math"/>
                      </a:rPr>
                      <m:t>𝒄𝒎</m:t>
                    </m:r>
                    <m:r>
                      <a:rPr lang="en-US" sz="2800" b="1" i="1" smtClean="0">
                        <a:latin typeface="Cambria Math"/>
                      </a:rPr>
                      <m:t>      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</a:rPr>
                          <m:t>𝑴𝑩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0" smtClean="0">
                        <a:latin typeface="Cambria Math"/>
                      </a:rPr>
                      <m:t>?       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</a:rPr>
                          <m:t>𝑩𝑵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0" smtClean="0">
                        <a:latin typeface="Cambria Math"/>
                      </a:rPr>
                      <m:t>?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  <a:blipFill>
                <a:blip r:embed="rId3"/>
                <a:stretch>
                  <a:fillRect l="-1461" t="-641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518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segment.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Point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is midpoint of segment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𝑴𝑵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.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𝑴𝑵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𝟏𝟎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𝒄𝒎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       </m:t>
                    </m:r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𝑴𝑩</m:t>
                        </m:r>
                      </m:e>
                    </m:acc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smtClean="0">
                        <a:solidFill>
                          <a:prstClr val="black"/>
                        </a:solidFill>
                        <a:latin typeface="Cambria Math"/>
                      </a:rPr>
                      <m:t>?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       </m:t>
                    </m:r>
                    <m:acc>
                      <m:accPr>
                        <m:chr m:val="̅"/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𝑩𝑵</m:t>
                        </m:r>
                      </m:e>
                    </m:acc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?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  <a:blipFill>
                <a:blip r:embed="rId3"/>
                <a:stretch>
                  <a:fillRect l="-1461" t="-641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209800" y="3333750"/>
            <a:ext cx="1334543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914400" y="3333750"/>
            <a:ext cx="129540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5800" y="2760008"/>
                <a:ext cx="32800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𝑴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𝑩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</m:t>
                      </m:r>
                      <m:r>
                        <a:rPr lang="en-US" sz="2400" b="1" i="1" smtClean="0">
                          <a:latin typeface="Cambria Math"/>
                          <a:ea typeface="Times New Roman"/>
                          <a:cs typeface="Times New Roman"/>
                        </a:rPr>
                        <m:t>𝑵</m:t>
                      </m:r>
                      <m:r>
                        <a:rPr lang="en-US" sz="2400" b="1" i="1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60008"/>
                <a:ext cx="3280065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334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/>
          <p:cNvSpPr/>
          <p:nvPr/>
        </p:nvSpPr>
        <p:spPr>
          <a:xfrm rot="16200000">
            <a:off x="2018817" y="2229332"/>
            <a:ext cx="421109" cy="2629943"/>
          </a:xfrm>
          <a:prstGeom prst="leftBrace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641991" y="3754858"/>
                <a:ext cx="13676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𝒄𝒎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91" y="3754858"/>
                <a:ext cx="1367682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15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074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segment.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Point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is midpoint of segment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𝑴𝑵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.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𝑴𝑵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𝟏𝟎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𝒄𝒎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       </m:t>
                    </m:r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𝑴𝑩</m:t>
                        </m:r>
                      </m:e>
                    </m:acc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?       </m:t>
                    </m:r>
                    <m:acc>
                      <m:accPr>
                        <m:chr m:val="̅"/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𝑩𝑵</m:t>
                        </m:r>
                      </m:e>
                    </m:acc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?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  <a:blipFill>
                <a:blip r:embed="rId3"/>
                <a:stretch>
                  <a:fillRect l="-1461" t="-641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2278" y="2387084"/>
                <a:ext cx="29610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𝑴𝑵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𝑴𝑩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+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𝑩𝑵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78" y="2387084"/>
                <a:ext cx="2961067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5144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23243" y="2910304"/>
                <a:ext cx="18541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𝑴𝑩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𝑩𝑵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3" y="2910304"/>
                <a:ext cx="1854162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822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23243" y="3433524"/>
                <a:ext cx="24705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𝑴𝑵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𝟐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∗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𝑴𝑩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3" y="3433524"/>
                <a:ext cx="247054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617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01966" y="3832874"/>
                <a:ext cx="4766754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𝑴𝑩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𝑴𝑵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𝟏𝟎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 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𝒄𝒎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 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𝟓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6" y="3832874"/>
                <a:ext cx="4766754" cy="898964"/>
              </a:xfrm>
              <a:prstGeom prst="rect">
                <a:avLst/>
              </a:prstGeom>
              <a:blipFill rotWithShape="1">
                <a:blip r:embed="rId7"/>
                <a:stretch>
                  <a:fillRect r="-2941" b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829572" y="4047997"/>
                <a:ext cx="20737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𝑩𝑵</m:t>
                          </m:r>
                        </m:e>
                      </m:acc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𝟓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𝒄𝒎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572" y="4047997"/>
                <a:ext cx="207377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764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43600" y="3309654"/>
                <a:ext cx="18541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𝑴𝑩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𝑩𝑵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09654"/>
                <a:ext cx="1854162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822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518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segment.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Point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𝑫</m:t>
                    </m:r>
                  </m:oMath>
                </a14:m>
                <a:r>
                  <a:rPr lang="en-US" sz="2800" dirty="0"/>
                  <a:t> is midpoint of segment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</a:rPr>
                          <m:t>𝑭𝑻</m:t>
                        </m:r>
                      </m:e>
                    </m:acc>
                  </m:oMath>
                </a14:m>
                <a:r>
                  <a:rPr lang="en-US" sz="2800" dirty="0"/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𝑭𝑫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𝟔</m:t>
                    </m:r>
                    <m:r>
                      <a:rPr lang="en-US" sz="2800" b="1" i="1">
                        <a:latin typeface="Cambria Math"/>
                      </a:rPr>
                      <m:t> </m:t>
                    </m:r>
                    <m:r>
                      <a:rPr lang="en-US" sz="2800" b="1" i="1" smtClean="0">
                        <a:latin typeface="Cambria Math"/>
                      </a:rPr>
                      <m:t>𝒊𝒏</m:t>
                    </m:r>
                    <m:r>
                      <a:rPr lang="en-US" sz="2800" b="1" i="1" smtClean="0">
                        <a:latin typeface="Cambria Math"/>
                      </a:rPr>
                      <m:t>.      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</a:rPr>
                          <m:t>𝑫𝑻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0" smtClean="0">
                        <a:latin typeface="Cambria Math"/>
                      </a:rPr>
                      <m:t>?       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</a:rPr>
                          <m:t>𝑭𝑻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0" smtClean="0">
                        <a:latin typeface="Cambria Math"/>
                      </a:rPr>
                      <m:t>?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  <a:blipFill>
                <a:blip r:embed="rId3"/>
                <a:stretch>
                  <a:fillRect l="-1461" t="-641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51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400" dirty="0"/>
              <a:t>Line Segment</a:t>
            </a:r>
          </a:p>
          <a:p>
            <a:pPr marL="0" indent="0" algn="ctr">
              <a:buNone/>
            </a:pPr>
            <a:r>
              <a:rPr lang="en-US" sz="2400" dirty="0"/>
              <a:t>Distance / Length</a:t>
            </a:r>
          </a:p>
          <a:p>
            <a:pPr marL="0" indent="0" algn="ctr">
              <a:buNone/>
            </a:pPr>
            <a:r>
              <a:rPr lang="en-US" sz="2400" dirty="0"/>
              <a:t>Congruent Segments</a:t>
            </a:r>
          </a:p>
          <a:p>
            <a:pPr marL="0" indent="0" algn="ctr">
              <a:buNone/>
            </a:pPr>
            <a:r>
              <a:rPr lang="en-US" sz="2400" dirty="0"/>
              <a:t>Segment Bisector</a:t>
            </a:r>
          </a:p>
          <a:p>
            <a:pPr marL="0" indent="0" algn="ctr">
              <a:buNone/>
            </a:pPr>
            <a:r>
              <a:rPr lang="en-US" sz="2400" dirty="0"/>
              <a:t>Segment Partition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segment.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Point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𝑫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is midpoint of segment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𝑭𝑻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.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𝑭𝑫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𝟔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𝒊𝒏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.       </m:t>
                    </m:r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𝑫𝑻</m:t>
                        </m:r>
                      </m:e>
                    </m:acc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?       </m:t>
                    </m:r>
                    <m:acc>
                      <m:accPr>
                        <m:chr m:val="̅"/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𝑭𝑻</m:t>
                        </m:r>
                      </m:e>
                    </m:acc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?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  <a:blipFill>
                <a:blip r:embed="rId3"/>
                <a:stretch>
                  <a:fillRect l="-1461" t="-641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914400" y="3333750"/>
            <a:ext cx="129540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2209800" y="3333750"/>
            <a:ext cx="1295400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5800" y="2585104"/>
                <a:ext cx="31630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𝑭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                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𝑫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𝑻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585104"/>
                <a:ext cx="3163045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366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/>
          <p:cNvSpPr/>
          <p:nvPr/>
        </p:nvSpPr>
        <p:spPr>
          <a:xfrm rot="16200000">
            <a:off x="1361331" y="2886817"/>
            <a:ext cx="421109" cy="1314971"/>
          </a:xfrm>
          <a:prstGeom prst="leftBrace">
            <a:avLst/>
          </a:prstGeom>
          <a:noFill/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33115" y="3757702"/>
                <a:ext cx="10775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𝒊𝒏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115" y="3757702"/>
                <a:ext cx="107753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46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0696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length of each segment. Draw a diagram to represent the situation.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Point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𝑫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is midpoint of segment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𝑭𝑻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.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𝑭𝑫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𝟔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𝒊𝒏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.       </m:t>
                    </m:r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𝑫𝑻</m:t>
                        </m:r>
                      </m:e>
                    </m:acc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?       </m:t>
                    </m:r>
                    <m:acc>
                      <m:accPr>
                        <m:chr m:val="̅"/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𝑭𝑻</m:t>
                        </m:r>
                      </m:e>
                    </m:acc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ZA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?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52550"/>
                <a:ext cx="8763000" cy="954107"/>
              </a:xfrm>
              <a:prstGeom prst="rect">
                <a:avLst/>
              </a:prstGeom>
              <a:blipFill>
                <a:blip r:embed="rId3"/>
                <a:stretch>
                  <a:fillRect l="-1461" t="-641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2435016"/>
                <a:ext cx="17259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𝑭𝑫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𝑫𝑻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35016"/>
                <a:ext cx="172592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88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7353" y="2958236"/>
                <a:ext cx="19599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𝑫𝑻</m:t>
                          </m:r>
                        </m:e>
                      </m:acc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𝟔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𝒊𝒏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53" y="2958236"/>
                <a:ext cx="195996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778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93177" y="2321952"/>
                <a:ext cx="2685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𝑭𝑻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𝑭𝑫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+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𝑫𝑻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177" y="2321952"/>
                <a:ext cx="268535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566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826490" y="2833733"/>
                <a:ext cx="43546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𝑭𝑻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𝟔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𝒊𝒏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. +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𝟔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𝒊𝒏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.=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𝟏𝟐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𝒊𝒏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490" y="2833733"/>
                <a:ext cx="4354654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22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34701" y="3357097"/>
                <a:ext cx="21346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𝑭𝑻</m:t>
                          </m:r>
                        </m:e>
                      </m:acc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𝟏𝟐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𝒊𝒏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701" y="3357097"/>
                <a:ext cx="2134687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742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3034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5: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coordinate of the midpoint of each segment. 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0365" y="1740402"/>
            <a:ext cx="8331790" cy="1295399"/>
            <a:chOff x="1262153" y="208283"/>
            <a:chExt cx="2989098" cy="37706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08170"/>
              <a:ext cx="2030753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6" name="Text Box 225"/>
            <p:cNvSpPr txBox="1"/>
            <p:nvPr/>
          </p:nvSpPr>
          <p:spPr>
            <a:xfrm>
              <a:off x="2841726" y="399535"/>
              <a:ext cx="36297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 Box 225"/>
            <p:cNvSpPr txBox="1"/>
            <p:nvPr/>
          </p:nvSpPr>
          <p:spPr>
            <a:xfrm>
              <a:off x="3072393" y="401031"/>
              <a:ext cx="36297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Text Box 225"/>
            <p:cNvSpPr txBox="1"/>
            <p:nvPr/>
          </p:nvSpPr>
          <p:spPr>
            <a:xfrm>
              <a:off x="3526163" y="397695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9" name="Text Box 225"/>
            <p:cNvSpPr txBox="1"/>
            <p:nvPr/>
          </p:nvSpPr>
          <p:spPr>
            <a:xfrm>
              <a:off x="3753615" y="397424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2590141" y="398005"/>
              <a:ext cx="52469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2365314" y="393478"/>
              <a:ext cx="52469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2134350" y="397383"/>
              <a:ext cx="52469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0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1905520" y="397874"/>
              <a:ext cx="73672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4207273" y="392479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27" name="Text Box 225"/>
            <p:cNvSpPr txBox="1"/>
            <p:nvPr/>
          </p:nvSpPr>
          <p:spPr>
            <a:xfrm>
              <a:off x="1679890" y="399246"/>
              <a:ext cx="57500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1448887" y="403005"/>
              <a:ext cx="73672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1818227" y="2075051"/>
            <a:ext cx="2537059" cy="6985"/>
          </a:xfrm>
          <a:prstGeom prst="line">
            <a:avLst/>
          </a:prstGeom>
          <a:noFill/>
          <a:ln w="31750" cap="flat" cmpd="sng" algn="ctr">
            <a:solidFill>
              <a:srgbClr val="F79646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598500" y="1403563"/>
                <a:ext cx="29754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𝑹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   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500" y="1403563"/>
                <a:ext cx="297549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12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388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5: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coordinate of the midpoint of each segment. 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7409" y="1671020"/>
            <a:ext cx="8331790" cy="1295399"/>
            <a:chOff x="1262153" y="208283"/>
            <a:chExt cx="2989098" cy="37706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08170"/>
              <a:ext cx="2030753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6" name="Text Box 225"/>
            <p:cNvSpPr txBox="1"/>
            <p:nvPr/>
          </p:nvSpPr>
          <p:spPr>
            <a:xfrm>
              <a:off x="2841726" y="399535"/>
              <a:ext cx="36297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 Box 225"/>
            <p:cNvSpPr txBox="1"/>
            <p:nvPr/>
          </p:nvSpPr>
          <p:spPr>
            <a:xfrm>
              <a:off x="3072393" y="401031"/>
              <a:ext cx="36297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Text Box 225"/>
            <p:cNvSpPr txBox="1"/>
            <p:nvPr/>
          </p:nvSpPr>
          <p:spPr>
            <a:xfrm>
              <a:off x="3526163" y="397695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9" name="Text Box 225"/>
            <p:cNvSpPr txBox="1"/>
            <p:nvPr/>
          </p:nvSpPr>
          <p:spPr>
            <a:xfrm>
              <a:off x="3753615" y="397424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2590141" y="398005"/>
              <a:ext cx="52469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2365314" y="393478"/>
              <a:ext cx="52469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2134350" y="397383"/>
              <a:ext cx="52469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0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1905520" y="397874"/>
              <a:ext cx="73672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4207273" y="392479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27" name="Text Box 225"/>
            <p:cNvSpPr txBox="1"/>
            <p:nvPr/>
          </p:nvSpPr>
          <p:spPr>
            <a:xfrm>
              <a:off x="1679890" y="399246"/>
              <a:ext cx="57500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1448887" y="403005"/>
              <a:ext cx="73672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1797151" y="2015356"/>
            <a:ext cx="2537059" cy="6985"/>
          </a:xfrm>
          <a:prstGeom prst="line">
            <a:avLst/>
          </a:prstGeom>
          <a:noFill/>
          <a:ln w="31750" cap="flat" cmpd="sng" algn="ctr">
            <a:solidFill>
              <a:srgbClr val="F79646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598500" y="1403563"/>
                <a:ext cx="29754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𝑹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   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500" y="1403563"/>
                <a:ext cx="297549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12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097161" y="2876550"/>
                <a:ext cx="333418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𝑴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Calibri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Times New Roman"/>
                                  <a:cs typeface="Calibri"/>
                                </a:rPr>
                                <m:t>𝑹𝑩</m:t>
                              </m:r>
                            </m:e>
                          </m:acc>
                        </m:sub>
                      </m:sSub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𝟐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+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𝟎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 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161" y="2876550"/>
                <a:ext cx="3334182" cy="898964"/>
              </a:xfrm>
              <a:prstGeom prst="rect">
                <a:avLst/>
              </a:prstGeom>
              <a:blipFill rotWithShape="1">
                <a:blip r:embed="rId4"/>
                <a:stretch>
                  <a:fillRect r="-4205" b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204447" y="3943350"/>
                <a:ext cx="16638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𝑴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Calibri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Times New Roman"/>
                                  <a:cs typeface="Calibri"/>
                                </a:rPr>
                                <m:t>𝑹𝑩</m:t>
                              </m:r>
                            </m:e>
                          </m:acc>
                        </m:sub>
                      </m:sSub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447" y="3943350"/>
                <a:ext cx="166385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915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038600" y="3931726"/>
                <a:ext cx="4814972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The coordinate of the midpoint </a:t>
                </a:r>
              </a:p>
              <a:p>
                <a:r>
                  <a:rPr lang="en-US" sz="2800" dirty="0"/>
                  <a:t>of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/>
                          </a:rPr>
                          <m:t>𝑹𝑩</m:t>
                        </m:r>
                      </m:e>
                    </m:acc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cs typeface="Calibri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Calibri"/>
                      </a:rPr>
                      <m:t>is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cs typeface="Calibri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𝟎</m:t>
                    </m:r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31726"/>
                <a:ext cx="4814972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2662" t="-5769" r="-3295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3084818" y="2076927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3370542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5: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coordinate of the midpoint of each segment. 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4984" y="2038350"/>
            <a:ext cx="8331790" cy="1295399"/>
            <a:chOff x="1262153" y="208283"/>
            <a:chExt cx="2989098" cy="37706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08170"/>
              <a:ext cx="2030753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6" name="Text Box 225"/>
            <p:cNvSpPr txBox="1"/>
            <p:nvPr/>
          </p:nvSpPr>
          <p:spPr>
            <a:xfrm>
              <a:off x="2841726" y="399535"/>
              <a:ext cx="36297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 Box 225"/>
            <p:cNvSpPr txBox="1"/>
            <p:nvPr/>
          </p:nvSpPr>
          <p:spPr>
            <a:xfrm>
              <a:off x="3072393" y="401031"/>
              <a:ext cx="36297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Text Box 225"/>
            <p:cNvSpPr txBox="1"/>
            <p:nvPr/>
          </p:nvSpPr>
          <p:spPr>
            <a:xfrm>
              <a:off x="3526163" y="397695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9" name="Text Box 225"/>
            <p:cNvSpPr txBox="1"/>
            <p:nvPr/>
          </p:nvSpPr>
          <p:spPr>
            <a:xfrm>
              <a:off x="3753615" y="397424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2590141" y="398005"/>
              <a:ext cx="52469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2365314" y="393478"/>
              <a:ext cx="52469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2134350" y="397383"/>
              <a:ext cx="52469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0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1905520" y="397874"/>
              <a:ext cx="73672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4207273" y="392479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27" name="Text Box 225"/>
            <p:cNvSpPr txBox="1"/>
            <p:nvPr/>
          </p:nvSpPr>
          <p:spPr>
            <a:xfrm>
              <a:off x="1679890" y="399246"/>
              <a:ext cx="57500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1448887" y="403005"/>
              <a:ext cx="73672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1114940" y="2388102"/>
            <a:ext cx="2598018" cy="0"/>
          </a:xfrm>
          <a:prstGeom prst="line">
            <a:avLst/>
          </a:prstGeom>
          <a:noFill/>
          <a:ln w="31750" cap="flat" cmpd="sng" algn="ctr">
            <a:solidFill>
              <a:srgbClr val="F79646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73229" y="1375203"/>
                <a:ext cx="28664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𝑲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𝑳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29" y="1375203"/>
                <a:ext cx="286649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531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70666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5: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Find the coordinate of the midpoint of each segment. 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73327" y="2038723"/>
            <a:ext cx="8331790" cy="1295399"/>
            <a:chOff x="1262153" y="208283"/>
            <a:chExt cx="2989098" cy="37706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262153" y="312122"/>
              <a:ext cx="2030753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16" name="Text Box 225"/>
            <p:cNvSpPr txBox="1"/>
            <p:nvPr/>
          </p:nvSpPr>
          <p:spPr>
            <a:xfrm>
              <a:off x="2841726" y="399535"/>
              <a:ext cx="36297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 Box 225"/>
            <p:cNvSpPr txBox="1"/>
            <p:nvPr/>
          </p:nvSpPr>
          <p:spPr>
            <a:xfrm>
              <a:off x="3072393" y="401031"/>
              <a:ext cx="36297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Text Box 225"/>
            <p:cNvSpPr txBox="1"/>
            <p:nvPr/>
          </p:nvSpPr>
          <p:spPr>
            <a:xfrm>
              <a:off x="3526163" y="397695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9" name="Text Box 225"/>
            <p:cNvSpPr txBox="1"/>
            <p:nvPr/>
          </p:nvSpPr>
          <p:spPr>
            <a:xfrm>
              <a:off x="3753615" y="397424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0" name="Text Box 225"/>
            <p:cNvSpPr txBox="1"/>
            <p:nvPr/>
          </p:nvSpPr>
          <p:spPr>
            <a:xfrm>
              <a:off x="2590141" y="398005"/>
              <a:ext cx="52469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2365314" y="393478"/>
              <a:ext cx="52469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2134350" y="397383"/>
              <a:ext cx="52469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0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1905520" y="397874"/>
              <a:ext cx="73672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4207273" y="392479"/>
              <a:ext cx="43978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495330" y="21896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27" name="Text Box 225"/>
            <p:cNvSpPr txBox="1"/>
            <p:nvPr/>
          </p:nvSpPr>
          <p:spPr>
            <a:xfrm>
              <a:off x="1679890" y="399246"/>
              <a:ext cx="57500" cy="1827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1448887" y="403005"/>
              <a:ext cx="73672" cy="1823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1114940" y="2371023"/>
            <a:ext cx="2598018" cy="0"/>
          </a:xfrm>
          <a:prstGeom prst="line">
            <a:avLst/>
          </a:prstGeom>
          <a:noFill/>
          <a:ln w="31750" cap="flat" cmpd="sng" algn="ctr">
            <a:solidFill>
              <a:srgbClr val="F79646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73229" y="1375203"/>
                <a:ext cx="28664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𝑲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𝑳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29" y="1375203"/>
                <a:ext cx="286649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531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89443" y="3181350"/>
                <a:ext cx="3579441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𝑴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Calibri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Times New Roman"/>
                                  <a:cs typeface="Calibri"/>
                                </a:rPr>
                                <m:t>𝑲𝑳</m:t>
                              </m:r>
                            </m:e>
                          </m:acc>
                        </m:sub>
                      </m:sSub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𝟑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+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𝟐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 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443" y="3181350"/>
                <a:ext cx="3579441" cy="898964"/>
              </a:xfrm>
              <a:prstGeom prst="rect">
                <a:avLst/>
              </a:prstGeom>
              <a:blipFill rotWithShape="1">
                <a:blip r:embed="rId4"/>
                <a:stretch>
                  <a:fillRect r="-4089" b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92701" y="4187536"/>
                <a:ext cx="19091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Times New Roman"/>
                              <a:cs typeface="Calibri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𝑴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Calibri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Times New Roman"/>
                                  <a:cs typeface="Calibri"/>
                                </a:rPr>
                                <m:t>𝑲𝑳</m:t>
                              </m:r>
                            </m:e>
                          </m:acc>
                        </m:sub>
                      </m:sSub>
                      <m:r>
                        <a:rPr lang="en-US" sz="2800" b="1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=−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01" y="4187536"/>
                <a:ext cx="1909112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798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243029" y="3931725"/>
                <a:ext cx="4814972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The coordinate of the midpoint </a:t>
                </a:r>
              </a:p>
              <a:p>
                <a:r>
                  <a:rPr lang="en-US" sz="2800" dirty="0"/>
                  <a:t>of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/>
                          </a:rPr>
                          <m:t>𝑲𝑳</m:t>
                        </m:r>
                      </m:e>
                    </m:acc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cs typeface="Calibri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Calibri"/>
                      </a:rPr>
                      <m:t>is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cs typeface="Calibri"/>
                      </a:rPr>
                      <m:t> 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−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Calibri"/>
                      </a:rPr>
                      <m:t>𝟏</m:t>
                    </m:r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029" y="3931725"/>
                <a:ext cx="4814972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2532" t="-5769" r="-3291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2399307" y="2388102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3786795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8750"/>
            <a:ext cx="8610600" cy="228600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1F497D"/>
                </a:solidFill>
                <a:ea typeface="Calibri"/>
                <a:cs typeface="Times New Roman"/>
              </a:rPr>
              <a:t>A segment partition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is a point, line or a line segment that partitions the line segment in a particular ratio.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If the ratio is equal, the segment partition becomes a segment bisector. </a:t>
            </a:r>
            <a:br>
              <a:rPr lang="en-US" sz="2800" dirty="0">
                <a:ea typeface="Calibri"/>
                <a:cs typeface="Times New Roman"/>
              </a:rPr>
            </a:br>
            <a:endParaRPr lang="en-US" sz="2800" dirty="0"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361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6: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Divide the line segment in the ratio given by putting a dot at the partition. 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14940" y="2388102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73229" y="1780804"/>
                <a:ext cx="37433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𝑽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      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29" y="1780804"/>
                <a:ext cx="374333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07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1738570" y="2388102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237623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301389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365155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60744" y="2571894"/>
                <a:ext cx="20494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𝑹𝒂𝒕𝒊𝒐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: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44" y="2571894"/>
                <a:ext cx="204947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7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840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6: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Divide the line segment in the ratio given by putting a dot at the partition. 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14940" y="2388102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73229" y="1780804"/>
                <a:ext cx="37433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𝑽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      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29" y="1780804"/>
                <a:ext cx="374333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07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1738570" y="2388102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237623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301389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365155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60744" y="2571894"/>
                <a:ext cx="20494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𝑹𝒂𝒕𝒊𝒐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: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44" y="2571894"/>
                <a:ext cx="204947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7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V="1">
            <a:off x="1752600" y="2381117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6057412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6: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Divide the line segment in the ratio given by putting a dot at the partition. 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14940" y="2388102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73229" y="1780804"/>
                <a:ext cx="31101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𝑯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𝑳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29" y="1780804"/>
                <a:ext cx="311014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90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1738570" y="2388102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237623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301389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60744" y="2571894"/>
                <a:ext cx="20494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𝑹𝒂𝒕𝒊𝒐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: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44" y="2571894"/>
                <a:ext cx="204947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7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403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686800" cy="36576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A line segment</a:t>
            </a:r>
            <a:r>
              <a:rPr lang="en-US" sz="28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is a set of points and has a specific length, i.e., it does not extend indefinitely.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A line segment is named by two points on the line segment with a line segment symbol above the letters.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Calibri"/>
                <a:cs typeface="Times New Roman"/>
              </a:rPr>
              <a:t>The line segment always has a certain length that can be measured using a ruler.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443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6" y="-1806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1" y="361950"/>
            <a:ext cx="9048859" cy="10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6: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Divide the line segment in the ratio given by putting a dot at the partition. </a:t>
            </a:r>
            <a:endParaRPr lang="en-US" sz="28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39" y="1325427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14940" y="2388102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73229" y="1780804"/>
                <a:ext cx="31101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𝑯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                       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𝑳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29" y="1780804"/>
                <a:ext cx="311014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90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1738570" y="2388102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237623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3013890" y="2397181"/>
            <a:ext cx="637660" cy="0"/>
          </a:xfrm>
          <a:prstGeom prst="line">
            <a:avLst/>
          </a:prstGeom>
          <a:noFill/>
          <a:ln w="31750" cap="flat" cmpd="sng" algn="ctr">
            <a:solidFill>
              <a:schemeClr val="tx2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60744" y="2571894"/>
                <a:ext cx="20494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𝑹𝒂𝒕𝒊𝒐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  <a:ea typeface="Times New Roman"/>
                          <a:cs typeface="Times New Roman"/>
                        </a:rPr>
                        <m:t>:</m:t>
                      </m:r>
                      <m:r>
                        <a:rPr lang="en-US" sz="2800" b="1" i="1" smtClean="0">
                          <a:latin typeface="Cambria Math"/>
                          <a:ea typeface="Times New Roman"/>
                          <a:cs typeface="Times New Roman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44" y="2571894"/>
                <a:ext cx="204947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7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3013890" y="2397181"/>
            <a:ext cx="0" cy="6985"/>
          </a:xfrm>
          <a:prstGeom prst="straightConnector1">
            <a:avLst/>
          </a:prstGeom>
          <a:noFill/>
          <a:ln w="31750" cap="flat" cmpd="sng" algn="ctr">
            <a:solidFill>
              <a:srgbClr val="C0000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415120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pic>
        <p:nvPicPr>
          <p:cNvPr id="2052" name="Picture 4" descr="What is Line Segment? - [Definition, Facts &amp;amp; Example]">
            <a:extLst>
              <a:ext uri="{FF2B5EF4-FFF2-40B4-BE49-F238E27FC236}">
                <a16:creationId xmlns:a16="http://schemas.microsoft.com/office/drawing/2014/main" id="{69B66A52-25AE-4CF6-8A00-5EAD7C1AC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23000"/>
                    </a14:imgEffect>
                    <a14:imgEffect>
                      <a14:brightnessContrast bright="6000" contras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999" y="514350"/>
            <a:ext cx="6477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uler Metric Measure - Free vector graphic on Pixabay">
            <a:extLst>
              <a:ext uri="{FF2B5EF4-FFF2-40B4-BE49-F238E27FC236}">
                <a16:creationId xmlns:a16="http://schemas.microsoft.com/office/drawing/2014/main" id="{18B13730-BD38-4CFE-892D-E8D3292780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3" b="26667"/>
          <a:stretch/>
        </p:blipFill>
        <p:spPr bwMode="auto">
          <a:xfrm>
            <a:off x="3581400" y="3048490"/>
            <a:ext cx="487680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Notation &amp;amp; Symbols in Plane Geometry - Video &amp;amp; Lesson Transcript | Study.com">
            <a:extLst>
              <a:ext uri="{FF2B5EF4-FFF2-40B4-BE49-F238E27FC236}">
                <a16:creationId xmlns:a16="http://schemas.microsoft.com/office/drawing/2014/main" id="{99902CED-ABB5-4381-AAEE-F2264715E1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70331" y="2089539"/>
            <a:ext cx="1711069" cy="96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A0D701-6B71-4FD3-B871-90E3B59E6650}"/>
              </a:ext>
            </a:extLst>
          </p:cNvPr>
          <p:cNvSpPr txBox="1"/>
          <p:nvPr/>
        </p:nvSpPr>
        <p:spPr>
          <a:xfrm>
            <a:off x="2743200" y="432435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Understanding Line Segments</a:t>
            </a:r>
          </a:p>
        </p:txBody>
      </p:sp>
    </p:spTree>
    <p:extLst>
      <p:ext uri="{BB962C8B-B14F-4D97-AF65-F5344CB8AC3E}">
        <p14:creationId xmlns:p14="http://schemas.microsoft.com/office/powerpoint/2010/main" val="213928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6750"/>
            <a:ext cx="8458200" cy="3733800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Ruler Postulate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Every point on a line can be paired with a real number. This makes a one-to-one correspondence between the points on the line and the real numbers. </a:t>
            </a:r>
          </a:p>
          <a:p>
            <a:pPr marL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The real number that corresponds to a point is called </a:t>
            </a:r>
            <a:r>
              <a:rPr lang="en-US" sz="2800" b="1" u="sng" dirty="0">
                <a:solidFill>
                  <a:srgbClr val="1F497D"/>
                </a:solidFill>
                <a:ea typeface="Calibri"/>
                <a:cs typeface="Times New Roman"/>
              </a:rPr>
              <a:t>the coordinate of the point.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7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length of each segment using a ruler.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90600" y="2313578"/>
                <a:ext cx="28841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</a:rPr>
                        <m:t>                          </m:t>
                      </m:r>
                      <m:r>
                        <a:rPr lang="en-US" sz="2800" b="1" i="1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13578"/>
                <a:ext cx="28841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5074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13616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𝑨𝑩</m:t>
                          </m:r>
                        </m:e>
                      </m:acc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ZA" sz="2800" b="1" i="1" smtClean="0">
                          <a:effectLst/>
                          <a:latin typeface="Cambria Math" panose="02040503050406030204" pitchFamily="18" charset="0"/>
                          <a:ea typeface="Calibri"/>
                          <a:cs typeface="Calibri"/>
                        </a:rPr>
                        <m:t> 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?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136165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H="1">
            <a:off x="1295400" y="2952750"/>
            <a:ext cx="2343683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7629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length of each segment using a ruler.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90600" y="2313578"/>
                <a:ext cx="28841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</a:rPr>
                        <m:t>                          </m:t>
                      </m:r>
                      <m:r>
                        <a:rPr lang="en-US" sz="2800" b="1" i="1">
                          <a:latin typeface="Cambria Math"/>
                        </a:rPr>
                        <m:t>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13578"/>
                <a:ext cx="28841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5074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12831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Calibri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Calibri"/>
                            </a:rPr>
                            <m:t>𝑨𝑩</m:t>
                          </m:r>
                        </m:e>
                      </m:acc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Calibri"/>
                        </a:rPr>
                        <m:t>=</m:t>
                      </m:r>
                      <m:r>
                        <a:rPr lang="en-US" sz="2800" b="1" i="1" smtClean="0">
                          <a:effectLst/>
                          <a:latin typeface="Cambria Math"/>
                          <a:ea typeface="Calibri"/>
                          <a:cs typeface="Calibri"/>
                        </a:rPr>
                        <m:t>?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128310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238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H="1">
            <a:off x="1295400" y="2952750"/>
            <a:ext cx="2343683" cy="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38200" y="3638550"/>
                <a:ext cx="62298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/>
                            </a:rPr>
                            <m:t>𝑨𝑩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𝐴𝑐𝑡𝑢𝑎𝑙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𝑙𝑒𝑛𝑔𝑡h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𝑓𝑟𝑜𝑚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𝑦𝑜𝑢𝑟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𝑟𝑢𝑙𝑒𝑟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38550"/>
                <a:ext cx="6229847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25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16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Measuring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ea typeface="Calibri"/>
                <a:cs typeface="Times New Roman"/>
              </a:rPr>
              <a:t>Find the length of each segment using a ruler.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84" y="4786340"/>
            <a:ext cx="2414016" cy="3762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27379" y="2764782"/>
                <a:ext cx="5693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79" y="2764782"/>
                <a:ext cx="56938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2795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8200" y="1428750"/>
                <a:ext cx="13360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/>
                            </a:rPr>
                            <m:t>𝑻𝑷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ZA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8750"/>
                <a:ext cx="133600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H="1">
            <a:off x="1143000" y="2283642"/>
            <a:ext cx="2657722" cy="1000780"/>
          </a:xfrm>
          <a:prstGeom prst="line">
            <a:avLst/>
          </a:prstGeom>
          <a:noFill/>
          <a:ln w="31750" cap="flat" cmpd="sng" algn="ctr">
            <a:solidFill>
              <a:srgbClr val="1F497D"/>
            </a:solidFill>
            <a:prstDash val="solid"/>
            <a:headEnd type="oval" w="sm" len="sm"/>
            <a:tailEnd type="oval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35740" y="1766749"/>
                <a:ext cx="5132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𝑷</m:t>
                      </m:r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740" y="1766749"/>
                <a:ext cx="513282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21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363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1895</Words>
  <Application>Microsoft Office PowerPoint</Application>
  <PresentationFormat>On-screen Show (16:9)</PresentationFormat>
  <Paragraphs>343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Cambria</vt:lpstr>
      <vt:lpstr>Cambria Math</vt:lpstr>
      <vt:lpstr>Times New Roman</vt:lpstr>
      <vt:lpstr>Office Theme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2021-10-20T09:02:09Z</dcterms:created>
  <dcterms:modified xsi:type="dcterms:W3CDTF">2021-10-20T09:02:13Z</dcterms:modified>
</cp:coreProperties>
</file>