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9" r:id="rId12"/>
    <p:sldId id="270" r:id="rId13"/>
    <p:sldId id="271" r:id="rId14"/>
    <p:sldId id="273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png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6613" y="761281"/>
            <a:ext cx="723782" cy="9047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60442" y="3346981"/>
            <a:ext cx="773130" cy="7402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69112" y="5674062"/>
            <a:ext cx="954075" cy="5428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80856" y="6008909"/>
            <a:ext cx="871827" cy="4934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983192" y="3003537"/>
            <a:ext cx="773130" cy="6086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240867" y="5612186"/>
            <a:ext cx="690882" cy="7237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79200" y="4250900"/>
            <a:ext cx="1003423" cy="4112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312996" y="5795160"/>
            <a:ext cx="756681" cy="6250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830496" y="1940837"/>
            <a:ext cx="1036323" cy="65798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333613" y="3419787"/>
            <a:ext cx="559286" cy="5592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165249" y="1490837"/>
            <a:ext cx="592185" cy="65798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01066" y="2669624"/>
            <a:ext cx="871828" cy="74023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95496" y="4318401"/>
            <a:ext cx="756681" cy="62508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231873" y="1170213"/>
            <a:ext cx="1019874" cy="93762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869617" y="2904312"/>
            <a:ext cx="888278" cy="559286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1" y="288759"/>
            <a:ext cx="235974" cy="463410"/>
          </a:xfrm>
          <a:prstGeom prst="rect">
            <a:avLst/>
          </a:prstGeom>
          <a:solidFill>
            <a:srgbClr val="989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ardrop 22"/>
          <p:cNvSpPr/>
          <p:nvPr userDrawn="1"/>
        </p:nvSpPr>
        <p:spPr>
          <a:xfrm>
            <a:off x="11555565" y="57253"/>
            <a:ext cx="573368" cy="573368"/>
          </a:xfrm>
          <a:prstGeom prst="teardrop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11584732" y="6545153"/>
            <a:ext cx="212912" cy="200544"/>
          </a:xfrm>
          <a:prstGeom prst="roundRect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1826392" y="6545153"/>
            <a:ext cx="212912" cy="200544"/>
          </a:xfrm>
          <a:prstGeom prst="roundRect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hevron 25"/>
          <p:cNvSpPr/>
          <p:nvPr userDrawn="1"/>
        </p:nvSpPr>
        <p:spPr>
          <a:xfrm>
            <a:off x="11626194" y="6589773"/>
            <a:ext cx="129989" cy="1299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 userDrawn="1"/>
        </p:nvSpPr>
        <p:spPr>
          <a:xfrm flipH="1">
            <a:off x="11867853" y="6589773"/>
            <a:ext cx="129989" cy="1299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317028"/>
            <a:ext cx="10515600" cy="387044"/>
          </a:xfrm>
        </p:spPr>
        <p:txBody>
          <a:bodyPr>
            <a:noAutofit/>
          </a:bodyPr>
          <a:lstStyle>
            <a:lvl1pPr>
              <a:defRPr sz="3200" b="1">
                <a:solidFill>
                  <a:srgbClr val="989898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9" name="Picture 28" descr="Logo.png"/>
          <p:cNvPicPr/>
          <p:nvPr userDrawn="1"/>
        </p:nvPicPr>
        <p:blipFill>
          <a:blip r:embed="rId17"/>
          <a:stretch>
            <a:fillRect/>
          </a:stretch>
        </p:blipFill>
        <p:spPr>
          <a:xfrm>
            <a:off x="86437" y="6527767"/>
            <a:ext cx="2165350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1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3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71550" y="784225"/>
            <a:ext cx="10515600" cy="1325563"/>
          </a:xfrm>
        </p:spPr>
        <p:txBody>
          <a:bodyPr>
            <a:normAutofit/>
          </a:bodyPr>
          <a:lstStyle>
            <a:lvl1pPr algn="ctr">
              <a:defRPr sz="36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7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5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8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2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2" descr="http://buidln.clipdealer.com/001/598/658/previews/7--1598658-3D%20Mathematics%20very%20spectacular%20colorful%20animation.Numbers%20flying%20in%203D%20space%20and%20arranging%20in%20a%20precise%20form.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80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9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4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7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4DD35-6CD8-42E4-8EB8-3456080C702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4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71700"/>
            <a:ext cx="12192000" cy="2533650"/>
          </a:xfrm>
          <a:prstGeom prst="rect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OLVING EQUATIONS</a:t>
            </a:r>
          </a:p>
          <a:p>
            <a:pPr algn="ctr"/>
            <a:r>
              <a:rPr lang="en-US" sz="3600" b="1" dirty="0" smtClean="0">
                <a:cs typeface="Aharoni" panose="02010803020104030203" pitchFamily="2" charset="-79"/>
              </a:rPr>
              <a:t>UNIT 01 LESSON 03 </a:t>
            </a:r>
            <a:endParaRPr lang="en-US" sz="3600" b="1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75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08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9600" y="905552"/>
            <a:ext cx="38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02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992442" y="1410355"/>
                <a:ext cx="8904158" cy="4708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/>
                  <a:t>Solve 4 (2x – 6) = 3 (x -6</a:t>
                </a:r>
                <a:r>
                  <a:rPr lang="en-US" altLang="en-US" sz="2400" dirty="0" smtClean="0"/>
                  <a:t>)</a:t>
                </a:r>
              </a:p>
              <a:p>
                <a:r>
                  <a:rPr lang="en-US" altLang="en-US" sz="2400" b="1" dirty="0" smtClean="0"/>
                  <a:t>Solution</a:t>
                </a:r>
                <a:endParaRPr lang="en-US" altLang="en-US" sz="2400" b="1" dirty="0"/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We can apply the distributive property to get rid of the parentheses.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4</a:t>
                </a:r>
                <a:r>
                  <a:rPr lang="en-US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en-US" sz="2400" dirty="0" smtClean="0"/>
                  <a:t> </a:t>
                </a:r>
                <a:r>
                  <a:rPr lang="en-US" altLang="en-US" sz="2400" dirty="0"/>
                  <a:t>2x + 4</a:t>
                </a:r>
                <a:r>
                  <a:rPr lang="en-US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en-US" altLang="en-US" sz="2400" dirty="0"/>
                  <a:t>(-6) = 3</a:t>
                </a:r>
                <a:r>
                  <a:rPr lang="en-US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en-US" sz="2400" dirty="0" smtClean="0"/>
                  <a:t> </a:t>
                </a:r>
                <a:r>
                  <a:rPr lang="en-US" altLang="en-US" sz="2400" dirty="0"/>
                  <a:t>x + 3</a:t>
                </a:r>
                <a:r>
                  <a:rPr lang="en-US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en-US" sz="2400" dirty="0" smtClean="0"/>
                  <a:t> </a:t>
                </a:r>
                <a:r>
                  <a:rPr lang="en-US" altLang="en-US" sz="2400" dirty="0"/>
                  <a:t>(-6)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8x – 24 = 3x – 18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Now we need to get all the x’s in one side.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To do that, we can subtract 3x from both sides.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8x – 3x – 24 = </a:t>
                </a:r>
                <a:r>
                  <a:rPr lang="en-US" altLang="en-US" sz="2400" dirty="0" smtClean="0"/>
                  <a:t>–18</a:t>
                </a:r>
                <a:endParaRPr lang="en-US" alt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5x – 24 = </a:t>
                </a:r>
                <a:r>
                  <a:rPr lang="en-US" altLang="en-US" sz="2400" dirty="0" smtClean="0"/>
                  <a:t>–18</a:t>
                </a:r>
                <a:endParaRPr lang="en-US" altLang="en-US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442" y="1410355"/>
                <a:ext cx="8904158" cy="4708981"/>
              </a:xfrm>
              <a:prstGeom prst="rect">
                <a:avLst/>
              </a:prstGeom>
              <a:blipFill rotWithShape="0">
                <a:blip r:embed="rId2"/>
                <a:stretch>
                  <a:fillRect l="-1095" t="-1035" b="-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09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9600" y="905552"/>
            <a:ext cx="38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02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992442" y="1630252"/>
                <a:ext cx="8904158" cy="35956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en-US" sz="2400" dirty="0" smtClean="0"/>
                  <a:t>Now add 24 to both sides to get the numbers in one side.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5x = </a:t>
                </a:r>
                <a:r>
                  <a:rPr lang="en-US" altLang="en-US" sz="2400" dirty="0" smtClean="0"/>
                  <a:t>–18 </a:t>
                </a:r>
                <a:r>
                  <a:rPr lang="en-US" altLang="en-US" sz="2400" dirty="0"/>
                  <a:t>+ 24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5x = 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Divide both sides by 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x </a:t>
                </a:r>
                <a:r>
                  <a:rPr lang="en-US" altLang="en-US" sz="24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altLang="en-US" sz="2400" dirty="0"/>
              </a:p>
              <a:p>
                <a:endParaRPr lang="en-US" altLang="en-US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442" y="1630252"/>
                <a:ext cx="8904158" cy="3595600"/>
              </a:xfrm>
              <a:prstGeom prst="rect">
                <a:avLst/>
              </a:prstGeom>
              <a:blipFill rotWithShape="0">
                <a:blip r:embed="rId2"/>
                <a:stretch>
                  <a:fillRect l="-1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2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10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9600" y="905552"/>
            <a:ext cx="38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03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1992442" y="1630252"/>
            <a:ext cx="89041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484025" y="1736229"/>
            <a:ext cx="995346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Aaron is 5 years younger than Ron. Four years later, Ron will be twice as old as Aaron. Find their present ages.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altLang="en-US" sz="2400" b="1" dirty="0"/>
              <a:t>Solution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Let Ron’s present age be x.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Then Aaron’s present age = 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5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After 4 years Ron’s age = x + 4, Aaron’s age 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5 + 4. </a:t>
            </a:r>
            <a:br>
              <a:rPr lang="en-US" sz="2400" dirty="0"/>
            </a:b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2430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9600" y="905552"/>
            <a:ext cx="38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03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1992442" y="1630252"/>
            <a:ext cx="89041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484025" y="1736229"/>
            <a:ext cx="99534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/>
              <a:t>According to the question; </a:t>
            </a:r>
            <a:br>
              <a:rPr lang="en-US" sz="2400" dirty="0"/>
            </a:br>
            <a:endParaRPr lang="en-US" sz="2400" dirty="0"/>
          </a:p>
          <a:p>
            <a:pPr>
              <a:buNone/>
            </a:pPr>
            <a:r>
              <a:rPr lang="en-US" sz="2400" dirty="0"/>
              <a:t>Ron will be twice as old as Aaron. </a:t>
            </a:r>
            <a:br>
              <a:rPr lang="en-US" sz="2400" dirty="0"/>
            </a:br>
            <a:endParaRPr lang="en-US" sz="2400" dirty="0"/>
          </a:p>
          <a:p>
            <a:pPr>
              <a:buNone/>
            </a:pPr>
            <a:r>
              <a:rPr lang="en-US" sz="2400" dirty="0"/>
              <a:t>Therefore, x + 4 = 2(x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5 + 4)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⇒ x + 4 = 2(x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1) </a:t>
            </a:r>
          </a:p>
          <a:p>
            <a:pPr>
              <a:buNone/>
            </a:pPr>
            <a:r>
              <a:rPr lang="en-US" sz="2400" dirty="0"/>
              <a:t>⇒ x + 4 = 2x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2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6849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9600" y="905552"/>
            <a:ext cx="38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03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1992442" y="1630252"/>
            <a:ext cx="89041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484025" y="1736229"/>
            <a:ext cx="995346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⇒ x + 4 = 2x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2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⇒ 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2x = </a:t>
            </a:r>
            <a:r>
              <a:rPr lang="en-US" altLang="en-US" sz="2400" dirty="0"/>
              <a:t>– </a:t>
            </a:r>
            <a:r>
              <a:rPr lang="en-US" sz="2400" dirty="0" smtClean="0"/>
              <a:t>2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4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⇒ </a:t>
            </a:r>
            <a:r>
              <a:rPr lang="en-US" altLang="en-US" sz="2400" dirty="0" smtClean="0"/>
              <a:t>–</a:t>
            </a:r>
            <a:r>
              <a:rPr lang="en-US" sz="2400" dirty="0" smtClean="0"/>
              <a:t>x </a:t>
            </a:r>
            <a:r>
              <a:rPr lang="en-US" sz="2400" dirty="0"/>
              <a:t>= </a:t>
            </a:r>
            <a:r>
              <a:rPr lang="en-US" altLang="en-US" sz="2400" dirty="0" smtClean="0"/>
              <a:t>–</a:t>
            </a:r>
            <a:r>
              <a:rPr lang="en-US" sz="2400" dirty="0" smtClean="0"/>
              <a:t>6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⇒ x = 6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Therefore, Aaron’s present age = x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5 = 6 </a:t>
            </a:r>
            <a:r>
              <a:rPr lang="en-US" altLang="en-US" sz="2400" dirty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5 = 1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Therefore, present age of Ron = 6 years and present age of Aaron = 1 year.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965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9600" y="905552"/>
            <a:ext cx="38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04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1992442" y="1630252"/>
            <a:ext cx="89041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en-US" sz="2400" dirty="0"/>
          </a:p>
          <a:p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484025" y="1736229"/>
                <a:ext cx="9953469" cy="47063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/>
                  <a:t>The cylinder volume equation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400" b="0" dirty="0" smtClean="0">
                    <a:ea typeface="Cambria Math" panose="02040503050406030204" pitchFamily="18" charset="0"/>
                  </a:rPr>
                  <a:t>Solve for “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400" b="0" dirty="0" smtClean="0">
                    <a:ea typeface="Cambria Math" panose="02040503050406030204" pitchFamily="18" charset="0"/>
                  </a:rPr>
                  <a:t>”</a:t>
                </a:r>
              </a:p>
              <a:p>
                <a:endParaRPr lang="en-US" sz="1200" dirty="0" smtClean="0"/>
              </a:p>
              <a:p>
                <a:pPr>
                  <a:buNone/>
                </a:pPr>
                <a:r>
                  <a:rPr lang="en-US" altLang="en-US" sz="2400" b="1" dirty="0" smtClean="0"/>
                  <a:t>Solution</a:t>
                </a:r>
              </a:p>
              <a:p>
                <a:pPr>
                  <a:buNone/>
                </a:pPr>
                <a:endParaRPr lang="en-US" altLang="en-US" sz="1200" b="1" dirty="0"/>
              </a:p>
              <a:p>
                <a:pPr>
                  <a:buNone/>
                </a:pPr>
                <a:r>
                  <a:rPr lang="en-US" sz="2400" dirty="0"/>
                  <a:t>We divide both sides by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, </a:t>
                </a:r>
                <a:r>
                  <a:rPr lang="en-US" sz="2400" dirty="0"/>
                  <a:t>to get h in one side</a:t>
                </a:r>
                <a:r>
                  <a:rPr lang="en-US" sz="2400" dirty="0" smtClean="0"/>
                  <a:t>.</a:t>
                </a:r>
              </a:p>
              <a:p>
                <a:pPr>
                  <a:buNone/>
                </a:pPr>
                <a:endParaRPr lang="en-US" sz="2400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2800" dirty="0" smtClean="0"/>
              </a:p>
              <a:p>
                <a:pPr>
                  <a:buNone/>
                </a:pPr>
                <a:endParaRPr lang="en-US" sz="2800" dirty="0"/>
              </a:p>
              <a:p>
                <a:pPr>
                  <a:buNone/>
                </a:pPr>
                <a:endParaRPr lang="en-US" sz="2400" dirty="0"/>
              </a:p>
              <a:p>
                <a:pPr>
                  <a:buNone/>
                </a:pPr>
                <a:r>
                  <a:rPr lang="en-US" sz="2400" dirty="0"/>
                  <a:t>  </a:t>
                </a:r>
              </a:p>
              <a:p>
                <a:endParaRPr lang="en-US" sz="2400" dirty="0" smtClean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025" y="1736229"/>
                <a:ext cx="9953469" cy="4706353"/>
              </a:xfrm>
              <a:prstGeom prst="rect">
                <a:avLst/>
              </a:prstGeom>
              <a:blipFill rotWithShape="0">
                <a:blip r:embed="rId2"/>
                <a:stretch>
                  <a:fillRect l="-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06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82630" y="2023032"/>
            <a:ext cx="3820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STUDENTS WILL BE ABLE TO:</a:t>
            </a:r>
            <a:endParaRPr lang="en-US" alt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815979" y="2549929"/>
            <a:ext cx="732322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65100" lvl="1" indent="179388">
              <a:buFont typeface="Arial" pitchFamily="34" charset="0"/>
              <a:buChar char="•"/>
            </a:pPr>
            <a:r>
              <a:rPr lang="en-US" sz="2400" dirty="0"/>
              <a:t>Simplify algebraic expressions.</a:t>
            </a:r>
          </a:p>
          <a:p>
            <a:pPr marL="165100" lvl="1" indent="179388">
              <a:buFont typeface="Arial" pitchFamily="34" charset="0"/>
              <a:buChar char="•"/>
            </a:pPr>
            <a:r>
              <a:rPr lang="en-US" sz="2400" dirty="0"/>
              <a:t>Solve equations in one variable.</a:t>
            </a:r>
          </a:p>
          <a:p>
            <a:pPr marL="165100" lvl="1" indent="179388">
              <a:buFont typeface="Arial" pitchFamily="34" charset="0"/>
              <a:buChar char="•"/>
            </a:pPr>
            <a:r>
              <a:rPr lang="en-US" sz="2400" dirty="0"/>
              <a:t>Interpret a word problem into an equation.</a:t>
            </a:r>
          </a:p>
          <a:p>
            <a:pPr marL="165100" lvl="1" indent="179388">
              <a:buFont typeface="Arial" pitchFamily="34" charset="0"/>
              <a:buChar char="•"/>
            </a:pPr>
            <a:r>
              <a:rPr lang="en-US" sz="2400" dirty="0"/>
              <a:t>Rearrange a formula to highlight a quantity of interest.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5049" y="4184821"/>
            <a:ext cx="2548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/>
              <a:t>KEY VOCABULARY:</a:t>
            </a:r>
            <a:endParaRPr lang="en-US" alt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932698" y="4855766"/>
            <a:ext cx="5144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altLang="en-US" sz="1400" dirty="0" smtClean="0"/>
              <a:t> </a:t>
            </a:r>
            <a:r>
              <a:rPr lang="en-US" altLang="en-US" sz="2400" dirty="0" smtClean="0"/>
              <a:t>Algebraic Expression</a:t>
            </a:r>
            <a:endParaRPr lang="en-US" alt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Equation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7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1000" y="2450083"/>
            <a:ext cx="107459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An equation says that two things are equal. </a:t>
            </a:r>
            <a:endParaRPr lang="en-US" sz="2400" dirty="0" smtClean="0"/>
          </a:p>
          <a:p>
            <a:pPr algn="ctr"/>
            <a:r>
              <a:rPr lang="en-US" sz="2400" dirty="0" smtClean="0"/>
              <a:t>It </a:t>
            </a:r>
            <a:r>
              <a:rPr lang="en-US" sz="2400" dirty="0"/>
              <a:t>will have an equals sign "=" like this: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7 + 2 = 10 − 1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That equation says: what is on the left (7 + 2) is equal </a:t>
            </a:r>
            <a:r>
              <a:rPr lang="en-US" sz="2400" dirty="0" smtClean="0"/>
              <a:t>to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dirty="0"/>
              <a:t>what is on the right (10 − 1)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01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4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190296" y="2450083"/>
            <a:ext cx="99366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Solving linear equations is just a matter of undoing operations that are being done to the variable. </a:t>
            </a:r>
          </a:p>
          <a:p>
            <a:endParaRPr lang="en-US" sz="2400" dirty="0"/>
          </a:p>
          <a:p>
            <a:r>
              <a:rPr lang="en-US" sz="2400" dirty="0"/>
              <a:t>The task is always to isolate the variable -- &gt;get the variable ALONE on one side of the equal sign.</a:t>
            </a:r>
            <a:r>
              <a:rPr lang="en-US" sz="2400" b="1" dirty="0"/>
              <a:t> 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02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5365" y="1878686"/>
            <a:ext cx="99366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Always keep in mind the properties of real </a:t>
            </a:r>
            <a:r>
              <a:rPr lang="en-US" sz="2400" dirty="0" smtClean="0"/>
              <a:t>numbers</a:t>
            </a:r>
          </a:p>
          <a:p>
            <a:endParaRPr lang="en-US" sz="2400" dirty="0"/>
          </a:p>
          <a:p>
            <a:pPr marL="509588" lvl="0"/>
            <a:r>
              <a:rPr lang="en-US" sz="2400" dirty="0" smtClean="0"/>
              <a:t>  Commutative </a:t>
            </a:r>
            <a:r>
              <a:rPr lang="en-US" sz="2400" dirty="0"/>
              <a:t>and associative properties of addition</a:t>
            </a:r>
            <a:r>
              <a:rPr lang="en-US" sz="2400" dirty="0" smtClean="0"/>
              <a:t>.</a:t>
            </a:r>
          </a:p>
          <a:p>
            <a:pPr marL="509588" lvl="0"/>
            <a:endParaRPr lang="en-US" sz="2400" dirty="0"/>
          </a:p>
          <a:p>
            <a:pPr marL="509588"/>
            <a:r>
              <a:rPr lang="en-US" sz="2400" dirty="0"/>
              <a:t>  Commutative and associative properties of </a:t>
            </a:r>
            <a:r>
              <a:rPr lang="en-US" sz="2400" dirty="0" smtClean="0"/>
              <a:t>multiplication.</a:t>
            </a:r>
            <a:endParaRPr lang="en-US" sz="2400" dirty="0" smtClean="0"/>
          </a:p>
          <a:p>
            <a:pPr marL="509588"/>
            <a:endParaRPr lang="en-US" sz="2400" dirty="0"/>
          </a:p>
          <a:p>
            <a:pPr marL="509588"/>
            <a:r>
              <a:rPr lang="en-US" sz="2400" dirty="0" smtClean="0"/>
              <a:t>  The </a:t>
            </a:r>
            <a:r>
              <a:rPr lang="en-US" sz="2400" dirty="0"/>
              <a:t>distributive property.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03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81143" y="2686999"/>
            <a:ext cx="391472" cy="391472"/>
            <a:chOff x="5385362" y="1643884"/>
            <a:chExt cx="685800" cy="685800"/>
          </a:xfrm>
        </p:grpSpPr>
        <p:sp>
          <p:nvSpPr>
            <p:cNvPr id="6" name="Block Arc 5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81143" y="3342776"/>
            <a:ext cx="391472" cy="391472"/>
            <a:chOff x="5385362" y="1643884"/>
            <a:chExt cx="685800" cy="685800"/>
          </a:xfrm>
        </p:grpSpPr>
        <p:sp>
          <p:nvSpPr>
            <p:cNvPr id="9" name="Block Arc 8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2</a:t>
              </a:r>
              <a:endParaRPr lang="en-US" sz="14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81143" y="4051772"/>
            <a:ext cx="391472" cy="391472"/>
            <a:chOff x="5385362" y="1643882"/>
            <a:chExt cx="685800" cy="685800"/>
          </a:xfrm>
        </p:grpSpPr>
        <p:sp>
          <p:nvSpPr>
            <p:cNvPr id="12" name="Block Arc 11"/>
            <p:cNvSpPr/>
            <p:nvPr/>
          </p:nvSpPr>
          <p:spPr>
            <a:xfrm rot="1668633">
              <a:off x="5385362" y="1643882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814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04</a:t>
            </a:r>
            <a:endParaRPr lang="en-US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5699057"/>
                  </p:ext>
                </p:extLst>
              </p:nvPr>
            </p:nvGraphicFramePr>
            <p:xfrm>
              <a:off x="2143594" y="1628657"/>
              <a:ext cx="8289126" cy="397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63042"/>
                    <a:gridCol w="3231874"/>
                    <a:gridCol w="2294210"/>
                  </a:tblGrid>
                  <a:tr h="741680">
                    <a:tc>
                      <a:txBody>
                        <a:bodyPr/>
                        <a:lstStyle/>
                        <a:p>
                          <a:pPr algn="ctr"/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Reflexive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 Property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A number equals itself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These three Properties define an equivalence relation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Reflexive</a:t>
                          </a:r>
                          <a:r>
                            <a:rPr lang="en-US" sz="2000" baseline="0" dirty="0" smtClean="0">
                              <a:solidFill>
                                <a:schemeClr val="tx1"/>
                              </a:solidFill>
                            </a:rPr>
                            <a:t> Property</a:t>
                          </a: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then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Order of equality does not matter</a:t>
                          </a: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Transitive Property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oMath>
                          </a14:m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 and y=z then x=z</a:t>
                          </a: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Two numbers equal to the same number are equal to each other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5699057"/>
                  </p:ext>
                </p:extLst>
              </p:nvPr>
            </p:nvGraphicFramePr>
            <p:xfrm>
              <a:off x="2143594" y="1628657"/>
              <a:ext cx="8289126" cy="397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63042"/>
                    <a:gridCol w="3231874"/>
                    <a:gridCol w="2294210"/>
                  </a:tblGrid>
                  <a:tr h="741680">
                    <a:tc>
                      <a:txBody>
                        <a:bodyPr/>
                        <a:lstStyle/>
                        <a:p>
                          <a:pPr algn="ctr"/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Reflexive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 Property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85849" t="-4098" r="-71887" b="-449180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These three Properties define an equivalence relation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13106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Reflexive</a:t>
                          </a:r>
                          <a:r>
                            <a:rPr lang="en-US" sz="2000" baseline="0" dirty="0" smtClean="0">
                              <a:solidFill>
                                <a:schemeClr val="tx1"/>
                              </a:solidFill>
                            </a:rPr>
                            <a:t> Property</a:t>
                          </a: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85849" t="-59070" r="-71887" b="-154884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19202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Transitive 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85849" t="-108571" r="-71887" b="-5714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3837482" y="995493"/>
            <a:ext cx="482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PROPERTIES OF EQUATIONS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6197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05</a:t>
            </a:r>
            <a:endParaRPr lang="en-US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2178806"/>
                  </p:ext>
                </p:extLst>
              </p:nvPr>
            </p:nvGraphicFramePr>
            <p:xfrm>
              <a:off x="1844040" y="1628657"/>
              <a:ext cx="9052560" cy="48788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17520"/>
                    <a:gridCol w="3717104"/>
                    <a:gridCol w="2317936"/>
                  </a:tblGrid>
                  <a:tr h="741680">
                    <a:tc>
                      <a:txBody>
                        <a:bodyPr/>
                        <a:lstStyle/>
                        <a:p>
                          <a:pPr algn="ctr"/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Addition 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, then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oMath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These properties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 allow you to balance and solve equations involving real numbers</a:t>
                          </a:r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906263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Subtraction </a:t>
                          </a:r>
                          <a:r>
                            <a:rPr lang="en-US" sz="2000" baseline="0" dirty="0" smtClean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, then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oMath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Multiplication Property</a:t>
                          </a:r>
                        </a:p>
                        <a:p>
                          <a:pPr algn="ctr"/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, then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yz</m:t>
                              </m:r>
                            </m:oMath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Division Property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,  and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, then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  <m:r>
                                <a:rPr lang="en-US" sz="2000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2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oMath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Substitution Property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,  then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can be substituted for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in any expression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2178806"/>
                  </p:ext>
                </p:extLst>
              </p:nvPr>
            </p:nvGraphicFramePr>
            <p:xfrm>
              <a:off x="1844040" y="1628657"/>
              <a:ext cx="9052560" cy="48788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17520"/>
                    <a:gridCol w="3717104"/>
                    <a:gridCol w="2317936"/>
                  </a:tblGrid>
                  <a:tr h="741680">
                    <a:tc>
                      <a:txBody>
                        <a:bodyPr/>
                        <a:lstStyle/>
                        <a:p>
                          <a:pPr algn="ctr"/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Addition 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81178" t="-1639" r="-62848" b="-570492"/>
                          </a:stretch>
                        </a:blip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These properties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 allow you to balance and solve equations involving real numbers</a:t>
                          </a:r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906263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Subtraction </a:t>
                          </a:r>
                          <a:r>
                            <a:rPr lang="en-US" sz="2000" baseline="0" dirty="0" smtClean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81178" t="-83221" r="-62848" b="-367114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10058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Multiplication Property</a:t>
                          </a:r>
                        </a:p>
                        <a:p>
                          <a:pPr algn="ctr"/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81178" t="-165455" r="-62848" b="-231515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Division Property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81178" t="-292000" r="-62848" b="-15466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13106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Substitution Property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81178" t="-273488" r="-62848" b="-790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4107305" y="935532"/>
            <a:ext cx="471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PROPERTIES OF EQUATIONS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8198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06</a:t>
            </a:r>
            <a:endParaRPr lang="en-US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076042"/>
                  </p:ext>
                </p:extLst>
              </p:nvPr>
            </p:nvGraphicFramePr>
            <p:xfrm>
              <a:off x="1844040" y="1628657"/>
              <a:ext cx="9052560" cy="1005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17520"/>
                    <a:gridCol w="3717104"/>
                    <a:gridCol w="2317936"/>
                  </a:tblGrid>
                  <a:tr h="741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Distributive 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all real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d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xy</m:t>
                                </m:r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xz</m:t>
                                </m:r>
                              </m:oMath>
                            </m:oMathPara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more, see the section on the distributive property</a:t>
                          </a: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076042"/>
                  </p:ext>
                </p:extLst>
              </p:nvPr>
            </p:nvGraphicFramePr>
            <p:xfrm>
              <a:off x="1844040" y="1628657"/>
              <a:ext cx="9052560" cy="1005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17520"/>
                    <a:gridCol w="3717104"/>
                    <a:gridCol w="2317936"/>
                  </a:tblGrid>
                  <a:tr h="1005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Distributive </a:t>
                          </a:r>
                          <a:r>
                            <a:rPr lang="en-US" sz="2000" b="0" baseline="0" dirty="0" smtClean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81178" t="-3012" r="-62848" b="-10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For more, see the section on the distributive property</a:t>
                          </a:r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4119973" y="935532"/>
            <a:ext cx="4709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PROPERTIES OF EQUATIONS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601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SOLVING EQUATIONS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07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9600" y="905552"/>
            <a:ext cx="38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01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2128603" y="2274838"/>
            <a:ext cx="89041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/>
              <a:t>Solve  x + 3 = </a:t>
            </a:r>
            <a:r>
              <a:rPr lang="en-US" altLang="en-US" sz="2400" dirty="0" smtClean="0"/>
              <a:t>8</a:t>
            </a:r>
          </a:p>
          <a:p>
            <a:endParaRPr lang="en-US" altLang="en-US" sz="2400" dirty="0"/>
          </a:p>
          <a:p>
            <a:r>
              <a:rPr lang="en-US" altLang="en-US" sz="2400" b="1" dirty="0" smtClean="0"/>
              <a:t>Solution</a:t>
            </a:r>
          </a:p>
          <a:p>
            <a:endParaRPr lang="en-US" altLang="en-US" sz="2400" b="1" dirty="0"/>
          </a:p>
          <a:p>
            <a:r>
              <a:rPr lang="en-US" altLang="en-US" sz="2400" dirty="0"/>
              <a:t>Our goal is to isolate x in one side</a:t>
            </a:r>
          </a:p>
          <a:p>
            <a:r>
              <a:rPr lang="en-US" altLang="en-US" sz="2400" dirty="0"/>
              <a:t>To get rid of the 3, we can subtract 3 from both sides of the equation.</a:t>
            </a:r>
          </a:p>
          <a:p>
            <a:endParaRPr lang="en-US" altLang="en-US" sz="2400" dirty="0"/>
          </a:p>
          <a:p>
            <a:r>
              <a:rPr lang="en-US" altLang="en-US" sz="2400" dirty="0"/>
              <a:t>x + 3 – 3 = 8 – 3</a:t>
            </a:r>
          </a:p>
          <a:p>
            <a:r>
              <a:rPr lang="en-US" altLang="en-US" sz="2400" dirty="0"/>
              <a:t>x = 5 </a:t>
            </a:r>
          </a:p>
        </p:txBody>
      </p:sp>
    </p:spTree>
    <p:extLst>
      <p:ext uri="{BB962C8B-B14F-4D97-AF65-F5344CB8AC3E}">
        <p14:creationId xmlns:p14="http://schemas.microsoft.com/office/powerpoint/2010/main" val="240048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632</Words>
  <Application>Microsoft Office PowerPoint</Application>
  <PresentationFormat>Widescreen</PresentationFormat>
  <Paragraphs>156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Aharoni</vt:lpstr>
      <vt:lpstr>Arial</vt:lpstr>
      <vt:lpstr>Calibri</vt:lpstr>
      <vt:lpstr>Calibri Light</vt:lpstr>
      <vt:lpstr>Cambria Math</vt:lpstr>
      <vt:lpstr>Roboto</vt:lpstr>
      <vt:lpstr>Wingdings</vt:lpstr>
      <vt:lpstr>Office Theme</vt:lpstr>
      <vt:lpstr>PowerPoint Presentation</vt:lpstr>
      <vt:lpstr>OBJECTIVES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  <vt:lpstr>SOLVING EQUATIONS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Athar Haleem</dc:creator>
  <cp:lastModifiedBy>Rafae Saleem</cp:lastModifiedBy>
  <cp:revision>283</cp:revision>
  <dcterms:created xsi:type="dcterms:W3CDTF">2016-08-03T11:17:05Z</dcterms:created>
  <dcterms:modified xsi:type="dcterms:W3CDTF">2018-01-17T13:48:29Z</dcterms:modified>
</cp:coreProperties>
</file>