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98" r:id="rId4"/>
    <p:sldId id="299" r:id="rId5"/>
    <p:sldId id="324" r:id="rId6"/>
    <p:sldId id="394" r:id="rId7"/>
    <p:sldId id="395" r:id="rId8"/>
    <p:sldId id="396" r:id="rId9"/>
    <p:sldId id="397" r:id="rId10"/>
    <p:sldId id="398" r:id="rId11"/>
    <p:sldId id="368" r:id="rId12"/>
    <p:sldId id="399" r:id="rId13"/>
    <p:sldId id="400" r:id="rId14"/>
    <p:sldId id="401" r:id="rId15"/>
    <p:sldId id="402" r:id="rId16"/>
    <p:sldId id="404" r:id="rId17"/>
    <p:sldId id="405" r:id="rId18"/>
    <p:sldId id="406" r:id="rId19"/>
    <p:sldId id="373" r:id="rId20"/>
    <p:sldId id="363" r:id="rId21"/>
    <p:sldId id="407" r:id="rId22"/>
    <p:sldId id="408" r:id="rId23"/>
    <p:sldId id="409" r:id="rId24"/>
    <p:sldId id="410" r:id="rId25"/>
    <p:sldId id="374" r:id="rId26"/>
    <p:sldId id="411" r:id="rId27"/>
    <p:sldId id="412" r:id="rId28"/>
    <p:sldId id="413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102" d="100"/>
          <a:sy n="102" d="100"/>
        </p:scale>
        <p:origin x="912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.png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31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6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3.png"/><Relationship Id="rId7" Type="http://schemas.openxmlformats.org/officeDocument/2006/relationships/image" Target="../media/image75.png"/><Relationship Id="rId12" Type="http://schemas.openxmlformats.org/officeDocument/2006/relationships/image" Target="../media/image7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2.png"/><Relationship Id="rId5" Type="http://schemas.openxmlformats.org/officeDocument/2006/relationships/image" Target="../media/image730.png"/><Relationship Id="rId10" Type="http://schemas.openxmlformats.org/officeDocument/2006/relationships/image" Target="../media/image71.png"/><Relationship Id="rId4" Type="http://schemas.openxmlformats.org/officeDocument/2006/relationships/image" Target="../media/image69.png"/><Relationship Id="rId9" Type="http://schemas.openxmlformats.org/officeDocument/2006/relationships/image" Target="../media/image7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3.png"/><Relationship Id="rId7" Type="http://schemas.openxmlformats.org/officeDocument/2006/relationships/image" Target="../media/image86.png"/><Relationship Id="rId12" Type="http://schemas.openxmlformats.org/officeDocument/2006/relationships/image" Target="../media/image8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82.png"/><Relationship Id="rId5" Type="http://schemas.openxmlformats.org/officeDocument/2006/relationships/image" Target="../media/image84.png"/><Relationship Id="rId10" Type="http://schemas.openxmlformats.org/officeDocument/2006/relationships/image" Target="../media/image81.png"/><Relationship Id="rId4" Type="http://schemas.openxmlformats.org/officeDocument/2006/relationships/image" Target="../media/image79.png"/><Relationship Id="rId9" Type="http://schemas.openxmlformats.org/officeDocument/2006/relationships/image" Target="../media/image8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621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Measuring 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4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4146"/>
            <a:ext cx="8229600" cy="128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85800" y="1962150"/>
            <a:ext cx="1219201" cy="118302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 flipV="1">
            <a:off x="1905000" y="3145172"/>
            <a:ext cx="1648394" cy="15063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815391" y="2678794"/>
                <a:ext cx="4812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391" y="2678794"/>
                <a:ext cx="48122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29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7022592" y="3136952"/>
            <a:ext cx="182880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5676161" y="3118703"/>
            <a:ext cx="1334238" cy="1685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769789" y="2553661"/>
                <a:ext cx="4812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789" y="2553661"/>
                <a:ext cx="48122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461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580947" y="1156216"/>
            <a:ext cx="2190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ea typeface="Calibri"/>
                <a:cs typeface="Times New Roman"/>
              </a:rPr>
              <a:t>Obtuse Angle</a:t>
            </a:r>
            <a:endParaRPr lang="en-US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5715326" y="1156216"/>
            <a:ext cx="228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ea typeface="Calibri"/>
                <a:cs typeface="Times New Roman"/>
              </a:rPr>
              <a:t>Straight Angle</a:t>
            </a:r>
            <a:endParaRPr lang="en-US" sz="2800" b="1" dirty="0"/>
          </a:p>
        </p:txBody>
      </p:sp>
      <p:sp>
        <p:nvSpPr>
          <p:cNvPr id="19" name="Rectangle 18"/>
          <p:cNvSpPr/>
          <p:nvPr/>
        </p:nvSpPr>
        <p:spPr>
          <a:xfrm>
            <a:off x="3074075" y="361950"/>
            <a:ext cx="2954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Types of Angles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Times New Roman"/>
              </a:rPr>
              <a:t>	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990600" y="3516581"/>
                <a:ext cx="30619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𝟏𝟖𝟎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&gt;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&gt;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𝟗𝟎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516581"/>
                <a:ext cx="3061992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478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775054" y="3486150"/>
                <a:ext cx="21619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𝟏𝟖𝟎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054" y="3486150"/>
                <a:ext cx="216193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704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223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s://lh6.googleusercontent.com/d3-Z8ZYWIAYnzZam0k-3jKFlLrIk1cWbXDKohgIE0AaQHE_iFku1j63EeRZeEY-lqgmCiTWhbR1Dx6UAwFE2JROY53czHWpWV_XkYEaJkzlPjiB76PB8K7So4h8ttc8730E1qeRl9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4950"/>
            <a:ext cx="43434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measure of each angle. Then classify each angle.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5709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57099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795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1951970"/>
            <a:ext cx="1694074" cy="183898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40742" y="3767440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742" y="3767440"/>
                <a:ext cx="53572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95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3106526" y="3790950"/>
            <a:ext cx="2379874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39862" y="1809750"/>
                <a:ext cx="52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862" y="1809750"/>
                <a:ext cx="526105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2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15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s://lh6.googleusercontent.com/d3-Z8ZYWIAYnzZam0k-3jKFlLrIk1cWbXDKohgIE0AaQHE_iFku1j63EeRZeEY-lqgmCiTWhbR1Dx6UAwFE2JROY53czHWpWV_XkYEaJkzlPjiB76PB8K7So4h8ttc8730E1qeRl9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4950"/>
            <a:ext cx="43434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measure of each angle. Then classify each angle.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21031" y="3757940"/>
                <a:ext cx="5709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31" y="3757940"/>
                <a:ext cx="57099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795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67400" y="1951970"/>
                <a:ext cx="24873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𝑫𝑪𝑩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𝟒𝟓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951970"/>
                <a:ext cx="248734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612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1951970"/>
            <a:ext cx="1694074" cy="183898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40742" y="3767440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742" y="3767440"/>
                <a:ext cx="53572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95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3106526" y="3790950"/>
            <a:ext cx="2379874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39862" y="1809750"/>
                <a:ext cx="52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862" y="1809750"/>
                <a:ext cx="526105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02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308604" y="2462144"/>
                <a:ext cx="39854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Angle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𝑫𝑪𝑩</m:t>
                    </m:r>
                  </m:oMath>
                </a14:m>
                <a:r>
                  <a:rPr lang="en-US" sz="2800" dirty="0"/>
                  <a:t>  measures 45°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604" y="2462144"/>
                <a:ext cx="3985450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3211" t="-10465" r="-397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6141674" y="2985364"/>
            <a:ext cx="1938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ea typeface="Calibri"/>
                <a:cs typeface="Times New Roman"/>
              </a:rPr>
              <a:t>Acute angle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0503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s://lh6.googleusercontent.com/d3-Z8ZYWIAYnzZam0k-3jKFlLrIk1cWbXDKohgIE0AaQHE_iFku1j63EeRZeEY-lqgmCiTWhbR1Dx6UAwFE2JROY53czHWpWV_XkYEaJkzlPjiB76PB8K7So4h8ttc8730E1qeRl9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4950"/>
            <a:ext cx="43434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measure of each angle. Then classify each angle.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28905" y="3796287"/>
                <a:ext cx="5741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05" y="3796287"/>
                <a:ext cx="57419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872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071360"/>
            <a:ext cx="1617874" cy="171959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838664" y="3796287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664" y="3796287"/>
                <a:ext cx="55015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88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>
            <a:off x="696998" y="3790950"/>
            <a:ext cx="2409528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39862" y="180975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862" y="1809750"/>
                <a:ext cx="49084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25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157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s://lh6.googleusercontent.com/d3-Z8ZYWIAYnzZam0k-3jKFlLrIk1cWbXDKohgIE0AaQHE_iFku1j63EeRZeEY-lqgmCiTWhbR1Dx6UAwFE2JROY53czHWpWV_XkYEaJkzlPjiB76PB8K7So4h8ttc8730E1qeRl9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4950"/>
            <a:ext cx="43434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measure of each angle. Then classify each angle.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b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28905" y="3796287"/>
                <a:ext cx="5741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05" y="3796287"/>
                <a:ext cx="57419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872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67400" y="1951970"/>
                <a:ext cx="26845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𝑭𝑯𝑻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𝟏𝟑𝟓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951970"/>
                <a:ext cx="2684517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68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3106526" y="2071360"/>
            <a:ext cx="1617874" cy="171959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838664" y="3796287"/>
                <a:ext cx="550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664" y="3796287"/>
                <a:ext cx="55015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88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>
            <a:off x="696998" y="3790950"/>
            <a:ext cx="2409528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39862" y="180975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862" y="1809750"/>
                <a:ext cx="49084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25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085282" y="2454101"/>
                <a:ext cx="43687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prstClr val="black"/>
                    </a:solidFill>
                  </a:rPr>
                  <a:t>Angle</a:t>
                </a:r>
                <a14:m>
                  <m:oMath xmlns:m="http://schemas.openxmlformats.org/officeDocument/2006/math">
                    <m:r>
                      <a:rPr lang="en-US" sz="280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𝑭𝑯𝑻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measures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𝟏𝟑𝟓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°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282" y="2454101"/>
                <a:ext cx="4368796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2789"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6141674" y="2985364"/>
            <a:ext cx="2150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Calibri"/>
                <a:cs typeface="Times New Roman"/>
              </a:rPr>
              <a:t>Obtuse angle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38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a protractor to draw each angle. Then classify each angle.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24809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𝑪𝑶𝑩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𝟏𝟓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248093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40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19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a protractor to draw each angle. Then classify each angle.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24809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𝑪𝑶𝑩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𝟏𝟓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248093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40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https://lh6.googleusercontent.com/d3-Z8ZYWIAYnzZam0k-3jKFlLrIk1cWbXDKohgIE0AaQHE_iFku1j63EeRZeEY-lqgmCiTWhbR1Dx6UAwFE2JROY53czHWpWV_XkYEaJkzlPjiB76PB8K7So4h8ttc8730E1qeRl9oM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05" y="1951970"/>
            <a:ext cx="4343400" cy="2514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3047505" y="4171950"/>
            <a:ext cx="2379874" cy="3810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 flipV="1">
            <a:off x="3079807" y="3486150"/>
            <a:ext cx="2347572" cy="69445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60407" y="4229984"/>
                <a:ext cx="6078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𝑶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407" y="4229984"/>
                <a:ext cx="60785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5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076303" y="4170960"/>
                <a:ext cx="5709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303" y="4170960"/>
                <a:ext cx="57099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795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384240" y="3233410"/>
                <a:ext cx="52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240" y="3233410"/>
                <a:ext cx="526105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98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324600" y="2747157"/>
            <a:ext cx="1938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ea typeface="Calibri"/>
                <a:cs typeface="Times New Roman"/>
              </a:rPr>
              <a:t>Acute angle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9308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a protractor to draw each angle. Then classify each angle.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27053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𝑯𝑻𝑹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𝟏𝟓𝟎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270535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6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891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Use a protractor to draw each angle. Then classify each angle.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27053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𝑯𝑻𝑹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𝟏𝟓𝟎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270535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6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https://lh6.googleusercontent.com/d3-Z8ZYWIAYnzZam0k-3jKFlLrIk1cWbXDKohgIE0AaQHE_iFku1j63EeRZeEY-lqgmCiTWhbR1Dx6UAwFE2JROY53czHWpWV_XkYEaJkzlPjiB76PB8K7So4h8ttc8730E1qeRl9oM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05" y="1951970"/>
            <a:ext cx="4343400" cy="2514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 flipH="1">
            <a:off x="609600" y="4210050"/>
            <a:ext cx="2437905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 flipV="1">
            <a:off x="3045100" y="2776597"/>
            <a:ext cx="2304433" cy="1433453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60407" y="4229984"/>
                <a:ext cx="5693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407" y="4229984"/>
                <a:ext cx="569387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795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25697" y="4210050"/>
                <a:ext cx="6286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97" y="4210050"/>
                <a:ext cx="62869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26214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091289" y="2786243"/>
                <a:ext cx="5164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289" y="2786243"/>
                <a:ext cx="51648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17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324600" y="2747157"/>
            <a:ext cx="2150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ea typeface="Calibri"/>
                <a:cs typeface="Times New Roman"/>
              </a:rPr>
              <a:t>Obtuse angle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0942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361950"/>
                <a:ext cx="8610600" cy="4320313"/>
              </a:xfrm>
            </p:spPr>
            <p:txBody>
              <a:bodyPr>
                <a:noAutofit/>
              </a:bodyPr>
              <a:lstStyle/>
              <a:p>
                <a:pPr marL="0" marR="0" indent="0" algn="ctr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800" b="1" u="sng" dirty="0">
                    <a:solidFill>
                      <a:srgbClr val="1F497D"/>
                    </a:solidFill>
                    <a:ea typeface="Calibri"/>
                    <a:cs typeface="Times New Roman"/>
                  </a:rPr>
                  <a:t>Angle Addition Postulate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  <a:tabLst>
                    <a:tab pos="2228850" algn="l"/>
                    <a:tab pos="3579495" algn="ctr"/>
                  </a:tabLst>
                </a:pPr>
                <a:r>
                  <a:rPr lang="en-US" sz="2800" b="1" dirty="0">
                    <a:ea typeface="Calibri"/>
                    <a:cs typeface="Calibri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libri"/>
                        <a:cs typeface="Calibri"/>
                      </a:rPr>
                      <m:t>𝑻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  is in the interior of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𝑲𝑳𝑴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 , then the measure of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𝑲𝑳𝑴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ea typeface="Calibri"/>
                    <a:cs typeface="Calibri"/>
                  </a:rPr>
                  <a:t> </a:t>
                </a:r>
                <a:r>
                  <a:rPr lang="en-US" sz="2800" b="1" dirty="0">
                    <a:ea typeface="Calibri"/>
                    <a:cs typeface="Calibri"/>
                  </a:rPr>
                  <a:t>is equal to the sum of the measures of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𝑴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𝑳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𝑻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ea typeface="Calibri"/>
                    <a:cs typeface="Calibri"/>
                  </a:rPr>
                  <a:t> </a:t>
                </a:r>
                <a:r>
                  <a:rPr lang="en-US" sz="2800" b="1" dirty="0">
                    <a:ea typeface="Calibri"/>
                    <a:cs typeface="Calibri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/>
                      </a:rPr>
                      <m:t>𝑻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𝑳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𝑲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ea typeface="Calibri"/>
                    <a:cs typeface="Calibri"/>
                  </a:rPr>
                  <a:t> </a:t>
                </a:r>
                <a:r>
                  <a:rPr lang="en-US" sz="2800" b="1" dirty="0">
                    <a:ea typeface="Calibri"/>
                    <a:cs typeface="Calibri"/>
                  </a:rPr>
                  <a:t>.</a:t>
                </a:r>
                <a:endParaRPr lang="en-US" sz="2800" b="1" i="1" dirty="0">
                  <a:effectLst/>
                  <a:latin typeface="Cambria Math"/>
                  <a:ea typeface="Times New Roman"/>
                  <a:cs typeface="Calibri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  <a:tabLst>
                    <a:tab pos="2228850" algn="l"/>
                    <a:tab pos="3579495" algn="ct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𝑲𝑳𝑴</m:t>
                      </m:r>
                      <m:r>
                        <a:rPr lang="en-US" sz="2800" b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𝑴𝑳𝑻</m:t>
                      </m:r>
                      <m:r>
                        <a:rPr lang="en-US" sz="2800" b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𝑻𝑳𝑲</m:t>
                      </m:r>
                    </m:oMath>
                  </m:oMathPara>
                </a14:m>
                <a:endParaRPr lang="en-US" sz="28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361950"/>
                <a:ext cx="8610600" cy="4320313"/>
              </a:xfrm>
              <a:blipFill rotWithShape="1">
                <a:blip r:embed="rId2"/>
                <a:stretch>
                  <a:fillRect l="-1487" t="-1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3080163" y="4451224"/>
            <a:ext cx="2746100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7" name="Straight Connector 6"/>
          <p:cNvCxnSpPr>
            <a:stCxn id="10" idx="0"/>
          </p:cNvCxnSpPr>
          <p:nvPr/>
        </p:nvCxnSpPr>
        <p:spPr>
          <a:xfrm flipH="1" flipV="1">
            <a:off x="1882980" y="3067050"/>
            <a:ext cx="1182886" cy="138417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66476" y="2952750"/>
                <a:ext cx="5421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476" y="2952750"/>
                <a:ext cx="54213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033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830866" y="4451225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866" y="4451225"/>
                <a:ext cx="470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50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528745" y="4388206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745" y="4388206"/>
                <a:ext cx="595035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551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3080163" y="3164132"/>
            <a:ext cx="1220650" cy="1269876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274481" y="3097128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481" y="3097128"/>
                <a:ext cx="49084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03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  <a:endParaRPr lang="en-US" dirty="0"/>
          </a:p>
          <a:p>
            <a:pPr marL="0" indent="0" algn="ctr">
              <a:buNone/>
            </a:pPr>
            <a:r>
              <a:rPr lang="en-US" sz="2400" dirty="0"/>
              <a:t>•	</a:t>
            </a:r>
            <a:r>
              <a:rPr lang="en-US" sz="3000" dirty="0"/>
              <a:t>Recognize angles as geometric shapes that are formed wherever two rays share a common endpoint and understand concepts of angle measurement. </a:t>
            </a:r>
          </a:p>
          <a:p>
            <a:pPr marL="0" indent="0" algn="ctr">
              <a:buNone/>
            </a:pPr>
            <a:r>
              <a:rPr lang="en-US" sz="3000" dirty="0"/>
              <a:t>•	Measure angles in whole-number degrees using a protractor. </a:t>
            </a:r>
          </a:p>
          <a:p>
            <a:pPr marL="0" indent="0" algn="ctr">
              <a:buNone/>
            </a:pPr>
            <a:r>
              <a:rPr lang="en-US" sz="3000" dirty="0"/>
              <a:t>•	Sketch angles of specified measure.</a:t>
            </a:r>
          </a:p>
          <a:p>
            <a:pPr marL="0" indent="0" algn="ctr">
              <a:buNone/>
            </a:pPr>
            <a:r>
              <a:rPr lang="en-US" sz="3000" dirty="0"/>
              <a:t>•	Know precise definitions of angle.</a:t>
            </a:r>
          </a:p>
          <a:p>
            <a:pPr marL="0" indent="0" algn="ctr">
              <a:buNone/>
            </a:pPr>
            <a:r>
              <a:rPr lang="en-US" sz="2800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indicated angle measures.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047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12357" y="1074872"/>
                <a:ext cx="8763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𝑹𝑻𝑫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𝟑𝟗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𝑫𝑻𝑬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𝟓𝟔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𝑹𝑻𝑬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=? 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57" y="1074872"/>
                <a:ext cx="87630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 flipV="1">
            <a:off x="990600" y="3943350"/>
            <a:ext cx="2227666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H="1" flipV="1">
            <a:off x="990600" y="2952751"/>
            <a:ext cx="2227666" cy="99059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V="1">
            <a:off x="3220272" y="2571748"/>
            <a:ext cx="439334" cy="137160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161839" y="394335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39" y="3943350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5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659606" y="2429531"/>
                <a:ext cx="502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𝑬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606" y="2429531"/>
                <a:ext cx="50206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3132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90600" y="2558636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58636"/>
                <a:ext cx="53572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10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30170" y="3965865"/>
                <a:ext cx="516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70" y="3965865"/>
                <a:ext cx="51648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424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indicated angle measures.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047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12357" y="1074872"/>
                <a:ext cx="8763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𝑹𝑻𝑫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𝟑𝟗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𝑫𝑻𝑬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𝟓𝟔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𝑹𝑻𝑬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=? 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57" y="1074872"/>
                <a:ext cx="87630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 flipV="1">
            <a:off x="990600" y="3943350"/>
            <a:ext cx="2227666" cy="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H="1" flipV="1">
            <a:off x="990600" y="2952751"/>
            <a:ext cx="2227666" cy="99059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V="1">
            <a:off x="3220272" y="2571748"/>
            <a:ext cx="439334" cy="137160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161839" y="3943350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39" y="3943350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5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659606" y="2429531"/>
                <a:ext cx="502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𝑬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606" y="2429531"/>
                <a:ext cx="50206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3132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90600" y="2558636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58636"/>
                <a:ext cx="53572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10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30170" y="3965865"/>
                <a:ext cx="5164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70" y="3965865"/>
                <a:ext cx="51648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61667" y="1906311"/>
                <a:ext cx="50513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𝑹𝑻𝑬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𝑹𝑻𝑫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𝑫𝑻𝑬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667" y="1906311"/>
                <a:ext cx="505138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277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161667" y="2454063"/>
                <a:ext cx="32993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𝑹𝑻𝑬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𝟑𝟗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𝟓𝟔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667" y="2454063"/>
                <a:ext cx="3299301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443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161667" y="3076128"/>
                <a:ext cx="24424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𝑹𝑻𝑬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𝟗𝟓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667" y="3076128"/>
                <a:ext cx="2442464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588" r="-650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507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indicated angle measures.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047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12357" y="1074872"/>
                <a:ext cx="8763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𝑳𝑴𝑨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𝟏𝟔𝟒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𝑮𝑴𝑨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𝟓𝟔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𝑳𝑴𝑮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57" y="1074872"/>
                <a:ext cx="87630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1425413" y="3979225"/>
            <a:ext cx="1965023" cy="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H="1" flipV="1">
            <a:off x="544598" y="2454063"/>
            <a:ext cx="880815" cy="1511803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V="1">
            <a:off x="1425413" y="2571748"/>
            <a:ext cx="439334" cy="137160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161839" y="3943350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39" y="3943350"/>
                <a:ext cx="4700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376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30603" y="2310138"/>
                <a:ext cx="5068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603" y="2310138"/>
                <a:ext cx="50686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6200" y="2454063"/>
                <a:ext cx="503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454063"/>
                <a:ext cx="5036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3292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19984" y="3980218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984" y="3980218"/>
                <a:ext cx="595035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653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603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indicated angle measures.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047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12357" y="1074872"/>
                <a:ext cx="8763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𝑳𝑴𝑨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𝟏𝟔𝟒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𝑮𝑴𝑨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𝟓𝟔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𝑳𝑴𝑮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57" y="1074872"/>
                <a:ext cx="87630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1425413" y="3979225"/>
            <a:ext cx="1965023" cy="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H="1" flipV="1">
            <a:off x="544598" y="2454063"/>
            <a:ext cx="880815" cy="1511803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V="1">
            <a:off x="1425413" y="2571748"/>
            <a:ext cx="439334" cy="137160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161839" y="3943350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39" y="3943350"/>
                <a:ext cx="4700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376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30603" y="2310138"/>
                <a:ext cx="5068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603" y="2310138"/>
                <a:ext cx="50686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6200" y="2454063"/>
                <a:ext cx="503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454063"/>
                <a:ext cx="5036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3292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19984" y="3980218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984" y="3980218"/>
                <a:ext cx="595035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653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95884" y="1925227"/>
                <a:ext cx="52164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𝑳𝑴𝑨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𝑳𝑴𝑮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𝑮𝑴𝑨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884" y="1925227"/>
                <a:ext cx="521649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268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40061" y="2474328"/>
                <a:ext cx="52164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𝑳𝑴𝑮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𝑳𝑴𝑨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𝑮𝑴𝑨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061" y="2474328"/>
                <a:ext cx="5216493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26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040061" y="3021718"/>
                <a:ext cx="35766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𝑳𝑴𝑮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𝟏𝟔𝟒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𝟓𝟔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061" y="3021718"/>
                <a:ext cx="3576620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409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40061" y="3544938"/>
                <a:ext cx="27197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𝑳𝑴𝑮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𝟏𝟎𝟖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061" y="3544938"/>
                <a:ext cx="2719784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588" r="-560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635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0"/>
            <a:ext cx="8610600" cy="2286000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The bisector of an angle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is the ray with its endpoint at the vertex of the angle extending into the interior of the angle.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The bisector separates the angle into two angles of equal measure.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92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858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indicated angle measures.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232" y="923801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83368" y="923801"/>
                <a:ext cx="8763000" cy="10091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b="1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cs typeface="Times New Roman"/>
                          </a:rPr>
                          <m:t>𝑨𝑪</m:t>
                        </m:r>
                      </m:e>
                    </m:acc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bisects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/>
                      </a:rPr>
                      <m:t>𝑳𝑨𝑮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800" b="1" i="1"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>
                        <a:latin typeface="Cambria Math"/>
                        <a:ea typeface="Cambria Math"/>
                        <a:cs typeface="Times New Roman"/>
                      </a:rPr>
                      <m:t>𝑳𝑨𝑮</m:t>
                    </m:r>
                    <m:r>
                      <a:rPr lang="en-US" sz="2800" b="1" i="0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/>
                      </a:rPr>
                      <m:t>𝟔𝟒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𝑳𝑨𝑪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𝑪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𝑨𝑮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68" y="923801"/>
                <a:ext cx="8763000" cy="1009187"/>
              </a:xfrm>
              <a:prstGeom prst="rect">
                <a:avLst/>
              </a:prstGeom>
              <a:blipFill>
                <a:blip r:embed="rId3"/>
                <a:stretch>
                  <a:fillRect l="-1391" t="-606" b="-1697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1750" y="3954985"/>
                <a:ext cx="5036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50" y="3954985"/>
                <a:ext cx="5036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5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1425413" y="3979225"/>
            <a:ext cx="1965023" cy="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V="1">
            <a:off x="1425413" y="2988625"/>
            <a:ext cx="1432086" cy="99060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V="1">
            <a:off x="1425413" y="2442859"/>
            <a:ext cx="784387" cy="152300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3996325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996325"/>
                <a:ext cx="470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3376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71995" y="2570934"/>
                <a:ext cx="356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995" y="2570934"/>
                <a:ext cx="3561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711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817606" y="2061844"/>
                <a:ext cx="5068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606" y="2061844"/>
                <a:ext cx="50686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25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328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858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indicated angle measures.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138" y="923801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83368" y="923801"/>
                <a:ext cx="8763000" cy="10091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cs typeface="Times New Roman"/>
                          </a:rPr>
                          <m:t>𝑨𝑪</m:t>
                        </m:r>
                      </m:e>
                    </m:acc>
                    <m:r>
                      <a:rPr lang="en-US" sz="2800" b="1" i="1"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bisects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/>
                      </a:rPr>
                      <m:t>𝑳𝑨𝑮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800" b="1" i="1"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>
                        <a:latin typeface="Cambria Math"/>
                        <a:ea typeface="Cambria Math"/>
                        <a:cs typeface="Times New Roman"/>
                      </a:rPr>
                      <m:t>𝑳𝑨𝑮</m:t>
                    </m:r>
                    <m:r>
                      <a:rPr lang="en-US" sz="2800" b="0" i="0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/>
                      </a:rPr>
                      <m:t>𝟔𝟒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𝑳𝑨𝑪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𝑪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𝑨𝑮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68" y="923801"/>
                <a:ext cx="8763000" cy="1009187"/>
              </a:xfrm>
              <a:prstGeom prst="rect">
                <a:avLst/>
              </a:prstGeom>
              <a:blipFill>
                <a:blip r:embed="rId3"/>
                <a:stretch>
                  <a:fillRect l="-1391" t="-606" b="-1697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1750" y="3954985"/>
                <a:ext cx="5036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50" y="3954985"/>
                <a:ext cx="5036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5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075194" y="4277289"/>
                <a:ext cx="48830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𝑳𝑨𝑪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𝟑𝟐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   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𝑪𝑨𝑮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𝟑𝟐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194" y="4277289"/>
                <a:ext cx="488300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274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014054" y="2046365"/>
                <a:ext cx="49199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𝑳𝑨𝑮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𝑳𝑨𝑪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𝑪𝑨𝑮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054" y="2046365"/>
                <a:ext cx="4919937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72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048794" y="2565388"/>
                <a:ext cx="32423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𝑳𝑨𝑪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𝑪𝑨𝑮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794" y="2565388"/>
                <a:ext cx="3242362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45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48794" y="3082633"/>
                <a:ext cx="37673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𝑳𝑨𝑮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𝑳𝑨𝑪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794" y="3082633"/>
                <a:ext cx="3767378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40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1425413" y="3979225"/>
            <a:ext cx="1965023" cy="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V="1">
            <a:off x="1425413" y="2988625"/>
            <a:ext cx="1432086" cy="99060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V="1">
            <a:off x="1425413" y="2442859"/>
            <a:ext cx="784387" cy="152300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3996325"/>
                <a:ext cx="470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996325"/>
                <a:ext cx="470000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3376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71995" y="2570934"/>
                <a:ext cx="356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995" y="2570934"/>
                <a:ext cx="356164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711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817606" y="2061844"/>
                <a:ext cx="5068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606" y="2061844"/>
                <a:ext cx="506869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325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071236" y="3529743"/>
                <a:ext cx="4116768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𝑳𝑨𝑪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𝒎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∠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𝑳𝑨𝑮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/>
                              <a:latin typeface="Cambria Math"/>
                              <a:cs typeface="Times New Roman"/>
                            </a:rPr>
                            <m:t>𝟔𝟒</m:t>
                          </m:r>
                        </m:num>
                        <m:den>
                          <m:r>
                            <a:rPr lang="en-US" sz="2800" b="1" i="1" smtClean="0">
                              <a:effectLst/>
                              <a:latin typeface="Cambria Math"/>
                              <a:cs typeface="Times New Roman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236" y="3529743"/>
                <a:ext cx="4116768" cy="898964"/>
              </a:xfrm>
              <a:prstGeom prst="rect">
                <a:avLst/>
              </a:prstGeom>
              <a:blipFill rotWithShape="1">
                <a:blip r:embed="rId12"/>
                <a:stretch>
                  <a:fillRect r="-3556" b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418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858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indicated angle measures.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138" y="923801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368" y="923801"/>
                <a:ext cx="8763000" cy="1046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b="1" dirty="0">
                    <a:solidFill>
                      <a:prstClr val="black"/>
                    </a:solidFill>
                  </a:rPr>
                  <a:t>If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𝑻𝑮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 bisects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𝑷𝑻𝑫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𝑷𝑻𝑮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𝟐𝟔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𝑷𝑻𝑫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𝑮𝑻𝑫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68" y="923801"/>
                <a:ext cx="8763000" cy="1046377"/>
              </a:xfrm>
              <a:prstGeom prst="rect">
                <a:avLst/>
              </a:prstGeom>
              <a:blipFill rotWithShape="1">
                <a:blip r:embed="rId3"/>
                <a:stretch>
                  <a:fillRect l="-1391" b="-12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1750" y="3954985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50" y="3954985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1425413" y="3979225"/>
            <a:ext cx="1965023" cy="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V="1">
            <a:off x="1425413" y="2988625"/>
            <a:ext cx="1432086" cy="99060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V="1">
            <a:off x="1425413" y="2442859"/>
            <a:ext cx="784387" cy="152300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3996325"/>
                <a:ext cx="513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996325"/>
                <a:ext cx="51328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3095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71995" y="2570934"/>
                <a:ext cx="356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995" y="2570934"/>
                <a:ext cx="3561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7457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817606" y="2061844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606" y="2061844"/>
                <a:ext cx="535724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068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126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6858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indicated angle measures.</a:t>
            </a: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138" y="923801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368" y="923801"/>
                <a:ext cx="8763000" cy="1046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If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𝑻𝑮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bisects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𝑷𝑻𝑫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𝑷𝑻𝑮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𝟐𝟔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𝑷𝑻𝑫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𝑮𝑻𝑫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.</m:t>
                    </m:r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68" y="923801"/>
                <a:ext cx="8763000" cy="1046377"/>
              </a:xfrm>
              <a:prstGeom prst="rect">
                <a:avLst/>
              </a:prstGeom>
              <a:blipFill rotWithShape="1">
                <a:blip r:embed="rId3"/>
                <a:stretch>
                  <a:fillRect l="-1391" r="-1878" b="-12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1750" y="3954985"/>
                <a:ext cx="4908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50" y="3954985"/>
                <a:ext cx="49084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03167" y="4052963"/>
                <a:ext cx="24729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𝑷𝑻𝑫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𝟓𝟐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167" y="4052963"/>
                <a:ext cx="247292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615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014054" y="2046365"/>
                <a:ext cx="33177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𝑮𝑻𝑫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𝑷𝑻𝑮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054" y="2046365"/>
                <a:ext cx="3317703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440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048794" y="2565388"/>
                <a:ext cx="24665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𝑮𝑻𝑫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𝟐𝟔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794" y="2565388"/>
                <a:ext cx="246650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617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48794" y="3082633"/>
                <a:ext cx="50545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𝑷𝑻𝑫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𝑷𝑻𝑮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𝑮𝑻𝑫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794" y="3082633"/>
                <a:ext cx="5054589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289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1425413" y="3979225"/>
            <a:ext cx="1965023" cy="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V="1">
            <a:off x="1425413" y="2988625"/>
            <a:ext cx="1432086" cy="99060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 flipV="1">
            <a:off x="1425413" y="2442859"/>
            <a:ext cx="784387" cy="1523008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stealth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3996325"/>
                <a:ext cx="5132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996325"/>
                <a:ext cx="513281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3095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71995" y="2570934"/>
                <a:ext cx="3561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𝑮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995" y="2570934"/>
                <a:ext cx="356164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7457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817606" y="2061844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606" y="2061844"/>
                <a:ext cx="535724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r="-3068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071236" y="3529743"/>
                <a:ext cx="33297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𝑷𝑻𝑫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𝟐𝟔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𝟐𝟔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236" y="3529743"/>
                <a:ext cx="3329758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439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57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800" dirty="0"/>
              <a:t>Degrees</a:t>
            </a:r>
          </a:p>
          <a:p>
            <a:pPr marL="0" indent="0" algn="ctr">
              <a:buNone/>
            </a:pPr>
            <a:r>
              <a:rPr lang="en-US" sz="2800" dirty="0"/>
              <a:t>Protractor</a:t>
            </a:r>
          </a:p>
          <a:p>
            <a:pPr marL="0" indent="0" algn="ctr">
              <a:buNone/>
            </a:pPr>
            <a:r>
              <a:rPr lang="en-US" sz="2800" dirty="0"/>
              <a:t>Right angle</a:t>
            </a:r>
          </a:p>
          <a:p>
            <a:pPr marL="0" indent="0" algn="ctr">
              <a:buNone/>
            </a:pPr>
            <a:r>
              <a:rPr lang="en-US" sz="2800" dirty="0"/>
              <a:t>Acute angle</a:t>
            </a:r>
          </a:p>
          <a:p>
            <a:pPr marL="0" indent="0" algn="ctr">
              <a:buNone/>
            </a:pPr>
            <a:r>
              <a:rPr lang="en-US" sz="2800" dirty="0"/>
              <a:t>Obtuse angle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76350"/>
            <a:ext cx="7848600" cy="30480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An angle</a:t>
            </a: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is a figure formed by two non collinear rays that have a common endpoint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.</a:t>
            </a:r>
            <a:endParaRPr lang="en-US" sz="2800" dirty="0"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The common endpoint is called </a:t>
            </a: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the vertex</a:t>
            </a:r>
            <a:r>
              <a:rPr lang="en-US" sz="2800" dirty="0">
                <a:ea typeface="Calibri"/>
                <a:cs typeface="Times New Roman"/>
              </a:rPr>
              <a:t> and the two rays that make up the angle are called </a:t>
            </a: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the sides of the angle</a:t>
            </a:r>
            <a:r>
              <a:rPr lang="en-US" sz="2800" dirty="0">
                <a:ea typeface="Calibri"/>
                <a:cs typeface="Times New Roman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4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6750"/>
            <a:ext cx="8458200" cy="373380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There are several ways to name the angle.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1066801" y="1809750"/>
            <a:ext cx="1371599" cy="110553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1066801" y="2915285"/>
            <a:ext cx="1904998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19200" y="2017752"/>
                <a:ext cx="503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𝑨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017752"/>
                <a:ext cx="50366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1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10588" y="2900377"/>
                <a:ext cx="24801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𝑩</m:t>
                      </m:r>
                      <m:r>
                        <a:rPr lang="en-US" sz="2800" b="1" i="1" smtClean="0">
                          <a:latin typeface="Cambria Math"/>
                        </a:rPr>
                        <m:t>                      </m:t>
                      </m:r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88" y="2900377"/>
                <a:ext cx="248016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640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38079" y="2392065"/>
                <a:ext cx="4812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079" y="2392065"/>
                <a:ext cx="48122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417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H="1">
            <a:off x="1707030" y="2364109"/>
            <a:ext cx="4318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med" len="lg"/>
            <a:tailEnd type="oval" w="sm" len="sm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 flipH="1">
            <a:off x="2019300" y="2915285"/>
            <a:ext cx="4318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none" w="med" len="lg"/>
            <a:tailEnd type="oval" w="sm" len="sm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4267200" y="143795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Use the vertex and a point from each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619656" y="2292716"/>
                <a:ext cx="31053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𝑪𝑩𝑨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 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𝒂𝒏𝒅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 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𝑨𝑩𝑪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56" y="2292716"/>
                <a:ext cx="3105337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471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4324597" y="2953008"/>
            <a:ext cx="3062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Use the vertex only.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556118" y="2953008"/>
                <a:ext cx="7617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𝑩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118" y="2953008"/>
                <a:ext cx="76174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096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324597" y="3495423"/>
            <a:ext cx="22821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Use a number.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556118" y="3423597"/>
                <a:ext cx="716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118" y="3423597"/>
                <a:ext cx="71686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588" r="-2222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609599" y="3946817"/>
            <a:ext cx="8229601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Angles are measured in units called degrees. </a:t>
            </a:r>
          </a:p>
          <a:p>
            <a:pPr lvl="0"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The symbol for degree is °</a:t>
            </a:r>
          </a:p>
        </p:txBody>
      </p:sp>
    </p:spTree>
    <p:extLst>
      <p:ext uri="{BB962C8B-B14F-4D97-AF65-F5344CB8AC3E}">
        <p14:creationId xmlns:p14="http://schemas.microsoft.com/office/powerpoint/2010/main" val="190807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61950"/>
            <a:ext cx="8077200" cy="3733800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Angles Measure Postulate</a:t>
            </a:r>
            <a:endParaRPr lang="en-US" sz="2800" dirty="0"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477884" y="2245347"/>
            <a:ext cx="549236" cy="1234007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2027120" y="3456812"/>
            <a:ext cx="1904998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99634" y="2600741"/>
                <a:ext cx="5164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634" y="2600741"/>
                <a:ext cx="51648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3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16121" y="3497430"/>
                <a:ext cx="5357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121" y="3497430"/>
                <a:ext cx="53572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95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979619" y="3498523"/>
                <a:ext cx="4956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𝑭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619" y="3498523"/>
                <a:ext cx="49564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209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027120" y="2845853"/>
                <a:ext cx="4860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120" y="2845853"/>
                <a:ext cx="48603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417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52401" y="895350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a typeface="Times New Roman"/>
                <a:cs typeface="Times New Roman"/>
              </a:rPr>
              <a:t>For every angle, there is a unique positive number between 0 and 180 called the degree measure of the angle.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074828" y="2339131"/>
                <a:ext cx="22709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𝑭𝑫𝑹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𝒌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828" y="2339131"/>
                <a:ext cx="2270943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670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187538" y="2876377"/>
                <a:ext cx="22829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𝟎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&lt;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𝒌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&lt;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𝟏𝟖𝟎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538" y="2876377"/>
                <a:ext cx="228293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66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96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361950"/>
                <a:ext cx="8458200" cy="4781550"/>
              </a:xfrm>
            </p:spPr>
            <p:txBody>
              <a:bodyPr>
                <a:normAutofit/>
              </a:bodyPr>
              <a:lstStyle/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800" b="1" u="sng" dirty="0">
                    <a:solidFill>
                      <a:srgbClr val="1F497D"/>
                    </a:solidFill>
                    <a:ea typeface="Calibri"/>
                    <a:cs typeface="Times New Roman"/>
                  </a:rPr>
                  <a:t>Protractor Postulate</a:t>
                </a:r>
                <a:r>
                  <a:rPr lang="en-US" sz="2800" b="1" dirty="0">
                    <a:solidFill>
                      <a:srgbClr val="1F497D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sz="2800" dirty="0">
                    <a:ea typeface="Calibri"/>
                    <a:cs typeface="Times New Roman"/>
                  </a:rPr>
                  <a:t>describes the relationship between angle measures and numbers.</a:t>
                </a:r>
              </a:p>
              <a:p>
                <a:pPr marL="0" lvl="0" indent="0">
                  <a:spcBef>
                    <a:spcPts val="0"/>
                  </a:spcBef>
                  <a:buNone/>
                </a:pPr>
                <a:r>
                  <a:rPr lang="en-US" sz="2800" dirty="0">
                    <a:ea typeface="Calibri"/>
                    <a:cs typeface="Times New Roman"/>
                  </a:rPr>
                  <a:t>On a plane, given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𝑨𝑩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and a number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𝒕</m:t>
                    </m:r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 between 0 and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>
                    <a:ea typeface="Calibri"/>
                    <a:cs typeface="Times New Roman"/>
                  </a:rPr>
                  <a:t>180, there is exactly one ray with endpoint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 extending on each side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𝑨𝑩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e>
                    </m:acc>
                    <m:r>
                      <a:rPr lang="en-US" sz="2800" b="1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such that the degree measure of the angle formed is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𝒕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</a:rPr>
                  <a:t>.</a:t>
                </a:r>
                <a:r>
                  <a:rPr lang="en-US" sz="2800" b="1" dirty="0"/>
                  <a:t> </a:t>
                </a:r>
                <a:endParaRPr lang="en-US" sz="2800" b="1" dirty="0">
                  <a:solidFill>
                    <a:prstClr val="black"/>
                  </a:solidFill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:r>
                  <a:rPr lang="en-US" sz="2800" dirty="0">
                    <a:ea typeface="Calibri"/>
                    <a:cs typeface="Times New Roman"/>
                  </a:rPr>
                  <a:t> </a:t>
                </a: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800" dirty="0">
                  <a:ea typeface="Calibri"/>
                  <a:cs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800" dirty="0">
                  <a:ea typeface="Calibri"/>
                  <a:cs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800" dirty="0">
                  <a:ea typeface="Calibri"/>
                  <a:cs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800" dirty="0">
                  <a:ea typeface="Calibri"/>
                  <a:cs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800" dirty="0">
                  <a:ea typeface="Calibri"/>
                  <a:cs typeface="Times New Roman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8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361950"/>
                <a:ext cx="8458200" cy="4781550"/>
              </a:xfrm>
              <a:blipFill>
                <a:blip r:embed="rId2"/>
                <a:stretch>
                  <a:fillRect l="-1514" t="-1146" r="-122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1549486" y="3181350"/>
            <a:ext cx="1956238" cy="94721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1549486" y="4128569"/>
            <a:ext cx="246868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45823" y="4163016"/>
                <a:ext cx="503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23" y="4163016"/>
                <a:ext cx="50366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292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159242" y="4159497"/>
                <a:ext cx="52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242" y="4159497"/>
                <a:ext cx="52610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98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319054" y="3639796"/>
                <a:ext cx="5517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𝒕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054" y="3639796"/>
                <a:ext cx="55175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 flipV="1">
            <a:off x="1549487" y="4142230"/>
            <a:ext cx="2167528" cy="832215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471454" y="4128569"/>
                <a:ext cx="5517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𝒕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454" y="4128569"/>
                <a:ext cx="551754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69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61950"/>
            <a:ext cx="8458200" cy="478155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ea typeface="Calibri"/>
                <a:cs typeface="Times New Roman"/>
              </a:rPr>
              <a:t>A protractor can be used to approximate the measure of an angle. 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ea typeface="Calibri"/>
                <a:cs typeface="Times New Roman"/>
              </a:rPr>
              <a:t>How to use the protractor: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ea typeface="Calibri"/>
                <a:cs typeface="Times New Roman"/>
              </a:rPr>
              <a:t>1. Place the notch of the protractor at the vertex of the angle.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ea typeface="Calibri"/>
                <a:cs typeface="Times New Roman"/>
              </a:rPr>
              <a:t>2. Place the edge of the protractor along a side of the angle so that the scale reads 0.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ea typeface="Calibri"/>
                <a:cs typeface="Times New Roman"/>
              </a:rPr>
              <a:t>3. Read the angle size by reading the degree measure that corresponds to the second side of the angle.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1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Angles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1045823" y="2205185"/>
            <a:ext cx="1956238" cy="947219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1084714" y="3160235"/>
            <a:ext cx="246868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815391" y="2678794"/>
                <a:ext cx="4812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391" y="2678794"/>
                <a:ext cx="48122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29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 flipV="1">
            <a:off x="5105400" y="3152405"/>
            <a:ext cx="2438400" cy="783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5105400" y="1733550"/>
            <a:ext cx="0" cy="1418853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105400" y="2621952"/>
                <a:ext cx="4812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21952"/>
                <a:ext cx="48122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461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580947" y="1156216"/>
            <a:ext cx="1978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Acute Angle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32155" y="1156216"/>
            <a:ext cx="1890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Right Angle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74075" y="361950"/>
            <a:ext cx="2954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Types of Angles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Times New Roman"/>
              </a:rPr>
              <a:t>	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344684" y="3486150"/>
                <a:ext cx="19487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&lt;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𝟗𝟎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684" y="3486150"/>
                <a:ext cx="194873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783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231796" y="3486150"/>
                <a:ext cx="19471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𝒎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𝟗𝟎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796" y="3486150"/>
                <a:ext cx="194713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781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09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Microsoft Office PowerPoint</Application>
  <PresentationFormat>On-screen Show (16:9)</PresentationFormat>
  <Paragraphs>225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</vt:lpstr>
      <vt:lpstr>Cambria Math</vt:lpstr>
      <vt:lpstr>Office Theme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  <vt:lpstr>Measuring 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2021-10-29T14:15:28Z</dcterms:created>
  <dcterms:modified xsi:type="dcterms:W3CDTF">2021-10-29T14:15:31Z</dcterms:modified>
</cp:coreProperties>
</file>