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355A9"/>
    <a:srgbClr val="340264"/>
    <a:srgbClr val="FF48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png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326613" y="761281"/>
            <a:ext cx="723782" cy="904727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660442" y="3346981"/>
            <a:ext cx="773130" cy="74023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1169112" y="5674062"/>
            <a:ext cx="954075" cy="54283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7080856" y="6008909"/>
            <a:ext cx="871827" cy="4934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983192" y="3003537"/>
            <a:ext cx="773130" cy="6086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240867" y="5612186"/>
            <a:ext cx="690882" cy="72378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4779200" y="4250900"/>
            <a:ext cx="1003423" cy="411239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10312996" y="5795160"/>
            <a:ext cx="756681" cy="625084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10830496" y="1940837"/>
            <a:ext cx="1036323" cy="657983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2333613" y="3419787"/>
            <a:ext cx="559286" cy="55928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5165249" y="1490837"/>
            <a:ext cx="592185" cy="657983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601066" y="2669624"/>
            <a:ext cx="871828" cy="740231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9795496" y="4318401"/>
            <a:ext cx="756681" cy="625084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8231873" y="1170213"/>
            <a:ext cx="1019874" cy="93762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3869617" y="2904312"/>
            <a:ext cx="888278" cy="559286"/>
          </a:xfrm>
          <a:prstGeom prst="rect">
            <a:avLst/>
          </a:prstGeom>
        </p:spPr>
      </p:pic>
      <p:sp>
        <p:nvSpPr>
          <p:cNvPr id="22" name="Rectangle 21"/>
          <p:cNvSpPr/>
          <p:nvPr userDrawn="1"/>
        </p:nvSpPr>
        <p:spPr>
          <a:xfrm>
            <a:off x="1" y="288759"/>
            <a:ext cx="235974" cy="463410"/>
          </a:xfrm>
          <a:prstGeom prst="rect">
            <a:avLst/>
          </a:prstGeom>
          <a:solidFill>
            <a:srgbClr val="9898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ardrop 22"/>
          <p:cNvSpPr/>
          <p:nvPr userDrawn="1"/>
        </p:nvSpPr>
        <p:spPr>
          <a:xfrm>
            <a:off x="11555565" y="57253"/>
            <a:ext cx="573368" cy="573368"/>
          </a:xfrm>
          <a:prstGeom prst="teardrop">
            <a:avLst/>
          </a:prstGeom>
          <a:solidFill>
            <a:srgbClr val="FF48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Rounded Rectangle 23"/>
          <p:cNvSpPr/>
          <p:nvPr userDrawn="1"/>
        </p:nvSpPr>
        <p:spPr>
          <a:xfrm>
            <a:off x="11584732" y="6545153"/>
            <a:ext cx="212912" cy="200544"/>
          </a:xfrm>
          <a:prstGeom prst="roundRect">
            <a:avLst/>
          </a:prstGeom>
          <a:solidFill>
            <a:srgbClr val="FF48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ounded Rectangle 24"/>
          <p:cNvSpPr/>
          <p:nvPr userDrawn="1"/>
        </p:nvSpPr>
        <p:spPr>
          <a:xfrm>
            <a:off x="11826392" y="6545153"/>
            <a:ext cx="212912" cy="200544"/>
          </a:xfrm>
          <a:prstGeom prst="roundRect">
            <a:avLst/>
          </a:prstGeom>
          <a:solidFill>
            <a:srgbClr val="FF48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Chevron 25"/>
          <p:cNvSpPr/>
          <p:nvPr userDrawn="1"/>
        </p:nvSpPr>
        <p:spPr>
          <a:xfrm>
            <a:off x="11626194" y="6589773"/>
            <a:ext cx="129989" cy="129989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Chevron 26"/>
          <p:cNvSpPr/>
          <p:nvPr userDrawn="1"/>
        </p:nvSpPr>
        <p:spPr>
          <a:xfrm flipH="1">
            <a:off x="11867853" y="6589773"/>
            <a:ext cx="129989" cy="129989"/>
          </a:xfrm>
          <a:prstGeom prst="chevron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8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317028"/>
            <a:ext cx="10515600" cy="387044"/>
          </a:xfrm>
        </p:spPr>
        <p:txBody>
          <a:bodyPr>
            <a:noAutofit/>
          </a:bodyPr>
          <a:lstStyle>
            <a:lvl1pPr>
              <a:defRPr sz="3200" b="1">
                <a:solidFill>
                  <a:srgbClr val="989898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pic>
        <p:nvPicPr>
          <p:cNvPr id="29" name="Picture 28" descr="Logo.png"/>
          <p:cNvPicPr/>
          <p:nvPr userDrawn="1"/>
        </p:nvPicPr>
        <p:blipFill>
          <a:blip r:embed="rId17"/>
          <a:stretch>
            <a:fillRect/>
          </a:stretch>
        </p:blipFill>
        <p:spPr>
          <a:xfrm>
            <a:off x="86437" y="6527767"/>
            <a:ext cx="2165350" cy="25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1985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4DD35-6CD8-42E4-8EB8-3456080C702B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8780-3373-4234-88E1-87F4DD70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8161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4DD35-6CD8-42E4-8EB8-3456080C702B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8780-3373-4234-88E1-87F4DD70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3882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971550" y="784225"/>
            <a:ext cx="10515600" cy="1325563"/>
          </a:xfrm>
        </p:spPr>
        <p:txBody>
          <a:bodyPr>
            <a:normAutofit/>
          </a:bodyPr>
          <a:lstStyle>
            <a:lvl1pPr algn="ctr">
              <a:defRPr sz="3600" b="1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87130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4DD35-6CD8-42E4-8EB8-3456080C702B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8780-3373-4234-88E1-87F4DD70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0510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4DD35-6CD8-42E4-8EB8-3456080C702B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8780-3373-4234-88E1-87F4DD70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18621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4DD35-6CD8-42E4-8EB8-3456080C702B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8780-3373-4234-88E1-87F4DD70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2481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7" name="Picture 2" descr="http://buidln.clipdealer.com/001/598/658/previews/7--1598658-3D%20Mathematics%20very%20spectacular%20colorful%20animation.Numbers%20flying%20in%203D%20space%20and%20arranging%20in%20a%20precise%20form.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12192000" cy="6858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chemeClr val="bg1"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3780807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4DD35-6CD8-42E4-8EB8-3456080C702B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8780-3373-4234-88E1-87F4DD70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1993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4DD35-6CD8-42E4-8EB8-3456080C702B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8780-3373-4234-88E1-87F4DD70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8444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4DD35-6CD8-42E4-8EB8-3456080C702B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18780-3373-4234-88E1-87F4DD70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735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4DD35-6CD8-42E4-8EB8-3456080C702B}" type="datetimeFigureOut">
              <a:rPr lang="en-US" smtClean="0"/>
              <a:t>1/19/2018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18780-3373-4234-88E1-87F4DD7043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64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171700"/>
            <a:ext cx="12192000" cy="2533650"/>
          </a:xfrm>
          <a:prstGeom prst="rect">
            <a:avLst/>
          </a:prstGeom>
          <a:solidFill>
            <a:srgbClr val="FF48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>
                <a:latin typeface="Aharoni" panose="02010803020104030203" pitchFamily="2" charset="-79"/>
                <a:cs typeface="Aharoni" panose="02010803020104030203" pitchFamily="2" charset="-79"/>
              </a:rPr>
              <a:t>S</a:t>
            </a:r>
            <a:r>
              <a:rPr lang="en-US" sz="4000" dirty="0" smtClean="0">
                <a:latin typeface="Aharoni" panose="02010803020104030203" pitchFamily="2" charset="-79"/>
                <a:cs typeface="Aharoni" panose="02010803020104030203" pitchFamily="2" charset="-79"/>
              </a:rPr>
              <a:t>OLVING EQUATIONS</a:t>
            </a:r>
          </a:p>
          <a:p>
            <a:pPr algn="ctr"/>
            <a:r>
              <a:rPr lang="en-US" sz="3600" b="1" dirty="0" smtClean="0">
                <a:cs typeface="Aharoni" panose="02010803020104030203" pitchFamily="2" charset="-79"/>
              </a:rPr>
              <a:t>UNIT 01 LESSON 04 </a:t>
            </a:r>
            <a:endParaRPr lang="en-US" sz="3600" b="1" dirty="0"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87516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SOLVING INEQUALITIES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1608675" y="122337"/>
            <a:ext cx="551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01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49061" y="2823241"/>
            <a:ext cx="769357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A </a:t>
            </a:r>
            <a:r>
              <a:rPr lang="en-US" sz="2400" b="1" dirty="0"/>
              <a:t>compound inequality</a:t>
            </a:r>
            <a:r>
              <a:rPr lang="en-US" sz="2400" dirty="0"/>
              <a:t> is two simple inequalities joined by "and" or "or".</a:t>
            </a:r>
            <a:r>
              <a:rPr lang="en-US" sz="2000" b="1" dirty="0"/>
              <a:t> </a:t>
            </a:r>
            <a:endParaRPr lang="en-US" sz="2000" dirty="0"/>
          </a:p>
          <a:p>
            <a:pPr algn="ctr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348588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SOLVING INEQUALITIES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1608675" y="122337"/>
            <a:ext cx="551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01</a:t>
            </a:r>
            <a:endParaRPr lang="en-US" sz="2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55187870"/>
                  </p:ext>
                </p:extLst>
              </p:nvPr>
            </p:nvGraphicFramePr>
            <p:xfrm>
              <a:off x="1052523" y="856472"/>
              <a:ext cx="4981906" cy="561545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490953"/>
                    <a:gridCol w="2490953"/>
                  </a:tblGrid>
                  <a:tr h="668691">
                    <a:tc gridSpan="2">
                      <a:txBody>
                        <a:bodyPr/>
                        <a:lstStyle/>
                        <a:p>
                          <a:pPr lvl="1"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Solving an </a:t>
                          </a:r>
                          <a:r>
                            <a:rPr lang="en-US" sz="2000" b="1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“And” </a:t>
                          </a: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Compound Inequality:</a:t>
                          </a:r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377956">
                    <a:tc gridSpan="2"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−9≤12 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𝑎𝑛𝑑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3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−9 ≥−3</m:t>
                                </m:r>
                              </m:oMath>
                            </m:oMathPara>
                          </a14:m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668691">
                    <a:tc gridSpan="2">
                      <a:txBody>
                        <a:bodyPr/>
                        <a:lstStyle/>
                        <a:p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Also Written as </a:t>
                          </a: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−9≤12 ∧ 3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−9 ≥−3</m:t>
                                </m:r>
                              </m:oMath>
                            </m:oMathPara>
                          </a14:m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2140138">
                    <a:tc>
                      <a:txBody>
                        <a:bodyPr/>
                        <a:lstStyle/>
                        <a:p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Or Written as</a:t>
                          </a: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-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3≤3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−9≤12</m:t>
                              </m:r>
                            </m:oMath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6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≤3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≤21</m:t>
                              </m:r>
                            </m:oMath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i="0" dirty="0" smtClean="0">
                              <a:solidFill>
                                <a:schemeClr val="tx1"/>
                              </a:solidFill>
                              <a:latin typeface="+mn-lt"/>
                              <a:ea typeface="Cambria Math" panose="02040503050406030204" pitchFamily="18" charset="0"/>
                            </a:rPr>
                            <a:t>2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≤7</m:t>
                              </m:r>
                            </m:oMath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The Common statement is sandwiched between the two inequalities.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 Solve as a single unit or solve each side separately.</a:t>
                          </a:r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</a:tr>
                  <a:tr h="1624442">
                    <a:tc gridSpan="2"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The solution is 2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≤7</m:t>
                              </m:r>
                            </m:oMath>
                          </a14:m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,</a:t>
                          </a: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Which can be read as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≥2 </m:t>
                              </m:r>
                              <m:r>
                                <a:rPr lang="en-US" sz="2000" b="1" i="1" smtClean="0">
                                  <a:solidFill>
                                    <a:schemeClr val="accent6">
                                      <a:lumMod val="75000"/>
                                    </a:schemeClr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𝒂𝒏𝒅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≤7</m:t>
                              </m:r>
                            </m:oMath>
                          </a14:m>
                          <a:endParaRPr lang="en-US" sz="20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Internal notation: [2,7]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Table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855187870"/>
                  </p:ext>
                </p:extLst>
              </p:nvPr>
            </p:nvGraphicFramePr>
            <p:xfrm>
              <a:off x="1052523" y="856472"/>
              <a:ext cx="4981906" cy="561545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490953"/>
                    <a:gridCol w="2490953"/>
                  </a:tblGrid>
                  <a:tr h="668691">
                    <a:tc gridSpan="2">
                      <a:txBody>
                        <a:bodyPr/>
                        <a:lstStyle/>
                        <a:p>
                          <a:pPr lvl="1"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Solving an </a:t>
                          </a:r>
                          <a:r>
                            <a:rPr lang="en-US" sz="2000" b="1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“And” </a:t>
                          </a: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Compound Inequality:</a:t>
                          </a:r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39624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22" t="-170769" r="-611" b="-115230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701040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22" t="-153043" r="-611" b="-551304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22250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244" t="-79726" r="-101222" b="-7369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The Common statement is sandwiched between the two inequalities.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 Solve as a single unit or solve each side separately.</a:t>
                          </a:r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</a:tr>
                  <a:tr h="1624442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22" t="-245693" r="-611" b="-74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grpSp>
        <p:nvGrpSpPr>
          <p:cNvPr id="32" name="Group 31"/>
          <p:cNvGrpSpPr/>
          <p:nvPr/>
        </p:nvGrpSpPr>
        <p:grpSpPr>
          <a:xfrm>
            <a:off x="2137541" y="5879418"/>
            <a:ext cx="3347458" cy="458757"/>
            <a:chOff x="2175641" y="5727018"/>
            <a:chExt cx="3347458" cy="458757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2383436" y="5801710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/>
          </p:nvGrpSpPr>
          <p:grpSpPr>
            <a:xfrm>
              <a:off x="2175641" y="5727018"/>
              <a:ext cx="3347458" cy="458757"/>
              <a:chOff x="2175641" y="5727018"/>
              <a:chExt cx="3347458" cy="458757"/>
            </a:xfrm>
          </p:grpSpPr>
          <p:sp>
            <p:nvSpPr>
              <p:cNvPr id="13" name="TextBox 12"/>
              <p:cNvSpPr txBox="1"/>
              <p:nvPr/>
            </p:nvSpPr>
            <p:spPr>
              <a:xfrm>
                <a:off x="2555047" y="5816443"/>
                <a:ext cx="29680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0   1    2    3   4    5   6    7    8 </a:t>
                </a:r>
                <a:endParaRPr lang="en-US" dirty="0"/>
              </a:p>
            </p:txBody>
          </p:sp>
          <p:grpSp>
            <p:nvGrpSpPr>
              <p:cNvPr id="21" name="Group 20"/>
              <p:cNvGrpSpPr/>
              <p:nvPr/>
            </p:nvGrpSpPr>
            <p:grpSpPr>
              <a:xfrm>
                <a:off x="2175641" y="5727018"/>
                <a:ext cx="3317478" cy="149385"/>
                <a:chOff x="2175641" y="5727018"/>
                <a:chExt cx="3317478" cy="149385"/>
              </a:xfrm>
            </p:grpSpPr>
            <p:grpSp>
              <p:nvGrpSpPr>
                <p:cNvPr id="11" name="Group 10"/>
                <p:cNvGrpSpPr/>
                <p:nvPr/>
              </p:nvGrpSpPr>
              <p:grpSpPr>
                <a:xfrm>
                  <a:off x="2175641" y="5727018"/>
                  <a:ext cx="3317478" cy="149385"/>
                  <a:chOff x="2175641" y="5727018"/>
                  <a:chExt cx="3317478" cy="149385"/>
                </a:xfrm>
              </p:grpSpPr>
              <p:cxnSp>
                <p:nvCxnSpPr>
                  <p:cNvPr id="6" name="Straight Connector 5"/>
                  <p:cNvCxnSpPr/>
                  <p:nvPr/>
                </p:nvCxnSpPr>
                <p:spPr>
                  <a:xfrm>
                    <a:off x="2175641" y="5801710"/>
                    <a:ext cx="3317478" cy="0"/>
                  </a:xfrm>
                  <a:prstGeom prst="line">
                    <a:avLst/>
                  </a:prstGeom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8" name="Straight Connector 7"/>
                  <p:cNvCxnSpPr/>
                  <p:nvPr/>
                </p:nvCxnSpPr>
                <p:spPr>
                  <a:xfrm>
                    <a:off x="2668247" y="5727018"/>
                    <a:ext cx="0" cy="14938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2" name="Straight Connector 11"/>
                  <p:cNvCxnSpPr/>
                  <p:nvPr/>
                </p:nvCxnSpPr>
                <p:spPr>
                  <a:xfrm>
                    <a:off x="2972690" y="5727018"/>
                    <a:ext cx="0" cy="14938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" name="Straight Connector 13"/>
                  <p:cNvCxnSpPr/>
                  <p:nvPr/>
                </p:nvCxnSpPr>
                <p:spPr>
                  <a:xfrm>
                    <a:off x="3277133" y="5727018"/>
                    <a:ext cx="0" cy="14938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Straight Connector 14"/>
                  <p:cNvCxnSpPr/>
                  <p:nvPr/>
                </p:nvCxnSpPr>
                <p:spPr>
                  <a:xfrm>
                    <a:off x="3581576" y="5727018"/>
                    <a:ext cx="0" cy="14938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Connector 15"/>
                  <p:cNvCxnSpPr/>
                  <p:nvPr/>
                </p:nvCxnSpPr>
                <p:spPr>
                  <a:xfrm>
                    <a:off x="3886019" y="5727018"/>
                    <a:ext cx="0" cy="14938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Straight Connector 16"/>
                  <p:cNvCxnSpPr/>
                  <p:nvPr/>
                </p:nvCxnSpPr>
                <p:spPr>
                  <a:xfrm>
                    <a:off x="4190462" y="5727018"/>
                    <a:ext cx="0" cy="14938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Straight Connector 17"/>
                  <p:cNvCxnSpPr/>
                  <p:nvPr/>
                </p:nvCxnSpPr>
                <p:spPr>
                  <a:xfrm>
                    <a:off x="4494905" y="5727018"/>
                    <a:ext cx="0" cy="14938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Connector 18"/>
                  <p:cNvCxnSpPr/>
                  <p:nvPr/>
                </p:nvCxnSpPr>
                <p:spPr>
                  <a:xfrm>
                    <a:off x="4799349" y="5727018"/>
                    <a:ext cx="0" cy="14938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2" name="Straight Connector 21"/>
                <p:cNvCxnSpPr/>
                <p:nvPr/>
              </p:nvCxnSpPr>
              <p:spPr>
                <a:xfrm>
                  <a:off x="5116641" y="5727018"/>
                  <a:ext cx="0" cy="1493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1" name="Group 30"/>
            <p:cNvGrpSpPr/>
            <p:nvPr/>
          </p:nvGrpSpPr>
          <p:grpSpPr>
            <a:xfrm>
              <a:off x="3205015" y="5737197"/>
              <a:ext cx="2002275" cy="126642"/>
              <a:chOff x="7585023" y="5681272"/>
              <a:chExt cx="2764910" cy="194872"/>
            </a:xfrm>
          </p:grpSpPr>
          <p:sp>
            <p:nvSpPr>
              <p:cNvPr id="24" name="Oval 23"/>
              <p:cNvSpPr/>
              <p:nvPr/>
            </p:nvSpPr>
            <p:spPr>
              <a:xfrm>
                <a:off x="7585023" y="5681272"/>
                <a:ext cx="194872" cy="194872"/>
              </a:xfrm>
              <a:prstGeom prst="ellipse">
                <a:avLst/>
              </a:prstGeom>
              <a:solidFill>
                <a:schemeClr val="tx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7" name="Oval 26"/>
              <p:cNvSpPr/>
              <p:nvPr/>
            </p:nvSpPr>
            <p:spPr>
              <a:xfrm>
                <a:off x="10155061" y="5681272"/>
                <a:ext cx="194872" cy="194872"/>
              </a:xfrm>
              <a:prstGeom prst="ellipse">
                <a:avLst/>
              </a:prstGeom>
              <a:solidFill>
                <a:schemeClr val="tx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29" name="Straight Connector 28"/>
              <p:cNvCxnSpPr/>
              <p:nvPr/>
            </p:nvCxnSpPr>
            <p:spPr>
              <a:xfrm>
                <a:off x="7725303" y="5778708"/>
                <a:ext cx="2570038" cy="13040"/>
              </a:xfrm>
              <a:prstGeom prst="line">
                <a:avLst/>
              </a:prstGeom>
              <a:ln w="381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33" name="Table 3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07045048"/>
                  </p:ext>
                </p:extLst>
              </p:nvPr>
            </p:nvGraphicFramePr>
            <p:xfrm>
              <a:off x="6234123" y="837422"/>
              <a:ext cx="4981906" cy="563957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490953"/>
                    <a:gridCol w="2490953"/>
                  </a:tblGrid>
                  <a:tr h="698088">
                    <a:tc gridSpan="2">
                      <a:txBody>
                        <a:bodyPr/>
                        <a:lstStyle/>
                        <a:p>
                          <a:pPr lvl="1"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Solving an </a:t>
                          </a:r>
                          <a:r>
                            <a:rPr lang="en-US" sz="2000" b="1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“Or” </a:t>
                          </a: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Compound Inequality:</a:t>
                          </a:r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413659">
                    <a:tc gridSpan="2"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+3&lt;7 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𝑜𝑟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5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+5&gt;25</m:t>
                                </m:r>
                              </m:oMath>
                            </m:oMathPara>
                          </a14:m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731859">
                    <a:tc gridSpan="2">
                      <a:txBody>
                        <a:bodyPr/>
                        <a:lstStyle/>
                        <a:p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Also Written as</a:t>
                          </a: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[2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+3&lt;7] ⋁[5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+5&gt;25]</m:t>
                                </m:r>
                              </m:oMath>
                            </m:oMathPara>
                          </a14:m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1050058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+3&lt;7</m:t>
                                </m:r>
                              </m:oMath>
                            </m:oMathPara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2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&lt;4</m:t>
                                </m:r>
                              </m:oMath>
                            </m:oMathPara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&lt;2</m:t>
                                </m:r>
                              </m:oMath>
                            </m:oMathPara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Solve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 the first inequality</a:t>
                          </a:r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</a:tr>
                  <a:tr h="1050058">
                    <a:tc>
                      <a:txBody>
                        <a:bodyPr/>
                        <a:lstStyle/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+5&gt;25</m:t>
                                </m:r>
                              </m:oMath>
                            </m:oMathPara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5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&gt;20</m:t>
                                </m:r>
                              </m:oMath>
                            </m:oMathPara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&gt;4</m:t>
                                </m:r>
                              </m:oMath>
                            </m:oMathPara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Solve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 the second inequality</a:t>
                          </a:r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</a:tr>
                  <a:tr h="1695855">
                    <a:tc gridSpan="2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The solution is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&lt;2</m:t>
                              </m:r>
                            </m:oMath>
                          </a14:m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 </a:t>
                          </a:r>
                          <a:r>
                            <a:rPr lang="en-US" sz="2000" b="1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“Or”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&gt;4</m:t>
                              </m:r>
                              <m: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Interval notation: (-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∞,2</m:t>
                              </m:r>
                            </m:oMath>
                          </a14:m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)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∪</m:t>
                              </m:r>
                            </m:oMath>
                          </a14:m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 (4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∞</m:t>
                              </m:r>
                            </m:oMath>
                          </a14:m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)</a:t>
                          </a: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>
          <p:graphicFrame>
            <p:nvGraphicFramePr>
              <p:cNvPr id="33" name="Table 3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07045048"/>
                  </p:ext>
                </p:extLst>
              </p:nvPr>
            </p:nvGraphicFramePr>
            <p:xfrm>
              <a:off x="6234123" y="837422"/>
              <a:ext cx="4981906" cy="5639577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2490953"/>
                    <a:gridCol w="2490953"/>
                  </a:tblGrid>
                  <a:tr h="698088">
                    <a:tc gridSpan="2">
                      <a:txBody>
                        <a:bodyPr/>
                        <a:lstStyle/>
                        <a:p>
                          <a:pPr lvl="1"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Solving an </a:t>
                          </a:r>
                          <a:r>
                            <a:rPr lang="en-US" sz="2000" b="1" dirty="0" smtClean="0">
                              <a:solidFill>
                                <a:schemeClr val="accent6">
                                  <a:lumMod val="75000"/>
                                </a:schemeClr>
                              </a:solidFill>
                            </a:rPr>
                            <a:t>“Or” </a:t>
                          </a: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Compound Inequality:</a:t>
                          </a:r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/>
                        </a:solid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413659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22" t="-170588" r="-611" b="-1095588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731859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22" t="-153333" r="-611" b="-52083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</a:tr>
                  <a:tr h="105005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244" t="-176744" r="-101222" b="-26337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Solve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 the first inequality</a:t>
                          </a:r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</a:tr>
                  <a:tr h="1050058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3"/>
                          <a:stretch>
                            <a:fillRect l="-244" t="-275145" r="-101222" b="-1618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Solve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 the second inequality</a:t>
                          </a:r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</a:tr>
                  <a:tr h="1695855">
                    <a:tc gridSpan="2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3"/>
                          <a:stretch>
                            <a:fillRect l="-122" t="-233453" r="-611" b="-71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</a:tr>
                </a:tbl>
              </a:graphicData>
            </a:graphic>
          </p:graphicFrame>
        </mc:Fallback>
      </mc:AlternateContent>
      <p:grpSp>
        <p:nvGrpSpPr>
          <p:cNvPr id="65" name="Group 64"/>
          <p:cNvGrpSpPr/>
          <p:nvPr/>
        </p:nvGrpSpPr>
        <p:grpSpPr>
          <a:xfrm>
            <a:off x="7204841" y="5924130"/>
            <a:ext cx="3347458" cy="458757"/>
            <a:chOff x="7319141" y="5860368"/>
            <a:chExt cx="3347458" cy="458757"/>
          </a:xfrm>
        </p:grpSpPr>
        <p:grpSp>
          <p:nvGrpSpPr>
            <p:cNvPr id="34" name="Group 33"/>
            <p:cNvGrpSpPr/>
            <p:nvPr/>
          </p:nvGrpSpPr>
          <p:grpSpPr>
            <a:xfrm>
              <a:off x="7319141" y="5860368"/>
              <a:ext cx="3347458" cy="458757"/>
              <a:chOff x="2175641" y="5727018"/>
              <a:chExt cx="3347458" cy="458757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>
                <a:off x="2383436" y="5801710"/>
                <a:ext cx="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6" name="Group 35"/>
              <p:cNvGrpSpPr/>
              <p:nvPr/>
            </p:nvGrpSpPr>
            <p:grpSpPr>
              <a:xfrm>
                <a:off x="2175641" y="5727018"/>
                <a:ext cx="3347458" cy="458757"/>
                <a:chOff x="2175641" y="5727018"/>
                <a:chExt cx="3347458" cy="458757"/>
              </a:xfrm>
            </p:grpSpPr>
            <p:sp>
              <p:nvSpPr>
                <p:cNvPr id="41" name="TextBox 40"/>
                <p:cNvSpPr txBox="1"/>
                <p:nvPr/>
              </p:nvSpPr>
              <p:spPr>
                <a:xfrm>
                  <a:off x="2555047" y="5816443"/>
                  <a:ext cx="29680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smtClean="0"/>
                    <a:t>0   1    2    3   4    5   6    7    8 </a:t>
                  </a:r>
                  <a:endParaRPr lang="en-US" dirty="0"/>
                </a:p>
              </p:txBody>
            </p:sp>
            <p:grpSp>
              <p:nvGrpSpPr>
                <p:cNvPr id="42" name="Group 41"/>
                <p:cNvGrpSpPr/>
                <p:nvPr/>
              </p:nvGrpSpPr>
              <p:grpSpPr>
                <a:xfrm>
                  <a:off x="2175641" y="5727018"/>
                  <a:ext cx="3317478" cy="149385"/>
                  <a:chOff x="2175641" y="5727018"/>
                  <a:chExt cx="3317478" cy="149385"/>
                </a:xfrm>
              </p:grpSpPr>
              <p:grpSp>
                <p:nvGrpSpPr>
                  <p:cNvPr id="43" name="Group 42"/>
                  <p:cNvGrpSpPr/>
                  <p:nvPr/>
                </p:nvGrpSpPr>
                <p:grpSpPr>
                  <a:xfrm>
                    <a:off x="2175641" y="5727018"/>
                    <a:ext cx="3317478" cy="149385"/>
                    <a:chOff x="2175641" y="5727018"/>
                    <a:chExt cx="3317478" cy="149385"/>
                  </a:xfrm>
                </p:grpSpPr>
                <p:cxnSp>
                  <p:nvCxnSpPr>
                    <p:cNvPr id="45" name="Straight Connector 44"/>
                    <p:cNvCxnSpPr/>
                    <p:nvPr/>
                  </p:nvCxnSpPr>
                  <p:spPr>
                    <a:xfrm>
                      <a:off x="2175641" y="5801710"/>
                      <a:ext cx="3317478" cy="0"/>
                    </a:xfrm>
                    <a:prstGeom prst="line">
                      <a:avLst/>
                    </a:prstGeom>
                    <a:ln>
                      <a:solidFill>
                        <a:schemeClr val="tx1">
                          <a:lumMod val="95000"/>
                          <a:lumOff val="5000"/>
                        </a:schemeClr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Straight Connector 45"/>
                    <p:cNvCxnSpPr/>
                    <p:nvPr/>
                  </p:nvCxnSpPr>
                  <p:spPr>
                    <a:xfrm>
                      <a:off x="2668247" y="5727018"/>
                      <a:ext cx="0" cy="14938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" name="Straight Connector 46"/>
                    <p:cNvCxnSpPr/>
                    <p:nvPr/>
                  </p:nvCxnSpPr>
                  <p:spPr>
                    <a:xfrm>
                      <a:off x="2972690" y="5727018"/>
                      <a:ext cx="0" cy="14938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" name="Straight Connector 47"/>
                    <p:cNvCxnSpPr/>
                    <p:nvPr/>
                  </p:nvCxnSpPr>
                  <p:spPr>
                    <a:xfrm>
                      <a:off x="3277133" y="5727018"/>
                      <a:ext cx="0" cy="14938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/>
                    <p:cNvCxnSpPr/>
                    <p:nvPr/>
                  </p:nvCxnSpPr>
                  <p:spPr>
                    <a:xfrm>
                      <a:off x="3581576" y="5727018"/>
                      <a:ext cx="0" cy="14938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/>
                    <p:cNvCxnSpPr/>
                    <p:nvPr/>
                  </p:nvCxnSpPr>
                  <p:spPr>
                    <a:xfrm>
                      <a:off x="3886019" y="5727018"/>
                      <a:ext cx="0" cy="14938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/>
                    <p:cNvCxnSpPr/>
                    <p:nvPr/>
                  </p:nvCxnSpPr>
                  <p:spPr>
                    <a:xfrm>
                      <a:off x="4190462" y="5727018"/>
                      <a:ext cx="0" cy="14938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2" name="Straight Connector 51"/>
                    <p:cNvCxnSpPr/>
                    <p:nvPr/>
                  </p:nvCxnSpPr>
                  <p:spPr>
                    <a:xfrm>
                      <a:off x="4494905" y="5727018"/>
                      <a:ext cx="0" cy="14938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3" name="Straight Connector 52"/>
                    <p:cNvCxnSpPr/>
                    <p:nvPr/>
                  </p:nvCxnSpPr>
                  <p:spPr>
                    <a:xfrm>
                      <a:off x="4799349" y="5727018"/>
                      <a:ext cx="0" cy="149385"/>
                    </a:xfrm>
                    <a:prstGeom prst="line">
                      <a:avLst/>
                    </a:prstGeom>
                    <a:ln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44" name="Straight Connector 43"/>
                  <p:cNvCxnSpPr/>
                  <p:nvPr/>
                </p:nvCxnSpPr>
                <p:spPr>
                  <a:xfrm>
                    <a:off x="5116641" y="5727018"/>
                    <a:ext cx="0" cy="14938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  <p:grpSp>
          <p:nvGrpSpPr>
            <p:cNvPr id="61" name="Group 60"/>
            <p:cNvGrpSpPr/>
            <p:nvPr/>
          </p:nvGrpSpPr>
          <p:grpSpPr>
            <a:xfrm flipV="1">
              <a:off x="7852236" y="5879418"/>
              <a:ext cx="609259" cy="122762"/>
              <a:chOff x="7388508" y="-1185404"/>
              <a:chExt cx="846478" cy="170560"/>
            </a:xfrm>
          </p:grpSpPr>
          <p:cxnSp>
            <p:nvCxnSpPr>
              <p:cNvPr id="58" name="Straight Arrow Connector 57"/>
              <p:cNvCxnSpPr/>
              <p:nvPr/>
            </p:nvCxnSpPr>
            <p:spPr>
              <a:xfrm flipH="1">
                <a:off x="7388508" y="-1114870"/>
                <a:ext cx="742950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9" name="Oval 58"/>
              <p:cNvSpPr/>
              <p:nvPr/>
            </p:nvSpPr>
            <p:spPr>
              <a:xfrm>
                <a:off x="8064426" y="-1185404"/>
                <a:ext cx="170560" cy="17056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 flipH="1" flipV="1">
              <a:off x="9033378" y="5879418"/>
              <a:ext cx="609259" cy="122762"/>
              <a:chOff x="7388508" y="-1185404"/>
              <a:chExt cx="846478" cy="170560"/>
            </a:xfrm>
          </p:grpSpPr>
          <p:cxnSp>
            <p:nvCxnSpPr>
              <p:cNvPr id="63" name="Straight Arrow Connector 62"/>
              <p:cNvCxnSpPr/>
              <p:nvPr/>
            </p:nvCxnSpPr>
            <p:spPr>
              <a:xfrm flipH="1">
                <a:off x="7388508" y="-1114870"/>
                <a:ext cx="742950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4" name="Oval 63"/>
              <p:cNvSpPr/>
              <p:nvPr/>
            </p:nvSpPr>
            <p:spPr>
              <a:xfrm>
                <a:off x="8064426" y="-1185404"/>
                <a:ext cx="170560" cy="17056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7297930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SOLVING INEQUALITIES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1608675" y="122337"/>
            <a:ext cx="551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01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81300" y="1606798"/>
            <a:ext cx="6096000" cy="507831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dirty="0" smtClean="0"/>
              <a:t>Solve </a:t>
            </a:r>
            <a:r>
              <a:rPr lang="en-US" sz="2400" dirty="0"/>
              <a:t>the inequality</a:t>
            </a:r>
          </a:p>
          <a:p>
            <a:pPr algn="ctr">
              <a:lnSpc>
                <a:spcPct val="150000"/>
              </a:lnSpc>
            </a:pPr>
            <a:r>
              <a:rPr lang="en-US" sz="2400" dirty="0" smtClean="0"/>
              <a:t>2x -7 &gt; 11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/>
              <a:t>Solution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Add 7 to both sides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2x – 7 + 7 &gt; 11 + 7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2x &gt; 18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Divide both sides by 2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x &gt; 9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Interval notation (9, ∞ )</a:t>
            </a:r>
            <a:endParaRPr lang="en-US" sz="2400" dirty="0"/>
          </a:p>
        </p:txBody>
      </p:sp>
      <p:sp>
        <p:nvSpPr>
          <p:cNvPr id="5" name="Rectangle 4"/>
          <p:cNvSpPr/>
          <p:nvPr/>
        </p:nvSpPr>
        <p:spPr>
          <a:xfrm>
            <a:off x="4867498" y="901519"/>
            <a:ext cx="1923604" cy="6718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/>
              <a:t>PROBLEM 1</a:t>
            </a:r>
            <a:endParaRPr lang="en-US" sz="2800" b="1" dirty="0"/>
          </a:p>
        </p:txBody>
      </p:sp>
      <p:grpSp>
        <p:nvGrpSpPr>
          <p:cNvPr id="86" name="Group 85"/>
          <p:cNvGrpSpPr/>
          <p:nvPr/>
        </p:nvGrpSpPr>
        <p:grpSpPr>
          <a:xfrm>
            <a:off x="7909428" y="4535573"/>
            <a:ext cx="3975143" cy="635517"/>
            <a:chOff x="7909428" y="4535573"/>
            <a:chExt cx="3975143" cy="635517"/>
          </a:xfrm>
        </p:grpSpPr>
        <p:sp>
          <p:nvSpPr>
            <p:cNvPr id="60" name="TextBox 59"/>
            <p:cNvSpPr txBox="1"/>
            <p:nvPr/>
          </p:nvSpPr>
          <p:spPr>
            <a:xfrm>
              <a:off x="8145387" y="4535574"/>
              <a:ext cx="392562" cy="378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3</a:t>
              </a:r>
              <a:endParaRPr lang="en-US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9784998" y="4538188"/>
              <a:ext cx="392562" cy="378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9</a:t>
              </a:r>
              <a:endParaRPr lang="en-US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1308737" y="4535573"/>
              <a:ext cx="4585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14</a:t>
              </a:r>
              <a:endParaRPr lang="en-US" dirty="0"/>
            </a:p>
          </p:txBody>
        </p:sp>
        <p:grpSp>
          <p:nvGrpSpPr>
            <p:cNvPr id="85" name="Group 84"/>
            <p:cNvGrpSpPr/>
            <p:nvPr/>
          </p:nvGrpSpPr>
          <p:grpSpPr>
            <a:xfrm>
              <a:off x="7909428" y="4803899"/>
              <a:ext cx="3975143" cy="367191"/>
              <a:chOff x="7909428" y="4803899"/>
              <a:chExt cx="3975143" cy="367191"/>
            </a:xfrm>
          </p:grpSpPr>
          <p:grpSp>
            <p:nvGrpSpPr>
              <p:cNvPr id="56" name="Group 55"/>
              <p:cNvGrpSpPr/>
              <p:nvPr/>
            </p:nvGrpSpPr>
            <p:grpSpPr>
              <a:xfrm>
                <a:off x="7909428" y="4803899"/>
                <a:ext cx="3975143" cy="367191"/>
                <a:chOff x="7633532" y="4740837"/>
                <a:chExt cx="3975143" cy="367191"/>
              </a:xfrm>
            </p:grpSpPr>
            <p:grpSp>
              <p:nvGrpSpPr>
                <p:cNvPr id="40" name="Group 39"/>
                <p:cNvGrpSpPr/>
                <p:nvPr/>
              </p:nvGrpSpPr>
              <p:grpSpPr>
                <a:xfrm>
                  <a:off x="9606455" y="4747620"/>
                  <a:ext cx="2002220" cy="360408"/>
                  <a:chOff x="9254359" y="4353482"/>
                  <a:chExt cx="2002220" cy="360408"/>
                </a:xfrm>
              </p:grpSpPr>
              <p:grpSp>
                <p:nvGrpSpPr>
                  <p:cNvPr id="26" name="Group 25"/>
                  <p:cNvGrpSpPr/>
                  <p:nvPr/>
                </p:nvGrpSpPr>
                <p:grpSpPr>
                  <a:xfrm>
                    <a:off x="9254359" y="4353482"/>
                    <a:ext cx="2002220" cy="360408"/>
                    <a:chOff x="9254359" y="4353482"/>
                    <a:chExt cx="2002220" cy="360408"/>
                  </a:xfrm>
                </p:grpSpPr>
                <p:cxnSp>
                  <p:nvCxnSpPr>
                    <p:cNvPr id="9" name="Straight Arrow Connector 8"/>
                    <p:cNvCxnSpPr/>
                    <p:nvPr/>
                  </p:nvCxnSpPr>
                  <p:spPr>
                    <a:xfrm>
                      <a:off x="9254359" y="4540469"/>
                      <a:ext cx="2002220" cy="0"/>
                    </a:xfrm>
                    <a:prstGeom prst="straightConnector1">
                      <a:avLst/>
                    </a:prstGeom>
                    <a:ln w="38100">
                      <a:solidFill>
                        <a:srgbClr val="FF4891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/>
                    <p:cNvCxnSpPr/>
                    <p:nvPr/>
                  </p:nvCxnSpPr>
                  <p:spPr>
                    <a:xfrm flipH="1">
                      <a:off x="11004330" y="4540469"/>
                      <a:ext cx="204951" cy="173421"/>
                    </a:xfrm>
                    <a:prstGeom prst="line">
                      <a:avLst/>
                    </a:prstGeom>
                    <a:ln>
                      <a:solidFill>
                        <a:srgbClr val="FF489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7" name="Straight Connector 56"/>
                    <p:cNvCxnSpPr/>
                    <p:nvPr/>
                  </p:nvCxnSpPr>
                  <p:spPr>
                    <a:xfrm flipH="1" flipV="1">
                      <a:off x="11004328" y="4353482"/>
                      <a:ext cx="204951" cy="173421"/>
                    </a:xfrm>
                    <a:prstGeom prst="line">
                      <a:avLst/>
                    </a:prstGeom>
                    <a:ln>
                      <a:solidFill>
                        <a:srgbClr val="FF489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8" name="Straight Connector 37"/>
                  <p:cNvCxnSpPr/>
                  <p:nvPr/>
                </p:nvCxnSpPr>
                <p:spPr>
                  <a:xfrm flipV="1">
                    <a:off x="10896600" y="4436466"/>
                    <a:ext cx="0" cy="204952"/>
                  </a:xfrm>
                  <a:prstGeom prst="line">
                    <a:avLst/>
                  </a:prstGeom>
                  <a:ln>
                    <a:solidFill>
                      <a:srgbClr val="FF489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6" name="Straight Connector 65"/>
                  <p:cNvCxnSpPr/>
                  <p:nvPr/>
                </p:nvCxnSpPr>
                <p:spPr>
                  <a:xfrm flipV="1">
                    <a:off x="10611768" y="4436466"/>
                    <a:ext cx="0" cy="204952"/>
                  </a:xfrm>
                  <a:prstGeom prst="line">
                    <a:avLst/>
                  </a:prstGeom>
                  <a:ln>
                    <a:solidFill>
                      <a:srgbClr val="FF489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7" name="Straight Connector 66"/>
                  <p:cNvCxnSpPr/>
                  <p:nvPr/>
                </p:nvCxnSpPr>
                <p:spPr>
                  <a:xfrm flipV="1">
                    <a:off x="10326938" y="4436466"/>
                    <a:ext cx="0" cy="204952"/>
                  </a:xfrm>
                  <a:prstGeom prst="line">
                    <a:avLst/>
                  </a:prstGeom>
                  <a:ln>
                    <a:solidFill>
                      <a:srgbClr val="FF489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8" name="Straight Connector 67"/>
                  <p:cNvCxnSpPr/>
                  <p:nvPr/>
                </p:nvCxnSpPr>
                <p:spPr>
                  <a:xfrm flipV="1">
                    <a:off x="10042108" y="4436466"/>
                    <a:ext cx="0" cy="204952"/>
                  </a:xfrm>
                  <a:prstGeom prst="line">
                    <a:avLst/>
                  </a:prstGeom>
                  <a:ln>
                    <a:solidFill>
                      <a:srgbClr val="FF489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69" name="Straight Connector 68"/>
                  <p:cNvCxnSpPr/>
                  <p:nvPr/>
                </p:nvCxnSpPr>
                <p:spPr>
                  <a:xfrm flipV="1">
                    <a:off x="9757278" y="4436466"/>
                    <a:ext cx="0" cy="204952"/>
                  </a:xfrm>
                  <a:prstGeom prst="line">
                    <a:avLst/>
                  </a:prstGeom>
                  <a:ln>
                    <a:solidFill>
                      <a:srgbClr val="FF489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0" name="Straight Connector 69"/>
                  <p:cNvCxnSpPr/>
                  <p:nvPr/>
                </p:nvCxnSpPr>
                <p:spPr>
                  <a:xfrm flipV="1">
                    <a:off x="9472448" y="4436466"/>
                    <a:ext cx="0" cy="204952"/>
                  </a:xfrm>
                  <a:prstGeom prst="line">
                    <a:avLst/>
                  </a:prstGeom>
                  <a:ln>
                    <a:solidFill>
                      <a:srgbClr val="FF489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71" name="Group 70"/>
                <p:cNvGrpSpPr/>
                <p:nvPr/>
              </p:nvGrpSpPr>
              <p:grpSpPr>
                <a:xfrm flipH="1">
                  <a:off x="7633532" y="4740837"/>
                  <a:ext cx="2002220" cy="360408"/>
                  <a:chOff x="9254359" y="4353482"/>
                  <a:chExt cx="2002220" cy="360408"/>
                </a:xfrm>
              </p:grpSpPr>
              <p:grpSp>
                <p:nvGrpSpPr>
                  <p:cNvPr id="72" name="Group 71"/>
                  <p:cNvGrpSpPr/>
                  <p:nvPr/>
                </p:nvGrpSpPr>
                <p:grpSpPr>
                  <a:xfrm>
                    <a:off x="9254359" y="4353482"/>
                    <a:ext cx="2002220" cy="360408"/>
                    <a:chOff x="9254359" y="4353482"/>
                    <a:chExt cx="2002220" cy="360408"/>
                  </a:xfrm>
                </p:grpSpPr>
                <p:cxnSp>
                  <p:nvCxnSpPr>
                    <p:cNvPr id="79" name="Straight Arrow Connector 78"/>
                    <p:cNvCxnSpPr/>
                    <p:nvPr/>
                  </p:nvCxnSpPr>
                  <p:spPr>
                    <a:xfrm>
                      <a:off x="9254359" y="4540469"/>
                      <a:ext cx="2002220" cy="0"/>
                    </a:xfrm>
                    <a:prstGeom prst="straightConnector1">
                      <a:avLst/>
                    </a:prstGeom>
                    <a:ln w="38100">
                      <a:solidFill>
                        <a:srgbClr val="340264"/>
                      </a:solidFill>
                      <a:tailEnd type="triangle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0" name="Straight Connector 79"/>
                    <p:cNvCxnSpPr/>
                    <p:nvPr/>
                  </p:nvCxnSpPr>
                  <p:spPr>
                    <a:xfrm flipH="1">
                      <a:off x="11004330" y="4540469"/>
                      <a:ext cx="204951" cy="173421"/>
                    </a:xfrm>
                    <a:prstGeom prst="line">
                      <a:avLst/>
                    </a:prstGeom>
                    <a:ln>
                      <a:solidFill>
                        <a:srgbClr val="340264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1" name="Straight Connector 80"/>
                    <p:cNvCxnSpPr/>
                    <p:nvPr/>
                  </p:nvCxnSpPr>
                  <p:spPr>
                    <a:xfrm flipH="1" flipV="1">
                      <a:off x="11004328" y="4353482"/>
                      <a:ext cx="204951" cy="173421"/>
                    </a:xfrm>
                    <a:prstGeom prst="line">
                      <a:avLst/>
                    </a:prstGeom>
                    <a:ln>
                      <a:solidFill>
                        <a:srgbClr val="340264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73" name="Straight Connector 72"/>
                  <p:cNvCxnSpPr/>
                  <p:nvPr/>
                </p:nvCxnSpPr>
                <p:spPr>
                  <a:xfrm flipV="1">
                    <a:off x="10896600" y="4436466"/>
                    <a:ext cx="0" cy="204952"/>
                  </a:xfrm>
                  <a:prstGeom prst="line">
                    <a:avLst/>
                  </a:prstGeom>
                  <a:ln>
                    <a:solidFill>
                      <a:srgbClr val="34026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4" name="Straight Connector 73"/>
                  <p:cNvCxnSpPr/>
                  <p:nvPr/>
                </p:nvCxnSpPr>
                <p:spPr>
                  <a:xfrm flipV="1">
                    <a:off x="10611768" y="4436466"/>
                    <a:ext cx="0" cy="204952"/>
                  </a:xfrm>
                  <a:prstGeom prst="line">
                    <a:avLst/>
                  </a:prstGeom>
                  <a:ln>
                    <a:solidFill>
                      <a:srgbClr val="34026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5" name="Straight Connector 74"/>
                  <p:cNvCxnSpPr/>
                  <p:nvPr/>
                </p:nvCxnSpPr>
                <p:spPr>
                  <a:xfrm flipV="1">
                    <a:off x="10326938" y="4436466"/>
                    <a:ext cx="0" cy="204952"/>
                  </a:xfrm>
                  <a:prstGeom prst="line">
                    <a:avLst/>
                  </a:prstGeom>
                  <a:ln>
                    <a:solidFill>
                      <a:srgbClr val="34026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6" name="Straight Connector 75"/>
                  <p:cNvCxnSpPr/>
                  <p:nvPr/>
                </p:nvCxnSpPr>
                <p:spPr>
                  <a:xfrm flipV="1">
                    <a:off x="10042108" y="4436466"/>
                    <a:ext cx="0" cy="204952"/>
                  </a:xfrm>
                  <a:prstGeom prst="line">
                    <a:avLst/>
                  </a:prstGeom>
                  <a:ln>
                    <a:solidFill>
                      <a:srgbClr val="34026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7" name="Straight Connector 76"/>
                  <p:cNvCxnSpPr/>
                  <p:nvPr/>
                </p:nvCxnSpPr>
                <p:spPr>
                  <a:xfrm flipV="1">
                    <a:off x="9757278" y="4436466"/>
                    <a:ext cx="0" cy="204952"/>
                  </a:xfrm>
                  <a:prstGeom prst="line">
                    <a:avLst/>
                  </a:prstGeom>
                  <a:ln>
                    <a:solidFill>
                      <a:srgbClr val="34026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78" name="Straight Connector 77"/>
                  <p:cNvCxnSpPr/>
                  <p:nvPr/>
                </p:nvCxnSpPr>
                <p:spPr>
                  <a:xfrm flipV="1">
                    <a:off x="9472448" y="4436466"/>
                    <a:ext cx="0" cy="204952"/>
                  </a:xfrm>
                  <a:prstGeom prst="line">
                    <a:avLst/>
                  </a:prstGeom>
                  <a:ln>
                    <a:solidFill>
                      <a:srgbClr val="340264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cxnSp>
            <p:nvCxnSpPr>
              <p:cNvPr id="84" name="Straight Connector 83"/>
              <p:cNvCxnSpPr/>
              <p:nvPr/>
            </p:nvCxnSpPr>
            <p:spPr>
              <a:xfrm flipH="1" flipV="1">
                <a:off x="9895882" y="4881629"/>
                <a:ext cx="0" cy="204952"/>
              </a:xfrm>
              <a:prstGeom prst="line">
                <a:avLst/>
              </a:prstGeom>
              <a:ln>
                <a:solidFill>
                  <a:srgbClr val="340264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5719607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SOLVING INEQUALITIES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1608675" y="122337"/>
            <a:ext cx="551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01</a:t>
            </a:r>
            <a:endParaRPr lang="en-US" sz="20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Rectangle 2"/>
              <p:cNvSpPr/>
              <p:nvPr/>
            </p:nvSpPr>
            <p:spPr>
              <a:xfrm>
                <a:off x="2884366" y="1360387"/>
                <a:ext cx="6096000" cy="5632311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dirty="0" smtClean="0"/>
                  <a:t>Solve </a:t>
                </a:r>
                <a:r>
                  <a:rPr lang="en-US" sz="2400" dirty="0"/>
                  <a:t>the inequality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dirty="0"/>
                  <a:t>2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2400" dirty="0"/>
                  <a:t>(3x + 9) ≥ 4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2400" dirty="0"/>
                  <a:t>(x + 2)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b="1" dirty="0"/>
                  <a:t>Solution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Apply the distributive property to get rid of the parentheses.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6x + 18 ≥ 4x + 8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6x – 4x ≥ 8 – 18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2x ≥  – 10 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x ≥ -5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Interval notation [-5, ∞) </a:t>
                </a:r>
              </a:p>
            </p:txBody>
          </p:sp>
        </mc:Choice>
        <mc:Fallback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84366" y="1360387"/>
                <a:ext cx="6096000" cy="5632311"/>
              </a:xfrm>
              <a:prstGeom prst="rect">
                <a:avLst/>
              </a:prstGeom>
              <a:blipFill rotWithShape="0">
                <a:blip r:embed="rId2"/>
                <a:stretch>
                  <a:fillRect l="-1500" r="-1000" b="-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4867497" y="901519"/>
            <a:ext cx="1923605" cy="6718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/>
              <a:t>PROBLEM 2</a:t>
            </a:r>
            <a:endParaRPr lang="en-US" sz="2800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7649298" y="5326725"/>
            <a:ext cx="3959377" cy="640936"/>
            <a:chOff x="7630446" y="4428090"/>
            <a:chExt cx="3959377" cy="640936"/>
          </a:xfrm>
        </p:grpSpPr>
        <p:sp>
          <p:nvSpPr>
            <p:cNvPr id="60" name="TextBox 59"/>
            <p:cNvSpPr txBox="1"/>
            <p:nvPr/>
          </p:nvSpPr>
          <p:spPr>
            <a:xfrm>
              <a:off x="7802229" y="4434219"/>
              <a:ext cx="392562" cy="378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-8</a:t>
              </a:r>
              <a:endParaRPr lang="en-US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8654678" y="4434219"/>
              <a:ext cx="392562" cy="378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-5</a:t>
              </a:r>
              <a:endParaRPr lang="en-US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1077053" y="4433509"/>
              <a:ext cx="4585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2</a:t>
              </a:r>
            </a:p>
          </p:txBody>
        </p:sp>
        <p:cxnSp>
          <p:nvCxnSpPr>
            <p:cNvPr id="25" name="Straight Connector 24"/>
            <p:cNvCxnSpPr/>
            <p:nvPr/>
          </p:nvCxnSpPr>
          <p:spPr>
            <a:xfrm flipH="1">
              <a:off x="11353340" y="4895605"/>
              <a:ext cx="204951" cy="173421"/>
            </a:xfrm>
            <a:prstGeom prst="line">
              <a:avLst/>
            </a:prstGeom>
            <a:ln>
              <a:solidFill>
                <a:srgbClr val="FF48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 flipV="1">
              <a:off x="11353338" y="4708618"/>
              <a:ext cx="204951" cy="173421"/>
            </a:xfrm>
            <a:prstGeom prst="line">
              <a:avLst/>
            </a:prstGeom>
            <a:ln>
              <a:solidFill>
                <a:srgbClr val="FF48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11245610" y="4791602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V="1">
              <a:off x="10960778" y="4791602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V="1">
              <a:off x="10675948" y="4791602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10391118" y="4791602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V="1">
              <a:off x="10106288" y="4791602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V="1">
              <a:off x="9821458" y="4791602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 flipH="1">
              <a:off x="7630446" y="4888822"/>
              <a:ext cx="2002220" cy="0"/>
            </a:xfrm>
            <a:prstGeom prst="straightConnector1">
              <a:avLst/>
            </a:prstGeom>
            <a:ln w="38100">
              <a:solidFill>
                <a:srgbClr val="34026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7677744" y="4888822"/>
              <a:ext cx="204951" cy="173421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V="1">
              <a:off x="7677746" y="4701835"/>
              <a:ext cx="204951" cy="173421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H="1" flipV="1">
              <a:off x="7990425" y="4784819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flipH="1" flipV="1">
              <a:off x="8275257" y="4784819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H="1" flipV="1">
              <a:off x="8560087" y="4784819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 flipV="1">
              <a:off x="8844917" y="4784819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H="1" flipV="1">
              <a:off x="9129747" y="4784819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H="1" flipV="1">
              <a:off x="9414577" y="4784819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H="1" flipV="1">
              <a:off x="9616900" y="4779565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8829151" y="4888035"/>
              <a:ext cx="2760672" cy="0"/>
            </a:xfrm>
            <a:prstGeom prst="straightConnector1">
              <a:avLst/>
            </a:prstGeom>
            <a:ln w="38100">
              <a:solidFill>
                <a:srgbClr val="FF489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10535843" y="4428090"/>
              <a:ext cx="4585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9521687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SOLVING INEQUALITIES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1608675" y="122337"/>
            <a:ext cx="551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01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67497" y="901519"/>
            <a:ext cx="1923605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/>
              <a:t>PROBLEM 3</a:t>
            </a:r>
            <a:endParaRPr lang="en-US" sz="2800" b="1" dirty="0"/>
          </a:p>
        </p:txBody>
      </p:sp>
      <p:grpSp>
        <p:nvGrpSpPr>
          <p:cNvPr id="4" name="Group 3"/>
          <p:cNvGrpSpPr/>
          <p:nvPr/>
        </p:nvGrpSpPr>
        <p:grpSpPr>
          <a:xfrm>
            <a:off x="7823250" y="5517487"/>
            <a:ext cx="3959377" cy="635517"/>
            <a:chOff x="7630446" y="4433509"/>
            <a:chExt cx="3959377" cy="635517"/>
          </a:xfrm>
        </p:grpSpPr>
        <p:sp>
          <p:nvSpPr>
            <p:cNvPr id="60" name="TextBox 59"/>
            <p:cNvSpPr txBox="1"/>
            <p:nvPr/>
          </p:nvSpPr>
          <p:spPr>
            <a:xfrm>
              <a:off x="7802229" y="4434219"/>
              <a:ext cx="392562" cy="378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-8</a:t>
              </a:r>
              <a:endParaRPr lang="en-US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8654678" y="4434219"/>
              <a:ext cx="392562" cy="3787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-2</a:t>
              </a:r>
              <a:endParaRPr lang="en-US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11077053" y="4433509"/>
              <a:ext cx="4585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5</a:t>
              </a:r>
              <a:endParaRPr lang="en-US" dirty="0"/>
            </a:p>
          </p:txBody>
        </p:sp>
        <p:cxnSp>
          <p:nvCxnSpPr>
            <p:cNvPr id="25" name="Straight Connector 24"/>
            <p:cNvCxnSpPr/>
            <p:nvPr/>
          </p:nvCxnSpPr>
          <p:spPr>
            <a:xfrm flipH="1">
              <a:off x="11353340" y="4895605"/>
              <a:ext cx="204951" cy="173421"/>
            </a:xfrm>
            <a:prstGeom prst="line">
              <a:avLst/>
            </a:prstGeom>
            <a:ln>
              <a:solidFill>
                <a:srgbClr val="FF48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H="1" flipV="1">
              <a:off x="11353338" y="4708618"/>
              <a:ext cx="204951" cy="173421"/>
            </a:xfrm>
            <a:prstGeom prst="line">
              <a:avLst/>
            </a:prstGeom>
            <a:ln>
              <a:solidFill>
                <a:srgbClr val="FF489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V="1">
              <a:off x="11245610" y="4791602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V="1">
              <a:off x="10960778" y="4791602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V="1">
              <a:off x="10675948" y="4791602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flipV="1">
              <a:off x="10391118" y="4791602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flipV="1">
              <a:off x="10106288" y="4791602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flipV="1">
              <a:off x="9821458" y="4791602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Arrow Connector 78"/>
            <p:cNvCxnSpPr/>
            <p:nvPr/>
          </p:nvCxnSpPr>
          <p:spPr>
            <a:xfrm flipH="1">
              <a:off x="7630446" y="4888822"/>
              <a:ext cx="2002220" cy="0"/>
            </a:xfrm>
            <a:prstGeom prst="straightConnector1">
              <a:avLst/>
            </a:prstGeom>
            <a:ln w="38100">
              <a:solidFill>
                <a:srgbClr val="340264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7677744" y="4888822"/>
              <a:ext cx="204951" cy="173421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V="1">
              <a:off x="7677746" y="4701835"/>
              <a:ext cx="204951" cy="173421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H="1" flipV="1">
              <a:off x="7990425" y="4784819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flipH="1" flipV="1">
              <a:off x="8275257" y="4784819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H="1" flipV="1">
              <a:off x="8560087" y="4784819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flipH="1" flipV="1">
              <a:off x="8844917" y="4784819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flipH="1" flipV="1">
              <a:off x="9129747" y="4784819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flipH="1" flipV="1">
              <a:off x="9414577" y="4784819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flipH="1" flipV="1">
              <a:off x="9616900" y="4779565"/>
              <a:ext cx="0" cy="204952"/>
            </a:xfrm>
            <a:prstGeom prst="line">
              <a:avLst/>
            </a:prstGeom>
            <a:ln>
              <a:solidFill>
                <a:srgbClr val="34026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8829151" y="4888035"/>
              <a:ext cx="2760672" cy="0"/>
            </a:xfrm>
            <a:prstGeom prst="straightConnector1">
              <a:avLst/>
            </a:prstGeom>
            <a:ln w="38100">
              <a:solidFill>
                <a:srgbClr val="FF489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9274663" y="4464468"/>
              <a:ext cx="4585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1917932" y="1486338"/>
                <a:ext cx="7750005" cy="507831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2400" dirty="0"/>
                  <a:t>Solve the inequality</a:t>
                </a:r>
              </a:p>
              <a:p>
                <a:pPr algn="ctr"/>
                <a:r>
                  <a:rPr lang="en-US" sz="2400" dirty="0"/>
                  <a:t>-3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</m:oMath>
                </a14:m>
                <a:r>
                  <a:rPr lang="en-US" sz="2400" dirty="0"/>
                  <a:t>(x + 4) ≤ 2x – 2 </a:t>
                </a:r>
              </a:p>
              <a:p>
                <a:r>
                  <a:rPr lang="en-US" sz="2400" b="1" dirty="0"/>
                  <a:t>Solution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Apply the distributive property to get rid of the parentheses.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-3x -12 ≤ 2x – 2 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-3x – 2x ≤ -2 + 12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-5x ≤ 10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Divide both sides by -5 and remember to change the inequality direction.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2400" dirty="0"/>
                  <a:t>x  ≥  -2</a:t>
                </a: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17932" y="1486338"/>
                <a:ext cx="7750005" cy="5078313"/>
              </a:xfrm>
              <a:prstGeom prst="rect">
                <a:avLst/>
              </a:prstGeom>
              <a:blipFill rotWithShape="0">
                <a:blip r:embed="rId2"/>
                <a:stretch>
                  <a:fillRect l="-1259" t="-960" r="-79" b="-7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815102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SOLVING INEQUALITIES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1608675" y="122337"/>
            <a:ext cx="551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01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67497" y="901519"/>
            <a:ext cx="1923604" cy="6718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/>
              <a:t>PROBLEM 4</a:t>
            </a:r>
            <a:endParaRPr lang="en-US" sz="2800" b="1" dirty="0"/>
          </a:p>
        </p:txBody>
      </p:sp>
      <p:sp>
        <p:nvSpPr>
          <p:cNvPr id="2" name="Rectangle 1"/>
          <p:cNvSpPr/>
          <p:nvPr/>
        </p:nvSpPr>
        <p:spPr>
          <a:xfrm>
            <a:off x="1954296" y="1470573"/>
            <a:ext cx="775000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Solve the compound inequality</a:t>
            </a:r>
          </a:p>
          <a:p>
            <a:pPr algn="ctr"/>
            <a:r>
              <a:rPr lang="en-US" sz="2400" dirty="0"/>
              <a:t>3</a:t>
            </a:r>
            <a:r>
              <a:rPr lang="en-US" sz="2400" i="1" dirty="0"/>
              <a:t>x </a:t>
            </a:r>
            <a:r>
              <a:rPr lang="en-US" sz="2400" dirty="0"/>
              <a:t>- 9 </a:t>
            </a:r>
            <a:r>
              <a:rPr lang="en-US" sz="2400" u="sng" dirty="0"/>
              <a:t>&lt;</a:t>
            </a:r>
            <a:r>
              <a:rPr lang="en-US" sz="2400" dirty="0"/>
              <a:t> 12 and 3</a:t>
            </a:r>
            <a:r>
              <a:rPr lang="en-US" sz="2400" i="1" dirty="0"/>
              <a:t>x</a:t>
            </a:r>
            <a:r>
              <a:rPr lang="en-US" sz="2400" dirty="0"/>
              <a:t> - 9 </a:t>
            </a:r>
            <a:r>
              <a:rPr lang="en-US" sz="2400" u="sng" dirty="0"/>
              <a:t>&gt;</a:t>
            </a:r>
            <a:r>
              <a:rPr lang="en-US" sz="2400" dirty="0"/>
              <a:t> -3</a:t>
            </a:r>
          </a:p>
          <a:p>
            <a:r>
              <a:rPr lang="en-US" sz="2400" b="1" dirty="0"/>
              <a:t>Solution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Solve the first inequality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3x </a:t>
            </a:r>
            <a:r>
              <a:rPr lang="en-US" sz="2400" u="sng" dirty="0"/>
              <a:t>&lt;</a:t>
            </a:r>
            <a:r>
              <a:rPr lang="en-US" sz="2400" dirty="0"/>
              <a:t> 21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x </a:t>
            </a:r>
            <a:r>
              <a:rPr lang="en-US" sz="2400" u="sng" dirty="0"/>
              <a:t>&lt;</a:t>
            </a:r>
            <a:r>
              <a:rPr lang="en-US" sz="2400" dirty="0"/>
              <a:t> 7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Solve the second </a:t>
            </a:r>
            <a:r>
              <a:rPr lang="en-US" sz="2400" dirty="0" smtClean="0"/>
              <a:t>inequality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/>
              <a:t>3x </a:t>
            </a:r>
            <a:r>
              <a:rPr lang="en-US" sz="2400" u="sng" dirty="0"/>
              <a:t>&gt;</a:t>
            </a:r>
            <a:r>
              <a:rPr lang="en-US" sz="2400" dirty="0"/>
              <a:t> 6</a:t>
            </a:r>
          </a:p>
          <a:p>
            <a:pPr>
              <a:lnSpc>
                <a:spcPct val="150000"/>
              </a:lnSpc>
            </a:pPr>
            <a:r>
              <a:rPr lang="en-US" sz="2400" dirty="0"/>
              <a:t>x </a:t>
            </a:r>
            <a:r>
              <a:rPr lang="en-US" sz="2400" u="sng" dirty="0"/>
              <a:t>&gt;</a:t>
            </a:r>
            <a:r>
              <a:rPr lang="en-US" sz="2400" dirty="0"/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41155580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SOLVING INEQUALITIES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1608675" y="122337"/>
            <a:ext cx="551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01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67496" y="901519"/>
            <a:ext cx="1923605" cy="6718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800" b="1" dirty="0" smtClean="0"/>
              <a:t>PROBLEM 4</a:t>
            </a:r>
            <a:endParaRPr lang="en-US" sz="2800" b="1" dirty="0"/>
          </a:p>
        </p:txBody>
      </p:sp>
      <p:sp>
        <p:nvSpPr>
          <p:cNvPr id="3" name="Rectangle 2"/>
          <p:cNvSpPr/>
          <p:nvPr/>
        </p:nvSpPr>
        <p:spPr>
          <a:xfrm>
            <a:off x="3063765" y="2242121"/>
            <a:ext cx="6096000" cy="169706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dirty="0"/>
              <a:t>The solution is </a:t>
            </a:r>
            <a:r>
              <a:rPr lang="en-US" sz="2400" b="1" dirty="0"/>
              <a:t>2 </a:t>
            </a:r>
            <a:r>
              <a:rPr lang="en-US" sz="2400" b="1" u="sng" dirty="0"/>
              <a:t>&lt;</a:t>
            </a:r>
            <a:r>
              <a:rPr lang="en-US" sz="2400" b="1" dirty="0"/>
              <a:t> </a:t>
            </a:r>
            <a:r>
              <a:rPr lang="en-US" sz="2400" b="1" i="1" dirty="0"/>
              <a:t>x</a:t>
            </a:r>
            <a:r>
              <a:rPr lang="en-US" sz="2400" b="1" dirty="0"/>
              <a:t> </a:t>
            </a:r>
            <a:r>
              <a:rPr lang="en-US" sz="2400" b="1" u="sng" dirty="0"/>
              <a:t>&lt;</a:t>
            </a:r>
            <a:r>
              <a:rPr lang="en-US" sz="2400" b="1" dirty="0"/>
              <a:t> 7,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/>
              <a:t>which can be read </a:t>
            </a:r>
            <a:r>
              <a:rPr lang="en-US" sz="2400" b="1" i="1" dirty="0"/>
              <a:t>x</a:t>
            </a:r>
            <a:r>
              <a:rPr lang="en-US" sz="2400" b="1" dirty="0"/>
              <a:t> </a:t>
            </a:r>
            <a:r>
              <a:rPr lang="en-US" sz="2400" b="1" u="sng" dirty="0"/>
              <a:t>&gt;</a:t>
            </a:r>
            <a:r>
              <a:rPr lang="en-US" sz="2400" b="1" dirty="0"/>
              <a:t> 2 and </a:t>
            </a:r>
            <a:r>
              <a:rPr lang="en-US" sz="2400" b="1" i="1" dirty="0"/>
              <a:t>x</a:t>
            </a:r>
            <a:r>
              <a:rPr lang="en-US" sz="2400" b="1" dirty="0"/>
              <a:t> </a:t>
            </a:r>
            <a:r>
              <a:rPr lang="en-US" sz="2400" b="1" u="sng" dirty="0"/>
              <a:t>&lt;</a:t>
            </a:r>
            <a:r>
              <a:rPr lang="en-US" sz="2400" b="1" dirty="0"/>
              <a:t> 7.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/>
              <a:t>Interval notation:  </a:t>
            </a:r>
            <a:r>
              <a:rPr lang="en-US" sz="2400" b="1" dirty="0"/>
              <a:t>[2, 7]</a:t>
            </a:r>
            <a:endParaRPr lang="en-US" sz="2400" dirty="0"/>
          </a:p>
        </p:txBody>
      </p:sp>
      <p:grpSp>
        <p:nvGrpSpPr>
          <p:cNvPr id="34" name="Group 33"/>
          <p:cNvGrpSpPr/>
          <p:nvPr/>
        </p:nvGrpSpPr>
        <p:grpSpPr>
          <a:xfrm>
            <a:off x="3764287" y="5018481"/>
            <a:ext cx="3347458" cy="458757"/>
            <a:chOff x="2175641" y="5727018"/>
            <a:chExt cx="3347458" cy="458757"/>
          </a:xfrm>
        </p:grpSpPr>
        <p:cxnSp>
          <p:nvCxnSpPr>
            <p:cNvPr id="35" name="Straight Connector 34"/>
            <p:cNvCxnSpPr/>
            <p:nvPr/>
          </p:nvCxnSpPr>
          <p:spPr>
            <a:xfrm>
              <a:off x="2383436" y="5801710"/>
              <a:ext cx="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6" name="Group 35"/>
            <p:cNvGrpSpPr/>
            <p:nvPr/>
          </p:nvGrpSpPr>
          <p:grpSpPr>
            <a:xfrm>
              <a:off x="2175641" y="5727018"/>
              <a:ext cx="3347458" cy="458757"/>
              <a:chOff x="2175641" y="5727018"/>
              <a:chExt cx="3347458" cy="458757"/>
            </a:xfrm>
          </p:grpSpPr>
          <p:sp>
            <p:nvSpPr>
              <p:cNvPr id="41" name="TextBox 40"/>
              <p:cNvSpPr txBox="1"/>
              <p:nvPr/>
            </p:nvSpPr>
            <p:spPr>
              <a:xfrm>
                <a:off x="2555047" y="5816443"/>
                <a:ext cx="29680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0   1    2    3   4    5   6    7    8 </a:t>
                </a:r>
                <a:endParaRPr lang="en-US" dirty="0"/>
              </a:p>
            </p:txBody>
          </p:sp>
          <p:grpSp>
            <p:nvGrpSpPr>
              <p:cNvPr id="42" name="Group 41"/>
              <p:cNvGrpSpPr/>
              <p:nvPr/>
            </p:nvGrpSpPr>
            <p:grpSpPr>
              <a:xfrm>
                <a:off x="2175641" y="5727018"/>
                <a:ext cx="3317478" cy="149385"/>
                <a:chOff x="2175641" y="5727018"/>
                <a:chExt cx="3317478" cy="149385"/>
              </a:xfrm>
            </p:grpSpPr>
            <p:grpSp>
              <p:nvGrpSpPr>
                <p:cNvPr id="43" name="Group 42"/>
                <p:cNvGrpSpPr/>
                <p:nvPr/>
              </p:nvGrpSpPr>
              <p:grpSpPr>
                <a:xfrm>
                  <a:off x="2175641" y="5727018"/>
                  <a:ext cx="3317478" cy="149385"/>
                  <a:chOff x="2175641" y="5727018"/>
                  <a:chExt cx="3317478" cy="149385"/>
                </a:xfrm>
              </p:grpSpPr>
              <p:cxnSp>
                <p:nvCxnSpPr>
                  <p:cNvPr id="45" name="Straight Connector 44"/>
                  <p:cNvCxnSpPr/>
                  <p:nvPr/>
                </p:nvCxnSpPr>
                <p:spPr>
                  <a:xfrm>
                    <a:off x="2175641" y="5801710"/>
                    <a:ext cx="3317478" cy="0"/>
                  </a:xfrm>
                  <a:prstGeom prst="line">
                    <a:avLst/>
                  </a:prstGeom>
                  <a:ln>
                    <a:solidFill>
                      <a:schemeClr val="tx1">
                        <a:lumMod val="95000"/>
                        <a:lumOff val="5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/>
                  <p:cNvCxnSpPr/>
                  <p:nvPr/>
                </p:nvCxnSpPr>
                <p:spPr>
                  <a:xfrm>
                    <a:off x="2668247" y="5727018"/>
                    <a:ext cx="0" cy="14938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/>
                  <p:cNvCxnSpPr/>
                  <p:nvPr/>
                </p:nvCxnSpPr>
                <p:spPr>
                  <a:xfrm>
                    <a:off x="2972690" y="5727018"/>
                    <a:ext cx="0" cy="14938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/>
                  <p:cNvCxnSpPr/>
                  <p:nvPr/>
                </p:nvCxnSpPr>
                <p:spPr>
                  <a:xfrm>
                    <a:off x="3277133" y="5727018"/>
                    <a:ext cx="0" cy="14938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3581576" y="5727018"/>
                    <a:ext cx="0" cy="14938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/>
                  <p:cNvCxnSpPr/>
                  <p:nvPr/>
                </p:nvCxnSpPr>
                <p:spPr>
                  <a:xfrm>
                    <a:off x="3886019" y="5727018"/>
                    <a:ext cx="0" cy="14938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/>
                  <p:cNvCxnSpPr/>
                  <p:nvPr/>
                </p:nvCxnSpPr>
                <p:spPr>
                  <a:xfrm>
                    <a:off x="4190462" y="5727018"/>
                    <a:ext cx="0" cy="14938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2" name="Straight Connector 51"/>
                  <p:cNvCxnSpPr/>
                  <p:nvPr/>
                </p:nvCxnSpPr>
                <p:spPr>
                  <a:xfrm>
                    <a:off x="4494905" y="5727018"/>
                    <a:ext cx="0" cy="14938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3" name="Straight Connector 52"/>
                  <p:cNvCxnSpPr/>
                  <p:nvPr/>
                </p:nvCxnSpPr>
                <p:spPr>
                  <a:xfrm>
                    <a:off x="4799349" y="5727018"/>
                    <a:ext cx="0" cy="149385"/>
                  </a:xfrm>
                  <a:prstGeom prst="line">
                    <a:avLst/>
                  </a:prstGeom>
                  <a:ln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4" name="Straight Connector 43"/>
                <p:cNvCxnSpPr/>
                <p:nvPr/>
              </p:nvCxnSpPr>
              <p:spPr>
                <a:xfrm>
                  <a:off x="5116641" y="5727018"/>
                  <a:ext cx="0" cy="14938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37" name="Group 36"/>
            <p:cNvGrpSpPr/>
            <p:nvPr/>
          </p:nvGrpSpPr>
          <p:grpSpPr>
            <a:xfrm>
              <a:off x="3205014" y="5737197"/>
              <a:ext cx="1686958" cy="126642"/>
              <a:chOff x="7585023" y="5681272"/>
              <a:chExt cx="2329495" cy="194872"/>
            </a:xfrm>
          </p:grpSpPr>
          <p:sp>
            <p:nvSpPr>
              <p:cNvPr id="38" name="Oval 37"/>
              <p:cNvSpPr/>
              <p:nvPr/>
            </p:nvSpPr>
            <p:spPr>
              <a:xfrm>
                <a:off x="7585023" y="5681272"/>
                <a:ext cx="194872" cy="194872"/>
              </a:xfrm>
              <a:prstGeom prst="ellipse">
                <a:avLst/>
              </a:prstGeom>
              <a:solidFill>
                <a:schemeClr val="tx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38"/>
              <p:cNvSpPr/>
              <p:nvPr/>
            </p:nvSpPr>
            <p:spPr>
              <a:xfrm>
                <a:off x="9719646" y="5681272"/>
                <a:ext cx="194872" cy="194872"/>
              </a:xfrm>
              <a:prstGeom prst="ellipse">
                <a:avLst/>
              </a:prstGeom>
              <a:solidFill>
                <a:schemeClr val="tx1"/>
              </a:solidFill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0" name="Straight Connector 39"/>
              <p:cNvCxnSpPr>
                <a:stCxn id="38" idx="2"/>
              </p:cNvCxnSpPr>
              <p:nvPr/>
            </p:nvCxnSpPr>
            <p:spPr>
              <a:xfrm>
                <a:off x="7585023" y="5778708"/>
                <a:ext cx="2166058" cy="13041"/>
              </a:xfrm>
              <a:prstGeom prst="line">
                <a:avLst/>
              </a:prstGeom>
              <a:ln w="38100"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3079000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982630" y="2023032"/>
            <a:ext cx="382034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en-US" sz="2400" b="1" dirty="0" smtClean="0"/>
              <a:t>STUDENTS WILL BE ABLE TO:</a:t>
            </a:r>
            <a:endParaRPr lang="en-US" alt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2815979" y="2549929"/>
            <a:ext cx="8171811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5425" lvl="0" indent="-225425">
              <a:buFont typeface="Arial" pitchFamily="34" charset="0"/>
              <a:buChar char="•"/>
            </a:pPr>
            <a:r>
              <a:rPr lang="en-US" sz="2400" dirty="0"/>
              <a:t>Solve inequalities in one variable.</a:t>
            </a:r>
          </a:p>
          <a:p>
            <a:pPr marL="225425" indent="-225425">
              <a:buFont typeface="Arial" pitchFamily="34" charset="0"/>
              <a:buChar char="•"/>
            </a:pPr>
            <a:r>
              <a:rPr lang="en-US" sz="2400" dirty="0"/>
              <a:t>Create Inequalities in one variable.</a:t>
            </a:r>
          </a:p>
          <a:p>
            <a:pPr marL="225425" indent="-225425">
              <a:buFont typeface="Arial" pitchFamily="34" charset="0"/>
              <a:buChar char="•"/>
            </a:pPr>
            <a:r>
              <a:rPr lang="en-US" sz="2400" dirty="0"/>
              <a:t>Understand the difference between linear inequalities and compound linear inequalities.</a:t>
            </a:r>
          </a:p>
          <a:p>
            <a:pPr marL="165100" lvl="1"/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505049" y="4375064"/>
            <a:ext cx="254826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400" b="1" dirty="0" smtClean="0"/>
              <a:t>KEY VOCABULARY:</a:t>
            </a:r>
            <a:endParaRPr lang="en-US" alt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2815979" y="5099529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25425">
              <a:buSzPct val="100000"/>
              <a:buFontTx/>
              <a:buChar char="•"/>
            </a:pPr>
            <a:r>
              <a:rPr lang="en-US" altLang="en-US" sz="2400" dirty="0"/>
              <a:t> </a:t>
            </a:r>
            <a:r>
              <a:rPr lang="en-US" altLang="en-US" sz="2400" dirty="0" smtClean="0"/>
              <a:t>Inequality</a:t>
            </a:r>
            <a:r>
              <a:rPr lang="en-US" altLang="en-US" sz="2400" dirty="0"/>
              <a:t>.</a:t>
            </a:r>
          </a:p>
          <a:p>
            <a:pPr indent="225425"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Compound Inequality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870412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SOLVING INEQUALITIES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81000" y="1970397"/>
            <a:ext cx="1074597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An inequality says that two values are not equal.</a:t>
            </a:r>
          </a:p>
          <a:p>
            <a:pPr algn="ctr"/>
            <a:r>
              <a:rPr lang="en-US" sz="2400" dirty="0"/>
              <a:t> </a:t>
            </a:r>
            <a:br>
              <a:rPr lang="en-US" sz="2400" dirty="0"/>
            </a:br>
            <a:r>
              <a:rPr lang="en-US" sz="2400" dirty="0"/>
              <a:t>a ≠ b says that a is not equal to b</a:t>
            </a:r>
          </a:p>
          <a:p>
            <a:pPr algn="ctr"/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There are other special symbols that show in </a:t>
            </a:r>
            <a:r>
              <a:rPr lang="en-US" sz="2400" i="1" dirty="0"/>
              <a:t>what way</a:t>
            </a:r>
            <a:r>
              <a:rPr lang="en-US" sz="2400" dirty="0"/>
              <a:t> things are not equal.</a:t>
            </a:r>
          </a:p>
          <a:p>
            <a:pPr algn="ctr">
              <a:lnSpc>
                <a:spcPct val="150000"/>
              </a:lnSpc>
            </a:pP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a &lt; b says that a is less than b</a:t>
            </a:r>
            <a:br>
              <a:rPr lang="en-US" sz="2400" dirty="0"/>
            </a:br>
            <a:r>
              <a:rPr lang="en-US" sz="2400" dirty="0"/>
              <a:t>a &gt; b says that a is greater than b</a:t>
            </a:r>
            <a:br>
              <a:rPr lang="en-US" sz="2400" dirty="0"/>
            </a:br>
            <a:r>
              <a:rPr lang="en-US" sz="2400" dirty="0"/>
              <a:t>(those two are known as strict inequality) </a:t>
            </a:r>
            <a:br>
              <a:rPr lang="en-US" sz="2400" dirty="0"/>
            </a:br>
            <a:endParaRPr lang="en-US" sz="2400" dirty="0"/>
          </a:p>
        </p:txBody>
      </p:sp>
      <p:sp>
        <p:nvSpPr>
          <p:cNvPr id="30" name="TextBox 29"/>
          <p:cNvSpPr txBox="1"/>
          <p:nvPr/>
        </p:nvSpPr>
        <p:spPr>
          <a:xfrm>
            <a:off x="11608675" y="122337"/>
            <a:ext cx="551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01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3437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SOLVING INEQUALITIES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381000" y="1970397"/>
            <a:ext cx="1074597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</a:pPr>
            <a:r>
              <a:rPr lang="en-US" sz="2400" dirty="0"/>
              <a:t>a ≤ b means that a is less than or equal to b</a:t>
            </a:r>
            <a:br>
              <a:rPr lang="en-US" sz="2400" dirty="0"/>
            </a:br>
            <a:r>
              <a:rPr lang="en-US" sz="2400" dirty="0"/>
              <a:t>a ≥ b means that a is greater than or equal to b.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1608675" y="122337"/>
            <a:ext cx="551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01</a:t>
            </a:r>
            <a:endParaRPr lang="en-US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3879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SOLVING INEQUALITIES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1608675" y="122337"/>
            <a:ext cx="551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01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97636" y="959369"/>
            <a:ext cx="4646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PROPERTIES OF INEQUALITIES</a:t>
            </a: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09710597"/>
                  </p:ext>
                </p:extLst>
              </p:nvPr>
            </p:nvGraphicFramePr>
            <p:xfrm>
              <a:off x="2235002" y="1482589"/>
              <a:ext cx="8128000" cy="423185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/>
                    <a:gridCol w="4064000"/>
                  </a:tblGrid>
                  <a:tr h="1000979"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Anti reflexive Property </a:t>
                          </a:r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For all real numbers z,</a:t>
                          </a:r>
                        </a:p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≮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𝑎𝑛𝑑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≯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</m:oMath>
                            </m:oMathPara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Anti Symmetry Property </a:t>
                          </a: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For all real numbers x and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</a:rPr>
                            <a:t> y</a:t>
                          </a: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,</a:t>
                          </a:r>
                        </a:p>
                        <a:p>
                          <a:pPr marL="342900" indent="-342900" algn="ctr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US" sz="2000" b="0" i="0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If</a:t>
                          </a:r>
                          <a:r>
                            <a:rPr lang="en-US" sz="2000" b="0" i="0" baseline="0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,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𝑡h𝑒𝑛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≮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342900" marR="0" indent="-34290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Char char="•"/>
                            <a:tabLst/>
                            <a:defRPr/>
                          </a:pPr>
                          <a:r>
                            <a:rPr lang="en-US" sz="2000" b="0" i="0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If</a:t>
                          </a:r>
                          <a:r>
                            <a:rPr lang="en-US" sz="2000" b="0" i="0" baseline="0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,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𝑡h𝑒𝑛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≯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oMath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algn="ctr"/>
                          <a:endParaRPr lang="en-US" sz="2000" b="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Transitive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</a:rPr>
                            <a:t> Property</a:t>
                          </a:r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For all real numbers x,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</a:rPr>
                            <a:t> y </a:t>
                          </a: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and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</a:rPr>
                            <a:t> z</a:t>
                          </a:r>
                          <a:endParaRPr lang="en-US" sz="2000" b="0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342900" indent="-342900" algn="ctr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US" sz="2000" b="0" i="0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If</a:t>
                          </a:r>
                          <a:r>
                            <a:rPr lang="en-US" sz="2000" b="0" i="0" baseline="0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,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𝑡h𝑒𝑛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0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m:rPr>
                                  <m:sty m:val="p"/>
                                </m:rPr>
                                <a:rPr lang="en-US" sz="2000" b="0" i="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z</m:t>
                              </m:r>
                              <m:r>
                                <a:rPr lang="en-US" sz="2000" b="0" i="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endParaRPr lang="en-US" sz="2000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indent="0" algn="ctr">
                            <a:buFont typeface="Arial" panose="020B0604020202020204" pitchFamily="34" charset="0"/>
                            <a:buNone/>
                            <a:tabLst>
                              <a:tab pos="341313" algn="l"/>
                            </a:tabLs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000" b="0" i="0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then</m:t>
                                </m:r>
                                <m:r>
                                  <a:rPr lang="en-US" sz="2000" b="0" i="0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US" sz="20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</m:oMath>
                            </m:oMathPara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342900" indent="-342900" algn="ctr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US" sz="2000" b="0" i="0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If</a:t>
                          </a:r>
                          <a:r>
                            <a:rPr lang="en-US" sz="2000" b="0" i="0" baseline="0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,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𝑡h𝑒𝑛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m:rPr>
                                  <m:sty m:val="p"/>
                                </m:rPr>
                                <a:rPr lang="en-US" sz="2000" b="0" i="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z</m:t>
                              </m:r>
                              <m:r>
                                <a:rPr lang="en-US" sz="2000" b="0" i="0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</m:oMath>
                          </a14:m>
                          <a:endParaRPr lang="en-US" sz="2000" b="0" i="0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endParaRPr>
                        </a:p>
                        <a:p>
                          <a:pPr marL="0" indent="0" algn="ctr">
                            <a:buFont typeface="Arial" panose="020B0604020202020204" pitchFamily="34" charset="0"/>
                            <a:buNone/>
                            <a:tabLst>
                              <a:tab pos="341313" algn="l"/>
                            </a:tabLs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m:rPr>
                                    <m:sty m:val="p"/>
                                  </m:rPr>
                                  <a:rPr lang="en-US" sz="2000" b="0" i="0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then</m:t>
                                </m:r>
                                <m:r>
                                  <a:rPr lang="en-US" sz="2000" b="0" i="0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sz="2000" b="0" i="1" dirty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</m:oMath>
                            </m:oMathPara>
                          </a14:m>
                          <a:endParaRPr lang="en-US" sz="20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609710597"/>
                  </p:ext>
                </p:extLst>
              </p:nvPr>
            </p:nvGraphicFramePr>
            <p:xfrm>
              <a:off x="2235002" y="1482589"/>
              <a:ext cx="8128000" cy="4231859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/>
                    <a:gridCol w="4064000"/>
                  </a:tblGrid>
                  <a:tr h="1000979"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Anti reflexive Property </a:t>
                          </a:r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00150" t="-610" r="-750" b="-325000"/>
                          </a:stretch>
                        </a:blipFill>
                      </a:tcPr>
                    </a:tc>
                  </a:tr>
                  <a:tr h="161544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Anti Symmetry Property </a:t>
                          </a: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00150" t="-62030" r="-750" b="-100376"/>
                          </a:stretch>
                        </a:blipFill>
                      </a:tcPr>
                    </a:tc>
                  </a:tr>
                  <a:tr h="16154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Transitive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</a:rPr>
                            <a:t> Property</a:t>
                          </a:r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00150" t="-162642" r="-750" b="-75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4289601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SOLVING INEQUALITIES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1608675" y="122337"/>
            <a:ext cx="551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01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97636" y="959369"/>
            <a:ext cx="4646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PROPERTIES OF INEQUALITIES</a:t>
            </a: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78924662"/>
                  </p:ext>
                </p:extLst>
              </p:nvPr>
            </p:nvGraphicFramePr>
            <p:xfrm>
              <a:off x="2235002" y="1482589"/>
              <a:ext cx="8128000" cy="2316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/>
                    <a:gridCol w="4064000"/>
                  </a:tblGrid>
                  <a:tr h="1000979"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Addition Property </a:t>
                          </a:r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For all real numbers </a:t>
                          </a:r>
                          <a:r>
                            <a:rPr lang="en-US" sz="2000" b="0" dirty="0" err="1" smtClean="0">
                              <a:solidFill>
                                <a:schemeClr val="tx1"/>
                              </a:solidFill>
                            </a:rPr>
                            <a:t>x,y</a:t>
                          </a: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 and z,</a:t>
                          </a:r>
                        </a:p>
                        <a:p>
                          <a:pPr marL="342900" indent="-342900" algn="ctr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If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𝑡h𝑒𝑛</m:t>
                              </m:r>
                            </m:oMath>
                          </a14:m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       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+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</m:oMath>
                            </m:oMathPara>
                          </a14:m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</a:tr>
                  <a:tr h="37084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Subtraction Property </a:t>
                          </a: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For all real numbers </a:t>
                          </a:r>
                          <a:r>
                            <a:rPr lang="en-US" sz="2000" b="0" dirty="0" err="1" smtClean="0">
                              <a:solidFill>
                                <a:schemeClr val="tx1"/>
                              </a:solidFill>
                            </a:rPr>
                            <a:t>x,</a:t>
                          </a:r>
                          <a:r>
                            <a:rPr lang="en-US" sz="2000" b="0" baseline="0" dirty="0" err="1" smtClean="0">
                              <a:solidFill>
                                <a:schemeClr val="tx1"/>
                              </a:solidFill>
                            </a:rPr>
                            <a:t>y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</a:rPr>
                            <a:t> and z</a:t>
                          </a: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,</a:t>
                          </a:r>
                        </a:p>
                        <a:p>
                          <a:pPr marL="342900" indent="-342900" algn="ctr">
                            <a:buFont typeface="Arial" panose="020B0604020202020204" pitchFamily="34" charset="0"/>
                            <a:buChar char="•"/>
                          </a:pPr>
                          <a:r>
                            <a:rPr lang="en-US" sz="2000" b="0" i="0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If</a:t>
                          </a:r>
                          <a:r>
                            <a:rPr lang="en-US" sz="2000" b="0" i="0" baseline="0" dirty="0" smtClean="0">
                              <a:solidFill>
                                <a:schemeClr val="tx1"/>
                              </a:solidFill>
                              <a:latin typeface="+mn-lt"/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,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𝑡h𝑒𝑛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</m:oMath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algn="ctr"/>
                          <a:endParaRPr lang="en-US" sz="2000" b="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4078924662"/>
                  </p:ext>
                </p:extLst>
              </p:nvPr>
            </p:nvGraphicFramePr>
            <p:xfrm>
              <a:off x="2235002" y="1482589"/>
              <a:ext cx="8128000" cy="2316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/>
                    <a:gridCol w="4064000"/>
                  </a:tblGrid>
                  <a:tr h="1005840">
                    <a:tc>
                      <a:txBody>
                        <a:bodyPr/>
                        <a:lstStyle/>
                        <a:p>
                          <a:pPr algn="ctr"/>
                          <a:endParaRPr lang="en-US" sz="2000" b="0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Addition Property </a:t>
                          </a:r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00150" t="-3030" r="-750" b="-132121"/>
                          </a:stretch>
                        </a:blipFill>
                      </a:tcPr>
                    </a:tc>
                  </a:tr>
                  <a:tr h="1310640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2000" b="0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Subtraction Property </a:t>
                          </a: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00150" t="-78704" r="-750" b="-926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4116413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SOLVING INEQUALITIES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1608675" y="122337"/>
            <a:ext cx="551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01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97636" y="959369"/>
            <a:ext cx="4646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PROPERTIES OF INEQUALITIES</a:t>
            </a: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24144054"/>
                  </p:ext>
                </p:extLst>
              </p:nvPr>
            </p:nvGraphicFramePr>
            <p:xfrm>
              <a:off x="2471485" y="1876727"/>
              <a:ext cx="8128000" cy="34442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/>
                    <a:gridCol w="4064000"/>
                  </a:tblGrid>
                  <a:tr h="10009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Multiplication Property</a:t>
                          </a:r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For all real numbers x, y and z,</a:t>
                          </a:r>
                        </a:p>
                        <a:p>
                          <a:pPr marL="342900" indent="-342900" algn="l">
                            <a:buFont typeface="Arial" panose="020B0604020202020204" pitchFamily="34" charset="0"/>
                            <a:buChar char="•"/>
                            <a:tabLst>
                              <a:tab pos="236538" algn="l"/>
                              <a:tab pos="457200" algn="l"/>
                            </a:tabLst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If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𝑡h𝑒𝑛</m:t>
                              </m:r>
                            </m:oMath>
                          </a14:m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       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𝑥𝑧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𝑦𝑧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𝑖𝑓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&gt;0</m:t>
                                </m:r>
                              </m:oMath>
                            </m:oMathPara>
                          </a14:m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       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𝑥𝑧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𝑦𝑧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𝑖𝑓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&lt;0</m:t>
                                </m:r>
                              </m:oMath>
                            </m:oMathPara>
                          </a14:m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        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𝑥𝑧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𝑦𝑧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</m:t>
                              </m:r>
                            </m:oMath>
                          </a14:m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342900" indent="-342900" algn="l">
                            <a:buFont typeface="Arial" panose="020B0604020202020204" pitchFamily="34" charset="0"/>
                            <a:buChar char="•"/>
                            <a:tabLst>
                              <a:tab pos="236538" algn="l"/>
                              <a:tab pos="457200" algn="l"/>
                            </a:tabLst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If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𝑡h𝑒𝑛</m:t>
                              </m:r>
                            </m:oMath>
                          </a14:m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       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𝑥𝑧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&gt;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𝑦𝑧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𝑖𝑓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&gt;0</m:t>
                                </m:r>
                              </m:oMath>
                            </m:oMathPara>
                          </a14:m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       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𝑥𝑧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𝑦𝑧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𝑖𝑓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&lt;0</m:t>
                                </m:r>
                              </m:oMath>
                            </m:oMathPara>
                          </a14:m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  <a:ea typeface="Cambria Math" panose="02040503050406030204" pitchFamily="18" charset="0"/>
                            </a:rPr>
                            <a:t>        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𝑥𝑧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𝑦𝑧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 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𝑖𝑓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=0</m:t>
                              </m:r>
                            </m:oMath>
                          </a14:m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624144054"/>
                  </p:ext>
                </p:extLst>
              </p:nvPr>
            </p:nvGraphicFramePr>
            <p:xfrm>
              <a:off x="2471485" y="1876727"/>
              <a:ext cx="8128000" cy="344424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/>
                    <a:gridCol w="4064000"/>
                  </a:tblGrid>
                  <a:tr h="34442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Multiplication Property</a:t>
                          </a:r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00150" t="-883" r="-600" b="-883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6541" y="2374204"/>
            <a:ext cx="1420491" cy="1920406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46541" y="3866673"/>
            <a:ext cx="1420491" cy="1920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97309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SOLVING INEQUALITIES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1608675" y="122337"/>
            <a:ext cx="551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01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597636" y="959369"/>
            <a:ext cx="46469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PROPERTIES OF INEQUALITIES</a:t>
            </a: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87801328"/>
                  </p:ext>
                </p:extLst>
              </p:nvPr>
            </p:nvGraphicFramePr>
            <p:xfrm>
              <a:off x="2392657" y="1939789"/>
              <a:ext cx="8128000" cy="430504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/>
                    <a:gridCol w="4064000"/>
                  </a:tblGrid>
                  <a:tr h="100097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Division Property </a:t>
                          </a:r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For all real numbers x, y and z, </a:t>
                          </a:r>
                        </a:p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with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≠0,</m:t>
                              </m:r>
                            </m:oMath>
                          </a14:m>
                          <a:endParaRPr lang="en-US" sz="2000" b="0" dirty="0" smtClean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marL="342900" indent="-342900" algn="l">
                            <a:buFont typeface="Arial" panose="020B0604020202020204" pitchFamily="34" charset="0"/>
                            <a:buChar char="•"/>
                            <a:tabLst>
                              <a:tab pos="236538" algn="l"/>
                              <a:tab pos="457200" algn="l"/>
                            </a:tabLst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If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&lt;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𝑡h𝑒𝑛</m:t>
                              </m:r>
                            </m:oMath>
                          </a14:m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𝑧</m:t>
                                    </m:r>
                                  </m:den>
                                </m:f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f>
                                  <m:fPr>
                                    <m:ctrlP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𝑧</m:t>
                                    </m:r>
                                  </m:den>
                                </m:f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𝑖𝑓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&gt;0</m:t>
                                </m:r>
                              </m:oMath>
                            </m:oMathPara>
                          </a14:m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𝑧</m:t>
                                    </m:r>
                                  </m:den>
                                </m:f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&gt;</m:t>
                                </m:r>
                                <m:f>
                                  <m:fPr>
                                    <m:ctrlP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𝑧</m:t>
                                    </m:r>
                                  </m:den>
                                </m:f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𝑖𝑓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&lt;0</m:t>
                                </m:r>
                              </m:oMath>
                            </m:oMathPara>
                          </a14:m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342900" indent="-342900" algn="l">
                            <a:buFont typeface="Arial" panose="020B0604020202020204" pitchFamily="34" charset="0"/>
                            <a:buChar char="•"/>
                            <a:tabLst>
                              <a:tab pos="236538" algn="l"/>
                              <a:tab pos="457200" algn="l"/>
                            </a:tabLst>
                          </a:pPr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If</a:t>
                          </a:r>
                          <a:r>
                            <a:rPr lang="en-US" sz="2000" b="0" baseline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14:m>
                            <m:oMath xmlns:m="http://schemas.openxmlformats.org/officeDocument/2006/math"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&gt;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𝑦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2000" b="0" i="1" baseline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𝑡h𝑒𝑛</m:t>
                              </m:r>
                            </m:oMath>
                          </a14:m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𝑧</m:t>
                                    </m:r>
                                  </m:den>
                                </m:f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&gt;</m:t>
                                </m:r>
                                <m:f>
                                  <m:fPr>
                                    <m:ctrlP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𝑧</m:t>
                                    </m:r>
                                  </m:den>
                                </m:f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𝑖𝑓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&gt;0</m:t>
                                </m:r>
                              </m:oMath>
                            </m:oMathPara>
                          </a14:m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indent="0" algn="ctr">
                            <a:buFont typeface="Arial" panose="020B0604020202020204" pitchFamily="34" charset="0"/>
                            <a:buNone/>
                          </a:pPr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 typeface="Arial" panose="020B0604020202020204" pitchFamily="34" charset="0"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𝑧</m:t>
                                    </m:r>
                                  </m:den>
                                </m:f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</m:t>
                                </m:r>
                                <m:f>
                                  <m:fPr>
                                    <m:ctrlP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𝑦</m:t>
                                    </m:r>
                                  </m:num>
                                  <m:den>
                                    <m:r>
                                      <a:rPr lang="en-US" sz="2000" b="0" i="1" baseline="0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  <m:t>𝑧</m:t>
                                    </m:r>
                                  </m:den>
                                </m:f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,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𝑖𝑓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 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𝑧</m:t>
                                </m:r>
                                <m:r>
                                  <a:rPr lang="en-US" sz="2000" b="0" i="1" baseline="0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&lt;0</m:t>
                                </m:r>
                              </m:oMath>
                            </m:oMathPara>
                          </a14:m>
                          <a:endParaRPr lang="en-US" sz="2000" b="0" baseline="0" dirty="0" smtClean="0">
                            <a:solidFill>
                              <a:schemeClr val="tx1"/>
                            </a:solidFill>
                            <a:ea typeface="Cambria Math" panose="02040503050406030204" pitchFamily="18" charset="0"/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Table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887801328"/>
                  </p:ext>
                </p:extLst>
              </p:nvPr>
            </p:nvGraphicFramePr>
            <p:xfrm>
              <a:off x="2392657" y="1939789"/>
              <a:ext cx="8128000" cy="4305046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4064000"/>
                    <a:gridCol w="4064000"/>
                  </a:tblGrid>
                  <a:tr h="430504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dirty="0" smtClean="0">
                              <a:solidFill>
                                <a:schemeClr val="tx1"/>
                              </a:solidFill>
                            </a:rPr>
                            <a:t>Division Property </a:t>
                          </a:r>
                          <a:endParaRPr lang="en-US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solidFill>
                          <a:srgbClr val="FF4891">
                            <a:alpha val="30000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blipFill rotWithShape="0">
                          <a:blip r:embed="rId2"/>
                          <a:stretch>
                            <a:fillRect l="-100150" t="-707" r="-600" b="-566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6996" y="2721044"/>
            <a:ext cx="1420491" cy="2702293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89034" y="4639184"/>
            <a:ext cx="1420491" cy="2702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6323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2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SOLVING INEQUALITIES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1608675" y="122337"/>
            <a:ext cx="5517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01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17530" y="2208386"/>
            <a:ext cx="769357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/>
              <a:t>Solving linear inequalities is the same as solving linear equations...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with one very important exception... </a:t>
            </a:r>
          </a:p>
          <a:p>
            <a:pPr algn="ctr"/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>  </a:t>
            </a:r>
            <a:r>
              <a:rPr lang="en-US" sz="2400" b="1" dirty="0"/>
              <a:t>when you multiply or divide an inequality by a negative</a:t>
            </a:r>
          </a:p>
          <a:p>
            <a:pPr algn="ctr"/>
            <a:r>
              <a:rPr lang="en-US" sz="2400" b="1" dirty="0"/>
              <a:t> value, it changes the direction of the inequality. 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310955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869</Words>
  <Application>Microsoft Office PowerPoint</Application>
  <PresentationFormat>Widescreen</PresentationFormat>
  <Paragraphs>186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Aharoni</vt:lpstr>
      <vt:lpstr>Arial</vt:lpstr>
      <vt:lpstr>Calibri</vt:lpstr>
      <vt:lpstr>Calibri Light</vt:lpstr>
      <vt:lpstr>Cambria Math</vt:lpstr>
      <vt:lpstr>Roboto</vt:lpstr>
      <vt:lpstr>Wingdings</vt:lpstr>
      <vt:lpstr>Office Theme</vt:lpstr>
      <vt:lpstr>PowerPoint Presentation</vt:lpstr>
      <vt:lpstr>OBJECTIVES</vt:lpstr>
      <vt:lpstr>SOLVING INEQUALITIES</vt:lpstr>
      <vt:lpstr>SOLVING INEQUALITIES</vt:lpstr>
      <vt:lpstr>SOLVING INEQUALITIES</vt:lpstr>
      <vt:lpstr>SOLVING INEQUALITIES</vt:lpstr>
      <vt:lpstr>SOLVING INEQUALITIES</vt:lpstr>
      <vt:lpstr>SOLVING INEQUALITIES</vt:lpstr>
      <vt:lpstr>SOLVING INEQUALITIES</vt:lpstr>
      <vt:lpstr>SOLVING INEQUALITIES</vt:lpstr>
      <vt:lpstr>SOLVING INEQUALITIES</vt:lpstr>
      <vt:lpstr>SOLVING INEQUALITIES</vt:lpstr>
      <vt:lpstr>SOLVING INEQUALITIES</vt:lpstr>
      <vt:lpstr>SOLVING INEQUALITIES</vt:lpstr>
      <vt:lpstr>SOLVING INEQUALITIES</vt:lpstr>
      <vt:lpstr>SOLVING INEQUALITIES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Athar Haleem</dc:creator>
  <cp:lastModifiedBy>Rafae Saleem</cp:lastModifiedBy>
  <cp:revision>404</cp:revision>
  <dcterms:created xsi:type="dcterms:W3CDTF">2016-08-03T11:17:05Z</dcterms:created>
  <dcterms:modified xsi:type="dcterms:W3CDTF">2018-01-19T09:12:58Z</dcterms:modified>
</cp:coreProperties>
</file>