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1" r:id="rId5"/>
    <p:sldId id="260"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55A9"/>
    <a:srgbClr val="8686FE"/>
    <a:srgbClr val="FF4891"/>
    <a:srgbClr val="3402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image" Target="../media/image16.png"/><Relationship Id="rId2" Type="http://schemas.openxmlformats.org/officeDocument/2006/relationships/image" Target="../media/image1.emf"/><Relationship Id="rId16" Type="http://schemas.openxmlformats.org/officeDocument/2006/relationships/image" Target="../media/image15.emf"/><Relationship Id="rId1" Type="http://schemas.openxmlformats.org/officeDocument/2006/relationships/slideMaster" Target="../slideMasters/slideMaster1.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5" Type="http://schemas.openxmlformats.org/officeDocument/2006/relationships/image" Target="../media/image1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326613" y="761281"/>
            <a:ext cx="723782" cy="904727"/>
          </a:xfrm>
          <a:prstGeom prst="rect">
            <a:avLst/>
          </a:prstGeom>
        </p:spPr>
      </p:pic>
      <p:pic>
        <p:nvPicPr>
          <p:cNvPr id="8" name="Picture 7"/>
          <p:cNvPicPr>
            <a:picLocks noChangeAspect="1"/>
          </p:cNvPicPr>
          <p:nvPr userDrawn="1"/>
        </p:nvPicPr>
        <p:blipFill>
          <a:blip r:embed="rId3"/>
          <a:stretch>
            <a:fillRect/>
          </a:stretch>
        </p:blipFill>
        <p:spPr>
          <a:xfrm>
            <a:off x="6660442" y="3346981"/>
            <a:ext cx="773130" cy="740231"/>
          </a:xfrm>
          <a:prstGeom prst="rect">
            <a:avLst/>
          </a:prstGeom>
        </p:spPr>
      </p:pic>
      <p:pic>
        <p:nvPicPr>
          <p:cNvPr id="9" name="Picture 8"/>
          <p:cNvPicPr>
            <a:picLocks noChangeAspect="1"/>
          </p:cNvPicPr>
          <p:nvPr userDrawn="1"/>
        </p:nvPicPr>
        <p:blipFill>
          <a:blip r:embed="rId4"/>
          <a:stretch>
            <a:fillRect/>
          </a:stretch>
        </p:blipFill>
        <p:spPr>
          <a:xfrm>
            <a:off x="1169112" y="5674062"/>
            <a:ext cx="954075" cy="542836"/>
          </a:xfrm>
          <a:prstGeom prst="rect">
            <a:avLst/>
          </a:prstGeom>
        </p:spPr>
      </p:pic>
      <p:pic>
        <p:nvPicPr>
          <p:cNvPr id="10" name="Picture 9"/>
          <p:cNvPicPr>
            <a:picLocks noChangeAspect="1"/>
          </p:cNvPicPr>
          <p:nvPr userDrawn="1"/>
        </p:nvPicPr>
        <p:blipFill>
          <a:blip r:embed="rId5"/>
          <a:stretch>
            <a:fillRect/>
          </a:stretch>
        </p:blipFill>
        <p:spPr>
          <a:xfrm>
            <a:off x="7080856" y="6008909"/>
            <a:ext cx="871827" cy="493487"/>
          </a:xfrm>
          <a:prstGeom prst="rect">
            <a:avLst/>
          </a:prstGeom>
        </p:spPr>
      </p:pic>
      <p:pic>
        <p:nvPicPr>
          <p:cNvPr id="11" name="Picture 10"/>
          <p:cNvPicPr>
            <a:picLocks noChangeAspect="1"/>
          </p:cNvPicPr>
          <p:nvPr userDrawn="1"/>
        </p:nvPicPr>
        <p:blipFill>
          <a:blip r:embed="rId6"/>
          <a:stretch>
            <a:fillRect/>
          </a:stretch>
        </p:blipFill>
        <p:spPr>
          <a:xfrm>
            <a:off x="8983192" y="3003537"/>
            <a:ext cx="773130" cy="608634"/>
          </a:xfrm>
          <a:prstGeom prst="rect">
            <a:avLst/>
          </a:prstGeom>
        </p:spPr>
      </p:pic>
      <p:pic>
        <p:nvPicPr>
          <p:cNvPr id="12" name="Picture 11"/>
          <p:cNvPicPr>
            <a:picLocks noChangeAspect="1"/>
          </p:cNvPicPr>
          <p:nvPr userDrawn="1"/>
        </p:nvPicPr>
        <p:blipFill>
          <a:blip r:embed="rId7"/>
          <a:stretch>
            <a:fillRect/>
          </a:stretch>
        </p:blipFill>
        <p:spPr>
          <a:xfrm>
            <a:off x="4240867" y="5612186"/>
            <a:ext cx="690882" cy="723781"/>
          </a:xfrm>
          <a:prstGeom prst="rect">
            <a:avLst/>
          </a:prstGeom>
        </p:spPr>
      </p:pic>
      <p:pic>
        <p:nvPicPr>
          <p:cNvPr id="13" name="Picture 12"/>
          <p:cNvPicPr>
            <a:picLocks noChangeAspect="1"/>
          </p:cNvPicPr>
          <p:nvPr userDrawn="1"/>
        </p:nvPicPr>
        <p:blipFill>
          <a:blip r:embed="rId8"/>
          <a:stretch>
            <a:fillRect/>
          </a:stretch>
        </p:blipFill>
        <p:spPr>
          <a:xfrm>
            <a:off x="4779200" y="4250900"/>
            <a:ext cx="1003423" cy="411239"/>
          </a:xfrm>
          <a:prstGeom prst="rect">
            <a:avLst/>
          </a:prstGeom>
        </p:spPr>
      </p:pic>
      <p:pic>
        <p:nvPicPr>
          <p:cNvPr id="14" name="Picture 13"/>
          <p:cNvPicPr>
            <a:picLocks noChangeAspect="1"/>
          </p:cNvPicPr>
          <p:nvPr userDrawn="1"/>
        </p:nvPicPr>
        <p:blipFill>
          <a:blip r:embed="rId9"/>
          <a:stretch>
            <a:fillRect/>
          </a:stretch>
        </p:blipFill>
        <p:spPr>
          <a:xfrm>
            <a:off x="10312996" y="5795160"/>
            <a:ext cx="756681" cy="625084"/>
          </a:xfrm>
          <a:prstGeom prst="rect">
            <a:avLst/>
          </a:prstGeom>
        </p:spPr>
      </p:pic>
      <p:pic>
        <p:nvPicPr>
          <p:cNvPr id="15" name="Picture 14"/>
          <p:cNvPicPr>
            <a:picLocks noChangeAspect="1"/>
          </p:cNvPicPr>
          <p:nvPr userDrawn="1"/>
        </p:nvPicPr>
        <p:blipFill>
          <a:blip r:embed="rId10"/>
          <a:stretch>
            <a:fillRect/>
          </a:stretch>
        </p:blipFill>
        <p:spPr>
          <a:xfrm>
            <a:off x="10830496" y="1940837"/>
            <a:ext cx="1036323" cy="657983"/>
          </a:xfrm>
          <a:prstGeom prst="rect">
            <a:avLst/>
          </a:prstGeom>
        </p:spPr>
      </p:pic>
      <p:pic>
        <p:nvPicPr>
          <p:cNvPr id="16" name="Picture 15"/>
          <p:cNvPicPr>
            <a:picLocks noChangeAspect="1"/>
          </p:cNvPicPr>
          <p:nvPr userDrawn="1"/>
        </p:nvPicPr>
        <p:blipFill>
          <a:blip r:embed="rId11"/>
          <a:stretch>
            <a:fillRect/>
          </a:stretch>
        </p:blipFill>
        <p:spPr>
          <a:xfrm>
            <a:off x="2333613" y="3419787"/>
            <a:ext cx="559286" cy="559286"/>
          </a:xfrm>
          <a:prstGeom prst="rect">
            <a:avLst/>
          </a:prstGeom>
        </p:spPr>
      </p:pic>
      <p:pic>
        <p:nvPicPr>
          <p:cNvPr id="17" name="Picture 16"/>
          <p:cNvPicPr>
            <a:picLocks noChangeAspect="1"/>
          </p:cNvPicPr>
          <p:nvPr userDrawn="1"/>
        </p:nvPicPr>
        <p:blipFill>
          <a:blip r:embed="rId12"/>
          <a:stretch>
            <a:fillRect/>
          </a:stretch>
        </p:blipFill>
        <p:spPr>
          <a:xfrm>
            <a:off x="5165249" y="1490837"/>
            <a:ext cx="592185" cy="657983"/>
          </a:xfrm>
          <a:prstGeom prst="rect">
            <a:avLst/>
          </a:prstGeom>
        </p:spPr>
      </p:pic>
      <p:pic>
        <p:nvPicPr>
          <p:cNvPr id="18" name="Picture 17"/>
          <p:cNvPicPr>
            <a:picLocks noChangeAspect="1"/>
          </p:cNvPicPr>
          <p:nvPr userDrawn="1"/>
        </p:nvPicPr>
        <p:blipFill>
          <a:blip r:embed="rId13"/>
          <a:stretch>
            <a:fillRect/>
          </a:stretch>
        </p:blipFill>
        <p:spPr>
          <a:xfrm>
            <a:off x="601066" y="2669624"/>
            <a:ext cx="871828" cy="740231"/>
          </a:xfrm>
          <a:prstGeom prst="rect">
            <a:avLst/>
          </a:prstGeom>
        </p:spPr>
      </p:pic>
      <p:pic>
        <p:nvPicPr>
          <p:cNvPr id="19" name="Picture 18"/>
          <p:cNvPicPr>
            <a:picLocks noChangeAspect="1"/>
          </p:cNvPicPr>
          <p:nvPr userDrawn="1"/>
        </p:nvPicPr>
        <p:blipFill>
          <a:blip r:embed="rId14"/>
          <a:stretch>
            <a:fillRect/>
          </a:stretch>
        </p:blipFill>
        <p:spPr>
          <a:xfrm>
            <a:off x="9795496" y="4318401"/>
            <a:ext cx="756681" cy="625084"/>
          </a:xfrm>
          <a:prstGeom prst="rect">
            <a:avLst/>
          </a:prstGeom>
        </p:spPr>
      </p:pic>
      <p:pic>
        <p:nvPicPr>
          <p:cNvPr id="20" name="Picture 19"/>
          <p:cNvPicPr>
            <a:picLocks noChangeAspect="1"/>
          </p:cNvPicPr>
          <p:nvPr userDrawn="1"/>
        </p:nvPicPr>
        <p:blipFill>
          <a:blip r:embed="rId15"/>
          <a:stretch>
            <a:fillRect/>
          </a:stretch>
        </p:blipFill>
        <p:spPr>
          <a:xfrm>
            <a:off x="8231873" y="1170213"/>
            <a:ext cx="1019874" cy="937626"/>
          </a:xfrm>
          <a:prstGeom prst="rect">
            <a:avLst/>
          </a:prstGeom>
        </p:spPr>
      </p:pic>
      <p:pic>
        <p:nvPicPr>
          <p:cNvPr id="21" name="Picture 20"/>
          <p:cNvPicPr>
            <a:picLocks noChangeAspect="1"/>
          </p:cNvPicPr>
          <p:nvPr userDrawn="1"/>
        </p:nvPicPr>
        <p:blipFill>
          <a:blip r:embed="rId16"/>
          <a:stretch>
            <a:fillRect/>
          </a:stretch>
        </p:blipFill>
        <p:spPr>
          <a:xfrm>
            <a:off x="3869617" y="2904312"/>
            <a:ext cx="888278" cy="559286"/>
          </a:xfrm>
          <a:prstGeom prst="rect">
            <a:avLst/>
          </a:prstGeom>
        </p:spPr>
      </p:pic>
      <p:sp>
        <p:nvSpPr>
          <p:cNvPr id="22" name="Rectangle 21"/>
          <p:cNvSpPr/>
          <p:nvPr userDrawn="1"/>
        </p:nvSpPr>
        <p:spPr>
          <a:xfrm>
            <a:off x="1" y="288759"/>
            <a:ext cx="235974" cy="463410"/>
          </a:xfrm>
          <a:prstGeom prst="rect">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ardrop 22"/>
          <p:cNvSpPr/>
          <p:nvPr userDrawn="1"/>
        </p:nvSpPr>
        <p:spPr>
          <a:xfrm>
            <a:off x="11555565" y="57253"/>
            <a:ext cx="573368" cy="573368"/>
          </a:xfrm>
          <a:prstGeom prst="teardrop">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effectLst>
                <a:outerShdw blurRad="38100" dist="38100" dir="2700000" algn="tl">
                  <a:srgbClr val="000000">
                    <a:alpha val="43137"/>
                  </a:srgbClr>
                </a:outerShdw>
              </a:effectLst>
            </a:endParaRPr>
          </a:p>
        </p:txBody>
      </p:sp>
      <p:sp>
        <p:nvSpPr>
          <p:cNvPr id="24" name="Rounded Rectangle 23"/>
          <p:cNvSpPr/>
          <p:nvPr userDrawn="1"/>
        </p:nvSpPr>
        <p:spPr>
          <a:xfrm>
            <a:off x="11584732" y="6545153"/>
            <a:ext cx="212912" cy="200544"/>
          </a:xfrm>
          <a:prstGeom prst="roundRect">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ounded Rectangle 24"/>
          <p:cNvSpPr/>
          <p:nvPr userDrawn="1"/>
        </p:nvSpPr>
        <p:spPr>
          <a:xfrm>
            <a:off x="11826392" y="6545153"/>
            <a:ext cx="212912" cy="200544"/>
          </a:xfrm>
          <a:prstGeom prst="roundRect">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hevron 25"/>
          <p:cNvSpPr/>
          <p:nvPr userDrawn="1"/>
        </p:nvSpPr>
        <p:spPr>
          <a:xfrm>
            <a:off x="11626194" y="6589773"/>
            <a:ext cx="129989" cy="12998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Chevron 26"/>
          <p:cNvSpPr/>
          <p:nvPr userDrawn="1"/>
        </p:nvSpPr>
        <p:spPr>
          <a:xfrm flipH="1">
            <a:off x="11867853" y="6589773"/>
            <a:ext cx="129989" cy="12998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Title 1"/>
          <p:cNvSpPr>
            <a:spLocks noGrp="1"/>
          </p:cNvSpPr>
          <p:nvPr>
            <p:ph type="title" hasCustomPrompt="1"/>
          </p:nvPr>
        </p:nvSpPr>
        <p:spPr>
          <a:xfrm>
            <a:off x="381000" y="317028"/>
            <a:ext cx="10515600" cy="387044"/>
          </a:xfrm>
        </p:spPr>
        <p:txBody>
          <a:bodyPr>
            <a:noAutofit/>
          </a:bodyPr>
          <a:lstStyle>
            <a:lvl1pPr>
              <a:defRPr sz="3200" b="1">
                <a:solidFill>
                  <a:srgbClr val="989898"/>
                </a:solidFill>
                <a:latin typeface="Roboto" pitchFamily="2" charset="0"/>
                <a:ea typeface="Roboto" pitchFamily="2" charset="0"/>
              </a:defRPr>
            </a:lvl1pPr>
          </a:lstStyle>
          <a:p>
            <a:r>
              <a:rPr lang="en-US" dirty="0" smtClean="0"/>
              <a:t>CLICK TO EDIT MASTER TITLE STYLE</a:t>
            </a:r>
            <a:endParaRPr lang="en-US" dirty="0"/>
          </a:p>
        </p:txBody>
      </p:sp>
      <p:pic>
        <p:nvPicPr>
          <p:cNvPr id="29" name="Picture 28" descr="Logo.png"/>
          <p:cNvPicPr/>
          <p:nvPr userDrawn="1"/>
        </p:nvPicPr>
        <p:blipFill>
          <a:blip r:embed="rId17"/>
          <a:stretch>
            <a:fillRect/>
          </a:stretch>
        </p:blipFill>
        <p:spPr>
          <a:xfrm>
            <a:off x="86437" y="6527767"/>
            <a:ext cx="2165350" cy="254000"/>
          </a:xfrm>
          <a:prstGeom prst="rect">
            <a:avLst/>
          </a:prstGeom>
        </p:spPr>
      </p:pic>
    </p:spTree>
    <p:extLst>
      <p:ext uri="{BB962C8B-B14F-4D97-AF65-F5344CB8AC3E}">
        <p14:creationId xmlns:p14="http://schemas.microsoft.com/office/powerpoint/2010/main" val="1103198526"/>
      </p:ext>
    </p:extLst>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2257816104"/>
      </p:ext>
    </p:extLst>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1358138820"/>
      </p:ext>
    </p:extLst>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971550" y="784225"/>
            <a:ext cx="10515600" cy="1325563"/>
          </a:xfrm>
        </p:spPr>
        <p:txBody>
          <a:bodyPr>
            <a:normAutofit/>
          </a:bodyPr>
          <a:lstStyle>
            <a:lvl1pPr algn="ctr">
              <a:defRPr sz="3600" b="1">
                <a:latin typeface="+mn-lt"/>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95871309"/>
      </p:ext>
    </p:extLst>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1406051051"/>
      </p:ext>
    </p:extLst>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2373186217"/>
      </p:ext>
    </p:extLst>
  </p:cSld>
  <p:clrMapOvr>
    <a:masterClrMapping/>
  </p:clrMapOvr>
  <p:transition spd="slow">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3490524813"/>
      </p:ext>
    </p:extLst>
  </p:cSld>
  <p:clrMapOvr>
    <a:masterClrMapping/>
  </p:clrMapOvr>
  <p:transition spd="slow">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6" name="Group 5"/>
          <p:cNvGrpSpPr/>
          <p:nvPr userDrawn="1"/>
        </p:nvGrpSpPr>
        <p:grpSpPr>
          <a:xfrm>
            <a:off x="0" y="0"/>
            <a:ext cx="12192000" cy="6858000"/>
            <a:chOff x="0" y="0"/>
            <a:chExt cx="12192000" cy="6858000"/>
          </a:xfrm>
        </p:grpSpPr>
        <p:pic>
          <p:nvPicPr>
            <p:cNvPr id="7" name="Picture 2" descr="http://buidln.clipdealer.com/001/598/658/previews/7--1598658-3D%20Mathematics%20very%20spectacular%20colorful%20animation.Numbers%20flying%20in%203D%20space%20and%20arranging%20in%20a%20precise%20fo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0" y="0"/>
              <a:ext cx="12192000" cy="6858000"/>
            </a:xfrm>
            <a:prstGeom prst="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78080760"/>
      </p:ext>
    </p:extLst>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3685199394"/>
      </p:ext>
    </p:extLst>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2946844480"/>
      </p:ext>
    </p:extLst>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4DD35-6CD8-42E4-8EB8-3456080C702B}" type="datetimeFigureOut">
              <a:rPr lang="en-US" smtClean="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18780-3373-4234-88E1-87F4DD704392}" type="slidenum">
              <a:rPr lang="en-US" smtClean="0"/>
              <a:t>‹#›</a:t>
            </a:fld>
            <a:endParaRPr lang="en-US" dirty="0"/>
          </a:p>
        </p:txBody>
      </p:sp>
    </p:spTree>
    <p:extLst>
      <p:ext uri="{BB962C8B-B14F-4D97-AF65-F5344CB8AC3E}">
        <p14:creationId xmlns:p14="http://schemas.microsoft.com/office/powerpoint/2010/main" val="3784373500"/>
      </p:ext>
    </p:extLst>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4DD35-6CD8-42E4-8EB8-3456080C702B}" type="datetimeFigureOut">
              <a:rPr lang="en-US" smtClean="0"/>
              <a:t>1/20/2018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18780-3373-4234-88E1-87F4DD704392}" type="slidenum">
              <a:rPr lang="en-US" smtClean="0"/>
              <a:t>‹#›</a:t>
            </a:fld>
            <a:endParaRPr lang="en-US" dirty="0"/>
          </a:p>
        </p:txBody>
      </p:sp>
    </p:spTree>
    <p:extLst>
      <p:ext uri="{BB962C8B-B14F-4D97-AF65-F5344CB8AC3E}">
        <p14:creationId xmlns:p14="http://schemas.microsoft.com/office/powerpoint/2010/main" val="467644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mb/>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171700"/>
            <a:ext cx="12192000" cy="2533650"/>
          </a:xfrm>
          <a:prstGeom prst="rect">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haroni" panose="02010803020104030203" pitchFamily="2" charset="-79"/>
                <a:cs typeface="Aharoni" panose="02010803020104030203" pitchFamily="2" charset="-79"/>
              </a:rPr>
              <a:t>ABSOLUTE VALUE EQUATIONS AND INEQUALITIES</a:t>
            </a:r>
          </a:p>
          <a:p>
            <a:pPr algn="ctr"/>
            <a:r>
              <a:rPr lang="en-US" sz="3600" b="1" dirty="0" smtClean="0">
                <a:cs typeface="Aharoni" panose="02010803020104030203" pitchFamily="2" charset="-79"/>
              </a:rPr>
              <a:t>UNIT 01 LESSON 05 </a:t>
            </a:r>
            <a:endParaRPr lang="en-US" sz="3600" b="1" dirty="0">
              <a:cs typeface="Aharoni" panose="02010803020104030203" pitchFamily="2" charset="-79"/>
            </a:endParaRPr>
          </a:p>
        </p:txBody>
      </p:sp>
    </p:spTree>
    <p:extLst>
      <p:ext uri="{BB962C8B-B14F-4D97-AF65-F5344CB8AC3E}">
        <p14:creationId xmlns:p14="http://schemas.microsoft.com/office/powerpoint/2010/main" val="16875167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right)">
                                      <p:cBhvr>
                                        <p:cTn id="7" dur="500"/>
                                        <p:tgtEl>
                                          <p:spTgt spid="6">
                                            <p:txEl>
                                              <p:pRg st="0" end="0"/>
                                            </p:txEl>
                                          </p:spTgt>
                                        </p:tgtEl>
                                      </p:cBhvr>
                                    </p:animEffect>
                                  </p:childTnLst>
                                </p:cTn>
                              </p:par>
                              <p:par>
                                <p:cTn id="8" presetID="22" presetClass="entr" presetSubtype="2"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right)">
                                      <p:cBhvr>
                                        <p:cTn id="1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09</a:t>
            </a:r>
            <a:endParaRPr lang="en-US" sz="2000" b="1" dirty="0">
              <a:solidFill>
                <a:schemeClr val="bg1"/>
              </a:solidFill>
            </a:endParaRPr>
          </a:p>
        </p:txBody>
      </p:sp>
      <p:sp>
        <p:nvSpPr>
          <p:cNvPr id="4" name="Rectangle 3"/>
          <p:cNvSpPr/>
          <p:nvPr/>
        </p:nvSpPr>
        <p:spPr>
          <a:xfrm>
            <a:off x="2171700" y="2352586"/>
            <a:ext cx="7658100" cy="2251065"/>
          </a:xfrm>
          <a:prstGeom prst="rect">
            <a:avLst/>
          </a:prstGeom>
        </p:spPr>
        <p:txBody>
          <a:bodyPr wrap="square">
            <a:spAutoFit/>
          </a:bodyPr>
          <a:lstStyle/>
          <a:p>
            <a:pPr algn="ctr">
              <a:lnSpc>
                <a:spcPct val="150000"/>
              </a:lnSpc>
            </a:pPr>
            <a:r>
              <a:rPr lang="en-US" sz="2400" dirty="0"/>
              <a:t>Solving an absolute value inequality problem is similar to solving an absolute value equation.  </a:t>
            </a:r>
          </a:p>
          <a:p>
            <a:pPr algn="ctr">
              <a:lnSpc>
                <a:spcPct val="150000"/>
              </a:lnSpc>
            </a:pPr>
            <a:r>
              <a:rPr lang="en-US" sz="2400" dirty="0"/>
              <a:t>Start by isolating the absolute value on one side of the inequality symbol, then follow the rules below:</a:t>
            </a:r>
            <a:r>
              <a:rPr lang="en-US" sz="2400" b="1" dirty="0"/>
              <a:t> </a:t>
            </a:r>
            <a:endParaRPr lang="en-US" sz="2400" dirty="0"/>
          </a:p>
        </p:txBody>
      </p:sp>
    </p:spTree>
    <p:extLst>
      <p:ext uri="{BB962C8B-B14F-4D97-AF65-F5344CB8AC3E}">
        <p14:creationId xmlns:p14="http://schemas.microsoft.com/office/powerpoint/2010/main" val="3521849433"/>
      </p:ext>
    </p:extLst>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10</a:t>
            </a:r>
            <a:endParaRPr lang="en-US" sz="2000" b="1" dirty="0">
              <a:solidFill>
                <a:schemeClr val="bg1"/>
              </a:solidFill>
            </a:endParaRPr>
          </a:p>
        </p:txBody>
      </p:sp>
      <mc:AlternateContent xmlns:mc="http://schemas.openxmlformats.org/markup-compatibility/2006" xmlns:a14="http://schemas.microsoft.com/office/drawing/2010/main">
        <mc:Choice Requires="a14">
          <p:sp>
            <p:nvSpPr>
              <p:cNvPr id="4" name="Rectangle 3"/>
              <p:cNvSpPr/>
              <p:nvPr/>
            </p:nvSpPr>
            <p:spPr>
              <a:xfrm>
                <a:off x="1516775" y="1578212"/>
                <a:ext cx="9379825" cy="4524315"/>
              </a:xfrm>
              <a:prstGeom prst="rect">
                <a:avLst/>
              </a:prstGeom>
              <a:solidFill>
                <a:srgbClr val="FF4891">
                  <a:alpha val="30000"/>
                </a:srgbClr>
              </a:solidFill>
            </p:spPr>
            <p:txBody>
              <a:bodyPr wrap="square">
                <a:spAutoFit/>
              </a:bodyPr>
              <a:lstStyle/>
              <a:p>
                <a:pPr algn="ctr">
                  <a:lnSpc>
                    <a:spcPct val="150000"/>
                  </a:lnSpc>
                </a:pPr>
                <a:r>
                  <a:rPr lang="en-US" sz="2400" dirty="0" smtClean="0"/>
                  <a:t>If the symbol is </a:t>
                </a:r>
                <a14:m>
                  <m:oMath xmlns:m="http://schemas.openxmlformats.org/officeDocument/2006/math">
                    <m:r>
                      <a:rPr lang="en-US" sz="2400" i="1" smtClean="0">
                        <a:latin typeface="Cambria Math" panose="02040503050406030204" pitchFamily="18" charset="0"/>
                        <a:ea typeface="Cambria Math" panose="02040503050406030204" pitchFamily="18" charset="0"/>
                      </a:rPr>
                      <m:t>&gt;</m:t>
                    </m:r>
                    <m:d>
                      <m:dPr>
                        <m:ctrlPr>
                          <a:rPr lang="en-US" sz="2400" b="0" i="1" smtClean="0">
                            <a:latin typeface="Cambria Math" panose="02040503050406030204" pitchFamily="18" charset="0"/>
                            <a:ea typeface="Cambria Math" panose="02040503050406030204" pitchFamily="18" charset="0"/>
                          </a:rPr>
                        </m:ctrlPr>
                      </m:dPr>
                      <m:e>
                        <m:r>
                          <a:rPr lang="en-US" sz="2400" b="0" i="1" smtClean="0">
                            <a:latin typeface="Cambria Math" panose="02040503050406030204" pitchFamily="18" charset="0"/>
                            <a:ea typeface="Cambria Math" panose="02040503050406030204" pitchFamily="18" charset="0"/>
                          </a:rPr>
                          <m:t>0</m:t>
                        </m:r>
                        <m:r>
                          <a:rPr lang="en-US" sz="2400" b="0" i="1" smtClean="0">
                            <a:latin typeface="Cambria Math" panose="02040503050406030204" pitchFamily="18" charset="0"/>
                            <a:ea typeface="Cambria Math" panose="02040503050406030204" pitchFamily="18" charset="0"/>
                          </a:rPr>
                          <m:t>𝑟</m:t>
                        </m:r>
                        <m:r>
                          <a:rPr lang="en-US" sz="2400" b="0" i="1" smtClean="0">
                            <a:latin typeface="Cambria Math" panose="02040503050406030204" pitchFamily="18" charset="0"/>
                            <a:ea typeface="Cambria Math" panose="02040503050406030204" pitchFamily="18" charset="0"/>
                          </a:rPr>
                          <m:t>≥</m:t>
                        </m:r>
                      </m:e>
                    </m:d>
                    <m:r>
                      <a:rPr lang="en-US" sz="2400" b="0" i="1" smtClean="0">
                        <a:latin typeface="Cambria Math" panose="02040503050406030204" pitchFamily="18" charset="0"/>
                        <a:ea typeface="Cambria Math" panose="02040503050406030204" pitchFamily="18" charset="0"/>
                      </a:rPr>
                      <m:t>  :</m:t>
                    </m:r>
                  </m:oMath>
                </a14:m>
                <a:endParaRPr lang="en-US" sz="2400" dirty="0"/>
              </a:p>
              <a:p>
                <a:pPr algn="ctr">
                  <a:lnSpc>
                    <a:spcPct val="150000"/>
                  </a:lnSpc>
                </a:pPr>
                <a:r>
                  <a:rPr lang="en-US" sz="2400" dirty="0" smtClean="0"/>
                  <a:t>If </a:t>
                </a:r>
                <a14:m>
                  <m:oMath xmlns:m="http://schemas.openxmlformats.org/officeDocument/2006/math">
                    <m:r>
                      <a:rPr lang="en-US" sz="2400" b="0" i="1" smtClean="0">
                        <a:latin typeface="Cambria Math" panose="02040503050406030204" pitchFamily="18" charset="0"/>
                      </a:rPr>
                      <m:t>𝑎</m:t>
                    </m:r>
                    <m:r>
                      <a:rPr lang="en-US" sz="2400" b="0" i="1" smtClean="0">
                        <a:latin typeface="Cambria Math" panose="02040503050406030204" pitchFamily="18" charset="0"/>
                        <a:ea typeface="Cambria Math" panose="02040503050406030204" pitchFamily="18" charset="0"/>
                      </a:rPr>
                      <m:t>&gt;0, </m:t>
                    </m:r>
                  </m:oMath>
                </a14:m>
                <a:r>
                  <a:rPr lang="en-US" sz="2400" dirty="0" smtClean="0"/>
                  <a:t>then the solutions to </a:t>
                </a:r>
                <a14:m>
                  <m:oMath xmlns:m="http://schemas.openxmlformats.org/officeDocument/2006/math">
                    <m:d>
                      <m:dPr>
                        <m:begChr m:val="|"/>
                        <m:endChr m:val="|"/>
                        <m:ctrlPr>
                          <a:rPr lang="en-US" sz="2400" i="1">
                            <a:latin typeface="Cambria Math" panose="02040503050406030204" pitchFamily="18" charset="0"/>
                          </a:rPr>
                        </m:ctrlPr>
                      </m:dPr>
                      <m:e>
                        <m:r>
                          <a:rPr lang="en-US" sz="2400" i="1">
                            <a:latin typeface="Cambria Math" panose="02040503050406030204" pitchFamily="18" charset="0"/>
                          </a:rPr>
                          <m:t>𝑥</m:t>
                        </m:r>
                      </m:e>
                    </m:d>
                    <m:r>
                      <a:rPr lang="en-US" sz="2400" i="1">
                        <a:latin typeface="Cambria Math" panose="02040503050406030204" pitchFamily="18" charset="0"/>
                        <a:ea typeface="Cambria Math" panose="02040503050406030204" pitchFamily="18" charset="0"/>
                      </a:rPr>
                      <m:t>&gt;</m:t>
                    </m:r>
                    <m:r>
                      <a:rPr lang="en-US" sz="2400" i="1">
                        <a:latin typeface="Cambria Math" panose="02040503050406030204" pitchFamily="18" charset="0"/>
                        <a:ea typeface="Cambria Math" panose="02040503050406030204" pitchFamily="18" charset="0"/>
                      </a:rPr>
                      <m:t>𝑎</m:t>
                    </m:r>
                  </m:oMath>
                </a14:m>
                <a:r>
                  <a:rPr lang="en-US" sz="2400" dirty="0"/>
                  <a:t> </a:t>
                </a:r>
                <a:r>
                  <a:rPr lang="en-US" sz="2400" dirty="0" smtClean="0"/>
                  <a:t>are </a:t>
                </a:r>
                <a14:m>
                  <m:oMath xmlns:m="http://schemas.openxmlformats.org/officeDocument/2006/math">
                    <m:r>
                      <a:rPr lang="en-US" sz="2400" i="1">
                        <a:latin typeface="Cambria Math" panose="02040503050406030204" pitchFamily="18" charset="0"/>
                      </a:rPr>
                      <m:t>𝑥</m:t>
                    </m:r>
                  </m:oMath>
                </a14:m>
                <a:r>
                  <a:rPr lang="en-US" sz="2400" dirty="0" smtClean="0"/>
                  <a:t> </a:t>
                </a:r>
                <a14:m>
                  <m:oMath xmlns:m="http://schemas.openxmlformats.org/officeDocument/2006/math">
                    <m:r>
                      <a:rPr lang="en-US" sz="2400" i="1">
                        <a:latin typeface="Cambria Math" panose="02040503050406030204" pitchFamily="18" charset="0"/>
                        <a:ea typeface="Cambria Math" panose="02040503050406030204" pitchFamily="18" charset="0"/>
                      </a:rPr>
                      <m:t>&gt;</m:t>
                    </m:r>
                    <m:r>
                      <a:rPr lang="en-US" sz="2400" b="0" i="1" smtClean="0">
                        <a:latin typeface="Cambria Math" panose="02040503050406030204" pitchFamily="18" charset="0"/>
                        <a:ea typeface="Cambria Math" panose="02040503050406030204" pitchFamily="18" charset="0"/>
                      </a:rPr>
                      <m:t>𝑎</m:t>
                    </m:r>
                  </m:oMath>
                </a14:m>
                <a:r>
                  <a:rPr lang="en-US" sz="2400" dirty="0" smtClean="0"/>
                  <a:t> or </a:t>
                </a:r>
                <a14:m>
                  <m:oMath xmlns:m="http://schemas.openxmlformats.org/officeDocument/2006/math">
                    <m:r>
                      <a:rPr lang="en-US" sz="2400" b="0" i="1" smtClean="0">
                        <a:latin typeface="Cambria Math" panose="02040503050406030204" pitchFamily="18" charset="0"/>
                      </a:rPr>
                      <m:t>𝑥</m:t>
                    </m:r>
                    <m:r>
                      <a:rPr lang="en-US" sz="2400" i="1">
                        <a:latin typeface="Cambria Math" panose="02040503050406030204" pitchFamily="18" charset="0"/>
                        <a:ea typeface="Cambria Math" panose="02040503050406030204" pitchFamily="18" charset="0"/>
                      </a:rPr>
                      <m:t>&lt;</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𝑎</m:t>
                    </m:r>
                    <m:r>
                      <a:rPr lang="en-US" sz="2400" b="0" i="1" smtClean="0">
                        <a:latin typeface="Cambria Math" panose="02040503050406030204" pitchFamily="18" charset="0"/>
                        <a:ea typeface="Cambria Math" panose="02040503050406030204" pitchFamily="18" charset="0"/>
                      </a:rPr>
                      <m:t>.</m:t>
                    </m:r>
                  </m:oMath>
                </a14:m>
                <a:endParaRPr lang="en-US" sz="2400" b="0" dirty="0" smtClean="0">
                  <a:ea typeface="Cambria Math" panose="02040503050406030204" pitchFamily="18" charset="0"/>
                </a:endParaRPr>
              </a:p>
              <a:p>
                <a:pPr>
                  <a:lnSpc>
                    <a:spcPct val="150000"/>
                  </a:lnSpc>
                </a:pPr>
                <a:endParaRPr lang="en-US" sz="2400" dirty="0" smtClean="0"/>
              </a:p>
              <a:p>
                <a:pPr>
                  <a:lnSpc>
                    <a:spcPct val="150000"/>
                  </a:lnSpc>
                </a:pPr>
                <a:endParaRPr lang="en-US" sz="2400" dirty="0"/>
              </a:p>
              <a:p>
                <a:pPr>
                  <a:lnSpc>
                    <a:spcPct val="150000"/>
                  </a:lnSpc>
                </a:pPr>
                <a:r>
                  <a:rPr lang="en-US" sz="2400" dirty="0"/>
                  <a:t>(or) if  </a:t>
                </a:r>
                <a14:m>
                  <m:oMath xmlns:m="http://schemas.openxmlformats.org/officeDocument/2006/math">
                    <m:r>
                      <a:rPr lang="en-US" sz="2400" i="1">
                        <a:latin typeface="Cambria Math" panose="02040503050406030204" pitchFamily="18" charset="0"/>
                      </a:rPr>
                      <m:t>𝑎</m:t>
                    </m:r>
                    <m:r>
                      <a:rPr lang="en-US" sz="2400" i="1">
                        <a:latin typeface="Cambria Math" panose="02040503050406030204" pitchFamily="18" charset="0"/>
                        <a:ea typeface="Cambria Math" panose="02040503050406030204" pitchFamily="18" charset="0"/>
                      </a:rPr>
                      <m:t>&lt;0, </m:t>
                    </m:r>
                  </m:oMath>
                </a14:m>
                <a:r>
                  <a:rPr lang="en-US" sz="2400" dirty="0"/>
                  <a:t> all real numbers will satisfy </a:t>
                </a:r>
                <a14:m>
                  <m:oMath xmlns:m="http://schemas.openxmlformats.org/officeDocument/2006/math">
                    <m:d>
                      <m:dPr>
                        <m:begChr m:val="|"/>
                        <m:endChr m:val="|"/>
                        <m:ctrlPr>
                          <a:rPr lang="en-US" sz="2400" i="1">
                            <a:latin typeface="Cambria Math" panose="02040503050406030204" pitchFamily="18" charset="0"/>
                          </a:rPr>
                        </m:ctrlPr>
                      </m:dPr>
                      <m:e>
                        <m:r>
                          <a:rPr lang="en-US" sz="2400" i="1">
                            <a:latin typeface="Cambria Math" panose="02040503050406030204" pitchFamily="18" charset="0"/>
                          </a:rPr>
                          <m:t>𝑥</m:t>
                        </m:r>
                      </m:e>
                    </m:d>
                    <m:r>
                      <a:rPr lang="en-US" sz="2400" i="1">
                        <a:latin typeface="Cambria Math" panose="02040503050406030204" pitchFamily="18" charset="0"/>
                        <a:ea typeface="Cambria Math" panose="02040503050406030204" pitchFamily="18" charset="0"/>
                      </a:rPr>
                      <m:t>&gt;</m:t>
                    </m:r>
                    <m:r>
                      <a:rPr lang="en-US" sz="2400" i="1">
                        <a:latin typeface="Cambria Math" panose="02040503050406030204" pitchFamily="18" charset="0"/>
                        <a:ea typeface="Cambria Math" panose="02040503050406030204" pitchFamily="18" charset="0"/>
                      </a:rPr>
                      <m:t>𝑎</m:t>
                    </m:r>
                  </m:oMath>
                </a14:m>
                <a:r>
                  <a:rPr lang="en-US" sz="2400" dirty="0"/>
                  <a:t> </a:t>
                </a:r>
                <a:endParaRPr lang="en-US" sz="2400" dirty="0" smtClean="0"/>
              </a:p>
              <a:p>
                <a:pPr>
                  <a:lnSpc>
                    <a:spcPct val="150000"/>
                  </a:lnSpc>
                </a:pPr>
                <a:endParaRPr lang="en-US" sz="2400" dirty="0"/>
              </a:p>
              <a:p>
                <a:pPr>
                  <a:lnSpc>
                    <a:spcPct val="150000"/>
                  </a:lnSpc>
                </a:pPr>
                <a:r>
                  <a:rPr lang="en-US" sz="2400" b="1" dirty="0" smtClean="0"/>
                  <a:t>think </a:t>
                </a:r>
                <a:r>
                  <a:rPr lang="en-US" sz="2400" b="1" dirty="0"/>
                  <a:t>about it: </a:t>
                </a:r>
                <a:r>
                  <a:rPr lang="en-US" sz="2400" dirty="0"/>
                  <a:t>absolute value is always positive (or zero), so , of course, it is greater than any negative number</a:t>
                </a:r>
                <a:r>
                  <a:rPr lang="en-US" sz="2400" dirty="0" smtClean="0"/>
                  <a:t>.   </a:t>
                </a:r>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1516775" y="1578212"/>
                <a:ext cx="9379825" cy="4524315"/>
              </a:xfrm>
              <a:prstGeom prst="rect">
                <a:avLst/>
              </a:prstGeom>
              <a:blipFill rotWithShape="0">
                <a:blip r:embed="rId2"/>
                <a:stretch>
                  <a:fillRect l="-1040" r="-260" b="-943"/>
                </a:stretch>
              </a:blipFill>
            </p:spPr>
            <p:txBody>
              <a:bodyPr/>
              <a:lstStyle/>
              <a:p>
                <a:r>
                  <a:rPr lang="en-US">
                    <a:noFill/>
                  </a:rPr>
                  <a:t> </a:t>
                </a:r>
              </a:p>
            </p:txBody>
          </p:sp>
        </mc:Fallback>
      </mc:AlternateContent>
    </p:spTree>
    <p:extLst>
      <p:ext uri="{BB962C8B-B14F-4D97-AF65-F5344CB8AC3E}">
        <p14:creationId xmlns:p14="http://schemas.microsoft.com/office/powerpoint/2010/main" val="3240948940"/>
      </p:ext>
    </p:extLst>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1</a:t>
            </a:r>
            <a:r>
              <a:rPr lang="en-US" sz="2400" b="1" dirty="0" smtClean="0">
                <a:solidFill>
                  <a:schemeClr val="bg1"/>
                </a:solidFill>
              </a:rPr>
              <a:t>1</a:t>
            </a:r>
            <a:endParaRPr lang="en-US" sz="2000" b="1" dirty="0">
              <a:solidFill>
                <a:schemeClr val="bg1"/>
              </a:solidFill>
            </a:endParaRPr>
          </a:p>
        </p:txBody>
      </p:sp>
      <mc:AlternateContent xmlns:mc="http://schemas.openxmlformats.org/markup-compatibility/2006" xmlns:a14="http://schemas.microsoft.com/office/drawing/2010/main">
        <mc:Choice Requires="a14">
          <p:sp>
            <p:nvSpPr>
              <p:cNvPr id="4" name="Rectangle 3"/>
              <p:cNvSpPr/>
              <p:nvPr/>
            </p:nvSpPr>
            <p:spPr>
              <a:xfrm>
                <a:off x="1516775" y="1578212"/>
                <a:ext cx="9379825" cy="4431983"/>
              </a:xfrm>
              <a:prstGeom prst="rect">
                <a:avLst/>
              </a:prstGeom>
              <a:solidFill>
                <a:srgbClr val="FF4891">
                  <a:alpha val="30000"/>
                </a:srgbClr>
              </a:solidFill>
            </p:spPr>
            <p:txBody>
              <a:bodyPr wrap="square">
                <a:spAutoFit/>
              </a:bodyPr>
              <a:lstStyle/>
              <a:p>
                <a:pPr algn="ctr">
                  <a:lnSpc>
                    <a:spcPct val="150000"/>
                  </a:lnSpc>
                </a:pPr>
                <a:r>
                  <a:rPr lang="en-US" sz="2400" dirty="0" smtClean="0"/>
                  <a:t>If the symbol is</a:t>
                </a:r>
                <a14:m>
                  <m:oMath xmlns:m="http://schemas.openxmlformats.org/officeDocument/2006/math">
                    <m:r>
                      <a:rPr lang="en-US" sz="2400" i="1">
                        <a:latin typeface="Cambria Math" panose="02040503050406030204" pitchFamily="18" charset="0"/>
                        <a:ea typeface="Cambria Math" panose="02040503050406030204" pitchFamily="18" charset="0"/>
                      </a:rPr>
                      <m:t>&lt;</m:t>
                    </m:r>
                  </m:oMath>
                </a14:m>
                <a:r>
                  <a:rPr lang="en-US" sz="2400" b="0" i="0" dirty="0" smtClean="0">
                    <a:latin typeface="+mj-lt"/>
                    <a:ea typeface="Cambria Math" panose="02040503050406030204" pitchFamily="18" charset="0"/>
                  </a:rPr>
                  <a:t>(0r≥</a:t>
                </a:r>
                <a14:m>
                  <m:oMath xmlns:m="http://schemas.openxmlformats.org/officeDocument/2006/math">
                    <m:r>
                      <a:rPr lang="en-US" sz="2400" b="0" i="1" smtClean="0">
                        <a:latin typeface="Cambria Math" panose="02040503050406030204" pitchFamily="18" charset="0"/>
                        <a:ea typeface="Cambria Math" panose="02040503050406030204" pitchFamily="18" charset="0"/>
                      </a:rPr>
                      <m:t>≤</m:t>
                    </m:r>
                  </m:oMath>
                </a14:m>
                <a:r>
                  <a:rPr lang="en-US" sz="2400" b="0" i="0" dirty="0" smtClean="0">
                    <a:latin typeface="+mj-lt"/>
                    <a:ea typeface="Cambria Math" panose="02040503050406030204" pitchFamily="18" charset="0"/>
                  </a:rPr>
                  <a:t>)</a:t>
                </a:r>
                <a14:m>
                  <m:oMath xmlns:m="http://schemas.openxmlformats.org/officeDocument/2006/math">
                    <m:r>
                      <a:rPr lang="en-US" sz="2400" b="0" i="1" smtClean="0">
                        <a:latin typeface="Cambria Math" panose="02040503050406030204" pitchFamily="18" charset="0"/>
                        <a:ea typeface="Cambria Math" panose="02040503050406030204" pitchFamily="18" charset="0"/>
                      </a:rPr>
                      <m:t>  :</m:t>
                    </m:r>
                  </m:oMath>
                </a14:m>
                <a:endParaRPr lang="en-US" sz="2400" dirty="0"/>
              </a:p>
              <a:p>
                <a:pPr algn="ctr">
                  <a:lnSpc>
                    <a:spcPct val="150000"/>
                  </a:lnSpc>
                </a:pPr>
                <a:r>
                  <a:rPr lang="en-US" sz="2400" dirty="0" smtClean="0"/>
                  <a:t>If </a:t>
                </a:r>
                <a14:m>
                  <m:oMath xmlns:m="http://schemas.openxmlformats.org/officeDocument/2006/math">
                    <m:r>
                      <a:rPr lang="en-US" sz="2400" b="0" i="1" smtClean="0">
                        <a:latin typeface="Cambria Math" panose="02040503050406030204" pitchFamily="18" charset="0"/>
                      </a:rPr>
                      <m:t>𝑎</m:t>
                    </m:r>
                    <m:r>
                      <a:rPr lang="en-US" sz="2400" b="0" i="1" smtClean="0">
                        <a:latin typeface="Cambria Math" panose="02040503050406030204" pitchFamily="18" charset="0"/>
                        <a:ea typeface="Cambria Math" panose="02040503050406030204" pitchFamily="18" charset="0"/>
                      </a:rPr>
                      <m:t>&gt;0, </m:t>
                    </m:r>
                  </m:oMath>
                </a14:m>
                <a:r>
                  <a:rPr lang="en-US" sz="2400" dirty="0" smtClean="0"/>
                  <a:t>then the solutions to </a:t>
                </a:r>
                <a14:m>
                  <m:oMath xmlns:m="http://schemas.openxmlformats.org/officeDocument/2006/math">
                    <m:d>
                      <m:dPr>
                        <m:begChr m:val="|"/>
                        <m:endChr m:val="|"/>
                        <m:ctrlPr>
                          <a:rPr lang="en-US" sz="2400" i="1">
                            <a:latin typeface="Cambria Math" panose="02040503050406030204" pitchFamily="18" charset="0"/>
                          </a:rPr>
                        </m:ctrlPr>
                      </m:dPr>
                      <m:e>
                        <m:r>
                          <a:rPr lang="en-US" sz="2400" i="1">
                            <a:latin typeface="Cambria Math" panose="02040503050406030204" pitchFamily="18" charset="0"/>
                          </a:rPr>
                          <m:t>𝑥</m:t>
                        </m:r>
                      </m:e>
                    </m:d>
                    <m:r>
                      <a:rPr lang="en-US" sz="2400" i="1">
                        <a:latin typeface="Cambria Math" panose="02040503050406030204" pitchFamily="18" charset="0"/>
                        <a:ea typeface="Cambria Math" panose="02040503050406030204" pitchFamily="18" charset="0"/>
                      </a:rPr>
                      <m:t>&lt;</m:t>
                    </m:r>
                    <m:r>
                      <a:rPr lang="en-US" sz="2400" i="1">
                        <a:latin typeface="Cambria Math" panose="02040503050406030204" pitchFamily="18" charset="0"/>
                        <a:ea typeface="Cambria Math" panose="02040503050406030204" pitchFamily="18" charset="0"/>
                      </a:rPr>
                      <m:t>𝑎</m:t>
                    </m:r>
                  </m:oMath>
                </a14:m>
                <a:r>
                  <a:rPr lang="en-US" sz="2400" dirty="0"/>
                  <a:t> </a:t>
                </a:r>
                <a:r>
                  <a:rPr lang="en-US" sz="2400" dirty="0" smtClean="0"/>
                  <a:t>and </a:t>
                </a:r>
                <a14:m>
                  <m:oMath xmlns:m="http://schemas.openxmlformats.org/officeDocument/2006/math">
                    <m:r>
                      <a:rPr lang="en-US" sz="2400" i="1">
                        <a:latin typeface="Cambria Math" panose="02040503050406030204" pitchFamily="18" charset="0"/>
                      </a:rPr>
                      <m:t>𝑥</m:t>
                    </m:r>
                    <m:r>
                      <a:rPr lang="en-US" sz="2400" i="1">
                        <a:latin typeface="Cambria Math" panose="02040503050406030204" pitchFamily="18" charset="0"/>
                        <a:ea typeface="Cambria Math" panose="02040503050406030204" pitchFamily="18" charset="0"/>
                      </a:rPr>
                      <m:t>&gt;</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𝑎</m:t>
                    </m:r>
                  </m:oMath>
                </a14:m>
                <a:endParaRPr lang="en-US" sz="2400" dirty="0" smtClean="0"/>
              </a:p>
              <a:p>
                <a:pPr algn="ctr">
                  <a:lnSpc>
                    <a:spcPct val="150000"/>
                  </a:lnSpc>
                </a:pPr>
                <a:r>
                  <a:rPr lang="en-US" sz="2400" dirty="0" smtClean="0"/>
                  <a:t>Also written as : </a:t>
                </a:r>
                <a14:m>
                  <m:oMath xmlns:m="http://schemas.openxmlformats.org/officeDocument/2006/math">
                    <m:r>
                      <a:rPr lang="en-US" sz="2400" b="0" i="0" smtClean="0">
                        <a:latin typeface="Cambria Math" panose="02040503050406030204" pitchFamily="18" charset="0"/>
                      </a:rPr>
                      <m:t>−</m:t>
                    </m:r>
                    <m:r>
                      <a:rPr lang="en-US" sz="2400" i="1">
                        <a:latin typeface="Cambria Math" panose="02040503050406030204" pitchFamily="18" charset="0"/>
                      </a:rPr>
                      <m:t>𝑎</m:t>
                    </m:r>
                    <m:r>
                      <a:rPr lang="en-US" sz="2400" i="1">
                        <a:latin typeface="Cambria Math" panose="02040503050406030204" pitchFamily="18" charset="0"/>
                        <a:ea typeface="Cambria Math" panose="02040503050406030204" pitchFamily="18" charset="0"/>
                      </a:rPr>
                      <m:t>&lt;</m:t>
                    </m:r>
                    <m:r>
                      <a:rPr lang="en-US" sz="2400" b="0" i="1" smtClean="0">
                        <a:latin typeface="Cambria Math" panose="02040503050406030204" pitchFamily="18" charset="0"/>
                        <a:ea typeface="Cambria Math" panose="02040503050406030204" pitchFamily="18" charset="0"/>
                      </a:rPr>
                      <m:t>𝑥</m:t>
                    </m:r>
                  </m:oMath>
                </a14:m>
                <a:r>
                  <a:rPr lang="en-US" sz="2400" dirty="0">
                    <a:ea typeface="Cambria Math" panose="020405030504060302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rPr>
                      <m:t>&lt;</m:t>
                    </m:r>
                    <m:r>
                      <m:rPr>
                        <m:sty m:val="p"/>
                      </m:rPr>
                      <a:rPr lang="en-US" sz="2400" b="0" i="0" smtClean="0">
                        <a:latin typeface="Cambria Math" panose="02040503050406030204" pitchFamily="18" charset="0"/>
                        <a:ea typeface="Cambria Math" panose="02040503050406030204" pitchFamily="18" charset="0"/>
                      </a:rPr>
                      <m:t>a</m:t>
                    </m:r>
                  </m:oMath>
                </a14:m>
                <a:endParaRPr lang="en-US" sz="2400" dirty="0" smtClean="0"/>
              </a:p>
              <a:p>
                <a:pPr>
                  <a:lnSpc>
                    <a:spcPct val="150000"/>
                  </a:lnSpc>
                </a:pPr>
                <a:endParaRPr lang="en-US" sz="2400" dirty="0"/>
              </a:p>
              <a:p>
                <a:pPr>
                  <a:lnSpc>
                    <a:spcPct val="150000"/>
                  </a:lnSpc>
                </a:pPr>
                <a:r>
                  <a:rPr lang="en-US" sz="2400" dirty="0" smtClean="0"/>
                  <a:t>(and) </a:t>
                </a:r>
                <a:r>
                  <a:rPr lang="en-US" sz="2400" dirty="0"/>
                  <a:t>if  </a:t>
                </a:r>
                <a14:m>
                  <m:oMath xmlns:m="http://schemas.openxmlformats.org/officeDocument/2006/math">
                    <m:r>
                      <a:rPr lang="en-US" sz="2400" i="1">
                        <a:latin typeface="Cambria Math" panose="02040503050406030204" pitchFamily="18" charset="0"/>
                      </a:rPr>
                      <m:t>𝑎</m:t>
                    </m:r>
                    <m:r>
                      <a:rPr lang="en-US" sz="2400" i="1">
                        <a:latin typeface="Cambria Math" panose="02040503050406030204" pitchFamily="18" charset="0"/>
                        <a:ea typeface="Cambria Math" panose="02040503050406030204" pitchFamily="18" charset="0"/>
                      </a:rPr>
                      <m:t>&lt;0, </m:t>
                    </m:r>
                  </m:oMath>
                </a14:m>
                <a:r>
                  <a:rPr lang="en-US" sz="2400" dirty="0"/>
                  <a:t> </a:t>
                </a:r>
                <a:r>
                  <a:rPr lang="en-US" sz="2400" dirty="0" smtClean="0"/>
                  <a:t>there is no solution to </a:t>
                </a:r>
                <a14:m>
                  <m:oMath xmlns:m="http://schemas.openxmlformats.org/officeDocument/2006/math">
                    <m:d>
                      <m:dPr>
                        <m:begChr m:val="|"/>
                        <m:endChr m:val="|"/>
                        <m:ctrlPr>
                          <a:rPr lang="en-US" sz="2400" i="1">
                            <a:latin typeface="Cambria Math" panose="02040503050406030204" pitchFamily="18" charset="0"/>
                          </a:rPr>
                        </m:ctrlPr>
                      </m:dPr>
                      <m:e>
                        <m:r>
                          <a:rPr lang="en-US" sz="2400" i="1">
                            <a:latin typeface="Cambria Math" panose="02040503050406030204" pitchFamily="18" charset="0"/>
                          </a:rPr>
                          <m:t>𝑥</m:t>
                        </m:r>
                      </m:e>
                    </m:d>
                    <m:r>
                      <a:rPr lang="en-US" sz="2400" i="1">
                        <a:latin typeface="Cambria Math" panose="02040503050406030204" pitchFamily="18" charset="0"/>
                        <a:ea typeface="Cambria Math" panose="02040503050406030204" pitchFamily="18" charset="0"/>
                      </a:rPr>
                      <m:t>&lt;</m:t>
                    </m:r>
                    <m:r>
                      <a:rPr lang="en-US" sz="2400" i="1">
                        <a:latin typeface="Cambria Math" panose="02040503050406030204" pitchFamily="18" charset="0"/>
                        <a:ea typeface="Cambria Math" panose="02040503050406030204" pitchFamily="18" charset="0"/>
                      </a:rPr>
                      <m:t>𝑎</m:t>
                    </m:r>
                  </m:oMath>
                </a14:m>
                <a:r>
                  <a:rPr lang="en-US" sz="2400" dirty="0"/>
                  <a:t> </a:t>
                </a:r>
                <a:endParaRPr lang="en-US" sz="2400" dirty="0" smtClean="0"/>
              </a:p>
              <a:p>
                <a:pPr>
                  <a:lnSpc>
                    <a:spcPct val="150000"/>
                  </a:lnSpc>
                </a:pPr>
                <a:endParaRPr lang="en-US" sz="2000" dirty="0" smtClean="0"/>
              </a:p>
              <a:p>
                <a:pPr>
                  <a:lnSpc>
                    <a:spcPct val="150000"/>
                  </a:lnSpc>
                </a:pPr>
                <a:r>
                  <a:rPr lang="en-US" sz="2400" b="1" dirty="0" smtClean="0"/>
                  <a:t>think </a:t>
                </a:r>
                <a:r>
                  <a:rPr lang="en-US" sz="2400" b="1" dirty="0"/>
                  <a:t>about it: </a:t>
                </a:r>
                <a:r>
                  <a:rPr lang="en-US" sz="2400" dirty="0"/>
                  <a:t>absolute value is always positive (or zero), so , of course, it </a:t>
                </a:r>
                <a:r>
                  <a:rPr lang="en-US" sz="2400" dirty="0" smtClean="0"/>
                  <a:t>cannot be less than a </a:t>
                </a:r>
                <a:r>
                  <a:rPr lang="en-US" sz="2400" dirty="0"/>
                  <a:t>negative number</a:t>
                </a:r>
                <a:r>
                  <a:rPr lang="en-US" sz="2400" dirty="0" smtClean="0"/>
                  <a:t>.   </a:t>
                </a:r>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1516775" y="1578212"/>
                <a:ext cx="9379825" cy="4431983"/>
              </a:xfrm>
              <a:prstGeom prst="rect">
                <a:avLst/>
              </a:prstGeom>
              <a:blipFill rotWithShape="0">
                <a:blip r:embed="rId2"/>
                <a:stretch>
                  <a:fillRect l="-1040" r="-260" b="-963"/>
                </a:stretch>
              </a:blipFill>
            </p:spPr>
            <p:txBody>
              <a:bodyPr/>
              <a:lstStyle/>
              <a:p>
                <a:r>
                  <a:rPr lang="en-US">
                    <a:noFill/>
                  </a:rPr>
                  <a:t> </a:t>
                </a:r>
              </a:p>
            </p:txBody>
          </p:sp>
        </mc:Fallback>
      </mc:AlternateContent>
    </p:spTree>
    <p:extLst>
      <p:ext uri="{BB962C8B-B14F-4D97-AF65-F5344CB8AC3E}">
        <p14:creationId xmlns:p14="http://schemas.microsoft.com/office/powerpoint/2010/main" val="1383235220"/>
      </p:ext>
    </p:extLst>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12</a:t>
            </a:r>
            <a:endParaRPr lang="en-US" sz="2000" b="1" dirty="0">
              <a:solidFill>
                <a:schemeClr val="bg1"/>
              </a:solidFill>
            </a:endParaRPr>
          </a:p>
        </p:txBody>
      </p:sp>
      <p:sp>
        <p:nvSpPr>
          <p:cNvPr id="5" name="Rectangle 4"/>
          <p:cNvSpPr/>
          <p:nvPr/>
        </p:nvSpPr>
        <p:spPr>
          <a:xfrm>
            <a:off x="4981797" y="1186934"/>
            <a:ext cx="1923605" cy="523220"/>
          </a:xfrm>
          <a:prstGeom prst="rect">
            <a:avLst/>
          </a:prstGeom>
        </p:spPr>
        <p:txBody>
          <a:bodyPr wrap="none">
            <a:spAutoFit/>
          </a:bodyPr>
          <a:lstStyle/>
          <a:p>
            <a:pPr algn="ctr"/>
            <a:r>
              <a:rPr lang="en-US" sz="2800" b="1" dirty="0" smtClean="0"/>
              <a:t>PROBLEM 3</a:t>
            </a:r>
            <a:endParaRPr lang="en-US" sz="2800" b="1" dirty="0"/>
          </a:p>
        </p:txBody>
      </p:sp>
      <p:sp>
        <p:nvSpPr>
          <p:cNvPr id="2" name="Rectangle 1"/>
          <p:cNvSpPr/>
          <p:nvPr/>
        </p:nvSpPr>
        <p:spPr>
          <a:xfrm>
            <a:off x="2057400" y="2297557"/>
            <a:ext cx="8667749" cy="3416320"/>
          </a:xfrm>
          <a:prstGeom prst="rect">
            <a:avLst/>
          </a:prstGeom>
        </p:spPr>
        <p:txBody>
          <a:bodyPr wrap="square">
            <a:spAutoFit/>
          </a:bodyPr>
          <a:lstStyle/>
          <a:p>
            <a:r>
              <a:rPr lang="en-US" sz="2400" b="1" dirty="0" smtClean="0"/>
              <a:t>Solution</a:t>
            </a:r>
            <a:endParaRPr lang="en-US" sz="2400" b="1" dirty="0"/>
          </a:p>
          <a:p>
            <a:r>
              <a:rPr lang="en-US" sz="2400" dirty="0"/>
              <a:t>Note that there are two parts to the solution and that the connecting word is "or". </a:t>
            </a:r>
          </a:p>
          <a:p>
            <a:endParaRPr lang="en-US" sz="2400" i="1" dirty="0"/>
          </a:p>
          <a:p>
            <a:endParaRPr lang="en-US" sz="2400" i="1" dirty="0" smtClean="0"/>
          </a:p>
          <a:p>
            <a:endParaRPr lang="en-US" sz="2400" i="1" dirty="0"/>
          </a:p>
          <a:p>
            <a:endParaRPr lang="en-US" sz="2400" i="1" dirty="0" smtClean="0"/>
          </a:p>
          <a:p>
            <a:r>
              <a:rPr lang="en-US" sz="2400" i="1" dirty="0" smtClean="0"/>
              <a:t>So </a:t>
            </a:r>
            <a:r>
              <a:rPr lang="en-US" sz="2400" i="1" dirty="0"/>
              <a:t>x</a:t>
            </a:r>
            <a:r>
              <a:rPr lang="en-US" sz="2400" dirty="0"/>
              <a:t> &lt; 15   or  </a:t>
            </a:r>
            <a:r>
              <a:rPr lang="en-US" sz="2400" i="1" dirty="0"/>
              <a:t> x</a:t>
            </a:r>
            <a:r>
              <a:rPr lang="en-US" sz="2400" dirty="0"/>
              <a:t> &gt; 25</a:t>
            </a:r>
            <a:endParaRPr lang="en-US" sz="2400" i="1" dirty="0"/>
          </a:p>
          <a:p>
            <a:endParaRPr lang="en-US" sz="2400" dirty="0"/>
          </a:p>
        </p:txBody>
      </p:sp>
      <p:sp>
        <p:nvSpPr>
          <p:cNvPr id="3" name="Rectangle 2"/>
          <p:cNvSpPr/>
          <p:nvPr/>
        </p:nvSpPr>
        <p:spPr>
          <a:xfrm>
            <a:off x="4904712" y="1640324"/>
            <a:ext cx="2382575" cy="461665"/>
          </a:xfrm>
          <a:prstGeom prst="rect">
            <a:avLst/>
          </a:prstGeom>
        </p:spPr>
        <p:txBody>
          <a:bodyPr wrap="none">
            <a:spAutoFit/>
          </a:bodyPr>
          <a:lstStyle/>
          <a:p>
            <a:r>
              <a:rPr lang="en-US" sz="2400" dirty="0"/>
              <a:t>Solve |x – 20| &gt; 5</a:t>
            </a:r>
          </a:p>
        </p:txBody>
      </p:sp>
      <p:graphicFrame>
        <p:nvGraphicFramePr>
          <p:cNvPr id="6" name="Table 5"/>
          <p:cNvGraphicFramePr>
            <a:graphicFrameLocks noGrp="1"/>
          </p:cNvGraphicFramePr>
          <p:nvPr>
            <p:extLst>
              <p:ext uri="{D42A27DB-BD31-4B8C-83A1-F6EECF244321}">
                <p14:modId xmlns:p14="http://schemas.microsoft.com/office/powerpoint/2010/main" val="1470868355"/>
              </p:ext>
            </p:extLst>
          </p:nvPr>
        </p:nvGraphicFramePr>
        <p:xfrm>
          <a:off x="2251737" y="3443816"/>
          <a:ext cx="8128000" cy="118872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fontAlgn="t"/>
                      <a:r>
                        <a:rPr lang="en-US" sz="2400" dirty="0" smtClean="0">
                          <a:solidFill>
                            <a:schemeClr val="tx1"/>
                          </a:solidFill>
                        </a:rPr>
                        <a:t>Case 1</a:t>
                      </a:r>
                    </a:p>
                    <a:p>
                      <a:pPr algn="ctr" fontAlgn="t"/>
                      <a:r>
                        <a:rPr lang="en-US" sz="2400" b="0" dirty="0" smtClean="0">
                          <a:solidFill>
                            <a:schemeClr val="tx1"/>
                          </a:solidFill>
                        </a:rPr>
                        <a:t>x – 20 &gt; 5</a:t>
                      </a:r>
                    </a:p>
                    <a:p>
                      <a:pPr algn="ctr" fontAlgn="t"/>
                      <a:r>
                        <a:rPr lang="en-US" sz="2400" b="0" dirty="0" smtClean="0">
                          <a:solidFill>
                            <a:schemeClr val="tx1"/>
                          </a:solidFill>
                        </a:rPr>
                        <a:t>x &gt; 25</a:t>
                      </a:r>
                    </a:p>
                  </a:txBody>
                  <a:tcPr>
                    <a:solidFill>
                      <a:srgbClr val="FF4891">
                        <a:alpha val="30000"/>
                      </a:srgbClr>
                    </a:solidFill>
                  </a:tcPr>
                </a:tc>
                <a:tc>
                  <a:txBody>
                    <a:bodyPr/>
                    <a:lstStyle/>
                    <a:p>
                      <a:pPr algn="ctr" fontAlgn="t"/>
                      <a:r>
                        <a:rPr lang="en-US" sz="2400" dirty="0" smtClean="0">
                          <a:solidFill>
                            <a:schemeClr val="tx1"/>
                          </a:solidFill>
                        </a:rPr>
                        <a:t>Case 2</a:t>
                      </a:r>
                    </a:p>
                    <a:p>
                      <a:pPr algn="ctr" fontAlgn="t"/>
                      <a:r>
                        <a:rPr lang="en-US" sz="2400" b="0" dirty="0" smtClean="0">
                          <a:solidFill>
                            <a:schemeClr val="tx1"/>
                          </a:solidFill>
                        </a:rPr>
                        <a:t>x – 20 &lt; -5</a:t>
                      </a:r>
                    </a:p>
                    <a:p>
                      <a:pPr algn="ctr" fontAlgn="t"/>
                      <a:r>
                        <a:rPr lang="en-US" sz="2400" b="0" dirty="0" smtClean="0">
                          <a:solidFill>
                            <a:schemeClr val="tx1"/>
                          </a:solidFill>
                        </a:rPr>
                        <a:t>x &lt; 15</a:t>
                      </a:r>
                    </a:p>
                  </a:txBody>
                  <a:tcPr>
                    <a:solidFill>
                      <a:srgbClr val="FF4891">
                        <a:alpha val="30000"/>
                      </a:srgbClr>
                    </a:solidFill>
                  </a:tcPr>
                </a:tc>
              </a:tr>
            </a:tbl>
          </a:graphicData>
        </a:graphic>
      </p:graphicFrame>
      <p:grpSp>
        <p:nvGrpSpPr>
          <p:cNvPr id="76" name="Group 75"/>
          <p:cNvGrpSpPr/>
          <p:nvPr/>
        </p:nvGrpSpPr>
        <p:grpSpPr>
          <a:xfrm>
            <a:off x="3916741" y="5715000"/>
            <a:ext cx="4768734" cy="836057"/>
            <a:chOff x="3916741" y="5715000"/>
            <a:chExt cx="4768734" cy="836057"/>
          </a:xfrm>
        </p:grpSpPr>
        <p:cxnSp>
          <p:nvCxnSpPr>
            <p:cNvPr id="8" name="Straight Connector 7"/>
            <p:cNvCxnSpPr/>
            <p:nvPr/>
          </p:nvCxnSpPr>
          <p:spPr>
            <a:xfrm>
              <a:off x="3916741" y="6057900"/>
              <a:ext cx="47687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41046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42570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4094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45618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7142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48666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50190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1714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53238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4762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56286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57810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593341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60667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62191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63715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65239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66763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68287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69811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71335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72859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74383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75907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77431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78955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80479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82003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83527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8505162" y="5934075"/>
              <a:ext cx="0" cy="247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971262" y="6181725"/>
              <a:ext cx="4714213" cy="369332"/>
            </a:xfrm>
            <a:prstGeom prst="rect">
              <a:avLst/>
            </a:prstGeom>
            <a:noFill/>
          </p:spPr>
          <p:txBody>
            <a:bodyPr wrap="square" rtlCol="0">
              <a:spAutoFit/>
            </a:bodyPr>
            <a:lstStyle/>
            <a:p>
              <a:r>
                <a:rPr lang="en-US" dirty="0" smtClean="0"/>
                <a:t>       10           0            10          20          30           40</a:t>
              </a:r>
              <a:endParaRPr lang="en-US" dirty="0"/>
            </a:p>
          </p:txBody>
        </p:sp>
        <p:grpSp>
          <p:nvGrpSpPr>
            <p:cNvPr id="72" name="Group 71"/>
            <p:cNvGrpSpPr/>
            <p:nvPr/>
          </p:nvGrpSpPr>
          <p:grpSpPr>
            <a:xfrm>
              <a:off x="4246824" y="5715000"/>
              <a:ext cx="2264466" cy="91440"/>
              <a:chOff x="4246824" y="5715000"/>
              <a:chExt cx="2264466" cy="91440"/>
            </a:xfrm>
          </p:grpSpPr>
          <p:cxnSp>
            <p:nvCxnSpPr>
              <p:cNvPr id="70" name="Straight Arrow Connector 69"/>
              <p:cNvCxnSpPr/>
              <p:nvPr/>
            </p:nvCxnSpPr>
            <p:spPr>
              <a:xfrm flipH="1">
                <a:off x="4246824" y="5762625"/>
                <a:ext cx="219456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6419850" y="5715000"/>
                <a:ext cx="91440" cy="914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p:cNvGrpSpPr/>
            <p:nvPr/>
          </p:nvGrpSpPr>
          <p:grpSpPr>
            <a:xfrm flipH="1">
              <a:off x="7294824" y="5715000"/>
              <a:ext cx="1075746" cy="91440"/>
              <a:chOff x="5435544" y="5715000"/>
              <a:chExt cx="1075746" cy="91440"/>
            </a:xfrm>
          </p:grpSpPr>
          <p:cxnSp>
            <p:nvCxnSpPr>
              <p:cNvPr id="74" name="Straight Arrow Connector 73"/>
              <p:cNvCxnSpPr/>
              <p:nvPr/>
            </p:nvCxnSpPr>
            <p:spPr>
              <a:xfrm flipH="1">
                <a:off x="5435544" y="5762625"/>
                <a:ext cx="100584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6419850" y="5715000"/>
                <a:ext cx="91440" cy="914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824008901"/>
      </p:ext>
    </p:extLst>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13</a:t>
            </a:r>
            <a:endParaRPr lang="en-US" sz="2000" b="1" dirty="0">
              <a:solidFill>
                <a:schemeClr val="bg1"/>
              </a:solidFill>
            </a:endParaRPr>
          </a:p>
        </p:txBody>
      </p:sp>
      <p:sp>
        <p:nvSpPr>
          <p:cNvPr id="5" name="Rectangle 4"/>
          <p:cNvSpPr/>
          <p:nvPr/>
        </p:nvSpPr>
        <p:spPr>
          <a:xfrm>
            <a:off x="4981797" y="1186934"/>
            <a:ext cx="1923605" cy="523220"/>
          </a:xfrm>
          <a:prstGeom prst="rect">
            <a:avLst/>
          </a:prstGeom>
        </p:spPr>
        <p:txBody>
          <a:bodyPr wrap="none">
            <a:spAutoFit/>
          </a:bodyPr>
          <a:lstStyle/>
          <a:p>
            <a:pPr algn="ctr"/>
            <a:r>
              <a:rPr lang="en-US" sz="2800" b="1" dirty="0" smtClean="0"/>
              <a:t>PROBLEM 4</a:t>
            </a:r>
            <a:endParaRPr lang="en-US" sz="2800" b="1" dirty="0"/>
          </a:p>
        </p:txBody>
      </p:sp>
      <p:sp>
        <p:nvSpPr>
          <p:cNvPr id="2" name="Rectangle 1"/>
          <p:cNvSpPr/>
          <p:nvPr/>
        </p:nvSpPr>
        <p:spPr>
          <a:xfrm>
            <a:off x="1916814" y="2193016"/>
            <a:ext cx="8667749" cy="3600986"/>
          </a:xfrm>
          <a:prstGeom prst="rect">
            <a:avLst/>
          </a:prstGeom>
        </p:spPr>
        <p:txBody>
          <a:bodyPr wrap="square">
            <a:spAutoFit/>
          </a:bodyPr>
          <a:lstStyle/>
          <a:p>
            <a:r>
              <a:rPr lang="en-US" sz="2400" b="1" dirty="0" smtClean="0"/>
              <a:t>Solution</a:t>
            </a:r>
            <a:endParaRPr lang="en-US" sz="2400" b="1" dirty="0"/>
          </a:p>
          <a:p>
            <a:pPr>
              <a:lnSpc>
                <a:spcPct val="150000"/>
              </a:lnSpc>
            </a:pPr>
            <a:r>
              <a:rPr lang="en-US" sz="2400" dirty="0" smtClean="0"/>
              <a:t>We </a:t>
            </a:r>
            <a:r>
              <a:rPr lang="en-US" sz="2400" dirty="0"/>
              <a:t>need to isolate the absolute value on one side of the equation.</a:t>
            </a:r>
          </a:p>
          <a:p>
            <a:pPr>
              <a:lnSpc>
                <a:spcPct val="150000"/>
              </a:lnSpc>
            </a:pPr>
            <a:r>
              <a:rPr lang="en-US" sz="2400" dirty="0"/>
              <a:t>|x + 10| ≤ 1</a:t>
            </a:r>
          </a:p>
          <a:p>
            <a:pPr>
              <a:lnSpc>
                <a:spcPct val="150000"/>
              </a:lnSpc>
            </a:pPr>
            <a:endParaRPr lang="en-US" sz="2400" dirty="0"/>
          </a:p>
          <a:p>
            <a:pPr algn="ctr">
              <a:lnSpc>
                <a:spcPct val="150000"/>
              </a:lnSpc>
            </a:pPr>
            <a:r>
              <a:rPr lang="en-US" sz="2400" i="1" dirty="0"/>
              <a:t>Note that there are two parts to the solution and that the connecting word is "and".</a:t>
            </a:r>
            <a:endParaRPr lang="en-US" sz="2400" dirty="0"/>
          </a:p>
          <a:p>
            <a:endParaRPr lang="en-US" sz="2400" dirty="0"/>
          </a:p>
        </p:txBody>
      </p:sp>
      <mc:AlternateContent xmlns:mc="http://schemas.openxmlformats.org/markup-compatibility/2006">
        <mc:Choice xmlns:a14="http://schemas.microsoft.com/office/drawing/2010/main" Requires="a14">
          <p:sp>
            <p:nvSpPr>
              <p:cNvPr id="3" name="Rectangle 2"/>
              <p:cNvSpPr/>
              <p:nvPr/>
            </p:nvSpPr>
            <p:spPr>
              <a:xfrm>
                <a:off x="4904712" y="1640324"/>
                <a:ext cx="2757678" cy="461665"/>
              </a:xfrm>
              <a:prstGeom prst="rect">
                <a:avLst/>
              </a:prstGeom>
            </p:spPr>
            <p:txBody>
              <a:bodyPr wrap="none">
                <a:spAutoFit/>
              </a:bodyPr>
              <a:lstStyle/>
              <a:p>
                <a:r>
                  <a:rPr lang="en-US" sz="2400" dirty="0"/>
                  <a:t>Solve 5</a:t>
                </a:r>
                <a14:m>
                  <m:oMath xmlns:m="http://schemas.openxmlformats.org/officeDocument/2006/math">
                    <m:r>
                      <a:rPr lang="en-US" sz="2400" i="1" dirty="0" smtClean="0">
                        <a:latin typeface="Cambria Math" panose="02040503050406030204" pitchFamily="18" charset="0"/>
                        <a:ea typeface="Cambria Math" panose="02040503050406030204" pitchFamily="18" charset="0"/>
                      </a:rPr>
                      <m:t>×</m:t>
                    </m:r>
                  </m:oMath>
                </a14:m>
                <a:r>
                  <a:rPr lang="en-US" sz="2400" dirty="0"/>
                  <a:t>|x + 10| ≤ 5</a:t>
                </a:r>
              </a:p>
            </p:txBody>
          </p:sp>
        </mc:Choice>
        <mc:Fallback>
          <p:sp>
            <p:nvSpPr>
              <p:cNvPr id="3" name="Rectangle 2"/>
              <p:cNvSpPr>
                <a:spLocks noRot="1" noChangeAspect="1" noMove="1" noResize="1" noEditPoints="1" noAdjustHandles="1" noChangeArrowheads="1" noChangeShapeType="1" noTextEdit="1"/>
              </p:cNvSpPr>
              <p:nvPr/>
            </p:nvSpPr>
            <p:spPr>
              <a:xfrm>
                <a:off x="4904712" y="1640324"/>
                <a:ext cx="2757678" cy="461665"/>
              </a:xfrm>
              <a:prstGeom prst="rect">
                <a:avLst/>
              </a:prstGeom>
              <a:blipFill rotWithShape="0">
                <a:blip r:embed="rId2"/>
                <a:stretch>
                  <a:fillRect l="-3540" t="-10526" r="-2434" b="-28947"/>
                </a:stretch>
              </a:blipFill>
            </p:spPr>
            <p:txBody>
              <a:bodyPr/>
              <a:lstStyle/>
              <a:p>
                <a:r>
                  <a:rPr lang="en-US">
                    <a:noFill/>
                  </a:rPr>
                  <a:t> </a:t>
                </a:r>
              </a:p>
            </p:txBody>
          </p:sp>
        </mc:Fallback>
      </mc:AlternateContent>
    </p:spTree>
    <p:extLst>
      <p:ext uri="{BB962C8B-B14F-4D97-AF65-F5344CB8AC3E}">
        <p14:creationId xmlns:p14="http://schemas.microsoft.com/office/powerpoint/2010/main" val="3647639040"/>
      </p:ext>
    </p:extLst>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14</a:t>
            </a:r>
            <a:endParaRPr lang="en-US" sz="2000" b="1"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661143553"/>
              </p:ext>
            </p:extLst>
          </p:nvPr>
        </p:nvGraphicFramePr>
        <p:xfrm>
          <a:off x="2289837" y="1748366"/>
          <a:ext cx="8128000" cy="118872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fontAlgn="t"/>
                      <a:r>
                        <a:rPr lang="en-US" sz="2400" b="1" dirty="0" smtClean="0">
                          <a:solidFill>
                            <a:schemeClr val="tx1"/>
                          </a:solidFill>
                        </a:rPr>
                        <a:t>Case 1</a:t>
                      </a:r>
                    </a:p>
                    <a:p>
                      <a:pPr algn="ctr"/>
                      <a:r>
                        <a:rPr lang="en-US" sz="2400" b="0" dirty="0" smtClean="0">
                          <a:solidFill>
                            <a:schemeClr val="tx1"/>
                          </a:solidFill>
                        </a:rPr>
                        <a:t>x + 10 ≤ 1</a:t>
                      </a:r>
                    </a:p>
                    <a:p>
                      <a:pPr algn="ctr"/>
                      <a:r>
                        <a:rPr lang="en-US" sz="2400" b="0" dirty="0" smtClean="0">
                          <a:solidFill>
                            <a:schemeClr val="tx1"/>
                          </a:solidFill>
                        </a:rPr>
                        <a:t>x ≤ -9</a:t>
                      </a:r>
                    </a:p>
                  </a:txBody>
                  <a:tcPr>
                    <a:solidFill>
                      <a:srgbClr val="FF4891">
                        <a:alpha val="30000"/>
                      </a:srgbClr>
                    </a:solidFill>
                  </a:tcPr>
                </a:tc>
                <a:tc>
                  <a:txBody>
                    <a:bodyPr/>
                    <a:lstStyle/>
                    <a:p>
                      <a:pPr algn="ctr" fontAlgn="t"/>
                      <a:r>
                        <a:rPr lang="en-US" sz="2400" b="1" dirty="0" smtClean="0">
                          <a:solidFill>
                            <a:schemeClr val="tx1"/>
                          </a:solidFill>
                        </a:rPr>
                        <a:t>Case 2</a:t>
                      </a:r>
                    </a:p>
                    <a:p>
                      <a:pPr algn="ctr"/>
                      <a:r>
                        <a:rPr lang="en-US" sz="2400" b="0" dirty="0" smtClean="0">
                          <a:solidFill>
                            <a:schemeClr val="tx1"/>
                          </a:solidFill>
                        </a:rPr>
                        <a:t>x + 10 ≥ -1</a:t>
                      </a:r>
                    </a:p>
                    <a:p>
                      <a:pPr algn="ctr"/>
                      <a:r>
                        <a:rPr lang="en-US" sz="2400" b="0" dirty="0" smtClean="0">
                          <a:solidFill>
                            <a:schemeClr val="tx1"/>
                          </a:solidFill>
                        </a:rPr>
                        <a:t>x ≥ -11</a:t>
                      </a:r>
                    </a:p>
                  </a:txBody>
                  <a:tcPr>
                    <a:solidFill>
                      <a:srgbClr val="FF4891">
                        <a:alpha val="30000"/>
                      </a:srgbClr>
                    </a:solidFill>
                  </a:tcPr>
                </a:tc>
              </a:tr>
            </a:tbl>
          </a:graphicData>
        </a:graphic>
      </p:graphicFrame>
      <p:sp>
        <p:nvSpPr>
          <p:cNvPr id="4" name="Rectangle 3"/>
          <p:cNvSpPr/>
          <p:nvPr/>
        </p:nvSpPr>
        <p:spPr>
          <a:xfrm>
            <a:off x="3238500" y="3081635"/>
            <a:ext cx="6096000" cy="1697068"/>
          </a:xfrm>
          <a:prstGeom prst="rect">
            <a:avLst/>
          </a:prstGeom>
        </p:spPr>
        <p:txBody>
          <a:bodyPr>
            <a:spAutoFit/>
          </a:bodyPr>
          <a:lstStyle/>
          <a:p>
            <a:pPr algn="ctr">
              <a:lnSpc>
                <a:spcPct val="150000"/>
              </a:lnSpc>
            </a:pPr>
            <a:r>
              <a:rPr lang="en-US" sz="2400" dirty="0"/>
              <a:t>So x ≥ -11  and x  ≤ -9</a:t>
            </a:r>
          </a:p>
          <a:p>
            <a:pPr algn="ctr">
              <a:lnSpc>
                <a:spcPct val="150000"/>
              </a:lnSpc>
            </a:pPr>
            <a:r>
              <a:rPr lang="en-US" sz="2400" dirty="0"/>
              <a:t>Also can be written as </a:t>
            </a:r>
          </a:p>
          <a:p>
            <a:pPr algn="ctr">
              <a:lnSpc>
                <a:spcPct val="150000"/>
              </a:lnSpc>
            </a:pPr>
            <a:r>
              <a:rPr lang="en-US" sz="2400" dirty="0"/>
              <a:t>-11 ≤ x ≤ -9</a:t>
            </a:r>
          </a:p>
        </p:txBody>
      </p:sp>
      <p:grpSp>
        <p:nvGrpSpPr>
          <p:cNvPr id="53" name="Group 52"/>
          <p:cNvGrpSpPr/>
          <p:nvPr/>
        </p:nvGrpSpPr>
        <p:grpSpPr>
          <a:xfrm>
            <a:off x="3902133" y="5125296"/>
            <a:ext cx="4768734" cy="797111"/>
            <a:chOff x="3916741" y="5753946"/>
            <a:chExt cx="4768734" cy="797111"/>
          </a:xfrm>
        </p:grpSpPr>
        <p:cxnSp>
          <p:nvCxnSpPr>
            <p:cNvPr id="12" name="Straight Connector 11"/>
            <p:cNvCxnSpPr/>
            <p:nvPr/>
          </p:nvCxnSpPr>
          <p:spPr>
            <a:xfrm>
              <a:off x="3916741" y="6057900"/>
              <a:ext cx="47687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41046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2570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4094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45618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7142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48666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50190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1714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53238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762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56286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7810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593341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60667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62191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63715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65239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66763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68287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69811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71335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72859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74383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75907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77431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78955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80479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82003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83527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8505162" y="5991225"/>
              <a:ext cx="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971262" y="6181725"/>
              <a:ext cx="4714213" cy="369332"/>
            </a:xfrm>
            <a:prstGeom prst="rect">
              <a:avLst/>
            </a:prstGeom>
            <a:noFill/>
          </p:spPr>
          <p:txBody>
            <a:bodyPr wrap="square" rtlCol="0">
              <a:spAutoFit/>
            </a:bodyPr>
            <a:lstStyle/>
            <a:p>
              <a:r>
                <a:rPr lang="en-US" dirty="0" smtClean="0"/>
                <a:t>      -11        -10.5       -10.0         -9.5           -9.0</a:t>
              </a:r>
              <a:endParaRPr lang="en-US" dirty="0"/>
            </a:p>
          </p:txBody>
        </p:sp>
        <p:sp>
          <p:nvSpPr>
            <p:cNvPr id="51" name="Oval 50"/>
            <p:cNvSpPr/>
            <p:nvPr/>
          </p:nvSpPr>
          <p:spPr>
            <a:xfrm>
              <a:off x="7964142" y="5753946"/>
              <a:ext cx="91440" cy="91440"/>
            </a:xfrm>
            <a:prstGeom prst="ellipse">
              <a:avLst/>
            </a:prstGeom>
            <a:solidFill>
              <a:srgbClr val="8686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561812" y="5810250"/>
              <a:ext cx="3486150" cy="0"/>
            </a:xfrm>
            <a:prstGeom prst="line">
              <a:avLst/>
            </a:prstGeom>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4535142" y="5772996"/>
              <a:ext cx="91440" cy="91440"/>
            </a:xfrm>
            <a:prstGeom prst="ellipse">
              <a:avLst/>
            </a:prstGeom>
            <a:solidFill>
              <a:srgbClr val="8686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2222382"/>
      </p:ext>
    </p:extLst>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5" name="Rectangle 4"/>
          <p:cNvSpPr/>
          <p:nvPr/>
        </p:nvSpPr>
        <p:spPr>
          <a:xfrm>
            <a:off x="4472964" y="1967059"/>
            <a:ext cx="3820341" cy="461665"/>
          </a:xfrm>
          <a:prstGeom prst="rect">
            <a:avLst/>
          </a:prstGeom>
        </p:spPr>
        <p:txBody>
          <a:bodyPr wrap="none">
            <a:spAutoFit/>
          </a:bodyPr>
          <a:lstStyle/>
          <a:p>
            <a:r>
              <a:rPr lang="en-US" altLang="en-US" sz="2400" b="1" dirty="0" smtClean="0"/>
              <a:t>STUDENTS WILL BE ABLE TO:</a:t>
            </a:r>
            <a:endParaRPr lang="en-US" altLang="en-US" sz="2400" b="1" dirty="0"/>
          </a:p>
        </p:txBody>
      </p:sp>
      <p:sp>
        <p:nvSpPr>
          <p:cNvPr id="6" name="Rectangle 5"/>
          <p:cNvSpPr/>
          <p:nvPr/>
        </p:nvSpPr>
        <p:spPr>
          <a:xfrm>
            <a:off x="2815979" y="2549929"/>
            <a:ext cx="8171811" cy="1569660"/>
          </a:xfrm>
          <a:prstGeom prst="rect">
            <a:avLst/>
          </a:prstGeom>
        </p:spPr>
        <p:txBody>
          <a:bodyPr wrap="square">
            <a:spAutoFit/>
          </a:bodyPr>
          <a:lstStyle/>
          <a:p>
            <a:pPr lvl="0">
              <a:buFont typeface="Arial" pitchFamily="34" charset="0"/>
              <a:buChar char="•"/>
            </a:pPr>
            <a:r>
              <a:rPr lang="en-US" sz="2400" dirty="0"/>
              <a:t>Solve absolute value equations</a:t>
            </a:r>
          </a:p>
          <a:p>
            <a:pPr lvl="0">
              <a:buFont typeface="Arial" pitchFamily="34" charset="0"/>
              <a:buChar char="•"/>
            </a:pPr>
            <a:r>
              <a:rPr lang="en-US" sz="2400" dirty="0"/>
              <a:t>Transform an absolute value inequality into a compound inequality</a:t>
            </a:r>
          </a:p>
          <a:p>
            <a:pPr lvl="0">
              <a:buFont typeface="Arial" pitchFamily="34" charset="0"/>
              <a:buChar char="•"/>
            </a:pPr>
            <a:r>
              <a:rPr lang="en-US" sz="2400" dirty="0"/>
              <a:t>Solve absolute value inequality</a:t>
            </a:r>
            <a:r>
              <a:rPr lang="en-US" sz="2400" dirty="0" smtClean="0"/>
              <a:t>.</a:t>
            </a:r>
            <a:endParaRPr lang="en-US" sz="2400" dirty="0"/>
          </a:p>
        </p:txBody>
      </p:sp>
      <p:sp>
        <p:nvSpPr>
          <p:cNvPr id="7" name="Rectangle 6"/>
          <p:cNvSpPr/>
          <p:nvPr/>
        </p:nvSpPr>
        <p:spPr>
          <a:xfrm>
            <a:off x="5109003" y="4286393"/>
            <a:ext cx="2548262" cy="461665"/>
          </a:xfrm>
          <a:prstGeom prst="rect">
            <a:avLst/>
          </a:prstGeom>
        </p:spPr>
        <p:txBody>
          <a:bodyPr wrap="none">
            <a:spAutoFit/>
          </a:bodyPr>
          <a:lstStyle/>
          <a:p>
            <a:pPr>
              <a:buFont typeface="Wingdings" panose="05000000000000000000" pitchFamily="2" charset="2"/>
              <a:buNone/>
            </a:pPr>
            <a:r>
              <a:rPr lang="en-US" altLang="en-US" sz="2400" b="1" dirty="0" smtClean="0"/>
              <a:t>KEY VOCABULARY:</a:t>
            </a:r>
            <a:endParaRPr lang="en-US" altLang="en-US" sz="2400" b="1" dirty="0"/>
          </a:p>
        </p:txBody>
      </p:sp>
      <p:sp>
        <p:nvSpPr>
          <p:cNvPr id="3" name="Rectangle 2"/>
          <p:cNvSpPr/>
          <p:nvPr/>
        </p:nvSpPr>
        <p:spPr>
          <a:xfrm>
            <a:off x="2815979" y="5099529"/>
            <a:ext cx="6096000" cy="1200329"/>
          </a:xfrm>
          <a:prstGeom prst="rect">
            <a:avLst/>
          </a:prstGeom>
        </p:spPr>
        <p:txBody>
          <a:bodyPr>
            <a:spAutoFit/>
          </a:bodyPr>
          <a:lstStyle/>
          <a:p>
            <a:pPr>
              <a:buFontTx/>
              <a:buChar char="•"/>
            </a:pPr>
            <a:r>
              <a:rPr lang="en-US" altLang="en-US" sz="2400" dirty="0"/>
              <a:t> </a:t>
            </a:r>
            <a:r>
              <a:rPr lang="en-US" altLang="en-US" sz="2400" dirty="0" smtClean="0"/>
              <a:t>Equation</a:t>
            </a:r>
            <a:r>
              <a:rPr lang="en-US" altLang="en-US" sz="2400" dirty="0"/>
              <a:t>.</a:t>
            </a:r>
          </a:p>
          <a:p>
            <a:pPr>
              <a:buFontTx/>
              <a:buChar char="•"/>
            </a:pPr>
            <a:r>
              <a:rPr lang="en-US" altLang="en-US" sz="2400" dirty="0" smtClean="0"/>
              <a:t> Inequality</a:t>
            </a:r>
            <a:r>
              <a:rPr lang="en-US" altLang="en-US" sz="2400" dirty="0"/>
              <a:t>.</a:t>
            </a:r>
          </a:p>
          <a:p>
            <a:pPr>
              <a:buFont typeface="Arial" pitchFamily="34" charset="0"/>
              <a:buChar char="•"/>
            </a:pPr>
            <a:r>
              <a:rPr lang="en-US" sz="2400" dirty="0"/>
              <a:t> </a:t>
            </a:r>
            <a:r>
              <a:rPr lang="en-US" sz="2400" dirty="0" smtClean="0"/>
              <a:t> Absolute </a:t>
            </a:r>
            <a:r>
              <a:rPr lang="en-US" sz="2400" dirty="0"/>
              <a:t>value.</a:t>
            </a:r>
          </a:p>
        </p:txBody>
      </p:sp>
    </p:spTree>
    <p:extLst>
      <p:ext uri="{BB962C8B-B14F-4D97-AF65-F5344CB8AC3E}">
        <p14:creationId xmlns:p14="http://schemas.microsoft.com/office/powerpoint/2010/main" val="4187041242"/>
      </p:ext>
    </p:extLst>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29" name="Rectangle 28"/>
          <p:cNvSpPr/>
          <p:nvPr/>
        </p:nvSpPr>
        <p:spPr>
          <a:xfrm>
            <a:off x="381000" y="1100968"/>
            <a:ext cx="10745974" cy="5078313"/>
          </a:xfrm>
          <a:prstGeom prst="rect">
            <a:avLst/>
          </a:prstGeom>
        </p:spPr>
        <p:txBody>
          <a:bodyPr wrap="square">
            <a:spAutoFit/>
          </a:bodyPr>
          <a:lstStyle/>
          <a:p>
            <a:pPr algn="ctr">
              <a:lnSpc>
                <a:spcPct val="150000"/>
              </a:lnSpc>
            </a:pPr>
            <a:r>
              <a:rPr lang="en-US" sz="2400" b="1" dirty="0"/>
              <a:t>Absolute Value means ...</a:t>
            </a:r>
          </a:p>
          <a:p>
            <a:pPr algn="ctr">
              <a:lnSpc>
                <a:spcPct val="150000"/>
              </a:lnSpc>
            </a:pPr>
            <a:r>
              <a:rPr lang="en-US" sz="2400" dirty="0"/>
              <a:t>... only </a:t>
            </a:r>
            <a:r>
              <a:rPr lang="en-US" sz="2400" b="1" dirty="0"/>
              <a:t>how far</a:t>
            </a:r>
            <a:r>
              <a:rPr lang="en-US" sz="2400" dirty="0"/>
              <a:t> a number is from zero:</a:t>
            </a:r>
          </a:p>
          <a:p>
            <a:pPr algn="ctr">
              <a:lnSpc>
                <a:spcPct val="150000"/>
              </a:lnSpc>
            </a:pPr>
            <a:endParaRPr lang="en-US" sz="2400" dirty="0"/>
          </a:p>
          <a:p>
            <a:pPr algn="ctr">
              <a:lnSpc>
                <a:spcPct val="150000"/>
              </a:lnSpc>
            </a:pPr>
            <a:endParaRPr lang="en-US" sz="2400" dirty="0"/>
          </a:p>
          <a:p>
            <a:pPr algn="ctr">
              <a:lnSpc>
                <a:spcPct val="150000"/>
              </a:lnSpc>
            </a:pPr>
            <a:endParaRPr lang="en-US" sz="2400" dirty="0"/>
          </a:p>
          <a:p>
            <a:pPr algn="ctr">
              <a:lnSpc>
                <a:spcPct val="150000"/>
              </a:lnSpc>
            </a:pPr>
            <a:r>
              <a:rPr lang="en-US" sz="2400" dirty="0" smtClean="0"/>
              <a:t>"</a:t>
            </a:r>
            <a:r>
              <a:rPr lang="en-US" sz="2400" dirty="0"/>
              <a:t>6" is 6 away from zero, </a:t>
            </a:r>
            <a:br>
              <a:rPr lang="en-US" sz="2400" dirty="0"/>
            </a:br>
            <a:r>
              <a:rPr lang="en-US" sz="2400" dirty="0"/>
              <a:t>and "−6" is </a:t>
            </a:r>
            <a:r>
              <a:rPr lang="en-US" sz="2400" b="1" dirty="0"/>
              <a:t>also</a:t>
            </a:r>
            <a:r>
              <a:rPr lang="en-US" sz="2400" dirty="0"/>
              <a:t> 6 away from zero. </a:t>
            </a:r>
          </a:p>
          <a:p>
            <a:pPr algn="ctr">
              <a:lnSpc>
                <a:spcPct val="150000"/>
              </a:lnSpc>
            </a:pPr>
            <a:r>
              <a:rPr lang="en-US" sz="2400" dirty="0"/>
              <a:t>So the absolute value of 6 is </a:t>
            </a:r>
            <a:r>
              <a:rPr lang="en-US" sz="2400" b="1" dirty="0"/>
              <a:t>6</a:t>
            </a:r>
            <a:r>
              <a:rPr lang="en-US" sz="2400" dirty="0"/>
              <a:t>, </a:t>
            </a:r>
            <a:br>
              <a:rPr lang="en-US" sz="2400" dirty="0"/>
            </a:br>
            <a:r>
              <a:rPr lang="en-US" sz="2400" dirty="0"/>
              <a:t>and the absolute value of −6 is also </a:t>
            </a:r>
            <a:r>
              <a:rPr lang="en-US" sz="2400" b="1" dirty="0" smtClean="0"/>
              <a:t>6</a:t>
            </a:r>
            <a:endParaRPr lang="en-US" sz="2400"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02</a:t>
            </a:r>
            <a:endParaRPr lang="en-US" sz="2000" b="1" dirty="0">
              <a:solidFill>
                <a:schemeClr val="bg1"/>
              </a:solidFill>
            </a:endParaRPr>
          </a:p>
        </p:txBody>
      </p:sp>
      <p:grpSp>
        <p:nvGrpSpPr>
          <p:cNvPr id="44" name="Group 43"/>
          <p:cNvGrpSpPr/>
          <p:nvPr/>
        </p:nvGrpSpPr>
        <p:grpSpPr>
          <a:xfrm>
            <a:off x="2163457" y="2484160"/>
            <a:ext cx="7055495" cy="1219877"/>
            <a:chOff x="2163457" y="2484160"/>
            <a:chExt cx="7055495" cy="1219877"/>
          </a:xfrm>
        </p:grpSpPr>
        <p:cxnSp>
          <p:nvCxnSpPr>
            <p:cNvPr id="3" name="Straight Arrow Connector 2"/>
            <p:cNvCxnSpPr/>
            <p:nvPr/>
          </p:nvCxnSpPr>
          <p:spPr>
            <a:xfrm>
              <a:off x="5638800" y="3192905"/>
              <a:ext cx="3474720" cy="0"/>
            </a:xfrm>
            <a:prstGeom prst="straightConnector1">
              <a:avLst/>
            </a:prstGeom>
            <a:ln w="28575">
              <a:solidFill>
                <a:srgbClr val="8686FE"/>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5878642" y="30618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197495" y="30618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6516348" y="30618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6835201" y="30618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154053" y="30618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7455102" y="30643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7773955" y="30643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8092808" y="30643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8411661" y="30643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8730513" y="3064394"/>
              <a:ext cx="0" cy="244533"/>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flipH="1">
              <a:off x="2163457" y="3059394"/>
              <a:ext cx="3474720" cy="247033"/>
              <a:chOff x="5791200" y="3214294"/>
              <a:chExt cx="3474720" cy="247033"/>
            </a:xfrm>
          </p:grpSpPr>
          <p:cxnSp>
            <p:nvCxnSpPr>
              <p:cNvPr id="20" name="Straight Arrow Connector 19"/>
              <p:cNvCxnSpPr/>
              <p:nvPr/>
            </p:nvCxnSpPr>
            <p:spPr>
              <a:xfrm>
                <a:off x="5791200" y="3345305"/>
                <a:ext cx="3474720" cy="0"/>
              </a:xfrm>
              <a:prstGeom prst="straightConnector1">
                <a:avLst/>
              </a:prstGeom>
              <a:ln w="28575">
                <a:solidFill>
                  <a:srgbClr val="FF489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6031042" y="32142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6349895" y="32142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668748" y="32142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987601" y="32142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7306453" y="32142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7607502" y="32167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7926355" y="32167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8245208" y="32167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8564061" y="32167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8882913" y="3216794"/>
                <a:ext cx="0" cy="244533"/>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2163458" y="3303927"/>
              <a:ext cx="7055494" cy="400110"/>
            </a:xfrm>
            <a:prstGeom prst="rect">
              <a:avLst/>
            </a:prstGeom>
            <a:noFill/>
          </p:spPr>
          <p:txBody>
            <a:bodyPr wrap="square" rtlCol="0">
              <a:spAutoFit/>
            </a:bodyPr>
            <a:lstStyle/>
            <a:p>
              <a:r>
                <a:rPr lang="en-US" dirty="0" smtClean="0">
                  <a:solidFill>
                    <a:srgbClr val="FF4891"/>
                  </a:solidFill>
                </a:rPr>
                <a:t> -10  -9   -8   -7  </a:t>
              </a:r>
              <a:r>
                <a:rPr lang="en-US" sz="2000" b="1" dirty="0" smtClean="0">
                  <a:solidFill>
                    <a:srgbClr val="FF4891"/>
                  </a:solidFill>
                </a:rPr>
                <a:t>-6  </a:t>
              </a:r>
              <a:r>
                <a:rPr lang="en-US" dirty="0" smtClean="0">
                  <a:solidFill>
                    <a:srgbClr val="FF4891"/>
                  </a:solidFill>
                </a:rPr>
                <a:t>-5   -4   -3  -2  -1  </a:t>
              </a:r>
              <a:r>
                <a:rPr lang="en-US" sz="2000" b="1" dirty="0" smtClean="0"/>
                <a:t>0</a:t>
              </a:r>
              <a:r>
                <a:rPr lang="en-US" dirty="0" smtClean="0"/>
                <a:t> </a:t>
              </a:r>
              <a:r>
                <a:rPr lang="en-US" dirty="0" smtClean="0">
                  <a:solidFill>
                    <a:srgbClr val="0070C0"/>
                  </a:solidFill>
                </a:rPr>
                <a:t> 1    2    3    4   5    </a:t>
              </a:r>
              <a:r>
                <a:rPr lang="en-US" sz="2000" b="1" dirty="0" smtClean="0">
                  <a:solidFill>
                    <a:srgbClr val="0070C0"/>
                  </a:solidFill>
                </a:rPr>
                <a:t>6</a:t>
              </a:r>
              <a:r>
                <a:rPr lang="en-US" dirty="0" smtClean="0">
                  <a:solidFill>
                    <a:srgbClr val="0070C0"/>
                  </a:solidFill>
                </a:rPr>
                <a:t>    7    8   9    10     </a:t>
              </a:r>
              <a:endParaRPr lang="en-US" dirty="0">
                <a:solidFill>
                  <a:srgbClr val="0070C0"/>
                </a:solidFill>
              </a:endParaRPr>
            </a:p>
          </p:txBody>
        </p:sp>
        <p:cxnSp>
          <p:nvCxnSpPr>
            <p:cNvPr id="34" name="Straight Connector 33"/>
            <p:cNvCxnSpPr/>
            <p:nvPr/>
          </p:nvCxnSpPr>
          <p:spPr>
            <a:xfrm flipV="1">
              <a:off x="5626308" y="3079384"/>
              <a:ext cx="0" cy="24453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626308" y="2522631"/>
              <a:ext cx="0" cy="53676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5638177" y="2724921"/>
              <a:ext cx="1828800" cy="0"/>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3801572" y="2724921"/>
              <a:ext cx="1828800" cy="0"/>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7444486" y="2754900"/>
              <a:ext cx="0" cy="2743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flipV="1">
              <a:off x="3816562" y="2769890"/>
              <a:ext cx="0" cy="274320"/>
            </a:xfrm>
            <a:prstGeom prst="line">
              <a:avLst/>
            </a:prstGeom>
            <a:ln w="3175">
              <a:solidFill>
                <a:srgbClr val="FF489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328929" y="2522631"/>
              <a:ext cx="299804" cy="369332"/>
            </a:xfrm>
            <a:prstGeom prst="rect">
              <a:avLst/>
            </a:prstGeom>
            <a:solidFill>
              <a:schemeClr val="bg1"/>
            </a:solidFill>
          </p:spPr>
          <p:txBody>
            <a:bodyPr wrap="square" rtlCol="0">
              <a:spAutoFit/>
            </a:bodyPr>
            <a:lstStyle/>
            <a:p>
              <a:r>
                <a:rPr lang="en-US" dirty="0" smtClean="0"/>
                <a:t>6</a:t>
              </a:r>
              <a:endParaRPr lang="en-US" dirty="0"/>
            </a:p>
          </p:txBody>
        </p:sp>
        <p:sp>
          <p:nvSpPr>
            <p:cNvPr id="42" name="TextBox 41"/>
            <p:cNvSpPr txBox="1"/>
            <p:nvPr/>
          </p:nvSpPr>
          <p:spPr>
            <a:xfrm>
              <a:off x="4638162" y="2484160"/>
              <a:ext cx="299804" cy="369332"/>
            </a:xfrm>
            <a:prstGeom prst="rect">
              <a:avLst/>
            </a:prstGeom>
            <a:solidFill>
              <a:schemeClr val="bg1"/>
            </a:solidFill>
          </p:spPr>
          <p:txBody>
            <a:bodyPr wrap="square" rtlCol="0">
              <a:spAutoFit/>
            </a:bodyPr>
            <a:lstStyle/>
            <a:p>
              <a:r>
                <a:rPr lang="en-US" dirty="0" smtClean="0"/>
                <a:t>6</a:t>
              </a:r>
              <a:endParaRPr lang="en-US" dirty="0"/>
            </a:p>
          </p:txBody>
        </p:sp>
        <p:sp>
          <p:nvSpPr>
            <p:cNvPr id="43" name="Oval 42"/>
            <p:cNvSpPr/>
            <p:nvPr/>
          </p:nvSpPr>
          <p:spPr>
            <a:xfrm>
              <a:off x="5604759" y="2717050"/>
              <a:ext cx="45720" cy="457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981343765"/>
      </p:ext>
    </p:extLst>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03</a:t>
            </a:r>
            <a:endParaRPr lang="en-US" sz="2000" b="1" dirty="0">
              <a:solidFill>
                <a:schemeClr val="bg1"/>
              </a:solidFill>
            </a:endParaRPr>
          </a:p>
        </p:txBody>
      </p:sp>
      <p:sp>
        <p:nvSpPr>
          <p:cNvPr id="2" name="Rectangle 1"/>
          <p:cNvSpPr/>
          <p:nvPr/>
        </p:nvSpPr>
        <p:spPr>
          <a:xfrm>
            <a:off x="1514006" y="1304145"/>
            <a:ext cx="9232692" cy="830997"/>
          </a:xfrm>
          <a:prstGeom prst="rect">
            <a:avLst/>
          </a:prstGeom>
        </p:spPr>
        <p:txBody>
          <a:bodyPr wrap="square">
            <a:spAutoFit/>
          </a:bodyPr>
          <a:lstStyle/>
          <a:p>
            <a:r>
              <a:rPr lang="en-US" sz="2400" dirty="0"/>
              <a:t>To solve an absolute value equation, isolate the absolute value on one side of the equal sign, and establish two cases:</a:t>
            </a:r>
          </a:p>
        </p:txBody>
      </p:sp>
      <p:graphicFrame>
        <p:nvGraphicFramePr>
          <p:cNvPr id="45" name="Table 44"/>
          <p:cNvGraphicFramePr>
            <a:graphicFrameLocks noGrp="1"/>
          </p:cNvGraphicFramePr>
          <p:nvPr/>
        </p:nvGraphicFramePr>
        <p:xfrm>
          <a:off x="810169" y="2416415"/>
          <a:ext cx="10582356" cy="2834640"/>
        </p:xfrm>
        <a:graphic>
          <a:graphicData uri="http://schemas.openxmlformats.org/drawingml/2006/table">
            <a:tbl>
              <a:tblPr firstRow="1" bandRow="1">
                <a:tableStyleId>{5C22544A-7EE6-4342-B048-85BDC9FD1C3A}</a:tableStyleId>
              </a:tblPr>
              <a:tblGrid>
                <a:gridCol w="5291178"/>
                <a:gridCol w="5291178"/>
              </a:tblGrid>
              <a:tr h="2530339">
                <a:tc>
                  <a:txBody>
                    <a:bodyPr/>
                    <a:lstStyle/>
                    <a:p>
                      <a:pPr algn="ctr"/>
                      <a:r>
                        <a:rPr lang="en-US" sz="2400" b="1" dirty="0" smtClean="0">
                          <a:solidFill>
                            <a:schemeClr val="tx1"/>
                          </a:solidFill>
                        </a:rPr>
                        <a:t>Case 1:  </a:t>
                      </a:r>
                    </a:p>
                    <a:p>
                      <a:pPr algn="ctr"/>
                      <a:endParaRPr lang="en-US" sz="2400" b="1" dirty="0" smtClean="0">
                        <a:solidFill>
                          <a:schemeClr val="tx1"/>
                        </a:solidFill>
                      </a:endParaRPr>
                    </a:p>
                    <a:p>
                      <a:pPr algn="ctr"/>
                      <a:r>
                        <a:rPr lang="en-US" sz="2400" b="0" dirty="0" smtClean="0">
                          <a:solidFill>
                            <a:schemeClr val="tx1"/>
                          </a:solidFill>
                        </a:rPr>
                        <a:t>|a|</a:t>
                      </a:r>
                      <a:r>
                        <a:rPr lang="en-US" sz="2400" b="0" baseline="0" dirty="0" smtClean="0">
                          <a:solidFill>
                            <a:schemeClr val="tx1"/>
                          </a:solidFill>
                        </a:rPr>
                        <a:t> = b</a:t>
                      </a:r>
                    </a:p>
                    <a:p>
                      <a:pPr algn="ctr"/>
                      <a:r>
                        <a:rPr lang="en-US" sz="2400" b="0" baseline="0" dirty="0" smtClean="0">
                          <a:solidFill>
                            <a:schemeClr val="tx1"/>
                          </a:solidFill>
                        </a:rPr>
                        <a:t>a = b</a:t>
                      </a:r>
                      <a:r>
                        <a:rPr lang="en-US" sz="2400" b="0" dirty="0" smtClean="0">
                          <a:solidFill>
                            <a:schemeClr val="tx1"/>
                          </a:solidFill>
                        </a:rPr>
                        <a:t/>
                      </a:r>
                      <a:br>
                        <a:rPr lang="en-US" sz="2400" b="0" dirty="0" smtClean="0">
                          <a:solidFill>
                            <a:schemeClr val="tx1"/>
                          </a:solidFill>
                        </a:rPr>
                      </a:br>
                      <a:r>
                        <a:rPr lang="en-US" sz="2400" b="0" dirty="0" smtClean="0">
                          <a:solidFill>
                            <a:schemeClr val="tx1"/>
                          </a:solidFill>
                        </a:rPr>
                        <a:t>Set the expression inside the absolute</a:t>
                      </a:r>
                      <a:r>
                        <a:rPr lang="en-US" sz="2400" b="0" baseline="0" dirty="0" smtClean="0">
                          <a:solidFill>
                            <a:schemeClr val="tx1"/>
                          </a:solidFill>
                        </a:rPr>
                        <a:t> </a:t>
                      </a:r>
                      <a:r>
                        <a:rPr lang="en-US" sz="2400" b="0" dirty="0" smtClean="0">
                          <a:solidFill>
                            <a:schemeClr val="tx1"/>
                          </a:solidFill>
                        </a:rPr>
                        <a:t>value symbol equal to  the other given expression.</a:t>
                      </a:r>
                      <a:endParaRPr lang="en-US" sz="2400" b="0" dirty="0">
                        <a:solidFill>
                          <a:schemeClr val="tx1"/>
                        </a:solidFill>
                      </a:endParaRPr>
                    </a:p>
                  </a:txBody>
                  <a:tcPr>
                    <a:solidFill>
                      <a:srgbClr val="FF4891">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Case 2:  </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2400" b="1" dirty="0" smtClean="0">
                        <a:solidFill>
                          <a:schemeClr val="tx1"/>
                        </a:solidFill>
                      </a:endParaRPr>
                    </a:p>
                    <a:p>
                      <a:pPr algn="ctr"/>
                      <a:r>
                        <a:rPr lang="en-US" sz="2400" b="0" dirty="0" smtClean="0">
                          <a:solidFill>
                            <a:schemeClr val="tx1"/>
                          </a:solidFill>
                        </a:rPr>
                        <a:t>|a|</a:t>
                      </a:r>
                      <a:r>
                        <a:rPr lang="en-US" sz="2400" b="0" baseline="0" dirty="0" smtClean="0">
                          <a:solidFill>
                            <a:schemeClr val="tx1"/>
                          </a:solidFill>
                        </a:rPr>
                        <a:t> = b</a:t>
                      </a:r>
                    </a:p>
                    <a:p>
                      <a:pPr algn="ctr"/>
                      <a:r>
                        <a:rPr lang="en-US" sz="2400" b="0" baseline="0" dirty="0" smtClean="0">
                          <a:solidFill>
                            <a:schemeClr val="tx1"/>
                          </a:solidFill>
                        </a:rPr>
                        <a:t>a = -b</a:t>
                      </a:r>
                      <a:r>
                        <a:rPr lang="en-US" sz="2400" b="0" dirty="0" smtClean="0">
                          <a:solidFill>
                            <a:schemeClr val="tx1"/>
                          </a:solidFill>
                        </a:rPr>
                        <a:t/>
                      </a:r>
                      <a:br>
                        <a:rPr lang="en-US" sz="2400" b="0" dirty="0" smtClean="0">
                          <a:solidFill>
                            <a:schemeClr val="tx1"/>
                          </a:solidFill>
                        </a:rPr>
                      </a:br>
                      <a:r>
                        <a:rPr lang="en-US" sz="2400" b="0" dirty="0" smtClean="0">
                          <a:solidFill>
                            <a:schemeClr val="tx1"/>
                          </a:solidFill>
                        </a:rPr>
                        <a:t> Set the expression inside the  absolute value symbol equal to the negation of the other given  expression</a:t>
                      </a:r>
                    </a:p>
                    <a:p>
                      <a:pPr algn="ctr"/>
                      <a:endParaRPr lang="en-US" sz="1200" b="0" dirty="0">
                        <a:solidFill>
                          <a:schemeClr val="tx1"/>
                        </a:solidFill>
                      </a:endParaRPr>
                    </a:p>
                  </a:txBody>
                  <a:tcPr>
                    <a:solidFill>
                      <a:srgbClr val="FF4891">
                        <a:alpha val="30000"/>
                      </a:srgbClr>
                    </a:solidFill>
                  </a:tcPr>
                </a:tc>
              </a:tr>
            </a:tbl>
          </a:graphicData>
        </a:graphic>
      </p:graphicFrame>
    </p:spTree>
    <p:extLst>
      <p:ext uri="{BB962C8B-B14F-4D97-AF65-F5344CB8AC3E}">
        <p14:creationId xmlns:p14="http://schemas.microsoft.com/office/powerpoint/2010/main" val="179176331"/>
      </p:ext>
    </p:extLst>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04</a:t>
            </a:r>
            <a:endParaRPr lang="en-US" sz="2000" b="1" dirty="0">
              <a:solidFill>
                <a:schemeClr val="bg1"/>
              </a:solidFill>
            </a:endParaRPr>
          </a:p>
        </p:txBody>
      </p:sp>
      <mc:AlternateContent xmlns:mc="http://schemas.openxmlformats.org/markup-compatibility/2006" xmlns:a14="http://schemas.microsoft.com/office/drawing/2010/main">
        <mc:Choice Requires="a14">
          <p:sp>
            <p:nvSpPr>
              <p:cNvPr id="4" name="Rectangle 3"/>
              <p:cNvSpPr/>
              <p:nvPr/>
            </p:nvSpPr>
            <p:spPr>
              <a:xfrm>
                <a:off x="2038350" y="1552486"/>
                <a:ext cx="8343900" cy="2123658"/>
              </a:xfrm>
              <a:prstGeom prst="rect">
                <a:avLst/>
              </a:prstGeom>
            </p:spPr>
            <p:txBody>
              <a:bodyPr wrap="square">
                <a:spAutoFit/>
              </a:bodyPr>
              <a:lstStyle/>
              <a:p>
                <a:pPr algn="ctr"/>
                <a:r>
                  <a:rPr lang="en-US" sz="2400" b="1" dirty="0" smtClean="0"/>
                  <a:t>REMEMBER!</a:t>
                </a:r>
              </a:p>
              <a:p>
                <a:pPr algn="ctr">
                  <a:lnSpc>
                    <a:spcPct val="150000"/>
                  </a:lnSpc>
                </a:pPr>
                <a:r>
                  <a:rPr lang="en-US" sz="2400" dirty="0" smtClean="0"/>
                  <a:t>Absolute </a:t>
                </a:r>
                <a:r>
                  <a:rPr lang="en-US" sz="2400" dirty="0"/>
                  <a:t>value is always positive (or zero).  An equation such as </a:t>
                </a:r>
                <a:br>
                  <a:rPr lang="en-US" sz="2400" dirty="0"/>
                </a:br>
                <a:r>
                  <a:rPr lang="en-US" sz="2400" dirty="0"/>
                  <a:t>|x – 3| = -5</a:t>
                </a:r>
                <a:br>
                  <a:rPr lang="en-US" sz="2400" dirty="0"/>
                </a:br>
                <a:r>
                  <a:rPr lang="en-US" sz="2400" dirty="0"/>
                  <a:t> is never true.  It has NO solution.  The answer is the empty </a:t>
                </a:r>
                <a:r>
                  <a:rPr lang="en-US" sz="2400" dirty="0" smtClean="0"/>
                  <a:t>set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oMath>
                </a14:m>
                <a:r>
                  <a:rPr lang="en-US" sz="2400" dirty="0" smtClean="0"/>
                  <a:t> </a:t>
                </a:r>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2038350" y="1552486"/>
                <a:ext cx="8343900" cy="2123658"/>
              </a:xfrm>
              <a:prstGeom prst="rect">
                <a:avLst/>
              </a:prstGeom>
              <a:blipFill rotWithShape="0">
                <a:blip r:embed="rId2"/>
                <a:stretch>
                  <a:fillRect t="-2299" b="-3161"/>
                </a:stretch>
              </a:blipFill>
            </p:spPr>
            <p:txBody>
              <a:bodyPr/>
              <a:lstStyle/>
              <a:p>
                <a:r>
                  <a:rPr lang="en-US">
                    <a:noFill/>
                  </a:rPr>
                  <a:t> </a:t>
                </a:r>
              </a:p>
            </p:txBody>
          </p:sp>
        </mc:Fallback>
      </mc:AlternateContent>
    </p:spTree>
    <p:extLst>
      <p:ext uri="{BB962C8B-B14F-4D97-AF65-F5344CB8AC3E}">
        <p14:creationId xmlns:p14="http://schemas.microsoft.com/office/powerpoint/2010/main" val="795481235"/>
      </p:ext>
    </p:extLst>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05</a:t>
            </a:r>
            <a:endParaRPr lang="en-US" sz="2000" b="1" dirty="0">
              <a:solidFill>
                <a:schemeClr val="bg1"/>
              </a:solidFill>
            </a:endParaRPr>
          </a:p>
        </p:txBody>
      </p:sp>
      <p:sp>
        <p:nvSpPr>
          <p:cNvPr id="4" name="Rectangle 3"/>
          <p:cNvSpPr/>
          <p:nvPr/>
        </p:nvSpPr>
        <p:spPr>
          <a:xfrm>
            <a:off x="1543049" y="2200186"/>
            <a:ext cx="9570325" cy="2308324"/>
          </a:xfrm>
          <a:prstGeom prst="rect">
            <a:avLst/>
          </a:prstGeom>
        </p:spPr>
        <p:txBody>
          <a:bodyPr wrap="square">
            <a:spAutoFit/>
          </a:bodyPr>
          <a:lstStyle/>
          <a:p>
            <a:pPr algn="ctr"/>
            <a:r>
              <a:rPr lang="en-US" sz="2400" b="1" dirty="0" smtClean="0"/>
              <a:t>NOTICE!</a:t>
            </a:r>
          </a:p>
          <a:p>
            <a:pPr algn="just"/>
            <a:r>
              <a:rPr lang="en-US" sz="2400" b="1" dirty="0" smtClean="0"/>
              <a:t> </a:t>
            </a:r>
            <a:r>
              <a:rPr lang="en-US" sz="2400" dirty="0"/>
              <a:t>Always </a:t>
            </a:r>
            <a:r>
              <a:rPr lang="en-US" sz="2400" b="1" dirty="0">
                <a:solidFill>
                  <a:srgbClr val="FF4891"/>
                </a:solidFill>
              </a:rPr>
              <a:t>CHECK</a:t>
            </a:r>
            <a:r>
              <a:rPr lang="en-US" sz="2400" dirty="0"/>
              <a:t> your answers.</a:t>
            </a:r>
            <a:r>
              <a:rPr lang="en-US" sz="2400" b="1" dirty="0"/>
              <a:t> </a:t>
            </a:r>
            <a:r>
              <a:rPr lang="en-US" sz="2400" dirty="0"/>
              <a:t>The two cases create "derived" equations.  These derived equations may not always be true equivalents to the original equation.  Consequently, the roots of the derived equations MUST BE CHECKED in the original equation so that you do not list extraneous roots as answers.</a:t>
            </a:r>
          </a:p>
        </p:txBody>
      </p:sp>
    </p:spTree>
    <p:extLst>
      <p:ext uri="{BB962C8B-B14F-4D97-AF65-F5344CB8AC3E}">
        <p14:creationId xmlns:p14="http://schemas.microsoft.com/office/powerpoint/2010/main" val="3462586071"/>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06</a:t>
            </a:r>
            <a:endParaRPr lang="en-US" sz="2000" b="1" dirty="0">
              <a:solidFill>
                <a:schemeClr val="bg1"/>
              </a:solidFill>
            </a:endParaRPr>
          </a:p>
        </p:txBody>
      </p:sp>
      <p:sp>
        <p:nvSpPr>
          <p:cNvPr id="4" name="Rectangle 3"/>
          <p:cNvSpPr/>
          <p:nvPr/>
        </p:nvSpPr>
        <p:spPr>
          <a:xfrm>
            <a:off x="2621675" y="1710154"/>
            <a:ext cx="6427075" cy="3046988"/>
          </a:xfrm>
          <a:prstGeom prst="rect">
            <a:avLst/>
          </a:prstGeom>
        </p:spPr>
        <p:txBody>
          <a:bodyPr wrap="square">
            <a:spAutoFit/>
          </a:bodyPr>
          <a:lstStyle/>
          <a:p>
            <a:pPr algn="ctr"/>
            <a:r>
              <a:rPr lang="en-US" sz="2400" dirty="0" smtClean="0"/>
              <a:t>Solve </a:t>
            </a:r>
            <a:r>
              <a:rPr lang="en-US" sz="2400" dirty="0"/>
              <a:t>|</a:t>
            </a:r>
            <a:r>
              <a:rPr lang="en-US" sz="2400" dirty="0" smtClean="0"/>
              <a:t>x-10</a:t>
            </a:r>
            <a:r>
              <a:rPr lang="en-US" sz="2400" dirty="0"/>
              <a:t>| = 6</a:t>
            </a:r>
          </a:p>
          <a:p>
            <a:endParaRPr lang="en-US" sz="2400" dirty="0"/>
          </a:p>
          <a:p>
            <a:pPr>
              <a:lnSpc>
                <a:spcPct val="150000"/>
              </a:lnSpc>
            </a:pPr>
            <a:r>
              <a:rPr lang="en-US" sz="2400" b="1" dirty="0"/>
              <a:t>Solution</a:t>
            </a:r>
          </a:p>
          <a:p>
            <a:pPr>
              <a:lnSpc>
                <a:spcPct val="150000"/>
              </a:lnSpc>
            </a:pPr>
            <a:r>
              <a:rPr lang="en-US" sz="2400" b="1" dirty="0"/>
              <a:t>Case 1</a:t>
            </a:r>
          </a:p>
          <a:p>
            <a:pPr>
              <a:lnSpc>
                <a:spcPct val="150000"/>
              </a:lnSpc>
            </a:pPr>
            <a:r>
              <a:rPr lang="en-US" sz="2400" dirty="0"/>
              <a:t>x  - 10 = 6</a:t>
            </a:r>
          </a:p>
          <a:p>
            <a:pPr>
              <a:lnSpc>
                <a:spcPct val="150000"/>
              </a:lnSpc>
            </a:pPr>
            <a:r>
              <a:rPr lang="en-US" sz="2400" dirty="0"/>
              <a:t>x = </a:t>
            </a:r>
            <a:r>
              <a:rPr lang="en-US" sz="2400" dirty="0" smtClean="0"/>
              <a:t>16</a:t>
            </a:r>
            <a:endParaRPr lang="en-US" sz="2400" dirty="0"/>
          </a:p>
        </p:txBody>
      </p:sp>
      <p:sp>
        <p:nvSpPr>
          <p:cNvPr id="2" name="Rectangle 1"/>
          <p:cNvSpPr/>
          <p:nvPr/>
        </p:nvSpPr>
        <p:spPr>
          <a:xfrm>
            <a:off x="4981798" y="1186934"/>
            <a:ext cx="1923604" cy="523220"/>
          </a:xfrm>
          <a:prstGeom prst="rect">
            <a:avLst/>
          </a:prstGeom>
        </p:spPr>
        <p:txBody>
          <a:bodyPr wrap="none">
            <a:spAutoFit/>
          </a:bodyPr>
          <a:lstStyle/>
          <a:p>
            <a:pPr algn="ctr"/>
            <a:r>
              <a:rPr lang="en-US" sz="2800" b="1" dirty="0" smtClean="0"/>
              <a:t>PROBLEM 1</a:t>
            </a:r>
            <a:endParaRPr lang="en-US" sz="2800" b="1" dirty="0"/>
          </a:p>
        </p:txBody>
      </p:sp>
      <p:sp>
        <p:nvSpPr>
          <p:cNvPr id="3" name="Rectangle 2"/>
          <p:cNvSpPr/>
          <p:nvPr/>
        </p:nvSpPr>
        <p:spPr>
          <a:xfrm>
            <a:off x="4667250" y="3017014"/>
            <a:ext cx="3562350" cy="1754326"/>
          </a:xfrm>
          <a:prstGeom prst="rect">
            <a:avLst/>
          </a:prstGeom>
        </p:spPr>
        <p:txBody>
          <a:bodyPr wrap="square">
            <a:spAutoFit/>
          </a:bodyPr>
          <a:lstStyle/>
          <a:p>
            <a:pPr>
              <a:lnSpc>
                <a:spcPct val="150000"/>
              </a:lnSpc>
            </a:pPr>
            <a:r>
              <a:rPr lang="en-US" sz="2400" b="1" dirty="0"/>
              <a:t>Case 2</a:t>
            </a:r>
          </a:p>
          <a:p>
            <a:pPr>
              <a:lnSpc>
                <a:spcPct val="150000"/>
              </a:lnSpc>
            </a:pPr>
            <a:r>
              <a:rPr lang="en-US" sz="2400" dirty="0"/>
              <a:t>x – 10= -6</a:t>
            </a:r>
          </a:p>
          <a:p>
            <a:pPr>
              <a:lnSpc>
                <a:spcPct val="150000"/>
              </a:lnSpc>
            </a:pPr>
            <a:r>
              <a:rPr lang="en-US" sz="2400" dirty="0"/>
              <a:t>x = 4</a:t>
            </a:r>
          </a:p>
        </p:txBody>
      </p:sp>
    </p:spTree>
    <p:extLst>
      <p:ext uri="{BB962C8B-B14F-4D97-AF65-F5344CB8AC3E}">
        <p14:creationId xmlns:p14="http://schemas.microsoft.com/office/powerpoint/2010/main" val="2987011066"/>
      </p:ext>
    </p:extLst>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07</a:t>
            </a:r>
            <a:endParaRPr lang="en-US" sz="2000" b="1" dirty="0">
              <a:solidFill>
                <a:schemeClr val="bg1"/>
              </a:solidFill>
            </a:endParaRPr>
          </a:p>
        </p:txBody>
      </p:sp>
      <p:sp>
        <p:nvSpPr>
          <p:cNvPr id="4" name="Rectangle 3"/>
          <p:cNvSpPr/>
          <p:nvPr/>
        </p:nvSpPr>
        <p:spPr>
          <a:xfrm>
            <a:off x="2228851" y="2608514"/>
            <a:ext cx="8267700" cy="2308324"/>
          </a:xfrm>
          <a:prstGeom prst="rect">
            <a:avLst/>
          </a:prstGeom>
        </p:spPr>
        <p:txBody>
          <a:bodyPr wrap="square">
            <a:spAutoFit/>
          </a:bodyPr>
          <a:lstStyle/>
          <a:p>
            <a:pPr>
              <a:lnSpc>
                <a:spcPct val="150000"/>
              </a:lnSpc>
            </a:pPr>
            <a:r>
              <a:rPr lang="en-US" sz="2400" b="1" dirty="0" smtClean="0"/>
              <a:t>Solution</a:t>
            </a:r>
            <a:endParaRPr lang="en-US" sz="2400" b="1" dirty="0"/>
          </a:p>
          <a:p>
            <a:pPr>
              <a:lnSpc>
                <a:spcPct val="150000"/>
              </a:lnSpc>
            </a:pPr>
            <a:r>
              <a:rPr lang="en-US" sz="2400" dirty="0"/>
              <a:t>First simplify the equation to get the absolute in one side.</a:t>
            </a:r>
          </a:p>
          <a:p>
            <a:pPr>
              <a:lnSpc>
                <a:spcPct val="150000"/>
              </a:lnSpc>
            </a:pPr>
            <a:r>
              <a:rPr lang="en-US" sz="2400" dirty="0"/>
              <a:t>Divide both sides by 2</a:t>
            </a:r>
          </a:p>
          <a:p>
            <a:pPr>
              <a:lnSpc>
                <a:spcPct val="150000"/>
              </a:lnSpc>
            </a:pPr>
            <a:r>
              <a:rPr lang="en-US" sz="2400" dirty="0"/>
              <a:t>|3x – 3| = 6</a:t>
            </a:r>
          </a:p>
        </p:txBody>
      </p:sp>
      <p:sp>
        <p:nvSpPr>
          <p:cNvPr id="2" name="Rectangle 1"/>
          <p:cNvSpPr/>
          <p:nvPr/>
        </p:nvSpPr>
        <p:spPr>
          <a:xfrm>
            <a:off x="4981797" y="1186934"/>
            <a:ext cx="1923605" cy="523220"/>
          </a:xfrm>
          <a:prstGeom prst="rect">
            <a:avLst/>
          </a:prstGeom>
        </p:spPr>
        <p:txBody>
          <a:bodyPr wrap="none">
            <a:spAutoFit/>
          </a:bodyPr>
          <a:lstStyle/>
          <a:p>
            <a:pPr algn="ctr"/>
            <a:r>
              <a:rPr lang="en-US" sz="2800" b="1" dirty="0" smtClean="0"/>
              <a:t>PROBLEM 2</a:t>
            </a:r>
            <a:endParaRPr lang="en-US" sz="2800" b="1" dirty="0"/>
          </a:p>
        </p:txBody>
      </p:sp>
      <p:sp>
        <p:nvSpPr>
          <p:cNvPr id="5" name="Rectangle 4"/>
          <p:cNvSpPr/>
          <p:nvPr/>
        </p:nvSpPr>
        <p:spPr>
          <a:xfrm>
            <a:off x="4981797" y="1777517"/>
            <a:ext cx="2063314" cy="830997"/>
          </a:xfrm>
          <a:prstGeom prst="rect">
            <a:avLst/>
          </a:prstGeom>
        </p:spPr>
        <p:txBody>
          <a:bodyPr wrap="square">
            <a:spAutoFit/>
          </a:bodyPr>
          <a:lstStyle/>
          <a:p>
            <a:pPr algn="ctr"/>
            <a:r>
              <a:rPr lang="en-US" sz="2400" dirty="0"/>
              <a:t>Solve</a:t>
            </a:r>
          </a:p>
          <a:p>
            <a:r>
              <a:rPr lang="en-US" sz="2400" dirty="0"/>
              <a:t>2|3x-3| = 12</a:t>
            </a:r>
          </a:p>
        </p:txBody>
      </p:sp>
    </p:spTree>
    <p:extLst>
      <p:ext uri="{BB962C8B-B14F-4D97-AF65-F5344CB8AC3E}">
        <p14:creationId xmlns:p14="http://schemas.microsoft.com/office/powerpoint/2010/main" val="765124476"/>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smtClean="0"/>
              <a:t>ABSOLUTE VALUE EQUATIONS AND INEQUALITIES</a:t>
            </a:r>
            <a:endParaRPr lang="en-US" dirty="0"/>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smtClean="0">
                <a:solidFill>
                  <a:schemeClr val="bg1"/>
                </a:solidFill>
              </a:rPr>
              <a:t>08</a:t>
            </a:r>
            <a:endParaRPr lang="en-US" sz="2000" b="1" dirty="0">
              <a:solidFill>
                <a:schemeClr val="bg1"/>
              </a:solidFill>
            </a:endParaRPr>
          </a:p>
        </p:txBody>
      </p:sp>
      <p:sp>
        <p:nvSpPr>
          <p:cNvPr id="2" name="Rectangle 1"/>
          <p:cNvSpPr/>
          <p:nvPr/>
        </p:nvSpPr>
        <p:spPr>
          <a:xfrm>
            <a:off x="4981797" y="1186934"/>
            <a:ext cx="1923605" cy="523220"/>
          </a:xfrm>
          <a:prstGeom prst="rect">
            <a:avLst/>
          </a:prstGeom>
        </p:spPr>
        <p:txBody>
          <a:bodyPr wrap="none">
            <a:spAutoFit/>
          </a:bodyPr>
          <a:lstStyle/>
          <a:p>
            <a:pPr algn="ctr"/>
            <a:r>
              <a:rPr lang="en-US" sz="2800" b="1" dirty="0" smtClean="0"/>
              <a:t>PROBLEM 2</a:t>
            </a:r>
            <a:endParaRPr lang="en-US" sz="2800" b="1" dirty="0"/>
          </a:p>
        </p:txBody>
      </p:sp>
      <p:grpSp>
        <p:nvGrpSpPr>
          <p:cNvPr id="7" name="Group 6"/>
          <p:cNvGrpSpPr/>
          <p:nvPr/>
        </p:nvGrpSpPr>
        <p:grpSpPr>
          <a:xfrm>
            <a:off x="3581399" y="2193016"/>
            <a:ext cx="5838603" cy="2862322"/>
            <a:chOff x="3581399" y="2193016"/>
            <a:chExt cx="5838603" cy="2862322"/>
          </a:xfrm>
        </p:grpSpPr>
        <p:sp>
          <p:nvSpPr>
            <p:cNvPr id="3" name="Rectangle 2"/>
            <p:cNvSpPr/>
            <p:nvPr/>
          </p:nvSpPr>
          <p:spPr>
            <a:xfrm>
              <a:off x="3581399" y="2193016"/>
              <a:ext cx="1733551" cy="2308324"/>
            </a:xfrm>
            <a:prstGeom prst="rect">
              <a:avLst/>
            </a:prstGeom>
          </p:spPr>
          <p:txBody>
            <a:bodyPr wrap="square">
              <a:spAutoFit/>
            </a:bodyPr>
            <a:lstStyle/>
            <a:p>
              <a:pPr>
                <a:lnSpc>
                  <a:spcPct val="150000"/>
                </a:lnSpc>
              </a:pPr>
              <a:r>
                <a:rPr lang="en-US" sz="2400" b="1" dirty="0"/>
                <a:t>Case 1</a:t>
              </a:r>
            </a:p>
            <a:p>
              <a:pPr>
                <a:lnSpc>
                  <a:spcPct val="150000"/>
                </a:lnSpc>
              </a:pPr>
              <a:r>
                <a:rPr lang="en-US" sz="2400" dirty="0"/>
                <a:t>3x – 3 = 6</a:t>
              </a:r>
            </a:p>
            <a:p>
              <a:pPr>
                <a:lnSpc>
                  <a:spcPct val="150000"/>
                </a:lnSpc>
              </a:pPr>
              <a:r>
                <a:rPr lang="en-US" sz="2400" dirty="0"/>
                <a:t> 3x = 9</a:t>
              </a:r>
            </a:p>
            <a:p>
              <a:pPr>
                <a:lnSpc>
                  <a:spcPct val="150000"/>
                </a:lnSpc>
              </a:pPr>
              <a:r>
                <a:rPr lang="en-US" sz="2400" dirty="0"/>
                <a:t>x = </a:t>
              </a:r>
              <a:r>
                <a:rPr lang="en-US" sz="2400" dirty="0" smtClean="0"/>
                <a:t>3</a:t>
              </a:r>
              <a:endParaRPr lang="en-US" sz="2400" dirty="0"/>
            </a:p>
          </p:txBody>
        </p:sp>
        <p:sp>
          <p:nvSpPr>
            <p:cNvPr id="6" name="Rectangle 5"/>
            <p:cNvSpPr/>
            <p:nvPr/>
          </p:nvSpPr>
          <p:spPr>
            <a:xfrm>
              <a:off x="6905402" y="2193016"/>
              <a:ext cx="2514600" cy="2862322"/>
            </a:xfrm>
            <a:prstGeom prst="rect">
              <a:avLst/>
            </a:prstGeom>
          </p:spPr>
          <p:txBody>
            <a:bodyPr wrap="square">
              <a:spAutoFit/>
            </a:bodyPr>
            <a:lstStyle/>
            <a:p>
              <a:pPr>
                <a:lnSpc>
                  <a:spcPct val="150000"/>
                </a:lnSpc>
              </a:pPr>
              <a:r>
                <a:rPr lang="en-US" sz="2400" b="1" dirty="0"/>
                <a:t>Case 2</a:t>
              </a:r>
            </a:p>
            <a:p>
              <a:pPr>
                <a:lnSpc>
                  <a:spcPct val="150000"/>
                </a:lnSpc>
              </a:pPr>
              <a:r>
                <a:rPr lang="en-US" sz="2400" dirty="0"/>
                <a:t>3x – 3 = -6</a:t>
              </a:r>
            </a:p>
            <a:p>
              <a:pPr>
                <a:lnSpc>
                  <a:spcPct val="150000"/>
                </a:lnSpc>
              </a:pPr>
              <a:r>
                <a:rPr lang="en-US" sz="2400" dirty="0"/>
                <a:t>3x = -6 + 3</a:t>
              </a:r>
            </a:p>
            <a:p>
              <a:pPr>
                <a:lnSpc>
                  <a:spcPct val="150000"/>
                </a:lnSpc>
              </a:pPr>
              <a:r>
                <a:rPr lang="en-US" sz="2400" dirty="0"/>
                <a:t>3x = -3</a:t>
              </a:r>
            </a:p>
            <a:p>
              <a:pPr>
                <a:lnSpc>
                  <a:spcPct val="150000"/>
                </a:lnSpc>
              </a:pPr>
              <a:r>
                <a:rPr lang="en-US" sz="2400" dirty="0"/>
                <a:t>x = -1</a:t>
              </a:r>
            </a:p>
          </p:txBody>
        </p:sp>
      </p:grpSp>
    </p:spTree>
    <p:extLst>
      <p:ext uri="{BB962C8B-B14F-4D97-AF65-F5344CB8AC3E}">
        <p14:creationId xmlns:p14="http://schemas.microsoft.com/office/powerpoint/2010/main" val="130702003"/>
      </p:ext>
    </p:extLst>
  </p:cSld>
  <p:clrMapOvr>
    <a:masterClrMapping/>
  </p:clrMapOvr>
  <p:transition spd="slow">
    <p:comb/>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767</TotalTime>
  <Words>550</Words>
  <Application>Microsoft Office PowerPoint</Application>
  <PresentationFormat>Widescreen</PresentationFormat>
  <Paragraphs>136</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Aharoni</vt:lpstr>
      <vt:lpstr>Arial</vt:lpstr>
      <vt:lpstr>Calibri</vt:lpstr>
      <vt:lpstr>Calibri Light</vt:lpstr>
      <vt:lpstr>Cambria Math</vt:lpstr>
      <vt:lpstr>Roboto</vt:lpstr>
      <vt:lpstr>Wingdings</vt:lpstr>
      <vt:lpstr>Office Theme</vt:lpstr>
      <vt:lpstr>PowerPoint Presentation</vt:lpstr>
      <vt:lpstr>OBJECTIVES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lpstr>ABSOLUTE VALUE EQUATIONS AND INEQUALITIES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Athar Haleem</dc:creator>
  <cp:lastModifiedBy>Rafae Saleem</cp:lastModifiedBy>
  <cp:revision>492</cp:revision>
  <dcterms:created xsi:type="dcterms:W3CDTF">2016-08-03T11:17:05Z</dcterms:created>
  <dcterms:modified xsi:type="dcterms:W3CDTF">2018-01-19T20:35:52Z</dcterms:modified>
</cp:coreProperties>
</file>