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99" r:id="rId4"/>
    <p:sldId id="324" r:id="rId5"/>
    <p:sldId id="394" r:id="rId6"/>
    <p:sldId id="368" r:id="rId7"/>
    <p:sldId id="414" r:id="rId8"/>
    <p:sldId id="415" r:id="rId9"/>
    <p:sldId id="416" r:id="rId10"/>
    <p:sldId id="417" r:id="rId11"/>
    <p:sldId id="418" r:id="rId12"/>
    <p:sldId id="419" r:id="rId13"/>
    <p:sldId id="420" r:id="rId14"/>
    <p:sldId id="421" r:id="rId15"/>
    <p:sldId id="422" r:id="rId16"/>
    <p:sldId id="423" r:id="rId17"/>
    <p:sldId id="402" r:id="rId18"/>
    <p:sldId id="424" r:id="rId19"/>
    <p:sldId id="425" r:id="rId20"/>
    <p:sldId id="363" r:id="rId21"/>
    <p:sldId id="426" r:id="rId22"/>
    <p:sldId id="427" r:id="rId23"/>
    <p:sldId id="428" r:id="rId24"/>
    <p:sldId id="429" r:id="rId25"/>
    <p:sldId id="430" r:id="rId26"/>
    <p:sldId id="374" r:id="rId27"/>
    <p:sldId id="431" r:id="rId28"/>
    <p:sldId id="432" r:id="rId29"/>
    <p:sldId id="433" r:id="rId3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>
        <p:scale>
          <a:sx n="80" d="100"/>
          <a:sy n="80" d="100"/>
        </p:scale>
        <p:origin x="-1062" y="-1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8B84F-CCE2-4BD5-9657-E5D9A4C99348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89706-1307-49D6-950D-082BBF2E6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0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3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3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CC1D-6D34-4BB4-81AD-D94EC416E488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31.png"/><Relationship Id="rId4" Type="http://schemas.openxmlformats.org/officeDocument/2006/relationships/image" Target="../media/image23.png"/><Relationship Id="rId9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31.png"/><Relationship Id="rId4" Type="http://schemas.openxmlformats.org/officeDocument/2006/relationships/image" Target="../media/image23.png"/><Relationship Id="rId9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34.png"/><Relationship Id="rId4" Type="http://schemas.openxmlformats.org/officeDocument/2006/relationships/image" Target="../media/image23.png"/><Relationship Id="rId9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18" Type="http://schemas.openxmlformats.org/officeDocument/2006/relationships/image" Target="../media/image6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17" Type="http://schemas.openxmlformats.org/officeDocument/2006/relationships/image" Target="../media/image59.png"/><Relationship Id="rId2" Type="http://schemas.openxmlformats.org/officeDocument/2006/relationships/image" Target="../media/image1.png"/><Relationship Id="rId16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5" Type="http://schemas.openxmlformats.org/officeDocument/2006/relationships/image" Target="../media/image5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Relationship Id="rId14" Type="http://schemas.openxmlformats.org/officeDocument/2006/relationships/image" Target="../media/image5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71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12" Type="http://schemas.openxmlformats.org/officeDocument/2006/relationships/image" Target="../media/image7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63.png"/><Relationship Id="rId10" Type="http://schemas.openxmlformats.org/officeDocument/2006/relationships/image" Target="../media/image68.png"/><Relationship Id="rId4" Type="http://schemas.openxmlformats.org/officeDocument/2006/relationships/image" Target="../media/image62.png"/><Relationship Id="rId9" Type="http://schemas.openxmlformats.org/officeDocument/2006/relationships/image" Target="../media/image67.png"/><Relationship Id="rId14" Type="http://schemas.openxmlformats.org/officeDocument/2006/relationships/image" Target="../media/image7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71.png"/><Relationship Id="rId18" Type="http://schemas.openxmlformats.org/officeDocument/2006/relationships/image" Target="../media/image76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12" Type="http://schemas.openxmlformats.org/officeDocument/2006/relationships/image" Target="../media/image70.png"/><Relationship Id="rId17" Type="http://schemas.openxmlformats.org/officeDocument/2006/relationships/image" Target="../media/image75.png"/><Relationship Id="rId2" Type="http://schemas.openxmlformats.org/officeDocument/2006/relationships/image" Target="../media/image1.png"/><Relationship Id="rId16" Type="http://schemas.openxmlformats.org/officeDocument/2006/relationships/image" Target="../media/image74.png"/><Relationship Id="rId20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63.png"/><Relationship Id="rId15" Type="http://schemas.openxmlformats.org/officeDocument/2006/relationships/image" Target="../media/image73.png"/><Relationship Id="rId10" Type="http://schemas.openxmlformats.org/officeDocument/2006/relationships/image" Target="../media/image68.png"/><Relationship Id="rId19" Type="http://schemas.openxmlformats.org/officeDocument/2006/relationships/image" Target="../media/image77.png"/><Relationship Id="rId4" Type="http://schemas.openxmlformats.org/officeDocument/2006/relationships/image" Target="../media/image62.png"/><Relationship Id="rId9" Type="http://schemas.openxmlformats.org/officeDocument/2006/relationships/image" Target="../media/image67.png"/><Relationship Id="rId14" Type="http://schemas.openxmlformats.org/officeDocument/2006/relationships/image" Target="../media/image7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87.png"/><Relationship Id="rId5" Type="http://schemas.openxmlformats.org/officeDocument/2006/relationships/image" Target="../media/image81.png"/><Relationship Id="rId10" Type="http://schemas.openxmlformats.org/officeDocument/2006/relationships/image" Target="../media/image86.png"/><Relationship Id="rId4" Type="http://schemas.openxmlformats.org/officeDocument/2006/relationships/image" Target="../media/image80.png"/><Relationship Id="rId9" Type="http://schemas.openxmlformats.org/officeDocument/2006/relationships/image" Target="../media/image8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image" Target="../media/image89.png"/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12" Type="http://schemas.openxmlformats.org/officeDocument/2006/relationships/image" Target="../media/image88.png"/><Relationship Id="rId17" Type="http://schemas.openxmlformats.org/officeDocument/2006/relationships/image" Target="../media/image93.png"/><Relationship Id="rId2" Type="http://schemas.openxmlformats.org/officeDocument/2006/relationships/image" Target="../media/image1.png"/><Relationship Id="rId16" Type="http://schemas.openxmlformats.org/officeDocument/2006/relationships/image" Target="../media/image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87.png"/><Relationship Id="rId5" Type="http://schemas.openxmlformats.org/officeDocument/2006/relationships/image" Target="../media/image81.png"/><Relationship Id="rId15" Type="http://schemas.openxmlformats.org/officeDocument/2006/relationships/image" Target="../media/image91.png"/><Relationship Id="rId10" Type="http://schemas.openxmlformats.org/officeDocument/2006/relationships/image" Target="../media/image86.png"/><Relationship Id="rId4" Type="http://schemas.openxmlformats.org/officeDocument/2006/relationships/image" Target="../media/image80.png"/><Relationship Id="rId9" Type="http://schemas.openxmlformats.org/officeDocument/2006/relationships/image" Target="../media/image85.png"/><Relationship Id="rId14" Type="http://schemas.openxmlformats.org/officeDocument/2006/relationships/image" Target="../media/image9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3" Type="http://schemas.openxmlformats.org/officeDocument/2006/relationships/image" Target="../media/image94.png"/><Relationship Id="rId7" Type="http://schemas.openxmlformats.org/officeDocument/2006/relationships/image" Target="../media/image98.png"/><Relationship Id="rId12" Type="http://schemas.openxmlformats.org/officeDocument/2006/relationships/image" Target="../media/image10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7.png"/><Relationship Id="rId11" Type="http://schemas.openxmlformats.org/officeDocument/2006/relationships/image" Target="../media/image102.png"/><Relationship Id="rId5" Type="http://schemas.openxmlformats.org/officeDocument/2006/relationships/image" Target="../media/image96.png"/><Relationship Id="rId10" Type="http://schemas.openxmlformats.org/officeDocument/2006/relationships/image" Target="../media/image101.png"/><Relationship Id="rId4" Type="http://schemas.openxmlformats.org/officeDocument/2006/relationships/image" Target="../media/image95.png"/><Relationship Id="rId9" Type="http://schemas.openxmlformats.org/officeDocument/2006/relationships/image" Target="../media/image10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13" Type="http://schemas.openxmlformats.org/officeDocument/2006/relationships/image" Target="../media/image105.png"/><Relationship Id="rId18" Type="http://schemas.openxmlformats.org/officeDocument/2006/relationships/image" Target="../media/image103.png"/><Relationship Id="rId3" Type="http://schemas.openxmlformats.org/officeDocument/2006/relationships/image" Target="../media/image94.png"/><Relationship Id="rId7" Type="http://schemas.openxmlformats.org/officeDocument/2006/relationships/image" Target="../media/image98.png"/><Relationship Id="rId12" Type="http://schemas.openxmlformats.org/officeDocument/2006/relationships/image" Target="../media/image104.png"/><Relationship Id="rId17" Type="http://schemas.openxmlformats.org/officeDocument/2006/relationships/image" Target="../media/image109.png"/><Relationship Id="rId2" Type="http://schemas.openxmlformats.org/officeDocument/2006/relationships/image" Target="../media/image1.png"/><Relationship Id="rId16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7.png"/><Relationship Id="rId11" Type="http://schemas.openxmlformats.org/officeDocument/2006/relationships/image" Target="../media/image102.png"/><Relationship Id="rId5" Type="http://schemas.openxmlformats.org/officeDocument/2006/relationships/image" Target="../media/image96.png"/><Relationship Id="rId15" Type="http://schemas.openxmlformats.org/officeDocument/2006/relationships/image" Target="../media/image107.png"/><Relationship Id="rId10" Type="http://schemas.openxmlformats.org/officeDocument/2006/relationships/image" Target="../media/image101.png"/><Relationship Id="rId4" Type="http://schemas.openxmlformats.org/officeDocument/2006/relationships/image" Target="../media/image95.png"/><Relationship Id="rId9" Type="http://schemas.openxmlformats.org/officeDocument/2006/relationships/image" Target="../media/image100.png"/><Relationship Id="rId14" Type="http://schemas.openxmlformats.org/officeDocument/2006/relationships/image" Target="../media/image10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3" Type="http://schemas.openxmlformats.org/officeDocument/2006/relationships/image" Target="../media/image110.png"/><Relationship Id="rId7" Type="http://schemas.openxmlformats.org/officeDocument/2006/relationships/image" Target="../media/image1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5" Type="http://schemas.openxmlformats.org/officeDocument/2006/relationships/image" Target="../media/image112.png"/><Relationship Id="rId4" Type="http://schemas.openxmlformats.org/officeDocument/2006/relationships/image" Target="../media/image111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13" Type="http://schemas.openxmlformats.org/officeDocument/2006/relationships/image" Target="../media/image126.png"/><Relationship Id="rId3" Type="http://schemas.openxmlformats.org/officeDocument/2006/relationships/image" Target="../media/image116.png"/><Relationship Id="rId7" Type="http://schemas.openxmlformats.org/officeDocument/2006/relationships/image" Target="../media/image120.png"/><Relationship Id="rId12" Type="http://schemas.openxmlformats.org/officeDocument/2006/relationships/image" Target="../media/image1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9.png"/><Relationship Id="rId11" Type="http://schemas.openxmlformats.org/officeDocument/2006/relationships/image" Target="../media/image124.png"/><Relationship Id="rId5" Type="http://schemas.openxmlformats.org/officeDocument/2006/relationships/image" Target="../media/image118.png"/><Relationship Id="rId10" Type="http://schemas.openxmlformats.org/officeDocument/2006/relationships/image" Target="../media/image123.png"/><Relationship Id="rId4" Type="http://schemas.openxmlformats.org/officeDocument/2006/relationships/image" Target="../media/image117.png"/><Relationship Id="rId9" Type="http://schemas.openxmlformats.org/officeDocument/2006/relationships/image" Target="../media/image122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png"/><Relationship Id="rId3" Type="http://schemas.openxmlformats.org/officeDocument/2006/relationships/image" Target="../media/image127.png"/><Relationship Id="rId7" Type="http://schemas.openxmlformats.org/officeDocument/2006/relationships/image" Target="../media/image13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129.png"/><Relationship Id="rId10" Type="http://schemas.openxmlformats.org/officeDocument/2006/relationships/image" Target="../media/image134.png"/><Relationship Id="rId4" Type="http://schemas.openxmlformats.org/officeDocument/2006/relationships/image" Target="../media/image128.png"/><Relationship Id="rId9" Type="http://schemas.openxmlformats.org/officeDocument/2006/relationships/image" Target="../media/image133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png"/><Relationship Id="rId13" Type="http://schemas.openxmlformats.org/officeDocument/2006/relationships/image" Target="../media/image138.png"/><Relationship Id="rId18" Type="http://schemas.openxmlformats.org/officeDocument/2006/relationships/image" Target="../media/image143.png"/><Relationship Id="rId3" Type="http://schemas.openxmlformats.org/officeDocument/2006/relationships/image" Target="../media/image127.png"/><Relationship Id="rId7" Type="http://schemas.openxmlformats.org/officeDocument/2006/relationships/image" Target="../media/image131.png"/><Relationship Id="rId12" Type="http://schemas.openxmlformats.org/officeDocument/2006/relationships/image" Target="../media/image137.png"/><Relationship Id="rId17" Type="http://schemas.openxmlformats.org/officeDocument/2006/relationships/image" Target="../media/image142.png"/><Relationship Id="rId2" Type="http://schemas.openxmlformats.org/officeDocument/2006/relationships/image" Target="../media/image1.png"/><Relationship Id="rId16" Type="http://schemas.openxmlformats.org/officeDocument/2006/relationships/image" Target="../media/image1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11" Type="http://schemas.openxmlformats.org/officeDocument/2006/relationships/image" Target="../media/image136.png"/><Relationship Id="rId5" Type="http://schemas.openxmlformats.org/officeDocument/2006/relationships/image" Target="../media/image129.png"/><Relationship Id="rId15" Type="http://schemas.openxmlformats.org/officeDocument/2006/relationships/image" Target="../media/image140.png"/><Relationship Id="rId10" Type="http://schemas.openxmlformats.org/officeDocument/2006/relationships/image" Target="../media/image134.png"/><Relationship Id="rId19" Type="http://schemas.openxmlformats.org/officeDocument/2006/relationships/image" Target="../media/image144.png"/><Relationship Id="rId4" Type="http://schemas.openxmlformats.org/officeDocument/2006/relationships/image" Target="../media/image128.png"/><Relationship Id="rId9" Type="http://schemas.openxmlformats.org/officeDocument/2006/relationships/image" Target="../media/image133.png"/><Relationship Id="rId14" Type="http://schemas.openxmlformats.org/officeDocument/2006/relationships/image" Target="../media/image139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3" Type="http://schemas.openxmlformats.org/officeDocument/2006/relationships/image" Target="../media/image145.png"/><Relationship Id="rId7" Type="http://schemas.openxmlformats.org/officeDocument/2006/relationships/image" Target="../media/image14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8.png"/><Relationship Id="rId5" Type="http://schemas.openxmlformats.org/officeDocument/2006/relationships/image" Target="../media/image147.png"/><Relationship Id="rId10" Type="http://schemas.openxmlformats.org/officeDocument/2006/relationships/image" Target="../media/image152.png"/><Relationship Id="rId4" Type="http://schemas.openxmlformats.org/officeDocument/2006/relationships/image" Target="../media/image146.png"/><Relationship Id="rId9" Type="http://schemas.openxmlformats.org/officeDocument/2006/relationships/image" Target="../media/image151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13" Type="http://schemas.openxmlformats.org/officeDocument/2006/relationships/image" Target="../media/image155.png"/><Relationship Id="rId18" Type="http://schemas.openxmlformats.org/officeDocument/2006/relationships/image" Target="../media/image160.png"/><Relationship Id="rId3" Type="http://schemas.openxmlformats.org/officeDocument/2006/relationships/image" Target="../media/image145.png"/><Relationship Id="rId7" Type="http://schemas.openxmlformats.org/officeDocument/2006/relationships/image" Target="../media/image149.png"/><Relationship Id="rId12" Type="http://schemas.openxmlformats.org/officeDocument/2006/relationships/image" Target="../media/image154.png"/><Relationship Id="rId17" Type="http://schemas.openxmlformats.org/officeDocument/2006/relationships/image" Target="../media/image159.png"/><Relationship Id="rId2" Type="http://schemas.openxmlformats.org/officeDocument/2006/relationships/image" Target="../media/image1.png"/><Relationship Id="rId16" Type="http://schemas.openxmlformats.org/officeDocument/2006/relationships/image" Target="../media/image1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8.png"/><Relationship Id="rId11" Type="http://schemas.openxmlformats.org/officeDocument/2006/relationships/image" Target="../media/image153.png"/><Relationship Id="rId5" Type="http://schemas.openxmlformats.org/officeDocument/2006/relationships/image" Target="../media/image147.png"/><Relationship Id="rId15" Type="http://schemas.openxmlformats.org/officeDocument/2006/relationships/image" Target="../media/image157.png"/><Relationship Id="rId10" Type="http://schemas.openxmlformats.org/officeDocument/2006/relationships/image" Target="../media/image152.png"/><Relationship Id="rId19" Type="http://schemas.openxmlformats.org/officeDocument/2006/relationships/image" Target="../media/image161.png"/><Relationship Id="rId4" Type="http://schemas.openxmlformats.org/officeDocument/2006/relationships/image" Target="../media/image146.png"/><Relationship Id="rId9" Type="http://schemas.openxmlformats.org/officeDocument/2006/relationships/image" Target="../media/image151.png"/><Relationship Id="rId14" Type="http://schemas.openxmlformats.org/officeDocument/2006/relationships/image" Target="../media/image15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62150"/>
            <a:ext cx="8229600" cy="1102519"/>
          </a:xfrm>
        </p:spPr>
        <p:txBody>
          <a:bodyPr>
            <a:noAutofit/>
          </a:bodyPr>
          <a:lstStyle/>
          <a:p>
            <a:r>
              <a:rPr lang="en-US" dirty="0"/>
              <a:t>Exploring Angle Pairs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09950"/>
            <a:ext cx="6400800" cy="1314450"/>
          </a:xfrm>
        </p:spPr>
        <p:txBody>
          <a:bodyPr/>
          <a:lstStyle/>
          <a:p>
            <a:r>
              <a:rPr lang="en-US" dirty="0" smtClean="0"/>
              <a:t>Unit 1 Lesson 5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4146"/>
            <a:ext cx="8229600" cy="128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05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1F497D"/>
                </a:solidFill>
                <a:ea typeface="Calibri"/>
                <a:cs typeface="Times New Roman"/>
              </a:rPr>
              <a:t>Sample Problem 1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: </a:t>
            </a:r>
            <a:r>
              <a:rPr lang="en-US" sz="2800" b="1" dirty="0">
                <a:ea typeface="Calibri"/>
                <a:cs typeface="Times New Roman"/>
              </a:rPr>
              <a:t>Tell whether the angles are only adjacent, adjacent and form a linear pair or not adjacent.</a:t>
            </a:r>
            <a:endParaRPr lang="en-US" sz="2800" dirty="0"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 smtClean="0"/>
              <a:t>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821031" y="3757940"/>
                <a:ext cx="57419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𝑭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031" y="3757940"/>
                <a:ext cx="57419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766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V="1">
            <a:off x="3106526" y="2475190"/>
            <a:ext cx="1084474" cy="131576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689947" y="3767440"/>
                <a:ext cx="4908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947" y="3767440"/>
                <a:ext cx="49084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209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 flipV="1">
            <a:off x="3106526" y="3767440"/>
            <a:ext cx="1846474" cy="2351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91000" y="2194530"/>
                <a:ext cx="4924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194530"/>
                <a:ext cx="492443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375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 flipH="1">
            <a:off x="1219200" y="3790950"/>
            <a:ext cx="1887326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994056" y="3736911"/>
                <a:ext cx="54854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𝑺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056" y="3736911"/>
                <a:ext cx="548548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3000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>
            <a:stCxn id="7" idx="0"/>
          </p:cNvCxnSpPr>
          <p:nvPr/>
        </p:nvCxnSpPr>
        <p:spPr>
          <a:xfrm flipH="1" flipV="1">
            <a:off x="2162864" y="2331736"/>
            <a:ext cx="945265" cy="1426204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508012" y="2331735"/>
                <a:ext cx="5132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𝑷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012" y="2331735"/>
                <a:ext cx="513281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588" r="-3058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486400" y="2029771"/>
                <a:ext cx="29049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𝑺𝑭𝑽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𝒂𝒏𝒅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𝑺𝑭𝑪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29771"/>
                <a:ext cx="2904962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503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5486400" y="2521617"/>
                <a:ext cx="296106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𝑻𝑭𝑷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𝒂𝒏𝒅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𝑺𝑭𝑷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521617"/>
                <a:ext cx="2961067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588" r="-493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486400" y="3023075"/>
                <a:ext cx="29482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𝑪𝑭𝑷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𝒂𝒏𝒅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𝑺𝑭𝑽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023075"/>
                <a:ext cx="2948243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0465" r="-495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H="1">
            <a:off x="2010464" y="3775112"/>
            <a:ext cx="1096062" cy="1031095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183645" y="4612072"/>
                <a:ext cx="4988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𝑽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3645" y="4612072"/>
                <a:ext cx="498855" cy="523220"/>
              </a:xfrm>
              <a:prstGeom prst="rect">
                <a:avLst/>
              </a:prstGeom>
              <a:blipFill rotWithShape="1">
                <a:blip r:embed="rId11"/>
                <a:stretch>
                  <a:fillRect t="-10588" r="-32927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5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1F497D"/>
                </a:solidFill>
                <a:ea typeface="Calibri"/>
                <a:cs typeface="Times New Roman"/>
              </a:rPr>
              <a:t>Sample Problem 1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: </a:t>
            </a:r>
            <a:r>
              <a:rPr lang="en-US" sz="2800" b="1" dirty="0">
                <a:ea typeface="Calibri"/>
                <a:cs typeface="Times New Roman"/>
              </a:rPr>
              <a:t>Tell whether the angles are only adjacent, adjacent and form a linear pair or not adjacent.</a:t>
            </a:r>
            <a:endParaRPr lang="en-US" sz="2800" dirty="0"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 smtClean="0"/>
              <a:t>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821031" y="3757940"/>
                <a:ext cx="57419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𝑭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031" y="3757940"/>
                <a:ext cx="57419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766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V="1">
            <a:off x="3106526" y="2475190"/>
            <a:ext cx="1084474" cy="131576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689947" y="3767440"/>
                <a:ext cx="4908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947" y="3767440"/>
                <a:ext cx="49084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209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 flipV="1">
            <a:off x="3106526" y="3767440"/>
            <a:ext cx="1846474" cy="2351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91000" y="2194530"/>
                <a:ext cx="4924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194530"/>
                <a:ext cx="492443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375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 flipH="1">
            <a:off x="1219200" y="3790950"/>
            <a:ext cx="1887326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994056" y="3736911"/>
                <a:ext cx="54854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𝑺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056" y="3736911"/>
                <a:ext cx="548548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3000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>
            <a:stCxn id="7" idx="0"/>
          </p:cNvCxnSpPr>
          <p:nvPr/>
        </p:nvCxnSpPr>
        <p:spPr>
          <a:xfrm flipH="1" flipV="1">
            <a:off x="2162864" y="2331736"/>
            <a:ext cx="945265" cy="1426204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508012" y="2331735"/>
                <a:ext cx="5132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𝑷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012" y="2331735"/>
                <a:ext cx="513281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588" r="-3058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486400" y="2029771"/>
                <a:ext cx="29049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𝑺𝑭𝑽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𝒂𝒏𝒅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𝑺𝑭𝑪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29771"/>
                <a:ext cx="2904962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503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H="1">
            <a:off x="2010464" y="3775112"/>
            <a:ext cx="1096062" cy="1031095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183645" y="4612072"/>
                <a:ext cx="4988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𝑽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3645" y="4612072"/>
                <a:ext cx="498855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588" r="-32927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15168" y="2491034"/>
                <a:ext cx="464742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𝒂𝒅𝒋𝒂𝒄𝒆𝒏𝒕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𝒂𝒏𝒅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𝒍𝒊𝒏𝒆𝒂𝒓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𝒑𝒂𝒊𝒓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168" y="2491034"/>
                <a:ext cx="4647426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0588" r="-3150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027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1F497D"/>
                </a:solidFill>
                <a:ea typeface="Calibri"/>
                <a:cs typeface="Times New Roman"/>
              </a:rPr>
              <a:t>Sample Problem 1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: </a:t>
            </a:r>
            <a:r>
              <a:rPr lang="en-US" sz="2800" b="1" dirty="0">
                <a:ea typeface="Calibri"/>
                <a:cs typeface="Times New Roman"/>
              </a:rPr>
              <a:t>Tell whether the angles are only adjacent, adjacent and form a linear pair or not adjacent.</a:t>
            </a:r>
            <a:endParaRPr lang="en-US" sz="2800" dirty="0"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 smtClean="0"/>
              <a:t>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821031" y="3757940"/>
                <a:ext cx="57419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𝑭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031" y="3757940"/>
                <a:ext cx="57419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766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V="1">
            <a:off x="3106526" y="2475190"/>
            <a:ext cx="1084474" cy="131576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689947" y="3767440"/>
                <a:ext cx="4908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947" y="3767440"/>
                <a:ext cx="49084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209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 flipV="1">
            <a:off x="3106526" y="3767440"/>
            <a:ext cx="1846474" cy="2351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91000" y="2194530"/>
                <a:ext cx="4924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194530"/>
                <a:ext cx="492443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375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 flipH="1">
            <a:off x="1219200" y="3790950"/>
            <a:ext cx="1887326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994056" y="3736911"/>
                <a:ext cx="54854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𝑺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056" y="3736911"/>
                <a:ext cx="548548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3000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>
            <a:stCxn id="7" idx="0"/>
          </p:cNvCxnSpPr>
          <p:nvPr/>
        </p:nvCxnSpPr>
        <p:spPr>
          <a:xfrm flipH="1" flipV="1">
            <a:off x="2162864" y="2331736"/>
            <a:ext cx="945265" cy="1426204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508012" y="2331735"/>
                <a:ext cx="5132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𝑷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012" y="2331735"/>
                <a:ext cx="513281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588" r="-3058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486400" y="2029771"/>
                <a:ext cx="296106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𝑻𝑭𝑷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𝒂𝒏𝒅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𝑺𝑭𝑷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29771"/>
                <a:ext cx="2961067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493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H="1">
            <a:off x="2010464" y="3775112"/>
            <a:ext cx="1096062" cy="1031095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183645" y="4612072"/>
                <a:ext cx="4988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𝑽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3645" y="4612072"/>
                <a:ext cx="498855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588" r="-32927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15168" y="2491034"/>
                <a:ext cx="464742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𝒂𝒅𝒋𝒂𝒄𝒆𝒏𝒕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𝒂𝒏𝒅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𝒍𝒊𝒏𝒆𝒂𝒓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𝒑𝒂𝒊𝒓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168" y="2491034"/>
                <a:ext cx="4647426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0588" r="-3150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550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1F497D"/>
                </a:solidFill>
                <a:ea typeface="Calibri"/>
                <a:cs typeface="Times New Roman"/>
              </a:rPr>
              <a:t>Sample Problem 1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: </a:t>
            </a:r>
            <a:r>
              <a:rPr lang="en-US" sz="2800" b="1" dirty="0">
                <a:ea typeface="Calibri"/>
                <a:cs typeface="Times New Roman"/>
              </a:rPr>
              <a:t>Tell whether the angles are only adjacent, adjacent and form a linear pair or not adjacent.</a:t>
            </a:r>
            <a:endParaRPr lang="en-US" sz="2800" dirty="0"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 smtClean="0"/>
              <a:t>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821031" y="3757940"/>
                <a:ext cx="57419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𝑭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031" y="3757940"/>
                <a:ext cx="57419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766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V="1">
            <a:off x="3106526" y="2475190"/>
            <a:ext cx="1084474" cy="131576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689947" y="3767440"/>
                <a:ext cx="4908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947" y="3767440"/>
                <a:ext cx="49084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209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 flipV="1">
            <a:off x="3106526" y="3767440"/>
            <a:ext cx="1846474" cy="2351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91000" y="2194530"/>
                <a:ext cx="4924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194530"/>
                <a:ext cx="492443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375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 flipH="1">
            <a:off x="1219200" y="3790950"/>
            <a:ext cx="1887326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994056" y="3736911"/>
                <a:ext cx="54854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𝑺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056" y="3736911"/>
                <a:ext cx="548548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3000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>
            <a:stCxn id="7" idx="0"/>
          </p:cNvCxnSpPr>
          <p:nvPr/>
        </p:nvCxnSpPr>
        <p:spPr>
          <a:xfrm flipH="1" flipV="1">
            <a:off x="2162864" y="2331736"/>
            <a:ext cx="945265" cy="1426204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508012" y="2331735"/>
                <a:ext cx="5132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𝑷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012" y="2331735"/>
                <a:ext cx="513281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588" r="-3058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486400" y="2029771"/>
                <a:ext cx="29482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𝑪𝑭𝑷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𝒂𝒏𝒅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𝑺𝑭𝑽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29771"/>
                <a:ext cx="2948243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495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H="1">
            <a:off x="2010464" y="3775112"/>
            <a:ext cx="1096062" cy="1031095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183645" y="4612072"/>
                <a:ext cx="4988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𝑽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3645" y="4612072"/>
                <a:ext cx="498855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588" r="-32927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871281" y="2526740"/>
                <a:ext cx="251222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𝒏𝒐𝒕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𝒂𝒅𝒋𝒂𝒄𝒆𝒏𝒕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1281" y="2526740"/>
                <a:ext cx="2512226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0465" r="-631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256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043742" y="1983737"/>
            <a:ext cx="549236" cy="123400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7" name="Straight Connector 6"/>
          <p:cNvCxnSpPr/>
          <p:nvPr/>
        </p:nvCxnSpPr>
        <p:spPr>
          <a:xfrm flipH="1" flipV="1">
            <a:off x="2731576" y="2191176"/>
            <a:ext cx="1176928" cy="1299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387522" y="2339130"/>
                <a:ext cx="8306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𝟓𝟓</m:t>
                      </m:r>
                      <m:r>
                        <a:rPr lang="en-US" sz="2800" b="1" i="1" smtClean="0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522" y="2339130"/>
                <a:ext cx="830677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911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920625" y="2231959"/>
                <a:ext cx="8306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𝟑𝟓</m:t>
                      </m:r>
                      <m:r>
                        <a:rPr lang="en-US" sz="2800" b="1" i="1" smtClean="0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0625" y="2231959"/>
                <a:ext cx="830677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1985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695355" y="1616379"/>
                <a:ext cx="50686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𝑮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5355" y="1616379"/>
                <a:ext cx="506869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253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58283" y="1513364"/>
            <a:ext cx="43434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ea typeface="Times New Roman"/>
                <a:cs typeface="Times New Roman"/>
              </a:rPr>
              <a:t>Two angles are complementary if and only if the sum of their degree measures is </a:t>
            </a:r>
            <a:r>
              <a:rPr lang="en-US" sz="2800" b="1" dirty="0" smtClean="0">
                <a:ea typeface="Times New Roman"/>
                <a:cs typeface="Times New Roman"/>
              </a:rPr>
              <a:t>90.</a:t>
            </a:r>
            <a:endParaRPr lang="en-US" sz="2800" b="1" dirty="0">
              <a:ea typeface="Times New Roman"/>
              <a:cs typeface="Times New Roman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598125" y="2190750"/>
            <a:ext cx="916475" cy="1009728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1466998" y="438150"/>
            <a:ext cx="66599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u="sng" dirty="0">
                <a:solidFill>
                  <a:srgbClr val="1F497D"/>
                </a:solidFill>
                <a:ea typeface="Calibri"/>
                <a:cs typeface="Times New Roman"/>
              </a:rPr>
              <a:t>Complementary and Supplementary Angles</a:t>
            </a:r>
            <a:endParaRPr lang="en-US" sz="2800" dirty="0">
              <a:ea typeface="Calibri"/>
              <a:cs typeface="Times New Roman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 flipV="1">
            <a:off x="2731576" y="2209464"/>
            <a:ext cx="719729" cy="1102916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339543" y="3260019"/>
                <a:ext cx="54213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𝑲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9543" y="3260019"/>
                <a:ext cx="542136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2921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558283" y="3413907"/>
                <a:ext cx="324479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𝑲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𝑮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𝟗𝟎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283" y="3413907"/>
                <a:ext cx="3244799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451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392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228600" y="2060377"/>
            <a:ext cx="549236" cy="123400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7" name="Straight Connector 6"/>
          <p:cNvCxnSpPr/>
          <p:nvPr/>
        </p:nvCxnSpPr>
        <p:spPr>
          <a:xfrm flipH="1" flipV="1">
            <a:off x="2426921" y="3347238"/>
            <a:ext cx="1497506" cy="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88114" y="2771164"/>
                <a:ext cx="104547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𝟏𝟐𝟎</m:t>
                      </m:r>
                      <m:r>
                        <a:rPr lang="en-US" sz="2800" b="1" i="1" smtClean="0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114" y="2771164"/>
                <a:ext cx="1045479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r="-15116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240629" y="3347239"/>
                <a:ext cx="4700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0629" y="3347239"/>
                <a:ext cx="47000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376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58283" y="1513364"/>
            <a:ext cx="43434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ea typeface="Times New Roman"/>
                <a:cs typeface="Times New Roman"/>
              </a:rPr>
              <a:t>Two angles are supplementary if and only if the sum of their degree measures is </a:t>
            </a:r>
            <a:r>
              <a:rPr lang="en-US" sz="2800" b="1" dirty="0" smtClean="0">
                <a:ea typeface="Times New Roman"/>
                <a:cs typeface="Times New Roman"/>
              </a:rPr>
              <a:t>180.</a:t>
            </a:r>
            <a:endParaRPr lang="en-US" sz="2800" b="1" dirty="0">
              <a:ea typeface="Times New Roman"/>
              <a:cs typeface="Times New Roman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777837" y="3329246"/>
            <a:ext cx="1322498" cy="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1466998" y="438150"/>
            <a:ext cx="66599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u="sng" dirty="0">
                <a:solidFill>
                  <a:srgbClr val="1F497D"/>
                </a:solidFill>
                <a:ea typeface="Calibri"/>
                <a:cs typeface="Times New Roman"/>
              </a:rPr>
              <a:t>Complementary and Supplementary Angles</a:t>
            </a:r>
            <a:endParaRPr lang="en-US" sz="2800" dirty="0">
              <a:ea typeface="Calibri"/>
              <a:cs typeface="Times New Roman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426921" y="2157224"/>
            <a:ext cx="641155" cy="1190014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506768" y="3383092"/>
                <a:ext cx="49404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𝒁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68" y="3383092"/>
                <a:ext cx="494045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333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558283" y="3413907"/>
                <a:ext cx="33746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𝒁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𝑳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𝟏𝟖𝟎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283" y="3413907"/>
                <a:ext cx="3374642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434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652738" y="2890687"/>
                <a:ext cx="8306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𝟔𝟎</m:t>
                      </m:r>
                      <m:r>
                        <a:rPr lang="en-US" sz="2800" b="1" i="1" smtClean="0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2738" y="2890687"/>
                <a:ext cx="830676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1985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925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Sample Problem 2: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Name a pair of adjacent complementary angles.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155840" y="3317717"/>
            <a:ext cx="1577960" cy="35874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8" name="Straight Connector 7"/>
          <p:cNvCxnSpPr/>
          <p:nvPr/>
        </p:nvCxnSpPr>
        <p:spPr>
          <a:xfrm>
            <a:off x="455585" y="3353590"/>
            <a:ext cx="1692237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10" name="Straight Connector 9"/>
          <p:cNvCxnSpPr/>
          <p:nvPr/>
        </p:nvCxnSpPr>
        <p:spPr>
          <a:xfrm>
            <a:off x="838200" y="2593816"/>
            <a:ext cx="1309622" cy="759774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>
            <a:off x="2049466" y="1869916"/>
            <a:ext cx="106374" cy="144780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16" name="Straight Connector 15"/>
          <p:cNvCxnSpPr/>
          <p:nvPr/>
        </p:nvCxnSpPr>
        <p:spPr>
          <a:xfrm flipH="1">
            <a:off x="2155840" y="2118985"/>
            <a:ext cx="1063811" cy="119873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25929" y="2204284"/>
                <a:ext cx="51328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𝑷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929" y="2204284"/>
                <a:ext cx="513282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r="-30952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25636" y="3353591"/>
                <a:ext cx="4700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𝑺</m:t>
                    </m:r>
                  </m:oMath>
                </a14:m>
                <a:r>
                  <a:rPr lang="en-US" sz="2800" b="1" dirty="0" smtClean="0"/>
                  <a:t>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36" y="3353591"/>
                <a:ext cx="47000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4155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945429" y="3331299"/>
                <a:ext cx="49564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𝑭</m:t>
                    </m:r>
                  </m:oMath>
                </a14:m>
                <a:r>
                  <a:rPr lang="en-US" sz="2800" b="1" dirty="0" smtClean="0"/>
                  <a:t>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5429" y="3331299"/>
                <a:ext cx="495649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4074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405318" y="3317717"/>
                <a:ext cx="4908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𝑻</m:t>
                    </m:r>
                  </m:oMath>
                </a14:m>
                <a:r>
                  <a:rPr lang="en-US" sz="2800" b="1" dirty="0" smtClean="0"/>
                  <a:t>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5318" y="3317717"/>
                <a:ext cx="490840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4000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493011" y="1857375"/>
                <a:ext cx="54213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𝑲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011" y="1857375"/>
                <a:ext cx="542136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2921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159285" y="1869916"/>
                <a:ext cx="4924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9285" y="1869916"/>
                <a:ext cx="492443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3333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388974" y="2840290"/>
                <a:ext cx="8306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𝟔𝟎</m:t>
                      </m:r>
                      <m:r>
                        <a:rPr lang="en-US" sz="2800" b="1" i="1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8974" y="2840290"/>
                <a:ext cx="830677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465" r="-1911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2127473" y="2204284"/>
                <a:ext cx="8306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</a:rPr>
                        <m:t>𝟎</m:t>
                      </m:r>
                      <m:r>
                        <a:rPr lang="en-US" sz="2800" b="1" i="1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473" y="2204284"/>
                <a:ext cx="830677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0588" r="-1911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33605" y="2848370"/>
                <a:ext cx="98777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 </m:t>
                      </m:r>
                      <m:r>
                        <a:rPr lang="en-US" sz="2800" b="1" i="1" smtClean="0">
                          <a:latin typeface="Cambria Math"/>
                        </a:rPr>
                        <m:t>𝟏𝟓</m:t>
                      </m:r>
                      <m:r>
                        <a:rPr lang="en-US" sz="2800" b="1" i="1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05" y="2848370"/>
                <a:ext cx="987770" cy="523220"/>
              </a:xfrm>
              <a:prstGeom prst="rect">
                <a:avLst/>
              </a:prstGeom>
              <a:blipFill rotWithShape="1">
                <a:blip r:embed="rId11"/>
                <a:stretch>
                  <a:fillRect t="-10465" r="-1543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243950" y="2223652"/>
                <a:ext cx="8306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𝟕</m:t>
                      </m:r>
                      <m:r>
                        <a:rPr lang="en-US" sz="2800" b="1" i="1">
                          <a:latin typeface="Cambria Math"/>
                        </a:rPr>
                        <m:t>𝟓</m:t>
                      </m:r>
                      <m:r>
                        <a:rPr lang="en-US" sz="2800" b="1" i="1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3950" y="2223652"/>
                <a:ext cx="830677" cy="523220"/>
              </a:xfrm>
              <a:prstGeom prst="rect">
                <a:avLst/>
              </a:prstGeom>
              <a:blipFill rotWithShape="1">
                <a:blip r:embed="rId12"/>
                <a:stretch>
                  <a:fillRect t="-10465" r="-1985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393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Sample Problem 2: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Name a pair of adjacent complementary angles.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155840" y="3317717"/>
            <a:ext cx="1577960" cy="35874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8" name="Straight Connector 7"/>
          <p:cNvCxnSpPr/>
          <p:nvPr/>
        </p:nvCxnSpPr>
        <p:spPr>
          <a:xfrm>
            <a:off x="455585" y="3353590"/>
            <a:ext cx="1692237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10" name="Straight Connector 9"/>
          <p:cNvCxnSpPr/>
          <p:nvPr/>
        </p:nvCxnSpPr>
        <p:spPr>
          <a:xfrm>
            <a:off x="838200" y="2593816"/>
            <a:ext cx="1309622" cy="759774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>
            <a:off x="2049466" y="1869916"/>
            <a:ext cx="106374" cy="144780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16" name="Straight Connector 15"/>
          <p:cNvCxnSpPr/>
          <p:nvPr/>
        </p:nvCxnSpPr>
        <p:spPr>
          <a:xfrm flipH="1">
            <a:off x="2155840" y="2118985"/>
            <a:ext cx="1063811" cy="119873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25929" y="2204284"/>
                <a:ext cx="51328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𝑷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929" y="2204284"/>
                <a:ext cx="513282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r="-30952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25636" y="3353591"/>
                <a:ext cx="4700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𝑺</m:t>
                    </m:r>
                  </m:oMath>
                </a14:m>
                <a:r>
                  <a:rPr lang="en-US" sz="2800" b="1" dirty="0" smtClean="0"/>
                  <a:t>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36" y="3353591"/>
                <a:ext cx="47000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4155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945429" y="3331299"/>
                <a:ext cx="49564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𝑭</m:t>
                    </m:r>
                  </m:oMath>
                </a14:m>
                <a:r>
                  <a:rPr lang="en-US" sz="2800" b="1" dirty="0" smtClean="0"/>
                  <a:t>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5429" y="3331299"/>
                <a:ext cx="495649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4074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405318" y="3317717"/>
                <a:ext cx="4908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𝑻</m:t>
                    </m:r>
                  </m:oMath>
                </a14:m>
                <a:r>
                  <a:rPr lang="en-US" sz="2800" b="1" dirty="0" smtClean="0"/>
                  <a:t>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5318" y="3317717"/>
                <a:ext cx="490840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4000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493011" y="1857375"/>
                <a:ext cx="54213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𝑲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011" y="1857375"/>
                <a:ext cx="542136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2921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159285" y="1869916"/>
                <a:ext cx="4924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9285" y="1869916"/>
                <a:ext cx="492443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3333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388974" y="2840290"/>
                <a:ext cx="8306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𝟔𝟎</m:t>
                      </m:r>
                      <m:r>
                        <a:rPr lang="en-US" sz="2800" b="1" i="1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8974" y="2840290"/>
                <a:ext cx="830677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465" r="-1911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2127473" y="2204284"/>
                <a:ext cx="8306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</a:rPr>
                        <m:t>𝟎</m:t>
                      </m:r>
                      <m:r>
                        <a:rPr lang="en-US" sz="2800" b="1" i="1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473" y="2204284"/>
                <a:ext cx="830677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0588" r="-1911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33605" y="2848370"/>
                <a:ext cx="98777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 </m:t>
                      </m:r>
                      <m:r>
                        <a:rPr lang="en-US" sz="2800" b="1" i="1" smtClean="0">
                          <a:latin typeface="Cambria Math"/>
                        </a:rPr>
                        <m:t>𝟏𝟓</m:t>
                      </m:r>
                      <m:r>
                        <a:rPr lang="en-US" sz="2800" b="1" i="1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05" y="2848370"/>
                <a:ext cx="987770" cy="523220"/>
              </a:xfrm>
              <a:prstGeom prst="rect">
                <a:avLst/>
              </a:prstGeom>
              <a:blipFill rotWithShape="1">
                <a:blip r:embed="rId11"/>
                <a:stretch>
                  <a:fillRect t="-10465" r="-1543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243950" y="2223652"/>
                <a:ext cx="8306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𝟕</m:t>
                      </m:r>
                      <m:r>
                        <a:rPr lang="en-US" sz="2800" b="1" i="1">
                          <a:latin typeface="Cambria Math"/>
                        </a:rPr>
                        <m:t>𝟓</m:t>
                      </m:r>
                      <m:r>
                        <a:rPr lang="en-US" sz="2800" b="1" i="1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3950" y="2223652"/>
                <a:ext cx="830677" cy="523220"/>
              </a:xfrm>
              <a:prstGeom prst="rect">
                <a:avLst/>
              </a:prstGeom>
              <a:blipFill rotWithShape="1">
                <a:blip r:embed="rId12"/>
                <a:stretch>
                  <a:fillRect t="-10465" r="-1985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4079238" y="1594065"/>
                <a:ext cx="507465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𝑻𝑭𝑪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𝑪𝑭𝑲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𝟔𝟎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𝟑𝟎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238" y="1594065"/>
                <a:ext cx="5074658" cy="523220"/>
              </a:xfrm>
              <a:prstGeom prst="rect">
                <a:avLst/>
              </a:prstGeom>
              <a:blipFill rotWithShape="1">
                <a:blip r:embed="rId13"/>
                <a:stretch>
                  <a:fillRect t="-10465" r="-276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079238" y="1979922"/>
                <a:ext cx="42178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𝑻𝑭𝑪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𝑪𝑭𝑲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𝟗𝟎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238" y="1979922"/>
                <a:ext cx="4217821" cy="523220"/>
              </a:xfrm>
              <a:prstGeom prst="rect">
                <a:avLst/>
              </a:prstGeom>
              <a:blipFill rotWithShape="1">
                <a:blip r:embed="rId14"/>
                <a:stretch>
                  <a:fillRect t="-10465" r="-346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090124" y="2446309"/>
                <a:ext cx="299152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𝑻𝑭𝑪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𝒂𝒏𝒅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𝑪𝑭𝑲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0124" y="2446309"/>
                <a:ext cx="2991525" cy="523220"/>
              </a:xfrm>
              <a:prstGeom prst="rect">
                <a:avLst/>
              </a:prstGeom>
              <a:blipFill rotWithShape="1">
                <a:blip r:embed="rId15"/>
                <a:stretch>
                  <a:fillRect t="-10465" r="-488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4090124" y="2925314"/>
                <a:ext cx="509549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𝑲𝑭𝑷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𝑷𝑭𝑺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𝟕𝟓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𝟏𝟓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0124" y="2925314"/>
                <a:ext cx="5095497" cy="523220"/>
              </a:xfrm>
              <a:prstGeom prst="rect">
                <a:avLst/>
              </a:prstGeom>
              <a:blipFill rotWithShape="1">
                <a:blip r:embed="rId16"/>
                <a:stretch>
                  <a:fillRect t="-10465" r="-275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4122425" y="3371590"/>
                <a:ext cx="42386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𝑲𝑭𝑷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𝑷𝑭𝑺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𝟗𝟎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2425" y="3371590"/>
                <a:ext cx="4238661" cy="523220"/>
              </a:xfrm>
              <a:prstGeom prst="rect">
                <a:avLst/>
              </a:prstGeom>
              <a:blipFill rotWithShape="1">
                <a:blip r:embed="rId17"/>
                <a:stretch>
                  <a:fillRect t="-10465" r="-330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4122425" y="3835975"/>
                <a:ext cx="30123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𝑲𝑭𝑷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𝒂𝒏𝒅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𝑷𝑭𝑺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2425" y="3835975"/>
                <a:ext cx="3012363" cy="523220"/>
              </a:xfrm>
              <a:prstGeom prst="rect">
                <a:avLst/>
              </a:prstGeom>
              <a:blipFill rotWithShape="1">
                <a:blip r:embed="rId18"/>
                <a:stretch>
                  <a:fillRect t="-10465" r="-506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919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Sample Problem 2: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Name a pair of adjacent complementary angles.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155840" y="2601173"/>
            <a:ext cx="1740318" cy="752418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8" name="Straight Connector 7"/>
          <p:cNvCxnSpPr/>
          <p:nvPr/>
        </p:nvCxnSpPr>
        <p:spPr>
          <a:xfrm flipV="1">
            <a:off x="680557" y="3353591"/>
            <a:ext cx="1502120" cy="49196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10" name="Straight Connector 9"/>
          <p:cNvCxnSpPr/>
          <p:nvPr/>
        </p:nvCxnSpPr>
        <p:spPr>
          <a:xfrm>
            <a:off x="633605" y="2593816"/>
            <a:ext cx="1514217" cy="759774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>
            <a:off x="1493012" y="1690360"/>
            <a:ext cx="662828" cy="162735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16" name="Straight Connector 15"/>
          <p:cNvCxnSpPr/>
          <p:nvPr/>
        </p:nvCxnSpPr>
        <p:spPr>
          <a:xfrm flipH="1">
            <a:off x="2193253" y="1690360"/>
            <a:ext cx="1003444" cy="162735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77120" y="2450483"/>
                <a:ext cx="52931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20" y="2450483"/>
                <a:ext cx="529312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103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28600" y="3598995"/>
                <a:ext cx="4171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𝑱</m:t>
                    </m:r>
                  </m:oMath>
                </a14:m>
                <a:r>
                  <a:rPr lang="en-US" sz="2800" b="1" dirty="0" smtClean="0"/>
                  <a:t>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598995"/>
                <a:ext cx="417102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4705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945429" y="3331299"/>
                <a:ext cx="5950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𝑴</m:t>
                    </m:r>
                  </m:oMath>
                </a14:m>
                <a:r>
                  <a:rPr lang="en-US" sz="2800" b="1" dirty="0" smtClean="0"/>
                  <a:t>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5429" y="3331299"/>
                <a:ext cx="595035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265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517234" y="2717356"/>
                <a:ext cx="5261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𝑩</m:t>
                    </m:r>
                  </m:oMath>
                </a14:m>
                <a:r>
                  <a:rPr lang="en-US" sz="2800" b="1" dirty="0" smtClean="0"/>
                  <a:t>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7234" y="2717356"/>
                <a:ext cx="526106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3720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935116" y="1432461"/>
                <a:ext cx="4908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116" y="1432461"/>
                <a:ext cx="490840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3209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241357" y="1548140"/>
                <a:ext cx="4924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357" y="1548140"/>
                <a:ext cx="492443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3209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410680" y="2601173"/>
                <a:ext cx="8306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𝟔𝟐</m:t>
                      </m:r>
                      <m:r>
                        <a:rPr lang="en-US" sz="2800" b="1" i="1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0680" y="2601173"/>
                <a:ext cx="830677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465" r="-1897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1907495" y="2187069"/>
                <a:ext cx="8306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𝟎</m:t>
                      </m:r>
                      <m:r>
                        <a:rPr lang="en-US" sz="2800" b="1" i="1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495" y="2187069"/>
                <a:ext cx="830677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0465" r="-1911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505241" y="2962572"/>
                <a:ext cx="9877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 </m:t>
                      </m:r>
                      <m:r>
                        <a:rPr lang="en-US" sz="2800" b="1" i="1" smtClean="0">
                          <a:latin typeface="Cambria Math"/>
                        </a:rPr>
                        <m:t>𝟒𝟓</m:t>
                      </m:r>
                      <m:r>
                        <a:rPr lang="en-US" sz="2800" b="1" i="1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41" y="2962572"/>
                <a:ext cx="987771" cy="523220"/>
              </a:xfrm>
              <a:prstGeom prst="rect">
                <a:avLst/>
              </a:prstGeom>
              <a:blipFill rotWithShape="1">
                <a:blip r:embed="rId11"/>
                <a:stretch>
                  <a:fillRect t="-10465" r="-1543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077673" y="2336848"/>
                <a:ext cx="8306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𝟓</m:t>
                      </m:r>
                      <m:r>
                        <a:rPr lang="en-US" sz="2800" b="1" i="1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673" y="2336848"/>
                <a:ext cx="830677" cy="523220"/>
              </a:xfrm>
              <a:prstGeom prst="rect">
                <a:avLst/>
              </a:prstGeom>
              <a:blipFill rotWithShape="1">
                <a:blip r:embed="rId12"/>
                <a:stretch>
                  <a:fillRect t="-10465" r="-1911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 flipH="1" flipV="1">
            <a:off x="2193253" y="3368643"/>
            <a:ext cx="1141589" cy="619206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738172" y="3163770"/>
                <a:ext cx="8306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𝟐𝟖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8172" y="3163770"/>
                <a:ext cx="830676" cy="523220"/>
              </a:xfrm>
              <a:prstGeom prst="rect">
                <a:avLst/>
              </a:prstGeom>
              <a:blipFill rotWithShape="1">
                <a:blip r:embed="rId13"/>
                <a:stretch>
                  <a:fillRect t="-10465" r="-1985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3241357" y="3999832"/>
                <a:ext cx="5389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𝑵</m:t>
                    </m:r>
                  </m:oMath>
                </a14:m>
                <a:r>
                  <a:rPr lang="en-US" sz="2800" b="1" dirty="0" smtClean="0"/>
                  <a:t>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357" y="3999832"/>
                <a:ext cx="538930" cy="523220"/>
              </a:xfrm>
              <a:prstGeom prst="rect">
                <a:avLst/>
              </a:prstGeom>
              <a:blipFill rotWithShape="1">
                <a:blip r:embed="rId14"/>
                <a:stretch>
                  <a:fillRect t="-10465" r="-3636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604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Sample Problem 2: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Name a pair of adjacent complementary angles.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155840" y="2601173"/>
            <a:ext cx="1740318" cy="752418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8" name="Straight Connector 7"/>
          <p:cNvCxnSpPr/>
          <p:nvPr/>
        </p:nvCxnSpPr>
        <p:spPr>
          <a:xfrm flipV="1">
            <a:off x="680557" y="3353591"/>
            <a:ext cx="1502120" cy="49196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10" name="Straight Connector 9"/>
          <p:cNvCxnSpPr/>
          <p:nvPr/>
        </p:nvCxnSpPr>
        <p:spPr>
          <a:xfrm>
            <a:off x="633605" y="2593816"/>
            <a:ext cx="1514217" cy="759774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>
            <a:off x="1493012" y="1690360"/>
            <a:ext cx="662828" cy="162735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16" name="Straight Connector 15"/>
          <p:cNvCxnSpPr/>
          <p:nvPr/>
        </p:nvCxnSpPr>
        <p:spPr>
          <a:xfrm flipH="1">
            <a:off x="2193253" y="1690360"/>
            <a:ext cx="1003444" cy="162735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77120" y="2450483"/>
                <a:ext cx="52931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20" y="2450483"/>
                <a:ext cx="529312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103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28600" y="3598995"/>
                <a:ext cx="4171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𝑱</m:t>
                    </m:r>
                  </m:oMath>
                </a14:m>
                <a:r>
                  <a:rPr lang="en-US" sz="2800" b="1" dirty="0" smtClean="0"/>
                  <a:t>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598995"/>
                <a:ext cx="417102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4705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945429" y="3331299"/>
                <a:ext cx="5950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𝑴</m:t>
                    </m:r>
                  </m:oMath>
                </a14:m>
                <a:r>
                  <a:rPr lang="en-US" sz="2800" b="1" dirty="0" smtClean="0"/>
                  <a:t>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5429" y="3331299"/>
                <a:ext cx="595035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265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517234" y="2717356"/>
                <a:ext cx="5261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𝑩</m:t>
                    </m:r>
                  </m:oMath>
                </a14:m>
                <a:r>
                  <a:rPr lang="en-US" sz="2800" b="1" dirty="0" smtClean="0"/>
                  <a:t>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7234" y="2717356"/>
                <a:ext cx="526106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3720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935116" y="1432461"/>
                <a:ext cx="4908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116" y="1432461"/>
                <a:ext cx="490840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3209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241357" y="1548140"/>
                <a:ext cx="4924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357" y="1548140"/>
                <a:ext cx="492443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3209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410680" y="2601173"/>
                <a:ext cx="8306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𝟔𝟐</m:t>
                      </m:r>
                      <m:r>
                        <a:rPr lang="en-US" sz="2800" b="1" i="1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0680" y="2601173"/>
                <a:ext cx="830677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465" r="-1897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1907495" y="2187069"/>
                <a:ext cx="8306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𝟎</m:t>
                      </m:r>
                      <m:r>
                        <a:rPr lang="en-US" sz="2800" b="1" i="1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495" y="2187069"/>
                <a:ext cx="830677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0465" r="-1911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505241" y="2962572"/>
                <a:ext cx="9877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 </m:t>
                      </m:r>
                      <m:r>
                        <a:rPr lang="en-US" sz="2800" b="1" i="1" smtClean="0">
                          <a:latin typeface="Cambria Math"/>
                        </a:rPr>
                        <m:t>𝟒𝟓</m:t>
                      </m:r>
                      <m:r>
                        <a:rPr lang="en-US" sz="2800" b="1" i="1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41" y="2962572"/>
                <a:ext cx="987771" cy="523220"/>
              </a:xfrm>
              <a:prstGeom prst="rect">
                <a:avLst/>
              </a:prstGeom>
              <a:blipFill rotWithShape="1">
                <a:blip r:embed="rId11"/>
                <a:stretch>
                  <a:fillRect t="-10465" r="-1543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077673" y="2336848"/>
                <a:ext cx="8306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𝟓</m:t>
                      </m:r>
                      <m:r>
                        <a:rPr lang="en-US" sz="2800" b="1" i="1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673" y="2336848"/>
                <a:ext cx="830677" cy="523220"/>
              </a:xfrm>
              <a:prstGeom prst="rect">
                <a:avLst/>
              </a:prstGeom>
              <a:blipFill rotWithShape="1">
                <a:blip r:embed="rId12"/>
                <a:stretch>
                  <a:fillRect t="-10465" r="-1911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 flipH="1" flipV="1">
            <a:off x="2193253" y="3368643"/>
            <a:ext cx="1141589" cy="619206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738172" y="3163770"/>
                <a:ext cx="8306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𝟐𝟖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8172" y="3163770"/>
                <a:ext cx="830676" cy="523220"/>
              </a:xfrm>
              <a:prstGeom prst="rect">
                <a:avLst/>
              </a:prstGeom>
              <a:blipFill rotWithShape="1">
                <a:blip r:embed="rId13"/>
                <a:stretch>
                  <a:fillRect t="-10465" r="-1985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3241357" y="3999832"/>
                <a:ext cx="5389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𝑵</m:t>
                    </m:r>
                  </m:oMath>
                </a14:m>
                <a:r>
                  <a:rPr lang="en-US" sz="2800" b="1" dirty="0" smtClean="0"/>
                  <a:t>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357" y="3999832"/>
                <a:ext cx="538930" cy="523220"/>
              </a:xfrm>
              <a:prstGeom prst="rect">
                <a:avLst/>
              </a:prstGeom>
              <a:blipFill rotWithShape="1">
                <a:blip r:embed="rId14"/>
                <a:stretch>
                  <a:fillRect t="-10465" r="-3636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988287" y="1548140"/>
                <a:ext cx="5222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𝑱𝑴𝑸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𝑸𝑴𝑻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𝟒𝟓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𝟒𝟓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287" y="1548140"/>
                <a:ext cx="5222135" cy="523220"/>
              </a:xfrm>
              <a:prstGeom prst="rect">
                <a:avLst/>
              </a:prstGeom>
              <a:blipFill rotWithShape="1">
                <a:blip r:embed="rId15"/>
                <a:stretch>
                  <a:fillRect t="-10465" r="-268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4016986" y="1990102"/>
                <a:ext cx="436529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𝑱𝑴𝑸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𝑸𝑴𝑻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𝟗𝟎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6986" y="1990102"/>
                <a:ext cx="4365298" cy="523220"/>
              </a:xfrm>
              <a:prstGeom prst="rect">
                <a:avLst/>
              </a:prstGeom>
              <a:blipFill rotWithShape="1">
                <a:blip r:embed="rId16"/>
                <a:stretch>
                  <a:fillRect t="-10465" r="-321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4797991" y="2439352"/>
                <a:ext cx="31390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𝑱𝑴𝑸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𝒂𝒏𝒅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𝑸𝑴𝑻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991" y="2439352"/>
                <a:ext cx="3139001" cy="523220"/>
              </a:xfrm>
              <a:prstGeom prst="rect">
                <a:avLst/>
              </a:prstGeom>
              <a:blipFill rotWithShape="1">
                <a:blip r:embed="rId17"/>
                <a:stretch>
                  <a:fillRect t="-10465" r="-485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3927826" y="2866751"/>
                <a:ext cx="53391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𝑩𝑴𝑪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𝑵𝑴𝑩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𝟔𝟐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𝟐𝟖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826" y="2866751"/>
                <a:ext cx="5339154" cy="523220"/>
              </a:xfrm>
              <a:prstGeom prst="rect">
                <a:avLst/>
              </a:prstGeom>
              <a:blipFill rotWithShape="1">
                <a:blip r:embed="rId18"/>
                <a:stretch>
                  <a:fillRect t="-10465" r="-262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3896158" y="3310591"/>
                <a:ext cx="448231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𝑩𝑴𝑪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𝑵𝑴𝑩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𝟗𝟎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158" y="3310591"/>
                <a:ext cx="4482317" cy="523220"/>
              </a:xfrm>
              <a:prstGeom prst="rect">
                <a:avLst/>
              </a:prstGeom>
              <a:blipFill rotWithShape="1">
                <a:blip r:embed="rId19"/>
                <a:stretch>
                  <a:fillRect t="-10465" r="-32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739481" y="3726627"/>
                <a:ext cx="325602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𝑩𝑴𝑪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𝒂𝒏𝒅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𝑵𝑴𝑩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9481" y="3726627"/>
                <a:ext cx="3256020" cy="523220"/>
              </a:xfrm>
              <a:prstGeom prst="rect">
                <a:avLst/>
              </a:prstGeom>
              <a:blipFill rotWithShape="1">
                <a:blip r:embed="rId20"/>
                <a:stretch>
                  <a:fillRect t="-10465" r="-448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345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62150"/>
            <a:ext cx="8382000" cy="350520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Students will be able to:</a:t>
            </a:r>
            <a:endParaRPr lang="en-US" dirty="0"/>
          </a:p>
          <a:p>
            <a:pPr marL="0" indent="0" algn="ctr">
              <a:buNone/>
            </a:pPr>
            <a:r>
              <a:rPr lang="en-US" sz="2800" dirty="0" smtClean="0">
                <a:ea typeface="Times New Roman"/>
                <a:cs typeface="Arial"/>
              </a:rPr>
              <a:t>Identify </a:t>
            </a:r>
            <a:r>
              <a:rPr lang="en-US" sz="2800" dirty="0">
                <a:ea typeface="Times New Roman"/>
                <a:cs typeface="Arial"/>
              </a:rPr>
              <a:t>special angle pairs and use their relationships to find angle measures. </a:t>
            </a:r>
            <a:endParaRPr lang="en-US" sz="2800" dirty="0" smtClean="0">
              <a:ea typeface="Times New Roman"/>
              <a:cs typeface="Arial"/>
            </a:endParaRPr>
          </a:p>
          <a:p>
            <a:pPr marL="0" lvl="0" indent="0" algn="ctr">
              <a:buNone/>
            </a:pPr>
            <a:r>
              <a:rPr lang="en-US" sz="2800" b="1" dirty="0">
                <a:solidFill>
                  <a:srgbClr val="0070C0"/>
                </a:solidFill>
              </a:rPr>
              <a:t>Key Vocabulary:</a:t>
            </a:r>
          </a:p>
          <a:p>
            <a:pPr marL="0" lvl="0" indent="0" algn="ctr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Adjacent angles</a:t>
            </a:r>
          </a:p>
          <a:p>
            <a:pPr marL="0" lvl="0" indent="0" algn="ctr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Linear pair </a:t>
            </a:r>
            <a:r>
              <a:rPr lang="en-US" sz="2800" dirty="0">
                <a:solidFill>
                  <a:prstClr val="black"/>
                </a:solidFill>
              </a:rPr>
              <a:t>of a</a:t>
            </a:r>
            <a:r>
              <a:rPr lang="en-US" sz="2800" dirty="0" smtClean="0">
                <a:solidFill>
                  <a:prstClr val="black"/>
                </a:solidFill>
              </a:rPr>
              <a:t>ngles</a:t>
            </a:r>
          </a:p>
          <a:p>
            <a:pPr marL="0" lvl="0" indent="0" algn="ctr">
              <a:buNone/>
            </a:pPr>
            <a:r>
              <a:rPr lang="en-US" sz="2800" dirty="0">
                <a:solidFill>
                  <a:prstClr val="black"/>
                </a:solidFill>
              </a:rPr>
              <a:t>Vertical </a:t>
            </a:r>
            <a:r>
              <a:rPr lang="en-US" sz="2800" dirty="0" smtClean="0">
                <a:solidFill>
                  <a:prstClr val="black"/>
                </a:solidFill>
              </a:rPr>
              <a:t>angles</a:t>
            </a:r>
          </a:p>
          <a:p>
            <a:pPr marL="0" lvl="0" indent="0" algn="ctr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Complementary angles</a:t>
            </a:r>
          </a:p>
          <a:p>
            <a:pPr marL="0" lvl="0" indent="0" algn="ctr">
              <a:buNone/>
            </a:pPr>
            <a:r>
              <a:rPr lang="en-US" sz="2800" dirty="0">
                <a:solidFill>
                  <a:prstClr val="black"/>
                </a:solidFill>
              </a:rPr>
              <a:t>Supplementary angles</a:t>
            </a:r>
          </a:p>
          <a:p>
            <a:pPr marL="0" lvl="0" indent="0" algn="ctr">
              <a:buNone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en-US" sz="28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en-US" sz="28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en-US" sz="28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smtClean="0"/>
              <a:t>	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06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60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Sample Problem 3: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Name a pair of adjacent supplementary angles.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12001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530170" y="3943106"/>
            <a:ext cx="1374830" cy="173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9" name="Straight Connector 8"/>
          <p:cNvCxnSpPr/>
          <p:nvPr/>
        </p:nvCxnSpPr>
        <p:spPr>
          <a:xfrm flipV="1">
            <a:off x="1905000" y="3943350"/>
            <a:ext cx="991491" cy="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 flipV="1">
            <a:off x="1905000" y="2541567"/>
            <a:ext cx="439334" cy="137160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540573" y="3913169"/>
                <a:ext cx="4924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0573" y="3913169"/>
                <a:ext cx="49244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209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757941" y="2279957"/>
                <a:ext cx="5501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7941" y="2279957"/>
                <a:ext cx="550151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2857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822143" y="3913169"/>
                <a:ext cx="5036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2143" y="3913169"/>
                <a:ext cx="503664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132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44495" y="3922368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𝑫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495" y="3922368"/>
                <a:ext cx="53572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3068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1905000" y="3951666"/>
            <a:ext cx="736010" cy="908876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746129" y="4639330"/>
                <a:ext cx="4700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𝑺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6129" y="4639330"/>
                <a:ext cx="470000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3333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017833" y="3419886"/>
                <a:ext cx="104547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𝟏𝟎𝟎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833" y="3419886"/>
                <a:ext cx="1045479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1520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976329" y="3404836"/>
                <a:ext cx="8306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𝟖𝟎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6329" y="3404836"/>
                <a:ext cx="830676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588" r="-19853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749541" y="3951666"/>
                <a:ext cx="104547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𝟏𝟒𝟒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541" y="3951666"/>
                <a:ext cx="1045479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0465" r="-1520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151924" y="3961355"/>
                <a:ext cx="8306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𝟑𝟔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924" y="3961355"/>
                <a:ext cx="830676" cy="523220"/>
              </a:xfrm>
              <a:prstGeom prst="rect">
                <a:avLst/>
              </a:prstGeom>
              <a:blipFill rotWithShape="1">
                <a:blip r:embed="rId11"/>
                <a:stretch>
                  <a:fillRect t="-10465" r="-1985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342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60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Sample Problem 3: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Name a pair of adjacent supplementary angles.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12001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530170" y="3943106"/>
            <a:ext cx="1374830" cy="173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9" name="Straight Connector 8"/>
          <p:cNvCxnSpPr/>
          <p:nvPr/>
        </p:nvCxnSpPr>
        <p:spPr>
          <a:xfrm flipV="1">
            <a:off x="1905000" y="3943350"/>
            <a:ext cx="991491" cy="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 flipV="1">
            <a:off x="1905000" y="2541567"/>
            <a:ext cx="439334" cy="137160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540573" y="3913169"/>
                <a:ext cx="4924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0573" y="3913169"/>
                <a:ext cx="49244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209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757941" y="2279957"/>
                <a:ext cx="5501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7941" y="2279957"/>
                <a:ext cx="550151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2857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822143" y="3913169"/>
                <a:ext cx="5036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2143" y="3913169"/>
                <a:ext cx="503664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132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44495" y="3922368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𝑫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495" y="3922368"/>
                <a:ext cx="53572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3068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1905000" y="3951666"/>
            <a:ext cx="736010" cy="908876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746129" y="4639330"/>
                <a:ext cx="4700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𝑺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6129" y="4639330"/>
                <a:ext cx="470000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3333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017833" y="3419886"/>
                <a:ext cx="104547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𝟏𝟎𝟎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833" y="3419886"/>
                <a:ext cx="1045479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1520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976329" y="3404836"/>
                <a:ext cx="8306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𝟖𝟎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6329" y="3404836"/>
                <a:ext cx="830676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588" r="-19853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749541" y="3951666"/>
                <a:ext cx="104547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𝟏𝟒𝟒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541" y="3951666"/>
                <a:ext cx="1045479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0465" r="-1520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151924" y="3961355"/>
                <a:ext cx="8306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𝟑𝟔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924" y="3961355"/>
                <a:ext cx="830676" cy="523220"/>
              </a:xfrm>
              <a:prstGeom prst="rect">
                <a:avLst/>
              </a:prstGeom>
              <a:blipFill rotWithShape="1">
                <a:blip r:embed="rId11"/>
                <a:stretch>
                  <a:fillRect t="-10465" r="-1985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448800" y="1264520"/>
                <a:ext cx="540487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𝑫𝑪𝑯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𝑯𝑪𝑨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𝟏𝟎𝟎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𝟖𝟎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8800" y="1264520"/>
                <a:ext cx="5404878" cy="523220"/>
              </a:xfrm>
              <a:prstGeom prst="rect">
                <a:avLst/>
              </a:prstGeom>
              <a:blipFill rotWithShape="1">
                <a:blip r:embed="rId12"/>
                <a:stretch>
                  <a:fillRect t="-10465" r="-259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528951" y="1719773"/>
                <a:ext cx="45480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𝑫𝑪𝑯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𝑯𝑪𝑨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𝟏𝟖𝟎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8951" y="1719773"/>
                <a:ext cx="4548040" cy="523220"/>
              </a:xfrm>
              <a:prstGeom prst="rect">
                <a:avLst/>
              </a:prstGeom>
              <a:blipFill rotWithShape="1">
                <a:blip r:embed="rId13"/>
                <a:stretch>
                  <a:fillRect t="-10465" r="-308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524003" y="2229674"/>
                <a:ext cx="310694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𝑫𝑪𝑯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𝒂𝒏𝒅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𝑯𝑪𝑨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003" y="2229674"/>
                <a:ext cx="3106941" cy="523220"/>
              </a:xfrm>
              <a:prstGeom prst="rect">
                <a:avLst/>
              </a:prstGeom>
              <a:blipFill rotWithShape="1">
                <a:blip r:embed="rId14"/>
                <a:stretch>
                  <a:fillRect t="-10465" r="-470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3528951" y="2690087"/>
                <a:ext cx="52445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𝑫𝑪𝑺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𝑨𝑪𝑺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𝟏𝟒𝟒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𝟑𝟔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8951" y="2690087"/>
                <a:ext cx="5244577" cy="523220"/>
              </a:xfrm>
              <a:prstGeom prst="rect">
                <a:avLst/>
              </a:prstGeom>
              <a:blipFill rotWithShape="1">
                <a:blip r:embed="rId15"/>
                <a:stretch>
                  <a:fillRect t="-10465" r="-267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549252" y="3143226"/>
                <a:ext cx="43877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𝑫𝑪𝑺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𝑨𝑪𝑺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𝟏𝟖𝟎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252" y="3143226"/>
                <a:ext cx="4387740" cy="523220"/>
              </a:xfrm>
              <a:prstGeom prst="rect">
                <a:avLst/>
              </a:prstGeom>
              <a:blipFill rotWithShape="1">
                <a:blip r:embed="rId16"/>
                <a:stretch>
                  <a:fillRect t="-10588" r="-3333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604153" y="3548788"/>
                <a:ext cx="29466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𝑫𝑪𝑺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𝒂𝒏𝒅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𝑨𝑪𝑺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4153" y="3548788"/>
                <a:ext cx="2946640" cy="523220"/>
              </a:xfrm>
              <a:prstGeom prst="rect">
                <a:avLst/>
              </a:prstGeom>
              <a:blipFill rotWithShape="1">
                <a:blip r:embed="rId17"/>
                <a:stretch>
                  <a:fillRect t="-10465" r="-495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117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60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Sample Problem 3: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Name a pair of adjacent supplementary angles.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12001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301435" y="2200665"/>
            <a:ext cx="1673144" cy="874393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9" name="Straight Connector 8"/>
          <p:cNvCxnSpPr/>
          <p:nvPr/>
        </p:nvCxnSpPr>
        <p:spPr>
          <a:xfrm flipV="1">
            <a:off x="2002926" y="3082341"/>
            <a:ext cx="991491" cy="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 flipH="1" flipV="1">
            <a:off x="1676400" y="1526130"/>
            <a:ext cx="326526" cy="158061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367167" y="1190865"/>
                <a:ext cx="5501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7167" y="1190865"/>
                <a:ext cx="550151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857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285504" y="1265615"/>
                <a:ext cx="49404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𝒀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5504" y="1265615"/>
                <a:ext cx="494045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588" r="-32099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976060" y="2951697"/>
                <a:ext cx="4700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6060" y="2951697"/>
                <a:ext cx="470000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50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-23367" y="2316436"/>
                <a:ext cx="51488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𝑿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367" y="2316436"/>
                <a:ext cx="514885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3058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1999162" y="3082341"/>
            <a:ext cx="3764" cy="944545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593462" y="3036340"/>
                <a:ext cx="4171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𝑱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462" y="3036340"/>
                <a:ext cx="417101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3768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136598" y="2294959"/>
                <a:ext cx="73770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𝟒𝟓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598" y="2294959"/>
                <a:ext cx="737701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r="-1735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843949" y="2116381"/>
                <a:ext cx="73770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𝟒𝟎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3949" y="2116381"/>
                <a:ext cx="737701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1735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754353" y="2952407"/>
                <a:ext cx="9220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𝟏𝟑𝟓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53" y="2952407"/>
                <a:ext cx="922047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526" r="-1324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123995" y="2644754"/>
                <a:ext cx="73770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𝟓𝟎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995" y="2644754"/>
                <a:ext cx="737701" cy="461665"/>
              </a:xfrm>
              <a:prstGeom prst="rect">
                <a:avLst/>
              </a:prstGeom>
              <a:blipFill rotWithShape="1">
                <a:blip r:embed="rId11"/>
                <a:stretch>
                  <a:fillRect t="-10526" r="-1735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 flipV="1">
            <a:off x="2002926" y="1787740"/>
            <a:ext cx="991491" cy="126439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sp>
        <p:nvSpPr>
          <p:cNvPr id="32" name="Rectangle 31"/>
          <p:cNvSpPr/>
          <p:nvPr/>
        </p:nvSpPr>
        <p:spPr>
          <a:xfrm>
            <a:off x="2002926" y="3072505"/>
            <a:ext cx="292069" cy="320791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001044" y="3913169"/>
                <a:ext cx="42351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𝑰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044" y="3913169"/>
                <a:ext cx="423513" cy="523220"/>
              </a:xfrm>
              <a:prstGeom prst="rect">
                <a:avLst/>
              </a:prstGeom>
              <a:blipFill rotWithShape="1">
                <a:blip r:embed="rId12"/>
                <a:stretch>
                  <a:fillRect t="-10465" r="-3857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867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60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Sample Problem 3: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Name a pair of adjacent supplementary angles.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12001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301435" y="2200665"/>
            <a:ext cx="1673144" cy="874393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9" name="Straight Connector 8"/>
          <p:cNvCxnSpPr/>
          <p:nvPr/>
        </p:nvCxnSpPr>
        <p:spPr>
          <a:xfrm flipV="1">
            <a:off x="2002926" y="3082341"/>
            <a:ext cx="991491" cy="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 flipH="1" flipV="1">
            <a:off x="1676400" y="1526130"/>
            <a:ext cx="326526" cy="158061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367167" y="1190865"/>
                <a:ext cx="5501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7167" y="1190865"/>
                <a:ext cx="550151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857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285504" y="1265615"/>
                <a:ext cx="49404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𝒀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5504" y="1265615"/>
                <a:ext cx="494045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588" r="-32099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976060" y="2951697"/>
                <a:ext cx="4700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6060" y="2951697"/>
                <a:ext cx="470000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50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-23367" y="2316436"/>
                <a:ext cx="51488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𝑿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367" y="2316436"/>
                <a:ext cx="514885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3058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1999162" y="3082341"/>
            <a:ext cx="3764" cy="944545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593462" y="3036340"/>
                <a:ext cx="4171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𝑱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462" y="3036340"/>
                <a:ext cx="417101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3768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136598" y="2294959"/>
                <a:ext cx="73770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𝟒𝟓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598" y="2294959"/>
                <a:ext cx="737701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r="-1735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843949" y="2116381"/>
                <a:ext cx="73770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𝟒𝟎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3949" y="2116381"/>
                <a:ext cx="737701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1735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754353" y="2952407"/>
                <a:ext cx="9220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𝟏𝟑𝟓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53" y="2952407"/>
                <a:ext cx="922047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526" r="-1324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123995" y="2644754"/>
                <a:ext cx="73770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𝟓𝟎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995" y="2644754"/>
                <a:ext cx="737701" cy="461665"/>
              </a:xfrm>
              <a:prstGeom prst="rect">
                <a:avLst/>
              </a:prstGeom>
              <a:blipFill rotWithShape="1">
                <a:blip r:embed="rId11"/>
                <a:stretch>
                  <a:fillRect t="-10526" r="-1735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448800" y="1264520"/>
                <a:ext cx="50618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𝒀𝑱𝑿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𝑿𝑱𝑰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𝟒𝟓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𝟏𝟑𝟓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8800" y="1264520"/>
                <a:ext cx="5061835" cy="523220"/>
              </a:xfrm>
              <a:prstGeom prst="rect">
                <a:avLst/>
              </a:prstGeom>
              <a:blipFill rotWithShape="1">
                <a:blip r:embed="rId12"/>
                <a:stretch>
                  <a:fillRect t="-10465" r="-277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456140" y="1719773"/>
                <a:ext cx="420499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𝒀𝑱𝑿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𝑿𝑱𝑰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𝟏𝟖𝟎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6140" y="1719773"/>
                <a:ext cx="4204997" cy="523220"/>
              </a:xfrm>
              <a:prstGeom prst="rect">
                <a:avLst/>
              </a:prstGeom>
              <a:blipFill rotWithShape="1">
                <a:blip r:embed="rId13"/>
                <a:stretch>
                  <a:fillRect t="-10465" r="-333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524003" y="2229674"/>
                <a:ext cx="284244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𝒀𝑱𝑿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𝒂𝒏𝒅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  ∠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𝑿𝑱𝑰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003" y="2229674"/>
                <a:ext cx="2842445" cy="523220"/>
              </a:xfrm>
              <a:prstGeom prst="rect">
                <a:avLst/>
              </a:prstGeom>
              <a:blipFill rotWithShape="1">
                <a:blip r:embed="rId14"/>
                <a:stretch>
                  <a:fillRect t="-10465" r="-53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3416371" y="2690087"/>
                <a:ext cx="591213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𝑰𝑱𝑳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𝑳𝑱𝒀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𝟗𝟎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+</m:t>
                      </m:r>
                      <m:d>
                        <m:dPr>
                          <m:ctrlPr>
                            <a:rPr lang="en-US" sz="2800" b="1" i="1">
                              <a:effectLst/>
                              <a:latin typeface="Cambria Math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𝟓𝟎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+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𝟒𝟎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371" y="2690087"/>
                <a:ext cx="5912131" cy="523220"/>
              </a:xfrm>
              <a:prstGeom prst="rect">
                <a:avLst/>
              </a:prstGeom>
              <a:blipFill rotWithShape="1">
                <a:blip r:embed="rId15"/>
                <a:stretch>
                  <a:fillRect t="-10465" r="-226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416371" y="3143226"/>
                <a:ext cx="41152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𝑰𝑱𝑳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𝑳𝑱𝒀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𝟏𝟖𝟎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371" y="3143226"/>
                <a:ext cx="4115229" cy="523220"/>
              </a:xfrm>
              <a:prstGeom prst="rect">
                <a:avLst/>
              </a:prstGeom>
              <a:blipFill rotWithShape="1">
                <a:blip r:embed="rId16"/>
                <a:stretch>
                  <a:fillRect t="-10588" r="-3556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604153" y="3548788"/>
                <a:ext cx="26741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𝑰𝑱𝑳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𝒂𝒏𝒅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𝑳𝑱𝒀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4153" y="3548788"/>
                <a:ext cx="2674130" cy="523220"/>
              </a:xfrm>
              <a:prstGeom prst="rect">
                <a:avLst/>
              </a:prstGeom>
              <a:blipFill rotWithShape="1">
                <a:blip r:embed="rId17"/>
                <a:stretch>
                  <a:fillRect t="-10465" r="-569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 flipV="1">
            <a:off x="2002926" y="1787740"/>
            <a:ext cx="991491" cy="126439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sp>
        <p:nvSpPr>
          <p:cNvPr id="32" name="Rectangle 31"/>
          <p:cNvSpPr/>
          <p:nvPr/>
        </p:nvSpPr>
        <p:spPr>
          <a:xfrm>
            <a:off x="2002926" y="3072505"/>
            <a:ext cx="292069" cy="320791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001044" y="3913169"/>
                <a:ext cx="42351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𝑰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044" y="3913169"/>
                <a:ext cx="423513" cy="523220"/>
              </a:xfrm>
              <a:prstGeom prst="rect">
                <a:avLst/>
              </a:prstGeom>
              <a:blipFill rotWithShape="1">
                <a:blip r:embed="rId18"/>
                <a:stretch>
                  <a:fillRect t="-10465" r="-3857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944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>
            <a:off x="777836" y="2060377"/>
            <a:ext cx="10278" cy="123400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7" name="Straight Connector 6"/>
          <p:cNvCxnSpPr/>
          <p:nvPr/>
        </p:nvCxnSpPr>
        <p:spPr>
          <a:xfrm flipH="1" flipV="1">
            <a:off x="2734661" y="3347238"/>
            <a:ext cx="1497506" cy="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88114" y="2771164"/>
                <a:ext cx="8306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𝟔𝟎</m:t>
                      </m:r>
                      <m:r>
                        <a:rPr lang="en-US" sz="2800" b="1" i="1" smtClean="0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114" y="2771164"/>
                <a:ext cx="830677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r="-1897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240629" y="3347239"/>
                <a:ext cx="5950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𝑴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0629" y="3347239"/>
                <a:ext cx="595035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2680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58283" y="1505692"/>
            <a:ext cx="43434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ea typeface="Times New Roman"/>
                <a:cs typeface="Times New Roman"/>
              </a:rPr>
              <a:t>Two angles are congruent if and only if they have the same degree measure. 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777836" y="2898359"/>
            <a:ext cx="1584364" cy="448879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3036408" y="514350"/>
            <a:ext cx="27798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u="sng" dirty="0">
                <a:solidFill>
                  <a:srgbClr val="1F497D"/>
                </a:solidFill>
                <a:ea typeface="Calibri"/>
                <a:cs typeface="Times New Roman"/>
              </a:rPr>
              <a:t>Congruent angles</a:t>
            </a:r>
            <a:endParaRPr lang="en-US" sz="2800" dirty="0">
              <a:ea typeface="Calibri"/>
              <a:cs typeface="Times New Roman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696496" y="2157224"/>
            <a:ext cx="641155" cy="1190014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506768" y="3383092"/>
                <a:ext cx="4700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68" y="3383092"/>
                <a:ext cx="470000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50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105400" y="2898359"/>
                <a:ext cx="248253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𝑳</m:t>
                      </m:r>
                      <m:r>
                        <a:rPr lang="en-US" sz="2800" b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898359"/>
                <a:ext cx="2482539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614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834674" y="2890687"/>
                <a:ext cx="8306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𝟔𝟎</m:t>
                      </m:r>
                      <m:r>
                        <a:rPr lang="en-US" sz="2800" b="1" i="1" smtClean="0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674" y="2890687"/>
                <a:ext cx="830676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1985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438824" y="3449646"/>
                <a:ext cx="181569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𝑳</m:t>
                      </m:r>
                      <m:r>
                        <a:rPr lang="en-US" sz="2800" b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≅∠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8824" y="3449646"/>
                <a:ext cx="1815690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872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430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012836" y="2005340"/>
            <a:ext cx="1730364" cy="1677849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819400" y="1852940"/>
                <a:ext cx="5020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𝑬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852940"/>
                <a:ext cx="502061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170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3581400" y="1232560"/>
            <a:ext cx="5410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ea typeface="Times New Roman"/>
                <a:cs typeface="Times New Roman"/>
              </a:rPr>
              <a:t>Two angles are vertical if and only if they are two nonadjacent angles formed by a pair of intersecting lines.</a:t>
            </a:r>
          </a:p>
          <a:p>
            <a:r>
              <a:rPr lang="en-US" sz="2800" b="1" dirty="0" smtClean="0">
                <a:ea typeface="Times New Roman"/>
                <a:cs typeface="Times New Roman"/>
              </a:rPr>
              <a:t>Vertical </a:t>
            </a:r>
            <a:r>
              <a:rPr lang="en-US" sz="2800" b="1" dirty="0">
                <a:ea typeface="Times New Roman"/>
                <a:cs typeface="Times New Roman"/>
              </a:rPr>
              <a:t>angles are congruent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777836" y="2114550"/>
            <a:ext cx="2041564" cy="1232688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3036408" y="514350"/>
            <a:ext cx="2389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u="sng" dirty="0">
                <a:solidFill>
                  <a:srgbClr val="1F497D"/>
                </a:solidFill>
                <a:ea typeface="Calibri"/>
                <a:cs typeface="Times New Roman"/>
              </a:rPr>
              <a:t>Vertical Angles</a:t>
            </a:r>
            <a:endParaRPr lang="en-US" sz="2800" dirty="0">
              <a:ea typeface="Calibri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542836" y="3275407"/>
                <a:ext cx="4700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836" y="3275407"/>
                <a:ext cx="47000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50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772965" y="3549672"/>
                <a:ext cx="171309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𝟐</m:t>
                      </m:r>
                      <m:r>
                        <a:rPr lang="en-US" sz="2800" b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≅∠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965" y="3549672"/>
                <a:ext cx="1713098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889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777418" y="4072892"/>
                <a:ext cx="171309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𝟏</m:t>
                      </m:r>
                      <m:r>
                        <a:rPr lang="en-US" sz="2800" b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≅∠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𝟑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418" y="4072892"/>
                <a:ext cx="1713098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889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15542" y="1565003"/>
                <a:ext cx="54213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𝑲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542" y="1565003"/>
                <a:ext cx="542136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2921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195468" y="3459198"/>
                <a:ext cx="5036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468" y="3459198"/>
                <a:ext cx="503664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3253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1841472" y="2544124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472" y="2544124"/>
                <a:ext cx="445956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2876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226636" y="2499778"/>
                <a:ext cx="3754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636" y="2499778"/>
                <a:ext cx="375424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2096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602060" y="2239139"/>
                <a:ext cx="3754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2060" y="2239139"/>
                <a:ext cx="375423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2129883" y="2529027"/>
                <a:ext cx="3754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883" y="2529027"/>
                <a:ext cx="375423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333" r="-20968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1566748" y="2844264"/>
                <a:ext cx="3754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748" y="2844264"/>
                <a:ext cx="375423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333" r="-20968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543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685800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Sample Problem 4: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Find the indicated angle measures.</a:t>
            </a:r>
            <a:endParaRPr lang="en-US" sz="2800" dirty="0"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232" y="933202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 smtClean="0"/>
              <a:t>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83368" y="923801"/>
                <a:ext cx="248843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𝑨𝑫𝑮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𝟑𝟖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68" y="923801"/>
                <a:ext cx="2488432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r="-586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69918" y="3431765"/>
                <a:ext cx="5036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918" y="3431765"/>
                <a:ext cx="503663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132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V="1">
            <a:off x="1173581" y="2323455"/>
            <a:ext cx="2033219" cy="115082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 flipH="1" flipV="1">
            <a:off x="1067175" y="2323454"/>
            <a:ext cx="1904625" cy="115082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971800" y="3414230"/>
                <a:ext cx="4700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3414230"/>
                <a:ext cx="470000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376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166688" y="2057382"/>
                <a:ext cx="35616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688" y="2057382"/>
                <a:ext cx="35616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7118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48092" y="2061844"/>
                <a:ext cx="50686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𝑮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92" y="2061844"/>
                <a:ext cx="506869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3253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87882" y="1352550"/>
                <a:ext cx="58699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/>
                  <a:t>Find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𝒎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∠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𝑳𝑫𝑪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, 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𝒎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∠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𝑳𝑫𝑨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, 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𝒂𝒏𝒅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 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𝒎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∠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𝑪𝑫𝑮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882" y="1352550"/>
                <a:ext cx="5869940" cy="523220"/>
              </a:xfrm>
              <a:prstGeom prst="rect">
                <a:avLst/>
              </a:prstGeom>
              <a:blipFill rotWithShape="1">
                <a:blip r:embed="rId8"/>
                <a:stretch>
                  <a:fillRect l="-2077" t="-10465" r="-186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751625" y="2911167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𝑫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625" y="2911167"/>
                <a:ext cx="535724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588" r="-30682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120338" y="2652861"/>
                <a:ext cx="8306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𝟑𝟖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°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338" y="2652861"/>
                <a:ext cx="830677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0465" r="-1911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032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685800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Sample Problem 4: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Find the indicated angle measures.</a:t>
            </a:r>
            <a:endParaRPr lang="en-US" sz="2800" dirty="0"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232" y="933202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 smtClean="0"/>
              <a:t>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83368" y="923801"/>
                <a:ext cx="248843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𝑨𝑫𝑮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𝟑𝟖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68" y="923801"/>
                <a:ext cx="2488432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r="-586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69918" y="3431765"/>
                <a:ext cx="5036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918" y="3431765"/>
                <a:ext cx="503663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132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V="1">
            <a:off x="1173581" y="2323455"/>
            <a:ext cx="2033219" cy="115082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 flipH="1" flipV="1">
            <a:off x="1067175" y="2323454"/>
            <a:ext cx="1904625" cy="115082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971800" y="3414230"/>
                <a:ext cx="4700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3414230"/>
                <a:ext cx="470000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376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166688" y="2057382"/>
                <a:ext cx="35616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688" y="2057382"/>
                <a:ext cx="35616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7118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48092" y="2061844"/>
                <a:ext cx="50686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𝑮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92" y="2061844"/>
                <a:ext cx="506869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3253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87882" y="1276350"/>
                <a:ext cx="58699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/>
                  <a:t>Find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𝒎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∠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𝑳𝑫𝑪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, 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𝒎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∠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𝑳𝑫𝑨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, 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𝒂𝒏𝒅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 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𝒎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∠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𝑪𝑫𝑮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882" y="1276350"/>
                <a:ext cx="5869940" cy="523220"/>
              </a:xfrm>
              <a:prstGeom prst="rect">
                <a:avLst/>
              </a:prstGeom>
              <a:blipFill rotWithShape="1">
                <a:blip r:embed="rId8"/>
                <a:stretch>
                  <a:fillRect l="-2077" t="-10465" r="-186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751625" y="2911167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𝑫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625" y="2911167"/>
                <a:ext cx="535724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588" r="-30682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120338" y="2652861"/>
                <a:ext cx="8306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𝟑𝟖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°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338" y="2652861"/>
                <a:ext cx="830677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0465" r="-1911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652098" y="1692656"/>
                <a:ext cx="56012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𝑨𝑫𝑮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𝒂𝒏𝒅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 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𝑳𝑫𝑪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𝒂𝒓𝒆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𝒗𝒆𝒓𝒕𝒊𝒄𝒂𝒍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𝒂𝒏𝒈𝒍𝒆𝒔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098" y="1692656"/>
                <a:ext cx="5601213" cy="461665"/>
              </a:xfrm>
              <a:prstGeom prst="rect">
                <a:avLst/>
              </a:prstGeom>
              <a:blipFill rotWithShape="1">
                <a:blip r:embed="rId11"/>
                <a:stretch>
                  <a:fillRect t="-10667" r="-1850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795142" y="2070487"/>
                <a:ext cx="29348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400" b="1" i="1" smtClean="0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400" b="1" i="1" smtClean="0">
                          <a:latin typeface="Cambria Math"/>
                          <a:ea typeface="Times New Roman"/>
                          <a:cs typeface="Times New Roman"/>
                        </a:rPr>
                        <m:t>𝑨𝑫𝑮</m:t>
                      </m:r>
                      <m:r>
                        <a:rPr lang="en-US" sz="2400" b="1" i="1" smtClean="0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400" b="1" i="1" smtClean="0">
                          <a:latin typeface="Cambria Math"/>
                          <a:ea typeface="Times New Roman"/>
                          <a:cs typeface="Times New Roman"/>
                        </a:rPr>
                        <m:t> ∠</m:t>
                      </m:r>
                      <m:r>
                        <a:rPr lang="en-US" sz="2400" b="1" i="1" smtClean="0">
                          <a:latin typeface="Cambria Math"/>
                          <a:ea typeface="Times New Roman"/>
                          <a:cs typeface="Times New Roman"/>
                        </a:rPr>
                        <m:t>𝑳𝑫𝑪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142" y="2070487"/>
                <a:ext cx="2934842" cy="461665"/>
              </a:xfrm>
              <a:prstGeom prst="rect">
                <a:avLst/>
              </a:prstGeom>
              <a:blipFill rotWithShape="1">
                <a:blip r:embed="rId12"/>
                <a:stretch>
                  <a:fillRect t="-10667" r="-3950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817903" y="2460412"/>
                <a:ext cx="217501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𝒎</m:t>
                      </m:r>
                      <m:r>
                        <a:rPr lang="en-US" sz="2400" b="1" i="1">
                          <a:latin typeface="Cambria Math"/>
                        </a:rPr>
                        <m:t> ∠</m:t>
                      </m:r>
                      <m:r>
                        <a:rPr lang="en-US" sz="2400" b="1" i="1">
                          <a:latin typeface="Cambria Math"/>
                        </a:rPr>
                        <m:t>𝑳𝑫𝑪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𝟑𝟖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903" y="2460412"/>
                <a:ext cx="2175019" cy="461665"/>
              </a:xfrm>
              <a:prstGeom prst="rect">
                <a:avLst/>
              </a:prstGeom>
              <a:blipFill rotWithShape="1">
                <a:blip r:embed="rId13"/>
                <a:stretch>
                  <a:fillRect t="-10667" r="-5322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813786" y="2881682"/>
                <a:ext cx="38186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𝑨𝑫𝑮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𝑪𝑫𝑮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𝟏𝟖𝟎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786" y="2881682"/>
                <a:ext cx="3818674" cy="461665"/>
              </a:xfrm>
              <a:prstGeom prst="rect">
                <a:avLst/>
              </a:prstGeom>
              <a:blipFill rotWithShape="1">
                <a:blip r:embed="rId14"/>
                <a:stretch>
                  <a:fillRect t="-10667" r="-2875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802900" y="3243443"/>
                <a:ext cx="305885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400" b="1" i="1" smtClean="0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400" b="1" i="1" smtClean="0">
                          <a:latin typeface="Cambria Math"/>
                          <a:ea typeface="Times New Roman"/>
                          <a:cs typeface="Times New Roman"/>
                        </a:rPr>
                        <m:t>𝑪𝑫𝑮</m:t>
                      </m:r>
                      <m:r>
                        <a:rPr lang="en-US" sz="2400" b="1" i="1" smtClean="0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  <a:ea typeface="Times New Roman"/>
                          <a:cs typeface="Times New Roman"/>
                        </a:rPr>
                        <m:t>𝟏𝟖𝟎</m:t>
                      </m:r>
                      <m:r>
                        <a:rPr lang="en-US" sz="2400" b="1" i="1" smtClean="0">
                          <a:latin typeface="Cambria Math"/>
                          <a:ea typeface="Times New Roman"/>
                          <a:cs typeface="Times New Roman"/>
                        </a:rPr>
                        <m:t>−</m:t>
                      </m:r>
                      <m:r>
                        <a:rPr lang="en-US" sz="2400" b="1" i="1" smtClean="0">
                          <a:latin typeface="Cambria Math"/>
                          <a:ea typeface="Times New Roman"/>
                          <a:cs typeface="Times New Roman"/>
                        </a:rPr>
                        <m:t>𝟑𝟖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900" y="3243443"/>
                <a:ext cx="3058851" cy="461665"/>
              </a:xfrm>
              <a:prstGeom prst="rect">
                <a:avLst/>
              </a:prstGeom>
              <a:blipFill rotWithShape="1">
                <a:blip r:embed="rId15"/>
                <a:stretch>
                  <a:fillRect t="-10526" r="-358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832562" y="3551384"/>
                <a:ext cx="23240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𝑪𝑫𝑮</m:t>
                      </m:r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𝟏𝟒𝟐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2562" y="3551384"/>
                <a:ext cx="2324098" cy="461665"/>
              </a:xfrm>
              <a:prstGeom prst="rect">
                <a:avLst/>
              </a:prstGeom>
              <a:blipFill rotWithShape="1">
                <a:blip r:embed="rId16"/>
                <a:stretch>
                  <a:fillRect t="-10667" r="-4724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828805" y="4324675"/>
                <a:ext cx="28675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𝑳𝑫𝑨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𝑪𝑫𝑮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8805" y="4324675"/>
                <a:ext cx="2867516" cy="461665"/>
              </a:xfrm>
              <a:prstGeom prst="rect">
                <a:avLst/>
              </a:prstGeom>
              <a:blipFill rotWithShape="1">
                <a:blip r:embed="rId17"/>
                <a:stretch>
                  <a:fillRect t="-10526" r="-425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855195" y="4681835"/>
                <a:ext cx="23032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𝒎</m:t>
                      </m:r>
                      <m:r>
                        <a:rPr lang="en-US" sz="2400" b="1" i="1">
                          <a:latin typeface="Cambria Math"/>
                        </a:rPr>
                        <m:t>∠</m:t>
                      </m:r>
                      <m:r>
                        <a:rPr lang="en-US" sz="2400" b="1" i="1">
                          <a:latin typeface="Cambria Math"/>
                        </a:rPr>
                        <m:t>𝑳𝑫𝑨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𝟏𝟒𝟐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5195" y="4681835"/>
                <a:ext cx="2303259" cy="461665"/>
              </a:xfrm>
              <a:prstGeom prst="rect">
                <a:avLst/>
              </a:prstGeom>
              <a:blipFill rotWithShape="1">
                <a:blip r:embed="rId18"/>
                <a:stretch>
                  <a:fillRect t="-10526" r="-50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690878" y="3937450"/>
                <a:ext cx="55338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𝑪𝑫𝑮𝒂𝒏𝒅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 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𝑳𝑫𝑨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𝒂𝒓𝒆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𝒗𝒆𝒓𝒕𝒊𝒄𝒂𝒍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𝒂𝒏𝒈𝒍𝒆𝒔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0878" y="3937450"/>
                <a:ext cx="5533887" cy="461665"/>
              </a:xfrm>
              <a:prstGeom prst="rect">
                <a:avLst/>
              </a:prstGeom>
              <a:blipFill rotWithShape="1">
                <a:blip r:embed="rId19"/>
                <a:stretch>
                  <a:fillRect t="-10526" r="-187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785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685800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Sample Problem 4: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Find the indicated angle measures.</a:t>
            </a:r>
            <a:endParaRPr lang="en-US" sz="2800" dirty="0"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232" y="933202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 smtClean="0"/>
              <a:t>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83368" y="923801"/>
                <a:ext cx="286140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𝑫𝑴𝑹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𝟏𝟐𝟏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68" y="923801"/>
                <a:ext cx="2861402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69918" y="3431765"/>
                <a:ext cx="49564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𝑭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918" y="3431765"/>
                <a:ext cx="495649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209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V="1">
            <a:off x="1173581" y="2323455"/>
            <a:ext cx="2033219" cy="115082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 flipH="1" flipV="1">
            <a:off x="1067175" y="2323454"/>
            <a:ext cx="1904625" cy="115082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971800" y="3414230"/>
                <a:ext cx="4908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3414230"/>
                <a:ext cx="490840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250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166688" y="2057382"/>
                <a:ext cx="35616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𝑫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688" y="2057382"/>
                <a:ext cx="35616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8305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48092" y="2061844"/>
                <a:ext cx="5164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𝑹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92" y="2061844"/>
                <a:ext cx="516488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317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29866" y="1276350"/>
                <a:ext cx="537358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/>
                  <a:t>Find</a:t>
                </a:r>
                <a:r>
                  <a:rPr lang="en-US" sz="28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𝒎</m:t>
                    </m:r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∠</m:t>
                    </m:r>
                    <m:r>
                      <a:rPr lang="en-US" sz="2400" b="1" i="1" smtClean="0">
                        <a:latin typeface="Cambria Math"/>
                        <a:ea typeface="Times New Roman"/>
                        <a:cs typeface="Times New Roman"/>
                      </a:rPr>
                      <m:t>𝑻𝑴𝑭</m:t>
                    </m:r>
                    <m:r>
                      <a:rPr lang="en-US" sz="2400" b="1" i="1" smtClean="0">
                        <a:latin typeface="Cambria Math"/>
                        <a:ea typeface="Times New Roman"/>
                        <a:cs typeface="Times New Roman"/>
                      </a:rPr>
                      <m:t>,</m:t>
                    </m:r>
                    <m:r>
                      <a:rPr lang="en-US" sz="2400" b="1" i="1" smtClean="0">
                        <a:latin typeface="Cambria Math"/>
                        <a:ea typeface="Times New Roman"/>
                        <a:cs typeface="Times New Roman"/>
                      </a:rPr>
                      <m:t>𝒎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/>
                      </a:rPr>
                      <m:t>∠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/>
                      </a:rPr>
                      <m:t>𝑭𝑴𝑹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/>
                      </a:rPr>
                      <m:t>, 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/>
                      </a:rPr>
                      <m:t>𝒂𝒏𝒅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/>
                      </a:rPr>
                      <m:t> 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/>
                      </a:rPr>
                      <m:t>𝒎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/>
                      </a:rPr>
                      <m:t>∠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/>
                      </a:rPr>
                      <m:t>𝑻𝑴𝑫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66" y="1276350"/>
                <a:ext cx="5373587" cy="523220"/>
              </a:xfrm>
              <a:prstGeom prst="rect">
                <a:avLst/>
              </a:prstGeom>
              <a:blipFill rotWithShape="1">
                <a:blip r:embed="rId8"/>
                <a:stretch>
                  <a:fillRect l="-1816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831624" y="3001483"/>
                <a:ext cx="53412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𝑴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1624" y="3001483"/>
                <a:ext cx="534121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2386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667450" y="2323455"/>
                <a:ext cx="9220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𝟏𝟐𝟏</m:t>
                      </m:r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°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450" y="2323455"/>
                <a:ext cx="922047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526" r="-1324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254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685800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Sample Problem 4: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Find the indicated angle measures.</a:t>
            </a:r>
            <a:endParaRPr lang="en-US" sz="2800" dirty="0"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232" y="933202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 smtClean="0"/>
              <a:t>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83368" y="923801"/>
                <a:ext cx="286140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𝑫𝑴𝑹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𝟏𝟐𝟏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68" y="923801"/>
                <a:ext cx="2861402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69918" y="3431765"/>
                <a:ext cx="49564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𝑭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918" y="3431765"/>
                <a:ext cx="495649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209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V="1">
            <a:off x="1173581" y="2323455"/>
            <a:ext cx="2033219" cy="115082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 flipH="1" flipV="1">
            <a:off x="1067175" y="2323454"/>
            <a:ext cx="1904625" cy="115082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971800" y="3414230"/>
                <a:ext cx="4908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3414230"/>
                <a:ext cx="490840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250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166688" y="2057382"/>
                <a:ext cx="35616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𝑫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688" y="2057382"/>
                <a:ext cx="35616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8305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48092" y="2061844"/>
                <a:ext cx="5164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𝑹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92" y="2061844"/>
                <a:ext cx="516488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317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29866" y="1276350"/>
                <a:ext cx="537358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/>
                  <a:t>Find</a:t>
                </a:r>
                <a:r>
                  <a:rPr lang="en-US" sz="28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𝒎</m:t>
                    </m:r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∠</m:t>
                    </m:r>
                    <m:r>
                      <a:rPr lang="en-US" sz="2400" b="1" i="1" smtClean="0">
                        <a:latin typeface="Cambria Math"/>
                        <a:ea typeface="Times New Roman"/>
                        <a:cs typeface="Times New Roman"/>
                      </a:rPr>
                      <m:t>𝑻𝑴𝑭</m:t>
                    </m:r>
                    <m:r>
                      <a:rPr lang="en-US" sz="2400" b="1" i="1" smtClean="0">
                        <a:latin typeface="Cambria Math"/>
                        <a:ea typeface="Times New Roman"/>
                        <a:cs typeface="Times New Roman"/>
                      </a:rPr>
                      <m:t>,</m:t>
                    </m:r>
                    <m:r>
                      <a:rPr lang="en-US" sz="2400" b="1" i="1" smtClean="0">
                        <a:latin typeface="Cambria Math"/>
                        <a:ea typeface="Times New Roman"/>
                        <a:cs typeface="Times New Roman"/>
                      </a:rPr>
                      <m:t>𝒎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/>
                      </a:rPr>
                      <m:t>∠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/>
                      </a:rPr>
                      <m:t>𝑭𝑴𝑹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/>
                      </a:rPr>
                      <m:t>, 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/>
                      </a:rPr>
                      <m:t>𝒂𝒏𝒅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/>
                      </a:rPr>
                      <m:t> 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/>
                      </a:rPr>
                      <m:t>𝒎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/>
                      </a:rPr>
                      <m:t>∠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/>
                      </a:rPr>
                      <m:t>𝑻𝑴𝑫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66" y="1276350"/>
                <a:ext cx="5373587" cy="523220"/>
              </a:xfrm>
              <a:prstGeom prst="rect">
                <a:avLst/>
              </a:prstGeom>
              <a:blipFill rotWithShape="1">
                <a:blip r:embed="rId8"/>
                <a:stretch>
                  <a:fillRect l="-1816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831624" y="3001483"/>
                <a:ext cx="53412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𝑴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1624" y="3001483"/>
                <a:ext cx="534121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2386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667450" y="2323455"/>
                <a:ext cx="9220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𝟏𝟐𝟏</m:t>
                      </m:r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°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450" y="2323455"/>
                <a:ext cx="922047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526" r="-1324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578667" y="1624068"/>
                <a:ext cx="575830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𝑫𝑴𝑹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𝒂𝒏𝒅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 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𝑻𝑴𝑭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𝒂𝒓𝒆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𝒗𝒆𝒓𝒕𝒊𝒄𝒂𝒍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𝒂𝒏𝒈𝒍𝒆𝒔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667" y="1624068"/>
                <a:ext cx="5758308" cy="461665"/>
              </a:xfrm>
              <a:prstGeom prst="rect">
                <a:avLst/>
              </a:prstGeom>
              <a:blipFill rotWithShape="1">
                <a:blip r:embed="rId11"/>
                <a:stretch>
                  <a:fillRect t="-10526" r="-169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795142" y="2070487"/>
                <a:ext cx="30246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𝑫𝑴𝑹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𝑻𝑴𝑭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142" y="2070487"/>
                <a:ext cx="3024611" cy="461665"/>
              </a:xfrm>
              <a:prstGeom prst="rect">
                <a:avLst/>
              </a:prstGeom>
              <a:blipFill rotWithShape="1">
                <a:blip r:embed="rId12"/>
                <a:stretch>
                  <a:fillRect t="-10667" r="-3629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817903" y="2460412"/>
                <a:ext cx="24314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𝒎</m:t>
                      </m:r>
                      <m:r>
                        <a:rPr lang="en-US" sz="2400" b="1" i="1">
                          <a:latin typeface="Cambria Math"/>
                        </a:rPr>
                        <m:t> ∠</m:t>
                      </m:r>
                      <m:r>
                        <a:rPr lang="en-US" sz="2400" b="1" i="1">
                          <a:latin typeface="Cambria Math"/>
                        </a:rPr>
                        <m:t>𝑻𝑴𝑭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𝟏𝟐𝟏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903" y="2460412"/>
                <a:ext cx="2431499" cy="461665"/>
              </a:xfrm>
              <a:prstGeom prst="rect">
                <a:avLst/>
              </a:prstGeom>
              <a:blipFill rotWithShape="1">
                <a:blip r:embed="rId13"/>
                <a:stretch>
                  <a:fillRect t="-10667" r="-4762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813786" y="2881682"/>
                <a:ext cx="39661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𝑫𝑴𝑹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𝑭𝑴𝑹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𝟏𝟖𝟎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786" y="2881682"/>
                <a:ext cx="3966150" cy="461665"/>
              </a:xfrm>
              <a:prstGeom prst="rect">
                <a:avLst/>
              </a:prstGeom>
              <a:blipFill rotWithShape="1">
                <a:blip r:embed="rId14"/>
                <a:stretch>
                  <a:fillRect t="-10667" r="-2769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802900" y="3243443"/>
                <a:ext cx="33057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400" b="1" i="1" smtClean="0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400" b="1" i="1" smtClean="0">
                          <a:latin typeface="Cambria Math"/>
                          <a:ea typeface="Times New Roman"/>
                          <a:cs typeface="Times New Roman"/>
                        </a:rPr>
                        <m:t>𝑭𝑴𝑹</m:t>
                      </m:r>
                      <m:r>
                        <a:rPr lang="en-US" sz="2400" b="1" i="1" smtClean="0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  <a:ea typeface="Times New Roman"/>
                          <a:cs typeface="Times New Roman"/>
                        </a:rPr>
                        <m:t>𝟏𝟖𝟎</m:t>
                      </m:r>
                      <m:r>
                        <a:rPr lang="en-US" sz="2400" b="1" i="1" smtClean="0">
                          <a:latin typeface="Cambria Math"/>
                          <a:ea typeface="Times New Roman"/>
                          <a:cs typeface="Times New Roman"/>
                        </a:rPr>
                        <m:t>−</m:t>
                      </m:r>
                      <m:r>
                        <a:rPr lang="en-US" sz="2400" b="1" i="1" smtClean="0">
                          <a:latin typeface="Cambria Math"/>
                          <a:ea typeface="Times New Roman"/>
                          <a:cs typeface="Times New Roman"/>
                        </a:rPr>
                        <m:t>𝟏𝟐𝟏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900" y="3243443"/>
                <a:ext cx="3305713" cy="461665"/>
              </a:xfrm>
              <a:prstGeom prst="rect">
                <a:avLst/>
              </a:prstGeom>
              <a:blipFill rotWithShape="1">
                <a:blip r:embed="rId15"/>
                <a:stretch>
                  <a:fillRect t="-10526" r="-332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832562" y="3551384"/>
                <a:ext cx="22022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𝒎</m:t>
                      </m:r>
                      <m:r>
                        <a:rPr lang="en-US" sz="2400" b="1" i="1" smtClean="0">
                          <a:latin typeface="Cambria Math"/>
                        </a:rPr>
                        <m:t>∠</m:t>
                      </m:r>
                      <m:r>
                        <a:rPr lang="en-US" sz="2400" b="1" i="1" smtClean="0">
                          <a:latin typeface="Cambria Math"/>
                        </a:rPr>
                        <m:t>𝑭𝑴𝑹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𝟓𝟗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2562" y="3551384"/>
                <a:ext cx="2202270" cy="461665"/>
              </a:xfrm>
              <a:prstGeom prst="rect">
                <a:avLst/>
              </a:prstGeom>
              <a:blipFill rotWithShape="1">
                <a:blip r:embed="rId16"/>
                <a:stretch>
                  <a:fillRect t="-10667" r="-5263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828805" y="4324675"/>
                <a:ext cx="30246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𝒎</m:t>
                      </m:r>
                      <m:r>
                        <a:rPr lang="en-US" sz="2400" b="1" i="1" smtClean="0">
                          <a:latin typeface="Cambria Math"/>
                        </a:rPr>
                        <m:t>∠</m:t>
                      </m:r>
                      <m:r>
                        <a:rPr lang="en-US" sz="2400" b="1" i="1" smtClean="0">
                          <a:latin typeface="Cambria Math"/>
                        </a:rPr>
                        <m:t>𝑻𝑴𝑫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𝒎</m:t>
                      </m:r>
                      <m:r>
                        <a:rPr lang="en-US" sz="2400" b="1" i="1" smtClean="0">
                          <a:latin typeface="Cambria Math"/>
                        </a:rPr>
                        <m:t>∠</m:t>
                      </m:r>
                      <m:r>
                        <a:rPr lang="en-US" sz="2400" b="1" i="1" smtClean="0">
                          <a:latin typeface="Cambria Math"/>
                        </a:rPr>
                        <m:t>𝑭𝑴𝑹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8805" y="4324675"/>
                <a:ext cx="3024611" cy="461665"/>
              </a:xfrm>
              <a:prstGeom prst="rect">
                <a:avLst/>
              </a:prstGeom>
              <a:blipFill rotWithShape="1">
                <a:blip r:embed="rId17"/>
                <a:stretch>
                  <a:fillRect t="-10526" r="-383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855195" y="4681835"/>
                <a:ext cx="22134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𝒎</m:t>
                      </m:r>
                      <m:r>
                        <a:rPr lang="en-US" sz="2400" b="1" i="1">
                          <a:latin typeface="Cambria Math"/>
                        </a:rPr>
                        <m:t>∠</m:t>
                      </m:r>
                      <m:r>
                        <a:rPr lang="en-US" sz="2400" b="1" i="1">
                          <a:latin typeface="Cambria Math"/>
                        </a:rPr>
                        <m:t>𝑻𝑴𝑫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𝟓𝟗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5195" y="4681835"/>
                <a:ext cx="2213491" cy="461665"/>
              </a:xfrm>
              <a:prstGeom prst="rect">
                <a:avLst/>
              </a:prstGeom>
              <a:blipFill rotWithShape="1">
                <a:blip r:embed="rId18"/>
                <a:stretch>
                  <a:fillRect t="-10526" r="-494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452313" y="3902165"/>
                <a:ext cx="575830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𝑻𝑴𝑫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𝒂𝒏𝒅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 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𝑭𝑴𝑹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𝒂𝒓𝒆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𝒗𝒆𝒓𝒕𝒊𝒄𝒂𝒍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𝒂𝒏𝒈𝒍𝒆𝒔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313" y="3902165"/>
                <a:ext cx="5758308" cy="461665"/>
              </a:xfrm>
              <a:prstGeom prst="rect">
                <a:avLst/>
              </a:prstGeom>
              <a:blipFill rotWithShape="1">
                <a:blip r:embed="rId19"/>
                <a:stretch>
                  <a:fillRect t="-10526" r="-169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645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295400" y="2794429"/>
            <a:ext cx="2019795" cy="795020"/>
          </a:xfrm>
          <a:prstGeom prst="roundRect">
            <a:avLst/>
          </a:prstGeom>
          <a:solidFill>
            <a:srgbClr val="4BACC6">
              <a:lumMod val="20000"/>
              <a:lumOff val="80000"/>
            </a:srgbClr>
          </a:solidFill>
          <a:ln w="158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Line pairs</a:t>
            </a:r>
            <a:endParaRPr lang="en-US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248400" y="2761656"/>
            <a:ext cx="1981201" cy="795020"/>
          </a:xfrm>
          <a:prstGeom prst="roundRect">
            <a:avLst/>
          </a:prstGeom>
          <a:solidFill>
            <a:srgbClr val="4BACC6">
              <a:lumMod val="20000"/>
              <a:lumOff val="80000"/>
            </a:srgbClr>
          </a:solidFill>
          <a:ln w="158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rgbClr val="002060"/>
                </a:solidFill>
                <a:ea typeface="Calibri"/>
                <a:cs typeface="Times New Roman"/>
              </a:rPr>
              <a:t>Supplementary angles</a:t>
            </a:r>
            <a:endParaRPr lang="en-US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553199" y="1581150"/>
            <a:ext cx="1981201" cy="795020"/>
          </a:xfrm>
          <a:prstGeom prst="roundRect">
            <a:avLst/>
          </a:prstGeom>
          <a:solidFill>
            <a:srgbClr val="4BACC6">
              <a:lumMod val="20000"/>
              <a:lumOff val="80000"/>
            </a:srgbClr>
          </a:solidFill>
          <a:ln w="158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rgbClr val="002060"/>
                </a:solidFill>
                <a:ea typeface="Calibri"/>
                <a:cs typeface="Times New Roman"/>
              </a:rPr>
              <a:t>Complementary angles</a:t>
            </a:r>
            <a:endParaRPr lang="en-US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733800" y="2805430"/>
            <a:ext cx="2133599" cy="795020"/>
          </a:xfrm>
          <a:prstGeom prst="roundRect">
            <a:avLst/>
          </a:prstGeom>
          <a:solidFill>
            <a:srgbClr val="4BACC6">
              <a:lumMod val="20000"/>
              <a:lumOff val="80000"/>
            </a:srgbClr>
          </a:solidFill>
          <a:ln w="158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rgbClr val="002060"/>
                </a:solidFill>
                <a:ea typeface="Calibri"/>
                <a:cs typeface="Times New Roman"/>
              </a:rPr>
              <a:t>Vertical angles</a:t>
            </a:r>
            <a:endParaRPr lang="en-US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90600" y="1695450"/>
            <a:ext cx="2019795" cy="795020"/>
          </a:xfrm>
          <a:prstGeom prst="roundRect">
            <a:avLst/>
          </a:prstGeom>
          <a:solidFill>
            <a:srgbClr val="4BACC6">
              <a:lumMod val="20000"/>
              <a:lumOff val="80000"/>
            </a:srgbClr>
          </a:solidFill>
          <a:ln w="158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rgbClr val="002060"/>
                </a:solidFill>
                <a:ea typeface="Calibri"/>
                <a:cs typeface="Times New Roman"/>
              </a:rPr>
              <a:t>Adjacent angles</a:t>
            </a:r>
            <a:endParaRPr lang="en-US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668394" y="1070770"/>
            <a:ext cx="2199005" cy="1022190"/>
          </a:xfrm>
          <a:prstGeom prst="roundRect">
            <a:avLst/>
          </a:prstGeom>
          <a:solidFill>
            <a:srgbClr val="8064A2">
              <a:lumMod val="20000"/>
              <a:lumOff val="80000"/>
            </a:srgbClr>
          </a:solidFill>
          <a:ln w="158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Pairs of Angles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cxnSp>
        <p:nvCxnSpPr>
          <p:cNvPr id="15" name="Straight Connector 14"/>
          <p:cNvCxnSpPr>
            <a:stCxn id="12" idx="0"/>
          </p:cNvCxnSpPr>
          <p:nvPr/>
        </p:nvCxnSpPr>
        <p:spPr>
          <a:xfrm flipV="1">
            <a:off x="4800600" y="2134235"/>
            <a:ext cx="1" cy="671195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 flipV="1">
            <a:off x="2819400" y="2092961"/>
            <a:ext cx="990600" cy="664126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flipH="1" flipV="1">
            <a:off x="5871313" y="2026334"/>
            <a:ext cx="858671" cy="71247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25" name="Straight Connector 24"/>
          <p:cNvCxnSpPr>
            <a:stCxn id="11" idx="1"/>
          </p:cNvCxnSpPr>
          <p:nvPr/>
        </p:nvCxnSpPr>
        <p:spPr>
          <a:xfrm flipH="1" flipV="1">
            <a:off x="5867400" y="1712554"/>
            <a:ext cx="685799" cy="266106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27" name="Straight Connector 26"/>
          <p:cNvCxnSpPr>
            <a:stCxn id="13" idx="3"/>
          </p:cNvCxnSpPr>
          <p:nvPr/>
        </p:nvCxnSpPr>
        <p:spPr>
          <a:xfrm flipV="1">
            <a:off x="3010395" y="1712554"/>
            <a:ext cx="658000" cy="380406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10244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>
            <a:off x="1066801" y="1794842"/>
            <a:ext cx="1371599" cy="1105535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7" name="Straight Connector 6"/>
          <p:cNvCxnSpPr/>
          <p:nvPr/>
        </p:nvCxnSpPr>
        <p:spPr>
          <a:xfrm flipH="1">
            <a:off x="1066801" y="2915285"/>
            <a:ext cx="1904998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42256" y="1653401"/>
                <a:ext cx="4875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56" y="1653401"/>
                <a:ext cx="48750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375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49505" y="2958838"/>
                <a:ext cx="24737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  </m:t>
                      </m:r>
                      <m:r>
                        <a:rPr lang="en-US" sz="2800" b="1" i="1" smtClean="0">
                          <a:latin typeface="Cambria Math"/>
                        </a:rPr>
                        <m:t>𝑲</m:t>
                      </m:r>
                      <m:r>
                        <a:rPr lang="en-US" sz="2800" b="1" i="1" smtClean="0">
                          <a:latin typeface="Cambria Math"/>
                        </a:rPr>
                        <m:t>                   </m:t>
                      </m:r>
                      <m:r>
                        <a:rPr lang="en-US" sz="2800" b="1" i="1" smtClean="0"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505" y="2958838"/>
                <a:ext cx="2473754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640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490578" y="1548140"/>
                <a:ext cx="4700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𝑺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0578" y="1548140"/>
                <a:ext cx="470000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376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4043548" y="1606983"/>
            <a:ext cx="49480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prstClr val="black"/>
                </a:solidFill>
                <a:ea typeface="Calibri"/>
                <a:cs typeface="Times New Roman"/>
              </a:rPr>
              <a:t>Adjacent angles are angles that share a common side and have the same vertex, but have no interior points in common.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23259" y="742950"/>
            <a:ext cx="25842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b="1" u="sng" dirty="0">
                <a:solidFill>
                  <a:srgbClr val="1F497D"/>
                </a:solidFill>
                <a:ea typeface="Calibri"/>
                <a:cs typeface="Times New Roman"/>
              </a:rPr>
              <a:t>Adjacent Angles</a:t>
            </a:r>
            <a:endParaRPr lang="en-US" sz="2800" dirty="0">
              <a:ea typeface="Calibri"/>
              <a:cs typeface="Times New Roman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1066801" y="1623853"/>
            <a:ext cx="304799" cy="129143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90807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61950"/>
            <a:ext cx="8077200" cy="3733800"/>
          </a:xfrm>
        </p:spPr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u="sng" dirty="0">
                <a:solidFill>
                  <a:srgbClr val="1F497D"/>
                </a:solidFill>
                <a:ea typeface="Calibri"/>
                <a:cs typeface="Times New Roman"/>
              </a:rPr>
              <a:t>A Linear Pair of Angles </a:t>
            </a:r>
            <a:endParaRPr lang="en-US" sz="2800" dirty="0"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477884" y="2245347"/>
            <a:ext cx="549236" cy="123400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7" name="Straight Connector 6"/>
          <p:cNvCxnSpPr/>
          <p:nvPr/>
        </p:nvCxnSpPr>
        <p:spPr>
          <a:xfrm flipH="1">
            <a:off x="2045433" y="3456812"/>
            <a:ext cx="1904998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552990" y="2077521"/>
                <a:ext cx="4924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990" y="2077521"/>
                <a:ext cx="49244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209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516121" y="3497430"/>
                <a:ext cx="52931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𝑶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121" y="3497430"/>
                <a:ext cx="529312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2988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979619" y="3498523"/>
                <a:ext cx="52610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9619" y="3498523"/>
                <a:ext cx="526105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023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52400" y="3479354"/>
                <a:ext cx="5036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79354"/>
                <a:ext cx="50366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3132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58283" y="1513364"/>
            <a:ext cx="434340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ea typeface="Times New Roman"/>
                <a:cs typeface="Times New Roman"/>
              </a:rPr>
              <a:t>Two angles form a linear pair if and only if they are adjacent and their non-common sides are opposite rays.</a:t>
            </a:r>
            <a:endParaRPr lang="en-US" sz="28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09600" y="3456812"/>
            <a:ext cx="1417520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54396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1F497D"/>
                </a:solidFill>
                <a:ea typeface="Calibri"/>
                <a:cs typeface="Times New Roman"/>
              </a:rPr>
              <a:t>Sample Problem 1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: </a:t>
            </a:r>
            <a:r>
              <a:rPr lang="en-US" sz="2800" b="1" dirty="0">
                <a:ea typeface="Calibri"/>
                <a:cs typeface="Times New Roman"/>
              </a:rPr>
              <a:t>Tell whether the angles are only adjacent, adjacent and form a linear pair or not adjacent.</a:t>
            </a:r>
            <a:endParaRPr lang="en-US" sz="2800" dirty="0"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 smtClean="0"/>
              <a:t>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821031" y="3757940"/>
                <a:ext cx="6078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031" y="3757940"/>
                <a:ext cx="607859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626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V="1">
            <a:off x="3106526" y="2475190"/>
            <a:ext cx="1084474" cy="131576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689947" y="3767440"/>
                <a:ext cx="52610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947" y="3767440"/>
                <a:ext cx="526105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2988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 flipV="1">
            <a:off x="3106526" y="3767440"/>
            <a:ext cx="1846474" cy="2351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91000" y="2194530"/>
                <a:ext cx="5501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194530"/>
                <a:ext cx="550151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2888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 flipH="1">
            <a:off x="1219200" y="3790950"/>
            <a:ext cx="1887326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994056" y="3736911"/>
                <a:ext cx="582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056" y="3736911"/>
                <a:ext cx="582211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2708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>
            <a:stCxn id="7" idx="0"/>
          </p:cNvCxnSpPr>
          <p:nvPr/>
        </p:nvCxnSpPr>
        <p:spPr>
          <a:xfrm flipH="1" flipV="1">
            <a:off x="2162863" y="2331735"/>
            <a:ext cx="962098" cy="1426205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508012" y="2331735"/>
                <a:ext cx="5164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𝑹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012" y="2331735"/>
                <a:ext cx="516488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588" r="-31765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486400" y="2029771"/>
                <a:ext cx="321594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𝑩𝑶𝑯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𝒂𝒏𝒅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𝑨𝑶𝑹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29771"/>
                <a:ext cx="3215945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435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5486400" y="2521617"/>
                <a:ext cx="312777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𝑯𝑶𝑹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𝒂𝒏𝒅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𝑨𝑶𝑹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521617"/>
                <a:ext cx="3127779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588" r="-467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486400" y="3023075"/>
                <a:ext cx="31710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</a:rPr>
                        <m:t>𝑩𝑶𝑯</m:t>
                      </m:r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𝒂𝒏𝒅</m:t>
                      </m:r>
                      <m:r>
                        <a:rPr lang="en-US" sz="2800" b="1" i="1">
                          <a:latin typeface="Cambria Math"/>
                        </a:rPr>
                        <m:t> ∠</m:t>
                      </m:r>
                      <m:r>
                        <a:rPr lang="en-US" sz="2800" b="1" i="1">
                          <a:latin typeface="Cambria Math"/>
                        </a:rPr>
                        <m:t>𝑨𝑶𝑯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023075"/>
                <a:ext cx="3171061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0465" r="-461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415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1F497D"/>
                </a:solidFill>
                <a:ea typeface="Calibri"/>
                <a:cs typeface="Times New Roman"/>
              </a:rPr>
              <a:t>Sample Problem 1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: </a:t>
            </a:r>
            <a:r>
              <a:rPr lang="en-US" sz="2800" b="1" dirty="0">
                <a:ea typeface="Calibri"/>
                <a:cs typeface="Times New Roman"/>
              </a:rPr>
              <a:t>Tell whether the angles are only adjacent, adjacent and form a linear pair or not adjacent.</a:t>
            </a:r>
            <a:endParaRPr lang="en-US" sz="2800" dirty="0"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 smtClean="0"/>
              <a:t>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821031" y="3757940"/>
                <a:ext cx="6078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031" y="3757940"/>
                <a:ext cx="607859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626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V="1">
            <a:off x="3106526" y="2475190"/>
            <a:ext cx="1084474" cy="131576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689947" y="3767440"/>
                <a:ext cx="52610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947" y="3767440"/>
                <a:ext cx="526105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2988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 flipV="1">
            <a:off x="3106526" y="3767440"/>
            <a:ext cx="1846474" cy="2351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91000" y="2194530"/>
                <a:ext cx="5501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194530"/>
                <a:ext cx="550151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2888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 flipH="1">
            <a:off x="1219200" y="3790950"/>
            <a:ext cx="1887326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994056" y="3736911"/>
                <a:ext cx="582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056" y="3736911"/>
                <a:ext cx="582211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2708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>
            <a:stCxn id="7" idx="0"/>
          </p:cNvCxnSpPr>
          <p:nvPr/>
        </p:nvCxnSpPr>
        <p:spPr>
          <a:xfrm flipH="1" flipV="1">
            <a:off x="2162863" y="2331735"/>
            <a:ext cx="962098" cy="1426205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508012" y="2331735"/>
                <a:ext cx="5164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𝑹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012" y="2331735"/>
                <a:ext cx="516488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588" r="-31765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486400" y="2029771"/>
                <a:ext cx="321594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𝑩𝑶𝑯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𝒂𝒏𝒅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𝑨𝑶𝑹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29771"/>
                <a:ext cx="3215945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435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922417" y="2593345"/>
                <a:ext cx="251222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𝒏𝒐𝒕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𝒂𝒅𝒋𝒂𝒄𝒆𝒏𝒕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2417" y="2593345"/>
                <a:ext cx="2512226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465" r="-606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104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1F497D"/>
                </a:solidFill>
                <a:ea typeface="Calibri"/>
                <a:cs typeface="Times New Roman"/>
              </a:rPr>
              <a:t>Sample Problem 1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: </a:t>
            </a:r>
            <a:r>
              <a:rPr lang="en-US" sz="2800" b="1" dirty="0">
                <a:ea typeface="Calibri"/>
                <a:cs typeface="Times New Roman"/>
              </a:rPr>
              <a:t>Tell whether the angles are only adjacent, adjacent and form a linear pair or not adjacent.</a:t>
            </a:r>
            <a:endParaRPr lang="en-US" sz="2800" dirty="0"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 smtClean="0"/>
              <a:t>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821031" y="3757940"/>
                <a:ext cx="6078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031" y="3757940"/>
                <a:ext cx="607859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626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V="1">
            <a:off x="3106526" y="2475190"/>
            <a:ext cx="1084474" cy="131576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689947" y="3767440"/>
                <a:ext cx="52610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947" y="3767440"/>
                <a:ext cx="526105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2988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 flipV="1">
            <a:off x="3106526" y="3767440"/>
            <a:ext cx="1846474" cy="2351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91000" y="2194530"/>
                <a:ext cx="5501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194530"/>
                <a:ext cx="550151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2888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 flipH="1">
            <a:off x="1219200" y="3790950"/>
            <a:ext cx="1887326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994056" y="3736911"/>
                <a:ext cx="582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056" y="3736911"/>
                <a:ext cx="582211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2708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>
            <a:stCxn id="7" idx="0"/>
          </p:cNvCxnSpPr>
          <p:nvPr/>
        </p:nvCxnSpPr>
        <p:spPr>
          <a:xfrm flipH="1" flipV="1">
            <a:off x="2162863" y="2331735"/>
            <a:ext cx="962098" cy="1426205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508012" y="2331735"/>
                <a:ext cx="5164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𝑹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012" y="2331735"/>
                <a:ext cx="516488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588" r="-31765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5522026" y="2070125"/>
                <a:ext cx="312777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∠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𝑯𝑶𝑹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𝒂𝒏𝒅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 ∠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Calibri"/>
                        </a:rPr>
                        <m:t>𝑨𝑶𝑹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2026" y="2070125"/>
                <a:ext cx="3127779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588" r="-467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164028" y="2594686"/>
                <a:ext cx="184377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𝒂𝒅𝒋𝒂𝒄𝒆𝒏𝒕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4028" y="2594686"/>
                <a:ext cx="1843774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588" r="-8251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315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Exploring Angle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1F497D"/>
                </a:solidFill>
                <a:ea typeface="Calibri"/>
                <a:cs typeface="Times New Roman"/>
              </a:rPr>
              <a:t>Sample Problem 1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: </a:t>
            </a:r>
            <a:r>
              <a:rPr lang="en-US" sz="2800" b="1" dirty="0">
                <a:ea typeface="Calibri"/>
                <a:cs typeface="Times New Roman"/>
              </a:rPr>
              <a:t>Tell whether the angles are only adjacent, adjacent and form a linear pair or not adjacent.</a:t>
            </a:r>
            <a:endParaRPr lang="en-US" sz="2800" dirty="0"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 smtClean="0"/>
              <a:t>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821031" y="3757940"/>
                <a:ext cx="6078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031" y="3757940"/>
                <a:ext cx="607859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626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V="1">
            <a:off x="3106526" y="2475190"/>
            <a:ext cx="1084474" cy="131576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689947" y="3767440"/>
                <a:ext cx="52610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947" y="3767440"/>
                <a:ext cx="526105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2988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 flipV="1">
            <a:off x="3106526" y="3767440"/>
            <a:ext cx="1846474" cy="2351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91000" y="2194530"/>
                <a:ext cx="5501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194530"/>
                <a:ext cx="550151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2888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 flipH="1">
            <a:off x="1219200" y="3790950"/>
            <a:ext cx="1887326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994056" y="3736911"/>
                <a:ext cx="582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056" y="3736911"/>
                <a:ext cx="582211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2708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>
            <a:stCxn id="7" idx="0"/>
          </p:cNvCxnSpPr>
          <p:nvPr/>
        </p:nvCxnSpPr>
        <p:spPr>
          <a:xfrm flipH="1" flipV="1">
            <a:off x="2162863" y="2331735"/>
            <a:ext cx="962098" cy="1426205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508012" y="2331735"/>
                <a:ext cx="5164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𝑹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012" y="2331735"/>
                <a:ext cx="516488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588" r="-31765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486400" y="2070125"/>
                <a:ext cx="31710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</a:rPr>
                        <m:t>𝑩𝑶𝑯</m:t>
                      </m:r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𝒂𝒏𝒅</m:t>
                      </m:r>
                      <m:r>
                        <a:rPr lang="en-US" sz="2800" b="1" i="1">
                          <a:latin typeface="Cambria Math"/>
                        </a:rPr>
                        <m:t> ∠</m:t>
                      </m:r>
                      <m:r>
                        <a:rPr lang="en-US" sz="2800" b="1" i="1">
                          <a:latin typeface="Cambria Math"/>
                        </a:rPr>
                        <m:t>𝑨𝑶𝑯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70125"/>
                <a:ext cx="3171061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588" r="-4615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61248" y="2593345"/>
                <a:ext cx="464742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𝒂𝒅𝒋𝒂𝒄𝒆𝒏𝒕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𝒂𝒏𝒅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𝒍𝒊𝒏𝒆𝒂𝒓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𝒑𝒂𝒊𝒓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1248" y="2593345"/>
                <a:ext cx="4647426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465" r="-301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306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1890</TotalTime>
  <Words>1386</Words>
  <Application>Microsoft Office PowerPoint</Application>
  <PresentationFormat>On-screen Show (16:9)</PresentationFormat>
  <Paragraphs>354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Exploring Angle Pairs</vt:lpstr>
      <vt:lpstr>Exploring Angle Pairs</vt:lpstr>
      <vt:lpstr>Exploring Angle Pairs</vt:lpstr>
      <vt:lpstr>Exploring Angle Pairs</vt:lpstr>
      <vt:lpstr>Exploring Angle Pairs</vt:lpstr>
      <vt:lpstr>Exploring Angle Pairs</vt:lpstr>
      <vt:lpstr>Exploring Angle Pairs</vt:lpstr>
      <vt:lpstr>Exploring Angle Pairs</vt:lpstr>
      <vt:lpstr>Exploring Angle Pairs</vt:lpstr>
      <vt:lpstr>Exploring Angle Pairs</vt:lpstr>
      <vt:lpstr>Exploring Angle Pairs</vt:lpstr>
      <vt:lpstr>Exploring Angle Pairs</vt:lpstr>
      <vt:lpstr>Exploring Angle Pairs</vt:lpstr>
      <vt:lpstr>Exploring Angle Pairs</vt:lpstr>
      <vt:lpstr>Exploring Angle Pairs</vt:lpstr>
      <vt:lpstr>Exploring Angle Pairs</vt:lpstr>
      <vt:lpstr>Exploring Angle Pairs</vt:lpstr>
      <vt:lpstr>Exploring Angle Pairs</vt:lpstr>
      <vt:lpstr>Exploring Angle Pairs</vt:lpstr>
      <vt:lpstr>Exploring Angle Pairs</vt:lpstr>
      <vt:lpstr>Exploring Angle Pairs</vt:lpstr>
      <vt:lpstr>Exploring Angle Pairs</vt:lpstr>
      <vt:lpstr>Exploring Angle Pairs</vt:lpstr>
      <vt:lpstr>Exploring Angle Pairs</vt:lpstr>
      <vt:lpstr>Exploring Angle Pairs</vt:lpstr>
      <vt:lpstr>Exploring Angle Pairs</vt:lpstr>
      <vt:lpstr>Exploring Angle Pairs</vt:lpstr>
      <vt:lpstr>Exploring Angle Pairs</vt:lpstr>
      <vt:lpstr>Exploring Angle Pairs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NYL NICART</dc:creator>
  <cp:lastModifiedBy>Snezana Calovska</cp:lastModifiedBy>
  <cp:revision>177</cp:revision>
  <dcterms:created xsi:type="dcterms:W3CDTF">2016-12-20T05:05:08Z</dcterms:created>
  <dcterms:modified xsi:type="dcterms:W3CDTF">2017-08-01T20:44:41Z</dcterms:modified>
</cp:coreProperties>
</file>