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 id="279" r:id="rId4"/>
    <p:sldId id="281" r:id="rId5"/>
    <p:sldId id="280"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8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dirty="0"/>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5/18/2022</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dirty="0"/>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19.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1.emf"/></Relationships>
</file>

<file path=ppt/slides/_rels/slide2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27.em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28.emf"/></Relationships>
</file>

<file path=ppt/slides/_rels/slide24.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0.emf"/></Relationships>
</file>

<file path=ppt/slides/_rels/slide25.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2.emf"/></Relationships>
</file>

<file path=ppt/slides/_rels/slide2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0.emf"/></Relationships>
</file>

<file path=ppt/slides/_rels/slide2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6.emf"/><Relationship Id="rId5" Type="http://schemas.openxmlformats.org/officeDocument/2006/relationships/image" Target="../media/image35.emf"/><Relationship Id="rId4" Type="http://schemas.openxmlformats.org/officeDocument/2006/relationships/image" Target="../media/image32.emf"/></Relationships>
</file>

<file path=ppt/slides/_rels/slide28.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4.png"/><Relationship Id="rId1" Type="http://schemas.openxmlformats.org/officeDocument/2006/relationships/slideLayout" Target="../slideLayouts/slideLayout2.xml"/><Relationship Id="rId4" Type="http://schemas.openxmlformats.org/officeDocument/2006/relationships/image" Target="../media/image38.emf"/></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6.png"/><Relationship Id="rId1" Type="http://schemas.openxmlformats.org/officeDocument/2006/relationships/slideLayout" Target="../slideLayouts/slideLayout2.xml"/><Relationship Id="rId4" Type="http://schemas.openxmlformats.org/officeDocument/2006/relationships/image" Target="../media/image39.emf"/></Relationships>
</file>

<file path=ppt/slides/_rels/slide33.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1.emf"/></Relationships>
</file>

<file path=ppt/slides/_rels/slide34.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3.emf"/><Relationship Id="rId5" Type="http://schemas.openxmlformats.org/officeDocument/2006/relationships/image" Target="../media/image42.emf"/><Relationship Id="rId4" Type="http://schemas.openxmlformats.org/officeDocument/2006/relationships/image" Target="../media/image41.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Simplifying Numerical Expressions (Order of Operations)</a:t>
            </a:r>
          </a:p>
        </p:txBody>
      </p:sp>
      <p:sp>
        <p:nvSpPr>
          <p:cNvPr id="3" name="Subtitle 2"/>
          <p:cNvSpPr>
            <a:spLocks noGrp="1"/>
          </p:cNvSpPr>
          <p:nvPr>
            <p:ph type="subTitle" idx="1"/>
          </p:nvPr>
        </p:nvSpPr>
        <p:spPr/>
        <p:txBody>
          <a:bodyPr/>
          <a:lstStyle/>
          <a:p>
            <a:r>
              <a:rPr lang="en-US" dirty="0"/>
              <a:t>Unit 1 Lesson 3</a:t>
            </a:r>
          </a:p>
        </p:txBody>
      </p:sp>
      <p:pic>
        <p:nvPicPr>
          <p:cNvPr id="4" name="Picture 3">
            <a:extLst>
              <a:ext uri="{FF2B5EF4-FFF2-40B4-BE49-F238E27FC236}">
                <a16:creationId xmlns:a16="http://schemas.microsoft.com/office/drawing/2014/main" id="{37CE021C-00E4-45EA-AD49-ADDB5782B61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8200" y="510209"/>
            <a:ext cx="7010400" cy="873298"/>
          </a:xfrm>
          <a:prstGeom prst="rect">
            <a:avLst/>
          </a:prstGeom>
        </p:spPr>
      </p:pic>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1: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64A9BA1F-4FE5-4D07-BEFD-57CFB7C292CB}"/>
              </a:ext>
            </a:extLst>
          </p:cNvPr>
          <p:cNvPicPr>
            <a:picLocks noChangeAspect="1"/>
          </p:cNvPicPr>
          <p:nvPr/>
        </p:nvPicPr>
        <p:blipFill>
          <a:blip r:embed="rId3"/>
          <a:stretch>
            <a:fillRect/>
          </a:stretch>
        </p:blipFill>
        <p:spPr>
          <a:xfrm>
            <a:off x="304800" y="1047750"/>
            <a:ext cx="2971800" cy="258945"/>
          </a:xfrm>
          <a:prstGeom prst="rect">
            <a:avLst/>
          </a:prstGeom>
        </p:spPr>
      </p:pic>
      <p:pic>
        <p:nvPicPr>
          <p:cNvPr id="10" name="Picture 9">
            <a:extLst>
              <a:ext uri="{FF2B5EF4-FFF2-40B4-BE49-F238E27FC236}">
                <a16:creationId xmlns:a16="http://schemas.microsoft.com/office/drawing/2014/main" id="{416AD4E3-39BE-4FF9-9695-32F7A49D140C}"/>
              </a:ext>
            </a:extLst>
          </p:cNvPr>
          <p:cNvPicPr>
            <a:picLocks noChangeAspect="1"/>
          </p:cNvPicPr>
          <p:nvPr/>
        </p:nvPicPr>
        <p:blipFill>
          <a:blip r:embed="rId4"/>
          <a:stretch>
            <a:fillRect/>
          </a:stretch>
        </p:blipFill>
        <p:spPr>
          <a:xfrm>
            <a:off x="4114800" y="1015382"/>
            <a:ext cx="3298371" cy="291313"/>
          </a:xfrm>
          <a:prstGeom prst="rect">
            <a:avLst/>
          </a:prstGeom>
        </p:spPr>
      </p:pic>
    </p:spTree>
    <p:extLst>
      <p:ext uri="{BB962C8B-B14F-4D97-AF65-F5344CB8AC3E}">
        <p14:creationId xmlns:p14="http://schemas.microsoft.com/office/powerpoint/2010/main" val="3361596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1: </a:t>
            </a:r>
            <a:r>
              <a:rPr lang="en-US" sz="2400" dirty="0">
                <a:effectLst/>
                <a:latin typeface="Calibri" panose="020F0502020204030204" pitchFamily="34" charset="0"/>
                <a:ea typeface="Calibri" panose="020F0502020204030204" pitchFamily="34" charset="0"/>
                <a:cs typeface="Times New Roman" panose="02020603050405020304" pitchFamily="18" charset="0"/>
              </a:rPr>
              <a:t>Solution</a:t>
            </a: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5082B7DC-4EB8-40E2-A618-72056A682E8A}"/>
              </a:ext>
            </a:extLst>
          </p:cNvPr>
          <p:cNvPicPr>
            <a:picLocks noChangeAspect="1"/>
          </p:cNvPicPr>
          <p:nvPr/>
        </p:nvPicPr>
        <p:blipFill>
          <a:blip r:embed="rId3"/>
          <a:stretch>
            <a:fillRect/>
          </a:stretch>
        </p:blipFill>
        <p:spPr>
          <a:xfrm>
            <a:off x="304800" y="1123950"/>
            <a:ext cx="2906486" cy="250853"/>
          </a:xfrm>
          <a:prstGeom prst="rect">
            <a:avLst/>
          </a:prstGeom>
        </p:spPr>
      </p:pic>
      <p:pic>
        <p:nvPicPr>
          <p:cNvPr id="9" name="Picture 8">
            <a:extLst>
              <a:ext uri="{FF2B5EF4-FFF2-40B4-BE49-F238E27FC236}">
                <a16:creationId xmlns:a16="http://schemas.microsoft.com/office/drawing/2014/main" id="{FC7213E3-2F01-4189-A5F0-69BEF42ECF98}"/>
              </a:ext>
            </a:extLst>
          </p:cNvPr>
          <p:cNvPicPr>
            <a:picLocks noChangeAspect="1"/>
          </p:cNvPicPr>
          <p:nvPr/>
        </p:nvPicPr>
        <p:blipFill>
          <a:blip r:embed="rId4"/>
          <a:stretch>
            <a:fillRect/>
          </a:stretch>
        </p:blipFill>
        <p:spPr>
          <a:xfrm>
            <a:off x="4191000" y="1147031"/>
            <a:ext cx="2906486" cy="310991"/>
          </a:xfrm>
          <a:prstGeom prst="rect">
            <a:avLst/>
          </a:prstGeom>
        </p:spPr>
      </p:pic>
      <p:pic>
        <p:nvPicPr>
          <p:cNvPr id="5" name="Picture 4">
            <a:extLst>
              <a:ext uri="{FF2B5EF4-FFF2-40B4-BE49-F238E27FC236}">
                <a16:creationId xmlns:a16="http://schemas.microsoft.com/office/drawing/2014/main" id="{6C6CD2F0-4180-45E6-A64A-EF1D911165F5}"/>
              </a:ext>
            </a:extLst>
          </p:cNvPr>
          <p:cNvPicPr>
            <a:picLocks noChangeAspect="1"/>
          </p:cNvPicPr>
          <p:nvPr/>
        </p:nvPicPr>
        <p:blipFill>
          <a:blip r:embed="rId5"/>
          <a:stretch>
            <a:fillRect/>
          </a:stretch>
        </p:blipFill>
        <p:spPr>
          <a:xfrm>
            <a:off x="914400" y="1733550"/>
            <a:ext cx="2174934" cy="1219200"/>
          </a:xfrm>
          <a:prstGeom prst="rect">
            <a:avLst/>
          </a:prstGeom>
        </p:spPr>
      </p:pic>
      <p:pic>
        <p:nvPicPr>
          <p:cNvPr id="10" name="Picture 9">
            <a:extLst>
              <a:ext uri="{FF2B5EF4-FFF2-40B4-BE49-F238E27FC236}">
                <a16:creationId xmlns:a16="http://schemas.microsoft.com/office/drawing/2014/main" id="{392C46AB-0908-49C3-B54C-FF0FE7C4E141}"/>
              </a:ext>
            </a:extLst>
          </p:cNvPr>
          <p:cNvPicPr>
            <a:picLocks noChangeAspect="1"/>
          </p:cNvPicPr>
          <p:nvPr/>
        </p:nvPicPr>
        <p:blipFill>
          <a:blip r:embed="rId6"/>
          <a:stretch>
            <a:fillRect/>
          </a:stretch>
        </p:blipFill>
        <p:spPr>
          <a:xfrm>
            <a:off x="4552122" y="1701182"/>
            <a:ext cx="2481943" cy="1149069"/>
          </a:xfrm>
          <a:prstGeom prst="rect">
            <a:avLst/>
          </a:prstGeom>
        </p:spPr>
      </p:pic>
    </p:spTree>
    <p:extLst>
      <p:ext uri="{BB962C8B-B14F-4D97-AF65-F5344CB8AC3E}">
        <p14:creationId xmlns:p14="http://schemas.microsoft.com/office/powerpoint/2010/main" val="390718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1: </a:t>
            </a:r>
            <a:r>
              <a:rPr lang="en-US" sz="2400" dirty="0">
                <a:effectLst/>
                <a:latin typeface="Calibri" panose="020F0502020204030204" pitchFamily="34" charset="0"/>
                <a:ea typeface="Calibri" panose="020F0502020204030204" pitchFamily="34" charset="0"/>
                <a:cs typeface="Times New Roman" panose="02020603050405020304" pitchFamily="18" charset="0"/>
              </a:rPr>
              <a:t>Solution</a:t>
            </a: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64A9BA1F-4FE5-4D07-BEFD-57CFB7C292CB}"/>
              </a:ext>
            </a:extLst>
          </p:cNvPr>
          <p:cNvPicPr>
            <a:picLocks noChangeAspect="1"/>
          </p:cNvPicPr>
          <p:nvPr/>
        </p:nvPicPr>
        <p:blipFill>
          <a:blip r:embed="rId3"/>
          <a:stretch>
            <a:fillRect/>
          </a:stretch>
        </p:blipFill>
        <p:spPr>
          <a:xfrm>
            <a:off x="304800" y="1047750"/>
            <a:ext cx="2971800" cy="258945"/>
          </a:xfrm>
          <a:prstGeom prst="rect">
            <a:avLst/>
          </a:prstGeom>
        </p:spPr>
      </p:pic>
      <p:pic>
        <p:nvPicPr>
          <p:cNvPr id="10" name="Picture 9">
            <a:extLst>
              <a:ext uri="{FF2B5EF4-FFF2-40B4-BE49-F238E27FC236}">
                <a16:creationId xmlns:a16="http://schemas.microsoft.com/office/drawing/2014/main" id="{416AD4E3-39BE-4FF9-9695-32F7A49D140C}"/>
              </a:ext>
            </a:extLst>
          </p:cNvPr>
          <p:cNvPicPr>
            <a:picLocks noChangeAspect="1"/>
          </p:cNvPicPr>
          <p:nvPr/>
        </p:nvPicPr>
        <p:blipFill>
          <a:blip r:embed="rId4"/>
          <a:stretch>
            <a:fillRect/>
          </a:stretch>
        </p:blipFill>
        <p:spPr>
          <a:xfrm>
            <a:off x="4114800" y="1015382"/>
            <a:ext cx="3298371" cy="291313"/>
          </a:xfrm>
          <a:prstGeom prst="rect">
            <a:avLst/>
          </a:prstGeom>
        </p:spPr>
      </p:pic>
      <p:pic>
        <p:nvPicPr>
          <p:cNvPr id="6" name="Picture 5">
            <a:extLst>
              <a:ext uri="{FF2B5EF4-FFF2-40B4-BE49-F238E27FC236}">
                <a16:creationId xmlns:a16="http://schemas.microsoft.com/office/drawing/2014/main" id="{535393E1-57AD-481D-987A-50E90BA7A3AF}"/>
              </a:ext>
            </a:extLst>
          </p:cNvPr>
          <p:cNvPicPr>
            <a:picLocks noChangeAspect="1"/>
          </p:cNvPicPr>
          <p:nvPr/>
        </p:nvPicPr>
        <p:blipFill>
          <a:blip r:embed="rId5"/>
          <a:stretch>
            <a:fillRect/>
          </a:stretch>
        </p:blipFill>
        <p:spPr>
          <a:xfrm>
            <a:off x="794657" y="1809750"/>
            <a:ext cx="2790642" cy="1219200"/>
          </a:xfrm>
          <a:prstGeom prst="rect">
            <a:avLst/>
          </a:prstGeom>
        </p:spPr>
      </p:pic>
      <p:pic>
        <p:nvPicPr>
          <p:cNvPr id="9" name="Picture 8">
            <a:extLst>
              <a:ext uri="{FF2B5EF4-FFF2-40B4-BE49-F238E27FC236}">
                <a16:creationId xmlns:a16="http://schemas.microsoft.com/office/drawing/2014/main" id="{2D27E20C-398F-456B-BA9D-DB4EE22F3BF6}"/>
              </a:ext>
            </a:extLst>
          </p:cNvPr>
          <p:cNvPicPr>
            <a:picLocks noChangeAspect="1"/>
          </p:cNvPicPr>
          <p:nvPr/>
        </p:nvPicPr>
        <p:blipFill>
          <a:blip r:embed="rId6"/>
          <a:stretch>
            <a:fillRect/>
          </a:stretch>
        </p:blipFill>
        <p:spPr>
          <a:xfrm>
            <a:off x="4800600" y="1841686"/>
            <a:ext cx="2286000" cy="1195823"/>
          </a:xfrm>
          <a:prstGeom prst="rect">
            <a:avLst/>
          </a:prstGeom>
        </p:spPr>
      </p:pic>
    </p:spTree>
    <p:extLst>
      <p:ext uri="{BB962C8B-B14F-4D97-AF65-F5344CB8AC3E}">
        <p14:creationId xmlns:p14="http://schemas.microsoft.com/office/powerpoint/2010/main" val="816336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2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EXPRESSIONS INVOLVING PARENTHESES, BRACKETS AND THE FOUR OPERATIONS</a:t>
            </a:r>
            <a:endParaRPr lang="en-PH" sz="2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Expressions involving parentheses, brackets, braces, addition, subtraction, multiplication and division, follows the </a:t>
            </a:r>
            <a:r>
              <a:rPr lang="en-US"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PMDAS</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rule.</a:t>
            </a:r>
            <a:endParaRPr lang="en-PH"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Symbol" panose="05050102010706020507" pitchFamily="18" charset="2"/>
              <a:buChar char=""/>
              <a:tabLst>
                <a:tab pos="5977890" algn="l"/>
              </a:tabLs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First, remove grouping symbols like </a:t>
            </a: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by working on operations from the innermost part. Start with operations inside the parentheses, followed by the operations inside the brackets and then the operations inside the braces. These symbols disappear when you perform the all the operations (still following the MDAS rule) inside them.</a:t>
            </a:r>
            <a:endParaRPr lang="en-PH"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8" name="Picture 7">
            <a:extLst>
              <a:ext uri="{FF2B5EF4-FFF2-40B4-BE49-F238E27FC236}">
                <a16:creationId xmlns:a16="http://schemas.microsoft.com/office/drawing/2014/main" id="{5D65BF1F-142F-4E42-862C-7CC7BB4F22E0}"/>
              </a:ext>
            </a:extLst>
          </p:cNvPr>
          <p:cNvPicPr>
            <a:picLocks noChangeAspect="1"/>
          </p:cNvPicPr>
          <p:nvPr/>
        </p:nvPicPr>
        <p:blipFill>
          <a:blip r:embed="rId3"/>
          <a:stretch>
            <a:fillRect/>
          </a:stretch>
        </p:blipFill>
        <p:spPr>
          <a:xfrm>
            <a:off x="304800" y="2152650"/>
            <a:ext cx="8610600" cy="838200"/>
          </a:xfrm>
          <a:prstGeom prst="rect">
            <a:avLst/>
          </a:prstGeom>
        </p:spPr>
      </p:pic>
    </p:spTree>
    <p:extLst>
      <p:ext uri="{BB962C8B-B14F-4D97-AF65-F5344CB8AC3E}">
        <p14:creationId xmlns:p14="http://schemas.microsoft.com/office/powerpoint/2010/main" val="314698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EXPRESSIONS INVOLVING PARENTHESES, BRACKETS AND THE FOUR OPERATIONS</a:t>
            </a:r>
            <a:endParaRPr lang="en-PH"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Expressions involving parentheses, brackets, braces, addition, subtraction, multiplication and division, follows the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PMDAS</a:t>
            </a: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rule.</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tabLst>
                <a:tab pos="597789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Then, do all multiplications and/or divisions, whichever comes first, from left to right.</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Lastly, do additions and/or subtractions, whichever comes first, from left to right.</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8" name="Picture 7">
            <a:extLst>
              <a:ext uri="{FF2B5EF4-FFF2-40B4-BE49-F238E27FC236}">
                <a16:creationId xmlns:a16="http://schemas.microsoft.com/office/drawing/2014/main" id="{5D65BF1F-142F-4E42-862C-7CC7BB4F22E0}"/>
              </a:ext>
            </a:extLst>
          </p:cNvPr>
          <p:cNvPicPr>
            <a:picLocks noChangeAspect="1"/>
          </p:cNvPicPr>
          <p:nvPr/>
        </p:nvPicPr>
        <p:blipFill>
          <a:blip r:embed="rId3"/>
          <a:stretch>
            <a:fillRect/>
          </a:stretch>
        </p:blipFill>
        <p:spPr>
          <a:xfrm>
            <a:off x="304800" y="2190750"/>
            <a:ext cx="8610600" cy="838200"/>
          </a:xfrm>
          <a:prstGeom prst="rect">
            <a:avLst/>
          </a:prstGeom>
        </p:spPr>
      </p:pic>
    </p:spTree>
    <p:extLst>
      <p:ext uri="{BB962C8B-B14F-4D97-AF65-F5344CB8AC3E}">
        <p14:creationId xmlns:p14="http://schemas.microsoft.com/office/powerpoint/2010/main" val="3885155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EXPRESSIONS INVOLVING PARENTHESES, BRACKETS AND THE FOUR OPERATIONS</a:t>
                </a:r>
                <a:endParaRPr lang="en-PH"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Example 1: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−10</m:t>
                    </m:r>
                    <m:d>
                      <m:dPr>
                        <m:begChr m:val="["/>
                        <m:endChr m:val="]"/>
                        <m:ctrlPr>
                          <a:rPr lang="en-PH"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16÷</m:t>
                        </m:r>
                        <m:d>
                          <m:dPr>
                            <m:ctrlPr>
                              <a:rPr lang="en-PH"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−4</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−4</m:t>
                    </m:r>
                  </m:oMath>
                </a14:m>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1544"/>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D4AA6F89-754F-4886-A657-10E65803E176}"/>
              </a:ext>
            </a:extLst>
          </p:cNvPr>
          <p:cNvPicPr>
            <a:picLocks noChangeAspect="1"/>
          </p:cNvPicPr>
          <p:nvPr/>
        </p:nvPicPr>
        <p:blipFill>
          <a:blip r:embed="rId4"/>
          <a:stretch>
            <a:fillRect/>
          </a:stretch>
        </p:blipFill>
        <p:spPr>
          <a:xfrm>
            <a:off x="3048000" y="2038350"/>
            <a:ext cx="2906486" cy="2071561"/>
          </a:xfrm>
          <a:prstGeom prst="rect">
            <a:avLst/>
          </a:prstGeom>
        </p:spPr>
      </p:pic>
    </p:spTree>
    <p:extLst>
      <p:ext uri="{BB962C8B-B14F-4D97-AF65-F5344CB8AC3E}">
        <p14:creationId xmlns:p14="http://schemas.microsoft.com/office/powerpoint/2010/main" val="4130478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EXPRESSIONS INVOLVING PARENTHESES, BRACKETS AND THE FOUR OPERATIONS</a:t>
                </a:r>
                <a:endParaRPr lang="en-PH"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Example 2: </a:t>
                </a:r>
                <a:r>
                  <a:rPr lang="en-US" sz="2800" dirty="0">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p>
                      <m:sSupPr>
                        <m:ctrlPr>
                          <a:rPr lang="en-PH" sz="2800" i="1">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75−26</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÷7</m:t>
                            </m:r>
                          </m:e>
                        </m:d>
                      </m:e>
                      <m:sup>
                        <m:r>
                          <a:rPr lang="en-US" sz="2800" i="1">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−2</m:t>
                            </m:r>
                          </m:e>
                        </m:d>
                      </m:e>
                      <m:sup>
                        <m:r>
                          <a:rPr lang="en-US" sz="2400" i="1">
                            <a:latin typeface="Cambria Math" panose="02040503050406030204" pitchFamily="18" charset="0"/>
                            <a:ea typeface="Times New Roman" panose="02020603050405020304" pitchFamily="18" charset="0"/>
                            <a:cs typeface="Times New Roman" panose="02020603050405020304" pitchFamily="18" charset="0"/>
                          </a:rPr>
                          <m:t>2</m:t>
                        </m:r>
                      </m:sup>
                    </m:sSup>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84÷12</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m:t>
                    </m:r>
                  </m:oMath>
                </a14:m>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1544"/>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8091D3AF-7B93-44C5-BD1D-08265E6873C2}"/>
              </a:ext>
            </a:extLst>
          </p:cNvPr>
          <p:cNvPicPr>
            <a:picLocks noChangeAspect="1"/>
          </p:cNvPicPr>
          <p:nvPr/>
        </p:nvPicPr>
        <p:blipFill>
          <a:blip r:embed="rId4"/>
          <a:stretch>
            <a:fillRect/>
          </a:stretch>
        </p:blipFill>
        <p:spPr>
          <a:xfrm>
            <a:off x="2360780" y="2038350"/>
            <a:ext cx="4245429" cy="2427611"/>
          </a:xfrm>
          <a:prstGeom prst="rect">
            <a:avLst/>
          </a:prstGeom>
        </p:spPr>
      </p:pic>
    </p:spTree>
    <p:extLst>
      <p:ext uri="{BB962C8B-B14F-4D97-AF65-F5344CB8AC3E}">
        <p14:creationId xmlns:p14="http://schemas.microsoft.com/office/powerpoint/2010/main" val="1591071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2: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DD178F7A-1191-4048-8314-6A0CFA354421}"/>
              </a:ext>
            </a:extLst>
          </p:cNvPr>
          <p:cNvPicPr>
            <a:picLocks noChangeAspect="1"/>
          </p:cNvPicPr>
          <p:nvPr/>
        </p:nvPicPr>
        <p:blipFill>
          <a:blip r:embed="rId3"/>
          <a:stretch>
            <a:fillRect/>
          </a:stretch>
        </p:blipFill>
        <p:spPr>
          <a:xfrm>
            <a:off x="304800" y="1047750"/>
            <a:ext cx="2286000" cy="299405"/>
          </a:xfrm>
          <a:prstGeom prst="rect">
            <a:avLst/>
          </a:prstGeom>
        </p:spPr>
      </p:pic>
      <p:pic>
        <p:nvPicPr>
          <p:cNvPr id="9" name="Picture 8">
            <a:extLst>
              <a:ext uri="{FF2B5EF4-FFF2-40B4-BE49-F238E27FC236}">
                <a16:creationId xmlns:a16="http://schemas.microsoft.com/office/drawing/2014/main" id="{83B0DB15-8517-4BB0-9251-0A360441C5FF}"/>
              </a:ext>
            </a:extLst>
          </p:cNvPr>
          <p:cNvPicPr>
            <a:picLocks noChangeAspect="1"/>
          </p:cNvPicPr>
          <p:nvPr/>
        </p:nvPicPr>
        <p:blipFill>
          <a:blip r:embed="rId4"/>
          <a:stretch>
            <a:fillRect/>
          </a:stretch>
        </p:blipFill>
        <p:spPr>
          <a:xfrm>
            <a:off x="4081670" y="1086957"/>
            <a:ext cx="2133598" cy="264339"/>
          </a:xfrm>
          <a:prstGeom prst="rect">
            <a:avLst/>
          </a:prstGeom>
        </p:spPr>
      </p:pic>
    </p:spTree>
    <p:extLst>
      <p:ext uri="{BB962C8B-B14F-4D97-AF65-F5344CB8AC3E}">
        <p14:creationId xmlns:p14="http://schemas.microsoft.com/office/powerpoint/2010/main" val="2598517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2: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0CB4018A-B312-4FCC-87DD-0D75581DAEB3}"/>
              </a:ext>
            </a:extLst>
          </p:cNvPr>
          <p:cNvPicPr>
            <a:picLocks noChangeAspect="1"/>
          </p:cNvPicPr>
          <p:nvPr/>
        </p:nvPicPr>
        <p:blipFill>
          <a:blip r:embed="rId3"/>
          <a:stretch>
            <a:fillRect/>
          </a:stretch>
        </p:blipFill>
        <p:spPr>
          <a:xfrm>
            <a:off x="228600" y="1047750"/>
            <a:ext cx="2332383" cy="305480"/>
          </a:xfrm>
          <a:prstGeom prst="rect">
            <a:avLst/>
          </a:prstGeom>
        </p:spPr>
      </p:pic>
      <p:pic>
        <p:nvPicPr>
          <p:cNvPr id="10" name="Picture 9">
            <a:extLst>
              <a:ext uri="{FF2B5EF4-FFF2-40B4-BE49-F238E27FC236}">
                <a16:creationId xmlns:a16="http://schemas.microsoft.com/office/drawing/2014/main" id="{CCFAB0C3-200D-4431-BC90-5CA2793AE9A2}"/>
              </a:ext>
            </a:extLst>
          </p:cNvPr>
          <p:cNvPicPr>
            <a:picLocks noChangeAspect="1"/>
          </p:cNvPicPr>
          <p:nvPr/>
        </p:nvPicPr>
        <p:blipFill>
          <a:blip r:embed="rId4"/>
          <a:stretch>
            <a:fillRect/>
          </a:stretch>
        </p:blipFill>
        <p:spPr>
          <a:xfrm>
            <a:off x="3886200" y="1026511"/>
            <a:ext cx="2971800" cy="347958"/>
          </a:xfrm>
          <a:prstGeom prst="rect">
            <a:avLst/>
          </a:prstGeom>
        </p:spPr>
      </p:pic>
    </p:spTree>
    <p:extLst>
      <p:ext uri="{BB962C8B-B14F-4D97-AF65-F5344CB8AC3E}">
        <p14:creationId xmlns:p14="http://schemas.microsoft.com/office/powerpoint/2010/main" val="2210167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2: </a:t>
            </a:r>
            <a:r>
              <a:rPr lang="en-PH" sz="2400" dirty="0">
                <a:effectLst/>
                <a:latin typeface="Calibri" panose="020F0502020204030204" pitchFamily="34" charset="0"/>
                <a:ea typeface="Calibri" panose="020F0502020204030204" pitchFamily="34" charset="0"/>
                <a:cs typeface="Times New Roman" panose="02020603050405020304" pitchFamily="18" charset="0"/>
              </a:rPr>
              <a:t>Solution</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DD178F7A-1191-4048-8314-6A0CFA354421}"/>
              </a:ext>
            </a:extLst>
          </p:cNvPr>
          <p:cNvPicPr>
            <a:picLocks noChangeAspect="1"/>
          </p:cNvPicPr>
          <p:nvPr/>
        </p:nvPicPr>
        <p:blipFill>
          <a:blip r:embed="rId3"/>
          <a:stretch>
            <a:fillRect/>
          </a:stretch>
        </p:blipFill>
        <p:spPr>
          <a:xfrm>
            <a:off x="304800" y="1047750"/>
            <a:ext cx="2286000" cy="299405"/>
          </a:xfrm>
          <a:prstGeom prst="rect">
            <a:avLst/>
          </a:prstGeom>
        </p:spPr>
      </p:pic>
      <p:pic>
        <p:nvPicPr>
          <p:cNvPr id="9" name="Picture 8">
            <a:extLst>
              <a:ext uri="{FF2B5EF4-FFF2-40B4-BE49-F238E27FC236}">
                <a16:creationId xmlns:a16="http://schemas.microsoft.com/office/drawing/2014/main" id="{83B0DB15-8517-4BB0-9251-0A360441C5FF}"/>
              </a:ext>
            </a:extLst>
          </p:cNvPr>
          <p:cNvPicPr>
            <a:picLocks noChangeAspect="1"/>
          </p:cNvPicPr>
          <p:nvPr/>
        </p:nvPicPr>
        <p:blipFill>
          <a:blip r:embed="rId4"/>
          <a:stretch>
            <a:fillRect/>
          </a:stretch>
        </p:blipFill>
        <p:spPr>
          <a:xfrm>
            <a:off x="4081670" y="1086957"/>
            <a:ext cx="2133598" cy="264339"/>
          </a:xfrm>
          <a:prstGeom prst="rect">
            <a:avLst/>
          </a:prstGeom>
        </p:spPr>
      </p:pic>
      <p:pic>
        <p:nvPicPr>
          <p:cNvPr id="6" name="Picture 5">
            <a:extLst>
              <a:ext uri="{FF2B5EF4-FFF2-40B4-BE49-F238E27FC236}">
                <a16:creationId xmlns:a16="http://schemas.microsoft.com/office/drawing/2014/main" id="{3FF600E8-5000-46F0-9867-E210D4FF69E1}"/>
              </a:ext>
            </a:extLst>
          </p:cNvPr>
          <p:cNvPicPr>
            <a:picLocks noChangeAspect="1"/>
          </p:cNvPicPr>
          <p:nvPr/>
        </p:nvPicPr>
        <p:blipFill>
          <a:blip r:embed="rId5"/>
          <a:stretch>
            <a:fillRect/>
          </a:stretch>
        </p:blipFill>
        <p:spPr>
          <a:xfrm>
            <a:off x="1066800" y="1567803"/>
            <a:ext cx="1045029" cy="1011504"/>
          </a:xfrm>
          <a:prstGeom prst="rect">
            <a:avLst/>
          </a:prstGeom>
        </p:spPr>
      </p:pic>
      <p:pic>
        <p:nvPicPr>
          <p:cNvPr id="10" name="Picture 9">
            <a:extLst>
              <a:ext uri="{FF2B5EF4-FFF2-40B4-BE49-F238E27FC236}">
                <a16:creationId xmlns:a16="http://schemas.microsoft.com/office/drawing/2014/main" id="{6C4F4C07-C5E1-4FB5-A34D-474F2E19C006}"/>
              </a:ext>
            </a:extLst>
          </p:cNvPr>
          <p:cNvPicPr>
            <a:picLocks noChangeAspect="1"/>
          </p:cNvPicPr>
          <p:nvPr/>
        </p:nvPicPr>
        <p:blipFill>
          <a:blip r:embed="rId6"/>
          <a:stretch>
            <a:fillRect/>
          </a:stretch>
        </p:blipFill>
        <p:spPr>
          <a:xfrm>
            <a:off x="5158408" y="1567803"/>
            <a:ext cx="1502229" cy="1140977"/>
          </a:xfrm>
          <a:prstGeom prst="rect">
            <a:avLst/>
          </a:prstGeom>
        </p:spPr>
      </p:pic>
    </p:spTree>
    <p:extLst>
      <p:ext uri="{BB962C8B-B14F-4D97-AF65-F5344CB8AC3E}">
        <p14:creationId xmlns:p14="http://schemas.microsoft.com/office/powerpoint/2010/main" val="393536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SIMPLIFYING NUMERICAL EXPRESSIONS (ORDER OF OPERATIONS)</a:t>
            </a:r>
          </a:p>
        </p:txBody>
      </p:sp>
      <p:sp>
        <p:nvSpPr>
          <p:cNvPr id="3" name="Content Placeholder 2"/>
          <p:cNvSpPr>
            <a:spLocks noGrp="1"/>
          </p:cNvSpPr>
          <p:nvPr>
            <p:ph idx="1"/>
          </p:nvPr>
        </p:nvSpPr>
        <p:spPr>
          <a:xfrm>
            <a:off x="228600" y="438150"/>
            <a:ext cx="8686800" cy="4419600"/>
          </a:xfrm>
        </p:spPr>
        <p:txBody>
          <a:bodyPr>
            <a:normAutofit/>
          </a:bodyPr>
          <a:lstStyle/>
          <a:p>
            <a:pPr marL="0" indent="0" algn="ctr">
              <a:buNone/>
            </a:pPr>
            <a:r>
              <a:rPr lang="en-US" sz="2400" b="1" dirty="0">
                <a:solidFill>
                  <a:srgbClr val="0070C0"/>
                </a:solidFill>
              </a:rPr>
              <a:t>Students will be able to:</a:t>
            </a:r>
          </a:p>
          <a:p>
            <a:pPr marL="0" indent="0" algn="ctr">
              <a:buNone/>
            </a:pPr>
            <a:endParaRPr lang="en-US" sz="2400" b="1" dirty="0">
              <a:solidFill>
                <a:srgbClr val="0070C0"/>
              </a:solidFill>
            </a:endParaRPr>
          </a:p>
          <a:p>
            <a:pPr algn="just">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numerical expressions.</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400" dirty="0">
                <a:effectLst/>
                <a:latin typeface="Calibri" panose="020F0502020204030204" pitchFamily="34" charset="0"/>
                <a:ea typeface="Calibri" panose="020F0502020204030204" pitchFamily="34" charset="0"/>
                <a:cs typeface="Times New Roman" panose="02020603050405020304" pitchFamily="18" charset="0"/>
              </a:rPr>
              <a:t>Apply the order of operations in simplifying numerical expressions.</a:t>
            </a:r>
            <a:endParaRPr lang="en-US" sz="2400" dirty="0"/>
          </a:p>
        </p:txBody>
      </p:sp>
      <p:pic>
        <p:nvPicPr>
          <p:cNvPr id="4" name="Picture 3">
            <a:extLst>
              <a:ext uri="{FF2B5EF4-FFF2-40B4-BE49-F238E27FC236}">
                <a16:creationId xmlns:a16="http://schemas.microsoft.com/office/drawing/2014/main" id="{EA241C3E-D685-42F6-B60C-0A21671B069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2: </a:t>
            </a:r>
            <a:r>
              <a:rPr lang="en-PH" sz="2400" dirty="0">
                <a:effectLst/>
                <a:latin typeface="Calibri" panose="020F0502020204030204" pitchFamily="34" charset="0"/>
                <a:ea typeface="Calibri" panose="020F0502020204030204" pitchFamily="34" charset="0"/>
                <a:cs typeface="Times New Roman" panose="02020603050405020304" pitchFamily="18" charset="0"/>
              </a:rPr>
              <a:t>Solution</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0CB4018A-B312-4FCC-87DD-0D75581DAEB3}"/>
              </a:ext>
            </a:extLst>
          </p:cNvPr>
          <p:cNvPicPr>
            <a:picLocks noChangeAspect="1"/>
          </p:cNvPicPr>
          <p:nvPr/>
        </p:nvPicPr>
        <p:blipFill>
          <a:blip r:embed="rId3"/>
          <a:stretch>
            <a:fillRect/>
          </a:stretch>
        </p:blipFill>
        <p:spPr>
          <a:xfrm>
            <a:off x="228600" y="1047750"/>
            <a:ext cx="2332383" cy="305480"/>
          </a:xfrm>
          <a:prstGeom prst="rect">
            <a:avLst/>
          </a:prstGeom>
        </p:spPr>
      </p:pic>
      <p:pic>
        <p:nvPicPr>
          <p:cNvPr id="10" name="Picture 9">
            <a:extLst>
              <a:ext uri="{FF2B5EF4-FFF2-40B4-BE49-F238E27FC236}">
                <a16:creationId xmlns:a16="http://schemas.microsoft.com/office/drawing/2014/main" id="{CCFAB0C3-200D-4431-BC90-5CA2793AE9A2}"/>
              </a:ext>
            </a:extLst>
          </p:cNvPr>
          <p:cNvPicPr>
            <a:picLocks noChangeAspect="1"/>
          </p:cNvPicPr>
          <p:nvPr/>
        </p:nvPicPr>
        <p:blipFill>
          <a:blip r:embed="rId4"/>
          <a:stretch>
            <a:fillRect/>
          </a:stretch>
        </p:blipFill>
        <p:spPr>
          <a:xfrm>
            <a:off x="3886200" y="1026511"/>
            <a:ext cx="2971800" cy="347958"/>
          </a:xfrm>
          <a:prstGeom prst="rect">
            <a:avLst/>
          </a:prstGeom>
        </p:spPr>
      </p:pic>
      <p:pic>
        <p:nvPicPr>
          <p:cNvPr id="5" name="Picture 4">
            <a:extLst>
              <a:ext uri="{FF2B5EF4-FFF2-40B4-BE49-F238E27FC236}">
                <a16:creationId xmlns:a16="http://schemas.microsoft.com/office/drawing/2014/main" id="{307C962D-C34D-4A0D-82E5-F225D3979EE5}"/>
              </a:ext>
            </a:extLst>
          </p:cNvPr>
          <p:cNvPicPr>
            <a:picLocks noChangeAspect="1"/>
          </p:cNvPicPr>
          <p:nvPr/>
        </p:nvPicPr>
        <p:blipFill>
          <a:blip r:embed="rId5"/>
          <a:stretch>
            <a:fillRect/>
          </a:stretch>
        </p:blipFill>
        <p:spPr>
          <a:xfrm>
            <a:off x="862812" y="1733550"/>
            <a:ext cx="1698171" cy="1149069"/>
          </a:xfrm>
          <a:prstGeom prst="rect">
            <a:avLst/>
          </a:prstGeom>
        </p:spPr>
      </p:pic>
      <p:pic>
        <p:nvPicPr>
          <p:cNvPr id="9" name="Picture 8">
            <a:extLst>
              <a:ext uri="{FF2B5EF4-FFF2-40B4-BE49-F238E27FC236}">
                <a16:creationId xmlns:a16="http://schemas.microsoft.com/office/drawing/2014/main" id="{F45EE364-EC04-4DD4-8875-AA7E4CA2E264}"/>
              </a:ext>
            </a:extLst>
          </p:cNvPr>
          <p:cNvPicPr>
            <a:picLocks noChangeAspect="1"/>
          </p:cNvPicPr>
          <p:nvPr/>
        </p:nvPicPr>
        <p:blipFill>
          <a:blip r:embed="rId6"/>
          <a:stretch>
            <a:fillRect/>
          </a:stretch>
        </p:blipFill>
        <p:spPr>
          <a:xfrm>
            <a:off x="4869700" y="1628353"/>
            <a:ext cx="1763486" cy="1359462"/>
          </a:xfrm>
          <a:prstGeom prst="rect">
            <a:avLst/>
          </a:prstGeom>
        </p:spPr>
      </p:pic>
    </p:spTree>
    <p:extLst>
      <p:ext uri="{BB962C8B-B14F-4D97-AF65-F5344CB8AC3E}">
        <p14:creationId xmlns:p14="http://schemas.microsoft.com/office/powerpoint/2010/main" val="219083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 AND EXPONENTS</a:t>
            </a:r>
            <a:endParaRPr lang="en-PH"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Expressions involving exponents, addition, subtraction, multiplication and division, follows the </a:t>
            </a:r>
            <a:r>
              <a:rPr lang="en-US"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EMDAS</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rule.</a:t>
            </a: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1605915" algn="l"/>
              </a:tabLs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First, simplify the numbers with exponents. Make sure that all numbers raised to a certain power are calculated.</a:t>
            </a:r>
            <a:endParaRPr lang="en-PH"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597789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Then, do all multiplications and/or divisions, whichever comes first, from left to right.</a:t>
            </a:r>
            <a:endParaRPr lang="en-PH" sz="2200" dirty="0">
              <a:latin typeface="Calibri" panose="020F0502020204030204" pitchFamily="34" charset="0"/>
              <a:ea typeface="Calibri" panose="020F0502020204030204" pitchFamily="34" charset="0"/>
              <a:cs typeface="Times New Roman" panose="02020603050405020304" pitchFamily="18" charset="0"/>
            </a:endParaRPr>
          </a:p>
          <a:p>
            <a:pPr algn="just">
              <a:tabLst>
                <a:tab pos="597789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Lastly, do all additions and/or subtractions, whichever comes first, from left to right.</a:t>
            </a:r>
            <a:endParaRPr lang="en-PH"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BD1F1A37-0AA2-4102-97E7-AECD0BE30D52}"/>
              </a:ext>
            </a:extLst>
          </p:cNvPr>
          <p:cNvPicPr>
            <a:picLocks noChangeAspect="1"/>
          </p:cNvPicPr>
          <p:nvPr/>
        </p:nvPicPr>
        <p:blipFill>
          <a:blip r:embed="rId3"/>
          <a:stretch>
            <a:fillRect/>
          </a:stretch>
        </p:blipFill>
        <p:spPr>
          <a:xfrm>
            <a:off x="228600" y="1856302"/>
            <a:ext cx="8686800" cy="780881"/>
          </a:xfrm>
          <a:prstGeom prst="rect">
            <a:avLst/>
          </a:prstGeom>
        </p:spPr>
      </p:pic>
    </p:spTree>
    <p:extLst>
      <p:ext uri="{BB962C8B-B14F-4D97-AF65-F5344CB8AC3E}">
        <p14:creationId xmlns:p14="http://schemas.microsoft.com/office/powerpoint/2010/main" val="2576981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 AND EXPONENTS</a:t>
                </a:r>
                <a:endParaRPr lang="en-PH"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2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Example 1: </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p>
                      <m:sSupPr>
                        <m:ctrlPr>
                          <a:rPr lang="en-PH" sz="22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5</m:t>
                        </m:r>
                      </m:e>
                      <m:sup>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÷5+</m:t>
                    </m:r>
                    <m:d>
                      <m:dPr>
                        <m:ctrlPr>
                          <a:rPr lang="en-PH" sz="22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−5</m:t>
                        </m:r>
                      </m:e>
                    </m:d>
                    <m:d>
                      <m:dPr>
                        <m:ctrlPr>
                          <a:rPr lang="en-PH" sz="22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5</m:t>
                        </m:r>
                      </m:e>
                    </m:d>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−5</m:t>
                    </m:r>
                  </m:oMath>
                </a14:m>
                <a:endParaRPr lang="en-PH"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982"/>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F823A175-3745-4C15-8D03-51C5A027B3D5}"/>
              </a:ext>
            </a:extLst>
          </p:cNvPr>
          <p:cNvPicPr>
            <a:picLocks noChangeAspect="1"/>
          </p:cNvPicPr>
          <p:nvPr/>
        </p:nvPicPr>
        <p:blipFill>
          <a:blip r:embed="rId4"/>
          <a:stretch>
            <a:fillRect/>
          </a:stretch>
        </p:blipFill>
        <p:spPr>
          <a:xfrm>
            <a:off x="3048000" y="1581150"/>
            <a:ext cx="2743200" cy="2468071"/>
          </a:xfrm>
          <a:prstGeom prst="rect">
            <a:avLst/>
          </a:prstGeom>
        </p:spPr>
      </p:pic>
    </p:spTree>
    <p:extLst>
      <p:ext uri="{BB962C8B-B14F-4D97-AF65-F5344CB8AC3E}">
        <p14:creationId xmlns:p14="http://schemas.microsoft.com/office/powerpoint/2010/main" val="1624362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 AND EXPONENTS</a:t>
                </a:r>
                <a:endParaRPr lang="en-PH"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Example 2: </a:t>
                </a:r>
                <a:r>
                  <a:rPr lang="en-US" sz="2800" dirty="0">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Times New Roman" panose="02020603050405020304" pitchFamily="18" charset="0"/>
                        <a:cs typeface="Times New Roman" panose="02020603050405020304" pitchFamily="18" charset="0"/>
                      </a:rPr>
                      <m:t>12−(</m:t>
                    </m:r>
                    <m:sSup>
                      <m:sSup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latin typeface="Cambria Math" panose="02040503050406030204" pitchFamily="18" charset="0"/>
                            <a:ea typeface="Times New Roman" panose="02020603050405020304" pitchFamily="18" charset="0"/>
                            <a:cs typeface="Times New Roman" panose="02020603050405020304" pitchFamily="18" charset="0"/>
                          </a:rPr>
                          <m:t>−2)</m:t>
                        </m:r>
                      </m:e>
                      <m:sup>
                        <m:r>
                          <a:rPr lang="en-US" sz="2400" i="1">
                            <a:latin typeface="Cambria Math" panose="02040503050406030204" pitchFamily="18" charset="0"/>
                            <a:ea typeface="Times New Roman" panose="02020603050405020304" pitchFamily="18" charset="0"/>
                            <a:cs typeface="Times New Roman" panose="02020603050405020304" pitchFamily="18" charset="0"/>
                          </a:rPr>
                          <m:t>4</m:t>
                        </m:r>
                      </m:sup>
                    </m:sSup>
                    <m:r>
                      <a:rPr lang="en-US" sz="2400" i="1">
                        <a:latin typeface="Cambria Math" panose="02040503050406030204" pitchFamily="18" charset="0"/>
                        <a:ea typeface="Times New Roman" panose="02020603050405020304" pitchFamily="18" charset="0"/>
                        <a:cs typeface="Times New Roman" panose="02020603050405020304" pitchFamily="18" charset="0"/>
                      </a:rPr>
                      <m:t>÷</m:t>
                    </m:r>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−16</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latin typeface="Cambria Math" panose="02040503050406030204" pitchFamily="18" charset="0"/>
                            <a:ea typeface="Times New Roman" panose="02020603050405020304" pitchFamily="18" charset="0"/>
                            <a:cs typeface="Times New Roman" panose="02020603050405020304" pitchFamily="18" charset="0"/>
                          </a:rPr>
                          <m:t>3</m:t>
                        </m:r>
                      </m:e>
                      <m:sup>
                        <m:r>
                          <a:rPr lang="en-US" sz="2400" i="1">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latin typeface="Cambria Math" panose="02040503050406030204" pitchFamily="18" charset="0"/>
                            <a:ea typeface="Times New Roman" panose="02020603050405020304" pitchFamily="18" charset="0"/>
                            <a:cs typeface="Times New Roman" panose="02020603050405020304" pitchFamily="18" charset="0"/>
                          </a:rPr>
                          <m:t>(−1)</m:t>
                        </m:r>
                      </m:e>
                      <m:sup>
                        <m:r>
                          <a:rPr lang="en-US" sz="2400" i="1">
                            <a:latin typeface="Cambria Math" panose="02040503050406030204" pitchFamily="18" charset="0"/>
                            <a:ea typeface="Times New Roman" panose="02020603050405020304" pitchFamily="18" charset="0"/>
                            <a:cs typeface="Times New Roman" panose="02020603050405020304" pitchFamily="18" charset="0"/>
                          </a:rPr>
                          <m:t>3</m:t>
                        </m:r>
                      </m:sup>
                    </m:sSup>
                  </m:oMath>
                </a14:m>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982"/>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2FD5802F-CD95-43F9-8E93-646C27A84C0F}"/>
              </a:ext>
            </a:extLst>
          </p:cNvPr>
          <p:cNvPicPr>
            <a:picLocks noChangeAspect="1"/>
          </p:cNvPicPr>
          <p:nvPr/>
        </p:nvPicPr>
        <p:blipFill>
          <a:blip r:embed="rId4"/>
          <a:stretch>
            <a:fillRect/>
          </a:stretch>
        </p:blipFill>
        <p:spPr>
          <a:xfrm>
            <a:off x="2677886" y="1809750"/>
            <a:ext cx="3951514" cy="2427611"/>
          </a:xfrm>
          <a:prstGeom prst="rect">
            <a:avLst/>
          </a:prstGeom>
        </p:spPr>
      </p:pic>
    </p:spTree>
    <p:extLst>
      <p:ext uri="{BB962C8B-B14F-4D97-AF65-F5344CB8AC3E}">
        <p14:creationId xmlns:p14="http://schemas.microsoft.com/office/powerpoint/2010/main" val="3676362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3: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p>
          <a:p>
            <a:pPr marL="0" indent="0">
              <a:spcAft>
                <a:spcPts val="600"/>
              </a:spcAft>
              <a:buNone/>
              <a:tabLst>
                <a:tab pos="5977890" algn="l"/>
              </a:tabLst>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2E881693-E1F1-4191-88A1-062CA0314F77}"/>
              </a:ext>
            </a:extLst>
          </p:cNvPr>
          <p:cNvPicPr>
            <a:picLocks noChangeAspect="1"/>
          </p:cNvPicPr>
          <p:nvPr/>
        </p:nvPicPr>
        <p:blipFill>
          <a:blip r:embed="rId3"/>
          <a:stretch>
            <a:fillRect/>
          </a:stretch>
        </p:blipFill>
        <p:spPr>
          <a:xfrm>
            <a:off x="304800" y="1047750"/>
            <a:ext cx="2318657" cy="299405"/>
          </a:xfrm>
          <a:prstGeom prst="rect">
            <a:avLst/>
          </a:prstGeom>
        </p:spPr>
      </p:pic>
      <p:pic>
        <p:nvPicPr>
          <p:cNvPr id="9" name="Picture 8">
            <a:extLst>
              <a:ext uri="{FF2B5EF4-FFF2-40B4-BE49-F238E27FC236}">
                <a16:creationId xmlns:a16="http://schemas.microsoft.com/office/drawing/2014/main" id="{54C573D5-2CD8-40A7-9813-A95C34E18EEF}"/>
              </a:ext>
            </a:extLst>
          </p:cNvPr>
          <p:cNvPicPr>
            <a:picLocks noChangeAspect="1"/>
          </p:cNvPicPr>
          <p:nvPr/>
        </p:nvPicPr>
        <p:blipFill>
          <a:blip r:embed="rId4"/>
          <a:stretch>
            <a:fillRect/>
          </a:stretch>
        </p:blipFill>
        <p:spPr>
          <a:xfrm>
            <a:off x="3733800" y="999197"/>
            <a:ext cx="2710543" cy="396510"/>
          </a:xfrm>
          <a:prstGeom prst="rect">
            <a:avLst/>
          </a:prstGeom>
        </p:spPr>
      </p:pic>
    </p:spTree>
    <p:extLst>
      <p:ext uri="{BB962C8B-B14F-4D97-AF65-F5344CB8AC3E}">
        <p14:creationId xmlns:p14="http://schemas.microsoft.com/office/powerpoint/2010/main" val="2546418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3: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p>
          <a:p>
            <a:pPr marL="0" indent="0">
              <a:spcAft>
                <a:spcPts val="600"/>
              </a:spcAft>
              <a:buNone/>
              <a:tabLst>
                <a:tab pos="5977890" algn="l"/>
              </a:tabLst>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87DA349A-0E81-4D00-A52E-63F8C827CEBD}"/>
              </a:ext>
            </a:extLst>
          </p:cNvPr>
          <p:cNvPicPr>
            <a:picLocks noChangeAspect="1"/>
          </p:cNvPicPr>
          <p:nvPr/>
        </p:nvPicPr>
        <p:blipFill>
          <a:blip r:embed="rId3"/>
          <a:stretch>
            <a:fillRect/>
          </a:stretch>
        </p:blipFill>
        <p:spPr>
          <a:xfrm>
            <a:off x="304800" y="971550"/>
            <a:ext cx="2775857" cy="404602"/>
          </a:xfrm>
          <a:prstGeom prst="rect">
            <a:avLst/>
          </a:prstGeom>
        </p:spPr>
      </p:pic>
      <p:pic>
        <p:nvPicPr>
          <p:cNvPr id="10" name="Picture 9">
            <a:extLst>
              <a:ext uri="{FF2B5EF4-FFF2-40B4-BE49-F238E27FC236}">
                <a16:creationId xmlns:a16="http://schemas.microsoft.com/office/drawing/2014/main" id="{6747309D-C71E-407D-83E4-8F663AD27E64}"/>
              </a:ext>
            </a:extLst>
          </p:cNvPr>
          <p:cNvPicPr>
            <a:picLocks noChangeAspect="1"/>
          </p:cNvPicPr>
          <p:nvPr/>
        </p:nvPicPr>
        <p:blipFill>
          <a:blip r:embed="rId4"/>
          <a:stretch>
            <a:fillRect/>
          </a:stretch>
        </p:blipFill>
        <p:spPr>
          <a:xfrm>
            <a:off x="4078357" y="987734"/>
            <a:ext cx="2971800" cy="388418"/>
          </a:xfrm>
          <a:prstGeom prst="rect">
            <a:avLst/>
          </a:prstGeom>
        </p:spPr>
      </p:pic>
    </p:spTree>
    <p:extLst>
      <p:ext uri="{BB962C8B-B14F-4D97-AF65-F5344CB8AC3E}">
        <p14:creationId xmlns:p14="http://schemas.microsoft.com/office/powerpoint/2010/main" val="2171112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3: </a:t>
            </a:r>
            <a:r>
              <a:rPr lang="en-US" sz="2400" dirty="0">
                <a:effectLst/>
                <a:latin typeface="Calibri" panose="020F0502020204030204" pitchFamily="34" charset="0"/>
                <a:ea typeface="Calibri" panose="020F0502020204030204" pitchFamily="34" charset="0"/>
                <a:cs typeface="Times New Roman" panose="02020603050405020304" pitchFamily="18" charset="0"/>
              </a:rPr>
              <a:t>Solution</a:t>
            </a:r>
          </a:p>
          <a:p>
            <a:pPr marL="0" indent="0">
              <a:spcAft>
                <a:spcPts val="600"/>
              </a:spcAft>
              <a:buNone/>
              <a:tabLst>
                <a:tab pos="5977890" algn="l"/>
              </a:tabLst>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2E881693-E1F1-4191-88A1-062CA0314F77}"/>
              </a:ext>
            </a:extLst>
          </p:cNvPr>
          <p:cNvPicPr>
            <a:picLocks noChangeAspect="1"/>
          </p:cNvPicPr>
          <p:nvPr/>
        </p:nvPicPr>
        <p:blipFill>
          <a:blip r:embed="rId3"/>
          <a:stretch>
            <a:fillRect/>
          </a:stretch>
        </p:blipFill>
        <p:spPr>
          <a:xfrm>
            <a:off x="304800" y="1047750"/>
            <a:ext cx="2318657" cy="299405"/>
          </a:xfrm>
          <a:prstGeom prst="rect">
            <a:avLst/>
          </a:prstGeom>
        </p:spPr>
      </p:pic>
      <p:pic>
        <p:nvPicPr>
          <p:cNvPr id="9" name="Picture 8">
            <a:extLst>
              <a:ext uri="{FF2B5EF4-FFF2-40B4-BE49-F238E27FC236}">
                <a16:creationId xmlns:a16="http://schemas.microsoft.com/office/drawing/2014/main" id="{54C573D5-2CD8-40A7-9813-A95C34E18EEF}"/>
              </a:ext>
            </a:extLst>
          </p:cNvPr>
          <p:cNvPicPr>
            <a:picLocks noChangeAspect="1"/>
          </p:cNvPicPr>
          <p:nvPr/>
        </p:nvPicPr>
        <p:blipFill>
          <a:blip r:embed="rId4"/>
          <a:stretch>
            <a:fillRect/>
          </a:stretch>
        </p:blipFill>
        <p:spPr>
          <a:xfrm>
            <a:off x="3733800" y="999197"/>
            <a:ext cx="2710543" cy="396510"/>
          </a:xfrm>
          <a:prstGeom prst="rect">
            <a:avLst/>
          </a:prstGeom>
        </p:spPr>
      </p:pic>
      <p:pic>
        <p:nvPicPr>
          <p:cNvPr id="6" name="Picture 5">
            <a:extLst>
              <a:ext uri="{FF2B5EF4-FFF2-40B4-BE49-F238E27FC236}">
                <a16:creationId xmlns:a16="http://schemas.microsoft.com/office/drawing/2014/main" id="{5899A017-3655-4457-86FA-1F577D79CBA4}"/>
              </a:ext>
            </a:extLst>
          </p:cNvPr>
          <p:cNvPicPr>
            <a:picLocks noChangeAspect="1"/>
          </p:cNvPicPr>
          <p:nvPr/>
        </p:nvPicPr>
        <p:blipFill>
          <a:blip r:embed="rId5"/>
          <a:stretch>
            <a:fillRect/>
          </a:stretch>
        </p:blipFill>
        <p:spPr>
          <a:xfrm>
            <a:off x="762000" y="1657350"/>
            <a:ext cx="2024743" cy="1181437"/>
          </a:xfrm>
          <a:prstGeom prst="rect">
            <a:avLst/>
          </a:prstGeom>
        </p:spPr>
      </p:pic>
      <p:pic>
        <p:nvPicPr>
          <p:cNvPr id="10" name="Picture 9">
            <a:extLst>
              <a:ext uri="{FF2B5EF4-FFF2-40B4-BE49-F238E27FC236}">
                <a16:creationId xmlns:a16="http://schemas.microsoft.com/office/drawing/2014/main" id="{6AC0EA07-684A-4231-BC20-2C4B513E014D}"/>
              </a:ext>
            </a:extLst>
          </p:cNvPr>
          <p:cNvPicPr>
            <a:picLocks noChangeAspect="1"/>
          </p:cNvPicPr>
          <p:nvPr/>
        </p:nvPicPr>
        <p:blipFill>
          <a:blip r:embed="rId6"/>
          <a:stretch>
            <a:fillRect/>
          </a:stretch>
        </p:blipFill>
        <p:spPr>
          <a:xfrm>
            <a:off x="4548809" y="1657350"/>
            <a:ext cx="2155371" cy="1132885"/>
          </a:xfrm>
          <a:prstGeom prst="rect">
            <a:avLst/>
          </a:prstGeom>
        </p:spPr>
      </p:pic>
    </p:spTree>
    <p:extLst>
      <p:ext uri="{BB962C8B-B14F-4D97-AF65-F5344CB8AC3E}">
        <p14:creationId xmlns:p14="http://schemas.microsoft.com/office/powerpoint/2010/main" val="1807964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3: </a:t>
            </a:r>
            <a:r>
              <a:rPr lang="en-US" sz="2400" dirty="0">
                <a:effectLst/>
                <a:latin typeface="Calibri" panose="020F0502020204030204" pitchFamily="34" charset="0"/>
                <a:ea typeface="Calibri" panose="020F0502020204030204" pitchFamily="34" charset="0"/>
                <a:cs typeface="Times New Roman" panose="02020603050405020304" pitchFamily="18" charset="0"/>
              </a:rPr>
              <a:t>Solution</a:t>
            </a:r>
          </a:p>
          <a:p>
            <a:pPr marL="0" indent="0">
              <a:spcAft>
                <a:spcPts val="600"/>
              </a:spcAft>
              <a:buNone/>
              <a:tabLst>
                <a:tab pos="5977890" algn="l"/>
              </a:tabLst>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87DA349A-0E81-4D00-A52E-63F8C827CEBD}"/>
              </a:ext>
            </a:extLst>
          </p:cNvPr>
          <p:cNvPicPr>
            <a:picLocks noChangeAspect="1"/>
          </p:cNvPicPr>
          <p:nvPr/>
        </p:nvPicPr>
        <p:blipFill>
          <a:blip r:embed="rId3"/>
          <a:stretch>
            <a:fillRect/>
          </a:stretch>
        </p:blipFill>
        <p:spPr>
          <a:xfrm>
            <a:off x="304800" y="971550"/>
            <a:ext cx="2775857" cy="404602"/>
          </a:xfrm>
          <a:prstGeom prst="rect">
            <a:avLst/>
          </a:prstGeom>
        </p:spPr>
      </p:pic>
      <p:pic>
        <p:nvPicPr>
          <p:cNvPr id="10" name="Picture 9">
            <a:extLst>
              <a:ext uri="{FF2B5EF4-FFF2-40B4-BE49-F238E27FC236}">
                <a16:creationId xmlns:a16="http://schemas.microsoft.com/office/drawing/2014/main" id="{6747309D-C71E-407D-83E4-8F663AD27E64}"/>
              </a:ext>
            </a:extLst>
          </p:cNvPr>
          <p:cNvPicPr>
            <a:picLocks noChangeAspect="1"/>
          </p:cNvPicPr>
          <p:nvPr/>
        </p:nvPicPr>
        <p:blipFill>
          <a:blip r:embed="rId4"/>
          <a:stretch>
            <a:fillRect/>
          </a:stretch>
        </p:blipFill>
        <p:spPr>
          <a:xfrm>
            <a:off x="4078357" y="987734"/>
            <a:ext cx="2971800" cy="388418"/>
          </a:xfrm>
          <a:prstGeom prst="rect">
            <a:avLst/>
          </a:prstGeom>
        </p:spPr>
      </p:pic>
      <p:pic>
        <p:nvPicPr>
          <p:cNvPr id="5" name="Picture 4">
            <a:extLst>
              <a:ext uri="{FF2B5EF4-FFF2-40B4-BE49-F238E27FC236}">
                <a16:creationId xmlns:a16="http://schemas.microsoft.com/office/drawing/2014/main" id="{3CA4DF95-23CB-40CE-ABC9-C59ADE5975D5}"/>
              </a:ext>
            </a:extLst>
          </p:cNvPr>
          <p:cNvPicPr>
            <a:picLocks noChangeAspect="1"/>
          </p:cNvPicPr>
          <p:nvPr/>
        </p:nvPicPr>
        <p:blipFill>
          <a:blip r:embed="rId5"/>
          <a:stretch>
            <a:fillRect/>
          </a:stretch>
        </p:blipFill>
        <p:spPr>
          <a:xfrm>
            <a:off x="838200" y="1867743"/>
            <a:ext cx="2351314" cy="1408014"/>
          </a:xfrm>
          <a:prstGeom prst="rect">
            <a:avLst/>
          </a:prstGeom>
        </p:spPr>
      </p:pic>
      <p:pic>
        <p:nvPicPr>
          <p:cNvPr id="9" name="Picture 8">
            <a:extLst>
              <a:ext uri="{FF2B5EF4-FFF2-40B4-BE49-F238E27FC236}">
                <a16:creationId xmlns:a16="http://schemas.microsoft.com/office/drawing/2014/main" id="{90F4CDEC-160A-476D-B821-33706BF539E8}"/>
              </a:ext>
            </a:extLst>
          </p:cNvPr>
          <p:cNvPicPr>
            <a:picLocks noChangeAspect="1"/>
          </p:cNvPicPr>
          <p:nvPr/>
        </p:nvPicPr>
        <p:blipFill>
          <a:blip r:embed="rId6"/>
          <a:stretch>
            <a:fillRect/>
          </a:stretch>
        </p:blipFill>
        <p:spPr>
          <a:xfrm>
            <a:off x="4552122" y="1926564"/>
            <a:ext cx="2449286" cy="1367554"/>
          </a:xfrm>
          <a:prstGeom prst="rect">
            <a:avLst/>
          </a:prstGeom>
        </p:spPr>
      </p:pic>
    </p:spTree>
    <p:extLst>
      <p:ext uri="{BB962C8B-B14F-4D97-AF65-F5344CB8AC3E}">
        <p14:creationId xmlns:p14="http://schemas.microsoft.com/office/powerpoint/2010/main" val="1003588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tabLst>
                <a:tab pos="5977890" algn="l"/>
              </a:tabLst>
            </a:pPr>
            <a:r>
              <a:rPr lang="en-US" sz="2400" b="1" dirty="0">
                <a:solidFill>
                  <a:srgbClr val="000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EXPRESSIONS INVOLVING PARENTHESES, EXPONENTS AND THE FOUR OPERATIONS</a:t>
            </a:r>
            <a:endParaRPr lang="en-PH" sz="2000" dirty="0">
              <a:effectLst/>
              <a:highlight>
                <a:srgbClr val="FF00FF"/>
              </a:highligh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Expressions involving parentheses, brackets, addition, subtraction, multiplication and division, follows the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PMDAS</a:t>
            </a: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rule.</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E2693DFE-3EB3-4FD7-BDE9-5D1874153E3D}"/>
              </a:ext>
            </a:extLst>
          </p:cNvPr>
          <p:cNvPicPr>
            <a:picLocks noChangeAspect="1"/>
          </p:cNvPicPr>
          <p:nvPr/>
        </p:nvPicPr>
        <p:blipFill>
          <a:blip r:embed="rId3"/>
          <a:stretch>
            <a:fillRect/>
          </a:stretch>
        </p:blipFill>
        <p:spPr>
          <a:xfrm>
            <a:off x="1371600" y="2266950"/>
            <a:ext cx="6236065" cy="1371600"/>
          </a:xfrm>
          <a:prstGeom prst="rect">
            <a:avLst/>
          </a:prstGeom>
        </p:spPr>
      </p:pic>
    </p:spTree>
    <p:extLst>
      <p:ext uri="{BB962C8B-B14F-4D97-AF65-F5344CB8AC3E}">
        <p14:creationId xmlns:p14="http://schemas.microsoft.com/office/powerpoint/2010/main" val="282821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tabLst>
                <a:tab pos="5977890" algn="l"/>
              </a:tabLst>
            </a:pPr>
            <a:r>
              <a:rPr lang="en-US" sz="2400" b="1" dirty="0">
                <a:solidFill>
                  <a:srgbClr val="000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EXPRESSIONS INVOLVING PARENTHESES, EXPONENTS AND THE FOUR OPERATIONS</a:t>
            </a:r>
            <a:endParaRPr lang="en-PH" sz="2000" dirty="0">
              <a:effectLst/>
              <a:highlight>
                <a:srgbClr val="FF00FF"/>
              </a:highlight>
              <a:latin typeface="Calibri" panose="020F0502020204030204" pitchFamily="34" charset="0"/>
              <a:ea typeface="Calibri" panose="020F0502020204030204" pitchFamily="34" charset="0"/>
              <a:cs typeface="Times New Roman" panose="02020603050405020304" pitchFamily="18" charset="0"/>
            </a:endParaRPr>
          </a:p>
          <a:p>
            <a:pPr algn="just">
              <a:tabLst>
                <a:tab pos="5977890" algn="l"/>
              </a:tabLs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First, remove grouping symbols like </a:t>
            </a:r>
            <a:r>
              <a:rPr lang="en-US"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by working on operations from the innermost part. Start with operations inside the parentheses, followed by the operations inside the brackets and then the operations inside the braces. These symbols disappear when you perform the all the operations (still following the MDAS rule) inside them.</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1605915" algn="l"/>
              </a:tabLs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Next, simplify the numbers with exponents. Make sure that all numbers raised to a certain power are calculated.</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tabLst>
                <a:tab pos="597789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spTree>
    <p:extLst>
      <p:ext uri="{BB962C8B-B14F-4D97-AF65-F5344CB8AC3E}">
        <p14:creationId xmlns:p14="http://schemas.microsoft.com/office/powerpoint/2010/main" val="394148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SIMPLIFYING NUMERICAL EXPRESSIONS (ORDER OF OPERATIONS)</a:t>
            </a:r>
          </a:p>
        </p:txBody>
      </p:sp>
      <p:sp>
        <p:nvSpPr>
          <p:cNvPr id="3" name="Content Placeholder 2"/>
          <p:cNvSpPr>
            <a:spLocks noGrp="1"/>
          </p:cNvSpPr>
          <p:nvPr>
            <p:ph idx="1"/>
          </p:nvPr>
        </p:nvSpPr>
        <p:spPr>
          <a:xfrm>
            <a:off x="228600" y="326831"/>
            <a:ext cx="8686800" cy="4434840"/>
          </a:xfrm>
        </p:spPr>
        <p:txBody>
          <a:bodyPr>
            <a:normAutofit/>
          </a:bodyPr>
          <a:lstStyle/>
          <a:p>
            <a:pPr marL="0" indent="0" algn="ctr">
              <a:buNone/>
            </a:pPr>
            <a:r>
              <a:rPr lang="en-US" sz="2400" b="1" dirty="0">
                <a:solidFill>
                  <a:srgbClr val="0070C0"/>
                </a:solidFill>
              </a:rPr>
              <a:t>Key Vocabulary:</a:t>
            </a:r>
          </a:p>
          <a:p>
            <a:pPr marL="0" indent="0" algn="ctr">
              <a:buNone/>
            </a:pPr>
            <a:endParaRPr lang="en-US" sz="2000" dirty="0"/>
          </a:p>
          <a:p>
            <a:pPr marL="0" indent="0">
              <a:buNone/>
            </a:pPr>
            <a:r>
              <a:rPr lang="en-US" sz="2400" dirty="0"/>
              <a:t>			</a:t>
            </a:r>
          </a:p>
        </p:txBody>
      </p:sp>
      <p:pic>
        <p:nvPicPr>
          <p:cNvPr id="4" name="Picture 3">
            <a:extLst>
              <a:ext uri="{FF2B5EF4-FFF2-40B4-BE49-F238E27FC236}">
                <a16:creationId xmlns:a16="http://schemas.microsoft.com/office/drawing/2014/main" id="{037DC8EE-D6BC-4ED3-816C-BEB7EC978D7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graphicFrame>
        <p:nvGraphicFramePr>
          <p:cNvPr id="5" name="Table 5">
            <a:extLst>
              <a:ext uri="{FF2B5EF4-FFF2-40B4-BE49-F238E27FC236}">
                <a16:creationId xmlns:a16="http://schemas.microsoft.com/office/drawing/2014/main" id="{59012D05-8A96-432D-BCBD-A7DA6A6D5BFE}"/>
              </a:ext>
            </a:extLst>
          </p:cNvPr>
          <p:cNvGraphicFramePr>
            <a:graphicFrameLocks noGrp="1"/>
          </p:cNvGraphicFramePr>
          <p:nvPr>
            <p:extLst>
              <p:ext uri="{D42A27DB-BD31-4B8C-83A1-F6EECF244321}">
                <p14:modId xmlns:p14="http://schemas.microsoft.com/office/powerpoint/2010/main" val="3788058665"/>
              </p:ext>
            </p:extLst>
          </p:nvPr>
        </p:nvGraphicFramePr>
        <p:xfrm>
          <a:off x="2793584" y="943389"/>
          <a:ext cx="6244399" cy="3114040"/>
        </p:xfrm>
        <a:graphic>
          <a:graphicData uri="http://schemas.openxmlformats.org/drawingml/2006/table">
            <a:tbl>
              <a:tblPr firstRow="1" bandRow="1">
                <a:tableStyleId>{5C22544A-7EE6-4342-B048-85BDC9FD1C3A}</a:tableStyleId>
              </a:tblPr>
              <a:tblGrid>
                <a:gridCol w="3072370">
                  <a:extLst>
                    <a:ext uri="{9D8B030D-6E8A-4147-A177-3AD203B41FA5}">
                      <a16:colId xmlns:a16="http://schemas.microsoft.com/office/drawing/2014/main" val="3455239524"/>
                    </a:ext>
                  </a:extLst>
                </a:gridCol>
                <a:gridCol w="3172029">
                  <a:extLst>
                    <a:ext uri="{9D8B030D-6E8A-4147-A177-3AD203B41FA5}">
                      <a16:colId xmlns:a16="http://schemas.microsoft.com/office/drawing/2014/main" val="276288569"/>
                    </a:ext>
                  </a:extLst>
                </a:gridCol>
              </a:tblGrid>
              <a:tr h="370840">
                <a:tc>
                  <a:txBody>
                    <a:bodyPr/>
                    <a:lstStyle/>
                    <a:p>
                      <a:pPr algn="ctr"/>
                      <a:r>
                        <a:rPr lang="en-PH" sz="2400" b="0" dirty="0">
                          <a:solidFill>
                            <a:schemeClr val="tx1"/>
                          </a:solidFill>
                        </a:rPr>
                        <a:t>Simplify</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PH" sz="2400" b="0" dirty="0">
                        <a:solidFill>
                          <a:schemeClr val="tx1"/>
                        </a:solidFill>
                      </a:endParaRPr>
                    </a:p>
                  </a:txBody>
                  <a:tcPr>
                    <a:noFill/>
                  </a:tcPr>
                </a:tc>
                <a:extLst>
                  <a:ext uri="{0D108BD9-81ED-4DB2-BD59-A6C34878D82A}">
                    <a16:rowId xmlns:a16="http://schemas.microsoft.com/office/drawing/2014/main" val="2441551486"/>
                  </a:ext>
                </a:extLst>
              </a:tr>
              <a:tr h="370840">
                <a:tc>
                  <a:txBody>
                    <a:bodyPr/>
                    <a:lstStyle/>
                    <a:p>
                      <a:pPr algn="ctr"/>
                      <a:r>
                        <a:rPr lang="en-PH" sz="2400" b="0" dirty="0"/>
                        <a:t>Order of Operations</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PH" sz="2400" b="0" dirty="0">
                        <a:solidFill>
                          <a:schemeClr val="tx1"/>
                        </a:solidFill>
                      </a:endParaRPr>
                    </a:p>
                  </a:txBody>
                  <a:tcPr>
                    <a:noFill/>
                  </a:tcPr>
                </a:tc>
                <a:extLst>
                  <a:ext uri="{0D108BD9-81ED-4DB2-BD59-A6C34878D82A}">
                    <a16:rowId xmlns:a16="http://schemas.microsoft.com/office/drawing/2014/main" val="119166740"/>
                  </a:ext>
                </a:extLst>
              </a:tr>
              <a:tr h="370840">
                <a:tc>
                  <a:txBody>
                    <a:bodyPr/>
                    <a:lstStyle/>
                    <a:p>
                      <a:pPr algn="ctr"/>
                      <a:r>
                        <a:rPr lang="en-PH" sz="2400" b="0" dirty="0"/>
                        <a:t>M-D-A-S</a:t>
                      </a:r>
                    </a:p>
                  </a:txBody>
                  <a:tcPr>
                    <a:noFill/>
                  </a:tcPr>
                </a:tc>
                <a:tc>
                  <a:txBody>
                    <a:bodyPr/>
                    <a:lstStyle/>
                    <a:p>
                      <a:pPr algn="ctr"/>
                      <a:endParaRPr lang="en-PH" sz="2400" b="0" dirty="0"/>
                    </a:p>
                  </a:txBody>
                  <a:tcPr>
                    <a:noFill/>
                  </a:tcPr>
                </a:tc>
                <a:extLst>
                  <a:ext uri="{0D108BD9-81ED-4DB2-BD59-A6C34878D82A}">
                    <a16:rowId xmlns:a16="http://schemas.microsoft.com/office/drawing/2014/main" val="915313495"/>
                  </a:ext>
                </a:extLst>
              </a:tr>
              <a:tr h="370840">
                <a:tc>
                  <a:txBody>
                    <a:bodyPr/>
                    <a:lstStyle/>
                    <a:p>
                      <a:pPr algn="ctr"/>
                      <a:r>
                        <a:rPr lang="en-PH" sz="2400" b="0" dirty="0"/>
                        <a:t>P-M-D-A-S</a:t>
                      </a:r>
                    </a:p>
                  </a:txBody>
                  <a:tcPr>
                    <a:noFill/>
                  </a:tcPr>
                </a:tc>
                <a:tc>
                  <a:txBody>
                    <a:bodyPr/>
                    <a:lstStyle/>
                    <a:p>
                      <a:pPr algn="ctr"/>
                      <a:endParaRPr lang="en-PH" sz="2400" b="0" dirty="0"/>
                    </a:p>
                  </a:txBody>
                  <a:tcPr>
                    <a:noFill/>
                  </a:tcPr>
                </a:tc>
                <a:extLst>
                  <a:ext uri="{0D108BD9-81ED-4DB2-BD59-A6C34878D82A}">
                    <a16:rowId xmlns:a16="http://schemas.microsoft.com/office/drawing/2014/main" val="2209461918"/>
                  </a:ext>
                </a:extLst>
              </a:tr>
              <a:tr h="370840">
                <a:tc>
                  <a:txBody>
                    <a:bodyPr/>
                    <a:lstStyle/>
                    <a:p>
                      <a:pPr algn="ctr"/>
                      <a:r>
                        <a:rPr lang="en-PH" sz="2400" b="0" dirty="0"/>
                        <a:t>E-M-D-A-S</a:t>
                      </a:r>
                    </a:p>
                  </a:txBody>
                  <a:tcPr>
                    <a:noFill/>
                  </a:tcPr>
                </a:tc>
                <a:tc>
                  <a:txBody>
                    <a:bodyPr/>
                    <a:lstStyle/>
                    <a:p>
                      <a:pPr algn="ctr"/>
                      <a:endParaRPr lang="en-PH" sz="2400" b="0" dirty="0"/>
                    </a:p>
                  </a:txBody>
                  <a:tcPr>
                    <a:noFill/>
                  </a:tcPr>
                </a:tc>
                <a:extLst>
                  <a:ext uri="{0D108BD9-81ED-4DB2-BD59-A6C34878D82A}">
                    <a16:rowId xmlns:a16="http://schemas.microsoft.com/office/drawing/2014/main" val="2345244665"/>
                  </a:ext>
                </a:extLst>
              </a:tr>
              <a:tr h="370840">
                <a:tc>
                  <a:txBody>
                    <a:bodyPr/>
                    <a:lstStyle/>
                    <a:p>
                      <a:pPr algn="ctr"/>
                      <a:r>
                        <a:rPr lang="en-PH" sz="2400" b="0" dirty="0"/>
                        <a:t>P-E-M-D-A-S</a:t>
                      </a:r>
                    </a:p>
                  </a:txBody>
                  <a:tcPr>
                    <a:noFill/>
                  </a:tcPr>
                </a:tc>
                <a:tc>
                  <a:txBody>
                    <a:bodyPr/>
                    <a:lstStyle/>
                    <a:p>
                      <a:pPr algn="ctr"/>
                      <a:endParaRPr lang="en-PH" sz="2400" b="0" dirty="0"/>
                    </a:p>
                  </a:txBody>
                  <a:tcPr>
                    <a:noFill/>
                  </a:tcPr>
                </a:tc>
                <a:extLst>
                  <a:ext uri="{0D108BD9-81ED-4DB2-BD59-A6C34878D82A}">
                    <a16:rowId xmlns:a16="http://schemas.microsoft.com/office/drawing/2014/main" val="3307892104"/>
                  </a:ext>
                </a:extLst>
              </a:tr>
              <a:tr h="370840">
                <a:tc>
                  <a:txBody>
                    <a:bodyPr/>
                    <a:lstStyle/>
                    <a:p>
                      <a:endParaRPr lang="en-PH" dirty="0"/>
                    </a:p>
                  </a:txBody>
                  <a:tcPr>
                    <a:noFill/>
                  </a:tcPr>
                </a:tc>
                <a:tc>
                  <a:txBody>
                    <a:bodyPr/>
                    <a:lstStyle/>
                    <a:p>
                      <a:endParaRPr lang="en-PH" dirty="0"/>
                    </a:p>
                  </a:txBody>
                  <a:tcPr>
                    <a:noFill/>
                  </a:tcPr>
                </a:tc>
                <a:extLst>
                  <a:ext uri="{0D108BD9-81ED-4DB2-BD59-A6C34878D82A}">
                    <a16:rowId xmlns:a16="http://schemas.microsoft.com/office/drawing/2014/main" val="2517521092"/>
                  </a:ext>
                </a:extLst>
              </a:tr>
            </a:tbl>
          </a:graphicData>
        </a:graphic>
      </p:graphicFrame>
    </p:spTree>
    <p:extLst>
      <p:ext uri="{BB962C8B-B14F-4D97-AF65-F5344CB8AC3E}">
        <p14:creationId xmlns:p14="http://schemas.microsoft.com/office/powerpoint/2010/main" val="1741305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tabLst>
                <a:tab pos="5977890" algn="l"/>
              </a:tabLst>
            </a:pPr>
            <a:r>
              <a:rPr lang="en-US" sz="2400" b="1" dirty="0">
                <a:solidFill>
                  <a:srgbClr val="000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EXPRESSIONS INVOLVING PARENTHESES, EXPONENTS AND THE FOUR OPERATIONS</a:t>
            </a:r>
            <a:endParaRPr lang="en-PH" sz="2000" b="1" dirty="0">
              <a:solidFill>
                <a:srgbClr val="000000"/>
              </a:solidFill>
              <a:highlight>
                <a:srgbClr val="FF00FF"/>
              </a:highligh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tabLst>
                <a:tab pos="597789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Then, do all multiplications and/or divisions, whichever comes first, from left to right.</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spcAft>
                <a:spcPts val="60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Lastly, do additions and/or subtractions, whichever comes first, from left to right.</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spTree>
    <p:extLst>
      <p:ext uri="{BB962C8B-B14F-4D97-AF65-F5344CB8AC3E}">
        <p14:creationId xmlns:p14="http://schemas.microsoft.com/office/powerpoint/2010/main" val="1099186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tabLst>
                    <a:tab pos="5977890" algn="l"/>
                  </a:tabLst>
                </a:pPr>
                <a:r>
                  <a:rPr lang="en-US" sz="2400" b="1" dirty="0">
                    <a:solidFill>
                      <a:srgbClr val="000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EXPRESSIONS INVOLVING PARENTHESES, EXPONENTS AND THE FOUR OPERATIONS</a:t>
                </a:r>
                <a:endParaRPr lang="en-PH" sz="2000" b="1" dirty="0">
                  <a:solidFill>
                    <a:srgbClr val="000000"/>
                  </a:solidFill>
                  <a:highlight>
                    <a:srgbClr val="FF00FF"/>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Example 1: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(45+7)÷(12÷3)+</m:t>
                    </m:r>
                    <m:sSup>
                      <m:sSupPr>
                        <m:ctrlPr>
                          <a:rPr lang="en-PH"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1825"/>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F91C9265-357F-4856-8384-7FA21A8CC5A4}"/>
              </a:ext>
            </a:extLst>
          </p:cNvPr>
          <p:cNvPicPr>
            <a:picLocks noChangeAspect="1"/>
          </p:cNvPicPr>
          <p:nvPr/>
        </p:nvPicPr>
        <p:blipFill>
          <a:blip r:embed="rId4"/>
          <a:stretch>
            <a:fillRect/>
          </a:stretch>
        </p:blipFill>
        <p:spPr>
          <a:xfrm>
            <a:off x="3048000" y="2038350"/>
            <a:ext cx="2939143" cy="2095837"/>
          </a:xfrm>
          <a:prstGeom prst="rect">
            <a:avLst/>
          </a:prstGeom>
        </p:spPr>
      </p:pic>
    </p:spTree>
    <p:extLst>
      <p:ext uri="{BB962C8B-B14F-4D97-AF65-F5344CB8AC3E}">
        <p14:creationId xmlns:p14="http://schemas.microsoft.com/office/powerpoint/2010/main" val="103163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tabLst>
                    <a:tab pos="5977890" algn="l"/>
                  </a:tabLst>
                </a:pPr>
                <a:r>
                  <a:rPr lang="en-US" sz="2400" b="1" dirty="0">
                    <a:solidFill>
                      <a:srgbClr val="000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EXPRESSIONS INVOLVING PARENTHESES, EXPONENTS AND THE FOUR OPERATIONS</a:t>
                </a:r>
                <a:endParaRPr lang="en-PH" sz="2000" b="1" dirty="0">
                  <a:solidFill>
                    <a:srgbClr val="000000"/>
                  </a:solidFill>
                  <a:highlight>
                    <a:srgbClr val="FF00FF"/>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Example 2: </a:t>
                </a:r>
                <a:r>
                  <a:rPr lang="en-US" sz="2800" dirty="0">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p>
                      <m:sSupPr>
                        <m:ctrlPr>
                          <a:rPr lang="en-PH" sz="2800" i="1">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75−26</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÷7</m:t>
                            </m:r>
                          </m:e>
                        </m:d>
                      </m:e>
                      <m:sup>
                        <m:r>
                          <a:rPr lang="en-US" sz="2800" i="1">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−2</m:t>
                            </m:r>
                          </m:e>
                        </m:d>
                      </m:e>
                      <m:sup>
                        <m:r>
                          <a:rPr lang="en-US" sz="2400" i="1">
                            <a:latin typeface="Cambria Math" panose="02040503050406030204" pitchFamily="18" charset="0"/>
                            <a:ea typeface="Times New Roman" panose="02020603050405020304" pitchFamily="18" charset="0"/>
                            <a:cs typeface="Times New Roman" panose="02020603050405020304" pitchFamily="18" charset="0"/>
                          </a:rPr>
                          <m:t>2</m:t>
                        </m:r>
                      </m:sup>
                    </m:sSup>
                    <m:d>
                      <m:dPr>
                        <m:ctrlPr>
                          <a:rPr lang="en-PH" sz="2400" i="1">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latin typeface="Cambria Math" panose="02040503050406030204" pitchFamily="18" charset="0"/>
                            <a:ea typeface="Times New Roman" panose="02020603050405020304" pitchFamily="18" charset="0"/>
                            <a:cs typeface="Times New Roman" panose="02020603050405020304" pitchFamily="18" charset="0"/>
                          </a:rPr>
                          <m:t>84÷12</m:t>
                        </m:r>
                      </m:e>
                    </m:d>
                    <m:r>
                      <a:rPr lang="en-US" sz="2400" i="1">
                        <a:latin typeface="Cambria Math" panose="02040503050406030204" pitchFamily="18" charset="0"/>
                        <a:ea typeface="Times New Roman" panose="02020603050405020304" pitchFamily="18" charset="0"/>
                        <a:cs typeface="Times New Roman" panose="02020603050405020304" pitchFamily="18" charset="0"/>
                      </a:rPr>
                      <m:t>]</m:t>
                    </m:r>
                  </m:oMath>
                </a14:m>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r="-1825"/>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88078A63-6EE6-48FA-8269-1A103FF2DB5E}"/>
              </a:ext>
            </a:extLst>
          </p:cNvPr>
          <p:cNvPicPr>
            <a:picLocks noChangeAspect="1"/>
          </p:cNvPicPr>
          <p:nvPr/>
        </p:nvPicPr>
        <p:blipFill>
          <a:blip r:embed="rId4"/>
          <a:stretch>
            <a:fillRect/>
          </a:stretch>
        </p:blipFill>
        <p:spPr>
          <a:xfrm>
            <a:off x="2667000" y="2114550"/>
            <a:ext cx="4114800" cy="2057400"/>
          </a:xfrm>
          <a:prstGeom prst="rect">
            <a:avLst/>
          </a:prstGeom>
        </p:spPr>
      </p:pic>
    </p:spTree>
    <p:extLst>
      <p:ext uri="{BB962C8B-B14F-4D97-AF65-F5344CB8AC3E}">
        <p14:creationId xmlns:p14="http://schemas.microsoft.com/office/powerpoint/2010/main" val="1215150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4: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33DE4178-4B38-441C-A87F-5196336A5ED0}"/>
              </a:ext>
            </a:extLst>
          </p:cNvPr>
          <p:cNvPicPr>
            <a:picLocks noChangeAspect="1"/>
          </p:cNvPicPr>
          <p:nvPr/>
        </p:nvPicPr>
        <p:blipFill>
          <a:blip r:embed="rId3"/>
          <a:stretch>
            <a:fillRect/>
          </a:stretch>
        </p:blipFill>
        <p:spPr>
          <a:xfrm>
            <a:off x="304800" y="1123950"/>
            <a:ext cx="3690257" cy="347958"/>
          </a:xfrm>
          <a:prstGeom prst="rect">
            <a:avLst/>
          </a:prstGeom>
        </p:spPr>
      </p:pic>
      <p:pic>
        <p:nvPicPr>
          <p:cNvPr id="9" name="Picture 8">
            <a:extLst>
              <a:ext uri="{FF2B5EF4-FFF2-40B4-BE49-F238E27FC236}">
                <a16:creationId xmlns:a16="http://schemas.microsoft.com/office/drawing/2014/main" id="{2F5DF530-0EB9-4644-9722-E548CF2A30E1}"/>
              </a:ext>
            </a:extLst>
          </p:cNvPr>
          <p:cNvPicPr>
            <a:picLocks noChangeAspect="1"/>
          </p:cNvPicPr>
          <p:nvPr/>
        </p:nvPicPr>
        <p:blipFill>
          <a:blip r:embed="rId4"/>
          <a:stretch>
            <a:fillRect/>
          </a:stretch>
        </p:blipFill>
        <p:spPr>
          <a:xfrm>
            <a:off x="4572000" y="1152272"/>
            <a:ext cx="3788229" cy="291313"/>
          </a:xfrm>
          <a:prstGeom prst="rect">
            <a:avLst/>
          </a:prstGeom>
        </p:spPr>
      </p:pic>
    </p:spTree>
    <p:extLst>
      <p:ext uri="{BB962C8B-B14F-4D97-AF65-F5344CB8AC3E}">
        <p14:creationId xmlns:p14="http://schemas.microsoft.com/office/powerpoint/2010/main" val="4278562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spcAft>
                <a:spcPts val="600"/>
              </a:spcAft>
              <a:buNone/>
              <a:tabLst>
                <a:tab pos="5977890" algn="l"/>
              </a:tabLst>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4: </a:t>
            </a:r>
            <a:r>
              <a:rPr lang="en-US" sz="2400" dirty="0">
                <a:effectLst/>
                <a:latin typeface="Calibri" panose="020F0502020204030204" pitchFamily="34" charset="0"/>
                <a:ea typeface="Calibri" panose="020F0502020204030204" pitchFamily="34" charset="0"/>
                <a:cs typeface="Times New Roman" panose="02020603050405020304" pitchFamily="18" charset="0"/>
              </a:rPr>
              <a:t>Solution</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33DE4178-4B38-441C-A87F-5196336A5ED0}"/>
              </a:ext>
            </a:extLst>
          </p:cNvPr>
          <p:cNvPicPr>
            <a:picLocks noChangeAspect="1"/>
          </p:cNvPicPr>
          <p:nvPr/>
        </p:nvPicPr>
        <p:blipFill>
          <a:blip r:embed="rId3"/>
          <a:stretch>
            <a:fillRect/>
          </a:stretch>
        </p:blipFill>
        <p:spPr>
          <a:xfrm>
            <a:off x="304800" y="1123950"/>
            <a:ext cx="3690257" cy="347958"/>
          </a:xfrm>
          <a:prstGeom prst="rect">
            <a:avLst/>
          </a:prstGeom>
        </p:spPr>
      </p:pic>
      <p:pic>
        <p:nvPicPr>
          <p:cNvPr id="9" name="Picture 8">
            <a:extLst>
              <a:ext uri="{FF2B5EF4-FFF2-40B4-BE49-F238E27FC236}">
                <a16:creationId xmlns:a16="http://schemas.microsoft.com/office/drawing/2014/main" id="{2F5DF530-0EB9-4644-9722-E548CF2A30E1}"/>
              </a:ext>
            </a:extLst>
          </p:cNvPr>
          <p:cNvPicPr>
            <a:picLocks noChangeAspect="1"/>
          </p:cNvPicPr>
          <p:nvPr/>
        </p:nvPicPr>
        <p:blipFill>
          <a:blip r:embed="rId4"/>
          <a:stretch>
            <a:fillRect/>
          </a:stretch>
        </p:blipFill>
        <p:spPr>
          <a:xfrm>
            <a:off x="4572000" y="1152272"/>
            <a:ext cx="3788229" cy="291313"/>
          </a:xfrm>
          <a:prstGeom prst="rect">
            <a:avLst/>
          </a:prstGeom>
        </p:spPr>
      </p:pic>
      <p:pic>
        <p:nvPicPr>
          <p:cNvPr id="11" name="Picture 10">
            <a:extLst>
              <a:ext uri="{FF2B5EF4-FFF2-40B4-BE49-F238E27FC236}">
                <a16:creationId xmlns:a16="http://schemas.microsoft.com/office/drawing/2014/main" id="{2B80AFAB-E4DA-4728-9332-C9A7EFB5AA1C}"/>
              </a:ext>
            </a:extLst>
          </p:cNvPr>
          <p:cNvPicPr>
            <a:picLocks noChangeAspect="1"/>
          </p:cNvPicPr>
          <p:nvPr/>
        </p:nvPicPr>
        <p:blipFill>
          <a:blip r:embed="rId5"/>
          <a:stretch>
            <a:fillRect/>
          </a:stretch>
        </p:blipFill>
        <p:spPr>
          <a:xfrm>
            <a:off x="738809" y="1657350"/>
            <a:ext cx="3233057" cy="1408014"/>
          </a:xfrm>
          <a:prstGeom prst="rect">
            <a:avLst/>
          </a:prstGeom>
        </p:spPr>
      </p:pic>
      <p:pic>
        <p:nvPicPr>
          <p:cNvPr id="13" name="Picture 12">
            <a:extLst>
              <a:ext uri="{FF2B5EF4-FFF2-40B4-BE49-F238E27FC236}">
                <a16:creationId xmlns:a16="http://schemas.microsoft.com/office/drawing/2014/main" id="{96756B50-5A33-4288-ACC6-A4F32A4A8096}"/>
              </a:ext>
            </a:extLst>
          </p:cNvPr>
          <p:cNvPicPr>
            <a:picLocks noChangeAspect="1"/>
          </p:cNvPicPr>
          <p:nvPr/>
        </p:nvPicPr>
        <p:blipFill>
          <a:blip r:embed="rId6"/>
          <a:stretch>
            <a:fillRect/>
          </a:stretch>
        </p:blipFill>
        <p:spPr>
          <a:xfrm>
            <a:off x="4794447" y="1657350"/>
            <a:ext cx="3298371" cy="2209126"/>
          </a:xfrm>
          <a:prstGeom prst="rect">
            <a:avLst/>
          </a:prstGeom>
        </p:spPr>
      </p:pic>
    </p:spTree>
    <p:extLst>
      <p:ext uri="{BB962C8B-B14F-4D97-AF65-F5344CB8AC3E}">
        <p14:creationId xmlns:p14="http://schemas.microsoft.com/office/powerpoint/2010/main" val="5028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ctr">
              <a:spcAft>
                <a:spcPts val="600"/>
              </a:spcAft>
              <a:buNone/>
            </a:pPr>
            <a:r>
              <a:rPr lang="en-US" sz="2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SIMPLIFYING NUMERICAL EXPRESSIONS</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a:effectLst/>
                <a:latin typeface="Calibri" panose="020F0502020204030204" pitchFamily="34" charset="0"/>
                <a:ea typeface="Calibri" panose="020F0502020204030204" pitchFamily="34" charset="0"/>
                <a:cs typeface="Times New Roman" panose="02020603050405020304" pitchFamily="18" charset="0"/>
              </a:rPr>
              <a:t>In Mathematics, to simplify means to make something its simplest form. For example:</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400">
                <a:effectLst/>
                <a:latin typeface="Calibri" panose="020F0502020204030204" pitchFamily="34" charset="0"/>
                <a:ea typeface="Calibri" panose="020F0502020204030204" pitchFamily="34" charset="0"/>
                <a:cs typeface="Times New Roman" panose="02020603050405020304" pitchFamily="18" charset="0"/>
              </a:rPr>
              <a:t>The expression above only involves the </a:t>
            </a:r>
            <a:r>
              <a:rPr lang="en-US" sz="24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addition</a:t>
            </a:r>
            <a:r>
              <a:rPr lang="en-US" sz="24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a:effectLst/>
                <a:latin typeface="Calibri" panose="020F0502020204030204" pitchFamily="34" charset="0"/>
                <a:ea typeface="Calibri" panose="020F0502020204030204" pitchFamily="34" charset="0"/>
                <a:cs typeface="Times New Roman" panose="02020603050405020304" pitchFamily="18" charset="0"/>
              </a:rPr>
              <a:t>operation. What will happen if a numerical expression involves all four operations, including parentheses, brackets, braces and exponents? To simplify an expression like this, the correct order of operations must be followed. Not doing so can lead into a HUGE disaster.</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857356A6-D5E4-49D6-95FC-871F051156E7}"/>
              </a:ext>
            </a:extLst>
          </p:cNvPr>
          <p:cNvPicPr>
            <a:picLocks noChangeAspect="1"/>
          </p:cNvPicPr>
          <p:nvPr/>
        </p:nvPicPr>
        <p:blipFill>
          <a:blip r:embed="rId3"/>
          <a:stretch>
            <a:fillRect/>
          </a:stretch>
        </p:blipFill>
        <p:spPr>
          <a:xfrm>
            <a:off x="1190543" y="2190750"/>
            <a:ext cx="14078113" cy="609600"/>
          </a:xfrm>
          <a:prstGeom prst="rect">
            <a:avLst/>
          </a:prstGeom>
        </p:spPr>
      </p:pic>
    </p:spTree>
    <p:extLst>
      <p:ext uri="{BB962C8B-B14F-4D97-AF65-F5344CB8AC3E}">
        <p14:creationId xmlns:p14="http://schemas.microsoft.com/office/powerpoint/2010/main" val="1978454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ctr">
              <a:spcAft>
                <a:spcPts val="600"/>
              </a:spcAft>
              <a:buNone/>
            </a:pPr>
            <a:r>
              <a:rPr lang="en-US" sz="2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ORDER OF OPERATIONS</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We may encounter four different types of numerical expressions:</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8" name="Picture 7">
            <a:extLst>
              <a:ext uri="{FF2B5EF4-FFF2-40B4-BE49-F238E27FC236}">
                <a16:creationId xmlns:a16="http://schemas.microsoft.com/office/drawing/2014/main" id="{E0178290-5AFB-47A7-A469-DC115B94393E}"/>
              </a:ext>
            </a:extLst>
          </p:cNvPr>
          <p:cNvPicPr>
            <a:picLocks noChangeAspect="1"/>
          </p:cNvPicPr>
          <p:nvPr/>
        </p:nvPicPr>
        <p:blipFill>
          <a:blip r:embed="rId3"/>
          <a:stretch>
            <a:fillRect/>
          </a:stretch>
        </p:blipFill>
        <p:spPr>
          <a:xfrm>
            <a:off x="185057" y="1504951"/>
            <a:ext cx="8882743" cy="2514600"/>
          </a:xfrm>
          <a:prstGeom prst="rect">
            <a:avLst/>
          </a:prstGeom>
        </p:spPr>
      </p:pic>
    </p:spTree>
    <p:extLst>
      <p:ext uri="{BB962C8B-B14F-4D97-AF65-F5344CB8AC3E}">
        <p14:creationId xmlns:p14="http://schemas.microsoft.com/office/powerpoint/2010/main" val="134786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a:t>
            </a:r>
            <a:endParaRPr lang="en-PH" sz="20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Expressions involving addition, subtraction, multiplication and division, follows the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MDAS</a:t>
            </a: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rule.</a:t>
            </a:r>
          </a:p>
          <a:p>
            <a:pPr marL="0" indent="0" algn="just">
              <a:spcAft>
                <a:spcPts val="600"/>
              </a:spcAft>
              <a:buNone/>
            </a:pPr>
            <a:endPar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597789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First, do all multiplications and/or divisions, whichever comes first, from left to right.</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Symbol" panose="05050102010706020507" pitchFamily="18" charset="2"/>
              <a:buChar char=""/>
              <a:tabLst>
                <a:tab pos="597789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Then, do all additions and/or subtractions, whichever comes first, from left to right.</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273328FB-94AA-4ED6-8388-D5AD048970E9}"/>
              </a:ext>
            </a:extLst>
          </p:cNvPr>
          <p:cNvPicPr>
            <a:picLocks noChangeAspect="1"/>
          </p:cNvPicPr>
          <p:nvPr/>
        </p:nvPicPr>
        <p:blipFill>
          <a:blip r:embed="rId3"/>
          <a:stretch>
            <a:fillRect/>
          </a:stretch>
        </p:blipFill>
        <p:spPr>
          <a:xfrm>
            <a:off x="328109" y="1885950"/>
            <a:ext cx="8487782" cy="837372"/>
          </a:xfrm>
          <a:prstGeom prst="rect">
            <a:avLst/>
          </a:prstGeom>
        </p:spPr>
      </p:pic>
    </p:spTree>
    <p:extLst>
      <p:ext uri="{BB962C8B-B14F-4D97-AF65-F5344CB8AC3E}">
        <p14:creationId xmlns:p14="http://schemas.microsoft.com/office/powerpoint/2010/main" val="2101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a:t>
                </a:r>
                <a:endParaRPr lang="en-PH" sz="20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Example 1: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d>
                      <m:dPr>
                        <m:ctrlPr>
                          <a:rPr lang="en-PH"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−8</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+10÷</m:t>
                    </m:r>
                    <m:d>
                      <m:dPr>
                        <m:ctrlPr>
                          <a:rPr lang="en-PH"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−5×4</m:t>
                    </m:r>
                  </m:oMath>
                </a14:m>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9CE9D9AF-6B86-4218-BC4B-D476898B2AA1}"/>
              </a:ext>
            </a:extLst>
          </p:cNvPr>
          <p:cNvPicPr>
            <a:picLocks noChangeAspect="1"/>
          </p:cNvPicPr>
          <p:nvPr/>
        </p:nvPicPr>
        <p:blipFill>
          <a:blip r:embed="rId4"/>
          <a:stretch>
            <a:fillRect/>
          </a:stretch>
        </p:blipFill>
        <p:spPr>
          <a:xfrm>
            <a:off x="2547257" y="1825037"/>
            <a:ext cx="3135086" cy="1982549"/>
          </a:xfrm>
          <a:prstGeom prst="rect">
            <a:avLst/>
          </a:prstGeom>
        </p:spPr>
      </p:pic>
    </p:spTree>
    <p:extLst>
      <p:ext uri="{BB962C8B-B14F-4D97-AF65-F5344CB8AC3E}">
        <p14:creationId xmlns:p14="http://schemas.microsoft.com/office/powerpoint/2010/main" val="348835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000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EXPRESSIONS INVOLVING THE FOUR OPERATIONS</a:t>
                </a:r>
                <a:endParaRPr lang="en-PH" sz="20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r>
                  <a:rPr lang="en-US" sz="2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Example 2: </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d>
                      <m:dPr>
                        <m:ctrlPr>
                          <a:rPr lang="en-PH" sz="2400" i="1">
                            <a:latin typeface="Cambria Math" panose="02040503050406030204" pitchFamily="18" charset="0"/>
                          </a:rPr>
                        </m:ctrlPr>
                      </m:dPr>
                      <m:e>
                        <m:r>
                          <a:rPr lang="en-US" sz="2400" i="1">
                            <a:latin typeface="Cambria Math" panose="02040503050406030204" pitchFamily="18" charset="0"/>
                            <a:ea typeface="Calibri" panose="020F0502020204030204" pitchFamily="34" charset="0"/>
                            <a:cs typeface="Times New Roman" panose="02020603050405020304" pitchFamily="18" charset="0"/>
                          </a:rPr>
                          <m:t>−6</m:t>
                        </m:r>
                      </m:e>
                    </m:d>
                    <m:d>
                      <m:dPr>
                        <m:ctrlPr>
                          <a:rPr lang="en-PH" sz="2400" i="1">
                            <a:latin typeface="Cambria Math" panose="02040503050406030204" pitchFamily="18" charset="0"/>
                          </a:rPr>
                        </m:ctrlPr>
                      </m:dPr>
                      <m:e>
                        <m:r>
                          <a:rPr lang="en-US" sz="2400" i="1">
                            <a:latin typeface="Cambria Math" panose="02040503050406030204" pitchFamily="18" charset="0"/>
                            <a:ea typeface="Calibri" panose="020F0502020204030204" pitchFamily="34" charset="0"/>
                            <a:cs typeface="Times New Roman" panose="02020603050405020304" pitchFamily="18" charset="0"/>
                          </a:rPr>
                          <m:t>3</m:t>
                        </m:r>
                      </m:e>
                    </m:d>
                    <m:r>
                      <a:rPr lang="en-US" sz="2400" i="1">
                        <a:latin typeface="Cambria Math" panose="02040503050406030204" pitchFamily="18" charset="0"/>
                        <a:ea typeface="Calibri" panose="020F0502020204030204" pitchFamily="34" charset="0"/>
                        <a:cs typeface="Times New Roman" panose="02020603050405020304" pitchFamily="18" charset="0"/>
                      </a:rPr>
                      <m:t>÷9−10−(−12)</m:t>
                    </m:r>
                  </m:oMath>
                </a14:m>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tabLst>
                    <a:tab pos="5977890" algn="l"/>
                  </a:tabLst>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438150"/>
                <a:ext cx="8686800" cy="4343400"/>
              </a:xfrm>
              <a:blipFill>
                <a:blip r:embed="rId2"/>
                <a:stretch>
                  <a:fillRect l="-1123" t="-1124"/>
                </a:stretch>
              </a:blipFill>
            </p:spPr>
            <p:txBody>
              <a:bodyPr/>
              <a:lstStyle/>
              <a:p>
                <a:r>
                  <a:rPr lang="en-PH">
                    <a:noFill/>
                  </a:rPr>
                  <a:t> </a:t>
                </a:r>
              </a:p>
            </p:txBody>
          </p:sp>
        </mc:Fallback>
      </mc:AlternateContent>
      <p:pic>
        <p:nvPicPr>
          <p:cNvPr id="7" name="Picture 6">
            <a:extLst>
              <a:ext uri="{FF2B5EF4-FFF2-40B4-BE49-F238E27FC236}">
                <a16:creationId xmlns:a16="http://schemas.microsoft.com/office/drawing/2014/main" id="{97322F3D-D66C-4FA3-9630-D03259EE246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5" name="Picture 4">
            <a:extLst>
              <a:ext uri="{FF2B5EF4-FFF2-40B4-BE49-F238E27FC236}">
                <a16:creationId xmlns:a16="http://schemas.microsoft.com/office/drawing/2014/main" id="{16FC734B-A30F-46FD-B9CA-BC3576433340}"/>
              </a:ext>
            </a:extLst>
          </p:cNvPr>
          <p:cNvPicPr>
            <a:picLocks noChangeAspect="1"/>
          </p:cNvPicPr>
          <p:nvPr/>
        </p:nvPicPr>
        <p:blipFill>
          <a:blip r:embed="rId4"/>
          <a:stretch>
            <a:fillRect/>
          </a:stretch>
        </p:blipFill>
        <p:spPr>
          <a:xfrm>
            <a:off x="2819400" y="1657350"/>
            <a:ext cx="3200400" cy="2571052"/>
          </a:xfrm>
          <a:prstGeom prst="rect">
            <a:avLst/>
          </a:prstGeom>
        </p:spPr>
      </p:pic>
    </p:spTree>
    <p:extLst>
      <p:ext uri="{BB962C8B-B14F-4D97-AF65-F5344CB8AC3E}">
        <p14:creationId xmlns:p14="http://schemas.microsoft.com/office/powerpoint/2010/main" val="423208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a:latin typeface="Cambria" panose="02040503050406030204" pitchFamily="18" charset="0"/>
              </a:rPr>
              <a:t>SIMPLIFYING NUMERICAL EXPRESSIONS (ORDER OF OPERATIONS)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438150"/>
            <a:ext cx="8686800" cy="4343400"/>
          </a:xfrm>
        </p:spPr>
        <p:txBody>
          <a:bodyPr>
            <a:noAutofit/>
          </a:bodyPr>
          <a:lstStyle/>
          <a:p>
            <a:pPr marL="0" indent="0" algn="just">
              <a:spcAft>
                <a:spcPts val="600"/>
              </a:spcAft>
              <a:buNone/>
            </a:pPr>
            <a:r>
              <a:rPr lang="en-US" sz="2400" b="1" dirty="0">
                <a:solidFill>
                  <a:srgbClr val="4F81BD"/>
                </a:solidFill>
                <a:effectLst/>
                <a:latin typeface="Calibri" panose="020F0502020204030204" pitchFamily="34" charset="0"/>
                <a:ea typeface="Calibri" panose="020F0502020204030204" pitchFamily="34" charset="0"/>
                <a:cs typeface="Times New Roman" panose="02020603050405020304" pitchFamily="18" charset="0"/>
              </a:rPr>
              <a:t>Sample Problem 1: </a:t>
            </a:r>
            <a:r>
              <a:rPr lang="en-US" sz="2400" dirty="0">
                <a:effectLst/>
                <a:latin typeface="Calibri" panose="020F0502020204030204" pitchFamily="34" charset="0"/>
                <a:ea typeface="Calibri" panose="020F0502020204030204" pitchFamily="34" charset="0"/>
                <a:cs typeface="Times New Roman" panose="02020603050405020304" pitchFamily="18" charset="0"/>
              </a:rPr>
              <a:t>Simplify the expressions below.</a:t>
            </a:r>
          </a:p>
          <a:p>
            <a:pPr marL="0" indent="0" algn="just">
              <a:spcAft>
                <a:spcPts val="600"/>
              </a:spcAft>
              <a:buNone/>
            </a:pP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6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7322F3D-D66C-4FA3-9630-D03259EE24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29400" y="4816171"/>
            <a:ext cx="2438400" cy="304800"/>
          </a:xfrm>
          <a:prstGeom prst="rect">
            <a:avLst/>
          </a:prstGeom>
        </p:spPr>
      </p:pic>
      <p:pic>
        <p:nvPicPr>
          <p:cNvPr id="6" name="Picture 5">
            <a:extLst>
              <a:ext uri="{FF2B5EF4-FFF2-40B4-BE49-F238E27FC236}">
                <a16:creationId xmlns:a16="http://schemas.microsoft.com/office/drawing/2014/main" id="{5082B7DC-4EB8-40E2-A618-72056A682E8A}"/>
              </a:ext>
            </a:extLst>
          </p:cNvPr>
          <p:cNvPicPr>
            <a:picLocks noChangeAspect="1"/>
          </p:cNvPicPr>
          <p:nvPr/>
        </p:nvPicPr>
        <p:blipFill>
          <a:blip r:embed="rId3"/>
          <a:stretch>
            <a:fillRect/>
          </a:stretch>
        </p:blipFill>
        <p:spPr>
          <a:xfrm>
            <a:off x="304800" y="1123950"/>
            <a:ext cx="2906486" cy="250853"/>
          </a:xfrm>
          <a:prstGeom prst="rect">
            <a:avLst/>
          </a:prstGeom>
        </p:spPr>
      </p:pic>
      <p:pic>
        <p:nvPicPr>
          <p:cNvPr id="9" name="Picture 8">
            <a:extLst>
              <a:ext uri="{FF2B5EF4-FFF2-40B4-BE49-F238E27FC236}">
                <a16:creationId xmlns:a16="http://schemas.microsoft.com/office/drawing/2014/main" id="{FC7213E3-2F01-4189-A5F0-69BEF42ECF98}"/>
              </a:ext>
            </a:extLst>
          </p:cNvPr>
          <p:cNvPicPr>
            <a:picLocks noChangeAspect="1"/>
          </p:cNvPicPr>
          <p:nvPr/>
        </p:nvPicPr>
        <p:blipFill>
          <a:blip r:embed="rId4"/>
          <a:stretch>
            <a:fillRect/>
          </a:stretch>
        </p:blipFill>
        <p:spPr>
          <a:xfrm>
            <a:off x="4191000" y="1147031"/>
            <a:ext cx="2906486" cy="310991"/>
          </a:xfrm>
          <a:prstGeom prst="rect">
            <a:avLst/>
          </a:prstGeom>
        </p:spPr>
      </p:pic>
    </p:spTree>
    <p:extLst>
      <p:ext uri="{BB962C8B-B14F-4D97-AF65-F5344CB8AC3E}">
        <p14:creationId xmlns:p14="http://schemas.microsoft.com/office/powerpoint/2010/main" val="996821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Words>
  <Application>Microsoft Office PowerPoint</Application>
  <PresentationFormat>On-screen Show (16:9)</PresentationFormat>
  <Paragraphs>166</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Cambria</vt:lpstr>
      <vt:lpstr>Cambria Math</vt:lpstr>
      <vt:lpstr>Symbol</vt:lpstr>
      <vt:lpstr>Office Theme</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lpstr>SIMPLIFYING NUMERICAL EXPRESSIONS (ORDER OF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2022-05-18T18:12:34Z</dcterms:created>
  <dcterms:modified xsi:type="dcterms:W3CDTF">2022-05-18T18:14:59Z</dcterms:modified>
</cp:coreProperties>
</file>