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64" r:id="rId5"/>
    <p:sldId id="322" r:id="rId6"/>
    <p:sldId id="323" r:id="rId7"/>
    <p:sldId id="324" r:id="rId8"/>
    <p:sldId id="351" r:id="rId9"/>
    <p:sldId id="352" r:id="rId10"/>
    <p:sldId id="353" r:id="rId11"/>
    <p:sldId id="325" r:id="rId12"/>
    <p:sldId id="354" r:id="rId13"/>
    <p:sldId id="296" r:id="rId14"/>
    <p:sldId id="300" r:id="rId15"/>
    <p:sldId id="355" r:id="rId16"/>
    <p:sldId id="356" r:id="rId17"/>
    <p:sldId id="357" r:id="rId18"/>
    <p:sldId id="358" r:id="rId19"/>
    <p:sldId id="359" r:id="rId20"/>
    <p:sldId id="276" r:id="rId21"/>
    <p:sldId id="278" r:id="rId22"/>
    <p:sldId id="360" r:id="rId23"/>
    <p:sldId id="361" r:id="rId24"/>
    <p:sldId id="362" r:id="rId25"/>
    <p:sldId id="363" r:id="rId26"/>
    <p:sldId id="364" r:id="rId27"/>
    <p:sldId id="330" r:id="rId28"/>
    <p:sldId id="331" r:id="rId29"/>
    <p:sldId id="365" r:id="rId30"/>
    <p:sldId id="366" r:id="rId31"/>
    <p:sldId id="367" r:id="rId32"/>
    <p:sldId id="368" r:id="rId33"/>
    <p:sldId id="369" r:id="rId3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20" autoAdjust="0"/>
    <p:restoredTop sz="94681"/>
  </p:normalViewPr>
  <p:slideViewPr>
    <p:cSldViewPr>
      <p:cViewPr varScale="1">
        <p:scale>
          <a:sx n="143" d="100"/>
          <a:sy n="143" d="100"/>
        </p:scale>
        <p:origin x="704" y="19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CBE5F3-27CF-44C3-A2EE-15DF75A08928}" type="datetimeFigureOut">
              <a:rPr lang="en-US" smtClean="0"/>
              <a:t>1/5/19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77587-7F8C-478B-B7E0-AA2100B03F96}" type="slidenum">
              <a:rPr lang="en-US" smtClean="0"/>
              <a:t>‹#›</a:t>
            </a:fld>
            <a:endParaRPr lang="en-US"/>
          </a:p>
        </p:txBody>
      </p:sp>
    </p:spTree>
    <p:extLst>
      <p:ext uri="{BB962C8B-B14F-4D97-AF65-F5344CB8AC3E}">
        <p14:creationId xmlns:p14="http://schemas.microsoft.com/office/powerpoint/2010/main" val="1623419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77587-7F8C-478B-B7E0-AA2100B03F96}" type="slidenum">
              <a:rPr lang="en-US" smtClean="0"/>
              <a:t>12</a:t>
            </a:fld>
            <a:endParaRPr lang="en-US"/>
          </a:p>
        </p:txBody>
      </p:sp>
    </p:spTree>
    <p:extLst>
      <p:ext uri="{BB962C8B-B14F-4D97-AF65-F5344CB8AC3E}">
        <p14:creationId xmlns:p14="http://schemas.microsoft.com/office/powerpoint/2010/main" val="3526296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8"/>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2"/>
            <a:ext cx="2057400" cy="438864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2"/>
            <a:ext cx="6019800" cy="43886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151335"/>
            <a:ext cx="4040188" cy="47982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1631156"/>
            <a:ext cx="4040188" cy="29634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8"/>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3"/>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6"/>
            <a:ext cx="2133600" cy="27384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1/5/19</a:t>
            </a:fld>
            <a:endParaRPr lang="en-US"/>
          </a:p>
        </p:txBody>
      </p:sp>
      <p:sp>
        <p:nvSpPr>
          <p:cNvPr id="5" name="Footer Placeholder 4"/>
          <p:cNvSpPr>
            <a:spLocks noGrp="1"/>
          </p:cNvSpPr>
          <p:nvPr>
            <p:ph type="ftr" sz="quarter" idx="3"/>
          </p:nvPr>
        </p:nvSpPr>
        <p:spPr>
          <a:xfrm>
            <a:off x="3124200" y="4767266"/>
            <a:ext cx="2895600" cy="27384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6"/>
            <a:ext cx="2133600" cy="27384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2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2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55.png"/><Relationship Id="rId3" Type="http://schemas.openxmlformats.org/officeDocument/2006/relationships/image" Target="../media/image50.png"/><Relationship Id="rId7" Type="http://schemas.openxmlformats.org/officeDocument/2006/relationships/image" Target="../media/image54.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7.png"/><Relationship Id="rId7" Type="http://schemas.openxmlformats.org/officeDocument/2006/relationships/image" Target="../media/image61.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59.png"/><Relationship Id="rId4" Type="http://schemas.openxmlformats.org/officeDocument/2006/relationships/image" Target="../media/image58.png"/></Relationships>
</file>

<file path=ppt/slides/_rels/slide32.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68.png"/><Relationship Id="rId3" Type="http://schemas.openxmlformats.org/officeDocument/2006/relationships/image" Target="../media/image63.png"/><Relationship Id="rId7" Type="http://schemas.openxmlformats.org/officeDocument/2006/relationships/image" Target="../media/image6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6.png"/><Relationship Id="rId5" Type="http://schemas.openxmlformats.org/officeDocument/2006/relationships/image" Target="../media/image65.png"/><Relationship Id="rId4" Type="http://schemas.openxmlformats.org/officeDocument/2006/relationships/image" Target="../media/image64.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343150"/>
            <a:ext cx="8305800" cy="1981200"/>
          </a:xfrm>
        </p:spPr>
        <p:txBody>
          <a:bodyPr>
            <a:normAutofit/>
          </a:bodyPr>
          <a:lstStyle/>
          <a:p>
            <a:r>
              <a:rPr lang="en-US" sz="4400" dirty="0">
                <a:solidFill>
                  <a:schemeClr val="tx1"/>
                </a:solidFill>
              </a:rPr>
              <a:t>The Order of Operations</a:t>
            </a:r>
          </a:p>
          <a:p>
            <a:r>
              <a:rPr lang="en-US" sz="3500" dirty="0"/>
              <a:t>Unit 1 Lesson 3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650" y="1276350"/>
            <a:ext cx="8724900" cy="862903"/>
          </a:xfrm>
          <a:prstGeom prst="rect">
            <a:avLst/>
          </a:prstGeom>
        </p:spPr>
      </p:pic>
    </p:spTree>
    <p:extLst>
      <p:ext uri="{BB962C8B-B14F-4D97-AF65-F5344CB8AC3E}">
        <p14:creationId xmlns:p14="http://schemas.microsoft.com/office/powerpoint/2010/main" val="154894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590550"/>
            <a:ext cx="8686800" cy="1384995"/>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385821" y="1975545"/>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4" name="Rectangle 3"/>
              <p:cNvSpPr/>
              <p:nvPr/>
            </p:nvSpPr>
            <p:spPr>
              <a:xfrm>
                <a:off x="1143000" y="1952169"/>
                <a:ext cx="28973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solidFill>
                            <a:srgbClr val="FF0000"/>
                          </a:solidFill>
                          <a:latin typeface="Cambria Math"/>
                        </a:rPr>
                        <m:t>𝟏𝟗𝟔</m:t>
                      </m:r>
                      <m:r>
                        <a:rPr lang="en-US" sz="2800" b="1" i="1" smtClean="0">
                          <a:solidFill>
                            <a:srgbClr val="FF0000"/>
                          </a:solidFill>
                          <a:latin typeface="Cambria Math"/>
                        </a:rPr>
                        <m:t>∗</m:t>
                      </m:r>
                      <m:r>
                        <a:rPr lang="en-US" sz="2800" b="1" i="1" smtClean="0">
                          <a:solidFill>
                            <a:srgbClr val="FF0000"/>
                          </a:solidFill>
                          <a:latin typeface="Cambria Math"/>
                        </a:rPr>
                        <m:t>𝟏𝟎</m:t>
                      </m:r>
                      <m:r>
                        <a:rPr lang="en-US" sz="2800" b="1" i="1">
                          <a:latin typeface="Cambria Math"/>
                        </a:rPr>
                        <m:t>−</m:t>
                      </m:r>
                      <m:r>
                        <a:rPr lang="en-US" sz="2800" b="1" i="1">
                          <a:latin typeface="Cambria Math"/>
                        </a:rPr>
                        <m:t>𝟐𝟔</m:t>
                      </m:r>
                      <m:r>
                        <a:rPr lang="en-US" sz="2800" b="1" i="1">
                          <a:latin typeface="Cambria Math"/>
                        </a:rPr>
                        <m:t>=</m:t>
                      </m:r>
                    </m:oMath>
                  </m:oMathPara>
                </a14:m>
                <a:endParaRPr lang="en-US" sz="2800" b="1" dirty="0"/>
              </a:p>
            </p:txBody>
          </p:sp>
        </mc:Choice>
        <mc:Fallback xmlns="">
          <p:sp>
            <p:nvSpPr>
              <p:cNvPr id="4" name="Rectangle 3"/>
              <p:cNvSpPr>
                <a:spLocks noRot="1" noChangeAspect="1" noMove="1" noResize="1" noEditPoints="1" noAdjustHandles="1" noChangeArrowheads="1" noChangeShapeType="1" noTextEdit="1"/>
              </p:cNvSpPr>
              <p:nvPr/>
            </p:nvSpPr>
            <p:spPr>
              <a:xfrm>
                <a:off x="1143000" y="1952169"/>
                <a:ext cx="2897396" cy="523220"/>
              </a:xfrm>
              <a:prstGeom prst="rect">
                <a:avLst/>
              </a:prstGeom>
              <a:blipFill rotWithShape="1">
                <a:blip r:embed="rId3"/>
                <a:stretch>
                  <a:fillRect t="-10465" r="-5053"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762000" y="2498765"/>
                <a:ext cx="285097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FFC000"/>
                          </a:solidFill>
                          <a:latin typeface="Cambria Math"/>
                        </a:rPr>
                        <m:t>𝟏</m:t>
                      </m:r>
                      <m:r>
                        <a:rPr lang="en-US" sz="2800" b="1" i="1" smtClean="0">
                          <a:solidFill>
                            <a:srgbClr val="FFC000"/>
                          </a:solidFill>
                          <a:latin typeface="Cambria Math"/>
                        </a:rPr>
                        <m:t>,</m:t>
                      </m:r>
                      <m:r>
                        <a:rPr lang="en-US" sz="2800" b="1" i="1" smtClean="0">
                          <a:solidFill>
                            <a:srgbClr val="FFC000"/>
                          </a:solidFill>
                          <a:latin typeface="Cambria Math"/>
                        </a:rPr>
                        <m:t>𝟗𝟔𝟎</m:t>
                      </m:r>
                      <m:r>
                        <a:rPr lang="en-US" sz="2800" b="1" i="1" smtClean="0">
                          <a:solidFill>
                            <a:srgbClr val="FFC000"/>
                          </a:solidFill>
                          <a:latin typeface="Cambria Math"/>
                        </a:rPr>
                        <m:t>−</m:t>
                      </m:r>
                      <m:r>
                        <a:rPr lang="en-US" sz="2800" b="1" i="1" smtClean="0">
                          <a:solidFill>
                            <a:srgbClr val="FFC000"/>
                          </a:solidFill>
                          <a:latin typeface="Cambria Math"/>
                        </a:rPr>
                        <m:t>𝟐𝟔</m:t>
                      </m:r>
                      <m:r>
                        <a:rPr lang="en-US" sz="2800" b="1" i="1">
                          <a:latin typeface="Cambria Math"/>
                        </a:rPr>
                        <m:t>=</m:t>
                      </m:r>
                    </m:oMath>
                  </m:oMathPara>
                </a14:m>
                <a:endParaRPr lang="en-US" sz="2800" b="1" dirty="0"/>
              </a:p>
            </p:txBody>
          </p:sp>
        </mc:Choice>
        <mc:Fallback xmlns="">
          <p:sp>
            <p:nvSpPr>
              <p:cNvPr id="6" name="Rectangle 5"/>
              <p:cNvSpPr>
                <a:spLocks noRot="1" noChangeAspect="1" noMove="1" noResize="1" noEditPoints="1" noAdjustHandles="1" noChangeArrowheads="1" noChangeShapeType="1" noTextEdit="1"/>
              </p:cNvSpPr>
              <p:nvPr/>
            </p:nvSpPr>
            <p:spPr>
              <a:xfrm>
                <a:off x="762000" y="2498765"/>
                <a:ext cx="2850973" cy="523220"/>
              </a:xfrm>
              <a:prstGeom prst="rect">
                <a:avLst/>
              </a:prstGeom>
              <a:blipFill rotWithShape="1">
                <a:blip r:embed="rId4"/>
                <a:stretch>
                  <a:fillRect t="-10465" r="-512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762000" y="3106498"/>
                <a:ext cx="162666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latin typeface="Cambria Math"/>
                        </a:rPr>
                        <m:t>𝟏</m:t>
                      </m:r>
                      <m:r>
                        <a:rPr lang="en-US" sz="2800" b="1" i="1" smtClean="0">
                          <a:latin typeface="Cambria Math"/>
                        </a:rPr>
                        <m:t>,</m:t>
                      </m:r>
                      <m:r>
                        <a:rPr lang="en-US" sz="2800" b="1" i="1" smtClean="0">
                          <a:latin typeface="Cambria Math"/>
                        </a:rPr>
                        <m:t>𝟗𝟑𝟒</m:t>
                      </m:r>
                    </m:oMath>
                  </m:oMathPara>
                </a14:m>
                <a:endParaRPr lang="en-US" sz="2800" b="1" dirty="0"/>
              </a:p>
            </p:txBody>
          </p:sp>
        </mc:Choice>
        <mc:Fallback xmlns="">
          <p:sp>
            <p:nvSpPr>
              <p:cNvPr id="7" name="Rectangle 6"/>
              <p:cNvSpPr>
                <a:spLocks noRot="1" noChangeAspect="1" noMove="1" noResize="1" noEditPoints="1" noAdjustHandles="1" noChangeArrowheads="1" noChangeShapeType="1" noTextEdit="1"/>
              </p:cNvSpPr>
              <p:nvPr/>
            </p:nvSpPr>
            <p:spPr>
              <a:xfrm>
                <a:off x="762000" y="3106498"/>
                <a:ext cx="1626663" cy="523220"/>
              </a:xfrm>
              <a:prstGeom prst="rect">
                <a:avLst/>
              </a:prstGeom>
              <a:blipFill rotWithShape="1">
                <a:blip r:embed="rId5"/>
                <a:stretch>
                  <a:fillRect t="-10588" r="-9363" b="-34118"/>
                </a:stretch>
              </a:blipFill>
            </p:spPr>
            <p:txBody>
              <a:bodyPr/>
              <a:lstStyle/>
              <a:p>
                <a:r>
                  <a:rPr lang="en-US">
                    <a:noFill/>
                  </a:rPr>
                  <a:t> </a:t>
                </a:r>
              </a:p>
            </p:txBody>
          </p:sp>
        </mc:Fallback>
      </mc:AlternateContent>
    </p:spTree>
    <p:extLst>
      <p:ext uri="{BB962C8B-B14F-4D97-AF65-F5344CB8AC3E}">
        <p14:creationId xmlns:p14="http://schemas.microsoft.com/office/powerpoint/2010/main" val="3423618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590550"/>
            <a:ext cx="8686800" cy="1384995"/>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385821" y="1975545"/>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4" name="Rectangle 3"/>
              <p:cNvSpPr/>
              <p:nvPr/>
            </p:nvSpPr>
            <p:spPr>
              <a:xfrm>
                <a:off x="1066800" y="1962802"/>
                <a:ext cx="418146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𝟏𝟎𝟎</m:t>
                      </m:r>
                      <m:r>
                        <a:rPr lang="en-US" sz="2800" b="1" i="1">
                          <a:latin typeface="Cambria Math"/>
                        </a:rPr>
                        <m:t>∗</m:t>
                      </m:r>
                      <m:r>
                        <a:rPr lang="en-US" sz="2800" b="1" i="1">
                          <a:latin typeface="Cambria Math"/>
                        </a:rPr>
                        <m:t>𝟐</m:t>
                      </m:r>
                      <m:r>
                        <a:rPr lang="en-US" sz="2800" b="1" i="1">
                          <a:latin typeface="Cambria Math"/>
                        </a:rPr>
                        <m:t>÷</m:t>
                      </m:r>
                      <m:r>
                        <a:rPr lang="en-US" sz="2800" b="1" i="1">
                          <a:latin typeface="Cambria Math"/>
                        </a:rPr>
                        <m:t>𝟒𝟎</m:t>
                      </m:r>
                      <m:r>
                        <a:rPr lang="en-US" sz="2800" b="1" i="1">
                          <a:latin typeface="Cambria Math"/>
                        </a:rPr>
                        <m:t>−</m:t>
                      </m:r>
                      <m:r>
                        <a:rPr lang="en-US" sz="2800" b="1" i="1">
                          <a:latin typeface="Cambria Math"/>
                        </a:rPr>
                        <m:t>𝟏𝟔</m:t>
                      </m:r>
                      <m:r>
                        <a:rPr lang="en-US" sz="2800" b="1" i="1">
                          <a:latin typeface="Cambria Math"/>
                        </a:rPr>
                        <m:t>÷</m:t>
                      </m:r>
                      <m:r>
                        <a:rPr lang="en-US" sz="2800" b="1" i="1">
                          <a:latin typeface="Cambria Math"/>
                        </a:rPr>
                        <m:t>𝟒</m:t>
                      </m:r>
                      <m:r>
                        <a:rPr lang="en-US" sz="2800" b="1" i="1">
                          <a:latin typeface="Cambria Math"/>
                        </a:rPr>
                        <m:t>=</m:t>
                      </m:r>
                    </m:oMath>
                  </m:oMathPara>
                </a14:m>
                <a:endParaRPr lang="en-US" sz="2800" b="1" dirty="0"/>
              </a:p>
            </p:txBody>
          </p:sp>
        </mc:Choice>
        <mc:Fallback xmlns="">
          <p:sp>
            <p:nvSpPr>
              <p:cNvPr id="4" name="Rectangle 3"/>
              <p:cNvSpPr>
                <a:spLocks noRot="1" noChangeAspect="1" noMove="1" noResize="1" noEditPoints="1" noAdjustHandles="1" noChangeArrowheads="1" noChangeShapeType="1" noTextEdit="1"/>
              </p:cNvSpPr>
              <p:nvPr/>
            </p:nvSpPr>
            <p:spPr>
              <a:xfrm>
                <a:off x="1066800" y="1962802"/>
                <a:ext cx="4181466" cy="523220"/>
              </a:xfrm>
              <a:prstGeom prst="rect">
                <a:avLst/>
              </a:prstGeom>
              <a:blipFill rotWithShape="1">
                <a:blip r:embed="rId3"/>
                <a:stretch>
                  <a:fillRect t="-10465" r="-3353" b="-32558"/>
                </a:stretch>
              </a:blipFill>
            </p:spPr>
            <p:txBody>
              <a:bodyPr/>
              <a:lstStyle/>
              <a:p>
                <a:r>
                  <a:rPr lang="en-US">
                    <a:noFill/>
                  </a:rPr>
                  <a:t> </a:t>
                </a:r>
              </a:p>
            </p:txBody>
          </p:sp>
        </mc:Fallback>
      </mc:AlternateContent>
    </p:spTree>
    <p:extLst>
      <p:ext uri="{BB962C8B-B14F-4D97-AF65-F5344CB8AC3E}">
        <p14:creationId xmlns:p14="http://schemas.microsoft.com/office/powerpoint/2010/main" val="2866618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590550"/>
            <a:ext cx="8686800" cy="1384995"/>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385821" y="1975545"/>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4" name="Rectangle 3"/>
              <p:cNvSpPr/>
              <p:nvPr/>
            </p:nvSpPr>
            <p:spPr>
              <a:xfrm>
                <a:off x="1213884" y="1975545"/>
                <a:ext cx="418146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solidFill>
                            <a:srgbClr val="FF0000"/>
                          </a:solidFill>
                          <a:latin typeface="Cambria Math"/>
                        </a:rPr>
                        <m:t>𝟏𝟎𝟎</m:t>
                      </m:r>
                      <m:r>
                        <a:rPr lang="en-US" sz="2800" b="1" i="1" smtClean="0">
                          <a:solidFill>
                            <a:srgbClr val="FF0000"/>
                          </a:solidFill>
                          <a:latin typeface="Cambria Math"/>
                        </a:rPr>
                        <m:t>∗</m:t>
                      </m:r>
                      <m:r>
                        <a:rPr lang="en-US" sz="2800" b="1" i="1" smtClean="0">
                          <a:solidFill>
                            <a:srgbClr val="FF0000"/>
                          </a:solidFill>
                          <a:latin typeface="Cambria Math"/>
                        </a:rPr>
                        <m:t>𝟐</m:t>
                      </m:r>
                      <m:r>
                        <a:rPr lang="en-US" sz="2800" b="1" i="1">
                          <a:latin typeface="Cambria Math"/>
                        </a:rPr>
                        <m:t>÷</m:t>
                      </m:r>
                      <m:r>
                        <a:rPr lang="en-US" sz="2800" b="1" i="1">
                          <a:latin typeface="Cambria Math"/>
                        </a:rPr>
                        <m:t>𝟒𝟎</m:t>
                      </m:r>
                      <m:r>
                        <a:rPr lang="en-US" sz="2800" b="1" i="1">
                          <a:latin typeface="Cambria Math"/>
                        </a:rPr>
                        <m:t>−</m:t>
                      </m:r>
                      <m:r>
                        <a:rPr lang="en-US" sz="2800" b="1" i="1" smtClean="0">
                          <a:solidFill>
                            <a:srgbClr val="FF0000"/>
                          </a:solidFill>
                          <a:latin typeface="Cambria Math"/>
                        </a:rPr>
                        <m:t>𝟏𝟔</m:t>
                      </m:r>
                      <m:r>
                        <a:rPr lang="en-US" sz="2800" b="1" i="1" smtClean="0">
                          <a:solidFill>
                            <a:srgbClr val="FF0000"/>
                          </a:solidFill>
                          <a:latin typeface="Cambria Math"/>
                        </a:rPr>
                        <m:t>÷</m:t>
                      </m:r>
                      <m:r>
                        <a:rPr lang="en-US" sz="2800" b="1" i="1" smtClean="0">
                          <a:solidFill>
                            <a:srgbClr val="FF0000"/>
                          </a:solidFill>
                          <a:latin typeface="Cambria Math"/>
                        </a:rPr>
                        <m:t>𝟒</m:t>
                      </m:r>
                      <m:r>
                        <a:rPr lang="en-US" sz="2800" b="1" i="1">
                          <a:latin typeface="Cambria Math"/>
                        </a:rPr>
                        <m:t>=</m:t>
                      </m:r>
                    </m:oMath>
                  </m:oMathPara>
                </a14:m>
                <a:endParaRPr lang="en-US" sz="2800" b="1" dirty="0"/>
              </a:p>
            </p:txBody>
          </p:sp>
        </mc:Choice>
        <mc:Fallback xmlns="">
          <p:sp>
            <p:nvSpPr>
              <p:cNvPr id="4" name="Rectangle 3"/>
              <p:cNvSpPr>
                <a:spLocks noRot="1" noChangeAspect="1" noMove="1" noResize="1" noEditPoints="1" noAdjustHandles="1" noChangeArrowheads="1" noChangeShapeType="1" noTextEdit="1"/>
              </p:cNvSpPr>
              <p:nvPr/>
            </p:nvSpPr>
            <p:spPr>
              <a:xfrm>
                <a:off x="1213884" y="1975545"/>
                <a:ext cx="4181466" cy="523220"/>
              </a:xfrm>
              <a:prstGeom prst="rect">
                <a:avLst/>
              </a:prstGeom>
              <a:blipFill rotWithShape="1">
                <a:blip r:embed="rId4"/>
                <a:stretch>
                  <a:fillRect t="-10465" r="-3499"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914400" y="2571750"/>
                <a:ext cx="314464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FFC000"/>
                          </a:solidFill>
                          <a:latin typeface="Cambria Math"/>
                        </a:rPr>
                        <m:t>𝟐𝟎𝟎</m:t>
                      </m:r>
                      <m:r>
                        <a:rPr lang="en-US" sz="2800" b="1" i="1" smtClean="0">
                          <a:solidFill>
                            <a:srgbClr val="FFC000"/>
                          </a:solidFill>
                          <a:latin typeface="Cambria Math"/>
                        </a:rPr>
                        <m:t>÷</m:t>
                      </m:r>
                      <m:r>
                        <a:rPr lang="en-US" sz="2800" b="1" i="1" smtClean="0">
                          <a:solidFill>
                            <a:srgbClr val="FFC000"/>
                          </a:solidFill>
                          <a:latin typeface="Cambria Math"/>
                        </a:rPr>
                        <m:t>𝟒𝟎</m:t>
                      </m:r>
                      <m:r>
                        <a:rPr lang="en-US" sz="2800" b="1" i="1">
                          <a:latin typeface="Cambria Math"/>
                        </a:rPr>
                        <m:t>−</m:t>
                      </m:r>
                      <m:r>
                        <a:rPr lang="en-US" sz="2800" b="1" i="1">
                          <a:latin typeface="Cambria Math"/>
                        </a:rPr>
                        <m:t>𝟒</m:t>
                      </m:r>
                      <m:r>
                        <a:rPr lang="en-US" sz="2800" b="1" i="1">
                          <a:latin typeface="Cambria Math"/>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914400" y="2571750"/>
                <a:ext cx="3144643" cy="523220"/>
              </a:xfrm>
              <a:prstGeom prst="rect">
                <a:avLst/>
              </a:prstGeom>
              <a:blipFill rotWithShape="1">
                <a:blip r:embed="rId5"/>
                <a:stretch>
                  <a:fillRect t="-10465" r="-4651"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944526" y="3257550"/>
                <a:ext cx="185820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00B050"/>
                          </a:solidFill>
                          <a:latin typeface="Cambria Math"/>
                        </a:rPr>
                        <m:t>𝟓</m:t>
                      </m:r>
                      <m:r>
                        <a:rPr lang="en-US" sz="2800" b="1" i="1" smtClean="0">
                          <a:solidFill>
                            <a:srgbClr val="00B050"/>
                          </a:solidFill>
                          <a:latin typeface="Cambria Math"/>
                        </a:rPr>
                        <m:t>−</m:t>
                      </m:r>
                      <m:r>
                        <a:rPr lang="en-US" sz="2800" b="1" i="1" smtClean="0">
                          <a:solidFill>
                            <a:srgbClr val="00B050"/>
                          </a:solidFill>
                          <a:latin typeface="Cambria Math"/>
                        </a:rPr>
                        <m:t>𝟒</m:t>
                      </m:r>
                      <m:r>
                        <a:rPr lang="en-US" sz="2800" b="1" i="1">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944526" y="3257550"/>
                <a:ext cx="1858201" cy="523220"/>
              </a:xfrm>
              <a:prstGeom prst="rect">
                <a:avLst/>
              </a:prstGeom>
              <a:blipFill rotWithShape="1">
                <a:blip r:embed="rId6"/>
                <a:stretch>
                  <a:fillRect t="-10465" r="-8197"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969859" y="3867150"/>
                <a:ext cx="84869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𝟏</m:t>
                      </m:r>
                    </m:oMath>
                  </m:oMathPara>
                </a14:m>
                <a:endParaRPr lang="en-US" sz="2800" dirty="0"/>
              </a:p>
            </p:txBody>
          </p:sp>
        </mc:Choice>
        <mc:Fallback xmlns="">
          <p:sp>
            <p:nvSpPr>
              <p:cNvPr id="8" name="Rectangle 7"/>
              <p:cNvSpPr>
                <a:spLocks noRot="1" noChangeAspect="1" noMove="1" noResize="1" noEditPoints="1" noAdjustHandles="1" noChangeArrowheads="1" noChangeShapeType="1" noTextEdit="1"/>
              </p:cNvSpPr>
              <p:nvPr/>
            </p:nvSpPr>
            <p:spPr>
              <a:xfrm>
                <a:off x="969859" y="3867150"/>
                <a:ext cx="848694" cy="523220"/>
              </a:xfrm>
              <a:prstGeom prst="rect">
                <a:avLst/>
              </a:prstGeom>
              <a:blipFill rotWithShape="1">
                <a:blip r:embed="rId7"/>
                <a:stretch>
                  <a:fillRect t="-10465" r="-19424" b="-32558"/>
                </a:stretch>
              </a:blipFill>
            </p:spPr>
            <p:txBody>
              <a:bodyPr/>
              <a:lstStyle/>
              <a:p>
                <a:r>
                  <a:rPr lang="en-US">
                    <a:noFill/>
                  </a:rPr>
                  <a:t> </a:t>
                </a:r>
              </a:p>
            </p:txBody>
          </p:sp>
        </mc:Fallback>
      </mc:AlternateContent>
    </p:spTree>
    <p:extLst>
      <p:ext uri="{BB962C8B-B14F-4D97-AF65-F5344CB8AC3E}">
        <p14:creationId xmlns:p14="http://schemas.microsoft.com/office/powerpoint/2010/main" val="1057097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85800" y="895350"/>
            <a:ext cx="8001000" cy="2677656"/>
          </a:xfrm>
          <a:prstGeom prst="rect">
            <a:avLst/>
          </a:prstGeom>
        </p:spPr>
        <p:txBody>
          <a:bodyPr wrap="square">
            <a:spAutoFit/>
          </a:bodyPr>
          <a:lstStyle/>
          <a:p>
            <a:r>
              <a:rPr lang="en-US" sz="2800" b="1" u="sng" dirty="0">
                <a:solidFill>
                  <a:schemeClr val="accent1"/>
                </a:solidFill>
              </a:rPr>
              <a:t>Expressions with Four Operations and Exponents</a:t>
            </a:r>
          </a:p>
          <a:p>
            <a:endParaRPr lang="en-US" sz="2800" dirty="0">
              <a:solidFill>
                <a:schemeClr val="accent1"/>
              </a:solidFill>
            </a:endParaRPr>
          </a:p>
          <a:p>
            <a:pPr marL="457200" indent="-457200">
              <a:buFont typeface="Arial" pitchFamily="34" charset="0"/>
              <a:buChar char="•"/>
            </a:pPr>
            <a:r>
              <a:rPr lang="en-US" sz="2800" dirty="0"/>
              <a:t>Exponents are more powerful than multiplication or division. </a:t>
            </a:r>
          </a:p>
          <a:p>
            <a:pPr marL="457200" indent="-457200">
              <a:buFont typeface="Arial" pitchFamily="34" charset="0"/>
              <a:buChar char="•"/>
            </a:pPr>
            <a:r>
              <a:rPr lang="en-US" sz="2800" dirty="0"/>
              <a:t>If exponents are present in an expression, they are evaluated before any multiplication or division.</a:t>
            </a:r>
          </a:p>
        </p:txBody>
      </p:sp>
    </p:spTree>
    <p:extLst>
      <p:ext uri="{BB962C8B-B14F-4D97-AF65-F5344CB8AC3E}">
        <p14:creationId xmlns:p14="http://schemas.microsoft.com/office/powerpoint/2010/main" val="637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72140" y="438150"/>
            <a:ext cx="8201247" cy="1384995"/>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457200" y="1733550"/>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4" name="Rectangle 3"/>
              <p:cNvSpPr/>
              <p:nvPr/>
            </p:nvSpPr>
            <p:spPr>
              <a:xfrm>
                <a:off x="990600" y="1733550"/>
                <a:ext cx="3376374" cy="562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solidFill>
                            <a:schemeClr val="tx1"/>
                          </a:solidFill>
                          <a:latin typeface="Cambria Math"/>
                        </a:rPr>
                        <m:t>𝟓𝟔</m:t>
                      </m:r>
                      <m:r>
                        <a:rPr lang="en-US" sz="2800" b="1" i="1" smtClean="0">
                          <a:solidFill>
                            <a:schemeClr val="tx1"/>
                          </a:solidFill>
                          <a:latin typeface="Cambria Math"/>
                        </a:rPr>
                        <m:t>−</m:t>
                      </m:r>
                      <m:sSup>
                        <m:sSupPr>
                          <m:ctrlPr>
                            <a:rPr lang="en-US" sz="2800" b="1" i="1" smtClean="0">
                              <a:solidFill>
                                <a:schemeClr val="tx1"/>
                              </a:solidFill>
                              <a:latin typeface="Cambria Math" panose="02040503050406030204" pitchFamily="18" charset="0"/>
                            </a:rPr>
                          </m:ctrlPr>
                        </m:sSupPr>
                        <m:e>
                          <m:r>
                            <a:rPr lang="en-US" sz="2800" b="1" i="1">
                              <a:solidFill>
                                <a:schemeClr val="tx1"/>
                              </a:solidFill>
                              <a:latin typeface="Cambria Math"/>
                            </a:rPr>
                            <m:t>𝟏𝟐</m:t>
                          </m:r>
                        </m:e>
                        <m:sup>
                          <m:r>
                            <a:rPr lang="en-US" sz="2800" b="1" i="1">
                              <a:solidFill>
                                <a:schemeClr val="tx1"/>
                              </a:solidFill>
                              <a:latin typeface="Cambria Math"/>
                            </a:rPr>
                            <m:t>𝟐</m:t>
                          </m:r>
                        </m:sup>
                      </m:sSup>
                      <m:r>
                        <a:rPr lang="en-US" sz="2800" b="1" i="1">
                          <a:solidFill>
                            <a:schemeClr val="tx1"/>
                          </a:solidFill>
                          <a:latin typeface="Cambria Math"/>
                        </a:rPr>
                        <m:t>÷</m:t>
                      </m:r>
                      <m:r>
                        <a:rPr lang="en-US" sz="2800" b="1" i="1">
                          <a:solidFill>
                            <a:schemeClr val="tx1"/>
                          </a:solidFill>
                          <a:latin typeface="Cambria Math"/>
                        </a:rPr>
                        <m:t>𝟔</m:t>
                      </m:r>
                      <m:r>
                        <a:rPr lang="en-US" sz="2800" b="1" i="1">
                          <a:solidFill>
                            <a:schemeClr val="tx1"/>
                          </a:solidFill>
                          <a:latin typeface="Cambria Math"/>
                        </a:rPr>
                        <m:t>+</m:t>
                      </m:r>
                      <m:r>
                        <a:rPr lang="en-US" sz="2800" b="1" i="1">
                          <a:latin typeface="Cambria Math"/>
                        </a:rPr>
                        <m:t>𝟒</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990600" y="1733550"/>
                <a:ext cx="3376374" cy="562911"/>
              </a:xfrm>
              <a:prstGeom prst="rect">
                <a:avLst/>
              </a:prstGeom>
              <a:blipFill rotWithShape="1">
                <a:blip r:embed="rId3"/>
                <a:stretch>
                  <a:fillRect t="-2151" r="-4340" b="-30108"/>
                </a:stretch>
              </a:blipFill>
            </p:spPr>
            <p:txBody>
              <a:bodyPr/>
              <a:lstStyle/>
              <a:p>
                <a:r>
                  <a:rPr lang="en-US">
                    <a:noFill/>
                  </a:rPr>
                  <a:t> </a:t>
                </a:r>
              </a:p>
            </p:txBody>
          </p:sp>
        </mc:Fallback>
      </mc:AlternateContent>
    </p:spTree>
    <p:extLst>
      <p:ext uri="{BB962C8B-B14F-4D97-AF65-F5344CB8AC3E}">
        <p14:creationId xmlns:p14="http://schemas.microsoft.com/office/powerpoint/2010/main" val="1207961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72140" y="438150"/>
            <a:ext cx="8201247" cy="1384995"/>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457200" y="1733550"/>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4" name="Rectangle 3"/>
              <p:cNvSpPr/>
              <p:nvPr/>
            </p:nvSpPr>
            <p:spPr>
              <a:xfrm>
                <a:off x="990600" y="1733550"/>
                <a:ext cx="3376374" cy="562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𝟓𝟔</m:t>
                      </m:r>
                      <m:r>
                        <a:rPr lang="en-US" sz="2800" b="1" i="1">
                          <a:latin typeface="Cambria Math"/>
                        </a:rPr>
                        <m:t>−</m:t>
                      </m:r>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𝟏𝟐</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𝟔</m:t>
                      </m:r>
                      <m:r>
                        <a:rPr lang="en-US" sz="2800" b="1" i="1">
                          <a:latin typeface="Cambria Math"/>
                        </a:rPr>
                        <m:t>+</m:t>
                      </m:r>
                      <m:r>
                        <a:rPr lang="en-US" sz="2800" b="1" i="1">
                          <a:latin typeface="Cambria Math"/>
                        </a:rPr>
                        <m:t>𝟒</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990600" y="1733550"/>
                <a:ext cx="3376374" cy="562911"/>
              </a:xfrm>
              <a:prstGeom prst="rect">
                <a:avLst/>
              </a:prstGeom>
              <a:blipFill rotWithShape="1">
                <a:blip r:embed="rId3"/>
                <a:stretch>
                  <a:fillRect t="-2151" r="-4340" b="-301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580296" y="2296461"/>
                <a:ext cx="378667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𝟓𝟔</m:t>
                      </m:r>
                      <m:r>
                        <a:rPr lang="en-US" sz="2800" b="1" i="1">
                          <a:latin typeface="Cambria Math"/>
                        </a:rPr>
                        <m:t>−</m:t>
                      </m:r>
                      <m:r>
                        <a:rPr lang="en-US" sz="2800" b="1" i="1" smtClean="0">
                          <a:solidFill>
                            <a:srgbClr val="FFC000"/>
                          </a:solidFill>
                          <a:latin typeface="Cambria Math"/>
                        </a:rPr>
                        <m:t>𝟏𝟒𝟒</m:t>
                      </m:r>
                      <m:r>
                        <a:rPr lang="en-US" sz="2800" b="1" i="1" smtClean="0">
                          <a:solidFill>
                            <a:srgbClr val="FFC000"/>
                          </a:solidFill>
                          <a:latin typeface="Cambria Math"/>
                        </a:rPr>
                        <m:t>÷</m:t>
                      </m:r>
                      <m:r>
                        <a:rPr lang="en-US" sz="2800" b="1" i="1" smtClean="0">
                          <a:solidFill>
                            <a:srgbClr val="FFC000"/>
                          </a:solidFill>
                          <a:latin typeface="Cambria Math"/>
                        </a:rPr>
                        <m:t>𝟔</m:t>
                      </m:r>
                      <m:r>
                        <a:rPr lang="en-US" sz="2800" b="1" i="1">
                          <a:latin typeface="Cambria Math"/>
                        </a:rPr>
                        <m:t>+</m:t>
                      </m:r>
                      <m:r>
                        <a:rPr lang="en-US" sz="2800" b="1" i="1">
                          <a:latin typeface="Cambria Math"/>
                        </a:rPr>
                        <m:t>𝟒</m:t>
                      </m:r>
                      <m:r>
                        <a:rPr lang="en-US" sz="2800" b="1" i="1">
                          <a:latin typeface="Cambria Math"/>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580296" y="2296461"/>
                <a:ext cx="3786678" cy="523220"/>
              </a:xfrm>
              <a:prstGeom prst="rect">
                <a:avLst/>
              </a:prstGeom>
              <a:blipFill rotWithShape="1">
                <a:blip r:embed="rId4"/>
                <a:stretch>
                  <a:fillRect t="-10465" r="-4026"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589387" y="2829300"/>
                <a:ext cx="292984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solidFill>
                            <a:srgbClr val="00B050"/>
                          </a:solidFill>
                          <a:latin typeface="Cambria Math"/>
                        </a:rPr>
                        <m:t>𝟓𝟔</m:t>
                      </m:r>
                      <m:r>
                        <a:rPr lang="en-US" sz="2800" b="1" i="1" smtClean="0">
                          <a:solidFill>
                            <a:srgbClr val="00B050"/>
                          </a:solidFill>
                          <a:latin typeface="Cambria Math"/>
                        </a:rPr>
                        <m:t>−</m:t>
                      </m:r>
                      <m:r>
                        <a:rPr lang="en-US" sz="2800" b="1" i="1" smtClean="0">
                          <a:solidFill>
                            <a:srgbClr val="00B050"/>
                          </a:solidFill>
                          <a:latin typeface="Cambria Math"/>
                        </a:rPr>
                        <m:t>𝟐𝟒</m:t>
                      </m:r>
                      <m:r>
                        <a:rPr lang="en-US" sz="2800" b="1" i="1" smtClean="0">
                          <a:latin typeface="Cambria Math"/>
                        </a:rPr>
                        <m:t>+</m:t>
                      </m:r>
                      <m:r>
                        <a:rPr lang="en-US" sz="2800" b="1" i="1" smtClean="0">
                          <a:latin typeface="Cambria Math"/>
                        </a:rPr>
                        <m:t>𝟒</m:t>
                      </m:r>
                      <m:r>
                        <a:rPr lang="en-US" sz="2800" b="1" i="1" smtClean="0">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589387" y="2829300"/>
                <a:ext cx="2929841" cy="523220"/>
              </a:xfrm>
              <a:prstGeom prst="rect">
                <a:avLst/>
              </a:prstGeom>
              <a:blipFill rotWithShape="1">
                <a:blip r:embed="rId5"/>
                <a:stretch>
                  <a:fillRect t="-10465" r="-520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80296" y="3466212"/>
                <a:ext cx="207300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chemeClr val="accent1"/>
                          </a:solidFill>
                          <a:latin typeface="Cambria Math"/>
                        </a:rPr>
                        <m:t>𝟑𝟐</m:t>
                      </m:r>
                      <m:r>
                        <a:rPr lang="en-US" sz="2800" b="1" i="1" smtClean="0">
                          <a:solidFill>
                            <a:schemeClr val="accent1"/>
                          </a:solidFill>
                          <a:latin typeface="Cambria Math"/>
                        </a:rPr>
                        <m:t>+</m:t>
                      </m:r>
                      <m:r>
                        <a:rPr lang="en-US" sz="2800" b="1" i="1" smtClean="0">
                          <a:solidFill>
                            <a:schemeClr val="accent1"/>
                          </a:solidFill>
                          <a:latin typeface="Cambria Math"/>
                        </a:rPr>
                        <m:t>𝟒</m:t>
                      </m:r>
                      <m:r>
                        <a:rPr lang="en-US" sz="2800" b="1" i="1">
                          <a:latin typeface="Cambria Math"/>
                        </a:rPr>
                        <m:t>=</m:t>
                      </m:r>
                    </m:oMath>
                  </m:oMathPara>
                </a14:m>
                <a:endParaRPr lang="en-US" sz="2800" dirty="0"/>
              </a:p>
            </p:txBody>
          </p:sp>
        </mc:Choice>
        <mc:Fallback xmlns="">
          <p:sp>
            <p:nvSpPr>
              <p:cNvPr id="8" name="Rectangle 7"/>
              <p:cNvSpPr>
                <a:spLocks noRot="1" noChangeAspect="1" noMove="1" noResize="1" noEditPoints="1" noAdjustHandles="1" noChangeArrowheads="1" noChangeShapeType="1" noTextEdit="1"/>
              </p:cNvSpPr>
              <p:nvPr/>
            </p:nvSpPr>
            <p:spPr>
              <a:xfrm>
                <a:off x="580296" y="3466212"/>
                <a:ext cx="2073003" cy="523220"/>
              </a:xfrm>
              <a:prstGeom prst="rect">
                <a:avLst/>
              </a:prstGeom>
              <a:blipFill rotWithShape="1">
                <a:blip r:embed="rId6"/>
                <a:stretch>
                  <a:fillRect t="-10588" r="-7353" b="-341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580296" y="3989432"/>
                <a:ext cx="10634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𝟑𝟔</m:t>
                      </m:r>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580296" y="3989432"/>
                <a:ext cx="1063496" cy="523220"/>
              </a:xfrm>
              <a:prstGeom prst="rect">
                <a:avLst/>
              </a:prstGeom>
              <a:blipFill rotWithShape="1">
                <a:blip r:embed="rId7"/>
                <a:stretch>
                  <a:fillRect t="-10465" r="-14286" b="-32558"/>
                </a:stretch>
              </a:blipFill>
            </p:spPr>
            <p:txBody>
              <a:bodyPr/>
              <a:lstStyle/>
              <a:p>
                <a:r>
                  <a:rPr lang="en-US">
                    <a:noFill/>
                  </a:rPr>
                  <a:t> </a:t>
                </a:r>
              </a:p>
            </p:txBody>
          </p:sp>
        </mc:Fallback>
      </mc:AlternateContent>
    </p:spTree>
    <p:extLst>
      <p:ext uri="{BB962C8B-B14F-4D97-AF65-F5344CB8AC3E}">
        <p14:creationId xmlns:p14="http://schemas.microsoft.com/office/powerpoint/2010/main" val="2650892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72140" y="438150"/>
            <a:ext cx="8201247" cy="1384995"/>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457200" y="1782025"/>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4" name="Rectangle 3"/>
              <p:cNvSpPr/>
              <p:nvPr/>
            </p:nvSpPr>
            <p:spPr>
              <a:xfrm>
                <a:off x="990600" y="1733550"/>
                <a:ext cx="3883371" cy="57169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800" b="1" i="1">
                              <a:latin typeface="Cambria Math" panose="02040503050406030204" pitchFamily="18" charset="0"/>
                            </a:rPr>
                          </m:ctrlPr>
                        </m:sSupPr>
                        <m:e>
                          <m:r>
                            <a:rPr lang="en-US" sz="2800" b="1" i="1">
                              <a:latin typeface="Cambria Math"/>
                            </a:rPr>
                            <m:t>𝟏𝟑</m:t>
                          </m:r>
                        </m:e>
                        <m:sup>
                          <m:r>
                            <a:rPr lang="en-US" sz="2800" b="1" i="1">
                              <a:latin typeface="Cambria Math"/>
                            </a:rPr>
                            <m:t>𝟐</m:t>
                          </m:r>
                        </m:sup>
                      </m:sSup>
                      <m:r>
                        <a:rPr lang="en-US" sz="2800" b="1" i="1">
                          <a:latin typeface="Cambria Math"/>
                        </a:rPr>
                        <m:t>∗</m:t>
                      </m:r>
                      <m:r>
                        <a:rPr lang="en-US" sz="2800" b="1" i="1">
                          <a:latin typeface="Cambria Math"/>
                        </a:rPr>
                        <m:t>𝟏𝟎</m:t>
                      </m:r>
                      <m:r>
                        <a:rPr lang="en-US" sz="2800" b="1" i="1">
                          <a:latin typeface="Cambria Math"/>
                        </a:rPr>
                        <m:t>−</m:t>
                      </m:r>
                      <m:sSup>
                        <m:sSupPr>
                          <m:ctrlPr>
                            <a:rPr lang="en-US" sz="2800" b="1" i="1">
                              <a:latin typeface="Cambria Math" panose="02040503050406030204" pitchFamily="18" charset="0"/>
                            </a:rPr>
                          </m:ctrlPr>
                        </m:sSupPr>
                        <m:e>
                          <m:r>
                            <a:rPr lang="en-US" sz="2800" b="1" i="1">
                              <a:latin typeface="Cambria Math"/>
                            </a:rPr>
                            <m:t>𝟏𝟓</m:t>
                          </m:r>
                        </m:e>
                        <m:sup>
                          <m:r>
                            <a:rPr lang="en-US" sz="2800" b="1" i="1">
                              <a:latin typeface="Cambria Math"/>
                            </a:rPr>
                            <m:t>𝟐</m:t>
                          </m:r>
                        </m:sup>
                      </m:sSup>
                      <m:r>
                        <a:rPr lang="en-US" sz="2800" b="1" i="1">
                          <a:latin typeface="Cambria Math"/>
                        </a:rPr>
                        <m:t>÷</m:t>
                      </m:r>
                      <m:r>
                        <a:rPr lang="en-US" sz="2800" b="1" i="1">
                          <a:latin typeface="Cambria Math"/>
                        </a:rPr>
                        <m:t>𝟐𝟓</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990600" y="1733550"/>
                <a:ext cx="3883371" cy="571695"/>
              </a:xfrm>
              <a:prstGeom prst="rect">
                <a:avLst/>
              </a:prstGeom>
              <a:blipFill rotWithShape="1">
                <a:blip r:embed="rId3"/>
                <a:stretch>
                  <a:fillRect t="-1064" r="-3768" b="-29787"/>
                </a:stretch>
              </a:blipFill>
            </p:spPr>
            <p:txBody>
              <a:bodyPr/>
              <a:lstStyle/>
              <a:p>
                <a:r>
                  <a:rPr lang="en-US">
                    <a:noFill/>
                  </a:rPr>
                  <a:t> </a:t>
                </a:r>
              </a:p>
            </p:txBody>
          </p:sp>
        </mc:Fallback>
      </mc:AlternateContent>
    </p:spTree>
    <p:extLst>
      <p:ext uri="{BB962C8B-B14F-4D97-AF65-F5344CB8AC3E}">
        <p14:creationId xmlns:p14="http://schemas.microsoft.com/office/powerpoint/2010/main" val="3341312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72140" y="438150"/>
            <a:ext cx="8201247" cy="1384995"/>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445653" y="1733550"/>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4" name="Rectangle 3"/>
              <p:cNvSpPr/>
              <p:nvPr/>
            </p:nvSpPr>
            <p:spPr>
              <a:xfrm>
                <a:off x="990600" y="1733550"/>
                <a:ext cx="3883371" cy="57169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𝟏𝟑</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𝟏𝟎</m:t>
                      </m:r>
                      <m:r>
                        <a:rPr lang="en-US" sz="2800" b="1" i="1">
                          <a:latin typeface="Cambria Math"/>
                        </a:rPr>
                        <m:t>−</m:t>
                      </m:r>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𝟏𝟓</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𝟐𝟓</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990600" y="1733550"/>
                <a:ext cx="3883371" cy="571695"/>
              </a:xfrm>
              <a:prstGeom prst="rect">
                <a:avLst/>
              </a:prstGeom>
              <a:blipFill rotWithShape="1">
                <a:blip r:embed="rId3"/>
                <a:stretch>
                  <a:fillRect t="-1064" r="-3768" b="-297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580296" y="2296461"/>
                <a:ext cx="433650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solidFill>
                            <a:srgbClr val="FFC000"/>
                          </a:solidFill>
                          <a:latin typeface="Cambria Math"/>
                        </a:rPr>
                        <m:t>𝟏𝟔𝟗</m:t>
                      </m:r>
                      <m:r>
                        <a:rPr lang="en-US" sz="2800" b="1" i="1">
                          <a:solidFill>
                            <a:srgbClr val="FFC000"/>
                          </a:solidFill>
                          <a:latin typeface="Cambria Math"/>
                        </a:rPr>
                        <m:t>∗</m:t>
                      </m:r>
                      <m:r>
                        <a:rPr lang="en-US" sz="2800" b="1" i="1">
                          <a:solidFill>
                            <a:srgbClr val="FFC000"/>
                          </a:solidFill>
                          <a:latin typeface="Cambria Math"/>
                        </a:rPr>
                        <m:t>𝟏𝟎</m:t>
                      </m:r>
                      <m:r>
                        <a:rPr lang="en-US" sz="2800" b="1" i="1">
                          <a:latin typeface="Cambria Math"/>
                        </a:rPr>
                        <m:t>−</m:t>
                      </m:r>
                      <m:r>
                        <a:rPr lang="en-US" sz="2800" b="1" i="1" smtClean="0">
                          <a:solidFill>
                            <a:srgbClr val="FFC000"/>
                          </a:solidFill>
                          <a:latin typeface="Cambria Math"/>
                        </a:rPr>
                        <m:t>𝟐𝟐𝟓</m:t>
                      </m:r>
                      <m:r>
                        <a:rPr lang="en-US" sz="2800" b="1" i="1" smtClean="0">
                          <a:solidFill>
                            <a:srgbClr val="FFC000"/>
                          </a:solidFill>
                          <a:latin typeface="Cambria Math"/>
                        </a:rPr>
                        <m:t>÷</m:t>
                      </m:r>
                      <m:r>
                        <a:rPr lang="en-US" sz="2800" b="1" i="1" smtClean="0">
                          <a:solidFill>
                            <a:srgbClr val="FFC000"/>
                          </a:solidFill>
                          <a:latin typeface="Cambria Math"/>
                        </a:rPr>
                        <m:t>𝟐𝟓</m:t>
                      </m:r>
                      <m:r>
                        <a:rPr lang="en-US" sz="2800" b="1" i="1">
                          <a:latin typeface="Cambria Math"/>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580296" y="2296461"/>
                <a:ext cx="4336508" cy="523220"/>
              </a:xfrm>
              <a:prstGeom prst="rect">
                <a:avLst/>
              </a:prstGeom>
              <a:blipFill rotWithShape="1">
                <a:blip r:embed="rId4"/>
                <a:stretch>
                  <a:fillRect t="-10465" r="-3230"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589387" y="2829300"/>
                <a:ext cx="263617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solidFill>
                            <a:srgbClr val="00B050"/>
                          </a:solidFill>
                          <a:latin typeface="Cambria Math"/>
                        </a:rPr>
                        <m:t>𝟏</m:t>
                      </m:r>
                      <m:r>
                        <a:rPr lang="en-US" sz="2800" b="1" i="1" smtClean="0">
                          <a:solidFill>
                            <a:srgbClr val="00B050"/>
                          </a:solidFill>
                          <a:latin typeface="Cambria Math"/>
                        </a:rPr>
                        <m:t>,</m:t>
                      </m:r>
                      <m:r>
                        <a:rPr lang="en-US" sz="2800" b="1" i="1" smtClean="0">
                          <a:solidFill>
                            <a:srgbClr val="00B050"/>
                          </a:solidFill>
                          <a:latin typeface="Cambria Math"/>
                        </a:rPr>
                        <m:t>𝟔𝟗𝟎</m:t>
                      </m:r>
                      <m:r>
                        <a:rPr lang="en-US" sz="2800" b="1" i="1">
                          <a:solidFill>
                            <a:srgbClr val="00B050"/>
                          </a:solidFill>
                          <a:latin typeface="Cambria Math"/>
                        </a:rPr>
                        <m:t>−</m:t>
                      </m:r>
                      <m:r>
                        <a:rPr lang="en-US" sz="2800" b="1" i="1">
                          <a:solidFill>
                            <a:srgbClr val="00B050"/>
                          </a:solidFill>
                          <a:latin typeface="Cambria Math"/>
                        </a:rPr>
                        <m:t>𝟗</m:t>
                      </m:r>
                      <m:r>
                        <a:rPr lang="en-US" sz="2800" b="1" i="1">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589387" y="2829300"/>
                <a:ext cx="2636171" cy="523220"/>
              </a:xfrm>
              <a:prstGeom prst="rect">
                <a:avLst/>
              </a:prstGeom>
              <a:blipFill rotWithShape="1">
                <a:blip r:embed="rId5"/>
                <a:stretch>
                  <a:fillRect t="-10465" r="-5787"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80296" y="3466212"/>
                <a:ext cx="162666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𝟏</m:t>
                      </m:r>
                      <m:r>
                        <a:rPr lang="en-US" sz="2800" b="1" i="1">
                          <a:latin typeface="Cambria Math"/>
                        </a:rPr>
                        <m:t>,</m:t>
                      </m:r>
                      <m:r>
                        <a:rPr lang="en-US" sz="2800" b="1" i="1">
                          <a:latin typeface="Cambria Math"/>
                        </a:rPr>
                        <m:t>𝟔𝟖𝟏</m:t>
                      </m:r>
                    </m:oMath>
                  </m:oMathPara>
                </a14:m>
                <a:endParaRPr lang="en-US" sz="2800" dirty="0"/>
              </a:p>
            </p:txBody>
          </p:sp>
        </mc:Choice>
        <mc:Fallback xmlns="">
          <p:sp>
            <p:nvSpPr>
              <p:cNvPr id="8" name="Rectangle 7"/>
              <p:cNvSpPr>
                <a:spLocks noRot="1" noChangeAspect="1" noMove="1" noResize="1" noEditPoints="1" noAdjustHandles="1" noChangeArrowheads="1" noChangeShapeType="1" noTextEdit="1"/>
              </p:cNvSpPr>
              <p:nvPr/>
            </p:nvSpPr>
            <p:spPr>
              <a:xfrm>
                <a:off x="580296" y="3466212"/>
                <a:ext cx="1626664" cy="523220"/>
              </a:xfrm>
              <a:prstGeom prst="rect">
                <a:avLst/>
              </a:prstGeom>
              <a:blipFill rotWithShape="1">
                <a:blip r:embed="rId6"/>
                <a:stretch>
                  <a:fillRect t="-10588" r="-9738" b="-34118"/>
                </a:stretch>
              </a:blipFill>
            </p:spPr>
            <p:txBody>
              <a:bodyPr/>
              <a:lstStyle/>
              <a:p>
                <a:r>
                  <a:rPr lang="en-US">
                    <a:noFill/>
                  </a:rPr>
                  <a:t> </a:t>
                </a:r>
              </a:p>
            </p:txBody>
          </p:sp>
        </mc:Fallback>
      </mc:AlternateContent>
    </p:spTree>
    <p:extLst>
      <p:ext uri="{BB962C8B-B14F-4D97-AF65-F5344CB8AC3E}">
        <p14:creationId xmlns:p14="http://schemas.microsoft.com/office/powerpoint/2010/main" val="2783692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72140" y="438150"/>
            <a:ext cx="8201247" cy="1384995"/>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464288" y="1733550"/>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4" name="Rectangle 3"/>
              <p:cNvSpPr/>
              <p:nvPr/>
            </p:nvSpPr>
            <p:spPr>
              <a:xfrm>
                <a:off x="990600" y="1733550"/>
                <a:ext cx="4568238" cy="56137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𝟏𝟐𝟓</m:t>
                      </m:r>
                      <m:r>
                        <a:rPr lang="en-US" sz="2800" b="1" i="1">
                          <a:latin typeface="Cambria Math"/>
                        </a:rPr>
                        <m:t>+</m:t>
                      </m:r>
                      <m:r>
                        <a:rPr lang="en-US" sz="2800" b="1" i="1">
                          <a:latin typeface="Cambria Math"/>
                        </a:rPr>
                        <m:t>𝟐𝟏𝟔</m:t>
                      </m:r>
                      <m:r>
                        <a:rPr lang="en-US" sz="2800" b="1" i="1">
                          <a:latin typeface="Cambria Math"/>
                        </a:rPr>
                        <m:t>÷</m:t>
                      </m:r>
                      <m:r>
                        <a:rPr lang="en-US" sz="2800" b="1" i="1">
                          <a:latin typeface="Cambria Math"/>
                        </a:rPr>
                        <m:t>𝟑𝟔</m:t>
                      </m:r>
                      <m:r>
                        <a:rPr lang="en-US" sz="2800" b="1" i="1">
                          <a:latin typeface="Cambria Math"/>
                        </a:rPr>
                        <m:t>−</m:t>
                      </m:r>
                      <m:sSup>
                        <m:sSupPr>
                          <m:ctrlPr>
                            <a:rPr lang="en-US" sz="2800" b="1" i="1">
                              <a:latin typeface="Cambria Math" panose="02040503050406030204" pitchFamily="18" charset="0"/>
                            </a:rPr>
                          </m:ctrlPr>
                        </m:sSupPr>
                        <m:e>
                          <m:r>
                            <a:rPr lang="en-US" sz="2800" b="1" i="1">
                              <a:latin typeface="Cambria Math"/>
                            </a:rPr>
                            <m:t>𝟒</m:t>
                          </m:r>
                        </m:e>
                        <m:sup>
                          <m:r>
                            <a:rPr lang="en-US" sz="2800" b="1" i="1">
                              <a:latin typeface="Cambria Math"/>
                            </a:rPr>
                            <m:t>𝟐</m:t>
                          </m:r>
                        </m:sup>
                      </m:sSup>
                      <m:r>
                        <a:rPr lang="en-US" sz="2800" b="1" i="1">
                          <a:latin typeface="Cambria Math"/>
                        </a:rPr>
                        <m:t>∗</m:t>
                      </m:r>
                      <m:r>
                        <a:rPr lang="en-US" sz="2800" b="1" i="1">
                          <a:latin typeface="Cambria Math"/>
                        </a:rPr>
                        <m:t>𝟔</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990600" y="1733550"/>
                <a:ext cx="4568238" cy="561372"/>
              </a:xfrm>
              <a:prstGeom prst="rect">
                <a:avLst/>
              </a:prstGeom>
              <a:blipFill rotWithShape="1">
                <a:blip r:embed="rId3"/>
                <a:stretch>
                  <a:fillRect t="-3261" r="-3071" b="-30435"/>
                </a:stretch>
              </a:blipFill>
            </p:spPr>
            <p:txBody>
              <a:bodyPr/>
              <a:lstStyle/>
              <a:p>
                <a:r>
                  <a:rPr lang="en-US">
                    <a:noFill/>
                  </a:rPr>
                  <a:t> </a:t>
                </a:r>
              </a:p>
            </p:txBody>
          </p:sp>
        </mc:Fallback>
      </mc:AlternateContent>
    </p:spTree>
    <p:extLst>
      <p:ext uri="{BB962C8B-B14F-4D97-AF65-F5344CB8AC3E}">
        <p14:creationId xmlns:p14="http://schemas.microsoft.com/office/powerpoint/2010/main" val="3216172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72140" y="438150"/>
            <a:ext cx="8201247" cy="1384995"/>
          </a:xfrm>
          <a:prstGeom prst="rect">
            <a:avLst/>
          </a:prstGeom>
        </p:spPr>
        <p:txBody>
          <a:bodyPr wrap="square">
            <a:spAutoFit/>
          </a:bodyPr>
          <a:lstStyle/>
          <a:p>
            <a:r>
              <a:rPr lang="en-US" sz="2800" b="1" dirty="0">
                <a:solidFill>
                  <a:schemeClr val="accent1"/>
                </a:solidFill>
              </a:rPr>
              <a:t>Sample Problem 2</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457200" y="1748147"/>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4" name="Rectangle 3"/>
              <p:cNvSpPr/>
              <p:nvPr/>
            </p:nvSpPr>
            <p:spPr>
              <a:xfrm>
                <a:off x="927714" y="1748147"/>
                <a:ext cx="4568238" cy="56137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𝟏𝟐𝟓</m:t>
                      </m:r>
                      <m:r>
                        <a:rPr lang="en-US" sz="2800" b="1" i="1">
                          <a:latin typeface="Cambria Math"/>
                        </a:rPr>
                        <m:t>+</m:t>
                      </m:r>
                      <m:r>
                        <a:rPr lang="en-US" sz="2800" b="1" i="1">
                          <a:latin typeface="Cambria Math"/>
                        </a:rPr>
                        <m:t>𝟐𝟏𝟔</m:t>
                      </m:r>
                      <m:r>
                        <a:rPr lang="en-US" sz="2800" b="1" i="1">
                          <a:latin typeface="Cambria Math"/>
                        </a:rPr>
                        <m:t>÷</m:t>
                      </m:r>
                      <m:r>
                        <a:rPr lang="en-US" sz="2800" b="1" i="1">
                          <a:latin typeface="Cambria Math"/>
                        </a:rPr>
                        <m:t>𝟑𝟔</m:t>
                      </m:r>
                      <m:r>
                        <a:rPr lang="en-US" sz="2800" b="1" i="1">
                          <a:latin typeface="Cambria Math"/>
                        </a:rPr>
                        <m:t>−</m:t>
                      </m:r>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𝟒</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𝟔</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927714" y="1748147"/>
                <a:ext cx="4568238" cy="561372"/>
              </a:xfrm>
              <a:prstGeom prst="rect">
                <a:avLst/>
              </a:prstGeom>
              <a:blipFill rotWithShape="1">
                <a:blip r:embed="rId3"/>
                <a:stretch>
                  <a:fillRect t="-3261" r="-3067"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580296" y="2296461"/>
                <a:ext cx="497854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𝟏𝟐𝟓</m:t>
                      </m:r>
                      <m:r>
                        <a:rPr lang="en-US" sz="2800" b="1" i="1">
                          <a:latin typeface="Cambria Math"/>
                        </a:rPr>
                        <m:t>+</m:t>
                      </m:r>
                      <m:r>
                        <a:rPr lang="en-US" sz="2800" b="1" i="1" smtClean="0">
                          <a:solidFill>
                            <a:srgbClr val="FFC000"/>
                          </a:solidFill>
                          <a:latin typeface="Cambria Math"/>
                        </a:rPr>
                        <m:t>𝟐𝟏𝟔</m:t>
                      </m:r>
                      <m:r>
                        <a:rPr lang="en-US" sz="2800" b="1" i="1" smtClean="0">
                          <a:solidFill>
                            <a:srgbClr val="FFC000"/>
                          </a:solidFill>
                          <a:latin typeface="Cambria Math"/>
                        </a:rPr>
                        <m:t>÷</m:t>
                      </m:r>
                      <m:r>
                        <a:rPr lang="en-US" sz="2800" b="1" i="1" smtClean="0">
                          <a:solidFill>
                            <a:srgbClr val="FFC000"/>
                          </a:solidFill>
                          <a:latin typeface="Cambria Math"/>
                        </a:rPr>
                        <m:t>𝟑𝟔</m:t>
                      </m:r>
                      <m:r>
                        <a:rPr lang="en-US" sz="2800" b="1" i="1">
                          <a:latin typeface="Cambria Math"/>
                        </a:rPr>
                        <m:t>−</m:t>
                      </m:r>
                      <m:r>
                        <a:rPr lang="en-US" sz="2800" b="1" i="1" smtClean="0">
                          <a:solidFill>
                            <a:srgbClr val="FFC000"/>
                          </a:solidFill>
                          <a:latin typeface="Cambria Math"/>
                        </a:rPr>
                        <m:t>𝟏𝟔</m:t>
                      </m:r>
                      <m:r>
                        <a:rPr lang="en-US" sz="2800" b="1" i="1" smtClean="0">
                          <a:solidFill>
                            <a:srgbClr val="FFC000"/>
                          </a:solidFill>
                          <a:latin typeface="Cambria Math"/>
                        </a:rPr>
                        <m:t>∗</m:t>
                      </m:r>
                      <m:r>
                        <a:rPr lang="en-US" sz="2800" b="1" i="1" smtClean="0">
                          <a:solidFill>
                            <a:srgbClr val="FFC000"/>
                          </a:solidFill>
                          <a:latin typeface="Cambria Math"/>
                        </a:rPr>
                        <m:t>𝟔</m:t>
                      </m:r>
                      <m:r>
                        <a:rPr lang="en-US" sz="2800" b="1" i="1">
                          <a:latin typeface="Cambria Math"/>
                        </a:rPr>
                        <m:t>=</m:t>
                      </m:r>
                    </m:oMath>
                  </m:oMathPara>
                </a14:m>
                <a:endParaRPr lang="en-US" sz="2800" dirty="0"/>
              </a:p>
            </p:txBody>
          </p:sp>
        </mc:Choice>
        <mc:Fallback xmlns="">
          <p:sp>
            <p:nvSpPr>
              <p:cNvPr id="6" name="Rectangle 5"/>
              <p:cNvSpPr>
                <a:spLocks noRot="1" noChangeAspect="1" noMove="1" noResize="1" noEditPoints="1" noAdjustHandles="1" noChangeArrowheads="1" noChangeShapeType="1" noTextEdit="1"/>
              </p:cNvSpPr>
              <p:nvPr/>
            </p:nvSpPr>
            <p:spPr>
              <a:xfrm>
                <a:off x="580296" y="2296461"/>
                <a:ext cx="4978542" cy="523220"/>
              </a:xfrm>
              <a:prstGeom prst="rect">
                <a:avLst/>
              </a:prstGeom>
              <a:blipFill rotWithShape="1">
                <a:blip r:embed="rId4"/>
                <a:stretch>
                  <a:fillRect t="-10465" r="-2815"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589387" y="2829300"/>
                <a:ext cx="314464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00B050"/>
                          </a:solidFill>
                          <a:latin typeface="Cambria Math"/>
                        </a:rPr>
                        <m:t>𝟏𝟐𝟓</m:t>
                      </m:r>
                      <m:r>
                        <a:rPr lang="en-US" sz="2800" b="1" i="1" smtClean="0">
                          <a:solidFill>
                            <a:srgbClr val="00B050"/>
                          </a:solidFill>
                          <a:latin typeface="Cambria Math"/>
                        </a:rPr>
                        <m:t>+</m:t>
                      </m:r>
                      <m:r>
                        <a:rPr lang="en-US" sz="2800" b="1" i="1" smtClean="0">
                          <a:solidFill>
                            <a:srgbClr val="00B050"/>
                          </a:solidFill>
                          <a:latin typeface="Cambria Math"/>
                        </a:rPr>
                        <m:t>𝟔</m:t>
                      </m:r>
                      <m:r>
                        <a:rPr lang="en-US" sz="2800" b="1" i="1">
                          <a:latin typeface="Cambria Math"/>
                        </a:rPr>
                        <m:t>−</m:t>
                      </m:r>
                      <m:r>
                        <a:rPr lang="en-US" sz="2800" b="1" i="1">
                          <a:latin typeface="Cambria Math"/>
                        </a:rPr>
                        <m:t>𝟗𝟔</m:t>
                      </m:r>
                      <m:r>
                        <a:rPr lang="en-US" sz="2800" b="1" i="1">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589387" y="2829300"/>
                <a:ext cx="3144643" cy="523220"/>
              </a:xfrm>
              <a:prstGeom prst="rect">
                <a:avLst/>
              </a:prstGeom>
              <a:blipFill rotWithShape="1">
                <a:blip r:embed="rId5"/>
                <a:stretch>
                  <a:fillRect t="-10465" r="-4651"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80296" y="3466212"/>
                <a:ext cx="250260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0070C0"/>
                          </a:solidFill>
                          <a:latin typeface="Cambria Math"/>
                        </a:rPr>
                        <m:t>𝟏𝟑𝟏</m:t>
                      </m:r>
                      <m:r>
                        <a:rPr lang="en-US" sz="2800" b="1" i="1" smtClean="0">
                          <a:solidFill>
                            <a:srgbClr val="0070C0"/>
                          </a:solidFill>
                          <a:latin typeface="Cambria Math"/>
                        </a:rPr>
                        <m:t>−</m:t>
                      </m:r>
                      <m:r>
                        <a:rPr lang="en-US" sz="2800" b="1" i="1" smtClean="0">
                          <a:solidFill>
                            <a:srgbClr val="0070C0"/>
                          </a:solidFill>
                          <a:latin typeface="Cambria Math"/>
                        </a:rPr>
                        <m:t>𝟗𝟔</m:t>
                      </m:r>
                      <m:r>
                        <a:rPr lang="en-US" sz="2800" b="1" i="1">
                          <a:latin typeface="Cambria Math"/>
                        </a:rPr>
                        <m:t>=</m:t>
                      </m:r>
                    </m:oMath>
                  </m:oMathPara>
                </a14:m>
                <a:endParaRPr lang="en-US" sz="2800" dirty="0"/>
              </a:p>
            </p:txBody>
          </p:sp>
        </mc:Choice>
        <mc:Fallback xmlns="">
          <p:sp>
            <p:nvSpPr>
              <p:cNvPr id="8" name="Rectangle 7"/>
              <p:cNvSpPr>
                <a:spLocks noRot="1" noChangeAspect="1" noMove="1" noResize="1" noEditPoints="1" noAdjustHandles="1" noChangeArrowheads="1" noChangeShapeType="1" noTextEdit="1"/>
              </p:cNvSpPr>
              <p:nvPr/>
            </p:nvSpPr>
            <p:spPr>
              <a:xfrm>
                <a:off x="580296" y="3466212"/>
                <a:ext cx="2502608" cy="523220"/>
              </a:xfrm>
              <a:prstGeom prst="rect">
                <a:avLst/>
              </a:prstGeom>
              <a:blipFill rotWithShape="1">
                <a:blip r:embed="rId6"/>
                <a:stretch>
                  <a:fillRect t="-10588" r="-6083" b="-341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580296" y="3981022"/>
                <a:ext cx="10634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𝟑𝟓</m:t>
                      </m:r>
                    </m:oMath>
                  </m:oMathPara>
                </a14:m>
                <a:endParaRPr lang="en-US" sz="2800" dirty="0"/>
              </a:p>
            </p:txBody>
          </p:sp>
        </mc:Choice>
        <mc:Fallback xmlns="">
          <p:sp>
            <p:nvSpPr>
              <p:cNvPr id="9" name="Rectangle 8"/>
              <p:cNvSpPr>
                <a:spLocks noRot="1" noChangeAspect="1" noMove="1" noResize="1" noEditPoints="1" noAdjustHandles="1" noChangeArrowheads="1" noChangeShapeType="1" noTextEdit="1"/>
              </p:cNvSpPr>
              <p:nvPr/>
            </p:nvSpPr>
            <p:spPr>
              <a:xfrm>
                <a:off x="580296" y="3981022"/>
                <a:ext cx="1063496" cy="523220"/>
              </a:xfrm>
              <a:prstGeom prst="rect">
                <a:avLst/>
              </a:prstGeom>
              <a:blipFill rotWithShape="1">
                <a:blip r:embed="rId7"/>
                <a:stretch>
                  <a:fillRect t="-10465" r="-14286" b="-32558"/>
                </a:stretch>
              </a:blipFill>
            </p:spPr>
            <p:txBody>
              <a:bodyPr/>
              <a:lstStyle/>
              <a:p>
                <a:r>
                  <a:rPr lang="en-US">
                    <a:noFill/>
                  </a:rPr>
                  <a:t> </a:t>
                </a:r>
              </a:p>
            </p:txBody>
          </p:sp>
        </mc:Fallback>
      </mc:AlternateContent>
    </p:spTree>
    <p:extLst>
      <p:ext uri="{BB962C8B-B14F-4D97-AF65-F5344CB8AC3E}">
        <p14:creationId xmlns:p14="http://schemas.microsoft.com/office/powerpoint/2010/main" val="4226232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74"/>
            <a:ext cx="8077200" cy="407437"/>
          </a:xfrm>
        </p:spPr>
        <p:txBody>
          <a:bodyPr>
            <a:normAutofit/>
          </a:bodyPr>
          <a:lstStyle/>
          <a:p>
            <a:pPr algn="l"/>
            <a:r>
              <a:rPr lang="en-US" sz="1700" b="1" dirty="0">
                <a:latin typeface="Cambria" panose="02040503050406030204" pitchFamily="18" charset="0"/>
              </a:rPr>
              <a:t>The Order of Operations</a:t>
            </a:r>
          </a:p>
        </p:txBody>
      </p:sp>
      <p:sp>
        <p:nvSpPr>
          <p:cNvPr id="3" name="Content Placeholder 2"/>
          <p:cNvSpPr>
            <a:spLocks noGrp="1"/>
          </p:cNvSpPr>
          <p:nvPr>
            <p:ph idx="1"/>
          </p:nvPr>
        </p:nvSpPr>
        <p:spPr>
          <a:xfrm>
            <a:off x="457200" y="666750"/>
            <a:ext cx="8229600" cy="4112079"/>
          </a:xfrm>
        </p:spPr>
        <p:txBody>
          <a:bodyPr>
            <a:normAutofit/>
          </a:bodyPr>
          <a:lstStyle/>
          <a:p>
            <a:pPr marL="0" indent="0" algn="ctr">
              <a:buNone/>
            </a:pPr>
            <a:r>
              <a:rPr lang="en-US" sz="2600" b="1" dirty="0">
                <a:solidFill>
                  <a:srgbClr val="0070C0"/>
                </a:solidFill>
              </a:rPr>
              <a:t>Students will be able to:</a:t>
            </a:r>
          </a:p>
          <a:p>
            <a:pPr marL="0" indent="0" algn="ctr">
              <a:buNone/>
            </a:pPr>
            <a:r>
              <a:rPr lang="en-US" sz="2600" b="1" dirty="0">
                <a:solidFill>
                  <a:srgbClr val="0070C0"/>
                </a:solidFill>
              </a:rPr>
              <a:t>	</a:t>
            </a:r>
            <a:r>
              <a:rPr lang="en-US" sz="2600" dirty="0"/>
              <a:t>Perform arithmetic operations, including those involving whole-number exponents, in the conventional order. </a:t>
            </a:r>
          </a:p>
          <a:p>
            <a:pPr marL="0" indent="0" algn="ctr">
              <a:buNone/>
            </a:pPr>
            <a:r>
              <a:rPr lang="en-US" sz="2600" b="1" dirty="0">
                <a:solidFill>
                  <a:srgbClr val="0070C0"/>
                </a:solidFill>
              </a:rPr>
              <a:t>Key Vocabulary:</a:t>
            </a:r>
          </a:p>
          <a:p>
            <a:pPr marL="0" indent="0" algn="ctr">
              <a:buNone/>
            </a:pPr>
            <a:r>
              <a:rPr lang="en-US" sz="2600" dirty="0"/>
              <a:t>Parentheses, exponents, multiplication, division, addition subtraction</a:t>
            </a:r>
          </a:p>
          <a:p>
            <a:pPr marL="0" indent="0" algn="ctr">
              <a:buNone/>
            </a:pPr>
            <a:endParaRPr lang="en-US" sz="2600" dirty="0"/>
          </a:p>
          <a:p>
            <a:pPr marL="0" indent="0" algn="ctr">
              <a:buNone/>
            </a:pPr>
            <a:endParaRPr lang="en-US" sz="2600" b="1" dirty="0">
              <a:solidFill>
                <a:srgbClr val="0070C0"/>
              </a:solidFill>
            </a:endParaRPr>
          </a:p>
          <a:p>
            <a:pPr marL="0" indent="0" algn="ctr">
              <a:buNone/>
            </a:pPr>
            <a:endParaRPr lang="en-US" sz="2600" b="1" dirty="0">
              <a:solidFill>
                <a:srgbClr val="0070C0"/>
              </a:solidFill>
            </a:endParaRPr>
          </a:p>
          <a:p>
            <a:pPr marL="0" indent="0" algn="ctr">
              <a:buNone/>
            </a:pPr>
            <a:endParaRPr lang="en-US" sz="2600" dirty="0"/>
          </a:p>
          <a:p>
            <a:pPr marL="0" indent="0" algn="ctr">
              <a:buNone/>
            </a:pPr>
            <a:endParaRPr lang="en-US" sz="2600" dirty="0"/>
          </a:p>
          <a:p>
            <a:pPr marL="0" indent="0" algn="ctr">
              <a:buNone/>
            </a:pPr>
            <a:endParaRPr lang="en-US" sz="2600" b="1" dirty="0">
              <a:solidFill>
                <a:srgbClr val="0070C0"/>
              </a:solidFill>
            </a:endParaRPr>
          </a:p>
          <a:p>
            <a:pPr marL="0" indent="0" algn="ctr">
              <a:buNone/>
            </a:pPr>
            <a:endParaRPr lang="en-US" sz="2600" b="1" dirty="0">
              <a:solidFill>
                <a:srgbClr val="0070C0"/>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4445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94759" y="438150"/>
            <a:ext cx="8229600" cy="3970318"/>
          </a:xfrm>
          <a:prstGeom prst="rect">
            <a:avLst/>
          </a:prstGeom>
        </p:spPr>
        <p:txBody>
          <a:bodyPr wrap="square">
            <a:spAutoFit/>
          </a:bodyPr>
          <a:lstStyle/>
          <a:p>
            <a:pPr algn="ctr"/>
            <a:r>
              <a:rPr lang="en-US" sz="2800" b="1" u="sng" dirty="0">
                <a:solidFill>
                  <a:srgbClr val="0070C0"/>
                </a:solidFill>
              </a:rPr>
              <a:t>Expressions with Parentheses</a:t>
            </a:r>
          </a:p>
          <a:p>
            <a:pPr algn="ctr"/>
            <a:endParaRPr lang="en-US" sz="2800" dirty="0">
              <a:solidFill>
                <a:srgbClr val="0070C0"/>
              </a:solidFill>
            </a:endParaRPr>
          </a:p>
          <a:p>
            <a:pPr marL="457200" indent="-457200">
              <a:buFont typeface="Arial" pitchFamily="34" charset="0"/>
              <a:buChar char="•"/>
            </a:pPr>
            <a:r>
              <a:rPr lang="en-US" sz="2800" dirty="0"/>
              <a:t>The last important rule in the order of operations involves grouping symbols, usually parentheses. </a:t>
            </a:r>
          </a:p>
          <a:p>
            <a:pPr marL="457200" indent="-457200">
              <a:buFont typeface="Arial" pitchFamily="34" charset="0"/>
              <a:buChar char="•"/>
            </a:pPr>
            <a:r>
              <a:rPr lang="en-US" sz="2800" dirty="0"/>
              <a:t>These tell us that in certain circumstances or scenarios, we need to do things out of the usual order. Operations inside grouping symbols are always evaluated first, before exponents and any operations.</a:t>
            </a:r>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9243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799" y="514350"/>
            <a:ext cx="8524875" cy="1384995"/>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  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43023" y="1809750"/>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11" name="Rectangle 10"/>
              <p:cNvSpPr/>
              <p:nvPr/>
            </p:nvSpPr>
            <p:spPr>
              <a:xfrm>
                <a:off x="1239054" y="1831242"/>
                <a:ext cx="298075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𝟔</m:t>
                      </m:r>
                      <m:r>
                        <a:rPr lang="en-US" sz="2800" b="1" i="1">
                          <a:latin typeface="Cambria Math"/>
                        </a:rPr>
                        <m:t>∗(</m:t>
                      </m:r>
                      <m:r>
                        <a:rPr lang="en-US" sz="2800" b="1" i="1">
                          <a:latin typeface="Cambria Math"/>
                        </a:rPr>
                        <m:t>𝟏𝟐</m:t>
                      </m:r>
                      <m:r>
                        <a:rPr lang="en-US" sz="2800" b="1" i="1">
                          <a:latin typeface="Cambria Math"/>
                        </a:rPr>
                        <m:t>+</m:t>
                      </m:r>
                      <m:r>
                        <a:rPr lang="en-US" sz="2800" b="1" i="1">
                          <a:latin typeface="Cambria Math"/>
                        </a:rPr>
                        <m:t>𝟏𝟏𝟐</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1239054" y="1831242"/>
                <a:ext cx="2980752" cy="523220"/>
              </a:xfrm>
              <a:prstGeom prst="rect">
                <a:avLst/>
              </a:prstGeom>
              <a:blipFill rotWithShape="1">
                <a:blip r:embed="rId3"/>
                <a:stretch>
                  <a:fillRect t="-10465" r="-5112" b="-32558"/>
                </a:stretch>
              </a:blipFill>
            </p:spPr>
            <p:txBody>
              <a:bodyPr/>
              <a:lstStyle/>
              <a:p>
                <a:r>
                  <a:rPr lang="en-US">
                    <a:noFill/>
                  </a:rPr>
                  <a:t> </a:t>
                </a:r>
              </a:p>
            </p:txBody>
          </p:sp>
        </mc:Fallback>
      </mc:AlternateContent>
    </p:spTree>
    <p:extLst>
      <p:ext uri="{BB962C8B-B14F-4D97-AF65-F5344CB8AC3E}">
        <p14:creationId xmlns:p14="http://schemas.microsoft.com/office/powerpoint/2010/main" val="2380707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799" y="514350"/>
            <a:ext cx="8524875" cy="1384995"/>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  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11" name="Rectangle 10"/>
              <p:cNvSpPr/>
              <p:nvPr/>
            </p:nvSpPr>
            <p:spPr>
              <a:xfrm>
                <a:off x="1269180" y="1831242"/>
                <a:ext cx="298075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𝟔</m:t>
                      </m:r>
                      <m:r>
                        <a:rPr lang="en-US" sz="2800" b="1" i="1">
                          <a:latin typeface="Cambria Math"/>
                        </a:rPr>
                        <m:t>∗(</m:t>
                      </m:r>
                      <m:r>
                        <a:rPr lang="en-US" sz="2800" b="1" i="1" smtClean="0">
                          <a:solidFill>
                            <a:srgbClr val="FF0000"/>
                          </a:solidFill>
                          <a:latin typeface="Cambria Math"/>
                        </a:rPr>
                        <m:t>𝟏𝟐</m:t>
                      </m:r>
                      <m:r>
                        <a:rPr lang="en-US" sz="2800" b="1" i="1" smtClean="0">
                          <a:solidFill>
                            <a:srgbClr val="FF0000"/>
                          </a:solidFill>
                          <a:latin typeface="Cambria Math"/>
                        </a:rPr>
                        <m:t>+</m:t>
                      </m:r>
                      <m:r>
                        <a:rPr lang="en-US" sz="2800" b="1" i="1" smtClean="0">
                          <a:solidFill>
                            <a:srgbClr val="FF0000"/>
                          </a:solidFill>
                          <a:latin typeface="Cambria Math"/>
                        </a:rPr>
                        <m:t>𝟏𝟏𝟐</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1269180" y="1831242"/>
                <a:ext cx="2980752" cy="523220"/>
              </a:xfrm>
              <a:prstGeom prst="rect">
                <a:avLst/>
              </a:prstGeom>
              <a:blipFill rotWithShape="1">
                <a:blip r:embed="rId3"/>
                <a:stretch>
                  <a:fillRect t="-10465" r="-5112"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915978" y="2399151"/>
                <a:ext cx="2193229"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solidFill>
                            <a:srgbClr val="FFC000"/>
                          </a:solidFill>
                          <a:latin typeface="Cambria Math"/>
                        </a:rPr>
                        <m:t>𝟔</m:t>
                      </m:r>
                      <m:r>
                        <a:rPr lang="en-US" sz="2800" b="1" i="1" smtClean="0">
                          <a:solidFill>
                            <a:srgbClr val="FFC000"/>
                          </a:solidFill>
                          <a:latin typeface="Cambria Math"/>
                        </a:rPr>
                        <m:t>∗</m:t>
                      </m:r>
                      <m:r>
                        <a:rPr lang="en-US" sz="2800" b="1" i="1" smtClean="0">
                          <a:solidFill>
                            <a:srgbClr val="FFC000"/>
                          </a:solidFill>
                          <a:latin typeface="Cambria Math"/>
                        </a:rPr>
                        <m:t>𝟏𝟐𝟒</m:t>
                      </m:r>
                      <m:r>
                        <a:rPr lang="en-US" sz="2800" b="1" i="1" smtClean="0">
                          <a:latin typeface="Cambria Math"/>
                        </a:rPr>
                        <m:t>=</m:t>
                      </m:r>
                    </m:oMath>
                  </m:oMathPara>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915978" y="2399151"/>
                <a:ext cx="2193229" cy="523220"/>
              </a:xfrm>
              <a:prstGeom prst="rect">
                <a:avLst/>
              </a:prstGeom>
              <a:blipFill rotWithShape="1">
                <a:blip r:embed="rId4"/>
                <a:stretch>
                  <a:fillRect t="-10588" r="-6944" b="-341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915978" y="2922371"/>
                <a:ext cx="1278299"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latin typeface="Cambria Math"/>
                        </a:rPr>
                        <m:t>𝟕𝟒𝟒</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915978" y="2922371"/>
                <a:ext cx="1278299" cy="523220"/>
              </a:xfrm>
              <a:prstGeom prst="rect">
                <a:avLst/>
              </a:prstGeom>
              <a:blipFill rotWithShape="1">
                <a:blip r:embed="rId5"/>
                <a:stretch>
                  <a:fillRect t="-10465" r="-12381" b="-32558"/>
                </a:stretch>
              </a:blipFill>
            </p:spPr>
            <p:txBody>
              <a:bodyPr/>
              <a:lstStyle/>
              <a:p>
                <a:r>
                  <a:rPr lang="en-US">
                    <a:noFill/>
                  </a:rPr>
                  <a:t> </a:t>
                </a:r>
              </a:p>
            </p:txBody>
          </p:sp>
        </mc:Fallback>
      </mc:AlternateContent>
    </p:spTree>
    <p:extLst>
      <p:ext uri="{BB962C8B-B14F-4D97-AF65-F5344CB8AC3E}">
        <p14:creationId xmlns:p14="http://schemas.microsoft.com/office/powerpoint/2010/main" val="3517597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799" y="514350"/>
            <a:ext cx="8524875" cy="1384995"/>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  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11" name="Rectangle 10"/>
              <p:cNvSpPr/>
              <p:nvPr/>
            </p:nvSpPr>
            <p:spPr>
              <a:xfrm>
                <a:off x="1066800" y="1812192"/>
                <a:ext cx="447962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𝟐𝟗𝟔</m:t>
                      </m:r>
                      <m:r>
                        <a:rPr lang="en-US" sz="2800" b="1" i="1">
                          <a:latin typeface="Cambria Math"/>
                        </a:rPr>
                        <m:t>−(</m:t>
                      </m:r>
                      <m:r>
                        <a:rPr lang="en-US" sz="2800" b="1" i="1">
                          <a:latin typeface="Cambria Math"/>
                        </a:rPr>
                        <m:t>𝟔𝟓</m:t>
                      </m:r>
                      <m:r>
                        <a:rPr lang="en-US" sz="2800" b="1" i="1">
                          <a:latin typeface="Cambria Math"/>
                        </a:rPr>
                        <m:t>∗</m:t>
                      </m:r>
                      <m:r>
                        <a:rPr lang="en-US" sz="2800" b="1" i="1">
                          <a:latin typeface="Cambria Math"/>
                        </a:rPr>
                        <m:t>𝟐</m:t>
                      </m:r>
                      <m:r>
                        <a:rPr lang="en-US" sz="2800" b="1" i="1">
                          <a:latin typeface="Cambria Math"/>
                        </a:rPr>
                        <m:t>−</m:t>
                      </m:r>
                      <m:r>
                        <a:rPr lang="en-US" sz="2800" b="1" i="1">
                          <a:latin typeface="Cambria Math"/>
                        </a:rPr>
                        <m:t>𝟑𝟐</m:t>
                      </m:r>
                      <m:r>
                        <a:rPr lang="en-US" sz="2800" b="1" i="1">
                          <a:latin typeface="Cambria Math"/>
                        </a:rPr>
                        <m:t>÷</m:t>
                      </m:r>
                      <m:r>
                        <a:rPr lang="en-US" sz="2800" b="1" i="1">
                          <a:latin typeface="Cambria Math"/>
                        </a:rPr>
                        <m:t>𝟒</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1066800" y="1812192"/>
                <a:ext cx="4479624" cy="523220"/>
              </a:xfrm>
              <a:prstGeom prst="rect">
                <a:avLst/>
              </a:prstGeom>
              <a:blipFill rotWithShape="1">
                <a:blip r:embed="rId3"/>
                <a:stretch>
                  <a:fillRect t="-10465" r="-2993" b="-32558"/>
                </a:stretch>
              </a:blipFill>
            </p:spPr>
            <p:txBody>
              <a:bodyPr/>
              <a:lstStyle/>
              <a:p>
                <a:r>
                  <a:rPr lang="en-US">
                    <a:noFill/>
                  </a:rPr>
                  <a:t> </a:t>
                </a:r>
              </a:p>
            </p:txBody>
          </p:sp>
        </mc:Fallback>
      </mc:AlternateContent>
    </p:spTree>
    <p:extLst>
      <p:ext uri="{BB962C8B-B14F-4D97-AF65-F5344CB8AC3E}">
        <p14:creationId xmlns:p14="http://schemas.microsoft.com/office/powerpoint/2010/main" val="3301126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799" y="514350"/>
            <a:ext cx="8524875" cy="1384995"/>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  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11" name="Rectangle 10"/>
              <p:cNvSpPr/>
              <p:nvPr/>
            </p:nvSpPr>
            <p:spPr>
              <a:xfrm>
                <a:off x="1066800" y="1812192"/>
                <a:ext cx="447962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𝟐𝟗𝟔</m:t>
                      </m:r>
                      <m:r>
                        <a:rPr lang="en-US" sz="2800" b="1" i="1">
                          <a:latin typeface="Cambria Math"/>
                        </a:rPr>
                        <m:t>−(</m:t>
                      </m:r>
                      <m:r>
                        <a:rPr lang="en-US" sz="2800" b="1" i="1" smtClean="0">
                          <a:solidFill>
                            <a:srgbClr val="FF0000"/>
                          </a:solidFill>
                          <a:latin typeface="Cambria Math"/>
                        </a:rPr>
                        <m:t>𝟔𝟓</m:t>
                      </m:r>
                      <m:r>
                        <a:rPr lang="en-US" sz="2800" b="1" i="1" smtClean="0">
                          <a:solidFill>
                            <a:srgbClr val="FF0000"/>
                          </a:solidFill>
                          <a:latin typeface="Cambria Math"/>
                        </a:rPr>
                        <m:t>∗</m:t>
                      </m:r>
                      <m:r>
                        <a:rPr lang="en-US" sz="2800" b="1" i="1" smtClean="0">
                          <a:solidFill>
                            <a:srgbClr val="FF0000"/>
                          </a:solidFill>
                          <a:latin typeface="Cambria Math"/>
                        </a:rPr>
                        <m:t>𝟐</m:t>
                      </m:r>
                      <m:r>
                        <a:rPr lang="en-US" sz="2800" b="1" i="1">
                          <a:latin typeface="Cambria Math"/>
                        </a:rPr>
                        <m:t>−</m:t>
                      </m:r>
                      <m:r>
                        <a:rPr lang="en-US" sz="2800" b="1" i="1" smtClean="0">
                          <a:solidFill>
                            <a:srgbClr val="FF0000"/>
                          </a:solidFill>
                          <a:latin typeface="Cambria Math"/>
                        </a:rPr>
                        <m:t>𝟑𝟐</m:t>
                      </m:r>
                      <m:r>
                        <a:rPr lang="en-US" sz="2800" b="1" i="1" smtClean="0">
                          <a:solidFill>
                            <a:srgbClr val="FF0000"/>
                          </a:solidFill>
                          <a:latin typeface="Cambria Math"/>
                        </a:rPr>
                        <m:t>÷</m:t>
                      </m:r>
                      <m:r>
                        <a:rPr lang="en-US" sz="2800" b="1" i="1" smtClean="0">
                          <a:solidFill>
                            <a:srgbClr val="FF0000"/>
                          </a:solidFill>
                          <a:latin typeface="Cambria Math"/>
                        </a:rPr>
                        <m:t>𝟒</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1066800" y="1812192"/>
                <a:ext cx="4479624" cy="523220"/>
              </a:xfrm>
              <a:prstGeom prst="rect">
                <a:avLst/>
              </a:prstGeom>
              <a:blipFill rotWithShape="1">
                <a:blip r:embed="rId3"/>
                <a:stretch>
                  <a:fillRect t="-10465" r="-2993"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693803" y="2399151"/>
                <a:ext cx="365760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𝟐𝟗𝟔</m:t>
                      </m:r>
                      <m:r>
                        <a:rPr lang="en-US" sz="2800" b="1" i="1">
                          <a:latin typeface="Cambria Math"/>
                        </a:rPr>
                        <m:t>−(</m:t>
                      </m:r>
                      <m:r>
                        <a:rPr lang="en-US" sz="2800" b="1" i="1" smtClean="0">
                          <a:solidFill>
                            <a:srgbClr val="FFC000"/>
                          </a:solidFill>
                          <a:latin typeface="Cambria Math"/>
                        </a:rPr>
                        <m:t>𝟏𝟑𝟎</m:t>
                      </m:r>
                      <m:r>
                        <a:rPr lang="en-US" sz="2800" b="1" i="1" smtClean="0">
                          <a:solidFill>
                            <a:srgbClr val="FFC000"/>
                          </a:solidFill>
                          <a:latin typeface="Cambria Math"/>
                        </a:rPr>
                        <m:t>−</m:t>
                      </m:r>
                      <m:r>
                        <a:rPr lang="en-US" sz="2800" b="1" i="1" smtClean="0">
                          <a:solidFill>
                            <a:srgbClr val="FFC000"/>
                          </a:solidFill>
                          <a:latin typeface="Cambria Math"/>
                        </a:rPr>
                        <m:t>𝟖</m:t>
                      </m:r>
                      <m:r>
                        <a:rPr lang="en-US" sz="2800" b="1" i="1">
                          <a:latin typeface="Cambria Math"/>
                        </a:rPr>
                        <m:t>)=</m:t>
                      </m:r>
                    </m:oMath>
                  </m:oMathPara>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693803" y="2399151"/>
                <a:ext cx="3657604" cy="523220"/>
              </a:xfrm>
              <a:prstGeom prst="rect">
                <a:avLst/>
              </a:prstGeom>
              <a:blipFill rotWithShape="1">
                <a:blip r:embed="rId4"/>
                <a:stretch>
                  <a:fillRect t="-10588" r="-3833" b="-341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693803" y="2922371"/>
                <a:ext cx="271741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00B050"/>
                          </a:solidFill>
                          <a:latin typeface="Cambria Math"/>
                        </a:rPr>
                        <m:t>𝟐𝟗𝟔</m:t>
                      </m:r>
                      <m:r>
                        <a:rPr lang="en-US" sz="2800" b="1" i="1" smtClean="0">
                          <a:solidFill>
                            <a:srgbClr val="00B050"/>
                          </a:solidFill>
                          <a:latin typeface="Cambria Math"/>
                        </a:rPr>
                        <m:t>−</m:t>
                      </m:r>
                      <m:r>
                        <a:rPr lang="en-US" sz="2800" b="1" i="1" smtClean="0">
                          <a:solidFill>
                            <a:srgbClr val="00B050"/>
                          </a:solidFill>
                          <a:latin typeface="Cambria Math"/>
                        </a:rPr>
                        <m:t>𝟏𝟐𝟐</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693803" y="2922371"/>
                <a:ext cx="2717411" cy="523220"/>
              </a:xfrm>
              <a:prstGeom prst="rect">
                <a:avLst/>
              </a:prstGeom>
              <a:blipFill rotWithShape="1">
                <a:blip r:embed="rId5"/>
                <a:stretch>
                  <a:fillRect t="-10465" r="-5381"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720384" y="3445591"/>
                <a:ext cx="1278299"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𝟏𝟕𝟒</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20384" y="3445591"/>
                <a:ext cx="1278299" cy="523220"/>
              </a:xfrm>
              <a:prstGeom prst="rect">
                <a:avLst/>
              </a:prstGeom>
              <a:blipFill rotWithShape="1">
                <a:blip r:embed="rId6"/>
                <a:stretch>
                  <a:fillRect t="-10465" r="-12381" b="-32558"/>
                </a:stretch>
              </a:blipFill>
            </p:spPr>
            <p:txBody>
              <a:bodyPr/>
              <a:lstStyle/>
              <a:p>
                <a:r>
                  <a:rPr lang="en-US">
                    <a:noFill/>
                  </a:rPr>
                  <a:t> </a:t>
                </a:r>
              </a:p>
            </p:txBody>
          </p:sp>
        </mc:Fallback>
      </mc:AlternateContent>
    </p:spTree>
    <p:extLst>
      <p:ext uri="{BB962C8B-B14F-4D97-AF65-F5344CB8AC3E}">
        <p14:creationId xmlns:p14="http://schemas.microsoft.com/office/powerpoint/2010/main" val="1655491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799" y="514350"/>
            <a:ext cx="8524875" cy="1384995"/>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  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11" name="Rectangle 10"/>
              <p:cNvSpPr/>
              <p:nvPr/>
            </p:nvSpPr>
            <p:spPr>
              <a:xfrm>
                <a:off x="1066800" y="1812192"/>
                <a:ext cx="566911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𝟐</m:t>
                      </m:r>
                      <m:r>
                        <a:rPr lang="en-US" sz="2800" b="1" i="1">
                          <a:latin typeface="Cambria Math"/>
                        </a:rPr>
                        <m:t>∗(</m:t>
                      </m:r>
                      <m:r>
                        <a:rPr lang="en-US" sz="2800" b="1" i="1">
                          <a:latin typeface="Cambria Math"/>
                        </a:rPr>
                        <m:t>𝟔𝟐𝟓</m:t>
                      </m:r>
                      <m:r>
                        <a:rPr lang="en-US" sz="2800" b="1" i="1">
                          <a:latin typeface="Cambria Math"/>
                        </a:rPr>
                        <m:t>÷</m:t>
                      </m:r>
                      <m:r>
                        <a:rPr lang="en-US" sz="2800" b="1" i="1">
                          <a:latin typeface="Cambria Math"/>
                        </a:rPr>
                        <m:t>𝟓</m:t>
                      </m:r>
                      <m:r>
                        <a:rPr lang="en-US" sz="2800" b="1" i="1">
                          <a:latin typeface="Cambria Math"/>
                        </a:rPr>
                        <m:t>∗</m:t>
                      </m:r>
                      <m:r>
                        <a:rPr lang="en-US" sz="2800" b="1" i="1">
                          <a:latin typeface="Cambria Math"/>
                        </a:rPr>
                        <m:t>𝟐</m:t>
                      </m:r>
                      <m:r>
                        <a:rPr lang="en-US" sz="2800" b="1" i="1">
                          <a:latin typeface="Cambria Math"/>
                        </a:rPr>
                        <m:t>−</m:t>
                      </m:r>
                      <m:r>
                        <a:rPr lang="en-US" sz="2800" b="1" i="1">
                          <a:latin typeface="Cambria Math"/>
                        </a:rPr>
                        <m:t>𝟒𝟎</m:t>
                      </m:r>
                      <m:r>
                        <a:rPr lang="en-US" sz="2800" b="1" i="1">
                          <a:latin typeface="Cambria Math"/>
                        </a:rPr>
                        <m:t>−</m:t>
                      </m:r>
                      <m:r>
                        <a:rPr lang="en-US" sz="2800" b="1" i="1">
                          <a:latin typeface="Cambria Math"/>
                        </a:rPr>
                        <m:t>𝟐𝟖</m:t>
                      </m:r>
                      <m:r>
                        <a:rPr lang="en-US" sz="2800" b="1" i="1">
                          <a:latin typeface="Cambria Math"/>
                        </a:rPr>
                        <m:t>÷</m:t>
                      </m:r>
                      <m:r>
                        <a:rPr lang="en-US" sz="2800" b="1" i="1">
                          <a:latin typeface="Cambria Math"/>
                        </a:rPr>
                        <m:t>𝟒</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1066800" y="1812192"/>
                <a:ext cx="5669116" cy="523220"/>
              </a:xfrm>
              <a:prstGeom prst="rect">
                <a:avLst/>
              </a:prstGeom>
              <a:blipFill rotWithShape="1">
                <a:blip r:embed="rId3"/>
                <a:stretch>
                  <a:fillRect t="-10465" r="-2366" b="-32558"/>
                </a:stretch>
              </a:blipFill>
            </p:spPr>
            <p:txBody>
              <a:bodyPr/>
              <a:lstStyle/>
              <a:p>
                <a:r>
                  <a:rPr lang="en-US">
                    <a:noFill/>
                  </a:rPr>
                  <a:t> </a:t>
                </a:r>
              </a:p>
            </p:txBody>
          </p:sp>
        </mc:Fallback>
      </mc:AlternateContent>
    </p:spTree>
    <p:extLst>
      <p:ext uri="{BB962C8B-B14F-4D97-AF65-F5344CB8AC3E}">
        <p14:creationId xmlns:p14="http://schemas.microsoft.com/office/powerpoint/2010/main" val="307829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799" y="514350"/>
            <a:ext cx="8524875" cy="1384995"/>
          </a:xfrm>
          <a:prstGeom prst="rect">
            <a:avLst/>
          </a:prstGeom>
        </p:spPr>
        <p:txBody>
          <a:bodyPr wrap="square">
            <a:spAutoFit/>
          </a:bodyPr>
          <a:lstStyle/>
          <a:p>
            <a:r>
              <a:rPr lang="en-US" sz="2800" b="1" dirty="0">
                <a:solidFill>
                  <a:schemeClr val="accent1"/>
                </a:solidFill>
              </a:rPr>
              <a:t>Sample Problem 3</a:t>
            </a:r>
            <a:r>
              <a:rPr lang="en-US" sz="2800" dirty="0">
                <a:solidFill>
                  <a:schemeClr val="accent1"/>
                </a:solidFill>
              </a:rPr>
              <a:t>:  </a:t>
            </a:r>
            <a:r>
              <a:rPr lang="en-US" sz="2800" b="1" dirty="0"/>
              <a:t>:  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7200" y="1809750"/>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11" name="Rectangle 10"/>
              <p:cNvSpPr/>
              <p:nvPr/>
            </p:nvSpPr>
            <p:spPr>
              <a:xfrm>
                <a:off x="1066800" y="1812192"/>
                <a:ext cx="566911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𝟐</m:t>
                      </m:r>
                      <m:r>
                        <a:rPr lang="en-US" sz="2800" b="1" i="1">
                          <a:latin typeface="Cambria Math"/>
                        </a:rPr>
                        <m:t>∗(</m:t>
                      </m:r>
                      <m:r>
                        <a:rPr lang="en-US" sz="2800" b="1" i="1" smtClean="0">
                          <a:solidFill>
                            <a:srgbClr val="FF0000"/>
                          </a:solidFill>
                          <a:latin typeface="Cambria Math"/>
                        </a:rPr>
                        <m:t>𝟔𝟐𝟓</m:t>
                      </m:r>
                      <m:r>
                        <a:rPr lang="en-US" sz="2800" b="1" i="1" smtClean="0">
                          <a:solidFill>
                            <a:srgbClr val="FF0000"/>
                          </a:solidFill>
                          <a:latin typeface="Cambria Math"/>
                        </a:rPr>
                        <m:t>÷</m:t>
                      </m:r>
                      <m:r>
                        <a:rPr lang="en-US" sz="2800" b="1" i="1" smtClean="0">
                          <a:solidFill>
                            <a:srgbClr val="FF0000"/>
                          </a:solidFill>
                          <a:latin typeface="Cambria Math"/>
                        </a:rPr>
                        <m:t>𝟓</m:t>
                      </m:r>
                      <m:r>
                        <a:rPr lang="en-US" sz="2800" b="1" i="1">
                          <a:latin typeface="Cambria Math"/>
                        </a:rPr>
                        <m:t>∗</m:t>
                      </m:r>
                      <m:r>
                        <a:rPr lang="en-US" sz="2800" b="1" i="1">
                          <a:latin typeface="Cambria Math"/>
                        </a:rPr>
                        <m:t>𝟐</m:t>
                      </m:r>
                      <m:r>
                        <a:rPr lang="en-US" sz="2800" b="1" i="1">
                          <a:latin typeface="Cambria Math"/>
                        </a:rPr>
                        <m:t>−</m:t>
                      </m:r>
                      <m:r>
                        <a:rPr lang="en-US" sz="2800" b="1" i="1">
                          <a:latin typeface="Cambria Math"/>
                        </a:rPr>
                        <m:t>𝟒𝟎</m:t>
                      </m:r>
                      <m:r>
                        <a:rPr lang="en-US" sz="2800" b="1" i="1">
                          <a:latin typeface="Cambria Math"/>
                        </a:rPr>
                        <m:t>−</m:t>
                      </m:r>
                      <m:r>
                        <a:rPr lang="en-US" sz="2800" b="1" i="1" smtClean="0">
                          <a:solidFill>
                            <a:srgbClr val="FF0000"/>
                          </a:solidFill>
                          <a:latin typeface="Cambria Math"/>
                        </a:rPr>
                        <m:t>𝟐𝟖</m:t>
                      </m:r>
                      <m:r>
                        <a:rPr lang="en-US" sz="2800" b="1" i="1" smtClean="0">
                          <a:solidFill>
                            <a:srgbClr val="FF0000"/>
                          </a:solidFill>
                          <a:latin typeface="Cambria Math"/>
                        </a:rPr>
                        <m:t>÷</m:t>
                      </m:r>
                      <m:r>
                        <a:rPr lang="en-US" sz="2800" b="1" i="1" smtClean="0">
                          <a:solidFill>
                            <a:srgbClr val="FF0000"/>
                          </a:solidFill>
                          <a:latin typeface="Cambria Math"/>
                        </a:rPr>
                        <m:t>𝟒</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1066800" y="1812192"/>
                <a:ext cx="5669116" cy="523220"/>
              </a:xfrm>
              <a:prstGeom prst="rect">
                <a:avLst/>
              </a:prstGeom>
              <a:blipFill rotWithShape="1">
                <a:blip r:embed="rId3"/>
                <a:stretch>
                  <a:fillRect t="-10465" r="-2366"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693803" y="2399151"/>
                <a:ext cx="4537717"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𝟐</m:t>
                      </m:r>
                      <m:r>
                        <a:rPr lang="en-US" sz="2800" b="1" i="1">
                          <a:latin typeface="Cambria Math"/>
                        </a:rPr>
                        <m:t>∗(</m:t>
                      </m:r>
                      <m:r>
                        <a:rPr lang="en-US" sz="2800" b="1" i="1" smtClean="0">
                          <a:solidFill>
                            <a:srgbClr val="FFC000"/>
                          </a:solidFill>
                          <a:latin typeface="Cambria Math"/>
                        </a:rPr>
                        <m:t>𝟏𝟐𝟓</m:t>
                      </m:r>
                      <m:r>
                        <a:rPr lang="en-US" sz="2800" b="1" i="1" smtClean="0">
                          <a:solidFill>
                            <a:srgbClr val="FFC000"/>
                          </a:solidFill>
                          <a:latin typeface="Cambria Math"/>
                        </a:rPr>
                        <m:t>∗</m:t>
                      </m:r>
                      <m:r>
                        <a:rPr lang="en-US" sz="2800" b="1" i="1" smtClean="0">
                          <a:solidFill>
                            <a:srgbClr val="FFC000"/>
                          </a:solidFill>
                          <a:latin typeface="Cambria Math"/>
                        </a:rPr>
                        <m:t>𝟐</m:t>
                      </m:r>
                      <m:r>
                        <a:rPr lang="en-US" sz="2800" b="1" i="1">
                          <a:latin typeface="Cambria Math"/>
                        </a:rPr>
                        <m:t>−</m:t>
                      </m:r>
                      <m:r>
                        <a:rPr lang="en-US" sz="2800" b="1" i="1">
                          <a:latin typeface="Cambria Math"/>
                        </a:rPr>
                        <m:t>𝟒𝟎</m:t>
                      </m:r>
                      <m:r>
                        <a:rPr lang="en-US" sz="2800" b="1" i="1">
                          <a:latin typeface="Cambria Math"/>
                        </a:rPr>
                        <m:t>−</m:t>
                      </m:r>
                      <m:r>
                        <a:rPr lang="en-US" sz="2800" b="1" i="1">
                          <a:latin typeface="Cambria Math"/>
                        </a:rPr>
                        <m:t>𝟕</m:t>
                      </m:r>
                      <m:r>
                        <a:rPr lang="en-US" sz="2800" b="1" i="1">
                          <a:latin typeface="Cambria Math"/>
                        </a:rPr>
                        <m:t>)=</m:t>
                      </m:r>
                    </m:oMath>
                  </m:oMathPara>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693803" y="2399151"/>
                <a:ext cx="4537717" cy="523220"/>
              </a:xfrm>
              <a:prstGeom prst="rect">
                <a:avLst/>
              </a:prstGeom>
              <a:blipFill rotWithShape="1">
                <a:blip r:embed="rId4"/>
                <a:stretch>
                  <a:fillRect t="-10588" r="-3091" b="-341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693803" y="2922371"/>
                <a:ext cx="399026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𝟐</m:t>
                      </m:r>
                      <m:r>
                        <a:rPr lang="en-US" sz="2800" b="1" i="1">
                          <a:latin typeface="Cambria Math"/>
                        </a:rPr>
                        <m:t>∗(</m:t>
                      </m:r>
                      <m:r>
                        <a:rPr lang="en-US" sz="2800" b="1" i="1" smtClean="0">
                          <a:solidFill>
                            <a:srgbClr val="00B050"/>
                          </a:solidFill>
                          <a:latin typeface="Cambria Math"/>
                        </a:rPr>
                        <m:t>𝟐𝟓𝟎</m:t>
                      </m:r>
                      <m:r>
                        <a:rPr lang="en-US" sz="2800" b="1" i="1" smtClean="0">
                          <a:solidFill>
                            <a:srgbClr val="00B050"/>
                          </a:solidFill>
                          <a:latin typeface="Cambria Math"/>
                        </a:rPr>
                        <m:t>−</m:t>
                      </m:r>
                      <m:r>
                        <a:rPr lang="en-US" sz="2800" b="1" i="1" smtClean="0">
                          <a:solidFill>
                            <a:srgbClr val="00B050"/>
                          </a:solidFill>
                          <a:latin typeface="Cambria Math"/>
                        </a:rPr>
                        <m:t>𝟒𝟎</m:t>
                      </m:r>
                      <m:r>
                        <a:rPr lang="en-US" sz="2800" b="1" i="1">
                          <a:latin typeface="Cambria Math"/>
                        </a:rPr>
                        <m:t>−</m:t>
                      </m:r>
                      <m:r>
                        <a:rPr lang="en-US" sz="2800" b="1" i="1">
                          <a:latin typeface="Cambria Math"/>
                        </a:rPr>
                        <m:t>𝟕</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693803" y="2922371"/>
                <a:ext cx="3990260" cy="523220"/>
              </a:xfrm>
              <a:prstGeom prst="rect">
                <a:avLst/>
              </a:prstGeom>
              <a:blipFill rotWithShape="1">
                <a:blip r:embed="rId5"/>
                <a:stretch>
                  <a:fillRect t="-10465" r="-3670"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720384" y="3445591"/>
                <a:ext cx="313342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𝟐</m:t>
                      </m:r>
                      <m:r>
                        <a:rPr lang="en-US" sz="2800" b="1" i="1">
                          <a:latin typeface="Cambria Math"/>
                        </a:rPr>
                        <m:t>∗(</m:t>
                      </m:r>
                      <m:r>
                        <a:rPr lang="en-US" sz="2800" b="1" i="1" smtClean="0">
                          <a:solidFill>
                            <a:srgbClr val="0070C0"/>
                          </a:solidFill>
                          <a:latin typeface="Cambria Math"/>
                        </a:rPr>
                        <m:t>𝟐𝟏𝟎</m:t>
                      </m:r>
                      <m:r>
                        <a:rPr lang="en-US" sz="2800" b="1" i="1" smtClean="0">
                          <a:solidFill>
                            <a:srgbClr val="0070C0"/>
                          </a:solidFill>
                          <a:latin typeface="Cambria Math"/>
                        </a:rPr>
                        <m:t>−</m:t>
                      </m:r>
                      <m:r>
                        <a:rPr lang="en-US" sz="2800" b="1" i="1" smtClean="0">
                          <a:solidFill>
                            <a:srgbClr val="0070C0"/>
                          </a:solidFill>
                          <a:latin typeface="Cambria Math"/>
                        </a:rPr>
                        <m:t>𝟕</m:t>
                      </m:r>
                      <m:r>
                        <a:rPr lang="en-US" sz="2800" b="1" i="1">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720384" y="3445591"/>
                <a:ext cx="3133422" cy="523220"/>
              </a:xfrm>
              <a:prstGeom prst="rect">
                <a:avLst/>
              </a:prstGeom>
              <a:blipFill rotWithShape="1">
                <a:blip r:embed="rId6"/>
                <a:stretch>
                  <a:fillRect t="-10465" r="-4864"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722156" y="3992943"/>
                <a:ext cx="293740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C00000"/>
                          </a:solidFill>
                          <a:latin typeface="Cambria Math"/>
                        </a:rPr>
                        <m:t>𝟐</m:t>
                      </m:r>
                      <m:r>
                        <a:rPr lang="en-US" sz="2800" b="1" i="1" smtClean="0">
                          <a:solidFill>
                            <a:srgbClr val="C00000"/>
                          </a:solidFill>
                          <a:latin typeface="Cambria Math"/>
                        </a:rPr>
                        <m:t>∗</m:t>
                      </m:r>
                      <m:r>
                        <a:rPr lang="en-US" sz="2800" b="1" i="1" smtClean="0">
                          <a:solidFill>
                            <a:srgbClr val="C00000"/>
                          </a:solidFill>
                          <a:latin typeface="Cambria Math"/>
                        </a:rPr>
                        <m:t>𝟐𝟎𝟑</m:t>
                      </m:r>
                      <m:r>
                        <a:rPr lang="en-US" sz="2800" b="1" i="1">
                          <a:latin typeface="Cambria Math"/>
                        </a:rPr>
                        <m:t>=</m:t>
                      </m:r>
                      <m:r>
                        <a:rPr lang="en-US" sz="2800" b="1" i="1">
                          <a:latin typeface="Cambria Math"/>
                        </a:rPr>
                        <m:t>𝟒𝟎𝟔</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722156" y="3992943"/>
                <a:ext cx="2937406" cy="523220"/>
              </a:xfrm>
              <a:prstGeom prst="rect">
                <a:avLst/>
              </a:prstGeom>
              <a:blipFill rotWithShape="1">
                <a:blip r:embed="rId7"/>
                <a:stretch>
                  <a:fillRect t="-10465" r="-5187" b="-32558"/>
                </a:stretch>
              </a:blipFill>
            </p:spPr>
            <p:txBody>
              <a:bodyPr/>
              <a:lstStyle/>
              <a:p>
                <a:r>
                  <a:rPr lang="en-US">
                    <a:noFill/>
                  </a:rPr>
                  <a:t> </a:t>
                </a:r>
              </a:p>
            </p:txBody>
          </p:sp>
        </mc:Fallback>
      </mc:AlternateContent>
    </p:spTree>
    <p:extLst>
      <p:ext uri="{BB962C8B-B14F-4D97-AF65-F5344CB8AC3E}">
        <p14:creationId xmlns:p14="http://schemas.microsoft.com/office/powerpoint/2010/main" val="3263375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92420" y="2114550"/>
            <a:ext cx="8229600" cy="558743"/>
          </a:xfrm>
          <a:prstGeom prst="rect">
            <a:avLst/>
          </a:prstGeom>
        </p:spPr>
        <p:txBody>
          <a:bodyPr wrap="square">
            <a:spAutoFit/>
          </a:bodyPr>
          <a:lstStyle/>
          <a:p>
            <a:pPr algn="ctr">
              <a:lnSpc>
                <a:spcPct val="115000"/>
              </a:lnSpc>
              <a:spcAft>
                <a:spcPts val="600"/>
              </a:spcAft>
              <a:tabLst>
                <a:tab pos="1605915" algn="l"/>
              </a:tabLst>
            </a:pPr>
            <a:r>
              <a:rPr lang="en-US" sz="2800" b="1" u="sng" dirty="0">
                <a:solidFill>
                  <a:srgbClr val="4F81BD"/>
                </a:solidFill>
                <a:ea typeface="MS Mincho"/>
                <a:cs typeface="Times New Roman"/>
              </a:rPr>
              <a:t>Expressions with Parentheses and Exponents</a:t>
            </a:r>
            <a:endParaRPr lang="en-US" sz="2400" dirty="0">
              <a:ea typeface="MS Mincho"/>
              <a:cs typeface="Times New Roman"/>
            </a:endParaRPr>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446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686800" cy="1384995"/>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31381" y="1863864"/>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11" name="Rectangle 10"/>
              <p:cNvSpPr/>
              <p:nvPr/>
            </p:nvSpPr>
            <p:spPr>
              <a:xfrm>
                <a:off x="907312" y="1824173"/>
                <a:ext cx="5078826" cy="562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𝟏𝟎𝟎</m:t>
                      </m:r>
                      <m:r>
                        <a:rPr lang="en-US" sz="2800" b="1" i="1">
                          <a:latin typeface="Cambria Math"/>
                        </a:rPr>
                        <m:t>−(</m:t>
                      </m:r>
                      <m:sSup>
                        <m:sSupPr>
                          <m:ctrlPr>
                            <a:rPr lang="en-US" sz="2800" b="1" i="1">
                              <a:latin typeface="Cambria Math" panose="02040503050406030204" pitchFamily="18" charset="0"/>
                            </a:rPr>
                          </m:ctrlPr>
                        </m:sSupPr>
                        <m:e>
                          <m:r>
                            <a:rPr lang="en-US" sz="2800" b="1" i="1">
                              <a:latin typeface="Cambria Math"/>
                            </a:rPr>
                            <m:t>𝟖</m:t>
                          </m:r>
                        </m:e>
                        <m:sup>
                          <m:r>
                            <a:rPr lang="en-US" sz="2800" b="1" i="1">
                              <a:latin typeface="Cambria Math"/>
                            </a:rPr>
                            <m:t>𝟐</m:t>
                          </m:r>
                        </m:sup>
                      </m:sSup>
                      <m:r>
                        <a:rPr lang="en-US" sz="2800" b="1" i="1">
                          <a:latin typeface="Cambria Math"/>
                        </a:rPr>
                        <m:t>÷</m:t>
                      </m:r>
                      <m:r>
                        <a:rPr lang="en-US" sz="2800" b="1" i="1">
                          <a:latin typeface="Cambria Math"/>
                        </a:rPr>
                        <m:t>𝟒</m:t>
                      </m:r>
                      <m:r>
                        <a:rPr lang="en-US" sz="2800" b="1" i="1">
                          <a:latin typeface="Cambria Math"/>
                        </a:rPr>
                        <m:t>∗</m:t>
                      </m:r>
                      <m:r>
                        <a:rPr lang="en-US" sz="2800" b="1" i="1">
                          <a:latin typeface="Cambria Math"/>
                        </a:rPr>
                        <m:t>𝟐</m:t>
                      </m:r>
                      <m:r>
                        <a:rPr lang="en-US" sz="2800" b="1" i="1">
                          <a:latin typeface="Cambria Math"/>
                        </a:rPr>
                        <m:t>−</m:t>
                      </m:r>
                      <m:r>
                        <a:rPr lang="en-US" sz="2800" b="1" i="1">
                          <a:latin typeface="Cambria Math"/>
                        </a:rPr>
                        <m:t>𝟐𝟒</m:t>
                      </m:r>
                      <m:r>
                        <a:rPr lang="en-US" sz="2800" b="1" i="1">
                          <a:latin typeface="Cambria Math"/>
                        </a:rPr>
                        <m:t>÷</m:t>
                      </m:r>
                      <m:r>
                        <a:rPr lang="en-US" sz="2800" b="1" i="1">
                          <a:latin typeface="Cambria Math"/>
                        </a:rPr>
                        <m:t>𝟖</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907312" y="1824173"/>
                <a:ext cx="5078826" cy="562911"/>
              </a:xfrm>
              <a:prstGeom prst="rect">
                <a:avLst/>
              </a:prstGeom>
              <a:blipFill rotWithShape="1">
                <a:blip r:embed="rId3"/>
                <a:stretch>
                  <a:fillRect t="-2151" r="-2761" b="-30108"/>
                </a:stretch>
              </a:blipFill>
            </p:spPr>
            <p:txBody>
              <a:bodyPr/>
              <a:lstStyle/>
              <a:p>
                <a:r>
                  <a:rPr lang="en-US">
                    <a:noFill/>
                  </a:rPr>
                  <a:t> </a:t>
                </a:r>
              </a:p>
            </p:txBody>
          </p:sp>
        </mc:Fallback>
      </mc:AlternateContent>
    </p:spTree>
    <p:extLst>
      <p:ext uri="{BB962C8B-B14F-4D97-AF65-F5344CB8AC3E}">
        <p14:creationId xmlns:p14="http://schemas.microsoft.com/office/powerpoint/2010/main" val="295658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686800" cy="1384995"/>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29609" y="1844018"/>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11" name="Rectangle 10"/>
              <p:cNvSpPr/>
              <p:nvPr/>
            </p:nvSpPr>
            <p:spPr>
              <a:xfrm>
                <a:off x="907312" y="1824173"/>
                <a:ext cx="5078826" cy="562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𝟏𝟎𝟎</m:t>
                      </m:r>
                      <m:r>
                        <a:rPr lang="en-US" sz="2800" b="1" i="1">
                          <a:latin typeface="Cambria Math"/>
                        </a:rPr>
                        <m:t>−(</m:t>
                      </m:r>
                      <m:sSup>
                        <m:sSupPr>
                          <m:ctrlPr>
                            <a:rPr lang="en-US" sz="2800" b="1" i="1">
                              <a:solidFill>
                                <a:srgbClr val="FF0000"/>
                              </a:solidFill>
                              <a:latin typeface="Cambria Math" panose="02040503050406030204" pitchFamily="18" charset="0"/>
                            </a:rPr>
                          </m:ctrlPr>
                        </m:sSupPr>
                        <m:e>
                          <m:r>
                            <a:rPr lang="en-US" sz="2800" b="1" i="1">
                              <a:solidFill>
                                <a:srgbClr val="FF0000"/>
                              </a:solidFill>
                              <a:latin typeface="Cambria Math"/>
                            </a:rPr>
                            <m:t>𝟖</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𝟒</m:t>
                      </m:r>
                      <m:r>
                        <a:rPr lang="en-US" sz="2800" b="1" i="1">
                          <a:latin typeface="Cambria Math"/>
                        </a:rPr>
                        <m:t>∗</m:t>
                      </m:r>
                      <m:r>
                        <a:rPr lang="en-US" sz="2800" b="1" i="1">
                          <a:latin typeface="Cambria Math"/>
                        </a:rPr>
                        <m:t>𝟐</m:t>
                      </m:r>
                      <m:r>
                        <a:rPr lang="en-US" sz="2800" b="1" i="1">
                          <a:latin typeface="Cambria Math"/>
                        </a:rPr>
                        <m:t>−</m:t>
                      </m:r>
                      <m:r>
                        <a:rPr lang="en-US" sz="2800" b="1" i="1">
                          <a:latin typeface="Cambria Math"/>
                        </a:rPr>
                        <m:t>𝟐𝟒</m:t>
                      </m:r>
                      <m:r>
                        <a:rPr lang="en-US" sz="2800" b="1" i="1">
                          <a:latin typeface="Cambria Math"/>
                        </a:rPr>
                        <m:t>÷</m:t>
                      </m:r>
                      <m:r>
                        <a:rPr lang="en-US" sz="2800" b="1" i="1">
                          <a:latin typeface="Cambria Math"/>
                        </a:rPr>
                        <m:t>𝟖</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907312" y="1824173"/>
                <a:ext cx="5078826" cy="562911"/>
              </a:xfrm>
              <a:prstGeom prst="rect">
                <a:avLst/>
              </a:prstGeom>
              <a:blipFill rotWithShape="1">
                <a:blip r:embed="rId3"/>
                <a:stretch>
                  <a:fillRect t="-2151" r="-2761" b="-301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543050" y="2371210"/>
                <a:ext cx="548913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𝟏𝟎𝟎</m:t>
                      </m:r>
                      <m:r>
                        <a:rPr lang="en-US" sz="2800" b="1" i="1">
                          <a:latin typeface="Cambria Math"/>
                        </a:rPr>
                        <m:t>−(</m:t>
                      </m:r>
                      <m:r>
                        <a:rPr lang="en-US" sz="2800" b="1" i="1" smtClean="0">
                          <a:solidFill>
                            <a:srgbClr val="FFC000"/>
                          </a:solidFill>
                          <a:latin typeface="Cambria Math"/>
                        </a:rPr>
                        <m:t>𝟔𝟒</m:t>
                      </m:r>
                      <m:r>
                        <a:rPr lang="en-US" sz="2800" b="1" i="1" smtClean="0">
                          <a:solidFill>
                            <a:srgbClr val="FFC000"/>
                          </a:solidFill>
                          <a:latin typeface="Cambria Math"/>
                        </a:rPr>
                        <m:t>÷</m:t>
                      </m:r>
                      <m:r>
                        <a:rPr lang="en-US" sz="2800" b="1" i="1" smtClean="0">
                          <a:solidFill>
                            <a:srgbClr val="FFC000"/>
                          </a:solidFill>
                          <a:latin typeface="Cambria Math"/>
                        </a:rPr>
                        <m:t>𝟒</m:t>
                      </m:r>
                      <m:r>
                        <a:rPr lang="en-US" sz="2800" b="1" i="1">
                          <a:latin typeface="Cambria Math"/>
                        </a:rPr>
                        <m:t>∗</m:t>
                      </m:r>
                      <m:r>
                        <a:rPr lang="en-US" sz="2800" b="1" i="1">
                          <a:latin typeface="Cambria Math"/>
                        </a:rPr>
                        <m:t>𝟐</m:t>
                      </m:r>
                      <m:r>
                        <a:rPr lang="en-US" sz="2800" b="1" i="1">
                          <a:latin typeface="Cambria Math"/>
                        </a:rPr>
                        <m:t>−</m:t>
                      </m:r>
                      <m:r>
                        <a:rPr lang="en-US" sz="2800" b="1" i="1" smtClean="0">
                          <a:solidFill>
                            <a:srgbClr val="FFC000"/>
                          </a:solidFill>
                          <a:latin typeface="Cambria Math"/>
                        </a:rPr>
                        <m:t>𝟐𝟒</m:t>
                      </m:r>
                      <m:r>
                        <a:rPr lang="en-US" sz="2800" b="1" i="1" smtClean="0">
                          <a:solidFill>
                            <a:srgbClr val="FFC000"/>
                          </a:solidFill>
                          <a:latin typeface="Cambria Math"/>
                        </a:rPr>
                        <m:t>÷</m:t>
                      </m:r>
                      <m:r>
                        <a:rPr lang="en-US" sz="2800" b="1" i="1" smtClean="0">
                          <a:solidFill>
                            <a:srgbClr val="FFC000"/>
                          </a:solidFill>
                          <a:latin typeface="Cambria Math"/>
                        </a:rPr>
                        <m:t>𝟖</m:t>
                      </m:r>
                      <m:r>
                        <a:rPr lang="en-US" sz="2800" b="1" i="1">
                          <a:latin typeface="Cambria Math"/>
                        </a:rPr>
                        <m:t>)=</m:t>
                      </m:r>
                    </m:oMath>
                  </m:oMathPara>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543050" y="2371210"/>
                <a:ext cx="5489131" cy="523220"/>
              </a:xfrm>
              <a:prstGeom prst="rect">
                <a:avLst/>
              </a:prstGeom>
              <a:blipFill rotWithShape="1">
                <a:blip r:embed="rId4"/>
                <a:stretch>
                  <a:fillRect t="-10465" r="-2442"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523939" y="2894580"/>
                <a:ext cx="399026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latin typeface="Cambria Math"/>
                        </a:rPr>
                        <m:t>𝟏𝟎𝟎</m:t>
                      </m:r>
                      <m:r>
                        <a:rPr lang="en-US" sz="2800" b="1" i="1" smtClean="0">
                          <a:latin typeface="Cambria Math"/>
                        </a:rPr>
                        <m:t>−(</m:t>
                      </m:r>
                      <m:r>
                        <a:rPr lang="en-US" sz="2800" b="1" i="1" smtClean="0">
                          <a:solidFill>
                            <a:srgbClr val="00B050"/>
                          </a:solidFill>
                          <a:latin typeface="Cambria Math"/>
                        </a:rPr>
                        <m:t>𝟏𝟔</m:t>
                      </m:r>
                      <m:r>
                        <a:rPr lang="en-US" sz="2800" b="1" i="1" smtClean="0">
                          <a:solidFill>
                            <a:srgbClr val="00B050"/>
                          </a:solidFill>
                          <a:latin typeface="Cambria Math"/>
                        </a:rPr>
                        <m:t>∗</m:t>
                      </m:r>
                      <m:r>
                        <a:rPr lang="en-US" sz="2800" b="1" i="1" smtClean="0">
                          <a:solidFill>
                            <a:srgbClr val="00B050"/>
                          </a:solidFill>
                          <a:latin typeface="Cambria Math"/>
                        </a:rPr>
                        <m:t>𝟐</m:t>
                      </m:r>
                      <m:r>
                        <a:rPr lang="en-US" sz="2800" b="1" i="1">
                          <a:latin typeface="Cambria Math"/>
                        </a:rPr>
                        <m:t>−</m:t>
                      </m:r>
                      <m:r>
                        <a:rPr lang="en-US" sz="2800" b="1" i="1" smtClean="0">
                          <a:latin typeface="Cambria Math"/>
                        </a:rPr>
                        <m:t>𝟑</m:t>
                      </m:r>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523939" y="2894580"/>
                <a:ext cx="3990260" cy="523220"/>
              </a:xfrm>
              <a:prstGeom prst="rect">
                <a:avLst/>
              </a:prstGeom>
              <a:blipFill rotWithShape="1">
                <a:blip r:embed="rId5"/>
                <a:stretch>
                  <a:fillRect t="-10465" r="-3511"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546594" y="3428876"/>
                <a:ext cx="344267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𝟏𝟎𝟎</m:t>
                      </m:r>
                      <m:r>
                        <a:rPr lang="en-US" sz="2800" b="1" i="1">
                          <a:latin typeface="Cambria Math"/>
                        </a:rPr>
                        <m:t>−</m:t>
                      </m:r>
                      <m:d>
                        <m:dPr>
                          <m:ctrlPr>
                            <a:rPr lang="en-US" sz="2800" b="1" i="1">
                              <a:latin typeface="Cambria Math" panose="02040503050406030204" pitchFamily="18" charset="0"/>
                            </a:rPr>
                          </m:ctrlPr>
                        </m:dPr>
                        <m:e>
                          <m:r>
                            <a:rPr lang="en-US" sz="2800" b="1" i="1" smtClean="0">
                              <a:solidFill>
                                <a:srgbClr val="0070C0"/>
                              </a:solidFill>
                              <a:latin typeface="Cambria Math"/>
                            </a:rPr>
                            <m:t>𝟑𝟐</m:t>
                          </m:r>
                          <m:r>
                            <a:rPr lang="en-US" sz="2800" b="1" i="1" smtClean="0">
                              <a:solidFill>
                                <a:srgbClr val="0070C0"/>
                              </a:solidFill>
                              <a:latin typeface="Cambria Math"/>
                            </a:rPr>
                            <m:t>−</m:t>
                          </m:r>
                          <m:r>
                            <a:rPr lang="en-US" sz="2800" b="1" i="1" smtClean="0">
                              <a:solidFill>
                                <a:srgbClr val="0070C0"/>
                              </a:solidFill>
                              <a:latin typeface="Cambria Math"/>
                            </a:rPr>
                            <m:t>𝟑</m:t>
                          </m:r>
                        </m:e>
                      </m:d>
                      <m:r>
                        <a:rPr lang="en-US" sz="2800" b="1" i="1">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546594" y="3428876"/>
                <a:ext cx="3442674" cy="523220"/>
              </a:xfrm>
              <a:prstGeom prst="rect">
                <a:avLst/>
              </a:prstGeom>
              <a:blipFill rotWithShape="1">
                <a:blip r:embed="rId6"/>
                <a:stretch>
                  <a:fillRect t="-10465" r="-4255"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46594" y="3957487"/>
                <a:ext cx="250260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C00000"/>
                          </a:solidFill>
                          <a:latin typeface="Cambria Math"/>
                        </a:rPr>
                        <m:t>𝟏𝟎𝟎</m:t>
                      </m:r>
                      <m:r>
                        <a:rPr lang="en-US" sz="2800" b="1" i="1" smtClean="0">
                          <a:solidFill>
                            <a:srgbClr val="C00000"/>
                          </a:solidFill>
                          <a:latin typeface="Cambria Math"/>
                        </a:rPr>
                        <m:t>−</m:t>
                      </m:r>
                      <m:r>
                        <a:rPr lang="en-US" sz="2800" b="1" i="1" smtClean="0">
                          <a:solidFill>
                            <a:srgbClr val="C00000"/>
                          </a:solidFill>
                          <a:latin typeface="Cambria Math"/>
                        </a:rPr>
                        <m:t>𝟐𝟗</m:t>
                      </m:r>
                      <m:r>
                        <a:rPr lang="en-US" sz="2800" b="1" i="1">
                          <a:latin typeface="Cambria Math"/>
                        </a:rPr>
                        <m:t>=</m:t>
                      </m:r>
                    </m:oMath>
                  </m:oMathPara>
                </a14:m>
                <a:endParaRPr lang="en-US" sz="2800" dirty="0"/>
              </a:p>
            </p:txBody>
          </p:sp>
        </mc:Choice>
        <mc:Fallback xmlns="">
          <p:sp>
            <p:nvSpPr>
              <p:cNvPr id="8" name="Rectangle 7"/>
              <p:cNvSpPr>
                <a:spLocks noRot="1" noChangeAspect="1" noMove="1" noResize="1" noEditPoints="1" noAdjustHandles="1" noChangeArrowheads="1" noChangeShapeType="1" noTextEdit="1"/>
              </p:cNvSpPr>
              <p:nvPr/>
            </p:nvSpPr>
            <p:spPr>
              <a:xfrm>
                <a:off x="546594" y="3957487"/>
                <a:ext cx="2502608" cy="523220"/>
              </a:xfrm>
              <a:prstGeom prst="rect">
                <a:avLst/>
              </a:prstGeom>
              <a:blipFill rotWithShape="1">
                <a:blip r:embed="rId7"/>
                <a:stretch>
                  <a:fillRect t="-10465" r="-609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558999" y="4475465"/>
                <a:ext cx="10634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𝟕𝟏</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558999" y="4475465"/>
                <a:ext cx="1063496" cy="523220"/>
              </a:xfrm>
              <a:prstGeom prst="rect">
                <a:avLst/>
              </a:prstGeom>
              <a:blipFill rotWithShape="1">
                <a:blip r:embed="rId8"/>
                <a:stretch>
                  <a:fillRect t="-10465" r="-14368" b="-32558"/>
                </a:stretch>
              </a:blipFill>
            </p:spPr>
            <p:txBody>
              <a:bodyPr/>
              <a:lstStyle/>
              <a:p>
                <a:r>
                  <a:rPr lang="en-US">
                    <a:noFill/>
                  </a:rPr>
                  <a:t> </a:t>
                </a:r>
              </a:p>
            </p:txBody>
          </p:sp>
        </mc:Fallback>
      </mc:AlternateContent>
    </p:spTree>
    <p:extLst>
      <p:ext uri="{BB962C8B-B14F-4D97-AF65-F5344CB8AC3E}">
        <p14:creationId xmlns:p14="http://schemas.microsoft.com/office/powerpoint/2010/main" val="3172144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57200" y="971550"/>
            <a:ext cx="8153400" cy="2246769"/>
          </a:xfrm>
          <a:prstGeom prst="rect">
            <a:avLst/>
          </a:prstGeom>
        </p:spPr>
        <p:txBody>
          <a:bodyPr wrap="square">
            <a:spAutoFit/>
          </a:bodyPr>
          <a:lstStyle/>
          <a:p>
            <a:pPr marL="457200" indent="-457200">
              <a:buFont typeface="Arial" pitchFamily="34" charset="0"/>
              <a:buChar char="•"/>
            </a:pPr>
            <a:r>
              <a:rPr lang="en-US" sz="2800" dirty="0"/>
              <a:t>When we evaluate expressions, we use one set of rules so that everyone arrives at the same correct answer.</a:t>
            </a:r>
          </a:p>
          <a:p>
            <a:pPr marL="457200" indent="-457200">
              <a:buFont typeface="Arial" pitchFamily="34" charset="0"/>
              <a:buChar char="•"/>
            </a:pPr>
            <a:r>
              <a:rPr lang="en-US" sz="2800" dirty="0"/>
              <a:t>The rules used for simplifying numerical expressions are called </a:t>
            </a:r>
            <a:r>
              <a:rPr lang="en-US" sz="2800" b="1" dirty="0">
                <a:solidFill>
                  <a:schemeClr val="accent1"/>
                </a:solidFill>
              </a:rPr>
              <a:t>order of operations</a:t>
            </a:r>
            <a:r>
              <a:rPr lang="en-US" sz="2800" dirty="0">
                <a:solidFill>
                  <a:schemeClr val="accent1"/>
                </a:solidFill>
              </a:rPr>
              <a:t>.</a:t>
            </a:r>
          </a:p>
        </p:txBody>
      </p:sp>
    </p:spTree>
    <p:extLst>
      <p:ext uri="{BB962C8B-B14F-4D97-AF65-F5344CB8AC3E}">
        <p14:creationId xmlns:p14="http://schemas.microsoft.com/office/powerpoint/2010/main" val="19430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686800" cy="1384995"/>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95939" y="1841555"/>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11" name="Rectangle 10"/>
              <p:cNvSpPr/>
              <p:nvPr/>
            </p:nvSpPr>
            <p:spPr>
              <a:xfrm>
                <a:off x="907312" y="1824173"/>
                <a:ext cx="5304914" cy="562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800" b="1" i="1">
                              <a:latin typeface="Cambria Math" panose="02040503050406030204" pitchFamily="18" charset="0"/>
                            </a:rPr>
                          </m:ctrlPr>
                        </m:sSupPr>
                        <m:e>
                          <m:r>
                            <a:rPr lang="en-US" sz="2800" b="1" i="1">
                              <a:latin typeface="Cambria Math"/>
                            </a:rPr>
                            <m:t>𝟐𝟎</m:t>
                          </m:r>
                        </m:e>
                        <m:sup>
                          <m:r>
                            <a:rPr lang="en-US" sz="2800" b="1" i="1">
                              <a:latin typeface="Cambria Math"/>
                            </a:rPr>
                            <m:t>𝟐</m:t>
                          </m:r>
                        </m:sup>
                      </m:sSup>
                      <m:r>
                        <a:rPr lang="en-US" sz="2800" b="1" i="1">
                          <a:latin typeface="Cambria Math"/>
                        </a:rPr>
                        <m:t>÷</m:t>
                      </m:r>
                      <m:r>
                        <a:rPr lang="en-US" sz="2800" b="1" i="1">
                          <a:latin typeface="Cambria Math"/>
                        </a:rPr>
                        <m:t>𝟏𝟎𝟎</m:t>
                      </m:r>
                      <m:r>
                        <a:rPr lang="en-US" sz="2800" b="1" i="1">
                          <a:latin typeface="Cambria Math"/>
                        </a:rPr>
                        <m:t>+(</m:t>
                      </m:r>
                      <m:sSup>
                        <m:sSupPr>
                          <m:ctrlPr>
                            <a:rPr lang="en-US" sz="2800" b="1" i="1">
                              <a:latin typeface="Cambria Math" panose="02040503050406030204" pitchFamily="18" charset="0"/>
                            </a:rPr>
                          </m:ctrlPr>
                        </m:sSupPr>
                        <m:e>
                          <m:r>
                            <a:rPr lang="en-US" sz="2800" b="1" i="1">
                              <a:latin typeface="Cambria Math"/>
                            </a:rPr>
                            <m:t>𝟕</m:t>
                          </m:r>
                        </m:e>
                        <m:sup>
                          <m:r>
                            <a:rPr lang="en-US" sz="2800" b="1" i="1">
                              <a:latin typeface="Cambria Math"/>
                            </a:rPr>
                            <m:t>𝟐</m:t>
                          </m:r>
                        </m:sup>
                      </m:sSup>
                      <m:r>
                        <a:rPr lang="en-US" sz="2800" b="1" i="1">
                          <a:latin typeface="Cambria Math"/>
                        </a:rPr>
                        <m:t>+</m:t>
                      </m:r>
                      <m:sSup>
                        <m:sSupPr>
                          <m:ctrlPr>
                            <a:rPr lang="en-US" sz="2800" b="1" i="1">
                              <a:latin typeface="Cambria Math" panose="02040503050406030204" pitchFamily="18" charset="0"/>
                            </a:rPr>
                          </m:ctrlPr>
                        </m:sSupPr>
                        <m:e>
                          <m:r>
                            <a:rPr lang="en-US" sz="2800" b="1" i="1">
                              <a:latin typeface="Cambria Math"/>
                            </a:rPr>
                            <m:t>𝟏𝟎</m:t>
                          </m:r>
                        </m:e>
                        <m:sup>
                          <m:r>
                            <a:rPr lang="en-US" sz="2800" b="1" i="1">
                              <a:latin typeface="Cambria Math"/>
                            </a:rPr>
                            <m:t>𝟐</m:t>
                          </m:r>
                        </m:sup>
                      </m:sSup>
                      <m:r>
                        <a:rPr lang="en-US" sz="2800" b="1" i="1">
                          <a:latin typeface="Cambria Math"/>
                        </a:rPr>
                        <m:t>÷</m:t>
                      </m:r>
                      <m:r>
                        <a:rPr lang="en-US" sz="2800" b="1" i="1">
                          <a:latin typeface="Cambria Math"/>
                        </a:rPr>
                        <m:t>𝟐𝟓</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907312" y="1824173"/>
                <a:ext cx="5304914" cy="562911"/>
              </a:xfrm>
              <a:prstGeom prst="rect">
                <a:avLst/>
              </a:prstGeom>
              <a:blipFill rotWithShape="1">
                <a:blip r:embed="rId3"/>
                <a:stretch>
                  <a:fillRect t="-2151" r="-2644" b="-30108"/>
                </a:stretch>
              </a:blipFill>
            </p:spPr>
            <p:txBody>
              <a:bodyPr/>
              <a:lstStyle/>
              <a:p>
                <a:r>
                  <a:rPr lang="en-US">
                    <a:noFill/>
                  </a:rPr>
                  <a:t> </a:t>
                </a:r>
              </a:p>
            </p:txBody>
          </p:sp>
        </mc:Fallback>
      </mc:AlternateContent>
    </p:spTree>
    <p:extLst>
      <p:ext uri="{BB962C8B-B14F-4D97-AF65-F5344CB8AC3E}">
        <p14:creationId xmlns:p14="http://schemas.microsoft.com/office/powerpoint/2010/main" val="3809253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686800" cy="1384995"/>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13660" y="1819546"/>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11" name="Rectangle 10"/>
              <p:cNvSpPr/>
              <p:nvPr/>
            </p:nvSpPr>
            <p:spPr>
              <a:xfrm>
                <a:off x="907312" y="1824173"/>
                <a:ext cx="5304914" cy="5629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𝟐𝟎</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𝟏𝟎𝟎</m:t>
                      </m:r>
                      <m:r>
                        <a:rPr lang="en-US" sz="2800" b="1" i="1">
                          <a:latin typeface="Cambria Math"/>
                        </a:rPr>
                        <m:t>+(</m:t>
                      </m:r>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𝟕</m:t>
                          </m:r>
                        </m:e>
                        <m:sup>
                          <m:r>
                            <a:rPr lang="en-US" sz="2800" b="1" i="1">
                              <a:solidFill>
                                <a:srgbClr val="FF0000"/>
                              </a:solidFill>
                              <a:latin typeface="Cambria Math"/>
                            </a:rPr>
                            <m:t>𝟐</m:t>
                          </m:r>
                        </m:sup>
                      </m:sSup>
                      <m:r>
                        <a:rPr lang="en-US" sz="2800" b="1" i="1">
                          <a:latin typeface="Cambria Math"/>
                        </a:rPr>
                        <m:t>+</m:t>
                      </m:r>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𝟏𝟎</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𝟐𝟓</m:t>
                      </m:r>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907312" y="1824173"/>
                <a:ext cx="5304914" cy="562911"/>
              </a:xfrm>
              <a:prstGeom prst="rect">
                <a:avLst/>
              </a:prstGeom>
              <a:blipFill rotWithShape="1">
                <a:blip r:embed="rId3"/>
                <a:stretch>
                  <a:fillRect t="-2151" r="-2644" b="-301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543050" y="2371210"/>
                <a:ext cx="580075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FFC000"/>
                          </a:solidFill>
                          <a:latin typeface="Cambria Math"/>
                        </a:rPr>
                        <m:t>𝟒𝟎𝟎</m:t>
                      </m:r>
                      <m:r>
                        <a:rPr lang="en-US" sz="2800" b="1" i="1" smtClean="0">
                          <a:solidFill>
                            <a:srgbClr val="FFC000"/>
                          </a:solidFill>
                          <a:latin typeface="Cambria Math"/>
                        </a:rPr>
                        <m:t>÷</m:t>
                      </m:r>
                      <m:r>
                        <a:rPr lang="en-US" sz="2800" b="1" i="1" smtClean="0">
                          <a:solidFill>
                            <a:srgbClr val="FFC000"/>
                          </a:solidFill>
                          <a:latin typeface="Cambria Math"/>
                        </a:rPr>
                        <m:t>𝟏𝟎𝟎</m:t>
                      </m:r>
                      <m:r>
                        <a:rPr lang="en-US" sz="2800" b="1" i="1">
                          <a:latin typeface="Cambria Math"/>
                        </a:rPr>
                        <m:t>+</m:t>
                      </m:r>
                      <m:d>
                        <m:dPr>
                          <m:ctrlPr>
                            <a:rPr lang="en-US" sz="2800" b="1" i="1">
                              <a:latin typeface="Cambria Math" panose="02040503050406030204" pitchFamily="18" charset="0"/>
                            </a:rPr>
                          </m:ctrlPr>
                        </m:dPr>
                        <m:e>
                          <m:r>
                            <a:rPr lang="en-US" sz="2800" b="1" i="1">
                              <a:latin typeface="Cambria Math"/>
                            </a:rPr>
                            <m:t>𝟒𝟗</m:t>
                          </m:r>
                          <m:r>
                            <a:rPr lang="en-US" sz="2800" b="1" i="1">
                              <a:latin typeface="Cambria Math"/>
                            </a:rPr>
                            <m:t>+</m:t>
                          </m:r>
                          <m:r>
                            <a:rPr lang="en-US" sz="2800" b="1" i="1" smtClean="0">
                              <a:solidFill>
                                <a:srgbClr val="FFC000"/>
                              </a:solidFill>
                              <a:latin typeface="Cambria Math"/>
                            </a:rPr>
                            <m:t>𝟏𝟎𝟎</m:t>
                          </m:r>
                          <m:r>
                            <a:rPr lang="en-US" sz="2800" b="1" i="1" smtClean="0">
                              <a:solidFill>
                                <a:srgbClr val="FFC000"/>
                              </a:solidFill>
                              <a:latin typeface="Cambria Math"/>
                            </a:rPr>
                            <m:t>÷</m:t>
                          </m:r>
                          <m:r>
                            <a:rPr lang="en-US" sz="2800" b="1" i="1" smtClean="0">
                              <a:solidFill>
                                <a:srgbClr val="FFC000"/>
                              </a:solidFill>
                              <a:latin typeface="Cambria Math"/>
                            </a:rPr>
                            <m:t>𝟐𝟓</m:t>
                          </m:r>
                        </m:e>
                      </m:d>
                      <m:r>
                        <a:rPr lang="en-US" sz="2800" b="1" i="1">
                          <a:latin typeface="Cambria Math"/>
                        </a:rPr>
                        <m:t>=</m:t>
                      </m:r>
                    </m:oMath>
                  </m:oMathPara>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543050" y="2371210"/>
                <a:ext cx="5800755" cy="523220"/>
              </a:xfrm>
              <a:prstGeom prst="rect">
                <a:avLst/>
              </a:prstGeom>
              <a:blipFill rotWithShape="1">
                <a:blip r:embed="rId4"/>
                <a:stretch>
                  <a:fillRect t="-10465" r="-2311"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523939" y="2894580"/>
                <a:ext cx="3013069"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𝟒</m:t>
                      </m:r>
                      <m:r>
                        <a:rPr lang="en-US" sz="2800" b="1" i="1">
                          <a:latin typeface="Cambria Math"/>
                        </a:rPr>
                        <m:t>+</m:t>
                      </m:r>
                      <m:d>
                        <m:dPr>
                          <m:ctrlPr>
                            <a:rPr lang="en-US" sz="2800" b="1" i="1">
                              <a:latin typeface="Cambria Math" panose="02040503050406030204" pitchFamily="18" charset="0"/>
                            </a:rPr>
                          </m:ctrlPr>
                        </m:dPr>
                        <m:e>
                          <m:r>
                            <a:rPr lang="en-US" sz="2800" b="1" i="1" smtClean="0">
                              <a:solidFill>
                                <a:srgbClr val="00B050"/>
                              </a:solidFill>
                              <a:latin typeface="Cambria Math"/>
                            </a:rPr>
                            <m:t>𝟒𝟗</m:t>
                          </m:r>
                          <m:r>
                            <a:rPr lang="en-US" sz="2800" b="1" i="1" smtClean="0">
                              <a:solidFill>
                                <a:srgbClr val="00B050"/>
                              </a:solidFill>
                              <a:latin typeface="Cambria Math"/>
                            </a:rPr>
                            <m:t>+</m:t>
                          </m:r>
                          <m:r>
                            <a:rPr lang="en-US" sz="2800" b="1" i="1" smtClean="0">
                              <a:solidFill>
                                <a:srgbClr val="00B050"/>
                              </a:solidFill>
                              <a:latin typeface="Cambria Math"/>
                            </a:rPr>
                            <m:t>𝟒</m:t>
                          </m:r>
                        </m:e>
                      </m:d>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523939" y="2894580"/>
                <a:ext cx="3013069" cy="523220"/>
              </a:xfrm>
              <a:prstGeom prst="rect">
                <a:avLst/>
              </a:prstGeom>
              <a:blipFill rotWithShape="1">
                <a:blip r:embed="rId5"/>
                <a:stretch>
                  <a:fillRect t="-10465" r="-485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546594" y="3428876"/>
                <a:ext cx="207300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0070C0"/>
                          </a:solidFill>
                          <a:latin typeface="Cambria Math"/>
                        </a:rPr>
                        <m:t>𝟒</m:t>
                      </m:r>
                      <m:r>
                        <a:rPr lang="en-US" sz="2800" b="1" i="1" smtClean="0">
                          <a:solidFill>
                            <a:srgbClr val="0070C0"/>
                          </a:solidFill>
                          <a:latin typeface="Cambria Math"/>
                        </a:rPr>
                        <m:t>+</m:t>
                      </m:r>
                      <m:r>
                        <a:rPr lang="en-US" sz="2800" b="1" i="1" smtClean="0">
                          <a:solidFill>
                            <a:srgbClr val="0070C0"/>
                          </a:solidFill>
                          <a:latin typeface="Cambria Math"/>
                        </a:rPr>
                        <m:t>𝟓𝟑</m:t>
                      </m:r>
                      <m:r>
                        <a:rPr lang="en-US" sz="2800" b="1" i="1">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546594" y="3428876"/>
                <a:ext cx="2073003" cy="523220"/>
              </a:xfrm>
              <a:prstGeom prst="rect">
                <a:avLst/>
              </a:prstGeom>
              <a:blipFill rotWithShape="1">
                <a:blip r:embed="rId6"/>
                <a:stretch>
                  <a:fillRect t="-10465" r="-7059"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46594" y="3957487"/>
                <a:ext cx="10634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latin typeface="Cambria Math"/>
                        </a:rPr>
                        <m:t>𝟓𝟕</m:t>
                      </m:r>
                    </m:oMath>
                  </m:oMathPara>
                </a14:m>
                <a:endParaRPr lang="en-US" sz="2800" dirty="0"/>
              </a:p>
            </p:txBody>
          </p:sp>
        </mc:Choice>
        <mc:Fallback xmlns="">
          <p:sp>
            <p:nvSpPr>
              <p:cNvPr id="8" name="Rectangle 7"/>
              <p:cNvSpPr>
                <a:spLocks noRot="1" noChangeAspect="1" noMove="1" noResize="1" noEditPoints="1" noAdjustHandles="1" noChangeArrowheads="1" noChangeShapeType="1" noTextEdit="1"/>
              </p:cNvSpPr>
              <p:nvPr/>
            </p:nvSpPr>
            <p:spPr>
              <a:xfrm>
                <a:off x="546594" y="3957487"/>
                <a:ext cx="1063496" cy="523220"/>
              </a:xfrm>
              <a:prstGeom prst="rect">
                <a:avLst/>
              </a:prstGeom>
              <a:blipFill rotWithShape="1">
                <a:blip r:embed="rId7"/>
                <a:stretch>
                  <a:fillRect t="-10465" r="-14368" b="-32558"/>
                </a:stretch>
              </a:blipFill>
            </p:spPr>
            <p:txBody>
              <a:bodyPr/>
              <a:lstStyle/>
              <a:p>
                <a:r>
                  <a:rPr lang="en-US">
                    <a:noFill/>
                  </a:rPr>
                  <a:t> </a:t>
                </a:r>
              </a:p>
            </p:txBody>
          </p:sp>
        </mc:Fallback>
      </mc:AlternateContent>
    </p:spTree>
    <p:extLst>
      <p:ext uri="{BB962C8B-B14F-4D97-AF65-F5344CB8AC3E}">
        <p14:creationId xmlns:p14="http://schemas.microsoft.com/office/powerpoint/2010/main" val="3370013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686800" cy="1384995"/>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13660" y="1799560"/>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11" name="Rectangle 10"/>
              <p:cNvSpPr/>
              <p:nvPr/>
            </p:nvSpPr>
            <p:spPr>
              <a:xfrm>
                <a:off x="907312" y="1686285"/>
                <a:ext cx="4163191" cy="69358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𝟓𝟓𝟎</m:t>
                      </m:r>
                      <m:r>
                        <a:rPr lang="en-US" sz="2800" b="1" i="1">
                          <a:latin typeface="Cambria Math"/>
                        </a:rPr>
                        <m:t>−</m:t>
                      </m:r>
                      <m:sSup>
                        <m:sSupPr>
                          <m:ctrlPr>
                            <a:rPr lang="en-US" sz="2800" b="1" i="1">
                              <a:latin typeface="Cambria Math" panose="02040503050406030204" pitchFamily="18" charset="0"/>
                            </a:rPr>
                          </m:ctrlPr>
                        </m:sSupPr>
                        <m:e>
                          <m:d>
                            <m:dPr>
                              <m:ctrlPr>
                                <a:rPr lang="en-US" sz="2800" b="1" i="1">
                                  <a:latin typeface="Cambria Math" panose="02040503050406030204" pitchFamily="18" charset="0"/>
                                </a:rPr>
                              </m:ctrlPr>
                            </m:dPr>
                            <m:e>
                              <m:sSup>
                                <m:sSupPr>
                                  <m:ctrlPr>
                                    <a:rPr lang="en-US" sz="2800" b="1" i="1">
                                      <a:latin typeface="Cambria Math" panose="02040503050406030204" pitchFamily="18" charset="0"/>
                                    </a:rPr>
                                  </m:ctrlPr>
                                </m:sSupPr>
                                <m:e>
                                  <m:r>
                                    <a:rPr lang="en-US" sz="2800" b="1" i="1">
                                      <a:latin typeface="Cambria Math"/>
                                    </a:rPr>
                                    <m:t>𝟏𝟏</m:t>
                                  </m:r>
                                </m:e>
                                <m:sup>
                                  <m:r>
                                    <a:rPr lang="en-US" sz="2800" b="1" i="1">
                                      <a:latin typeface="Cambria Math"/>
                                    </a:rPr>
                                    <m:t>𝟐</m:t>
                                  </m:r>
                                </m:sup>
                              </m:sSup>
                              <m:r>
                                <a:rPr lang="en-US" sz="2800" b="1" i="1">
                                  <a:latin typeface="Cambria Math"/>
                                </a:rPr>
                                <m:t>−</m:t>
                              </m:r>
                              <m:sSup>
                                <m:sSupPr>
                                  <m:ctrlPr>
                                    <a:rPr lang="en-US" sz="2800" b="1" i="1">
                                      <a:latin typeface="Cambria Math" panose="02040503050406030204" pitchFamily="18" charset="0"/>
                                    </a:rPr>
                                  </m:ctrlPr>
                                </m:sSupPr>
                                <m:e>
                                  <m:r>
                                    <a:rPr lang="en-US" sz="2800" b="1" i="1">
                                      <a:latin typeface="Cambria Math"/>
                                    </a:rPr>
                                    <m:t>𝟕</m:t>
                                  </m:r>
                                </m:e>
                                <m:sup>
                                  <m:r>
                                    <a:rPr lang="en-US" sz="2800" b="1" i="1">
                                      <a:latin typeface="Cambria Math"/>
                                    </a:rPr>
                                    <m:t>𝟐</m:t>
                                  </m:r>
                                </m:sup>
                              </m:sSup>
                              <m:r>
                                <a:rPr lang="en-US" sz="2800" b="1" i="1">
                                  <a:latin typeface="Cambria Math"/>
                                </a:rPr>
                                <m:t>∗</m:t>
                              </m:r>
                              <m:r>
                                <a:rPr lang="en-US" sz="2800" b="1" i="1">
                                  <a:latin typeface="Cambria Math"/>
                                </a:rPr>
                                <m:t>𝟐</m:t>
                              </m:r>
                            </m:e>
                          </m:d>
                        </m:e>
                        <m:sup>
                          <m:r>
                            <a:rPr lang="en-US" sz="2800" b="1" i="1">
                              <a:latin typeface="Cambria Math"/>
                            </a:rPr>
                            <m:t>𝟐</m:t>
                          </m:r>
                        </m:sup>
                      </m:sSup>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907312" y="1686285"/>
                <a:ext cx="4163191" cy="693588"/>
              </a:xfrm>
              <a:prstGeom prst="rect">
                <a:avLst/>
              </a:prstGeom>
              <a:blipFill rotWithShape="1">
                <a:blip r:embed="rId3"/>
                <a:stretch>
                  <a:fillRect r="-3367" b="-22124"/>
                </a:stretch>
              </a:blipFill>
            </p:spPr>
            <p:txBody>
              <a:bodyPr/>
              <a:lstStyle/>
              <a:p>
                <a:r>
                  <a:rPr lang="en-US">
                    <a:noFill/>
                  </a:rPr>
                  <a:t> </a:t>
                </a:r>
              </a:p>
            </p:txBody>
          </p:sp>
        </mc:Fallback>
      </mc:AlternateContent>
    </p:spTree>
    <p:extLst>
      <p:ext uri="{BB962C8B-B14F-4D97-AF65-F5344CB8AC3E}">
        <p14:creationId xmlns:p14="http://schemas.microsoft.com/office/powerpoint/2010/main" val="2718503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04800" y="514350"/>
            <a:ext cx="8686800" cy="1384995"/>
          </a:xfrm>
          <a:prstGeom prst="rect">
            <a:avLst/>
          </a:prstGeom>
        </p:spPr>
        <p:txBody>
          <a:bodyPr wrap="square">
            <a:spAutoFit/>
          </a:bodyPr>
          <a:lstStyle/>
          <a:p>
            <a:r>
              <a:rPr lang="en-US" sz="2800" b="1" dirty="0">
                <a:solidFill>
                  <a:schemeClr val="accent1"/>
                </a:solidFill>
              </a:rPr>
              <a:t>Sample Problem 4</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cxnSp>
        <p:nvCxnSpPr>
          <p:cNvPr id="9" name="Straight Connector 8"/>
          <p:cNvCxnSpPr/>
          <p:nvPr/>
        </p:nvCxnSpPr>
        <p:spPr>
          <a:xfrm>
            <a:off x="8734425" y="8701088"/>
            <a:ext cx="190500" cy="9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13660" y="1799560"/>
            <a:ext cx="431528" cy="523220"/>
          </a:xfrm>
          <a:prstGeom prst="rect">
            <a:avLst/>
          </a:prstGeom>
        </p:spPr>
        <p:txBody>
          <a:bodyPr wrap="none">
            <a:spAutoFit/>
          </a:bodyPr>
          <a:lstStyle/>
          <a:p>
            <a:r>
              <a:rPr lang="en-US" sz="2800" b="1" dirty="0"/>
              <a:t>c.</a:t>
            </a:r>
          </a:p>
        </p:txBody>
      </p:sp>
      <mc:AlternateContent xmlns:mc="http://schemas.openxmlformats.org/markup-compatibility/2006" xmlns:a14="http://schemas.microsoft.com/office/drawing/2010/main">
        <mc:Choice Requires="a14">
          <p:sp>
            <p:nvSpPr>
              <p:cNvPr id="11" name="Rectangle 10"/>
              <p:cNvSpPr/>
              <p:nvPr/>
            </p:nvSpPr>
            <p:spPr>
              <a:xfrm>
                <a:off x="907312" y="1686285"/>
                <a:ext cx="4163191" cy="69358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𝟓𝟓𝟎</m:t>
                      </m:r>
                      <m:r>
                        <a:rPr lang="en-US" sz="2800" b="1" i="1">
                          <a:latin typeface="Cambria Math"/>
                        </a:rPr>
                        <m:t>−</m:t>
                      </m:r>
                      <m:sSup>
                        <m:sSupPr>
                          <m:ctrlPr>
                            <a:rPr lang="en-US" sz="2800" b="1" i="1">
                              <a:latin typeface="Cambria Math" panose="02040503050406030204" pitchFamily="18" charset="0"/>
                            </a:rPr>
                          </m:ctrlPr>
                        </m:sSupPr>
                        <m:e>
                          <m:d>
                            <m:dPr>
                              <m:ctrlPr>
                                <a:rPr lang="en-US" sz="2800" b="1" i="1">
                                  <a:latin typeface="Cambria Math" panose="02040503050406030204" pitchFamily="18" charset="0"/>
                                </a:rPr>
                              </m:ctrlPr>
                            </m:dPr>
                            <m:e>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𝟏𝟏</m:t>
                                  </m:r>
                                </m:e>
                                <m:sup>
                                  <m:r>
                                    <a:rPr lang="en-US" sz="2800" b="1" i="1">
                                      <a:solidFill>
                                        <a:srgbClr val="FF0000"/>
                                      </a:solidFill>
                                      <a:latin typeface="Cambria Math"/>
                                    </a:rPr>
                                    <m:t>𝟐</m:t>
                                  </m:r>
                                </m:sup>
                              </m:sSup>
                              <m:r>
                                <a:rPr lang="en-US" sz="2800" b="1" i="1">
                                  <a:latin typeface="Cambria Math"/>
                                </a:rPr>
                                <m:t>−</m:t>
                              </m:r>
                              <m:sSup>
                                <m:sSupPr>
                                  <m:ctrlPr>
                                    <a:rPr lang="en-US" sz="2800" b="1" i="1" smtClean="0">
                                      <a:solidFill>
                                        <a:srgbClr val="FF0000"/>
                                      </a:solidFill>
                                      <a:latin typeface="Cambria Math" panose="02040503050406030204" pitchFamily="18" charset="0"/>
                                    </a:rPr>
                                  </m:ctrlPr>
                                </m:sSupPr>
                                <m:e>
                                  <m:r>
                                    <a:rPr lang="en-US" sz="2800" b="1" i="1">
                                      <a:solidFill>
                                        <a:srgbClr val="FF0000"/>
                                      </a:solidFill>
                                      <a:latin typeface="Cambria Math"/>
                                    </a:rPr>
                                    <m:t>𝟕</m:t>
                                  </m:r>
                                </m:e>
                                <m:sup>
                                  <m:r>
                                    <a:rPr lang="en-US" sz="2800" b="1" i="1">
                                      <a:solidFill>
                                        <a:srgbClr val="FF0000"/>
                                      </a:solidFill>
                                      <a:latin typeface="Cambria Math"/>
                                    </a:rPr>
                                    <m:t>𝟐</m:t>
                                  </m:r>
                                </m:sup>
                              </m:sSup>
                              <m:r>
                                <a:rPr lang="en-US" sz="2800" b="1" i="1">
                                  <a:latin typeface="Cambria Math"/>
                                </a:rPr>
                                <m:t>∗</m:t>
                              </m:r>
                              <m:r>
                                <a:rPr lang="en-US" sz="2800" b="1" i="1">
                                  <a:latin typeface="Cambria Math"/>
                                </a:rPr>
                                <m:t>𝟐</m:t>
                              </m:r>
                            </m:e>
                          </m:d>
                        </m:e>
                        <m:sup>
                          <m:r>
                            <a:rPr lang="en-US" sz="2800" b="1" i="1">
                              <a:latin typeface="Cambria Math"/>
                            </a:rPr>
                            <m:t>𝟐</m:t>
                          </m:r>
                        </m:sup>
                      </m:sSup>
                      <m:r>
                        <a:rPr lang="en-US" sz="2800" b="1" i="1">
                          <a:latin typeface="Cambria Math"/>
                        </a:rPr>
                        <m:t>=</m:t>
                      </m:r>
                    </m:oMath>
                  </m:oMathPara>
                </a14:m>
                <a:endParaRPr lang="en-US" sz="2800" dirty="0"/>
              </a:p>
            </p:txBody>
          </p:sp>
        </mc:Choice>
        <mc:Fallback xmlns="">
          <p:sp>
            <p:nvSpPr>
              <p:cNvPr id="11" name="Rectangle 10"/>
              <p:cNvSpPr>
                <a:spLocks noRot="1" noChangeAspect="1" noMove="1" noResize="1" noEditPoints="1" noAdjustHandles="1" noChangeArrowheads="1" noChangeShapeType="1" noTextEdit="1"/>
              </p:cNvSpPr>
              <p:nvPr/>
            </p:nvSpPr>
            <p:spPr>
              <a:xfrm>
                <a:off x="907312" y="1686285"/>
                <a:ext cx="4163191" cy="693588"/>
              </a:xfrm>
              <a:prstGeom prst="rect">
                <a:avLst/>
              </a:prstGeom>
              <a:blipFill rotWithShape="1">
                <a:blip r:embed="rId3"/>
                <a:stretch>
                  <a:fillRect r="-3367" b="-2212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506218" y="2380023"/>
                <a:ext cx="4740785" cy="5329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𝟓𝟓𝟎</m:t>
                      </m:r>
                      <m:r>
                        <a:rPr lang="en-US" sz="2800" b="1" i="1">
                          <a:latin typeface="Cambria Math"/>
                        </a:rPr>
                        <m:t>−</m:t>
                      </m:r>
                      <m:sSup>
                        <m:sSupPr>
                          <m:ctrlPr>
                            <a:rPr lang="en-US" sz="2800" b="1" i="1">
                              <a:latin typeface="Cambria Math" panose="02040503050406030204" pitchFamily="18" charset="0"/>
                            </a:rPr>
                          </m:ctrlPr>
                        </m:sSupPr>
                        <m:e>
                          <m:d>
                            <m:dPr>
                              <m:ctrlPr>
                                <a:rPr lang="en-US" sz="2800" b="1" i="1">
                                  <a:latin typeface="Cambria Math" panose="02040503050406030204" pitchFamily="18" charset="0"/>
                                </a:rPr>
                              </m:ctrlPr>
                            </m:dPr>
                            <m:e>
                              <m:r>
                                <a:rPr lang="en-US" sz="2800" b="1" i="1">
                                  <a:latin typeface="Cambria Math"/>
                                </a:rPr>
                                <m:t>𝟏𝟐𝟏</m:t>
                              </m:r>
                              <m:r>
                                <a:rPr lang="en-US" sz="2800" b="1" i="1">
                                  <a:latin typeface="Cambria Math"/>
                                </a:rPr>
                                <m:t>−</m:t>
                              </m:r>
                              <m:r>
                                <a:rPr lang="en-US" sz="2800" b="1" i="1" smtClean="0">
                                  <a:solidFill>
                                    <a:srgbClr val="FFC000"/>
                                  </a:solidFill>
                                  <a:latin typeface="Cambria Math"/>
                                </a:rPr>
                                <m:t>𝟒𝟗</m:t>
                              </m:r>
                              <m:r>
                                <a:rPr lang="en-US" sz="2800" b="1" i="1" smtClean="0">
                                  <a:solidFill>
                                    <a:srgbClr val="FFC000"/>
                                  </a:solidFill>
                                  <a:latin typeface="Cambria Math"/>
                                </a:rPr>
                                <m:t>∗</m:t>
                              </m:r>
                              <m:r>
                                <a:rPr lang="en-US" sz="2800" b="1" i="1" smtClean="0">
                                  <a:solidFill>
                                    <a:srgbClr val="FFC000"/>
                                  </a:solidFill>
                                  <a:latin typeface="Cambria Math"/>
                                </a:rPr>
                                <m:t>𝟐</m:t>
                              </m:r>
                            </m:e>
                          </m:d>
                        </m:e>
                        <m:sup>
                          <m:r>
                            <a:rPr lang="en-US" sz="2800" b="1" i="1">
                              <a:latin typeface="Cambria Math"/>
                            </a:rPr>
                            <m:t>𝟐</m:t>
                          </m:r>
                        </m:sup>
                      </m:sSup>
                      <m:r>
                        <a:rPr lang="en-US" sz="2800" b="1" i="1">
                          <a:latin typeface="Cambria Math"/>
                        </a:rPr>
                        <m:t>=</m:t>
                      </m:r>
                    </m:oMath>
                  </m:oMathPara>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506218" y="2380023"/>
                <a:ext cx="4740785" cy="532966"/>
              </a:xfrm>
              <a:prstGeom prst="rect">
                <a:avLst/>
              </a:prstGeom>
              <a:blipFill rotWithShape="1">
                <a:blip r:embed="rId4"/>
                <a:stretch>
                  <a:fillRect t="-7955" r="-1414" b="-318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628614" y="2894580"/>
                <a:ext cx="4193327" cy="532966"/>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r>
                        <a:rPr lang="en-US" sz="2800" b="1" i="1">
                          <a:latin typeface="Cambria Math"/>
                        </a:rPr>
                        <m:t>=</m:t>
                      </m:r>
                      <m:r>
                        <a:rPr lang="en-US" sz="2800" b="1" i="1">
                          <a:latin typeface="Cambria Math"/>
                        </a:rPr>
                        <m:t>𝟓𝟓𝟎</m:t>
                      </m:r>
                      <m:r>
                        <a:rPr lang="en-US" sz="2800" b="1" i="1">
                          <a:latin typeface="Cambria Math"/>
                        </a:rPr>
                        <m:t>−</m:t>
                      </m:r>
                      <m:sSup>
                        <m:sSupPr>
                          <m:ctrlPr>
                            <a:rPr lang="en-US" sz="2800" b="1" i="1">
                              <a:latin typeface="Cambria Math" panose="02040503050406030204" pitchFamily="18" charset="0"/>
                            </a:rPr>
                          </m:ctrlPr>
                        </m:sSupPr>
                        <m:e>
                          <m:d>
                            <m:dPr>
                              <m:ctrlPr>
                                <a:rPr lang="en-US" sz="2800" b="1" i="1">
                                  <a:latin typeface="Cambria Math" panose="02040503050406030204" pitchFamily="18" charset="0"/>
                                </a:rPr>
                              </m:ctrlPr>
                            </m:dPr>
                            <m:e>
                              <m:r>
                                <a:rPr lang="en-US" sz="2800" b="1" i="1" smtClean="0">
                                  <a:solidFill>
                                    <a:srgbClr val="00B050"/>
                                  </a:solidFill>
                                  <a:latin typeface="Cambria Math"/>
                                </a:rPr>
                                <m:t>𝟏𝟐𝟏</m:t>
                              </m:r>
                              <m:r>
                                <a:rPr lang="en-US" sz="2800" b="1" i="1" smtClean="0">
                                  <a:solidFill>
                                    <a:srgbClr val="00B050"/>
                                  </a:solidFill>
                                  <a:latin typeface="Cambria Math"/>
                                </a:rPr>
                                <m:t>−</m:t>
                              </m:r>
                              <m:r>
                                <a:rPr lang="en-US" sz="2800" b="1" i="1" smtClean="0">
                                  <a:solidFill>
                                    <a:srgbClr val="00B050"/>
                                  </a:solidFill>
                                  <a:latin typeface="Cambria Math"/>
                                </a:rPr>
                                <m:t>𝟗𝟖</m:t>
                              </m:r>
                            </m:e>
                          </m:d>
                        </m:e>
                        <m:sup>
                          <m:r>
                            <a:rPr lang="en-US" sz="2800" b="1" i="1">
                              <a:latin typeface="Cambria Math"/>
                            </a:rPr>
                            <m:t>𝟐</m:t>
                          </m:r>
                        </m:sup>
                      </m:sSup>
                      <m:r>
                        <a:rPr lang="en-US" sz="2800" b="1" i="1">
                          <a:latin typeface="Cambria Math"/>
                        </a:rPr>
                        <m:t>=</m:t>
                      </m:r>
                    </m:oMath>
                  </m:oMathPara>
                </a14:m>
                <a:endParaRPr lang="en-US" sz="2800" dirty="0"/>
              </a:p>
            </p:txBody>
          </p:sp>
        </mc:Choice>
        <mc:Fallback xmlns="">
          <p:sp>
            <p:nvSpPr>
              <p:cNvPr id="4" name="Rectangle 3"/>
              <p:cNvSpPr>
                <a:spLocks noRot="1" noChangeAspect="1" noMove="1" noResize="1" noEditPoints="1" noAdjustHandles="1" noChangeArrowheads="1" noChangeShapeType="1" noTextEdit="1"/>
              </p:cNvSpPr>
              <p:nvPr/>
            </p:nvSpPr>
            <p:spPr>
              <a:xfrm>
                <a:off x="628614" y="2894580"/>
                <a:ext cx="4193327" cy="532966"/>
              </a:xfrm>
              <a:prstGeom prst="rect">
                <a:avLst/>
              </a:prstGeom>
              <a:blipFill rotWithShape="1">
                <a:blip r:embed="rId5"/>
                <a:stretch>
                  <a:fillRect t="-8046" b="-3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546594" y="3428876"/>
                <a:ext cx="2972609" cy="5329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a:latin typeface="Cambria Math"/>
                        </a:rPr>
                        <m:t>𝟓𝟓𝟎</m:t>
                      </m:r>
                      <m:r>
                        <a:rPr lang="en-US" sz="2800" b="1" i="1">
                          <a:latin typeface="Cambria Math"/>
                        </a:rPr>
                        <m:t>−</m:t>
                      </m:r>
                      <m:sSup>
                        <m:sSupPr>
                          <m:ctrlPr>
                            <a:rPr lang="en-US" sz="2800" b="1" i="1" smtClean="0">
                              <a:solidFill>
                                <a:srgbClr val="0070C0"/>
                              </a:solidFill>
                              <a:latin typeface="Cambria Math" panose="02040503050406030204" pitchFamily="18" charset="0"/>
                            </a:rPr>
                          </m:ctrlPr>
                        </m:sSupPr>
                        <m:e>
                          <m:d>
                            <m:dPr>
                              <m:ctrlPr>
                                <a:rPr lang="en-US" sz="2800" b="1" i="1">
                                  <a:solidFill>
                                    <a:srgbClr val="0070C0"/>
                                  </a:solidFill>
                                  <a:latin typeface="Cambria Math" panose="02040503050406030204" pitchFamily="18" charset="0"/>
                                </a:rPr>
                              </m:ctrlPr>
                            </m:dPr>
                            <m:e>
                              <m:r>
                                <a:rPr lang="en-US" sz="2800" b="1" i="1">
                                  <a:solidFill>
                                    <a:srgbClr val="0070C0"/>
                                  </a:solidFill>
                                  <a:latin typeface="Cambria Math"/>
                                </a:rPr>
                                <m:t>𝟐𝟑</m:t>
                              </m:r>
                            </m:e>
                          </m:d>
                        </m:e>
                        <m:sup>
                          <m:r>
                            <a:rPr lang="en-US" sz="2800" b="1" i="1">
                              <a:solidFill>
                                <a:srgbClr val="0070C0"/>
                              </a:solidFill>
                              <a:latin typeface="Cambria Math"/>
                            </a:rPr>
                            <m:t>𝟐</m:t>
                          </m:r>
                        </m:sup>
                      </m:sSup>
                      <m:r>
                        <a:rPr lang="en-US" sz="2800" b="1" i="1">
                          <a:latin typeface="Cambria Math"/>
                        </a:rPr>
                        <m:t>=</m:t>
                      </m:r>
                    </m:oMath>
                  </m:oMathPara>
                </a14:m>
                <a:endParaRPr lang="en-US" sz="2800" dirty="0"/>
              </a:p>
            </p:txBody>
          </p:sp>
        </mc:Choice>
        <mc:Fallback xmlns="">
          <p:sp>
            <p:nvSpPr>
              <p:cNvPr id="7" name="Rectangle 6"/>
              <p:cNvSpPr>
                <a:spLocks noRot="1" noChangeAspect="1" noMove="1" noResize="1" noEditPoints="1" noAdjustHandles="1" noChangeArrowheads="1" noChangeShapeType="1" noTextEdit="1"/>
              </p:cNvSpPr>
              <p:nvPr/>
            </p:nvSpPr>
            <p:spPr>
              <a:xfrm>
                <a:off x="546594" y="3428876"/>
                <a:ext cx="2972609" cy="532966"/>
              </a:xfrm>
              <a:prstGeom prst="rect">
                <a:avLst/>
              </a:prstGeom>
              <a:blipFill rotWithShape="1">
                <a:blip r:embed="rId6"/>
                <a:stretch>
                  <a:fillRect t="-7955" r="-5133" b="-318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46594" y="3957487"/>
                <a:ext cx="271741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m:t>
                      </m:r>
                      <m:r>
                        <a:rPr lang="en-US" sz="2800" b="1" i="1" smtClean="0">
                          <a:solidFill>
                            <a:srgbClr val="C00000"/>
                          </a:solidFill>
                          <a:latin typeface="Cambria Math"/>
                        </a:rPr>
                        <m:t>𝟓𝟓𝟎</m:t>
                      </m:r>
                      <m:r>
                        <a:rPr lang="en-US" sz="2800" b="1" i="1" smtClean="0">
                          <a:solidFill>
                            <a:srgbClr val="C00000"/>
                          </a:solidFill>
                          <a:latin typeface="Cambria Math"/>
                        </a:rPr>
                        <m:t>−</m:t>
                      </m:r>
                      <m:r>
                        <a:rPr lang="en-US" sz="2800" b="1" i="1" smtClean="0">
                          <a:solidFill>
                            <a:srgbClr val="C00000"/>
                          </a:solidFill>
                          <a:latin typeface="Cambria Math"/>
                        </a:rPr>
                        <m:t>𝟓𝟐𝟗</m:t>
                      </m:r>
                      <m:r>
                        <a:rPr lang="en-US" sz="2800" b="1" i="1">
                          <a:latin typeface="Cambria Math"/>
                        </a:rPr>
                        <m:t>=</m:t>
                      </m:r>
                    </m:oMath>
                  </m:oMathPara>
                </a14:m>
                <a:endParaRPr lang="en-US" sz="2800" dirty="0"/>
              </a:p>
            </p:txBody>
          </p:sp>
        </mc:Choice>
        <mc:Fallback xmlns="">
          <p:sp>
            <p:nvSpPr>
              <p:cNvPr id="8" name="Rectangle 7"/>
              <p:cNvSpPr>
                <a:spLocks noRot="1" noChangeAspect="1" noMove="1" noResize="1" noEditPoints="1" noAdjustHandles="1" noChangeArrowheads="1" noChangeShapeType="1" noTextEdit="1"/>
              </p:cNvSpPr>
              <p:nvPr/>
            </p:nvSpPr>
            <p:spPr>
              <a:xfrm>
                <a:off x="546594" y="3957487"/>
                <a:ext cx="2717411" cy="523220"/>
              </a:xfrm>
              <a:prstGeom prst="rect">
                <a:avLst/>
              </a:prstGeom>
              <a:blipFill rotWithShape="1">
                <a:blip r:embed="rId7"/>
                <a:stretch>
                  <a:fillRect t="-10465" r="-5618" b="-325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558999" y="4475465"/>
                <a:ext cx="10634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latin typeface="Cambria Math"/>
                        </a:rPr>
                        <m:t>𝟐𝟏</m:t>
                      </m:r>
                    </m:oMath>
                  </m:oMathPara>
                </a14:m>
                <a:endParaRPr lang="en-US" sz="2800" dirty="0"/>
              </a:p>
            </p:txBody>
          </p:sp>
        </mc:Choice>
        <mc:Fallback xmlns="">
          <p:sp>
            <p:nvSpPr>
              <p:cNvPr id="10" name="Rectangle 9"/>
              <p:cNvSpPr>
                <a:spLocks noRot="1" noChangeAspect="1" noMove="1" noResize="1" noEditPoints="1" noAdjustHandles="1" noChangeArrowheads="1" noChangeShapeType="1" noTextEdit="1"/>
              </p:cNvSpPr>
              <p:nvPr/>
            </p:nvSpPr>
            <p:spPr>
              <a:xfrm>
                <a:off x="558999" y="4475465"/>
                <a:ext cx="1063496" cy="523220"/>
              </a:xfrm>
              <a:prstGeom prst="rect">
                <a:avLst/>
              </a:prstGeom>
              <a:blipFill rotWithShape="1">
                <a:blip r:embed="rId8"/>
                <a:stretch>
                  <a:fillRect t="-10465" r="-14368" b="-32558"/>
                </a:stretch>
              </a:blipFill>
            </p:spPr>
            <p:txBody>
              <a:bodyPr/>
              <a:lstStyle/>
              <a:p>
                <a:r>
                  <a:rPr lang="en-US">
                    <a:noFill/>
                  </a:rPr>
                  <a:t> </a:t>
                </a:r>
              </a:p>
            </p:txBody>
          </p:sp>
        </mc:Fallback>
      </mc:AlternateContent>
    </p:spTree>
    <p:extLst>
      <p:ext uri="{BB962C8B-B14F-4D97-AF65-F5344CB8AC3E}">
        <p14:creationId xmlns:p14="http://schemas.microsoft.com/office/powerpoint/2010/main" val="250791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895350"/>
            <a:ext cx="8686800" cy="4401205"/>
          </a:xfrm>
          <a:prstGeom prst="rect">
            <a:avLst/>
          </a:prstGeom>
        </p:spPr>
        <p:txBody>
          <a:bodyPr wrap="square">
            <a:spAutoFit/>
          </a:bodyPr>
          <a:lstStyle/>
          <a:p>
            <a:pPr marL="457200" indent="-457200">
              <a:buFont typeface="Arial" pitchFamily="34" charset="0"/>
              <a:buChar char="•"/>
            </a:pPr>
            <a:r>
              <a:rPr lang="en-US" sz="2800" dirty="0"/>
              <a:t>These rules are based on doing the most powerful operations first (exponents), then the less powerful ones (multiplication and division, going from left to right), and finally, the least powerful ones last (addition and subtraction, going from left to right).</a:t>
            </a:r>
          </a:p>
          <a:p>
            <a:pPr marL="457200" indent="-457200">
              <a:buFont typeface="Arial" pitchFamily="34" charset="0"/>
              <a:buChar char="•"/>
            </a:pPr>
            <a:r>
              <a:rPr lang="en-US" sz="2800" dirty="0"/>
              <a:t>Grouping symbols, like parentheses, tell us to evaluate whatever is inside them before moving on. </a:t>
            </a:r>
          </a:p>
          <a:p>
            <a:endParaRPr lang="en-US" sz="2800" dirty="0"/>
          </a:p>
          <a:p>
            <a:endParaRPr lang="en-US" sz="2800" dirty="0"/>
          </a:p>
          <a:p>
            <a:endParaRPr lang="en-US" sz="2800" b="1" dirty="0">
              <a:solidFill>
                <a:schemeClr val="accent1"/>
              </a:solidFill>
            </a:endParaRPr>
          </a:p>
        </p:txBody>
      </p:sp>
    </p:spTree>
    <p:extLst>
      <p:ext uri="{BB962C8B-B14F-4D97-AF65-F5344CB8AC3E}">
        <p14:creationId xmlns:p14="http://schemas.microsoft.com/office/powerpoint/2010/main" val="3942233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Table 8"/>
          <p:cNvGraphicFramePr>
            <a:graphicFrameLocks noGrp="1"/>
          </p:cNvGraphicFramePr>
          <p:nvPr>
            <p:extLst>
              <p:ext uri="{D42A27DB-BD31-4B8C-83A1-F6EECF244321}">
                <p14:modId xmlns:p14="http://schemas.microsoft.com/office/powerpoint/2010/main" val="3471467681"/>
              </p:ext>
            </p:extLst>
          </p:nvPr>
        </p:nvGraphicFramePr>
        <p:xfrm>
          <a:off x="1143000" y="1276351"/>
          <a:ext cx="6286499" cy="3542186"/>
        </p:xfrm>
        <a:graphic>
          <a:graphicData uri="http://schemas.openxmlformats.org/drawingml/2006/table">
            <a:tbl>
              <a:tblPr firstRow="1" firstCol="1" bandRow="1"/>
              <a:tblGrid>
                <a:gridCol w="994699">
                  <a:extLst>
                    <a:ext uri="{9D8B030D-6E8A-4147-A177-3AD203B41FA5}">
                      <a16:colId xmlns:a16="http://schemas.microsoft.com/office/drawing/2014/main" val="20000"/>
                    </a:ext>
                  </a:extLst>
                </a:gridCol>
                <a:gridCol w="1114062">
                  <a:extLst>
                    <a:ext uri="{9D8B030D-6E8A-4147-A177-3AD203B41FA5}">
                      <a16:colId xmlns:a16="http://schemas.microsoft.com/office/drawing/2014/main" val="20001"/>
                    </a:ext>
                  </a:extLst>
                </a:gridCol>
                <a:gridCol w="1094170">
                  <a:extLst>
                    <a:ext uri="{9D8B030D-6E8A-4147-A177-3AD203B41FA5}">
                      <a16:colId xmlns:a16="http://schemas.microsoft.com/office/drawing/2014/main" val="20002"/>
                    </a:ext>
                  </a:extLst>
                </a:gridCol>
                <a:gridCol w="994699">
                  <a:extLst>
                    <a:ext uri="{9D8B030D-6E8A-4147-A177-3AD203B41FA5}">
                      <a16:colId xmlns:a16="http://schemas.microsoft.com/office/drawing/2014/main" val="20003"/>
                    </a:ext>
                  </a:extLst>
                </a:gridCol>
                <a:gridCol w="994699">
                  <a:extLst>
                    <a:ext uri="{9D8B030D-6E8A-4147-A177-3AD203B41FA5}">
                      <a16:colId xmlns:a16="http://schemas.microsoft.com/office/drawing/2014/main" val="20004"/>
                    </a:ext>
                  </a:extLst>
                </a:gridCol>
                <a:gridCol w="1094170">
                  <a:extLst>
                    <a:ext uri="{9D8B030D-6E8A-4147-A177-3AD203B41FA5}">
                      <a16:colId xmlns:a16="http://schemas.microsoft.com/office/drawing/2014/main" val="20005"/>
                    </a:ext>
                  </a:extLst>
                </a:gridCol>
              </a:tblGrid>
              <a:tr h="910526">
                <a:tc>
                  <a:txBody>
                    <a:bodyPr/>
                    <a:lstStyle/>
                    <a:p>
                      <a:pPr marL="0" marR="0" algn="ctr">
                        <a:lnSpc>
                          <a:spcPct val="115000"/>
                        </a:lnSpc>
                        <a:spcBef>
                          <a:spcPts val="0"/>
                        </a:spcBef>
                        <a:spcAft>
                          <a:spcPts val="0"/>
                        </a:spcAft>
                        <a:tabLst>
                          <a:tab pos="1605915" algn="l"/>
                        </a:tabLst>
                      </a:pPr>
                      <a:r>
                        <a:rPr lang="en-US" sz="2400" dirty="0">
                          <a:solidFill>
                            <a:srgbClr val="FF0000"/>
                          </a:solidFill>
                          <a:effectLst/>
                          <a:latin typeface="Calibri"/>
                          <a:ea typeface="Calibri"/>
                          <a:cs typeface="Times New Roman"/>
                        </a:rPr>
                        <a:t>Please</a:t>
                      </a:r>
                      <a:endParaRPr lang="en-US" sz="2400" dirty="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dirty="0">
                          <a:solidFill>
                            <a:srgbClr val="FFC000"/>
                          </a:solidFill>
                          <a:effectLst/>
                          <a:latin typeface="Calibri"/>
                          <a:ea typeface="Calibri"/>
                          <a:cs typeface="Times New Roman"/>
                        </a:rPr>
                        <a:t>Excuse</a:t>
                      </a:r>
                      <a:endParaRPr lang="en-US" sz="2400" dirty="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a:solidFill>
                            <a:srgbClr val="00B050"/>
                          </a:solidFill>
                          <a:effectLst/>
                          <a:latin typeface="Calibri"/>
                          <a:ea typeface="Calibri"/>
                          <a:cs typeface="Times New Roman"/>
                        </a:rPr>
                        <a:t>My</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a:solidFill>
                            <a:srgbClr val="4F81BD"/>
                          </a:solidFill>
                          <a:effectLst/>
                          <a:latin typeface="Calibri"/>
                          <a:ea typeface="Calibri"/>
                          <a:cs typeface="Times New Roman"/>
                        </a:rPr>
                        <a:t>Dear</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a:solidFill>
                            <a:srgbClr val="943634"/>
                          </a:solidFill>
                          <a:effectLst/>
                          <a:latin typeface="Calibri"/>
                          <a:ea typeface="Calibri"/>
                          <a:cs typeface="Times New Roman"/>
                        </a:rPr>
                        <a:t>Aunt</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a:effectLst/>
                          <a:latin typeface="Calibri"/>
                          <a:ea typeface="Calibri"/>
                          <a:cs typeface="Times New Roman"/>
                        </a:rPr>
                        <a:t>Sally</a:t>
                      </a:r>
                      <a:endParaRPr lang="en-US" sz="2400">
                        <a:effectLst/>
                        <a:latin typeface="Calibri"/>
                        <a:ea typeface="MS Mincho"/>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0"/>
                  </a:ext>
                </a:extLst>
              </a:tr>
              <a:tr h="1881840">
                <a:tc>
                  <a:txBody>
                    <a:bodyPr/>
                    <a:lstStyle/>
                    <a:p>
                      <a:pPr marL="71755" marR="71755" algn="ctr">
                        <a:lnSpc>
                          <a:spcPct val="115000"/>
                        </a:lnSpc>
                        <a:spcBef>
                          <a:spcPts val="0"/>
                        </a:spcBef>
                        <a:spcAft>
                          <a:spcPts val="0"/>
                        </a:spcAft>
                        <a:tabLst>
                          <a:tab pos="1605915" algn="l"/>
                        </a:tabLst>
                      </a:pPr>
                      <a:r>
                        <a:rPr lang="en-US" sz="2400" dirty="0">
                          <a:solidFill>
                            <a:srgbClr val="FF0000"/>
                          </a:solidFill>
                          <a:effectLst/>
                          <a:latin typeface="Calibri"/>
                          <a:ea typeface="Calibri"/>
                          <a:cs typeface="Times New Roman"/>
                        </a:rPr>
                        <a:t>Parentheses</a:t>
                      </a:r>
                      <a:endParaRPr lang="en-US" sz="2400" dirty="0">
                        <a:effectLst/>
                        <a:latin typeface="Calibri"/>
                        <a:ea typeface="MS Mincho"/>
                        <a:cs typeface="Times New Roman"/>
                      </a:endParaRPr>
                    </a:p>
                  </a:txBody>
                  <a:tcPr marL="68580" marR="68580" marT="0" marB="0" vert="vert270" anchor="ctr">
                    <a:lnL>
                      <a:noFill/>
                    </a:lnL>
                    <a:lnR>
                      <a:noFill/>
                    </a:lnR>
                    <a:lnT>
                      <a:noFill/>
                    </a:lnT>
                    <a:lnB>
                      <a:noFill/>
                    </a:lnB>
                  </a:tcPr>
                </a:tc>
                <a:tc>
                  <a:txBody>
                    <a:bodyPr/>
                    <a:lstStyle/>
                    <a:p>
                      <a:pPr marL="71755" marR="71755" algn="ctr">
                        <a:lnSpc>
                          <a:spcPct val="115000"/>
                        </a:lnSpc>
                        <a:spcBef>
                          <a:spcPts val="0"/>
                        </a:spcBef>
                        <a:spcAft>
                          <a:spcPts val="0"/>
                        </a:spcAft>
                        <a:tabLst>
                          <a:tab pos="1605915" algn="l"/>
                        </a:tabLst>
                      </a:pPr>
                      <a:r>
                        <a:rPr lang="en-US" sz="2400" dirty="0">
                          <a:solidFill>
                            <a:srgbClr val="FFC000"/>
                          </a:solidFill>
                          <a:effectLst/>
                          <a:latin typeface="Calibri"/>
                          <a:ea typeface="Calibri"/>
                          <a:cs typeface="Times New Roman"/>
                        </a:rPr>
                        <a:t>Exponents</a:t>
                      </a:r>
                      <a:endParaRPr lang="en-US" sz="2400" dirty="0">
                        <a:effectLst/>
                        <a:latin typeface="Calibri"/>
                        <a:ea typeface="MS Mincho"/>
                        <a:cs typeface="Times New Roman"/>
                      </a:endParaRPr>
                    </a:p>
                  </a:txBody>
                  <a:tcPr marL="68580" marR="68580" marT="0" marB="0" vert="vert270" anchor="ctr">
                    <a:lnL>
                      <a:noFill/>
                    </a:lnL>
                    <a:lnR>
                      <a:noFill/>
                    </a:lnR>
                    <a:lnT>
                      <a:noFill/>
                    </a:lnT>
                    <a:lnB>
                      <a:noFill/>
                    </a:lnB>
                  </a:tcPr>
                </a:tc>
                <a:tc>
                  <a:txBody>
                    <a:bodyPr/>
                    <a:lstStyle/>
                    <a:p>
                      <a:pPr marL="71755" marR="71755" algn="ctr">
                        <a:lnSpc>
                          <a:spcPct val="115000"/>
                        </a:lnSpc>
                        <a:spcBef>
                          <a:spcPts val="0"/>
                        </a:spcBef>
                        <a:spcAft>
                          <a:spcPts val="0"/>
                        </a:spcAft>
                        <a:tabLst>
                          <a:tab pos="1605915" algn="l"/>
                        </a:tabLst>
                      </a:pPr>
                      <a:r>
                        <a:rPr lang="en-US" sz="2400" dirty="0">
                          <a:solidFill>
                            <a:srgbClr val="00B050"/>
                          </a:solidFill>
                          <a:effectLst/>
                          <a:latin typeface="Calibri"/>
                          <a:ea typeface="Calibri"/>
                          <a:cs typeface="Times New Roman"/>
                        </a:rPr>
                        <a:t>Multiplication</a:t>
                      </a:r>
                      <a:endParaRPr lang="en-US" sz="2400" dirty="0">
                        <a:effectLst/>
                        <a:latin typeface="Calibri"/>
                        <a:ea typeface="MS Mincho"/>
                        <a:cs typeface="Times New Roman"/>
                      </a:endParaRPr>
                    </a:p>
                  </a:txBody>
                  <a:tcPr marL="68580" marR="68580" marT="0" marB="0" vert="vert270" anchor="ctr">
                    <a:lnL>
                      <a:noFill/>
                    </a:lnL>
                    <a:lnR>
                      <a:noFill/>
                    </a:lnR>
                    <a:lnT>
                      <a:noFill/>
                    </a:lnT>
                    <a:lnB>
                      <a:noFill/>
                    </a:lnB>
                  </a:tcPr>
                </a:tc>
                <a:tc>
                  <a:txBody>
                    <a:bodyPr/>
                    <a:lstStyle/>
                    <a:p>
                      <a:pPr marL="71755" marR="71755" algn="ctr">
                        <a:lnSpc>
                          <a:spcPct val="115000"/>
                        </a:lnSpc>
                        <a:spcBef>
                          <a:spcPts val="0"/>
                        </a:spcBef>
                        <a:spcAft>
                          <a:spcPts val="0"/>
                        </a:spcAft>
                        <a:tabLst>
                          <a:tab pos="1605915" algn="l"/>
                        </a:tabLst>
                      </a:pPr>
                      <a:r>
                        <a:rPr lang="en-US" sz="2400" dirty="0">
                          <a:solidFill>
                            <a:srgbClr val="4F81BD"/>
                          </a:solidFill>
                          <a:effectLst/>
                          <a:latin typeface="Calibri"/>
                          <a:ea typeface="Calibri"/>
                          <a:cs typeface="Times New Roman"/>
                        </a:rPr>
                        <a:t>Division</a:t>
                      </a:r>
                      <a:endParaRPr lang="en-US" sz="2400" dirty="0">
                        <a:effectLst/>
                        <a:latin typeface="Calibri"/>
                        <a:ea typeface="MS Mincho"/>
                        <a:cs typeface="Times New Roman"/>
                      </a:endParaRPr>
                    </a:p>
                  </a:txBody>
                  <a:tcPr marL="68580" marR="68580" marT="0" marB="0" vert="vert270" anchor="ctr">
                    <a:lnL>
                      <a:noFill/>
                    </a:lnL>
                    <a:lnR>
                      <a:noFill/>
                    </a:lnR>
                    <a:lnT>
                      <a:noFill/>
                    </a:lnT>
                    <a:lnB>
                      <a:noFill/>
                    </a:lnB>
                  </a:tcPr>
                </a:tc>
                <a:tc>
                  <a:txBody>
                    <a:bodyPr/>
                    <a:lstStyle/>
                    <a:p>
                      <a:pPr marL="71755" marR="71755" algn="ctr">
                        <a:lnSpc>
                          <a:spcPct val="115000"/>
                        </a:lnSpc>
                        <a:spcBef>
                          <a:spcPts val="0"/>
                        </a:spcBef>
                        <a:spcAft>
                          <a:spcPts val="0"/>
                        </a:spcAft>
                        <a:tabLst>
                          <a:tab pos="1605915" algn="l"/>
                        </a:tabLst>
                      </a:pPr>
                      <a:r>
                        <a:rPr lang="en-US" sz="2400" dirty="0">
                          <a:solidFill>
                            <a:srgbClr val="943634"/>
                          </a:solidFill>
                          <a:effectLst/>
                          <a:latin typeface="Calibri"/>
                          <a:ea typeface="Calibri"/>
                          <a:cs typeface="Times New Roman"/>
                        </a:rPr>
                        <a:t>Addition</a:t>
                      </a:r>
                      <a:endParaRPr lang="en-US" sz="2400" dirty="0">
                        <a:effectLst/>
                        <a:latin typeface="Calibri"/>
                        <a:ea typeface="MS Mincho"/>
                        <a:cs typeface="Times New Roman"/>
                      </a:endParaRPr>
                    </a:p>
                  </a:txBody>
                  <a:tcPr marL="68580" marR="68580" marT="0" marB="0" vert="vert270" anchor="ctr">
                    <a:lnL>
                      <a:noFill/>
                    </a:lnL>
                    <a:lnR>
                      <a:noFill/>
                    </a:lnR>
                    <a:lnT>
                      <a:noFill/>
                    </a:lnT>
                    <a:lnB>
                      <a:noFill/>
                    </a:lnB>
                  </a:tcPr>
                </a:tc>
                <a:tc>
                  <a:txBody>
                    <a:bodyPr/>
                    <a:lstStyle/>
                    <a:p>
                      <a:pPr marL="71755" marR="71755" algn="ctr">
                        <a:lnSpc>
                          <a:spcPct val="115000"/>
                        </a:lnSpc>
                        <a:spcBef>
                          <a:spcPts val="0"/>
                        </a:spcBef>
                        <a:spcAft>
                          <a:spcPts val="0"/>
                        </a:spcAft>
                        <a:tabLst>
                          <a:tab pos="1605915" algn="l"/>
                        </a:tabLst>
                      </a:pPr>
                      <a:r>
                        <a:rPr lang="en-US" sz="2400" dirty="0">
                          <a:effectLst/>
                          <a:latin typeface="Calibri"/>
                          <a:ea typeface="Calibri"/>
                          <a:cs typeface="Times New Roman"/>
                        </a:rPr>
                        <a:t>Subtraction</a:t>
                      </a:r>
                      <a:endParaRPr lang="en-US" sz="2400" dirty="0">
                        <a:effectLst/>
                        <a:latin typeface="Calibri"/>
                        <a:ea typeface="MS Mincho"/>
                        <a:cs typeface="Times New Roman"/>
                      </a:endParaRPr>
                    </a:p>
                  </a:txBody>
                  <a:tcPr marL="68580" marR="68580" marT="0" marB="0" vert="vert270" anchor="ctr">
                    <a:lnL>
                      <a:noFill/>
                    </a:lnL>
                    <a:lnR>
                      <a:noFill/>
                    </a:lnR>
                    <a:lnT>
                      <a:noFill/>
                    </a:lnT>
                    <a:lnB>
                      <a:noFill/>
                    </a:lnB>
                  </a:tcPr>
                </a:tc>
                <a:extLst>
                  <a:ext uri="{0D108BD9-81ED-4DB2-BD59-A6C34878D82A}">
                    <a16:rowId xmlns:a16="http://schemas.microsoft.com/office/drawing/2014/main" val="10001"/>
                  </a:ext>
                </a:extLst>
              </a:tr>
              <a:tr h="749820">
                <a:tc>
                  <a:txBody>
                    <a:bodyPr/>
                    <a:lstStyle/>
                    <a:p>
                      <a:pPr marL="0" marR="0" algn="ctr">
                        <a:lnSpc>
                          <a:spcPct val="115000"/>
                        </a:lnSpc>
                        <a:spcBef>
                          <a:spcPts val="0"/>
                        </a:spcBef>
                        <a:spcAft>
                          <a:spcPts val="0"/>
                        </a:spcAft>
                        <a:tabLst>
                          <a:tab pos="1605915" algn="l"/>
                        </a:tabLst>
                      </a:pPr>
                      <a:r>
                        <a:rPr lang="en-US" sz="2400" b="1">
                          <a:solidFill>
                            <a:srgbClr val="FF0000"/>
                          </a:solidFill>
                          <a:effectLst/>
                          <a:latin typeface="Calibri"/>
                          <a:ea typeface="Times New Roman"/>
                          <a:cs typeface="Calibri"/>
                        </a:rPr>
                        <a:t>P</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b="1">
                          <a:solidFill>
                            <a:srgbClr val="FFC000"/>
                          </a:solidFill>
                          <a:effectLst/>
                          <a:latin typeface="Calibri"/>
                          <a:ea typeface="Calibri"/>
                          <a:cs typeface="Times New Roman"/>
                        </a:rPr>
                        <a:t>E</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b="1">
                          <a:solidFill>
                            <a:srgbClr val="00B050"/>
                          </a:solidFill>
                          <a:effectLst/>
                          <a:latin typeface="Calibri"/>
                          <a:ea typeface="MS Mincho"/>
                          <a:cs typeface="Times New Roman"/>
                        </a:rPr>
                        <a:t>M</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b="1">
                          <a:solidFill>
                            <a:srgbClr val="4F81BD"/>
                          </a:solidFill>
                          <a:effectLst/>
                          <a:latin typeface="Calibri"/>
                          <a:ea typeface="Calibri"/>
                          <a:cs typeface="Times New Roman"/>
                        </a:rPr>
                        <a:t>D</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b="1">
                          <a:solidFill>
                            <a:srgbClr val="943634"/>
                          </a:solidFill>
                          <a:effectLst/>
                          <a:latin typeface="Calibri"/>
                          <a:ea typeface="Calibri"/>
                          <a:cs typeface="Times New Roman"/>
                        </a:rPr>
                        <a:t>A</a:t>
                      </a:r>
                      <a:endParaRPr lang="en-US" sz="2400">
                        <a:effectLst/>
                        <a:latin typeface="Calibri"/>
                        <a:ea typeface="MS Mincho"/>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tabLst>
                          <a:tab pos="1605915" algn="l"/>
                        </a:tabLst>
                      </a:pPr>
                      <a:r>
                        <a:rPr lang="en-US" sz="2400" b="1" dirty="0">
                          <a:effectLst/>
                          <a:latin typeface="Calibri"/>
                          <a:ea typeface="Calibri"/>
                          <a:cs typeface="Times New Roman"/>
                        </a:rPr>
                        <a:t>S</a:t>
                      </a:r>
                      <a:endParaRPr lang="en-US" sz="2400" dirty="0">
                        <a:effectLst/>
                        <a:latin typeface="Calibri"/>
                        <a:ea typeface="MS Mincho"/>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2"/>
                  </a:ext>
                </a:extLst>
              </a:tr>
            </a:tbl>
          </a:graphicData>
        </a:graphic>
      </p:graphicFrame>
      <p:sp>
        <p:nvSpPr>
          <p:cNvPr id="3" name="Rectangle 2"/>
          <p:cNvSpPr/>
          <p:nvPr/>
        </p:nvSpPr>
        <p:spPr>
          <a:xfrm>
            <a:off x="228600" y="438150"/>
            <a:ext cx="8610600" cy="954107"/>
          </a:xfrm>
          <a:prstGeom prst="rect">
            <a:avLst/>
          </a:prstGeom>
        </p:spPr>
        <p:txBody>
          <a:bodyPr wrap="square">
            <a:spAutoFit/>
          </a:bodyPr>
          <a:lstStyle/>
          <a:p>
            <a:pPr marL="457200" indent="-457200">
              <a:buFont typeface="Arial" pitchFamily="34" charset="0"/>
              <a:buChar char="•"/>
            </a:pPr>
            <a:r>
              <a:rPr lang="en-US" sz="2800" dirty="0"/>
              <a:t>You can remember the order of operations with the acronym </a:t>
            </a:r>
            <a:r>
              <a:rPr lang="en-US" sz="2800" b="1" dirty="0">
                <a:solidFill>
                  <a:schemeClr val="accent1"/>
                </a:solidFill>
              </a:rPr>
              <a:t>PEMDAS.</a:t>
            </a:r>
          </a:p>
        </p:txBody>
      </p:sp>
    </p:spTree>
    <p:extLst>
      <p:ext uri="{BB962C8B-B14F-4D97-AF65-F5344CB8AC3E}">
        <p14:creationId xmlns:p14="http://schemas.microsoft.com/office/powerpoint/2010/main" val="3380335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590550"/>
            <a:ext cx="8686800" cy="3108543"/>
          </a:xfrm>
          <a:prstGeom prst="rect">
            <a:avLst/>
          </a:prstGeom>
        </p:spPr>
        <p:txBody>
          <a:bodyPr wrap="square">
            <a:spAutoFit/>
          </a:bodyPr>
          <a:lstStyle/>
          <a:p>
            <a:pPr algn="ctr"/>
            <a:r>
              <a:rPr lang="en-US" sz="2800" b="1" i="1" u="sng" dirty="0">
                <a:solidFill>
                  <a:schemeClr val="accent1"/>
                </a:solidFill>
              </a:rPr>
              <a:t>Expressions with Only Addition, Subtraction, Multiplication, and Division</a:t>
            </a:r>
          </a:p>
          <a:p>
            <a:pPr algn="ctr"/>
            <a:endParaRPr lang="en-US" sz="2800" b="1" i="1" u="sng" dirty="0">
              <a:solidFill>
                <a:schemeClr val="accent1"/>
              </a:solidFill>
            </a:endParaRPr>
          </a:p>
          <a:p>
            <a:pPr marL="457200" indent="-457200">
              <a:buFont typeface="Arial" pitchFamily="34" charset="0"/>
              <a:buChar char="•"/>
            </a:pPr>
            <a:r>
              <a:rPr lang="en-US" sz="2800" dirty="0"/>
              <a:t>Multiplication and division are evaluated first, from left to right.</a:t>
            </a:r>
          </a:p>
          <a:p>
            <a:pPr marL="457200" indent="-457200">
              <a:buFont typeface="Arial" pitchFamily="34" charset="0"/>
              <a:buChar char="•"/>
            </a:pPr>
            <a:r>
              <a:rPr lang="en-US" sz="2800" dirty="0"/>
              <a:t>Addition and subtraction are always evaluated last, from left to right.</a:t>
            </a:r>
          </a:p>
        </p:txBody>
      </p:sp>
    </p:spTree>
    <p:extLst>
      <p:ext uri="{BB962C8B-B14F-4D97-AF65-F5344CB8AC3E}">
        <p14:creationId xmlns:p14="http://schemas.microsoft.com/office/powerpoint/2010/main" val="296330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590550"/>
            <a:ext cx="8686800" cy="1384995"/>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385821" y="1975545"/>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4" name="Rectangle 3"/>
              <p:cNvSpPr/>
              <p:nvPr/>
            </p:nvSpPr>
            <p:spPr>
              <a:xfrm>
                <a:off x="1213884" y="1975545"/>
                <a:ext cx="320440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𝟏𝟔</m:t>
                      </m:r>
                      <m:r>
                        <a:rPr lang="en-US" sz="2800" b="1" i="1">
                          <a:latin typeface="Cambria Math"/>
                        </a:rPr>
                        <m:t>−</m:t>
                      </m:r>
                      <m:r>
                        <a:rPr lang="en-US" sz="2800" b="1" i="1">
                          <a:latin typeface="Cambria Math"/>
                        </a:rPr>
                        <m:t>𝟏𝟐</m:t>
                      </m:r>
                      <m:r>
                        <a:rPr lang="en-US" sz="2800" b="1" i="1">
                          <a:latin typeface="Cambria Math"/>
                        </a:rPr>
                        <m:t>÷</m:t>
                      </m:r>
                      <m:r>
                        <a:rPr lang="en-US" sz="2800" b="1" i="1">
                          <a:latin typeface="Cambria Math"/>
                        </a:rPr>
                        <m:t>𝟐</m:t>
                      </m:r>
                      <m:r>
                        <a:rPr lang="en-US" sz="2800" b="1" i="1">
                          <a:latin typeface="Cambria Math"/>
                        </a:rPr>
                        <m:t>+</m:t>
                      </m:r>
                      <m:r>
                        <a:rPr lang="en-US" sz="2800" b="1" i="1">
                          <a:latin typeface="Cambria Math"/>
                        </a:rPr>
                        <m:t>𝟒</m:t>
                      </m:r>
                      <m:r>
                        <a:rPr lang="en-US" sz="2800" b="1" i="1">
                          <a:latin typeface="Cambria Math"/>
                        </a:rPr>
                        <m:t>=</m:t>
                      </m:r>
                    </m:oMath>
                  </m:oMathPara>
                </a14:m>
                <a:endParaRPr lang="en-US" sz="2800" b="1" dirty="0"/>
              </a:p>
            </p:txBody>
          </p:sp>
        </mc:Choice>
        <mc:Fallback xmlns="">
          <p:sp>
            <p:nvSpPr>
              <p:cNvPr id="4" name="Rectangle 3"/>
              <p:cNvSpPr>
                <a:spLocks noRot="1" noChangeAspect="1" noMove="1" noResize="1" noEditPoints="1" noAdjustHandles="1" noChangeArrowheads="1" noChangeShapeType="1" noTextEdit="1"/>
              </p:cNvSpPr>
              <p:nvPr/>
            </p:nvSpPr>
            <p:spPr>
              <a:xfrm>
                <a:off x="1213884" y="1975545"/>
                <a:ext cx="3204403" cy="523220"/>
              </a:xfrm>
              <a:prstGeom prst="rect">
                <a:avLst/>
              </a:prstGeom>
              <a:blipFill rotWithShape="1">
                <a:blip r:embed="rId3"/>
                <a:stretch>
                  <a:fillRect t="-10465" r="-4563" b="-32558"/>
                </a:stretch>
              </a:blipFill>
            </p:spPr>
            <p:txBody>
              <a:bodyPr/>
              <a:lstStyle/>
              <a:p>
                <a:r>
                  <a:rPr lang="en-US">
                    <a:noFill/>
                  </a:rPr>
                  <a:t> </a:t>
                </a:r>
              </a:p>
            </p:txBody>
          </p:sp>
        </mc:Fallback>
      </mc:AlternateContent>
    </p:spTree>
    <p:extLst>
      <p:ext uri="{BB962C8B-B14F-4D97-AF65-F5344CB8AC3E}">
        <p14:creationId xmlns:p14="http://schemas.microsoft.com/office/powerpoint/2010/main" val="254913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590550"/>
            <a:ext cx="8686800" cy="1384995"/>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385821" y="1975545"/>
            <a:ext cx="458780" cy="523220"/>
          </a:xfrm>
          <a:prstGeom prst="rect">
            <a:avLst/>
          </a:prstGeom>
        </p:spPr>
        <p:txBody>
          <a:bodyPr wrap="none">
            <a:spAutoFit/>
          </a:bodyPr>
          <a:lstStyle/>
          <a:p>
            <a:r>
              <a:rPr lang="en-US" sz="2800" b="1" dirty="0"/>
              <a:t>a.</a:t>
            </a:r>
          </a:p>
        </p:txBody>
      </p:sp>
      <mc:AlternateContent xmlns:mc="http://schemas.openxmlformats.org/markup-compatibility/2006" xmlns:a14="http://schemas.microsoft.com/office/drawing/2010/main">
        <mc:Choice Requires="a14">
          <p:sp>
            <p:nvSpPr>
              <p:cNvPr id="4" name="Rectangle 3"/>
              <p:cNvSpPr/>
              <p:nvPr/>
            </p:nvSpPr>
            <p:spPr>
              <a:xfrm>
                <a:off x="1213884" y="1975545"/>
                <a:ext cx="320440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𝟏𝟔</m:t>
                      </m:r>
                      <m:r>
                        <a:rPr lang="en-US" sz="2800" b="1" i="1">
                          <a:latin typeface="Cambria Math"/>
                        </a:rPr>
                        <m:t>−</m:t>
                      </m:r>
                      <m:r>
                        <a:rPr lang="en-US" sz="2800" b="1" i="1" smtClean="0">
                          <a:solidFill>
                            <a:srgbClr val="FF0000"/>
                          </a:solidFill>
                          <a:latin typeface="Cambria Math"/>
                        </a:rPr>
                        <m:t>𝟏𝟐</m:t>
                      </m:r>
                      <m:r>
                        <a:rPr lang="en-US" sz="2800" b="1" i="1" smtClean="0">
                          <a:solidFill>
                            <a:srgbClr val="FF0000"/>
                          </a:solidFill>
                          <a:latin typeface="Cambria Math"/>
                        </a:rPr>
                        <m:t>÷</m:t>
                      </m:r>
                      <m:r>
                        <a:rPr lang="en-US" sz="2800" b="1" i="1" smtClean="0">
                          <a:solidFill>
                            <a:srgbClr val="FF0000"/>
                          </a:solidFill>
                          <a:latin typeface="Cambria Math"/>
                        </a:rPr>
                        <m:t>𝟐</m:t>
                      </m:r>
                      <m:r>
                        <a:rPr lang="en-US" sz="2800" b="1" i="1">
                          <a:latin typeface="Cambria Math"/>
                        </a:rPr>
                        <m:t>+</m:t>
                      </m:r>
                      <m:r>
                        <a:rPr lang="en-US" sz="2800" b="1" i="1">
                          <a:latin typeface="Cambria Math"/>
                        </a:rPr>
                        <m:t>𝟒</m:t>
                      </m:r>
                      <m:r>
                        <a:rPr lang="en-US" sz="2800" b="1" i="1">
                          <a:latin typeface="Cambria Math"/>
                        </a:rPr>
                        <m:t>=</m:t>
                      </m:r>
                    </m:oMath>
                  </m:oMathPara>
                </a14:m>
                <a:endParaRPr lang="en-US" sz="2800" b="1" dirty="0"/>
              </a:p>
            </p:txBody>
          </p:sp>
        </mc:Choice>
        <mc:Fallback xmlns="">
          <p:sp>
            <p:nvSpPr>
              <p:cNvPr id="4" name="Rectangle 3"/>
              <p:cNvSpPr>
                <a:spLocks noRot="1" noChangeAspect="1" noMove="1" noResize="1" noEditPoints="1" noAdjustHandles="1" noChangeArrowheads="1" noChangeShapeType="1" noTextEdit="1"/>
              </p:cNvSpPr>
              <p:nvPr/>
            </p:nvSpPr>
            <p:spPr>
              <a:xfrm>
                <a:off x="1213884" y="1975545"/>
                <a:ext cx="3204403" cy="523220"/>
              </a:xfrm>
              <a:prstGeom prst="rect">
                <a:avLst/>
              </a:prstGeom>
              <a:blipFill rotWithShape="1">
                <a:blip r:embed="rId3"/>
                <a:stretch>
                  <a:fillRect t="-10465" r="-4563" b="-3255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Rectangle 5"/>
              <p:cNvSpPr/>
              <p:nvPr/>
            </p:nvSpPr>
            <p:spPr>
              <a:xfrm>
                <a:off x="819427" y="2571750"/>
                <a:ext cx="2715039"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solidFill>
                            <a:srgbClr val="FFC000"/>
                          </a:solidFill>
                          <a:latin typeface="Cambria Math"/>
                        </a:rPr>
                        <m:t>𝟏𝟔</m:t>
                      </m:r>
                      <m:r>
                        <a:rPr lang="en-US" sz="2800" b="1" i="1" smtClean="0">
                          <a:solidFill>
                            <a:srgbClr val="FFC000"/>
                          </a:solidFill>
                          <a:latin typeface="Cambria Math"/>
                        </a:rPr>
                        <m:t>−</m:t>
                      </m:r>
                      <m:r>
                        <a:rPr lang="en-US" sz="2800" b="1" i="1" smtClean="0">
                          <a:solidFill>
                            <a:srgbClr val="FFC000"/>
                          </a:solidFill>
                          <a:latin typeface="Cambria Math"/>
                        </a:rPr>
                        <m:t>𝟔</m:t>
                      </m:r>
                      <m:r>
                        <a:rPr lang="en-US" sz="2800" b="1" i="1" smtClean="0">
                          <a:solidFill>
                            <a:schemeClr val="tx1"/>
                          </a:solidFill>
                          <a:latin typeface="Cambria Math" panose="02040503050406030204" pitchFamily="18" charset="0"/>
                        </a:rPr>
                        <m:t>+</m:t>
                      </m:r>
                      <m:r>
                        <a:rPr lang="en-US" sz="2800" b="1" i="1">
                          <a:latin typeface="Cambria Math"/>
                        </a:rPr>
                        <m:t>𝟒</m:t>
                      </m:r>
                      <m:r>
                        <a:rPr lang="en-US" sz="2800" b="1" i="1">
                          <a:latin typeface="Cambria Math"/>
                        </a:rPr>
                        <m:t>=</m:t>
                      </m:r>
                    </m:oMath>
                  </m:oMathPara>
                </a14:m>
                <a:endParaRPr lang="en-US" sz="2800" b="1" dirty="0"/>
              </a:p>
            </p:txBody>
          </p:sp>
        </mc:Choice>
        <mc:Fallback>
          <p:sp>
            <p:nvSpPr>
              <p:cNvPr id="6" name="Rectangle 5"/>
              <p:cNvSpPr>
                <a:spLocks noRot="1" noChangeAspect="1" noMove="1" noResize="1" noEditPoints="1" noAdjustHandles="1" noChangeArrowheads="1" noChangeShapeType="1" noTextEdit="1"/>
              </p:cNvSpPr>
              <p:nvPr/>
            </p:nvSpPr>
            <p:spPr>
              <a:xfrm>
                <a:off x="819427" y="2571750"/>
                <a:ext cx="2715039" cy="523220"/>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819427" y="3172933"/>
                <a:ext cx="207300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solidFill>
                            <a:srgbClr val="00B050"/>
                          </a:solidFill>
                          <a:latin typeface="Cambria Math"/>
                        </a:rPr>
                        <m:t>𝟏</m:t>
                      </m:r>
                      <m:r>
                        <a:rPr lang="en-US" sz="2800" b="1" i="1" smtClean="0">
                          <a:solidFill>
                            <a:srgbClr val="00B050"/>
                          </a:solidFill>
                          <a:latin typeface="Cambria Math" panose="02040503050406030204" pitchFamily="18" charset="0"/>
                        </a:rPr>
                        <m:t>𝟎</m:t>
                      </m:r>
                      <m:r>
                        <a:rPr lang="en-US" sz="2800" b="1" i="1" smtClean="0">
                          <a:solidFill>
                            <a:srgbClr val="00B050"/>
                          </a:solidFill>
                          <a:latin typeface="Cambria Math" panose="02040503050406030204" pitchFamily="18" charset="0"/>
                        </a:rPr>
                        <m:t>+</m:t>
                      </m:r>
                      <m:r>
                        <a:rPr lang="en-US" sz="2800" b="1" i="1" smtClean="0">
                          <a:solidFill>
                            <a:srgbClr val="00B050"/>
                          </a:solidFill>
                          <a:latin typeface="Cambria Math"/>
                        </a:rPr>
                        <m:t>𝟒</m:t>
                      </m:r>
                      <m:r>
                        <a:rPr lang="en-US" sz="2800" b="1" i="1">
                          <a:latin typeface="Cambria Math"/>
                        </a:rPr>
                        <m:t>=</m:t>
                      </m:r>
                    </m:oMath>
                  </m:oMathPara>
                </a14:m>
                <a:endParaRPr lang="en-US" sz="2800" b="1" dirty="0"/>
              </a:p>
            </p:txBody>
          </p:sp>
        </mc:Choice>
        <mc:Fallback>
          <p:sp>
            <p:nvSpPr>
              <p:cNvPr id="7" name="Rectangle 6"/>
              <p:cNvSpPr>
                <a:spLocks noRot="1" noChangeAspect="1" noMove="1" noResize="1" noEditPoints="1" noAdjustHandles="1" noChangeArrowheads="1" noChangeShapeType="1" noTextEdit="1"/>
              </p:cNvSpPr>
              <p:nvPr/>
            </p:nvSpPr>
            <p:spPr>
              <a:xfrm>
                <a:off x="819427" y="3172933"/>
                <a:ext cx="2073003" cy="523220"/>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874727" y="3775444"/>
                <a:ext cx="10634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smtClean="0">
                          <a:latin typeface="Cambria Math"/>
                        </a:rPr>
                        <m:t>=</m:t>
                      </m:r>
                      <m:r>
                        <a:rPr lang="en-US" sz="2800" b="1" i="1" smtClean="0">
                          <a:latin typeface="Cambria Math" panose="02040503050406030204" pitchFamily="18" charset="0"/>
                        </a:rPr>
                        <m:t>𝟏</m:t>
                      </m:r>
                      <m:r>
                        <a:rPr lang="en-US" sz="2800" b="1" i="1" smtClean="0">
                          <a:latin typeface="Cambria Math"/>
                        </a:rPr>
                        <m:t>𝟔</m:t>
                      </m:r>
                    </m:oMath>
                  </m:oMathPara>
                </a14:m>
                <a:endParaRPr lang="en-US" sz="2800" dirty="0"/>
              </a:p>
            </p:txBody>
          </p:sp>
        </mc:Choice>
        <mc:Fallback>
          <p:sp>
            <p:nvSpPr>
              <p:cNvPr id="9" name="Rectangle 8"/>
              <p:cNvSpPr>
                <a:spLocks noRot="1" noChangeAspect="1" noMove="1" noResize="1" noEditPoints="1" noAdjustHandles="1" noChangeArrowheads="1" noChangeShapeType="1" noTextEdit="1"/>
              </p:cNvSpPr>
              <p:nvPr/>
            </p:nvSpPr>
            <p:spPr>
              <a:xfrm>
                <a:off x="874727" y="3775444"/>
                <a:ext cx="1063496" cy="523220"/>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56391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The Order of Operations</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78829"/>
            <a:ext cx="3429000" cy="364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590550"/>
            <a:ext cx="8686800" cy="1384995"/>
          </a:xfrm>
          <a:prstGeom prst="rect">
            <a:avLst/>
          </a:prstGeom>
        </p:spPr>
        <p:txBody>
          <a:bodyPr wrap="square">
            <a:spAutoFit/>
          </a:bodyPr>
          <a:lstStyle/>
          <a:p>
            <a:r>
              <a:rPr lang="en-US" sz="2800" b="1" dirty="0">
                <a:solidFill>
                  <a:schemeClr val="accent1"/>
                </a:solidFill>
              </a:rPr>
              <a:t>Sample Problem 1</a:t>
            </a:r>
            <a:r>
              <a:rPr lang="en-US" sz="2800" dirty="0">
                <a:solidFill>
                  <a:schemeClr val="accent1"/>
                </a:solidFill>
              </a:rPr>
              <a:t>:  </a:t>
            </a:r>
            <a:r>
              <a:rPr lang="en-US" sz="2800" b="1" dirty="0"/>
              <a:t>Find the value of each numerical expression. Follow the order of operations when finding each value.</a:t>
            </a:r>
            <a:endParaRPr lang="en-US" sz="2800" dirty="0"/>
          </a:p>
        </p:txBody>
      </p:sp>
      <p:sp>
        <p:nvSpPr>
          <p:cNvPr id="3" name="Rectangle 2"/>
          <p:cNvSpPr/>
          <p:nvPr/>
        </p:nvSpPr>
        <p:spPr>
          <a:xfrm>
            <a:off x="385821" y="1975545"/>
            <a:ext cx="473206" cy="523220"/>
          </a:xfrm>
          <a:prstGeom prst="rect">
            <a:avLst/>
          </a:prstGeom>
        </p:spPr>
        <p:txBody>
          <a:bodyPr wrap="none">
            <a:spAutoFit/>
          </a:bodyPr>
          <a:lstStyle/>
          <a:p>
            <a:r>
              <a:rPr lang="en-US" sz="2800" b="1" dirty="0"/>
              <a:t>b.</a:t>
            </a:r>
          </a:p>
        </p:txBody>
      </p:sp>
      <mc:AlternateContent xmlns:mc="http://schemas.openxmlformats.org/markup-compatibility/2006" xmlns:a14="http://schemas.microsoft.com/office/drawing/2010/main">
        <mc:Choice Requires="a14">
          <p:sp>
            <p:nvSpPr>
              <p:cNvPr id="4" name="Rectangle 3"/>
              <p:cNvSpPr/>
              <p:nvPr/>
            </p:nvSpPr>
            <p:spPr>
              <a:xfrm>
                <a:off x="1143000" y="1975545"/>
                <a:ext cx="2897396"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a:rPr>
                        <m:t>𝟏𝟗𝟔</m:t>
                      </m:r>
                      <m:r>
                        <a:rPr lang="en-US" sz="2800" b="1" i="1">
                          <a:latin typeface="Cambria Math"/>
                        </a:rPr>
                        <m:t>∗</m:t>
                      </m:r>
                      <m:r>
                        <a:rPr lang="en-US" sz="2800" b="1" i="1">
                          <a:latin typeface="Cambria Math"/>
                        </a:rPr>
                        <m:t>𝟏𝟎</m:t>
                      </m:r>
                      <m:r>
                        <a:rPr lang="en-US" sz="2800" b="1" i="1">
                          <a:latin typeface="Cambria Math"/>
                        </a:rPr>
                        <m:t>−</m:t>
                      </m:r>
                      <m:r>
                        <a:rPr lang="en-US" sz="2800" b="1" i="1">
                          <a:latin typeface="Cambria Math"/>
                        </a:rPr>
                        <m:t>𝟐𝟔</m:t>
                      </m:r>
                      <m:r>
                        <a:rPr lang="en-US" sz="2800" b="1" i="1">
                          <a:latin typeface="Cambria Math"/>
                        </a:rPr>
                        <m:t>=</m:t>
                      </m:r>
                    </m:oMath>
                  </m:oMathPara>
                </a14:m>
                <a:endParaRPr lang="en-US" sz="2800" b="1" dirty="0"/>
              </a:p>
            </p:txBody>
          </p:sp>
        </mc:Choice>
        <mc:Fallback xmlns="">
          <p:sp>
            <p:nvSpPr>
              <p:cNvPr id="4" name="Rectangle 3"/>
              <p:cNvSpPr>
                <a:spLocks noRot="1" noChangeAspect="1" noMove="1" noResize="1" noEditPoints="1" noAdjustHandles="1" noChangeArrowheads="1" noChangeShapeType="1" noTextEdit="1"/>
              </p:cNvSpPr>
              <p:nvPr/>
            </p:nvSpPr>
            <p:spPr>
              <a:xfrm>
                <a:off x="1143000" y="1975545"/>
                <a:ext cx="2897396" cy="523220"/>
              </a:xfrm>
              <a:prstGeom prst="rect">
                <a:avLst/>
              </a:prstGeom>
              <a:blipFill rotWithShape="1">
                <a:blip r:embed="rId3"/>
                <a:stretch>
                  <a:fillRect t="-10465" r="-5053" b="-32558"/>
                </a:stretch>
              </a:blipFill>
            </p:spPr>
            <p:txBody>
              <a:bodyPr/>
              <a:lstStyle/>
              <a:p>
                <a:r>
                  <a:rPr lang="en-US">
                    <a:noFill/>
                  </a:rPr>
                  <a:t> </a:t>
                </a:r>
              </a:p>
            </p:txBody>
          </p:sp>
        </mc:Fallback>
      </mc:AlternateContent>
    </p:spTree>
    <p:extLst>
      <p:ext uri="{BB962C8B-B14F-4D97-AF65-F5344CB8AC3E}">
        <p14:creationId xmlns:p14="http://schemas.microsoft.com/office/powerpoint/2010/main" val="2929981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894</TotalTime>
  <Words>1460</Words>
  <Application>Microsoft Macintosh PowerPoint</Application>
  <PresentationFormat>On-screen Show (16:9)</PresentationFormat>
  <Paragraphs>195</Paragraphs>
  <Slides>33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MS Mincho</vt:lpstr>
      <vt:lpstr>Arial</vt:lpstr>
      <vt:lpstr>Calibri</vt:lpstr>
      <vt:lpstr>Cambria</vt:lpstr>
      <vt:lpstr>Cambria Math</vt:lpstr>
      <vt:lpstr>Times New Roman</vt:lpstr>
      <vt:lpstr>Office Theme</vt:lpstr>
      <vt:lpstr>PowerPoint Presentation</vt:lpstr>
      <vt:lpstr>The Order of Operations</vt:lpstr>
      <vt:lpstr>   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The Order of Operations</vt:lpstr>
      <vt:lpstr>   The Order of Operations</vt:lpstr>
      <vt:lpstr>   The Order of Operations</vt:lpstr>
      <vt:lpstr>   The Order of Operations</vt:lpstr>
      <vt:lpstr>   The Order of Operations</vt:lpstr>
      <vt:lpstr>   The Order of Operations</vt:lpstr>
      <vt:lpstr>   The Order of Operations</vt:lpstr>
      <vt:lpstr>   The Order of Operations</vt:lpstr>
      <vt:lpstr>   The Order of Operations</vt:lpstr>
      <vt:lpstr>   The Order of Operations</vt:lpstr>
      <vt:lpstr>   The Order of Operations</vt:lpstr>
      <vt:lpstr>   The Order of Operations</vt:lpstr>
      <vt:lpstr>   The Order of Operations</vt:lpstr>
      <vt:lpstr>   The Order of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Jeff Twiddy</cp:lastModifiedBy>
  <cp:revision>104</cp:revision>
  <dcterms:created xsi:type="dcterms:W3CDTF">2006-08-16T00:00:00Z</dcterms:created>
  <dcterms:modified xsi:type="dcterms:W3CDTF">2019-01-05T16:26:01Z</dcterms:modified>
</cp:coreProperties>
</file>