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58" r:id="rId3"/>
    <p:sldId id="279"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305" r:id="rId18"/>
    <p:sldId id="306" r:id="rId19"/>
    <p:sldId id="294" r:id="rId20"/>
    <p:sldId id="295" r:id="rId21"/>
    <p:sldId id="296" r:id="rId22"/>
    <p:sldId id="297" r:id="rId23"/>
    <p:sldId id="298" r:id="rId24"/>
    <p:sldId id="299" r:id="rId25"/>
    <p:sldId id="300" r:id="rId26"/>
    <p:sldId id="301" r:id="rId27"/>
    <p:sldId id="307" r:id="rId28"/>
    <p:sldId id="302" r:id="rId29"/>
    <p:sldId id="303" r:id="rId30"/>
    <p:sldId id="304"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18493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83364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3373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210753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260950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380448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05691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422801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22773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62006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BCC1D-6D34-4BB4-81AD-D94EC416E488}"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06830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BBCC1D-6D34-4BB4-81AD-D94EC416E488}" type="datetimeFigureOut">
              <a:rPr lang="en-US" smtClean="0"/>
              <a:t>5/18/2022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188A224-2CD8-4A9D-A892-02EFAF660AFD}" type="slidenum">
              <a:rPr lang="en-US" smtClean="0"/>
              <a:t>‹#›</a:t>
            </a:fld>
            <a:endParaRPr lang="en-US" dirty="0"/>
          </a:p>
        </p:txBody>
      </p:sp>
    </p:spTree>
    <p:extLst>
      <p:ext uri="{BB962C8B-B14F-4D97-AF65-F5344CB8AC3E}">
        <p14:creationId xmlns:p14="http://schemas.microsoft.com/office/powerpoint/2010/main" val="2149975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5.emf"/><Relationship Id="rId4" Type="http://schemas.openxmlformats.org/officeDocument/2006/relationships/image" Target="../media/image54.emf"/></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7.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Rational Numbers</a:t>
            </a:r>
          </a:p>
        </p:txBody>
      </p:sp>
      <p:sp>
        <p:nvSpPr>
          <p:cNvPr id="3" name="Subtitle 2"/>
          <p:cNvSpPr>
            <a:spLocks noGrp="1"/>
          </p:cNvSpPr>
          <p:nvPr>
            <p:ph type="subTitle" idx="1"/>
          </p:nvPr>
        </p:nvSpPr>
        <p:spPr/>
        <p:txBody>
          <a:bodyPr/>
          <a:lstStyle/>
          <a:p>
            <a:r>
              <a:rPr lang="en-US" dirty="0"/>
              <a:t>Unit 1 Lesson 4</a:t>
            </a:r>
          </a:p>
        </p:txBody>
      </p:sp>
      <p:pic>
        <p:nvPicPr>
          <p:cNvPr id="4" name="Picture 3">
            <a:extLst>
              <a:ext uri="{FF2B5EF4-FFF2-40B4-BE49-F238E27FC236}">
                <a16:creationId xmlns:a16="http://schemas.microsoft.com/office/drawing/2014/main" id="{37CE021C-00E4-45EA-AD49-ADDB5782B6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200" y="510209"/>
            <a:ext cx="7010400" cy="873298"/>
          </a:xfrm>
          <a:prstGeom prst="rect">
            <a:avLst/>
          </a:prstGeom>
        </p:spPr>
      </p:pic>
    </p:spTree>
    <p:extLst>
      <p:ext uri="{BB962C8B-B14F-4D97-AF65-F5344CB8AC3E}">
        <p14:creationId xmlns:p14="http://schemas.microsoft.com/office/powerpoint/2010/main" val="280205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9" name="Group 8">
            <a:extLst>
              <a:ext uri="{FF2B5EF4-FFF2-40B4-BE49-F238E27FC236}">
                <a16:creationId xmlns:a16="http://schemas.microsoft.com/office/drawing/2014/main" id="{CDD4A08E-D322-4CC8-84EF-77558C0CA842}"/>
              </a:ext>
            </a:extLst>
          </p:cNvPr>
          <p:cNvGrpSpPr/>
          <p:nvPr/>
        </p:nvGrpSpPr>
        <p:grpSpPr>
          <a:xfrm>
            <a:off x="684188" y="960783"/>
            <a:ext cx="7775624" cy="3744567"/>
            <a:chOff x="673851" y="960783"/>
            <a:chExt cx="7775624" cy="3744567"/>
          </a:xfrm>
        </p:grpSpPr>
        <p:pic>
          <p:nvPicPr>
            <p:cNvPr id="5" name="Picture 4">
              <a:extLst>
                <a:ext uri="{FF2B5EF4-FFF2-40B4-BE49-F238E27FC236}">
                  <a16:creationId xmlns:a16="http://schemas.microsoft.com/office/drawing/2014/main" id="{B6527022-10F2-4C6D-9705-D4E1D6C67A9F}"/>
                </a:ext>
              </a:extLst>
            </p:cNvPr>
            <p:cNvPicPr>
              <a:picLocks noChangeAspect="1"/>
            </p:cNvPicPr>
            <p:nvPr/>
          </p:nvPicPr>
          <p:blipFill>
            <a:blip r:embed="rId3"/>
            <a:stretch>
              <a:fillRect/>
            </a:stretch>
          </p:blipFill>
          <p:spPr>
            <a:xfrm>
              <a:off x="673851" y="960783"/>
              <a:ext cx="3898149" cy="3744567"/>
            </a:xfrm>
            <a:prstGeom prst="rect">
              <a:avLst/>
            </a:prstGeom>
          </p:spPr>
        </p:pic>
        <p:pic>
          <p:nvPicPr>
            <p:cNvPr id="8" name="Picture 7">
              <a:extLst>
                <a:ext uri="{FF2B5EF4-FFF2-40B4-BE49-F238E27FC236}">
                  <a16:creationId xmlns:a16="http://schemas.microsoft.com/office/drawing/2014/main" id="{837151A0-B2CC-4909-BA45-DB4517FEE59D}"/>
                </a:ext>
              </a:extLst>
            </p:cNvPr>
            <p:cNvPicPr>
              <a:picLocks noChangeAspect="1"/>
            </p:cNvPicPr>
            <p:nvPr/>
          </p:nvPicPr>
          <p:blipFill>
            <a:blip r:embed="rId4"/>
            <a:stretch>
              <a:fillRect/>
            </a:stretch>
          </p:blipFill>
          <p:spPr>
            <a:xfrm>
              <a:off x="4584854" y="960783"/>
              <a:ext cx="3864621" cy="3744567"/>
            </a:xfrm>
            <a:prstGeom prst="rect">
              <a:avLst/>
            </a:prstGeom>
          </p:spPr>
        </p:pic>
      </p:grpSp>
    </p:spTree>
    <p:extLst>
      <p:ext uri="{BB962C8B-B14F-4D97-AF65-F5344CB8AC3E}">
        <p14:creationId xmlns:p14="http://schemas.microsoft.com/office/powerpoint/2010/main" val="423968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p>
          <a:p>
            <a:pPr marL="0" indent="0" algn="ctr">
              <a:spcAft>
                <a:spcPts val="600"/>
              </a:spcAft>
              <a:buNone/>
            </a:pPr>
            <a:endParaRPr lang="en-US" sz="2400" b="1" dirty="0">
              <a:solidFill>
                <a:srgbClr val="E36C0A"/>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endPar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4E7A23AB-92D5-46D3-995B-9B868A2BBD63}"/>
              </a:ext>
            </a:extLst>
          </p:cNvPr>
          <p:cNvPicPr>
            <a:picLocks noChangeAspect="1"/>
          </p:cNvPicPr>
          <p:nvPr/>
        </p:nvPicPr>
        <p:blipFill>
          <a:blip r:embed="rId3"/>
          <a:stretch>
            <a:fillRect/>
          </a:stretch>
        </p:blipFill>
        <p:spPr>
          <a:xfrm>
            <a:off x="152400" y="971550"/>
            <a:ext cx="8839200" cy="774117"/>
          </a:xfrm>
          <a:prstGeom prst="rect">
            <a:avLst/>
          </a:prstGeom>
        </p:spPr>
      </p:pic>
      <p:pic>
        <p:nvPicPr>
          <p:cNvPr id="11" name="Picture 10">
            <a:extLst>
              <a:ext uri="{FF2B5EF4-FFF2-40B4-BE49-F238E27FC236}">
                <a16:creationId xmlns:a16="http://schemas.microsoft.com/office/drawing/2014/main" id="{06C2333B-4BA4-40D4-A83A-E15113EC66A6}"/>
              </a:ext>
            </a:extLst>
          </p:cNvPr>
          <p:cNvPicPr>
            <a:picLocks noChangeAspect="1"/>
          </p:cNvPicPr>
          <p:nvPr/>
        </p:nvPicPr>
        <p:blipFill>
          <a:blip r:embed="rId4"/>
          <a:stretch>
            <a:fillRect/>
          </a:stretch>
        </p:blipFill>
        <p:spPr>
          <a:xfrm>
            <a:off x="4572000" y="2029272"/>
            <a:ext cx="3962400" cy="2551334"/>
          </a:xfrm>
          <a:prstGeom prst="rect">
            <a:avLst/>
          </a:prstGeom>
        </p:spPr>
      </p:pic>
      <p:sp>
        <p:nvSpPr>
          <p:cNvPr id="12" name="TextBox 11">
            <a:extLst>
              <a:ext uri="{FF2B5EF4-FFF2-40B4-BE49-F238E27FC236}">
                <a16:creationId xmlns:a16="http://schemas.microsoft.com/office/drawing/2014/main" id="{37D953D7-13A3-4D54-B4D0-CD188EB21C9E}"/>
              </a:ext>
            </a:extLst>
          </p:cNvPr>
          <p:cNvSpPr txBox="1"/>
          <p:nvPr/>
        </p:nvSpPr>
        <p:spPr>
          <a:xfrm>
            <a:off x="228600" y="1962150"/>
            <a:ext cx="4128053" cy="1938992"/>
          </a:xfrm>
          <a:prstGeom prst="rect">
            <a:avLst/>
          </a:prstGeom>
          <a:noFill/>
        </p:spPr>
        <p:txBody>
          <a:bodyPr wrap="square" rtlCol="0">
            <a:spAutoFit/>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A </a:t>
            </a: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terminating decimal number</a:t>
            </a:r>
            <a:r>
              <a:rPr lang="en-US" sz="2400" dirty="0">
                <a:effectLst/>
                <a:latin typeface="Calibri" panose="020F0502020204030204" pitchFamily="34" charset="0"/>
                <a:ea typeface="Calibri" panose="020F0502020204030204" pitchFamily="34" charset="0"/>
                <a:cs typeface="Times New Roman" panose="02020603050405020304" pitchFamily="18" charset="0"/>
              </a:rPr>
              <a:t> is one that has a finite number of digits. This means that the digits end.</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PH" sz="2400" dirty="0"/>
          </a:p>
        </p:txBody>
      </p:sp>
    </p:spTree>
    <p:extLst>
      <p:ext uri="{BB962C8B-B14F-4D97-AF65-F5344CB8AC3E}">
        <p14:creationId xmlns:p14="http://schemas.microsoft.com/office/powerpoint/2010/main" val="17338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p>
          <a:p>
            <a:pPr marL="0" indent="0" algn="ctr">
              <a:spcAft>
                <a:spcPts val="600"/>
              </a:spcAft>
              <a:buNone/>
            </a:pPr>
            <a:endParaRPr lang="en-US" sz="2400" b="1" dirty="0">
              <a:solidFill>
                <a:srgbClr val="E36C0A"/>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endPar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4E7A23AB-92D5-46D3-995B-9B868A2BBD63}"/>
              </a:ext>
            </a:extLst>
          </p:cNvPr>
          <p:cNvPicPr>
            <a:picLocks noChangeAspect="1"/>
          </p:cNvPicPr>
          <p:nvPr/>
        </p:nvPicPr>
        <p:blipFill>
          <a:blip r:embed="rId3"/>
          <a:stretch>
            <a:fillRect/>
          </a:stretch>
        </p:blipFill>
        <p:spPr>
          <a:xfrm>
            <a:off x="152400" y="971550"/>
            <a:ext cx="8839200" cy="774117"/>
          </a:xfrm>
          <a:prstGeom prst="rect">
            <a:avLst/>
          </a:prstGeom>
        </p:spPr>
      </p:pic>
      <p:sp>
        <p:nvSpPr>
          <p:cNvPr id="12" name="TextBox 11">
            <a:extLst>
              <a:ext uri="{FF2B5EF4-FFF2-40B4-BE49-F238E27FC236}">
                <a16:creationId xmlns:a16="http://schemas.microsoft.com/office/drawing/2014/main" id="{37D953D7-13A3-4D54-B4D0-CD188EB21C9E}"/>
              </a:ext>
            </a:extLst>
          </p:cNvPr>
          <p:cNvSpPr txBox="1"/>
          <p:nvPr/>
        </p:nvSpPr>
        <p:spPr>
          <a:xfrm>
            <a:off x="228600" y="1962150"/>
            <a:ext cx="4128053" cy="1200329"/>
          </a:xfrm>
          <a:prstGeom prst="rect">
            <a:avLst/>
          </a:prstGeom>
          <a:noFill/>
        </p:spPr>
        <p:txBody>
          <a:bodyPr wrap="square" rtlCol="0">
            <a:spAutoFit/>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A </a:t>
            </a: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repeating decimal number</a:t>
            </a:r>
            <a:r>
              <a:rPr lang="en-US" sz="2400" dirty="0">
                <a:effectLst/>
                <a:latin typeface="Calibri" panose="020F0502020204030204" pitchFamily="34" charset="0"/>
                <a:ea typeface="Calibri" panose="020F0502020204030204" pitchFamily="34" charset="0"/>
                <a:cs typeface="Times New Roman" panose="02020603050405020304" pitchFamily="18" charset="0"/>
              </a:rPr>
              <a:t> is one that has digits that repeats and never ends. </a:t>
            </a:r>
            <a:endParaRPr lang="en-PH" sz="2400" dirty="0"/>
          </a:p>
        </p:txBody>
      </p:sp>
      <p:pic>
        <p:nvPicPr>
          <p:cNvPr id="5" name="Picture 4">
            <a:extLst>
              <a:ext uri="{FF2B5EF4-FFF2-40B4-BE49-F238E27FC236}">
                <a16:creationId xmlns:a16="http://schemas.microsoft.com/office/drawing/2014/main" id="{F746EE18-6701-42D4-A4DB-915323E02AEF}"/>
              </a:ext>
            </a:extLst>
          </p:cNvPr>
          <p:cNvPicPr>
            <a:picLocks noChangeAspect="1"/>
          </p:cNvPicPr>
          <p:nvPr/>
        </p:nvPicPr>
        <p:blipFill>
          <a:blip r:embed="rId4"/>
          <a:stretch>
            <a:fillRect/>
          </a:stretch>
        </p:blipFill>
        <p:spPr>
          <a:xfrm>
            <a:off x="4418653" y="2050645"/>
            <a:ext cx="4420547" cy="2571707"/>
          </a:xfrm>
          <a:prstGeom prst="rect">
            <a:avLst/>
          </a:prstGeom>
        </p:spPr>
      </p:pic>
    </p:spTree>
    <p:extLst>
      <p:ext uri="{BB962C8B-B14F-4D97-AF65-F5344CB8AC3E}">
        <p14:creationId xmlns:p14="http://schemas.microsoft.com/office/powerpoint/2010/main" val="402636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IRRATIONAL NUMBERS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the other hand, there are nu</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mbers that are not rational. They are called </a:t>
            </a:r>
            <a:r>
              <a:rPr lang="en-US" sz="2400" b="1"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irrational numbers</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Unlike rational numbers, irrational numbers when expressed in decimal form can be a </a:t>
            </a:r>
            <a:r>
              <a:rPr lang="en-US" sz="24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non-terminating</a:t>
            </a:r>
            <a:r>
              <a:rPr lang="en-US" sz="24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a:t>
            </a:r>
            <a:r>
              <a:rPr lang="en-US" sz="24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non-repeating</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n-US" sz="24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non-terminating</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en-US" sz="24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non-repeating</a:t>
            </a:r>
            <a:r>
              <a:rPr lang="en-US" sz="24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decimal number has digits that don’t repeat and goes on and on without end.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92966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IRRATIONAL NUMBERS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B0D1A167-8750-4A64-93F4-6E839AB36874}"/>
              </a:ext>
            </a:extLst>
          </p:cNvPr>
          <p:cNvPicPr>
            <a:picLocks noChangeAspect="1"/>
          </p:cNvPicPr>
          <p:nvPr/>
        </p:nvPicPr>
        <p:blipFill>
          <a:blip r:embed="rId3"/>
          <a:stretch>
            <a:fillRect/>
          </a:stretch>
        </p:blipFill>
        <p:spPr>
          <a:xfrm>
            <a:off x="533400" y="1657350"/>
            <a:ext cx="3886200" cy="2484255"/>
          </a:xfrm>
          <a:prstGeom prst="rect">
            <a:avLst/>
          </a:prstGeom>
        </p:spPr>
      </p:pic>
      <p:pic>
        <p:nvPicPr>
          <p:cNvPr id="6" name="Picture 5">
            <a:extLst>
              <a:ext uri="{FF2B5EF4-FFF2-40B4-BE49-F238E27FC236}">
                <a16:creationId xmlns:a16="http://schemas.microsoft.com/office/drawing/2014/main" id="{70A1A50F-CE34-4D3E-8688-827E05FB0F03}"/>
              </a:ext>
            </a:extLst>
          </p:cNvPr>
          <p:cNvPicPr>
            <a:picLocks noChangeAspect="1"/>
          </p:cNvPicPr>
          <p:nvPr/>
        </p:nvPicPr>
        <p:blipFill>
          <a:blip r:embed="rId4"/>
          <a:stretch>
            <a:fillRect/>
          </a:stretch>
        </p:blipFill>
        <p:spPr>
          <a:xfrm>
            <a:off x="4980847" y="1824567"/>
            <a:ext cx="3603172" cy="2149819"/>
          </a:xfrm>
          <a:prstGeom prst="rect">
            <a:avLst/>
          </a:prstGeom>
        </p:spPr>
      </p:pic>
    </p:spTree>
    <p:extLst>
      <p:ext uri="{BB962C8B-B14F-4D97-AF65-F5344CB8AC3E}">
        <p14:creationId xmlns:p14="http://schemas.microsoft.com/office/powerpoint/2010/main" val="178865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Sample Problem 1</a:t>
            </a:r>
            <a:r>
              <a:rPr lang="en-US" sz="24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Tell whether each of the following are rational or irrational numbers.</a:t>
            </a:r>
          </a:p>
          <a:p>
            <a:pPr marL="0" indent="0">
              <a:spcAft>
                <a:spcPts val="6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2" name="Group 11">
            <a:extLst>
              <a:ext uri="{FF2B5EF4-FFF2-40B4-BE49-F238E27FC236}">
                <a16:creationId xmlns:a16="http://schemas.microsoft.com/office/drawing/2014/main" id="{37B925E9-3386-4D21-B0A9-168743986238}"/>
              </a:ext>
            </a:extLst>
          </p:cNvPr>
          <p:cNvGrpSpPr/>
          <p:nvPr/>
        </p:nvGrpSpPr>
        <p:grpSpPr>
          <a:xfrm>
            <a:off x="228600" y="1352550"/>
            <a:ext cx="6400800" cy="3352800"/>
            <a:chOff x="228600" y="1352550"/>
            <a:chExt cx="6400800" cy="3352800"/>
          </a:xfrm>
        </p:grpSpPr>
        <p:pic>
          <p:nvPicPr>
            <p:cNvPr id="9" name="Picture 8">
              <a:extLst>
                <a:ext uri="{FF2B5EF4-FFF2-40B4-BE49-F238E27FC236}">
                  <a16:creationId xmlns:a16="http://schemas.microsoft.com/office/drawing/2014/main" id="{BB17FF9D-DD78-4F92-B73C-181F3AD74B4B}"/>
                </a:ext>
              </a:extLst>
            </p:cNvPr>
            <p:cNvPicPr>
              <a:picLocks noChangeAspect="1"/>
            </p:cNvPicPr>
            <p:nvPr/>
          </p:nvPicPr>
          <p:blipFill>
            <a:blip r:embed="rId3"/>
            <a:stretch>
              <a:fillRect/>
            </a:stretch>
          </p:blipFill>
          <p:spPr>
            <a:xfrm>
              <a:off x="228600" y="1352550"/>
              <a:ext cx="2971800" cy="3150568"/>
            </a:xfrm>
            <a:prstGeom prst="rect">
              <a:avLst/>
            </a:prstGeom>
          </p:spPr>
        </p:pic>
        <p:pic>
          <p:nvPicPr>
            <p:cNvPr id="11" name="Picture 10">
              <a:extLst>
                <a:ext uri="{FF2B5EF4-FFF2-40B4-BE49-F238E27FC236}">
                  <a16:creationId xmlns:a16="http://schemas.microsoft.com/office/drawing/2014/main" id="{DC192F1F-BEF8-46D0-9A4E-AF62EA1C8F3A}"/>
                </a:ext>
              </a:extLst>
            </p:cNvPr>
            <p:cNvPicPr>
              <a:picLocks noChangeAspect="1"/>
            </p:cNvPicPr>
            <p:nvPr/>
          </p:nvPicPr>
          <p:blipFill>
            <a:blip r:embed="rId4"/>
            <a:stretch>
              <a:fillRect/>
            </a:stretch>
          </p:blipFill>
          <p:spPr>
            <a:xfrm>
              <a:off x="4195687" y="1398336"/>
              <a:ext cx="2433713" cy="3307014"/>
            </a:xfrm>
            <a:prstGeom prst="rect">
              <a:avLst/>
            </a:prstGeom>
          </p:spPr>
        </p:pic>
      </p:grpSp>
    </p:spTree>
    <p:extLst>
      <p:ext uri="{BB962C8B-B14F-4D97-AF65-F5344CB8AC3E}">
        <p14:creationId xmlns:p14="http://schemas.microsoft.com/office/powerpoint/2010/main" val="66973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Sample Problem 1</a:t>
            </a:r>
            <a:r>
              <a:rPr lang="en-US" sz="24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Tell whether each of the following are rational or irrational numbers.</a:t>
            </a:r>
          </a:p>
          <a:p>
            <a:pPr marL="0" indent="0">
              <a:spcAft>
                <a:spcPts val="6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0" name="Group 9">
            <a:extLst>
              <a:ext uri="{FF2B5EF4-FFF2-40B4-BE49-F238E27FC236}">
                <a16:creationId xmlns:a16="http://schemas.microsoft.com/office/drawing/2014/main" id="{438CBA9D-D8FE-4774-A976-FFACBDAB4CA3}"/>
              </a:ext>
            </a:extLst>
          </p:cNvPr>
          <p:cNvGrpSpPr/>
          <p:nvPr/>
        </p:nvGrpSpPr>
        <p:grpSpPr>
          <a:xfrm>
            <a:off x="228599" y="1472648"/>
            <a:ext cx="6145542" cy="1861102"/>
            <a:chOff x="228599" y="1472648"/>
            <a:chExt cx="6145542" cy="1861102"/>
          </a:xfrm>
        </p:grpSpPr>
        <p:pic>
          <p:nvPicPr>
            <p:cNvPr id="5" name="Picture 4">
              <a:extLst>
                <a:ext uri="{FF2B5EF4-FFF2-40B4-BE49-F238E27FC236}">
                  <a16:creationId xmlns:a16="http://schemas.microsoft.com/office/drawing/2014/main" id="{D81599A7-2FEB-4458-856F-7C70B714EC6F}"/>
                </a:ext>
              </a:extLst>
            </p:cNvPr>
            <p:cNvPicPr>
              <a:picLocks noChangeAspect="1"/>
            </p:cNvPicPr>
            <p:nvPr/>
          </p:nvPicPr>
          <p:blipFill>
            <a:blip r:embed="rId3"/>
            <a:stretch>
              <a:fillRect/>
            </a:stretch>
          </p:blipFill>
          <p:spPr>
            <a:xfrm>
              <a:off x="228599" y="1504950"/>
              <a:ext cx="2259341" cy="1828800"/>
            </a:xfrm>
            <a:prstGeom prst="rect">
              <a:avLst/>
            </a:prstGeom>
          </p:spPr>
        </p:pic>
        <p:pic>
          <p:nvPicPr>
            <p:cNvPr id="8" name="Picture 7">
              <a:extLst>
                <a:ext uri="{FF2B5EF4-FFF2-40B4-BE49-F238E27FC236}">
                  <a16:creationId xmlns:a16="http://schemas.microsoft.com/office/drawing/2014/main" id="{6E5F75F3-F1A9-4961-9F86-653D44F5D28F}"/>
                </a:ext>
              </a:extLst>
            </p:cNvPr>
            <p:cNvPicPr>
              <a:picLocks noChangeAspect="1"/>
            </p:cNvPicPr>
            <p:nvPr/>
          </p:nvPicPr>
          <p:blipFill>
            <a:blip r:embed="rId4"/>
            <a:stretch>
              <a:fillRect/>
            </a:stretch>
          </p:blipFill>
          <p:spPr>
            <a:xfrm>
              <a:off x="4114800" y="1472648"/>
              <a:ext cx="2259341" cy="1764910"/>
            </a:xfrm>
            <a:prstGeom prst="rect">
              <a:avLst/>
            </a:prstGeom>
          </p:spPr>
        </p:pic>
      </p:grpSp>
    </p:spTree>
    <p:extLst>
      <p:ext uri="{BB962C8B-B14F-4D97-AF65-F5344CB8AC3E}">
        <p14:creationId xmlns:p14="http://schemas.microsoft.com/office/powerpoint/2010/main" val="210832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Sample Problem 1</a:t>
            </a:r>
            <a:r>
              <a:rPr lang="en-US" sz="24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p>
          <a:p>
            <a:pPr marL="0" indent="0">
              <a:spcAft>
                <a:spcPts val="6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2" name="Group 11">
            <a:extLst>
              <a:ext uri="{FF2B5EF4-FFF2-40B4-BE49-F238E27FC236}">
                <a16:creationId xmlns:a16="http://schemas.microsoft.com/office/drawing/2014/main" id="{37B925E9-3386-4D21-B0A9-168743986238}"/>
              </a:ext>
            </a:extLst>
          </p:cNvPr>
          <p:cNvGrpSpPr/>
          <p:nvPr/>
        </p:nvGrpSpPr>
        <p:grpSpPr>
          <a:xfrm>
            <a:off x="228600" y="1352550"/>
            <a:ext cx="6400800" cy="3352800"/>
            <a:chOff x="228600" y="1352550"/>
            <a:chExt cx="6400800" cy="3352800"/>
          </a:xfrm>
        </p:grpSpPr>
        <p:pic>
          <p:nvPicPr>
            <p:cNvPr id="9" name="Picture 8">
              <a:extLst>
                <a:ext uri="{FF2B5EF4-FFF2-40B4-BE49-F238E27FC236}">
                  <a16:creationId xmlns:a16="http://schemas.microsoft.com/office/drawing/2014/main" id="{BB17FF9D-DD78-4F92-B73C-181F3AD74B4B}"/>
                </a:ext>
              </a:extLst>
            </p:cNvPr>
            <p:cNvPicPr>
              <a:picLocks noChangeAspect="1"/>
            </p:cNvPicPr>
            <p:nvPr/>
          </p:nvPicPr>
          <p:blipFill>
            <a:blip r:embed="rId3"/>
            <a:stretch>
              <a:fillRect/>
            </a:stretch>
          </p:blipFill>
          <p:spPr>
            <a:xfrm>
              <a:off x="228600" y="1352550"/>
              <a:ext cx="2971800" cy="3150568"/>
            </a:xfrm>
            <a:prstGeom prst="rect">
              <a:avLst/>
            </a:prstGeom>
          </p:spPr>
        </p:pic>
        <p:pic>
          <p:nvPicPr>
            <p:cNvPr id="11" name="Picture 10">
              <a:extLst>
                <a:ext uri="{FF2B5EF4-FFF2-40B4-BE49-F238E27FC236}">
                  <a16:creationId xmlns:a16="http://schemas.microsoft.com/office/drawing/2014/main" id="{DC192F1F-BEF8-46D0-9A4E-AF62EA1C8F3A}"/>
                </a:ext>
              </a:extLst>
            </p:cNvPr>
            <p:cNvPicPr>
              <a:picLocks noChangeAspect="1"/>
            </p:cNvPicPr>
            <p:nvPr/>
          </p:nvPicPr>
          <p:blipFill>
            <a:blip r:embed="rId4"/>
            <a:stretch>
              <a:fillRect/>
            </a:stretch>
          </p:blipFill>
          <p:spPr>
            <a:xfrm>
              <a:off x="4195687" y="1398336"/>
              <a:ext cx="2433713" cy="3307014"/>
            </a:xfrm>
            <a:prstGeom prst="rect">
              <a:avLst/>
            </a:prstGeom>
          </p:spPr>
        </p:pic>
      </p:grpSp>
      <p:grpSp>
        <p:nvGrpSpPr>
          <p:cNvPr id="14" name="Group 13">
            <a:extLst>
              <a:ext uri="{FF2B5EF4-FFF2-40B4-BE49-F238E27FC236}">
                <a16:creationId xmlns:a16="http://schemas.microsoft.com/office/drawing/2014/main" id="{0CBBB3A6-8848-4EF0-90B5-DBFACB85E21E}"/>
              </a:ext>
            </a:extLst>
          </p:cNvPr>
          <p:cNvGrpSpPr/>
          <p:nvPr/>
        </p:nvGrpSpPr>
        <p:grpSpPr>
          <a:xfrm>
            <a:off x="3073741" y="1504950"/>
            <a:ext cx="1077502" cy="2701054"/>
            <a:chOff x="3073741" y="1504950"/>
            <a:chExt cx="1077502" cy="2701054"/>
          </a:xfrm>
        </p:grpSpPr>
        <p:pic>
          <p:nvPicPr>
            <p:cNvPr id="5" name="Picture 4">
              <a:extLst>
                <a:ext uri="{FF2B5EF4-FFF2-40B4-BE49-F238E27FC236}">
                  <a16:creationId xmlns:a16="http://schemas.microsoft.com/office/drawing/2014/main" id="{75CDA144-D81D-496A-AA06-9065A7024DC0}"/>
                </a:ext>
              </a:extLst>
            </p:cNvPr>
            <p:cNvPicPr>
              <a:picLocks noChangeAspect="1"/>
            </p:cNvPicPr>
            <p:nvPr/>
          </p:nvPicPr>
          <p:blipFill>
            <a:blip r:embed="rId5"/>
            <a:stretch>
              <a:fillRect/>
            </a:stretch>
          </p:blipFill>
          <p:spPr>
            <a:xfrm>
              <a:off x="3073741" y="1504950"/>
              <a:ext cx="1041059" cy="454503"/>
            </a:xfrm>
            <a:prstGeom prst="rect">
              <a:avLst/>
            </a:prstGeom>
          </p:spPr>
        </p:pic>
        <p:pic>
          <p:nvPicPr>
            <p:cNvPr id="6" name="Picture 5">
              <a:extLst>
                <a:ext uri="{FF2B5EF4-FFF2-40B4-BE49-F238E27FC236}">
                  <a16:creationId xmlns:a16="http://schemas.microsoft.com/office/drawing/2014/main" id="{FB9FC672-E78D-4FA9-9D6F-0300A301D9F9}"/>
                </a:ext>
              </a:extLst>
            </p:cNvPr>
            <p:cNvPicPr>
              <a:picLocks noChangeAspect="1"/>
            </p:cNvPicPr>
            <p:nvPr/>
          </p:nvPicPr>
          <p:blipFill>
            <a:blip r:embed="rId5"/>
            <a:stretch>
              <a:fillRect/>
            </a:stretch>
          </p:blipFill>
          <p:spPr>
            <a:xfrm>
              <a:off x="3110184" y="2609850"/>
              <a:ext cx="1041059" cy="454503"/>
            </a:xfrm>
            <a:prstGeom prst="rect">
              <a:avLst/>
            </a:prstGeom>
          </p:spPr>
        </p:pic>
        <p:pic>
          <p:nvPicPr>
            <p:cNvPr id="8" name="Picture 7">
              <a:extLst>
                <a:ext uri="{FF2B5EF4-FFF2-40B4-BE49-F238E27FC236}">
                  <a16:creationId xmlns:a16="http://schemas.microsoft.com/office/drawing/2014/main" id="{B978CE1A-7611-4642-8C47-4CC5D95DE3DE}"/>
                </a:ext>
              </a:extLst>
            </p:cNvPr>
            <p:cNvPicPr>
              <a:picLocks noChangeAspect="1"/>
            </p:cNvPicPr>
            <p:nvPr/>
          </p:nvPicPr>
          <p:blipFill>
            <a:blip r:embed="rId5"/>
            <a:stretch>
              <a:fillRect/>
            </a:stretch>
          </p:blipFill>
          <p:spPr>
            <a:xfrm>
              <a:off x="3106871" y="3751501"/>
              <a:ext cx="1041059" cy="454503"/>
            </a:xfrm>
            <a:prstGeom prst="rect">
              <a:avLst/>
            </a:prstGeom>
          </p:spPr>
        </p:pic>
      </p:grpSp>
      <p:grpSp>
        <p:nvGrpSpPr>
          <p:cNvPr id="21" name="Group 20">
            <a:extLst>
              <a:ext uri="{FF2B5EF4-FFF2-40B4-BE49-F238E27FC236}">
                <a16:creationId xmlns:a16="http://schemas.microsoft.com/office/drawing/2014/main" id="{522E8D29-C790-4950-A097-189FEB72283E}"/>
              </a:ext>
            </a:extLst>
          </p:cNvPr>
          <p:cNvGrpSpPr/>
          <p:nvPr/>
        </p:nvGrpSpPr>
        <p:grpSpPr>
          <a:xfrm>
            <a:off x="6807541" y="1577307"/>
            <a:ext cx="1110632" cy="2701054"/>
            <a:chOff x="6807541" y="1577307"/>
            <a:chExt cx="1110632" cy="2701054"/>
          </a:xfrm>
        </p:grpSpPr>
        <p:pic>
          <p:nvPicPr>
            <p:cNvPr id="16" name="Picture 15">
              <a:extLst>
                <a:ext uri="{FF2B5EF4-FFF2-40B4-BE49-F238E27FC236}">
                  <a16:creationId xmlns:a16="http://schemas.microsoft.com/office/drawing/2014/main" id="{3FB85808-C70D-4C9E-90D6-2AB9FBC8A2EA}"/>
                </a:ext>
              </a:extLst>
            </p:cNvPr>
            <p:cNvPicPr>
              <a:picLocks noChangeAspect="1"/>
            </p:cNvPicPr>
            <p:nvPr/>
          </p:nvPicPr>
          <p:blipFill>
            <a:blip r:embed="rId5"/>
            <a:stretch>
              <a:fillRect/>
            </a:stretch>
          </p:blipFill>
          <p:spPr>
            <a:xfrm>
              <a:off x="6807541" y="1577307"/>
              <a:ext cx="1041059" cy="454503"/>
            </a:xfrm>
            <a:prstGeom prst="rect">
              <a:avLst/>
            </a:prstGeom>
          </p:spPr>
        </p:pic>
        <p:pic>
          <p:nvPicPr>
            <p:cNvPr id="18" name="Picture 17">
              <a:extLst>
                <a:ext uri="{FF2B5EF4-FFF2-40B4-BE49-F238E27FC236}">
                  <a16:creationId xmlns:a16="http://schemas.microsoft.com/office/drawing/2014/main" id="{5F0972F9-41DB-44B9-87ED-070B7D03F826}"/>
                </a:ext>
              </a:extLst>
            </p:cNvPr>
            <p:cNvPicPr>
              <a:picLocks noChangeAspect="1"/>
            </p:cNvPicPr>
            <p:nvPr/>
          </p:nvPicPr>
          <p:blipFill>
            <a:blip r:embed="rId5"/>
            <a:stretch>
              <a:fillRect/>
            </a:stretch>
          </p:blipFill>
          <p:spPr>
            <a:xfrm>
              <a:off x="6840671" y="3823858"/>
              <a:ext cx="1041059" cy="454503"/>
            </a:xfrm>
            <a:prstGeom prst="rect">
              <a:avLst/>
            </a:prstGeom>
          </p:spPr>
        </p:pic>
        <p:pic>
          <p:nvPicPr>
            <p:cNvPr id="20" name="Picture 19">
              <a:extLst>
                <a:ext uri="{FF2B5EF4-FFF2-40B4-BE49-F238E27FC236}">
                  <a16:creationId xmlns:a16="http://schemas.microsoft.com/office/drawing/2014/main" id="{DC87AFAE-5361-4EEF-A53E-BF021FD18D0F}"/>
                </a:ext>
              </a:extLst>
            </p:cNvPr>
            <p:cNvPicPr>
              <a:picLocks noChangeAspect="1"/>
            </p:cNvPicPr>
            <p:nvPr/>
          </p:nvPicPr>
          <p:blipFill>
            <a:blip r:embed="rId6"/>
            <a:stretch>
              <a:fillRect/>
            </a:stretch>
          </p:blipFill>
          <p:spPr>
            <a:xfrm>
              <a:off x="6807541" y="2751319"/>
              <a:ext cx="1110632" cy="346993"/>
            </a:xfrm>
            <a:prstGeom prst="rect">
              <a:avLst/>
            </a:prstGeom>
          </p:spPr>
        </p:pic>
      </p:grpSp>
    </p:spTree>
    <p:extLst>
      <p:ext uri="{BB962C8B-B14F-4D97-AF65-F5344CB8AC3E}">
        <p14:creationId xmlns:p14="http://schemas.microsoft.com/office/powerpoint/2010/main" val="28623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Sample Problem 1</a:t>
            </a:r>
            <a:r>
              <a:rPr lang="en-US" sz="24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p>
          <a:p>
            <a:pPr marL="0" indent="0">
              <a:spcAft>
                <a:spcPts val="6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0" name="Group 9">
            <a:extLst>
              <a:ext uri="{FF2B5EF4-FFF2-40B4-BE49-F238E27FC236}">
                <a16:creationId xmlns:a16="http://schemas.microsoft.com/office/drawing/2014/main" id="{438CBA9D-D8FE-4774-A976-FFACBDAB4CA3}"/>
              </a:ext>
            </a:extLst>
          </p:cNvPr>
          <p:cNvGrpSpPr/>
          <p:nvPr/>
        </p:nvGrpSpPr>
        <p:grpSpPr>
          <a:xfrm>
            <a:off x="228599" y="1472648"/>
            <a:ext cx="6145542" cy="1861102"/>
            <a:chOff x="228599" y="1472648"/>
            <a:chExt cx="6145542" cy="1861102"/>
          </a:xfrm>
        </p:grpSpPr>
        <p:pic>
          <p:nvPicPr>
            <p:cNvPr id="5" name="Picture 4">
              <a:extLst>
                <a:ext uri="{FF2B5EF4-FFF2-40B4-BE49-F238E27FC236}">
                  <a16:creationId xmlns:a16="http://schemas.microsoft.com/office/drawing/2014/main" id="{D81599A7-2FEB-4458-856F-7C70B714EC6F}"/>
                </a:ext>
              </a:extLst>
            </p:cNvPr>
            <p:cNvPicPr>
              <a:picLocks noChangeAspect="1"/>
            </p:cNvPicPr>
            <p:nvPr/>
          </p:nvPicPr>
          <p:blipFill>
            <a:blip r:embed="rId3"/>
            <a:stretch>
              <a:fillRect/>
            </a:stretch>
          </p:blipFill>
          <p:spPr>
            <a:xfrm>
              <a:off x="228599" y="1504950"/>
              <a:ext cx="2259341" cy="1828800"/>
            </a:xfrm>
            <a:prstGeom prst="rect">
              <a:avLst/>
            </a:prstGeom>
          </p:spPr>
        </p:pic>
        <p:pic>
          <p:nvPicPr>
            <p:cNvPr id="8" name="Picture 7">
              <a:extLst>
                <a:ext uri="{FF2B5EF4-FFF2-40B4-BE49-F238E27FC236}">
                  <a16:creationId xmlns:a16="http://schemas.microsoft.com/office/drawing/2014/main" id="{6E5F75F3-F1A9-4961-9F86-653D44F5D28F}"/>
                </a:ext>
              </a:extLst>
            </p:cNvPr>
            <p:cNvPicPr>
              <a:picLocks noChangeAspect="1"/>
            </p:cNvPicPr>
            <p:nvPr/>
          </p:nvPicPr>
          <p:blipFill>
            <a:blip r:embed="rId4"/>
            <a:stretch>
              <a:fillRect/>
            </a:stretch>
          </p:blipFill>
          <p:spPr>
            <a:xfrm>
              <a:off x="4114800" y="1472648"/>
              <a:ext cx="2259341" cy="1764910"/>
            </a:xfrm>
            <a:prstGeom prst="rect">
              <a:avLst/>
            </a:prstGeom>
          </p:spPr>
        </p:pic>
      </p:grpSp>
      <p:grpSp>
        <p:nvGrpSpPr>
          <p:cNvPr id="9" name="Group 8">
            <a:extLst>
              <a:ext uri="{FF2B5EF4-FFF2-40B4-BE49-F238E27FC236}">
                <a16:creationId xmlns:a16="http://schemas.microsoft.com/office/drawing/2014/main" id="{92668906-6E54-4D05-B227-51EC4CE68E5D}"/>
              </a:ext>
            </a:extLst>
          </p:cNvPr>
          <p:cNvGrpSpPr/>
          <p:nvPr/>
        </p:nvGrpSpPr>
        <p:grpSpPr>
          <a:xfrm>
            <a:off x="2681067" y="1504950"/>
            <a:ext cx="1077502" cy="1559403"/>
            <a:chOff x="3073741" y="1504950"/>
            <a:chExt cx="1077502" cy="1559403"/>
          </a:xfrm>
        </p:grpSpPr>
        <p:pic>
          <p:nvPicPr>
            <p:cNvPr id="11" name="Picture 10">
              <a:extLst>
                <a:ext uri="{FF2B5EF4-FFF2-40B4-BE49-F238E27FC236}">
                  <a16:creationId xmlns:a16="http://schemas.microsoft.com/office/drawing/2014/main" id="{B27FEF3F-B41A-427F-80F2-39A76568F882}"/>
                </a:ext>
              </a:extLst>
            </p:cNvPr>
            <p:cNvPicPr>
              <a:picLocks noChangeAspect="1"/>
            </p:cNvPicPr>
            <p:nvPr/>
          </p:nvPicPr>
          <p:blipFill>
            <a:blip r:embed="rId5"/>
            <a:stretch>
              <a:fillRect/>
            </a:stretch>
          </p:blipFill>
          <p:spPr>
            <a:xfrm>
              <a:off x="3073741" y="1504950"/>
              <a:ext cx="1041059" cy="454503"/>
            </a:xfrm>
            <a:prstGeom prst="rect">
              <a:avLst/>
            </a:prstGeom>
          </p:spPr>
        </p:pic>
        <p:pic>
          <p:nvPicPr>
            <p:cNvPr id="12" name="Picture 11">
              <a:extLst>
                <a:ext uri="{FF2B5EF4-FFF2-40B4-BE49-F238E27FC236}">
                  <a16:creationId xmlns:a16="http://schemas.microsoft.com/office/drawing/2014/main" id="{D6E05C5E-B8B0-41CC-B4B4-669FB488D9DA}"/>
                </a:ext>
              </a:extLst>
            </p:cNvPr>
            <p:cNvPicPr>
              <a:picLocks noChangeAspect="1"/>
            </p:cNvPicPr>
            <p:nvPr/>
          </p:nvPicPr>
          <p:blipFill>
            <a:blip r:embed="rId5"/>
            <a:stretch>
              <a:fillRect/>
            </a:stretch>
          </p:blipFill>
          <p:spPr>
            <a:xfrm>
              <a:off x="3110184" y="2609850"/>
              <a:ext cx="1041059" cy="454503"/>
            </a:xfrm>
            <a:prstGeom prst="rect">
              <a:avLst/>
            </a:prstGeom>
          </p:spPr>
        </p:pic>
      </p:grpSp>
      <p:grpSp>
        <p:nvGrpSpPr>
          <p:cNvPr id="14" name="Group 13">
            <a:extLst>
              <a:ext uri="{FF2B5EF4-FFF2-40B4-BE49-F238E27FC236}">
                <a16:creationId xmlns:a16="http://schemas.microsoft.com/office/drawing/2014/main" id="{6B94C6CE-25B9-424C-8542-D9CC22EE7710}"/>
              </a:ext>
            </a:extLst>
          </p:cNvPr>
          <p:cNvGrpSpPr/>
          <p:nvPr/>
        </p:nvGrpSpPr>
        <p:grpSpPr>
          <a:xfrm>
            <a:off x="6718395" y="1504950"/>
            <a:ext cx="1077502" cy="1559403"/>
            <a:chOff x="3073741" y="1504950"/>
            <a:chExt cx="1077502" cy="1559403"/>
          </a:xfrm>
        </p:grpSpPr>
        <p:pic>
          <p:nvPicPr>
            <p:cNvPr id="15" name="Picture 14">
              <a:extLst>
                <a:ext uri="{FF2B5EF4-FFF2-40B4-BE49-F238E27FC236}">
                  <a16:creationId xmlns:a16="http://schemas.microsoft.com/office/drawing/2014/main" id="{FAFF5C06-E179-49D0-B779-25F349EE6D66}"/>
                </a:ext>
              </a:extLst>
            </p:cNvPr>
            <p:cNvPicPr>
              <a:picLocks noChangeAspect="1"/>
            </p:cNvPicPr>
            <p:nvPr/>
          </p:nvPicPr>
          <p:blipFill>
            <a:blip r:embed="rId5"/>
            <a:stretch>
              <a:fillRect/>
            </a:stretch>
          </p:blipFill>
          <p:spPr>
            <a:xfrm>
              <a:off x="3073741" y="1504950"/>
              <a:ext cx="1041059" cy="454503"/>
            </a:xfrm>
            <a:prstGeom prst="rect">
              <a:avLst/>
            </a:prstGeom>
          </p:spPr>
        </p:pic>
        <p:pic>
          <p:nvPicPr>
            <p:cNvPr id="16" name="Picture 15">
              <a:extLst>
                <a:ext uri="{FF2B5EF4-FFF2-40B4-BE49-F238E27FC236}">
                  <a16:creationId xmlns:a16="http://schemas.microsoft.com/office/drawing/2014/main" id="{103E2A19-6712-42A7-854A-A4211195A566}"/>
                </a:ext>
              </a:extLst>
            </p:cNvPr>
            <p:cNvPicPr>
              <a:picLocks noChangeAspect="1"/>
            </p:cNvPicPr>
            <p:nvPr/>
          </p:nvPicPr>
          <p:blipFill>
            <a:blip r:embed="rId5"/>
            <a:stretch>
              <a:fillRect/>
            </a:stretch>
          </p:blipFill>
          <p:spPr>
            <a:xfrm>
              <a:off x="3110184" y="2609850"/>
              <a:ext cx="1041059" cy="454503"/>
            </a:xfrm>
            <a:prstGeom prst="rect">
              <a:avLst/>
            </a:prstGeom>
          </p:spPr>
        </p:pic>
      </p:grpSp>
    </p:spTree>
    <p:extLst>
      <p:ext uri="{BB962C8B-B14F-4D97-AF65-F5344CB8AC3E}">
        <p14:creationId xmlns:p14="http://schemas.microsoft.com/office/powerpoint/2010/main" val="159764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FRACTIONS TO DECIMALS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mentioned earlier, </a:t>
            </a: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rational numbers can be in fraction or decimal form</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These forms are equivalent and can be transformed into one form or another. Changing fractions into its decimal form is like doing a simple division.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required step is very </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simple</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spcAft>
                <a:spcPts val="600"/>
              </a:spcAft>
              <a:buNone/>
            </a:pPr>
            <a:r>
              <a:rPr lang="en-US" sz="2400" b="1"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Divide the numerator by the denominator.</a:t>
            </a:r>
            <a:endParaRPr lang="en-PH"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23823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419600"/>
          </a:xfrm>
        </p:spPr>
        <p:txBody>
          <a:bodyPr>
            <a:normAutofit/>
          </a:bodyPr>
          <a:lstStyle/>
          <a:p>
            <a:pPr marL="0" indent="0" algn="ctr">
              <a:buNone/>
            </a:pPr>
            <a:r>
              <a:rPr lang="en-US" sz="2400" b="1" dirty="0">
                <a:solidFill>
                  <a:srgbClr val="0070C0"/>
                </a:solidFill>
              </a:rPr>
              <a:t>Students will be able to:</a:t>
            </a:r>
          </a:p>
          <a:p>
            <a:pPr marL="0" indent="0" algn="just">
              <a:buNone/>
            </a:pPr>
            <a:endParaRPr lang="en-US" sz="2400" b="1" dirty="0">
              <a:solidFill>
                <a:srgbClr val="0070C0"/>
              </a:solidFill>
            </a:endParaRPr>
          </a:p>
          <a:p>
            <a:pPr algn="just">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Define rational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Determine whether a number is rational or irrational.</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Change fractions to decimals.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Determine whether a decimal number is terminating or non-terminating, repeating or non-repeating.</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Change terminating decimals to fractions.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Change non-terminating and repeating decimals to fractions. </a:t>
            </a:r>
            <a:endParaRPr lang="en-US" sz="2400" dirty="0"/>
          </a:p>
        </p:txBody>
      </p:sp>
      <p:pic>
        <p:nvPicPr>
          <p:cNvPr id="4" name="Picture 3">
            <a:extLst>
              <a:ext uri="{FF2B5EF4-FFF2-40B4-BE49-F238E27FC236}">
                <a16:creationId xmlns:a16="http://schemas.microsoft.com/office/drawing/2014/main" id="{EA241C3E-D685-42F6-B60C-0A21671B069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62706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FRACTIONS TO DECIMALS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1:</a:t>
            </a: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examples above, the rational numbers expressed as decimal numbers are </a:t>
            </a: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terminating decimals</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PH"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125D2F38-82A9-4B7B-99B8-EDA9B14D3562}"/>
              </a:ext>
            </a:extLst>
          </p:cNvPr>
          <p:cNvPicPr>
            <a:picLocks noChangeAspect="1"/>
          </p:cNvPicPr>
          <p:nvPr/>
        </p:nvPicPr>
        <p:blipFill>
          <a:blip r:embed="rId3"/>
          <a:stretch>
            <a:fillRect/>
          </a:stretch>
        </p:blipFill>
        <p:spPr>
          <a:xfrm>
            <a:off x="1829676" y="1504950"/>
            <a:ext cx="5484647" cy="2423240"/>
          </a:xfrm>
          <a:prstGeom prst="rect">
            <a:avLst/>
          </a:prstGeom>
        </p:spPr>
      </p:pic>
    </p:spTree>
    <p:extLst>
      <p:ext uri="{BB962C8B-B14F-4D97-AF65-F5344CB8AC3E}">
        <p14:creationId xmlns:p14="http://schemas.microsoft.com/office/powerpoint/2010/main" val="318448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FRACTIONS TO DECIMALS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2:</a:t>
            </a: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In the examples above, the rational numbers expressed as decimal numbers are </a:t>
            </a: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repeating and non-terminating decimals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These types of decimals repeat over and over again, without end.</a:t>
            </a:r>
            <a:endParaRPr lang="en-PH"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D618B8B4-1433-4187-AEA3-78445393D96D}"/>
              </a:ext>
            </a:extLst>
          </p:cNvPr>
          <p:cNvPicPr>
            <a:picLocks noChangeAspect="1"/>
          </p:cNvPicPr>
          <p:nvPr/>
        </p:nvPicPr>
        <p:blipFill>
          <a:blip r:embed="rId3"/>
          <a:stretch>
            <a:fillRect/>
          </a:stretch>
        </p:blipFill>
        <p:spPr>
          <a:xfrm>
            <a:off x="2170862" y="1026961"/>
            <a:ext cx="4802276" cy="2514600"/>
          </a:xfrm>
          <a:prstGeom prst="rect">
            <a:avLst/>
          </a:prstGeom>
        </p:spPr>
      </p:pic>
    </p:spTree>
    <p:extLst>
      <p:ext uri="{BB962C8B-B14F-4D97-AF65-F5344CB8AC3E}">
        <p14:creationId xmlns:p14="http://schemas.microsoft.com/office/powerpoint/2010/main" val="144641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FRACTIONS TO DECIMALS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1250BF71-7EB9-46FD-AEE8-1B5A1BEAC6EE}"/>
              </a:ext>
            </a:extLst>
          </p:cNvPr>
          <p:cNvPicPr>
            <a:picLocks noChangeAspect="1"/>
          </p:cNvPicPr>
          <p:nvPr/>
        </p:nvPicPr>
        <p:blipFill>
          <a:blip r:embed="rId3"/>
          <a:stretch>
            <a:fillRect/>
          </a:stretch>
        </p:blipFill>
        <p:spPr>
          <a:xfrm>
            <a:off x="228600" y="895350"/>
            <a:ext cx="8564217" cy="533400"/>
          </a:xfrm>
          <a:prstGeom prst="rect">
            <a:avLst/>
          </a:prstGeom>
        </p:spPr>
      </p:pic>
      <p:pic>
        <p:nvPicPr>
          <p:cNvPr id="9" name="Picture 8">
            <a:extLst>
              <a:ext uri="{FF2B5EF4-FFF2-40B4-BE49-F238E27FC236}">
                <a16:creationId xmlns:a16="http://schemas.microsoft.com/office/drawing/2014/main" id="{FA9CED65-E14A-4462-A01D-279CEBEF0F59}"/>
              </a:ext>
            </a:extLst>
          </p:cNvPr>
          <p:cNvPicPr>
            <a:picLocks noChangeAspect="1"/>
          </p:cNvPicPr>
          <p:nvPr/>
        </p:nvPicPr>
        <p:blipFill>
          <a:blip r:embed="rId4"/>
          <a:stretch>
            <a:fillRect/>
          </a:stretch>
        </p:blipFill>
        <p:spPr>
          <a:xfrm>
            <a:off x="297008" y="1545037"/>
            <a:ext cx="8549984" cy="3171080"/>
          </a:xfrm>
          <a:prstGeom prst="rect">
            <a:avLst/>
          </a:prstGeom>
        </p:spPr>
      </p:pic>
    </p:spTree>
    <p:extLst>
      <p:ext uri="{BB962C8B-B14F-4D97-AF65-F5344CB8AC3E}">
        <p14:creationId xmlns:p14="http://schemas.microsoft.com/office/powerpoint/2010/main" val="136696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FRACTIONS TO DECIMALS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WARNING:</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Sometimes, it takes several decimals to know whether the equivalent decimal of a given fraction is a repeating decimal.</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Example:</a:t>
                </a:r>
                <a:r>
                  <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m:t>
                        </m:r>
                      </m:den>
                    </m:f>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𝟖𝟓𝟕𝟏𝟒𝟐𝟖𝟓𝟕𝟏𝟒𝟐𝟖𝟓𝟕𝟏𝟒𝟐𝟖𝟓𝟕𝟏𝟒𝟐</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11301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2:</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Express the following fractions as decimals and determine whether the decimal number terminates or repeats.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6FA19AB5-43DF-4105-B136-2ED2F1CC918D}"/>
              </a:ext>
            </a:extLst>
          </p:cNvPr>
          <p:cNvPicPr>
            <a:picLocks noChangeAspect="1"/>
          </p:cNvPicPr>
          <p:nvPr/>
        </p:nvPicPr>
        <p:blipFill>
          <a:blip r:embed="rId3"/>
          <a:stretch>
            <a:fillRect/>
          </a:stretch>
        </p:blipFill>
        <p:spPr>
          <a:xfrm>
            <a:off x="152400" y="1451610"/>
            <a:ext cx="974539" cy="685800"/>
          </a:xfrm>
          <a:prstGeom prst="rect">
            <a:avLst/>
          </a:prstGeom>
        </p:spPr>
      </p:pic>
      <p:pic>
        <p:nvPicPr>
          <p:cNvPr id="8" name="Picture 7">
            <a:extLst>
              <a:ext uri="{FF2B5EF4-FFF2-40B4-BE49-F238E27FC236}">
                <a16:creationId xmlns:a16="http://schemas.microsoft.com/office/drawing/2014/main" id="{8C64AF10-85DA-4B18-A8EC-A1F0AAD7AC61}"/>
              </a:ext>
            </a:extLst>
          </p:cNvPr>
          <p:cNvPicPr>
            <a:picLocks noChangeAspect="1"/>
          </p:cNvPicPr>
          <p:nvPr/>
        </p:nvPicPr>
        <p:blipFill>
          <a:blip r:embed="rId4"/>
          <a:stretch>
            <a:fillRect/>
          </a:stretch>
        </p:blipFill>
        <p:spPr>
          <a:xfrm>
            <a:off x="4129777" y="1473738"/>
            <a:ext cx="884445" cy="647935"/>
          </a:xfrm>
          <a:prstGeom prst="rect">
            <a:avLst/>
          </a:prstGeom>
        </p:spPr>
      </p:pic>
    </p:spTree>
    <p:extLst>
      <p:ext uri="{BB962C8B-B14F-4D97-AF65-F5344CB8AC3E}">
        <p14:creationId xmlns:p14="http://schemas.microsoft.com/office/powerpoint/2010/main" val="146035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2:</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Express the following fractions as decimals and determine whether the decimal number terminates or repeats.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458499B7-0816-4457-AD5F-D8B850BC067A}"/>
              </a:ext>
            </a:extLst>
          </p:cNvPr>
          <p:cNvPicPr>
            <a:picLocks noChangeAspect="1"/>
          </p:cNvPicPr>
          <p:nvPr/>
        </p:nvPicPr>
        <p:blipFill>
          <a:blip r:embed="rId3"/>
          <a:stretch>
            <a:fillRect/>
          </a:stretch>
        </p:blipFill>
        <p:spPr>
          <a:xfrm>
            <a:off x="228601" y="1428751"/>
            <a:ext cx="842342" cy="685800"/>
          </a:xfrm>
          <a:prstGeom prst="rect">
            <a:avLst/>
          </a:prstGeom>
        </p:spPr>
      </p:pic>
      <p:pic>
        <p:nvPicPr>
          <p:cNvPr id="10" name="Picture 9">
            <a:extLst>
              <a:ext uri="{FF2B5EF4-FFF2-40B4-BE49-F238E27FC236}">
                <a16:creationId xmlns:a16="http://schemas.microsoft.com/office/drawing/2014/main" id="{0989FE17-4ED0-455B-A9DA-631860F802D9}"/>
              </a:ext>
            </a:extLst>
          </p:cNvPr>
          <p:cNvPicPr>
            <a:picLocks noChangeAspect="1"/>
          </p:cNvPicPr>
          <p:nvPr/>
        </p:nvPicPr>
        <p:blipFill>
          <a:blip r:embed="rId4"/>
          <a:stretch>
            <a:fillRect/>
          </a:stretch>
        </p:blipFill>
        <p:spPr>
          <a:xfrm>
            <a:off x="4091609" y="1516657"/>
            <a:ext cx="778365" cy="597894"/>
          </a:xfrm>
          <a:prstGeom prst="rect">
            <a:avLst/>
          </a:prstGeom>
        </p:spPr>
      </p:pic>
    </p:spTree>
    <p:extLst>
      <p:ext uri="{BB962C8B-B14F-4D97-AF65-F5344CB8AC3E}">
        <p14:creationId xmlns:p14="http://schemas.microsoft.com/office/powerpoint/2010/main" val="142679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2:</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Express the following fractions as decimals and determine whether the decimal number terminates or repeats.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E5A27A41-2FFA-432C-9F52-51F306ADB1CD}"/>
              </a:ext>
            </a:extLst>
          </p:cNvPr>
          <p:cNvPicPr>
            <a:picLocks noChangeAspect="1"/>
          </p:cNvPicPr>
          <p:nvPr/>
        </p:nvPicPr>
        <p:blipFill>
          <a:blip r:embed="rId3"/>
          <a:stretch>
            <a:fillRect/>
          </a:stretch>
        </p:blipFill>
        <p:spPr>
          <a:xfrm>
            <a:off x="228600" y="1352549"/>
            <a:ext cx="762000" cy="660849"/>
          </a:xfrm>
          <a:prstGeom prst="rect">
            <a:avLst/>
          </a:prstGeom>
        </p:spPr>
      </p:pic>
      <p:pic>
        <p:nvPicPr>
          <p:cNvPr id="9" name="Picture 8">
            <a:extLst>
              <a:ext uri="{FF2B5EF4-FFF2-40B4-BE49-F238E27FC236}">
                <a16:creationId xmlns:a16="http://schemas.microsoft.com/office/drawing/2014/main" id="{64376E56-D9DD-44DA-BCE3-D10A5C430548}"/>
              </a:ext>
            </a:extLst>
          </p:cNvPr>
          <p:cNvPicPr>
            <a:picLocks noChangeAspect="1"/>
          </p:cNvPicPr>
          <p:nvPr/>
        </p:nvPicPr>
        <p:blipFill>
          <a:blip r:embed="rId4"/>
          <a:stretch>
            <a:fillRect/>
          </a:stretch>
        </p:blipFill>
        <p:spPr>
          <a:xfrm>
            <a:off x="4017064" y="1463531"/>
            <a:ext cx="762000" cy="695631"/>
          </a:xfrm>
          <a:prstGeom prst="rect">
            <a:avLst/>
          </a:prstGeom>
        </p:spPr>
      </p:pic>
    </p:spTree>
    <p:extLst>
      <p:ext uri="{BB962C8B-B14F-4D97-AF65-F5344CB8AC3E}">
        <p14:creationId xmlns:p14="http://schemas.microsoft.com/office/powerpoint/2010/main" val="2382804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2:</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Express the following fractions as decimals and determine whether the decimal number terminates or repeats.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AE94046C-0BE4-4396-B2AC-01C061522734}"/>
              </a:ext>
            </a:extLst>
          </p:cNvPr>
          <p:cNvPicPr>
            <a:picLocks noChangeAspect="1"/>
          </p:cNvPicPr>
          <p:nvPr/>
        </p:nvPicPr>
        <p:blipFill>
          <a:blip r:embed="rId3"/>
          <a:stretch>
            <a:fillRect/>
          </a:stretch>
        </p:blipFill>
        <p:spPr>
          <a:xfrm>
            <a:off x="228600" y="1352550"/>
            <a:ext cx="838200" cy="604205"/>
          </a:xfrm>
          <a:prstGeom prst="rect">
            <a:avLst/>
          </a:prstGeom>
        </p:spPr>
      </p:pic>
      <p:pic>
        <p:nvPicPr>
          <p:cNvPr id="10" name="Picture 9">
            <a:extLst>
              <a:ext uri="{FF2B5EF4-FFF2-40B4-BE49-F238E27FC236}">
                <a16:creationId xmlns:a16="http://schemas.microsoft.com/office/drawing/2014/main" id="{066A0EA7-1CA5-4C4B-828D-45F4946661F0}"/>
              </a:ext>
            </a:extLst>
          </p:cNvPr>
          <p:cNvPicPr>
            <a:picLocks noChangeAspect="1"/>
          </p:cNvPicPr>
          <p:nvPr/>
        </p:nvPicPr>
        <p:blipFill>
          <a:blip r:embed="rId4"/>
          <a:stretch>
            <a:fillRect/>
          </a:stretch>
        </p:blipFill>
        <p:spPr>
          <a:xfrm>
            <a:off x="4114800" y="1373257"/>
            <a:ext cx="783772" cy="699153"/>
          </a:xfrm>
          <a:prstGeom prst="rect">
            <a:avLst/>
          </a:prstGeom>
        </p:spPr>
      </p:pic>
    </p:spTree>
    <p:extLst>
      <p:ext uri="{BB962C8B-B14F-4D97-AF65-F5344CB8AC3E}">
        <p14:creationId xmlns:p14="http://schemas.microsoft.com/office/powerpoint/2010/main" val="1348667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2:</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P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6FA19AB5-43DF-4105-B136-2ED2F1CC918D}"/>
              </a:ext>
            </a:extLst>
          </p:cNvPr>
          <p:cNvPicPr>
            <a:picLocks noChangeAspect="1"/>
          </p:cNvPicPr>
          <p:nvPr/>
        </p:nvPicPr>
        <p:blipFill>
          <a:blip r:embed="rId3"/>
          <a:stretch>
            <a:fillRect/>
          </a:stretch>
        </p:blipFill>
        <p:spPr>
          <a:xfrm>
            <a:off x="152400" y="1451610"/>
            <a:ext cx="974539" cy="685800"/>
          </a:xfrm>
          <a:prstGeom prst="rect">
            <a:avLst/>
          </a:prstGeom>
        </p:spPr>
      </p:pic>
      <p:pic>
        <p:nvPicPr>
          <p:cNvPr id="8" name="Picture 7">
            <a:extLst>
              <a:ext uri="{FF2B5EF4-FFF2-40B4-BE49-F238E27FC236}">
                <a16:creationId xmlns:a16="http://schemas.microsoft.com/office/drawing/2014/main" id="{8C64AF10-85DA-4B18-A8EC-A1F0AAD7AC61}"/>
              </a:ext>
            </a:extLst>
          </p:cNvPr>
          <p:cNvPicPr>
            <a:picLocks noChangeAspect="1"/>
          </p:cNvPicPr>
          <p:nvPr/>
        </p:nvPicPr>
        <p:blipFill>
          <a:blip r:embed="rId4"/>
          <a:stretch>
            <a:fillRect/>
          </a:stretch>
        </p:blipFill>
        <p:spPr>
          <a:xfrm>
            <a:off x="4129777" y="1473738"/>
            <a:ext cx="884445" cy="647935"/>
          </a:xfrm>
          <a:prstGeom prst="rect">
            <a:avLst/>
          </a:prstGeom>
        </p:spPr>
      </p:pic>
      <p:pic>
        <p:nvPicPr>
          <p:cNvPr id="10" name="Picture 9">
            <a:extLst>
              <a:ext uri="{FF2B5EF4-FFF2-40B4-BE49-F238E27FC236}">
                <a16:creationId xmlns:a16="http://schemas.microsoft.com/office/drawing/2014/main" id="{145CD06C-F648-498E-9B30-B9C692833857}"/>
              </a:ext>
            </a:extLst>
          </p:cNvPr>
          <p:cNvPicPr>
            <a:picLocks noChangeAspect="1"/>
          </p:cNvPicPr>
          <p:nvPr/>
        </p:nvPicPr>
        <p:blipFill>
          <a:blip r:embed="rId5"/>
          <a:stretch>
            <a:fillRect/>
          </a:stretch>
        </p:blipFill>
        <p:spPr>
          <a:xfrm>
            <a:off x="1126939" y="1473738"/>
            <a:ext cx="2927231" cy="2442783"/>
          </a:xfrm>
          <a:prstGeom prst="rect">
            <a:avLst/>
          </a:prstGeom>
        </p:spPr>
      </p:pic>
      <p:pic>
        <p:nvPicPr>
          <p:cNvPr id="12" name="Picture 11">
            <a:extLst>
              <a:ext uri="{FF2B5EF4-FFF2-40B4-BE49-F238E27FC236}">
                <a16:creationId xmlns:a16="http://schemas.microsoft.com/office/drawing/2014/main" id="{33A975FF-1099-43BD-8B0D-9966851C083F}"/>
              </a:ext>
            </a:extLst>
          </p:cNvPr>
          <p:cNvPicPr>
            <a:picLocks noChangeAspect="1"/>
          </p:cNvPicPr>
          <p:nvPr/>
        </p:nvPicPr>
        <p:blipFill>
          <a:blip r:embed="rId6"/>
          <a:stretch>
            <a:fillRect/>
          </a:stretch>
        </p:blipFill>
        <p:spPr>
          <a:xfrm>
            <a:off x="5152533" y="1581150"/>
            <a:ext cx="3063815" cy="1789485"/>
          </a:xfrm>
          <a:prstGeom prst="rect">
            <a:avLst/>
          </a:prstGeom>
        </p:spPr>
      </p:pic>
    </p:spTree>
    <p:extLst>
      <p:ext uri="{BB962C8B-B14F-4D97-AF65-F5344CB8AC3E}">
        <p14:creationId xmlns:p14="http://schemas.microsoft.com/office/powerpoint/2010/main" val="399725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2:</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P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458499B7-0816-4457-AD5F-D8B850BC067A}"/>
              </a:ext>
            </a:extLst>
          </p:cNvPr>
          <p:cNvPicPr>
            <a:picLocks noChangeAspect="1"/>
          </p:cNvPicPr>
          <p:nvPr/>
        </p:nvPicPr>
        <p:blipFill>
          <a:blip r:embed="rId3"/>
          <a:stretch>
            <a:fillRect/>
          </a:stretch>
        </p:blipFill>
        <p:spPr>
          <a:xfrm>
            <a:off x="228601" y="1428751"/>
            <a:ext cx="842342" cy="685800"/>
          </a:xfrm>
          <a:prstGeom prst="rect">
            <a:avLst/>
          </a:prstGeom>
        </p:spPr>
      </p:pic>
      <p:pic>
        <p:nvPicPr>
          <p:cNvPr id="10" name="Picture 9">
            <a:extLst>
              <a:ext uri="{FF2B5EF4-FFF2-40B4-BE49-F238E27FC236}">
                <a16:creationId xmlns:a16="http://schemas.microsoft.com/office/drawing/2014/main" id="{0989FE17-4ED0-455B-A9DA-631860F802D9}"/>
              </a:ext>
            </a:extLst>
          </p:cNvPr>
          <p:cNvPicPr>
            <a:picLocks noChangeAspect="1"/>
          </p:cNvPicPr>
          <p:nvPr/>
        </p:nvPicPr>
        <p:blipFill>
          <a:blip r:embed="rId4"/>
          <a:stretch>
            <a:fillRect/>
          </a:stretch>
        </p:blipFill>
        <p:spPr>
          <a:xfrm>
            <a:off x="4091609" y="1516657"/>
            <a:ext cx="778365" cy="597894"/>
          </a:xfrm>
          <a:prstGeom prst="rect">
            <a:avLst/>
          </a:prstGeom>
        </p:spPr>
      </p:pic>
      <p:pic>
        <p:nvPicPr>
          <p:cNvPr id="5" name="Picture 4">
            <a:extLst>
              <a:ext uri="{FF2B5EF4-FFF2-40B4-BE49-F238E27FC236}">
                <a16:creationId xmlns:a16="http://schemas.microsoft.com/office/drawing/2014/main" id="{A57BDD88-2B8E-41B9-9B17-25A4A6D5D9FC}"/>
              </a:ext>
            </a:extLst>
          </p:cNvPr>
          <p:cNvPicPr>
            <a:picLocks noChangeAspect="1"/>
          </p:cNvPicPr>
          <p:nvPr/>
        </p:nvPicPr>
        <p:blipFill>
          <a:blip r:embed="rId5"/>
          <a:stretch>
            <a:fillRect/>
          </a:stretch>
        </p:blipFill>
        <p:spPr>
          <a:xfrm>
            <a:off x="1070943" y="1617109"/>
            <a:ext cx="2898261" cy="1985482"/>
          </a:xfrm>
          <a:prstGeom prst="rect">
            <a:avLst/>
          </a:prstGeom>
        </p:spPr>
      </p:pic>
      <p:pic>
        <p:nvPicPr>
          <p:cNvPr id="9" name="Picture 8">
            <a:extLst>
              <a:ext uri="{FF2B5EF4-FFF2-40B4-BE49-F238E27FC236}">
                <a16:creationId xmlns:a16="http://schemas.microsoft.com/office/drawing/2014/main" id="{D4EE4D8A-0F94-4A2C-9303-92139BE674E1}"/>
              </a:ext>
            </a:extLst>
          </p:cNvPr>
          <p:cNvPicPr>
            <a:picLocks noChangeAspect="1"/>
          </p:cNvPicPr>
          <p:nvPr/>
        </p:nvPicPr>
        <p:blipFill>
          <a:blip r:embed="rId6"/>
          <a:stretch>
            <a:fillRect/>
          </a:stretch>
        </p:blipFill>
        <p:spPr>
          <a:xfrm>
            <a:off x="4925466" y="1617109"/>
            <a:ext cx="2931164" cy="1488041"/>
          </a:xfrm>
          <a:prstGeom prst="rect">
            <a:avLst/>
          </a:prstGeom>
        </p:spPr>
      </p:pic>
    </p:spTree>
    <p:extLst>
      <p:ext uri="{BB962C8B-B14F-4D97-AF65-F5344CB8AC3E}">
        <p14:creationId xmlns:p14="http://schemas.microsoft.com/office/powerpoint/2010/main" val="92216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326831"/>
            <a:ext cx="8686800" cy="4434840"/>
          </a:xfrm>
        </p:spPr>
        <p:txBody>
          <a:bodyPr>
            <a:normAutofit/>
          </a:bodyPr>
          <a:lstStyle/>
          <a:p>
            <a:pPr marL="0" indent="0" algn="ctr">
              <a:buNone/>
            </a:pPr>
            <a:r>
              <a:rPr lang="en-US" sz="2400" b="1" dirty="0">
                <a:solidFill>
                  <a:srgbClr val="0070C0"/>
                </a:solidFill>
              </a:rPr>
              <a:t>Key Vocabulary:</a:t>
            </a:r>
          </a:p>
          <a:p>
            <a:pPr marL="0" indent="0" algn="ctr">
              <a:buNone/>
            </a:pPr>
            <a:endParaRPr lang="en-US" sz="2000" dirty="0"/>
          </a:p>
          <a:p>
            <a:pPr marL="0" indent="0">
              <a:buNone/>
            </a:pPr>
            <a:r>
              <a:rPr lang="en-US" sz="2400" dirty="0"/>
              <a:t>			</a:t>
            </a:r>
          </a:p>
        </p:txBody>
      </p:sp>
      <p:pic>
        <p:nvPicPr>
          <p:cNvPr id="4" name="Picture 3">
            <a:extLst>
              <a:ext uri="{FF2B5EF4-FFF2-40B4-BE49-F238E27FC236}">
                <a16:creationId xmlns:a16="http://schemas.microsoft.com/office/drawing/2014/main" id="{037DC8EE-D6BC-4ED3-816C-BEB7EC978D7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aphicFrame>
        <p:nvGraphicFramePr>
          <p:cNvPr id="5" name="Table 5">
            <a:extLst>
              <a:ext uri="{FF2B5EF4-FFF2-40B4-BE49-F238E27FC236}">
                <a16:creationId xmlns:a16="http://schemas.microsoft.com/office/drawing/2014/main" id="{59012D05-8A96-432D-BCBD-A7DA6A6D5BFE}"/>
              </a:ext>
            </a:extLst>
          </p:cNvPr>
          <p:cNvGraphicFramePr>
            <a:graphicFrameLocks noGrp="1"/>
          </p:cNvGraphicFramePr>
          <p:nvPr>
            <p:extLst>
              <p:ext uri="{D42A27DB-BD31-4B8C-83A1-F6EECF244321}">
                <p14:modId xmlns:p14="http://schemas.microsoft.com/office/powerpoint/2010/main" val="2259666047"/>
              </p:ext>
            </p:extLst>
          </p:nvPr>
        </p:nvGraphicFramePr>
        <p:xfrm>
          <a:off x="2743200" y="987231"/>
          <a:ext cx="6019800" cy="3474720"/>
        </p:xfrm>
        <a:graphic>
          <a:graphicData uri="http://schemas.openxmlformats.org/drawingml/2006/table">
            <a:tbl>
              <a:tblPr firstRow="1" bandRow="1">
                <a:tableStyleId>{5C22544A-7EE6-4342-B048-85BDC9FD1C3A}</a:tableStyleId>
              </a:tblPr>
              <a:tblGrid>
                <a:gridCol w="3622047">
                  <a:extLst>
                    <a:ext uri="{9D8B030D-6E8A-4147-A177-3AD203B41FA5}">
                      <a16:colId xmlns:a16="http://schemas.microsoft.com/office/drawing/2014/main" val="3455239524"/>
                    </a:ext>
                  </a:extLst>
                </a:gridCol>
                <a:gridCol w="2397753">
                  <a:extLst>
                    <a:ext uri="{9D8B030D-6E8A-4147-A177-3AD203B41FA5}">
                      <a16:colId xmlns:a16="http://schemas.microsoft.com/office/drawing/2014/main" val="276288569"/>
                    </a:ext>
                  </a:extLst>
                </a:gridCol>
              </a:tblGrid>
              <a:tr h="370840">
                <a:tc>
                  <a:txBody>
                    <a:bodyPr/>
                    <a:lstStyle/>
                    <a:p>
                      <a:pPr algn="ctr"/>
                      <a:r>
                        <a:rPr lang="en-PH" sz="2400" b="0" dirty="0">
                          <a:solidFill>
                            <a:schemeClr val="tx1"/>
                          </a:solidFill>
                        </a:rPr>
                        <a:t>Rational Numbers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PH" sz="2400" b="0" dirty="0">
                        <a:solidFill>
                          <a:schemeClr val="tx1"/>
                        </a:solidFill>
                      </a:endParaRPr>
                    </a:p>
                  </a:txBody>
                  <a:tcPr>
                    <a:noFill/>
                  </a:tcPr>
                </a:tc>
                <a:extLst>
                  <a:ext uri="{0D108BD9-81ED-4DB2-BD59-A6C34878D82A}">
                    <a16:rowId xmlns:a16="http://schemas.microsoft.com/office/drawing/2014/main" val="2441551486"/>
                  </a:ext>
                </a:extLst>
              </a:tr>
              <a:tr h="370840">
                <a:tc>
                  <a:txBody>
                    <a:bodyPr/>
                    <a:lstStyle/>
                    <a:p>
                      <a:pPr algn="ctr"/>
                      <a:r>
                        <a:rPr lang="en-PH" sz="2400" b="0" dirty="0"/>
                        <a:t>Irrational Numbers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PH" sz="2400" b="0" dirty="0">
                        <a:solidFill>
                          <a:schemeClr val="tx1"/>
                        </a:solidFill>
                      </a:endParaRPr>
                    </a:p>
                  </a:txBody>
                  <a:tcPr>
                    <a:noFill/>
                  </a:tcPr>
                </a:tc>
                <a:extLst>
                  <a:ext uri="{0D108BD9-81ED-4DB2-BD59-A6C34878D82A}">
                    <a16:rowId xmlns:a16="http://schemas.microsoft.com/office/drawing/2014/main" val="119166740"/>
                  </a:ext>
                </a:extLst>
              </a:tr>
              <a:tr h="370840">
                <a:tc>
                  <a:txBody>
                    <a:bodyPr/>
                    <a:lstStyle/>
                    <a:p>
                      <a:pPr algn="ctr"/>
                      <a:r>
                        <a:rPr lang="en-PH" sz="2400" b="0" dirty="0"/>
                        <a:t>Terminating Decimal</a:t>
                      </a:r>
                    </a:p>
                  </a:txBody>
                  <a:tcPr>
                    <a:noFill/>
                  </a:tcPr>
                </a:tc>
                <a:tc>
                  <a:txBody>
                    <a:bodyPr/>
                    <a:lstStyle/>
                    <a:p>
                      <a:pPr algn="ctr"/>
                      <a:endParaRPr lang="en-PH" sz="2400" b="0" dirty="0"/>
                    </a:p>
                  </a:txBody>
                  <a:tcPr>
                    <a:noFill/>
                  </a:tcPr>
                </a:tc>
                <a:extLst>
                  <a:ext uri="{0D108BD9-81ED-4DB2-BD59-A6C34878D82A}">
                    <a16:rowId xmlns:a16="http://schemas.microsoft.com/office/drawing/2014/main" val="915313495"/>
                  </a:ext>
                </a:extLst>
              </a:tr>
              <a:tr h="370840">
                <a:tc>
                  <a:txBody>
                    <a:bodyPr/>
                    <a:lstStyle/>
                    <a:p>
                      <a:pPr algn="ctr"/>
                      <a:r>
                        <a:rPr lang="en-PH" sz="2400" b="0" dirty="0"/>
                        <a:t>Non-terminating Decimal</a:t>
                      </a:r>
                    </a:p>
                  </a:txBody>
                  <a:tcPr>
                    <a:noFill/>
                  </a:tcPr>
                </a:tc>
                <a:tc>
                  <a:txBody>
                    <a:bodyPr/>
                    <a:lstStyle/>
                    <a:p>
                      <a:pPr algn="ctr"/>
                      <a:endParaRPr lang="en-PH" sz="2400" b="0" dirty="0"/>
                    </a:p>
                  </a:txBody>
                  <a:tcPr>
                    <a:noFill/>
                  </a:tcPr>
                </a:tc>
                <a:extLst>
                  <a:ext uri="{0D108BD9-81ED-4DB2-BD59-A6C34878D82A}">
                    <a16:rowId xmlns:a16="http://schemas.microsoft.com/office/drawing/2014/main" val="2209461918"/>
                  </a:ext>
                </a:extLst>
              </a:tr>
              <a:tr h="370840">
                <a:tc>
                  <a:txBody>
                    <a:bodyPr/>
                    <a:lstStyle/>
                    <a:p>
                      <a:pPr algn="ctr"/>
                      <a:r>
                        <a:rPr lang="en-PH" sz="2400" b="0" dirty="0"/>
                        <a:t>Repeating Decimal</a:t>
                      </a:r>
                    </a:p>
                  </a:txBody>
                  <a:tcPr>
                    <a:noFill/>
                  </a:tcPr>
                </a:tc>
                <a:tc>
                  <a:txBody>
                    <a:bodyPr/>
                    <a:lstStyle/>
                    <a:p>
                      <a:pPr algn="ctr"/>
                      <a:endParaRPr lang="en-PH" sz="2400" b="0" dirty="0"/>
                    </a:p>
                  </a:txBody>
                  <a:tcPr>
                    <a:noFill/>
                  </a:tcPr>
                </a:tc>
                <a:extLst>
                  <a:ext uri="{0D108BD9-81ED-4DB2-BD59-A6C34878D82A}">
                    <a16:rowId xmlns:a16="http://schemas.microsoft.com/office/drawing/2014/main" val="2345244665"/>
                  </a:ext>
                </a:extLst>
              </a:tr>
              <a:tr h="370840">
                <a:tc>
                  <a:txBody>
                    <a:bodyPr/>
                    <a:lstStyle/>
                    <a:p>
                      <a:pPr algn="ctr"/>
                      <a:r>
                        <a:rPr lang="en-PH" sz="2400" b="0" dirty="0"/>
                        <a:t>Non-repeating Decimal</a:t>
                      </a:r>
                    </a:p>
                  </a:txBody>
                  <a:tcPr>
                    <a:noFill/>
                  </a:tcPr>
                </a:tc>
                <a:tc>
                  <a:txBody>
                    <a:bodyPr/>
                    <a:lstStyle/>
                    <a:p>
                      <a:pPr algn="ctr"/>
                      <a:endParaRPr lang="en-PH" sz="2400" b="0" dirty="0"/>
                    </a:p>
                  </a:txBody>
                  <a:tcPr>
                    <a:noFill/>
                  </a:tcPr>
                </a:tc>
                <a:extLst>
                  <a:ext uri="{0D108BD9-81ED-4DB2-BD59-A6C34878D82A}">
                    <a16:rowId xmlns:a16="http://schemas.microsoft.com/office/drawing/2014/main" val="3307892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b="0" dirty="0"/>
                        <a:t>Fractions</a:t>
                      </a:r>
                    </a:p>
                    <a:p>
                      <a:endParaRPr lang="en-PH" dirty="0"/>
                    </a:p>
                  </a:txBody>
                  <a:tcPr>
                    <a:noFill/>
                  </a:tcPr>
                </a:tc>
                <a:tc>
                  <a:txBody>
                    <a:bodyPr/>
                    <a:lstStyle/>
                    <a:p>
                      <a:endParaRPr lang="en-PH" dirty="0"/>
                    </a:p>
                  </a:txBody>
                  <a:tcPr>
                    <a:noFill/>
                  </a:tcPr>
                </a:tc>
                <a:extLst>
                  <a:ext uri="{0D108BD9-81ED-4DB2-BD59-A6C34878D82A}">
                    <a16:rowId xmlns:a16="http://schemas.microsoft.com/office/drawing/2014/main" val="2517521092"/>
                  </a:ext>
                </a:extLst>
              </a:tr>
            </a:tbl>
          </a:graphicData>
        </a:graphic>
      </p:graphicFrame>
    </p:spTree>
    <p:extLst>
      <p:ext uri="{BB962C8B-B14F-4D97-AF65-F5344CB8AC3E}">
        <p14:creationId xmlns:p14="http://schemas.microsoft.com/office/powerpoint/2010/main" val="1741305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2:</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P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E5A27A41-2FFA-432C-9F52-51F306ADB1CD}"/>
              </a:ext>
            </a:extLst>
          </p:cNvPr>
          <p:cNvPicPr>
            <a:picLocks noChangeAspect="1"/>
          </p:cNvPicPr>
          <p:nvPr/>
        </p:nvPicPr>
        <p:blipFill>
          <a:blip r:embed="rId3"/>
          <a:stretch>
            <a:fillRect/>
          </a:stretch>
        </p:blipFill>
        <p:spPr>
          <a:xfrm>
            <a:off x="228600" y="1352549"/>
            <a:ext cx="762000" cy="660849"/>
          </a:xfrm>
          <a:prstGeom prst="rect">
            <a:avLst/>
          </a:prstGeom>
        </p:spPr>
      </p:pic>
      <p:pic>
        <p:nvPicPr>
          <p:cNvPr id="9" name="Picture 8">
            <a:extLst>
              <a:ext uri="{FF2B5EF4-FFF2-40B4-BE49-F238E27FC236}">
                <a16:creationId xmlns:a16="http://schemas.microsoft.com/office/drawing/2014/main" id="{64376E56-D9DD-44DA-BCE3-D10A5C430548}"/>
              </a:ext>
            </a:extLst>
          </p:cNvPr>
          <p:cNvPicPr>
            <a:picLocks noChangeAspect="1"/>
          </p:cNvPicPr>
          <p:nvPr/>
        </p:nvPicPr>
        <p:blipFill>
          <a:blip r:embed="rId4"/>
          <a:stretch>
            <a:fillRect/>
          </a:stretch>
        </p:blipFill>
        <p:spPr>
          <a:xfrm>
            <a:off x="4017064" y="1463531"/>
            <a:ext cx="762000" cy="695631"/>
          </a:xfrm>
          <a:prstGeom prst="rect">
            <a:avLst/>
          </a:prstGeom>
        </p:spPr>
      </p:pic>
      <p:pic>
        <p:nvPicPr>
          <p:cNvPr id="6" name="Picture 5">
            <a:extLst>
              <a:ext uri="{FF2B5EF4-FFF2-40B4-BE49-F238E27FC236}">
                <a16:creationId xmlns:a16="http://schemas.microsoft.com/office/drawing/2014/main" id="{2FA6983C-4513-4123-82D1-6657C5883E91}"/>
              </a:ext>
            </a:extLst>
          </p:cNvPr>
          <p:cNvPicPr>
            <a:picLocks noChangeAspect="1"/>
          </p:cNvPicPr>
          <p:nvPr/>
        </p:nvPicPr>
        <p:blipFill>
          <a:blip r:embed="rId5"/>
          <a:stretch>
            <a:fillRect/>
          </a:stretch>
        </p:blipFill>
        <p:spPr>
          <a:xfrm>
            <a:off x="914400" y="1581150"/>
            <a:ext cx="2944020" cy="2514600"/>
          </a:xfrm>
          <a:prstGeom prst="rect">
            <a:avLst/>
          </a:prstGeom>
        </p:spPr>
      </p:pic>
      <p:pic>
        <p:nvPicPr>
          <p:cNvPr id="10" name="Picture 9">
            <a:extLst>
              <a:ext uri="{FF2B5EF4-FFF2-40B4-BE49-F238E27FC236}">
                <a16:creationId xmlns:a16="http://schemas.microsoft.com/office/drawing/2014/main" id="{39A45D7E-4C19-4F64-96DD-4C9FBBD28A22}"/>
              </a:ext>
            </a:extLst>
          </p:cNvPr>
          <p:cNvPicPr>
            <a:picLocks noChangeAspect="1"/>
          </p:cNvPicPr>
          <p:nvPr/>
        </p:nvPicPr>
        <p:blipFill>
          <a:blip r:embed="rId6"/>
          <a:stretch>
            <a:fillRect/>
          </a:stretch>
        </p:blipFill>
        <p:spPr>
          <a:xfrm>
            <a:off x="4891706" y="1514075"/>
            <a:ext cx="2944019" cy="2648749"/>
          </a:xfrm>
          <a:prstGeom prst="rect">
            <a:avLst/>
          </a:prstGeom>
        </p:spPr>
      </p:pic>
    </p:spTree>
    <p:extLst>
      <p:ext uri="{BB962C8B-B14F-4D97-AF65-F5344CB8AC3E}">
        <p14:creationId xmlns:p14="http://schemas.microsoft.com/office/powerpoint/2010/main" val="406867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2:</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P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b="1" dirty="0">
              <a:solidFill>
                <a:srgbClr val="FF0000"/>
              </a:solidFill>
              <a:highlight>
                <a:srgbClr val="00FFFF"/>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AE94046C-0BE4-4396-B2AC-01C061522734}"/>
              </a:ext>
            </a:extLst>
          </p:cNvPr>
          <p:cNvPicPr>
            <a:picLocks noChangeAspect="1"/>
          </p:cNvPicPr>
          <p:nvPr/>
        </p:nvPicPr>
        <p:blipFill>
          <a:blip r:embed="rId3"/>
          <a:stretch>
            <a:fillRect/>
          </a:stretch>
        </p:blipFill>
        <p:spPr>
          <a:xfrm>
            <a:off x="228600" y="1352550"/>
            <a:ext cx="838200" cy="604205"/>
          </a:xfrm>
          <a:prstGeom prst="rect">
            <a:avLst/>
          </a:prstGeom>
        </p:spPr>
      </p:pic>
      <p:pic>
        <p:nvPicPr>
          <p:cNvPr id="10" name="Picture 9">
            <a:extLst>
              <a:ext uri="{FF2B5EF4-FFF2-40B4-BE49-F238E27FC236}">
                <a16:creationId xmlns:a16="http://schemas.microsoft.com/office/drawing/2014/main" id="{066A0EA7-1CA5-4C4B-828D-45F4946661F0}"/>
              </a:ext>
            </a:extLst>
          </p:cNvPr>
          <p:cNvPicPr>
            <a:picLocks noChangeAspect="1"/>
          </p:cNvPicPr>
          <p:nvPr/>
        </p:nvPicPr>
        <p:blipFill>
          <a:blip r:embed="rId4"/>
          <a:stretch>
            <a:fillRect/>
          </a:stretch>
        </p:blipFill>
        <p:spPr>
          <a:xfrm>
            <a:off x="4114800" y="1373257"/>
            <a:ext cx="783772" cy="699153"/>
          </a:xfrm>
          <a:prstGeom prst="rect">
            <a:avLst/>
          </a:prstGeom>
        </p:spPr>
      </p:pic>
      <p:pic>
        <p:nvPicPr>
          <p:cNvPr id="5" name="Picture 4">
            <a:extLst>
              <a:ext uri="{FF2B5EF4-FFF2-40B4-BE49-F238E27FC236}">
                <a16:creationId xmlns:a16="http://schemas.microsoft.com/office/drawing/2014/main" id="{7F7E78FE-E072-4172-AB52-650AA22E43ED}"/>
              </a:ext>
            </a:extLst>
          </p:cNvPr>
          <p:cNvPicPr>
            <a:picLocks noChangeAspect="1"/>
          </p:cNvPicPr>
          <p:nvPr/>
        </p:nvPicPr>
        <p:blipFill>
          <a:blip r:embed="rId5"/>
          <a:stretch>
            <a:fillRect/>
          </a:stretch>
        </p:blipFill>
        <p:spPr>
          <a:xfrm>
            <a:off x="1040919" y="1471808"/>
            <a:ext cx="3073881" cy="2798693"/>
          </a:xfrm>
          <a:prstGeom prst="rect">
            <a:avLst/>
          </a:prstGeom>
        </p:spPr>
      </p:pic>
      <p:pic>
        <p:nvPicPr>
          <p:cNvPr id="9" name="Picture 8">
            <a:extLst>
              <a:ext uri="{FF2B5EF4-FFF2-40B4-BE49-F238E27FC236}">
                <a16:creationId xmlns:a16="http://schemas.microsoft.com/office/drawing/2014/main" id="{09F568DD-71D8-4EE1-B4A0-182D2598F8AB}"/>
              </a:ext>
            </a:extLst>
          </p:cNvPr>
          <p:cNvPicPr>
            <a:picLocks noChangeAspect="1"/>
          </p:cNvPicPr>
          <p:nvPr/>
        </p:nvPicPr>
        <p:blipFill>
          <a:blip r:embed="rId6"/>
          <a:stretch>
            <a:fillRect/>
          </a:stretch>
        </p:blipFill>
        <p:spPr>
          <a:xfrm>
            <a:off x="5029200" y="1505433"/>
            <a:ext cx="3073879" cy="3243815"/>
          </a:xfrm>
          <a:prstGeom prst="rect">
            <a:avLst/>
          </a:prstGeom>
        </p:spPr>
      </p:pic>
    </p:spTree>
    <p:extLst>
      <p:ext uri="{BB962C8B-B14F-4D97-AF65-F5344CB8AC3E}">
        <p14:creationId xmlns:p14="http://schemas.microsoft.com/office/powerpoint/2010/main" val="131235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now reverse the process. This time, we’ll transform terminating decimals to its equivalent fraction. In changing decimal numbers to fractions, we use its digits (without the decimal point) as the numerator. The denominator on the other hand must be a power of 10.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need to select the appropriate denominator such as 10, 100, 1 000, 10 000, and so on. Don’t forget to always change the fraction in its lowest term, if possible.</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683612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8" name="Picture 7">
            <a:extLst>
              <a:ext uri="{FF2B5EF4-FFF2-40B4-BE49-F238E27FC236}">
                <a16:creationId xmlns:a16="http://schemas.microsoft.com/office/drawing/2014/main" id="{C7320954-4880-4D2D-9F53-4F9B5F1F8117}"/>
              </a:ext>
            </a:extLst>
          </p:cNvPr>
          <p:cNvPicPr>
            <a:picLocks noChangeAspect="1"/>
          </p:cNvPicPr>
          <p:nvPr/>
        </p:nvPicPr>
        <p:blipFill>
          <a:blip r:embed="rId3"/>
          <a:stretch>
            <a:fillRect/>
          </a:stretch>
        </p:blipFill>
        <p:spPr>
          <a:xfrm>
            <a:off x="359229" y="1581150"/>
            <a:ext cx="8556171" cy="2670372"/>
          </a:xfrm>
          <a:prstGeom prst="rect">
            <a:avLst/>
          </a:prstGeom>
        </p:spPr>
      </p:pic>
    </p:spTree>
    <p:extLst>
      <p:ext uri="{BB962C8B-B14F-4D97-AF65-F5344CB8AC3E}">
        <p14:creationId xmlns:p14="http://schemas.microsoft.com/office/powerpoint/2010/main" val="124733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601F711E-C5C4-4106-8376-4878D659BDB9}"/>
              </a:ext>
            </a:extLst>
          </p:cNvPr>
          <p:cNvPicPr>
            <a:picLocks noChangeAspect="1"/>
          </p:cNvPicPr>
          <p:nvPr/>
        </p:nvPicPr>
        <p:blipFill>
          <a:blip r:embed="rId3"/>
          <a:stretch>
            <a:fillRect/>
          </a:stretch>
        </p:blipFill>
        <p:spPr>
          <a:xfrm>
            <a:off x="359229" y="1581150"/>
            <a:ext cx="8556171" cy="2646096"/>
          </a:xfrm>
          <a:prstGeom prst="rect">
            <a:avLst/>
          </a:prstGeom>
        </p:spPr>
      </p:pic>
    </p:spTree>
    <p:extLst>
      <p:ext uri="{BB962C8B-B14F-4D97-AF65-F5344CB8AC3E}">
        <p14:creationId xmlns:p14="http://schemas.microsoft.com/office/powerpoint/2010/main" val="487982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3: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Express the following terminating decimals in its equivalent fraction.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0" name="Group 9">
            <a:extLst>
              <a:ext uri="{FF2B5EF4-FFF2-40B4-BE49-F238E27FC236}">
                <a16:creationId xmlns:a16="http://schemas.microsoft.com/office/drawing/2014/main" id="{93631DC4-E092-4F4C-AF3C-B4BC6892444D}"/>
              </a:ext>
            </a:extLst>
          </p:cNvPr>
          <p:cNvGrpSpPr/>
          <p:nvPr/>
        </p:nvGrpSpPr>
        <p:grpSpPr>
          <a:xfrm>
            <a:off x="228600" y="1428750"/>
            <a:ext cx="5257801" cy="1878701"/>
            <a:chOff x="228600" y="1428750"/>
            <a:chExt cx="5257801" cy="1878701"/>
          </a:xfrm>
        </p:grpSpPr>
        <p:pic>
          <p:nvPicPr>
            <p:cNvPr id="6" name="Picture 5">
              <a:extLst>
                <a:ext uri="{FF2B5EF4-FFF2-40B4-BE49-F238E27FC236}">
                  <a16:creationId xmlns:a16="http://schemas.microsoft.com/office/drawing/2014/main" id="{569472E6-40D3-4969-8C7D-01338847DCBC}"/>
                </a:ext>
              </a:extLst>
            </p:cNvPr>
            <p:cNvPicPr>
              <a:picLocks noChangeAspect="1"/>
            </p:cNvPicPr>
            <p:nvPr/>
          </p:nvPicPr>
          <p:blipFill>
            <a:blip r:embed="rId3"/>
            <a:stretch>
              <a:fillRect/>
            </a:stretch>
          </p:blipFill>
          <p:spPr>
            <a:xfrm>
              <a:off x="228600" y="1428750"/>
              <a:ext cx="1447800" cy="1878701"/>
            </a:xfrm>
            <a:prstGeom prst="rect">
              <a:avLst/>
            </a:prstGeom>
          </p:spPr>
        </p:pic>
        <p:pic>
          <p:nvPicPr>
            <p:cNvPr id="9" name="Picture 8">
              <a:extLst>
                <a:ext uri="{FF2B5EF4-FFF2-40B4-BE49-F238E27FC236}">
                  <a16:creationId xmlns:a16="http://schemas.microsoft.com/office/drawing/2014/main" id="{C090565E-AFD8-4EEB-970E-C61173B7190B}"/>
                </a:ext>
              </a:extLst>
            </p:cNvPr>
            <p:cNvPicPr>
              <a:picLocks noChangeAspect="1"/>
            </p:cNvPicPr>
            <p:nvPr/>
          </p:nvPicPr>
          <p:blipFill>
            <a:blip r:embed="rId4"/>
            <a:stretch>
              <a:fillRect/>
            </a:stretch>
          </p:blipFill>
          <p:spPr>
            <a:xfrm>
              <a:off x="4114800" y="1488710"/>
              <a:ext cx="1371601" cy="1818741"/>
            </a:xfrm>
            <a:prstGeom prst="rect">
              <a:avLst/>
            </a:prstGeom>
          </p:spPr>
        </p:pic>
      </p:grpSp>
    </p:spTree>
    <p:extLst>
      <p:ext uri="{BB962C8B-B14F-4D97-AF65-F5344CB8AC3E}">
        <p14:creationId xmlns:p14="http://schemas.microsoft.com/office/powerpoint/2010/main" val="3312165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3: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2" name="Group 11">
            <a:extLst>
              <a:ext uri="{FF2B5EF4-FFF2-40B4-BE49-F238E27FC236}">
                <a16:creationId xmlns:a16="http://schemas.microsoft.com/office/drawing/2014/main" id="{1C90F542-AE16-410C-81E6-BA0D7F969E96}"/>
              </a:ext>
            </a:extLst>
          </p:cNvPr>
          <p:cNvGrpSpPr/>
          <p:nvPr/>
        </p:nvGrpSpPr>
        <p:grpSpPr>
          <a:xfrm>
            <a:off x="195470" y="1035326"/>
            <a:ext cx="6748844" cy="2298424"/>
            <a:chOff x="195470" y="1035326"/>
            <a:chExt cx="6748844" cy="2298424"/>
          </a:xfrm>
        </p:grpSpPr>
        <p:pic>
          <p:nvPicPr>
            <p:cNvPr id="5" name="Picture 4">
              <a:extLst>
                <a:ext uri="{FF2B5EF4-FFF2-40B4-BE49-F238E27FC236}">
                  <a16:creationId xmlns:a16="http://schemas.microsoft.com/office/drawing/2014/main" id="{863D471D-A06F-4F01-B422-AB9C859F7FE6}"/>
                </a:ext>
              </a:extLst>
            </p:cNvPr>
            <p:cNvPicPr>
              <a:picLocks noChangeAspect="1"/>
            </p:cNvPicPr>
            <p:nvPr/>
          </p:nvPicPr>
          <p:blipFill>
            <a:blip r:embed="rId3"/>
            <a:stretch>
              <a:fillRect/>
            </a:stretch>
          </p:blipFill>
          <p:spPr>
            <a:xfrm>
              <a:off x="195470" y="1047750"/>
              <a:ext cx="2942036" cy="2286000"/>
            </a:xfrm>
            <a:prstGeom prst="rect">
              <a:avLst/>
            </a:prstGeom>
          </p:spPr>
        </p:pic>
        <p:pic>
          <p:nvPicPr>
            <p:cNvPr id="11" name="Picture 10">
              <a:extLst>
                <a:ext uri="{FF2B5EF4-FFF2-40B4-BE49-F238E27FC236}">
                  <a16:creationId xmlns:a16="http://schemas.microsoft.com/office/drawing/2014/main" id="{FDF54C2F-84E5-446A-8487-C4520CA92658}"/>
                </a:ext>
              </a:extLst>
            </p:cNvPr>
            <p:cNvPicPr>
              <a:picLocks noChangeAspect="1"/>
            </p:cNvPicPr>
            <p:nvPr/>
          </p:nvPicPr>
          <p:blipFill>
            <a:blip r:embed="rId4"/>
            <a:stretch>
              <a:fillRect/>
            </a:stretch>
          </p:blipFill>
          <p:spPr>
            <a:xfrm>
              <a:off x="4038600" y="1035326"/>
              <a:ext cx="2905714" cy="2286000"/>
            </a:xfrm>
            <a:prstGeom prst="rect">
              <a:avLst/>
            </a:prstGeom>
          </p:spPr>
        </p:pic>
      </p:grpSp>
    </p:spTree>
    <p:extLst>
      <p:ext uri="{BB962C8B-B14F-4D97-AF65-F5344CB8AC3E}">
        <p14:creationId xmlns:p14="http://schemas.microsoft.com/office/powerpoint/2010/main" val="384631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While changing terminating decimal numbers to fractions is a piece of cake, doing the same for repeating and non-terminating decimal numbers is a different story. But there is nothing to worry about. The steps on how to do it are explained clearly in the examples below.</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Example 1:</a:t>
            </a:r>
            <a:r>
              <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 </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0.888…</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its fraction form.</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387345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Step 1:</a:t>
                </a:r>
                <a:r>
                  <a:rPr lang="en-US" sz="24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create an equation by choosing any variable. We could let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 equal to the given repeating and non-terminating decimal number.</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𝟖𝟖𝟖</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904608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Step 2:</a:t>
                </a:r>
                <a:r>
                  <a:rPr lang="en-US" sz="24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Examine the repeating decimal closely to determine the number of digit or digits that repeats.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𝟖𝟖𝟖</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only one repeating digit, 8.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118453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Rational Numbers</a:t>
            </a:r>
            <a:r>
              <a:rPr lang="en-US" sz="24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are numbers that can be written in the form:</a:t>
            </a:r>
          </a:p>
          <a:p>
            <a:pPr marL="0" indent="0">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It is very important to remember that dividing a number by zero is not allowed as the answer is </a:t>
            </a: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undefined</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76BBFFA2-7AE2-4992-939F-98F62BF4F1C5}"/>
              </a:ext>
            </a:extLst>
          </p:cNvPr>
          <p:cNvPicPr>
            <a:picLocks noChangeAspect="1"/>
          </p:cNvPicPr>
          <p:nvPr/>
        </p:nvPicPr>
        <p:blipFill>
          <a:blip r:embed="rId3"/>
          <a:stretch>
            <a:fillRect/>
          </a:stretch>
        </p:blipFill>
        <p:spPr>
          <a:xfrm>
            <a:off x="838200" y="1657350"/>
            <a:ext cx="11231217" cy="713740"/>
          </a:xfrm>
          <a:prstGeom prst="rect">
            <a:avLst/>
          </a:prstGeom>
        </p:spPr>
      </p:pic>
      <p:pic>
        <p:nvPicPr>
          <p:cNvPr id="9" name="Picture 8">
            <a:extLst>
              <a:ext uri="{FF2B5EF4-FFF2-40B4-BE49-F238E27FC236}">
                <a16:creationId xmlns:a16="http://schemas.microsoft.com/office/drawing/2014/main" id="{3CF85C96-08E9-41BF-9F5A-6B99FCE1F10E}"/>
              </a:ext>
            </a:extLst>
          </p:cNvPr>
          <p:cNvPicPr>
            <a:picLocks noChangeAspect="1"/>
          </p:cNvPicPr>
          <p:nvPr/>
        </p:nvPicPr>
        <p:blipFill>
          <a:blip r:embed="rId4"/>
          <a:stretch>
            <a:fillRect/>
          </a:stretch>
        </p:blipFill>
        <p:spPr>
          <a:xfrm>
            <a:off x="-609600" y="3504968"/>
            <a:ext cx="10363200" cy="732558"/>
          </a:xfrm>
          <a:prstGeom prst="rect">
            <a:avLst/>
          </a:prstGeom>
        </p:spPr>
      </p:pic>
    </p:spTree>
    <p:extLst>
      <p:ext uri="{BB962C8B-B14F-4D97-AF65-F5344CB8AC3E}">
        <p14:creationId xmlns:p14="http://schemas.microsoft.com/office/powerpoint/2010/main" val="197845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Step 3:</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Using the original equation, we need to place the repeating digit to the left of the decimal point. Since we only have one repeating digit, we’ll multiply both sides of the original equation by 10.</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d>
                        <m:d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e>
                      </m:d>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𝟖𝟖𝟖</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𝟏𝟎</m:t>
                      </m:r>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𝟖𝟖𝟖</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295742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Step 4:</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Subtract the two equations.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290D44F1-1B63-469D-ABA0-5163DBD7AB19}"/>
              </a:ext>
            </a:extLst>
          </p:cNvPr>
          <p:cNvPicPr>
            <a:picLocks noChangeAspect="1"/>
          </p:cNvPicPr>
          <p:nvPr/>
        </p:nvPicPr>
        <p:blipFill>
          <a:blip r:embed="rId3"/>
          <a:stretch>
            <a:fillRect/>
          </a:stretch>
        </p:blipFill>
        <p:spPr>
          <a:xfrm>
            <a:off x="3265714" y="1900111"/>
            <a:ext cx="2612571" cy="1343278"/>
          </a:xfrm>
          <a:prstGeom prst="rect">
            <a:avLst/>
          </a:prstGeom>
        </p:spPr>
      </p:pic>
    </p:spTree>
    <p:extLst>
      <p:ext uri="{BB962C8B-B14F-4D97-AF65-F5344CB8AC3E}">
        <p14:creationId xmlns:p14="http://schemas.microsoft.com/office/powerpoint/2010/main" val="2474367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Step 5:</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Solve for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by dividing both sides by 9.</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den>
                      </m:f>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 </a:t>
                </a:r>
                <a14:m>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𝟖𝟖𝟖</m:t>
                    </m:r>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a14:m>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We can’t simplify </a:t>
                </a:r>
                <a14:m>
                  <m:oMath xmlns:m="http://schemas.openxmlformats.org/officeDocument/2006/math">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a14:m>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any further.</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808693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Let’s confirm if we are correct.</a:t>
            </a:r>
          </a:p>
          <a:p>
            <a:pPr marL="0" indent="0">
              <a:spcAft>
                <a:spcPts val="600"/>
              </a:spcAft>
              <a:buNone/>
            </a:pP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better yet, you may use a </a:t>
            </a:r>
          </a:p>
          <a:p>
            <a:pPr marL="0" indent="0">
              <a:spcAft>
                <a:spcPts val="600"/>
              </a:spcAft>
              <a:buNone/>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calculator to confirm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99E36A0D-C306-4600-8FE8-CC43D9556074}"/>
              </a:ext>
            </a:extLst>
          </p:cNvPr>
          <p:cNvPicPr>
            <a:picLocks noChangeAspect="1"/>
          </p:cNvPicPr>
          <p:nvPr/>
        </p:nvPicPr>
        <p:blipFill>
          <a:blip r:embed="rId3"/>
          <a:stretch>
            <a:fillRect/>
          </a:stretch>
        </p:blipFill>
        <p:spPr>
          <a:xfrm>
            <a:off x="4419600" y="1352549"/>
            <a:ext cx="3200400" cy="3422931"/>
          </a:xfrm>
          <a:prstGeom prst="rect">
            <a:avLst/>
          </a:prstGeom>
        </p:spPr>
      </p:pic>
    </p:spTree>
    <p:extLst>
      <p:ext uri="{BB962C8B-B14F-4D97-AF65-F5344CB8AC3E}">
        <p14:creationId xmlns:p14="http://schemas.microsoft.com/office/powerpoint/2010/main" val="3419463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Example 2:</a:t>
                </a:r>
                <a:r>
                  <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acc>
                      <m:accPr>
                        <m:chr m:val="̅"/>
                        <m:ctrlPr>
                          <a:rPr lang="en-PH" sz="2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45</m:t>
                        </m:r>
                      </m:e>
                    </m:acc>
                  </m:oMath>
                </a14:m>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its fraction form.</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Step 1:</a:t>
                </a:r>
                <a:r>
                  <a:rPr lang="en-US" sz="24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create an equation by choosing any variable. We could let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 equal to the given repeating and non-terminating decimal number.</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𝟒𝟓</m:t>
                          </m:r>
                        </m:e>
                      </m:acc>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1764089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Step 2:</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Examine the repeating decimal closely to determine the number of digit or digits that repeats.</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PH" sz="2400" b="1" i="1">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𝟒𝟓</m:t>
                          </m:r>
                        </m:e>
                      </m:acc>
                    </m:oMath>
                  </m:oMathPara>
                </a14:m>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are two repeating digits, 45. </a:t>
                </a:r>
                <a:endParaRPr lang="en-PH"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309427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Step 3:</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Using the original equation, we need to place the repeating digit to the left of the decimal point. Since we have two repeating digits, we’ll multiply both sides of the original equation by 100.</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d>
                        <m:d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e>
                      </m:d>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𝟒𝟓</m:t>
                          </m:r>
                        </m:e>
                      </m:acc>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𝟏𝟎𝟎</m:t>
                      </m:r>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𝟒𝟓</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PH" sz="2400" b="1" i="1">
                              <a:effectLst/>
                              <a:latin typeface="Cambria Math" panose="02040503050406030204" pitchFamily="18" charset="0"/>
                              <a:ea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𝟒𝟓</m:t>
                          </m:r>
                        </m:e>
                      </m:acc>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167160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Step 4:</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Subtract the two equations.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896F09CC-C909-4701-A17B-B9BF1952085E}"/>
              </a:ext>
            </a:extLst>
          </p:cNvPr>
          <p:cNvPicPr>
            <a:picLocks noChangeAspect="1"/>
          </p:cNvPicPr>
          <p:nvPr/>
        </p:nvPicPr>
        <p:blipFill>
          <a:blip r:embed="rId3"/>
          <a:stretch>
            <a:fillRect/>
          </a:stretch>
        </p:blipFill>
        <p:spPr>
          <a:xfrm>
            <a:off x="2895600" y="2038350"/>
            <a:ext cx="3048000" cy="1514475"/>
          </a:xfrm>
          <a:prstGeom prst="rect">
            <a:avLst/>
          </a:prstGeom>
        </p:spPr>
      </p:pic>
    </p:spTree>
    <p:extLst>
      <p:ext uri="{BB962C8B-B14F-4D97-AF65-F5344CB8AC3E}">
        <p14:creationId xmlns:p14="http://schemas.microsoft.com/office/powerpoint/2010/main" val="1147128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CHANGING REPEATING AND NON-TERMINATING DECIMALS TO FRACTIONS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Step 5:</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Solve for </a:t>
                </a:r>
                <a14:m>
                  <m:oMath xmlns:m="http://schemas.openxmlformats.org/officeDocument/2006/math">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by dividing both sides by 99.</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𝟗𝟗</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𝟗𝟗</m:t>
                          </m:r>
                        </m:den>
                      </m:f>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𝟒𝟓</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𝟗𝟗</m:t>
                          </m:r>
                        </m:den>
                      </m:f>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𝟒𝟓</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𝟗𝟗</m:t>
                          </m:r>
                        </m:den>
                      </m:f>
                    </m:oMath>
                  </m:oMathPara>
                </a14:m>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 </a:t>
                </a:r>
                <a14:m>
                  <m:oMath xmlns:m="http://schemas.openxmlformats.org/officeDocument/2006/math">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𝟒𝟓</m:t>
                        </m:r>
                      </m:e>
                    </m:acc>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PH"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𝟒𝟓</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𝟗𝟗</m:t>
                        </m:r>
                      </m:den>
                    </m:f>
                  </m:oMath>
                </a14:m>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t>
                </a:r>
                <a14:m>
                  <m:oMath xmlns:m="http://schemas.openxmlformats.org/officeDocument/2006/math">
                    <m:f>
                      <m:f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𝟏𝟏</m:t>
                        </m:r>
                      </m:den>
                    </m:f>
                  </m:oMath>
                </a14:m>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48729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4: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Express the following terminating decimals in its equivalent fraction.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AE7F1032-BE10-46BF-BD7B-659811D84D4E}"/>
              </a:ext>
            </a:extLst>
          </p:cNvPr>
          <p:cNvPicPr>
            <a:picLocks noChangeAspect="1"/>
          </p:cNvPicPr>
          <p:nvPr/>
        </p:nvPicPr>
        <p:blipFill>
          <a:blip r:embed="rId3"/>
          <a:stretch>
            <a:fillRect/>
          </a:stretch>
        </p:blipFill>
        <p:spPr>
          <a:xfrm>
            <a:off x="215348" y="1428750"/>
            <a:ext cx="1469571" cy="436970"/>
          </a:xfrm>
          <a:prstGeom prst="rect">
            <a:avLst/>
          </a:prstGeom>
        </p:spPr>
      </p:pic>
      <p:pic>
        <p:nvPicPr>
          <p:cNvPr id="8" name="Picture 7">
            <a:extLst>
              <a:ext uri="{FF2B5EF4-FFF2-40B4-BE49-F238E27FC236}">
                <a16:creationId xmlns:a16="http://schemas.microsoft.com/office/drawing/2014/main" id="{3B668627-7341-4E44-8347-E1BF115CD574}"/>
              </a:ext>
            </a:extLst>
          </p:cNvPr>
          <p:cNvPicPr>
            <a:picLocks noChangeAspect="1"/>
          </p:cNvPicPr>
          <p:nvPr/>
        </p:nvPicPr>
        <p:blipFill>
          <a:blip r:embed="rId4"/>
          <a:stretch>
            <a:fillRect/>
          </a:stretch>
        </p:blipFill>
        <p:spPr>
          <a:xfrm>
            <a:off x="4419600" y="1442911"/>
            <a:ext cx="1030911" cy="422809"/>
          </a:xfrm>
          <a:prstGeom prst="rect">
            <a:avLst/>
          </a:prstGeom>
        </p:spPr>
      </p:pic>
    </p:spTree>
    <p:extLst>
      <p:ext uri="{BB962C8B-B14F-4D97-AF65-F5344CB8AC3E}">
        <p14:creationId xmlns:p14="http://schemas.microsoft.com/office/powerpoint/2010/main" val="185971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45721D6F-4FCE-47D8-8CE3-43BB1A6C0A6D}"/>
              </a:ext>
            </a:extLst>
          </p:cNvPr>
          <p:cNvPicPr>
            <a:picLocks noChangeAspect="1"/>
          </p:cNvPicPr>
          <p:nvPr/>
        </p:nvPicPr>
        <p:blipFill>
          <a:blip r:embed="rId3"/>
          <a:stretch>
            <a:fillRect/>
          </a:stretch>
        </p:blipFill>
        <p:spPr>
          <a:xfrm>
            <a:off x="587828" y="971550"/>
            <a:ext cx="7968343" cy="469338"/>
          </a:xfrm>
          <a:prstGeom prst="rect">
            <a:avLst/>
          </a:prstGeom>
        </p:spPr>
      </p:pic>
      <p:pic>
        <p:nvPicPr>
          <p:cNvPr id="10" name="Picture 9">
            <a:extLst>
              <a:ext uri="{FF2B5EF4-FFF2-40B4-BE49-F238E27FC236}">
                <a16:creationId xmlns:a16="http://schemas.microsoft.com/office/drawing/2014/main" id="{90AB5756-AD7B-4D75-8076-702A89D8FEBF}"/>
              </a:ext>
            </a:extLst>
          </p:cNvPr>
          <p:cNvPicPr>
            <a:picLocks noChangeAspect="1"/>
          </p:cNvPicPr>
          <p:nvPr/>
        </p:nvPicPr>
        <p:blipFill>
          <a:blip r:embed="rId4"/>
          <a:stretch>
            <a:fillRect/>
          </a:stretch>
        </p:blipFill>
        <p:spPr>
          <a:xfrm>
            <a:off x="2024742" y="1974288"/>
            <a:ext cx="5094514" cy="1958273"/>
          </a:xfrm>
          <a:prstGeom prst="rect">
            <a:avLst/>
          </a:prstGeom>
        </p:spPr>
      </p:pic>
    </p:spTree>
    <p:extLst>
      <p:ext uri="{BB962C8B-B14F-4D97-AF65-F5344CB8AC3E}">
        <p14:creationId xmlns:p14="http://schemas.microsoft.com/office/powerpoint/2010/main" val="480767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4: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Express the following terminating decimals in its equivalent fraction.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1" name="Group 10">
            <a:extLst>
              <a:ext uri="{FF2B5EF4-FFF2-40B4-BE49-F238E27FC236}">
                <a16:creationId xmlns:a16="http://schemas.microsoft.com/office/drawing/2014/main" id="{6E36BE6A-4310-4410-9458-7B82A3C0D5B0}"/>
              </a:ext>
            </a:extLst>
          </p:cNvPr>
          <p:cNvGrpSpPr/>
          <p:nvPr/>
        </p:nvGrpSpPr>
        <p:grpSpPr>
          <a:xfrm>
            <a:off x="228600" y="1352550"/>
            <a:ext cx="5181600" cy="552806"/>
            <a:chOff x="228600" y="1352550"/>
            <a:chExt cx="5181600" cy="552806"/>
          </a:xfrm>
        </p:grpSpPr>
        <p:pic>
          <p:nvPicPr>
            <p:cNvPr id="6" name="Picture 5">
              <a:extLst>
                <a:ext uri="{FF2B5EF4-FFF2-40B4-BE49-F238E27FC236}">
                  <a16:creationId xmlns:a16="http://schemas.microsoft.com/office/drawing/2014/main" id="{0E0FF115-6D82-4F9D-A299-C6922A8EC47C}"/>
                </a:ext>
              </a:extLst>
            </p:cNvPr>
            <p:cNvPicPr>
              <a:picLocks noChangeAspect="1"/>
            </p:cNvPicPr>
            <p:nvPr/>
          </p:nvPicPr>
          <p:blipFill>
            <a:blip r:embed="rId3"/>
            <a:stretch>
              <a:fillRect/>
            </a:stretch>
          </p:blipFill>
          <p:spPr>
            <a:xfrm>
              <a:off x="228600" y="1352550"/>
              <a:ext cx="1175657" cy="396510"/>
            </a:xfrm>
            <a:prstGeom prst="rect">
              <a:avLst/>
            </a:prstGeom>
          </p:spPr>
        </p:pic>
        <p:pic>
          <p:nvPicPr>
            <p:cNvPr id="10" name="Picture 9">
              <a:extLst>
                <a:ext uri="{FF2B5EF4-FFF2-40B4-BE49-F238E27FC236}">
                  <a16:creationId xmlns:a16="http://schemas.microsoft.com/office/drawing/2014/main" id="{7D7F7523-29BA-49FF-8AC3-7B111BC177BC}"/>
                </a:ext>
              </a:extLst>
            </p:cNvPr>
            <p:cNvPicPr>
              <a:picLocks noChangeAspect="1"/>
            </p:cNvPicPr>
            <p:nvPr/>
          </p:nvPicPr>
          <p:blipFill>
            <a:blip r:embed="rId4"/>
            <a:stretch>
              <a:fillRect/>
            </a:stretch>
          </p:blipFill>
          <p:spPr>
            <a:xfrm>
              <a:off x="4114800" y="1352550"/>
              <a:ext cx="1295400" cy="552806"/>
            </a:xfrm>
            <a:prstGeom prst="rect">
              <a:avLst/>
            </a:prstGeom>
          </p:spPr>
        </p:pic>
      </p:grpSp>
    </p:spTree>
    <p:extLst>
      <p:ext uri="{BB962C8B-B14F-4D97-AF65-F5344CB8AC3E}">
        <p14:creationId xmlns:p14="http://schemas.microsoft.com/office/powerpoint/2010/main" val="2064415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61337-CDFC-457D-85FE-A3109F313FA6}"/>
              </a:ext>
            </a:extLst>
          </p:cNvPr>
          <p:cNvPicPr>
            <a:picLocks noChangeAspect="1"/>
          </p:cNvPicPr>
          <p:nvPr/>
        </p:nvPicPr>
        <p:blipFill>
          <a:blip r:embed="rId2"/>
          <a:stretch>
            <a:fillRect/>
          </a:stretch>
        </p:blipFill>
        <p:spPr>
          <a:xfrm>
            <a:off x="5927589" y="965427"/>
            <a:ext cx="2093289" cy="3938209"/>
          </a:xfrm>
          <a:prstGeom prst="rect">
            <a:avLst/>
          </a:prstGeom>
        </p:spPr>
      </p:pic>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4: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AE7F1032-BE10-46BF-BD7B-659811D84D4E}"/>
              </a:ext>
            </a:extLst>
          </p:cNvPr>
          <p:cNvPicPr>
            <a:picLocks noChangeAspect="1"/>
          </p:cNvPicPr>
          <p:nvPr/>
        </p:nvPicPr>
        <p:blipFill>
          <a:blip r:embed="rId4"/>
          <a:stretch>
            <a:fillRect/>
          </a:stretch>
        </p:blipFill>
        <p:spPr>
          <a:xfrm>
            <a:off x="215348" y="1428750"/>
            <a:ext cx="1469571" cy="436970"/>
          </a:xfrm>
          <a:prstGeom prst="rect">
            <a:avLst/>
          </a:prstGeom>
        </p:spPr>
      </p:pic>
      <p:pic>
        <p:nvPicPr>
          <p:cNvPr id="8" name="Picture 7">
            <a:extLst>
              <a:ext uri="{FF2B5EF4-FFF2-40B4-BE49-F238E27FC236}">
                <a16:creationId xmlns:a16="http://schemas.microsoft.com/office/drawing/2014/main" id="{3B668627-7341-4E44-8347-E1BF115CD574}"/>
              </a:ext>
            </a:extLst>
          </p:cNvPr>
          <p:cNvPicPr>
            <a:picLocks noChangeAspect="1"/>
          </p:cNvPicPr>
          <p:nvPr/>
        </p:nvPicPr>
        <p:blipFill>
          <a:blip r:embed="rId5"/>
          <a:stretch>
            <a:fillRect/>
          </a:stretch>
        </p:blipFill>
        <p:spPr>
          <a:xfrm>
            <a:off x="4419600" y="1442911"/>
            <a:ext cx="1030911" cy="422809"/>
          </a:xfrm>
          <a:prstGeom prst="rect">
            <a:avLst/>
          </a:prstGeom>
        </p:spPr>
      </p:pic>
      <p:pic>
        <p:nvPicPr>
          <p:cNvPr id="4" name="Picture 3">
            <a:extLst>
              <a:ext uri="{FF2B5EF4-FFF2-40B4-BE49-F238E27FC236}">
                <a16:creationId xmlns:a16="http://schemas.microsoft.com/office/drawing/2014/main" id="{E8552BA5-B4FE-4788-BD45-19DEF39A8B7B}"/>
              </a:ext>
            </a:extLst>
          </p:cNvPr>
          <p:cNvPicPr>
            <a:picLocks noChangeAspect="1"/>
          </p:cNvPicPr>
          <p:nvPr/>
        </p:nvPicPr>
        <p:blipFill>
          <a:blip r:embed="rId6"/>
          <a:stretch>
            <a:fillRect/>
          </a:stretch>
        </p:blipFill>
        <p:spPr>
          <a:xfrm>
            <a:off x="1905000" y="1235762"/>
            <a:ext cx="1981200" cy="3469588"/>
          </a:xfrm>
          <a:prstGeom prst="rect">
            <a:avLst/>
          </a:prstGeom>
        </p:spPr>
      </p:pic>
    </p:spTree>
    <p:extLst>
      <p:ext uri="{BB962C8B-B14F-4D97-AF65-F5344CB8AC3E}">
        <p14:creationId xmlns:p14="http://schemas.microsoft.com/office/powerpoint/2010/main" val="2999803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just">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Sample Problem 4: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Solution</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1" name="Group 10">
            <a:extLst>
              <a:ext uri="{FF2B5EF4-FFF2-40B4-BE49-F238E27FC236}">
                <a16:creationId xmlns:a16="http://schemas.microsoft.com/office/drawing/2014/main" id="{6E36BE6A-4310-4410-9458-7B82A3C0D5B0}"/>
              </a:ext>
            </a:extLst>
          </p:cNvPr>
          <p:cNvGrpSpPr/>
          <p:nvPr/>
        </p:nvGrpSpPr>
        <p:grpSpPr>
          <a:xfrm>
            <a:off x="228600" y="1352550"/>
            <a:ext cx="5181600" cy="552806"/>
            <a:chOff x="228600" y="1352550"/>
            <a:chExt cx="5181600" cy="552806"/>
          </a:xfrm>
        </p:grpSpPr>
        <p:pic>
          <p:nvPicPr>
            <p:cNvPr id="6" name="Picture 5">
              <a:extLst>
                <a:ext uri="{FF2B5EF4-FFF2-40B4-BE49-F238E27FC236}">
                  <a16:creationId xmlns:a16="http://schemas.microsoft.com/office/drawing/2014/main" id="{0E0FF115-6D82-4F9D-A299-C6922A8EC47C}"/>
                </a:ext>
              </a:extLst>
            </p:cNvPr>
            <p:cNvPicPr>
              <a:picLocks noChangeAspect="1"/>
            </p:cNvPicPr>
            <p:nvPr/>
          </p:nvPicPr>
          <p:blipFill>
            <a:blip r:embed="rId3"/>
            <a:stretch>
              <a:fillRect/>
            </a:stretch>
          </p:blipFill>
          <p:spPr>
            <a:xfrm>
              <a:off x="228600" y="1352550"/>
              <a:ext cx="1175657" cy="396510"/>
            </a:xfrm>
            <a:prstGeom prst="rect">
              <a:avLst/>
            </a:prstGeom>
          </p:spPr>
        </p:pic>
        <p:pic>
          <p:nvPicPr>
            <p:cNvPr id="10" name="Picture 9">
              <a:extLst>
                <a:ext uri="{FF2B5EF4-FFF2-40B4-BE49-F238E27FC236}">
                  <a16:creationId xmlns:a16="http://schemas.microsoft.com/office/drawing/2014/main" id="{7D7F7523-29BA-49FF-8AC3-7B111BC177BC}"/>
                </a:ext>
              </a:extLst>
            </p:cNvPr>
            <p:cNvPicPr>
              <a:picLocks noChangeAspect="1"/>
            </p:cNvPicPr>
            <p:nvPr/>
          </p:nvPicPr>
          <p:blipFill>
            <a:blip r:embed="rId4"/>
            <a:stretch>
              <a:fillRect/>
            </a:stretch>
          </p:blipFill>
          <p:spPr>
            <a:xfrm>
              <a:off x="4114800" y="1352550"/>
              <a:ext cx="1295400" cy="552806"/>
            </a:xfrm>
            <a:prstGeom prst="rect">
              <a:avLst/>
            </a:prstGeom>
          </p:spPr>
        </p:pic>
      </p:grpSp>
      <p:pic>
        <p:nvPicPr>
          <p:cNvPr id="9" name="Picture 8">
            <a:extLst>
              <a:ext uri="{FF2B5EF4-FFF2-40B4-BE49-F238E27FC236}">
                <a16:creationId xmlns:a16="http://schemas.microsoft.com/office/drawing/2014/main" id="{7EBFE575-6159-4BC5-A742-F74955D7EE9B}"/>
              </a:ext>
            </a:extLst>
          </p:cNvPr>
          <p:cNvPicPr>
            <a:picLocks noChangeAspect="1"/>
          </p:cNvPicPr>
          <p:nvPr/>
        </p:nvPicPr>
        <p:blipFill>
          <a:blip r:embed="rId5"/>
          <a:stretch>
            <a:fillRect/>
          </a:stretch>
        </p:blipFill>
        <p:spPr>
          <a:xfrm>
            <a:off x="1440700" y="1096750"/>
            <a:ext cx="2269351" cy="3719421"/>
          </a:xfrm>
          <a:prstGeom prst="rect">
            <a:avLst/>
          </a:prstGeom>
        </p:spPr>
      </p:pic>
      <p:pic>
        <p:nvPicPr>
          <p:cNvPr id="13" name="Picture 12">
            <a:extLst>
              <a:ext uri="{FF2B5EF4-FFF2-40B4-BE49-F238E27FC236}">
                <a16:creationId xmlns:a16="http://schemas.microsoft.com/office/drawing/2014/main" id="{3437D2E4-C41B-49DA-A0DD-FCA0AD97C169}"/>
              </a:ext>
            </a:extLst>
          </p:cNvPr>
          <p:cNvPicPr>
            <a:picLocks noChangeAspect="1"/>
          </p:cNvPicPr>
          <p:nvPr/>
        </p:nvPicPr>
        <p:blipFill>
          <a:blip r:embed="rId6"/>
          <a:stretch>
            <a:fillRect/>
          </a:stretch>
        </p:blipFill>
        <p:spPr>
          <a:xfrm>
            <a:off x="5634004" y="1150023"/>
            <a:ext cx="2199745" cy="3631527"/>
          </a:xfrm>
          <a:prstGeom prst="rect">
            <a:avLst/>
          </a:prstGeom>
        </p:spPr>
      </p:pic>
    </p:spTree>
    <p:extLst>
      <p:ext uri="{BB962C8B-B14F-4D97-AF65-F5344CB8AC3E}">
        <p14:creationId xmlns:p14="http://schemas.microsoft.com/office/powerpoint/2010/main" val="387324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45721D6F-4FCE-47D8-8CE3-43BB1A6C0A6D}"/>
              </a:ext>
            </a:extLst>
          </p:cNvPr>
          <p:cNvPicPr>
            <a:picLocks noChangeAspect="1"/>
          </p:cNvPicPr>
          <p:nvPr/>
        </p:nvPicPr>
        <p:blipFill>
          <a:blip r:embed="rId3"/>
          <a:stretch>
            <a:fillRect/>
          </a:stretch>
        </p:blipFill>
        <p:spPr>
          <a:xfrm>
            <a:off x="587828" y="971550"/>
            <a:ext cx="7968343" cy="469338"/>
          </a:xfrm>
          <a:prstGeom prst="rect">
            <a:avLst/>
          </a:prstGeom>
        </p:spPr>
      </p:pic>
      <p:pic>
        <p:nvPicPr>
          <p:cNvPr id="6" name="Picture 5">
            <a:extLst>
              <a:ext uri="{FF2B5EF4-FFF2-40B4-BE49-F238E27FC236}">
                <a16:creationId xmlns:a16="http://schemas.microsoft.com/office/drawing/2014/main" id="{596E4C9D-1ECA-46BD-8886-3EB0F78B2FC2}"/>
              </a:ext>
            </a:extLst>
          </p:cNvPr>
          <p:cNvPicPr>
            <a:picLocks noChangeAspect="1"/>
          </p:cNvPicPr>
          <p:nvPr/>
        </p:nvPicPr>
        <p:blipFill>
          <a:blip r:embed="rId4"/>
          <a:stretch>
            <a:fillRect/>
          </a:stretch>
        </p:blipFill>
        <p:spPr>
          <a:xfrm>
            <a:off x="2209800" y="2111852"/>
            <a:ext cx="4931229" cy="1998733"/>
          </a:xfrm>
          <a:prstGeom prst="rect">
            <a:avLst/>
          </a:prstGeom>
        </p:spPr>
      </p:pic>
    </p:spTree>
    <p:extLst>
      <p:ext uri="{BB962C8B-B14F-4D97-AF65-F5344CB8AC3E}">
        <p14:creationId xmlns:p14="http://schemas.microsoft.com/office/powerpoint/2010/main" val="163097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8" name="Picture 7">
            <a:extLst>
              <a:ext uri="{FF2B5EF4-FFF2-40B4-BE49-F238E27FC236}">
                <a16:creationId xmlns:a16="http://schemas.microsoft.com/office/drawing/2014/main" id="{DC4188EB-566B-4014-B243-20C707FDE5B2}"/>
              </a:ext>
            </a:extLst>
          </p:cNvPr>
          <p:cNvPicPr>
            <a:picLocks noChangeAspect="1"/>
          </p:cNvPicPr>
          <p:nvPr/>
        </p:nvPicPr>
        <p:blipFill>
          <a:blip r:embed="rId3"/>
          <a:stretch>
            <a:fillRect/>
          </a:stretch>
        </p:blipFill>
        <p:spPr>
          <a:xfrm>
            <a:off x="152400" y="971550"/>
            <a:ext cx="8839200" cy="533400"/>
          </a:xfrm>
          <a:prstGeom prst="rect">
            <a:avLst/>
          </a:prstGeom>
        </p:spPr>
      </p:pic>
      <p:pic>
        <p:nvPicPr>
          <p:cNvPr id="10" name="Picture 9">
            <a:extLst>
              <a:ext uri="{FF2B5EF4-FFF2-40B4-BE49-F238E27FC236}">
                <a16:creationId xmlns:a16="http://schemas.microsoft.com/office/drawing/2014/main" id="{E0273E25-3A71-469A-8B76-91D83DCDDF90}"/>
              </a:ext>
            </a:extLst>
          </p:cNvPr>
          <p:cNvPicPr>
            <a:picLocks noChangeAspect="1"/>
          </p:cNvPicPr>
          <p:nvPr/>
        </p:nvPicPr>
        <p:blipFill>
          <a:blip r:embed="rId4"/>
          <a:stretch>
            <a:fillRect/>
          </a:stretch>
        </p:blipFill>
        <p:spPr>
          <a:xfrm>
            <a:off x="1219200" y="2143870"/>
            <a:ext cx="6008914" cy="1909720"/>
          </a:xfrm>
          <a:prstGeom prst="rect">
            <a:avLst/>
          </a:prstGeom>
        </p:spPr>
      </p:pic>
    </p:spTree>
    <p:extLst>
      <p:ext uri="{BB962C8B-B14F-4D97-AF65-F5344CB8AC3E}">
        <p14:creationId xmlns:p14="http://schemas.microsoft.com/office/powerpoint/2010/main" val="378392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8" name="Picture 7">
            <a:extLst>
              <a:ext uri="{FF2B5EF4-FFF2-40B4-BE49-F238E27FC236}">
                <a16:creationId xmlns:a16="http://schemas.microsoft.com/office/drawing/2014/main" id="{DC4188EB-566B-4014-B243-20C707FDE5B2}"/>
              </a:ext>
            </a:extLst>
          </p:cNvPr>
          <p:cNvPicPr>
            <a:picLocks noChangeAspect="1"/>
          </p:cNvPicPr>
          <p:nvPr/>
        </p:nvPicPr>
        <p:blipFill>
          <a:blip r:embed="rId3"/>
          <a:stretch>
            <a:fillRect/>
          </a:stretch>
        </p:blipFill>
        <p:spPr>
          <a:xfrm>
            <a:off x="152400" y="971550"/>
            <a:ext cx="8839200" cy="533400"/>
          </a:xfrm>
          <a:prstGeom prst="rect">
            <a:avLst/>
          </a:prstGeom>
        </p:spPr>
      </p:pic>
      <p:pic>
        <p:nvPicPr>
          <p:cNvPr id="5" name="Picture 4">
            <a:extLst>
              <a:ext uri="{FF2B5EF4-FFF2-40B4-BE49-F238E27FC236}">
                <a16:creationId xmlns:a16="http://schemas.microsoft.com/office/drawing/2014/main" id="{5A88CEDC-2DC5-4C41-93D4-A3CD552B576A}"/>
              </a:ext>
            </a:extLst>
          </p:cNvPr>
          <p:cNvPicPr>
            <a:picLocks noChangeAspect="1"/>
          </p:cNvPicPr>
          <p:nvPr/>
        </p:nvPicPr>
        <p:blipFill>
          <a:blip r:embed="rId4"/>
          <a:stretch>
            <a:fillRect/>
          </a:stretch>
        </p:blipFill>
        <p:spPr>
          <a:xfrm>
            <a:off x="1524000" y="2015987"/>
            <a:ext cx="5878286" cy="1974457"/>
          </a:xfrm>
          <a:prstGeom prst="rect">
            <a:avLst/>
          </a:prstGeom>
        </p:spPr>
      </p:pic>
    </p:spTree>
    <p:extLst>
      <p:ext uri="{BB962C8B-B14F-4D97-AF65-F5344CB8AC3E}">
        <p14:creationId xmlns:p14="http://schemas.microsoft.com/office/powerpoint/2010/main" val="414552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RATIONAL NUMBERS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RATIONAL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only shows that a </a:t>
            </a:r>
            <a:r>
              <a:rPr lang="en-US" sz="24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rational number</a:t>
            </a:r>
            <a:r>
              <a:rPr lang="en-US" sz="24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 be expressed as a </a:t>
            </a:r>
            <a:r>
              <a:rPr lang="en-US" sz="24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fraction </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 </a:t>
            </a:r>
            <a:r>
              <a:rPr lang="en-US" sz="24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decimal</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It can be transformed into its equivalent fraction or decimal form, and vice versa.</a:t>
            </a:r>
          </a:p>
          <a:p>
            <a:pPr marL="0" indent="0" algn="just">
              <a:spcAft>
                <a:spcPts val="600"/>
              </a:spcAft>
              <a:buNone/>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Study the examples on the next slide.</a:t>
            </a: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18904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1355</Words>
  <Application>Microsoft Office PowerPoint</Application>
  <PresentationFormat>On-screen Show (16:9)</PresentationFormat>
  <Paragraphs>223</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Cambria</vt:lpstr>
      <vt:lpstr>Cambria Math</vt:lpstr>
      <vt:lpstr>Office Theme</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lpstr>RATIONAL NUMBERS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2022-05-18T20:02:01Z</dcterms:created>
  <dcterms:modified xsi:type="dcterms:W3CDTF">2022-05-18T20:02:29Z</dcterms:modified>
</cp:coreProperties>
</file>