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98" r:id="rId4"/>
    <p:sldId id="351" r:id="rId5"/>
    <p:sldId id="393" r:id="rId6"/>
    <p:sldId id="392" r:id="rId7"/>
    <p:sldId id="395" r:id="rId8"/>
    <p:sldId id="396" r:id="rId9"/>
    <p:sldId id="265" r:id="rId10"/>
    <p:sldId id="353" r:id="rId11"/>
    <p:sldId id="397" r:id="rId12"/>
    <p:sldId id="398" r:id="rId13"/>
    <p:sldId id="399" r:id="rId14"/>
    <p:sldId id="400" r:id="rId15"/>
    <p:sldId id="401" r:id="rId16"/>
    <p:sldId id="402" r:id="rId17"/>
    <p:sldId id="361" r:id="rId18"/>
    <p:sldId id="362" r:id="rId19"/>
    <p:sldId id="403" r:id="rId20"/>
    <p:sldId id="404" r:id="rId21"/>
    <p:sldId id="405" r:id="rId22"/>
    <p:sldId id="406" r:id="rId23"/>
    <p:sldId id="407" r:id="rId24"/>
    <p:sldId id="408" r:id="rId25"/>
    <p:sldId id="391" r:id="rId26"/>
    <p:sldId id="409" r:id="rId27"/>
    <p:sldId id="410" r:id="rId28"/>
    <p:sldId id="411" r:id="rId29"/>
    <p:sldId id="412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3657" autoAdjust="0"/>
  </p:normalViewPr>
  <p:slideViewPr>
    <p:cSldViewPr>
      <p:cViewPr varScale="1">
        <p:scale>
          <a:sx n="91" d="100"/>
          <a:sy n="91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Properties of Irrational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5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6169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𝝅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61698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939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1993405"/>
                <a:ext cx="25458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1993405"/>
                <a:ext cx="254589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99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71418" y="3248372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2466" y="2551307"/>
                <a:ext cx="64841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𝝅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𝟏𝟒𝟏𝟓𝟗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……..=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𝟏𝟓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𝟕𝟎𝟕𝟗𝟔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551307"/>
                <a:ext cx="6484147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588" r="-2070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29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594924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594924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9924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618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594924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594924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9924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1993405"/>
                <a:ext cx="2276970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1993405"/>
                <a:ext cx="2276970" cy="573940"/>
              </a:xfrm>
              <a:prstGeom prst="rect">
                <a:avLst/>
              </a:prstGeom>
              <a:blipFill rotWithShape="1">
                <a:blip r:embed="rId4"/>
                <a:stretch>
                  <a:fillRect t="-1064" r="-6702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71418" y="3248372"/>
            <a:ext cx="1425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Rational</a:t>
            </a:r>
          </a:p>
        </p:txBody>
      </p:sp>
    </p:spTree>
    <p:extLst>
      <p:ext uri="{BB962C8B-B14F-4D97-AF65-F5344CB8AC3E}">
        <p14:creationId xmlns:p14="http://schemas.microsoft.com/office/powerpoint/2010/main" val="73972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46894" y="1352550"/>
                <a:ext cx="1500347" cy="982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94" y="1352550"/>
                <a:ext cx="1500347" cy="982320"/>
              </a:xfrm>
              <a:prstGeom prst="rect">
                <a:avLst/>
              </a:prstGeom>
              <a:blipFill rotWithShape="1">
                <a:blip r:embed="rId3"/>
                <a:stretch>
                  <a:fillRect r="-10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97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2466" y="1352550"/>
                <a:ext cx="1500347" cy="982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1352550"/>
                <a:ext cx="1500347" cy="982320"/>
              </a:xfrm>
              <a:prstGeom prst="rect">
                <a:avLst/>
              </a:prstGeom>
              <a:blipFill rotWithShape="1">
                <a:blip r:embed="rId3"/>
                <a:stretch>
                  <a:fillRect r="-10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12769" y="3509982"/>
            <a:ext cx="1425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2466" y="2380483"/>
                <a:ext cx="2182392" cy="9823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>
                                  <a:latin typeface="Cambria Math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380483"/>
                <a:ext cx="2182392" cy="982320"/>
              </a:xfrm>
              <a:prstGeom prst="rect">
                <a:avLst/>
              </a:prstGeom>
              <a:blipFill rotWithShape="1">
                <a:blip r:embed="rId4"/>
                <a:stretch>
                  <a:fillRect r="-6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06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46894" y="1352550"/>
                <a:ext cx="1809726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𝟏𝟏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94" y="1352550"/>
                <a:ext cx="1809726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8784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224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23717" y="1444825"/>
                <a:ext cx="1809726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𝟏𝟏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17" y="1444825"/>
                <a:ext cx="1809726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8418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12769" y="3509982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3717" y="2266950"/>
                <a:ext cx="69442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𝟕𝟑𝟐𝟏𝟓</m:t>
                      </m:r>
                      <m:r>
                        <a:rPr lang="en-US" sz="2800" b="1" i="1">
                          <a:latin typeface="Cambria Math"/>
                        </a:rPr>
                        <m:t>…..÷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𝟑𝟏𝟔𝟔</m:t>
                      </m:r>
                      <m:r>
                        <a:rPr lang="en-US" sz="2800" b="1" i="1">
                          <a:latin typeface="Cambria Math"/>
                        </a:rPr>
                        <m:t>…..=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𝟓𝟐𝟐𝟐𝟑</m:t>
                      </m:r>
                      <m:r>
                        <a:rPr lang="en-US" sz="2800" b="1" i="1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17" y="2266950"/>
                <a:ext cx="694427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84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655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3701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37011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5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769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73759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𝝅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73759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91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2013939"/>
                <a:ext cx="39040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atin typeface="Cambria Math"/>
                        </a:rPr>
                        <m:t>𝟓</m:t>
                      </m:r>
                      <m:r>
                        <a:rPr lang="en-US" sz="2800" b="1" i="1" smtClean="0">
                          <a:latin typeface="Cambria Math"/>
                        </a:rPr>
                        <m:t>∗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𝟏𝟒𝟏𝟓𝟗</m:t>
                      </m:r>
                      <m:r>
                        <a:rPr lang="en-US" sz="2800" b="1" i="1" smtClean="0">
                          <a:latin typeface="Cambria Math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13939"/>
                <a:ext cx="3904017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7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78553" y="4010327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1312" y="2554679"/>
                <a:ext cx="35905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𝟏𝟓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𝟕𝟎𝟕𝟗𝟔𝟑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….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2554679"/>
                <a:ext cx="359059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9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5148" y="3077899"/>
                <a:ext cx="248587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𝟏𝟖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𝟕𝟎𝟕𝟗𝟔𝟑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48" y="3077899"/>
                <a:ext cx="248587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612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843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924822" cy="571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𝟕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924822" cy="571118"/>
              </a:xfrm>
              <a:prstGeom prst="rect">
                <a:avLst/>
              </a:prstGeom>
              <a:blipFill rotWithShape="1">
                <a:blip r:embed="rId3"/>
                <a:stretch>
                  <a:fillRect t="-1064" r="-7911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09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Understand  the properties </a:t>
            </a:r>
          </a:p>
          <a:p>
            <a:pPr marL="0" indent="0" algn="ctr">
              <a:buNone/>
            </a:pPr>
            <a:r>
              <a:rPr lang="en-US" sz="2800" dirty="0"/>
              <a:t>      of irrational numbers 	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2292294" cy="571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𝟕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2292294" cy="571118"/>
              </a:xfrm>
              <a:prstGeom prst="rect">
                <a:avLst/>
              </a:prstGeom>
              <a:blipFill rotWithShape="1">
                <a:blip r:embed="rId3"/>
                <a:stretch>
                  <a:fillRect t="-1064" r="-6649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2013939"/>
                <a:ext cx="28464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𝟔𝟒𝟕𝟓</m:t>
                      </m:r>
                      <m:r>
                        <a:rPr lang="en-US" sz="2800" b="1" i="1">
                          <a:latin typeface="Cambria Math"/>
                        </a:rPr>
                        <m:t>….+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13939"/>
                <a:ext cx="284648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3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78553" y="3768935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1312" y="2554679"/>
                <a:ext cx="23853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𝟔𝟒𝟕𝟓</m:t>
                      </m:r>
                      <m:r>
                        <a:rPr lang="en-US" sz="2800" b="1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2554679"/>
                <a:ext cx="2385397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61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752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2045175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∗(−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2045175" cy="582724"/>
              </a:xfrm>
              <a:prstGeom prst="rect">
                <a:avLst/>
              </a:prstGeom>
              <a:blipFill rotWithShape="1">
                <a:blip r:embed="rId3"/>
                <a:stretch>
                  <a:fillRect r="-7440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534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2412520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𝟏𝟐</m:t>
                          </m:r>
                        </m:e>
                      </m:d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2412520" cy="582724"/>
              </a:xfrm>
              <a:prstGeom prst="rect">
                <a:avLst/>
              </a:prstGeom>
              <a:blipFill rotWithShape="1">
                <a:blip r:embed="rId3"/>
                <a:stretch>
                  <a:fillRect r="-6313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2013939"/>
                <a:ext cx="36859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𝟐𝟑𝟔𝟎</m:t>
                      </m:r>
                      <m:r>
                        <a:rPr lang="en-US" sz="2800" b="1" i="1">
                          <a:latin typeface="Cambria Math"/>
                        </a:rPr>
                        <m:t>…..∗</m:t>
                      </m:r>
                      <m:d>
                        <m:d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13939"/>
                <a:ext cx="368594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97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78553" y="3768935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1312" y="2554679"/>
                <a:ext cx="26530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=−</m:t>
                      </m:r>
                      <m:r>
                        <a:rPr lang="en-US" sz="2800" b="1" i="1">
                          <a:latin typeface="Cambria Math"/>
                        </a:rPr>
                        <m:t>𝟐𝟔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𝟖𝟑𝟐𝟖</m:t>
                      </m:r>
                      <m:r>
                        <a:rPr lang="en-US" sz="2800" b="1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12" y="2554679"/>
                <a:ext cx="265309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74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431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78869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𝟑𝟑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𝟑𝟑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788695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850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5738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78869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𝟑𝟑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÷</m:t>
                      </m:r>
                      <m:r>
                        <a:rPr lang="en-US" sz="2800" b="1" i="1">
                          <a:latin typeface="Cambria Math"/>
                        </a:rPr>
                        <m:t>𝟑𝟑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788695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850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2013939"/>
                <a:ext cx="4867486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𝟕𝟑𝟐𝟏𝟓</m:t>
                      </m:r>
                      <m:r>
                        <a:rPr lang="en-US" sz="2800" b="1" i="1" smtClean="0">
                          <a:latin typeface="Cambria Math"/>
                        </a:rPr>
                        <m:t>…..÷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𝟑𝟏𝟔𝟔</m:t>
                      </m:r>
                      <m:r>
                        <a:rPr lang="en-US" sz="2800" b="1" i="1" smtClean="0">
                          <a:latin typeface="Cambria Math"/>
                        </a:rPr>
                        <m:t>…..</m:t>
                      </m:r>
                    </m:oMath>
                  </m:oMathPara>
                </a14:m>
                <a:endParaRPr lang="en-US" sz="2800" b="1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𝟓𝟐𝟐𝟐𝟑</m:t>
                      </m:r>
                      <m:r>
                        <a:rPr lang="en-US" sz="2800" b="1" i="1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013939"/>
                <a:ext cx="4867486" cy="954107"/>
              </a:xfrm>
              <a:prstGeom prst="rect">
                <a:avLst/>
              </a:prstGeom>
              <a:blipFill rotWithShape="1">
                <a:blip r:embed="rId4"/>
                <a:stretch>
                  <a:fillRect t="-5732" r="-2256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78553" y="3768935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Irrational</a:t>
            </a:r>
          </a:p>
        </p:txBody>
      </p:sp>
    </p:spTree>
    <p:extLst>
      <p:ext uri="{BB962C8B-B14F-4D97-AF65-F5344CB8AC3E}">
        <p14:creationId xmlns:p14="http://schemas.microsoft.com/office/powerpoint/2010/main" val="2953228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5909325"/>
                  </p:ext>
                </p:extLst>
              </p:nvPr>
            </p:nvGraphicFramePr>
            <p:xfrm>
              <a:off x="609600" y="895347"/>
              <a:ext cx="7848600" cy="342900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580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2988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86070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14300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Commutative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Addition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Multiplication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∗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∗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4300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Associative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Addition: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Multiplication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𝒄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</m:oMath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∗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𝒃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∗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𝒄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∗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𝒂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∗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150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Distributive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MS Mincho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𝒃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MS Mincho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𝒂𝒃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𝒂𝒄</m:t>
                                </m:r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150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Additive Identity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MS Mincho"/>
                                    <a:cs typeface="Times New Roman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5909325"/>
                  </p:ext>
                </p:extLst>
              </p:nvPr>
            </p:nvGraphicFramePr>
            <p:xfrm>
              <a:off x="609600" y="895347"/>
              <a:ext cx="7848600" cy="342900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758013"/>
                    <a:gridCol w="2229883"/>
                    <a:gridCol w="2860704"/>
                  </a:tblGrid>
                  <a:tr h="114300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Commutative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Addition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Multiplication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74627" t="-535" b="-201604"/>
                          </a:stretch>
                        </a:blipFill>
                      </a:tcPr>
                    </a:tc>
                  </a:tr>
                  <a:tr h="114300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Associative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Addition: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for Multiplication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74627" t="-100000" b="-100532"/>
                          </a:stretch>
                        </a:blipFill>
                      </a:tcPr>
                    </a:tc>
                  </a:tr>
                  <a:tr h="57150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Distributive Property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74627" t="-404301" b="-103226"/>
                          </a:stretch>
                        </a:blipFill>
                      </a:tcPr>
                    </a:tc>
                  </a:tr>
                  <a:tr h="571501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 b="1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Additive Identity</a:t>
                          </a:r>
                          <a:endParaRPr lang="en-US" sz="1800">
                            <a:effectLst/>
                            <a:latin typeface="Calibri"/>
                            <a:ea typeface="MS Mincho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1200"/>
                            </a:spcBef>
                            <a:spcAft>
                              <a:spcPts val="600"/>
                            </a:spcAft>
                            <a:tabLst>
                              <a:tab pos="1605915" algn="l"/>
                            </a:tabLst>
                          </a:pPr>
                          <a:r>
                            <a:rPr lang="en-US" sz="1800">
                              <a:effectLst/>
                              <a:latin typeface="Calibri"/>
                              <a:ea typeface="MS Mincho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74627" t="-498936" b="-212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66837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Insert a rational and an irrational number between each numbers.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4269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/>
                        </a:rPr>
                        <m:t>and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4269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5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224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Insert a rational and an irrational number between each numbers.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4269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/>
                        </a:rPr>
                        <m:t>and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4269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5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4702" y="2017979"/>
                <a:ext cx="4589398" cy="90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    </m:t>
                      </m:r>
                      <m:r>
                        <a:rPr lang="en-US" sz="2800" b="1" i="1">
                          <a:latin typeface="Cambria Math"/>
                        </a:rPr>
                        <m:t>𝐑𝐚𝐭𝐢𝐨𝐧𝐚𝐥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02" y="2017979"/>
                <a:ext cx="4589398" cy="907749"/>
              </a:xfrm>
              <a:prstGeom prst="rect">
                <a:avLst/>
              </a:prstGeom>
              <a:blipFill rotWithShape="1">
                <a:blip r:embed="rId4"/>
                <a:stretch>
                  <a:fillRect r="-2922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94702" y="3105150"/>
                <a:ext cx="487383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             </m:t>
                      </m:r>
                      <m:r>
                        <a:rPr lang="en-US" sz="2800" b="1" i="1">
                          <a:latin typeface="Cambria Math"/>
                        </a:rPr>
                        <m:t>𝐈𝐫𝐫𝐚𝐭𝐢𝐨𝐧𝐚𝐥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02" y="3105150"/>
                <a:ext cx="4873835" cy="573940"/>
              </a:xfrm>
              <a:prstGeom prst="rect">
                <a:avLst/>
              </a:prstGeom>
              <a:blipFill rotWithShape="1">
                <a:blip r:embed="rId5"/>
                <a:stretch>
                  <a:fillRect t="-1053" r="-2879" b="-2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04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Insert a rational and an irrational number between each numbers.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4269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/>
                        </a:rPr>
                        <m:t>and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4269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5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2678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Insert a rational and an irrational number between each numbers.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4269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>
                          <a:latin typeface="Cambria Math"/>
                        </a:rPr>
                        <m:t>and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42699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15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4702" y="2017979"/>
                <a:ext cx="4804200" cy="90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𝟏𝟏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    </m:t>
                      </m:r>
                      <m:r>
                        <a:rPr lang="en-US" sz="2800" b="1" i="1">
                          <a:latin typeface="Cambria Math"/>
                        </a:rPr>
                        <m:t>𝐑𝐚𝐭𝐢𝐨𝐧𝐚𝐥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02" y="2017979"/>
                <a:ext cx="4804200" cy="907749"/>
              </a:xfrm>
              <a:prstGeom prst="rect">
                <a:avLst/>
              </a:prstGeom>
              <a:blipFill rotWithShape="1">
                <a:blip r:embed="rId4"/>
                <a:stretch>
                  <a:fillRect r="-2792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94702" y="3105150"/>
                <a:ext cx="5106270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𝟓</m:t>
                          </m:r>
                          <m:r>
                            <a:rPr lang="en-US" sz="28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/>
                            </a:rPr>
                            <m:t>𝟑𝟎</m:t>
                          </m:r>
                        </m:e>
                      </m:rad>
                      <m:r>
                        <a:rPr lang="en-US" sz="2800" b="1" i="1">
                          <a:latin typeface="Cambria Math"/>
                        </a:rPr>
                        <m:t>             </m:t>
                      </m:r>
                      <m:r>
                        <a:rPr lang="en-US" sz="2800" b="1" i="0">
                          <a:latin typeface="Cambria Math"/>
                        </a:rPr>
                        <m:t>𝐈𝐫𝐫𝐚𝐭𝐢𝐨𝐧𝐚</m:t>
                      </m:r>
                      <m:r>
                        <a:rPr lang="en-US" sz="2800" b="1" i="0" smtClean="0">
                          <a:latin typeface="Cambria Math"/>
                        </a:rPr>
                        <m:t>𝐥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02" y="3105150"/>
                <a:ext cx="5106270" cy="582724"/>
              </a:xfrm>
              <a:prstGeom prst="rect">
                <a:avLst/>
              </a:prstGeom>
              <a:blipFill rotWithShape="1">
                <a:blip r:embed="rId5"/>
                <a:stretch>
                  <a:fillRect r="-2387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56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800" dirty="0"/>
              <a:t>Irrational Numbers</a:t>
            </a:r>
          </a:p>
          <a:p>
            <a:pPr marL="0" indent="0" algn="ctr">
              <a:buNone/>
            </a:pPr>
            <a:r>
              <a:rPr lang="en-US" sz="2800" dirty="0"/>
              <a:t>Commutative Property</a:t>
            </a:r>
          </a:p>
          <a:p>
            <a:pPr marL="0" indent="0" algn="ctr">
              <a:buNone/>
            </a:pPr>
            <a:r>
              <a:rPr lang="en-US" sz="2800" dirty="0"/>
              <a:t>Associative Property</a:t>
            </a:r>
          </a:p>
          <a:p>
            <a:pPr marL="0" indent="0" algn="ctr">
              <a:buNone/>
            </a:pPr>
            <a:r>
              <a:rPr lang="en-US" sz="2800" dirty="0"/>
              <a:t>Distributive Property</a:t>
            </a:r>
          </a:p>
          <a:p>
            <a:pPr marL="0" indent="0" algn="ctr">
              <a:buNone/>
            </a:pPr>
            <a:r>
              <a:rPr lang="en-US" sz="2800" dirty="0"/>
              <a:t>Additive Identity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3600" b="1" i="1" u="sng" dirty="0">
                    <a:solidFill>
                      <a:srgbClr val="4F81BD"/>
                    </a:solidFill>
                    <a:ea typeface="MS Mincho"/>
                    <a:cs typeface="Calibri"/>
                  </a:rPr>
                  <a:t>Properties of Irrational Numbers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u="sng" dirty="0">
                    <a:solidFill>
                      <a:srgbClr val="632523"/>
                    </a:solidFill>
                    <a:ea typeface="MS Mincho"/>
                    <a:cs typeface="Calibri"/>
                  </a:rPr>
                  <a:t>1. The decimal expansion of an irrational number is non-terminating non-recurring. 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ea typeface="MS Mincho"/>
                    <a:cs typeface="Calibri"/>
                  </a:rPr>
                  <a:t>Example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:</m:t>
                    </m:r>
                    <m:r>
                      <a:rPr lang="en-US" sz="2800" i="1">
                        <a:effectLst/>
                        <a:latin typeface="Cambria Math"/>
                        <a:ea typeface="MS Mincho"/>
                        <a:cs typeface="Calibri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MS Mincho"/>
                            <a:cs typeface="Calibri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effectLst/>
                            <a:latin typeface="Cambria Math"/>
                            <a:ea typeface="MS Mincho"/>
                            <a:cs typeface="Calibri"/>
                          </a:rPr>
                          <m:t>𝟓</m:t>
                        </m:r>
                      </m:e>
                    </m:rad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𝟐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.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𝟐𝟑𝟔𝟎𝟔𝟕𝟗𝟕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…………..</m:t>
                    </m:r>
                  </m:oMath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tabLst>
                    <a:tab pos="1605915" algn="l"/>
                  </a:tabLst>
                </a:pPr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571" t="-983" r="-2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68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3600" b="1" i="1" u="sng" dirty="0">
                    <a:solidFill>
                      <a:srgbClr val="4F81BD"/>
                    </a:solidFill>
                    <a:ea typeface="MS Mincho"/>
                    <a:cs typeface="Calibri"/>
                  </a:rPr>
                  <a:t>Properties of Irrational Numbers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u="sng" dirty="0">
                    <a:solidFill>
                      <a:srgbClr val="632523"/>
                    </a:solidFill>
                    <a:ea typeface="MS Mincho"/>
                    <a:cs typeface="Calibri"/>
                  </a:rPr>
                  <a:t>2. The sum or difference of a rational number and an irrational number is irrational.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ea typeface="MS Mincho"/>
                    <a:cs typeface="Calibri"/>
                  </a:rPr>
                  <a:t>Example: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𝟓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𝟑</m:t>
                        </m:r>
                      </m:e>
                    </m:rad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𝟓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+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𝟏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𝟕𝟑𝟐𝟏𝟓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……=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𝟔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𝟕𝟑𝟐𝟏𝟓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……..</m:t>
                    </m:r>
                  </m:oMath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𝟐𝟔𝟕𝟗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……..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571" t="-983" r="-2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31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3600" b="1" i="1" u="sng" dirty="0">
                    <a:solidFill>
                      <a:srgbClr val="4F81BD"/>
                    </a:solidFill>
                    <a:ea typeface="MS Mincho"/>
                    <a:cs typeface="Calibri"/>
                  </a:rPr>
                  <a:t>Properties of Irrational Numbers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u="sng" dirty="0">
                    <a:solidFill>
                      <a:srgbClr val="632523"/>
                    </a:solidFill>
                    <a:ea typeface="MS Mincho"/>
                    <a:cs typeface="Calibri"/>
                  </a:rPr>
                  <a:t>3. The product or quotient of a non-zero rational number with an irrational number is irrational.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ea typeface="MS Mincho"/>
                    <a:cs typeface="Calibri"/>
                  </a:rPr>
                  <a:t>Example: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Calibri"/>
                      </a:rPr>
                      <m:t>         </m:t>
                    </m:r>
                    <m:r>
                      <a:rPr lang="en-US" sz="2800" b="1" i="1" smtClean="0">
                        <a:effectLst/>
                        <a:latin typeface="Cambria Math"/>
                        <a:ea typeface="MS Mincho"/>
                        <a:cs typeface="Calibri"/>
                      </a:rPr>
                      <m:t>        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ad>
                      <m:radPr>
                        <m:degHide m:val="on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e>
                    </m:rad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28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8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</m:t>
                        </m:r>
                      </m:e>
                    </m:rad>
                  </m:oMath>
                </a14:m>
                <a:endParaRPr lang="en-US" sz="2800" b="1" i="1" dirty="0">
                  <a:effectLst/>
                  <a:latin typeface="Cambria Math"/>
                  <a:ea typeface="Calibri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÷</m:t>
                      </m:r>
                      <m:d>
                        <m:d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800" b="1" i="1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tabLst>
                    <a:tab pos="1605915" algn="l"/>
                  </a:tabLst>
                </a:pPr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571" t="-983" r="-2543" b="-17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313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3600" b="1" i="1" u="sng" dirty="0">
                    <a:solidFill>
                      <a:srgbClr val="4F81BD"/>
                    </a:solidFill>
                    <a:ea typeface="MS Mincho"/>
                    <a:cs typeface="Calibri"/>
                  </a:rPr>
                  <a:t>Properties of Irrational Numbers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u="sng" dirty="0">
                    <a:solidFill>
                      <a:srgbClr val="632523"/>
                    </a:solidFill>
                    <a:ea typeface="MS Mincho"/>
                    <a:cs typeface="Calibri"/>
                  </a:rPr>
                  <a:t>4.  If you add, subtract, multiply or divide two irrationals, the result may be rational or irrational.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ea typeface="MS Mincho"/>
                    <a:cs typeface="Calibri"/>
                  </a:rPr>
                  <a:t>Example:</a:t>
                </a: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𝟒𝟏𝟒𝟐𝟏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….+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…..=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𝟏𝟒𝟔𝟐𝟔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…….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…..−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𝟒𝟏𝟒𝟐𝟏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…..=−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𝟑𝟏𝟕𝟖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…….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                         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197" t="-2247" r="-1945" b="-7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873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 fontScale="85000" lnSpcReduction="20000"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3600" b="1" i="1" u="sng" dirty="0">
                    <a:solidFill>
                      <a:srgbClr val="4F81BD"/>
                    </a:solidFill>
                    <a:ea typeface="MS Mincho"/>
                    <a:cs typeface="Calibri"/>
                  </a:rPr>
                  <a:t>Properties of Irrational Numbers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u="sng" dirty="0">
                    <a:solidFill>
                      <a:srgbClr val="632523"/>
                    </a:solidFill>
                    <a:ea typeface="MS Mincho"/>
                    <a:cs typeface="Calibri"/>
                  </a:rPr>
                  <a:t>4.  If you add, subtract, multiply or divide two irrationals, the result may be rational or irrational.</a:t>
                </a:r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ea typeface="MS Mincho"/>
                    <a:cs typeface="Calibri"/>
                  </a:rPr>
                  <a:t>Example: </a:t>
                </a:r>
                <a:endParaRPr lang="en-US" sz="2800" b="1" i="1" dirty="0">
                  <a:effectLst/>
                  <a:latin typeface="Cambria Math"/>
                  <a:ea typeface="Calibri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∗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𝟒𝟏𝟒𝟐𝟏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….∗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…..=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𝟐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𝟒𝟗𝟗𝟔𝟐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……..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∗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𝟐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÷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𝟒𝟏𝟒𝟐𝟏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….÷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𝟕𝟑𝟐𝟏𝟓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…..=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𝟎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𝟖𝟏𝟔𝟒𝟒𝟕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……..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÷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e>
                      </m:rad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𝟏</m:t>
                      </m:r>
                    </m:oMath>
                  </m:oMathPara>
                </a14:m>
                <a:endParaRPr lang="en-US" sz="2800" dirty="0">
                  <a:ea typeface="MS Mincho"/>
                  <a:cs typeface="Times New Roman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tabLst>
                    <a:tab pos="1605915" algn="l"/>
                  </a:tabLst>
                </a:pPr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197" t="-2247" r="-1945" b="-203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296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Properties of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Identify if the answer will be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61698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𝟑</m:t>
                      </m:r>
                      <m:r>
                        <a:rPr lang="en-US" sz="2800" b="1" i="1">
                          <a:latin typeface="Cambria Math"/>
                        </a:rPr>
                        <m:t>𝝅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61698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939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990</Words>
  <Application>Microsoft Office PowerPoint</Application>
  <PresentationFormat>On-screen Show (16:9)</PresentationFormat>
  <Paragraphs>167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</vt:lpstr>
      <vt:lpstr>Cambria Math</vt:lpstr>
      <vt:lpstr>Office Theme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  <vt:lpstr>Properties of Irrational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2022-06-22T17:16:19Z</dcterms:created>
  <dcterms:modified xsi:type="dcterms:W3CDTF">2022-06-22T17:16:37Z</dcterms:modified>
</cp:coreProperties>
</file>