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98" r:id="rId4"/>
    <p:sldId id="351" r:id="rId5"/>
    <p:sldId id="393" r:id="rId6"/>
    <p:sldId id="392" r:id="rId7"/>
    <p:sldId id="395" r:id="rId8"/>
    <p:sldId id="396" r:id="rId9"/>
    <p:sldId id="265" r:id="rId10"/>
    <p:sldId id="353" r:id="rId11"/>
    <p:sldId id="397" r:id="rId12"/>
    <p:sldId id="398" r:id="rId13"/>
    <p:sldId id="399" r:id="rId14"/>
    <p:sldId id="400" r:id="rId15"/>
    <p:sldId id="401" r:id="rId16"/>
    <p:sldId id="402" r:id="rId17"/>
    <p:sldId id="361" r:id="rId18"/>
    <p:sldId id="362" r:id="rId19"/>
    <p:sldId id="403" r:id="rId20"/>
    <p:sldId id="404" r:id="rId21"/>
    <p:sldId id="405" r:id="rId22"/>
    <p:sldId id="406" r:id="rId23"/>
    <p:sldId id="407" r:id="rId24"/>
    <p:sldId id="408" r:id="rId25"/>
    <p:sldId id="391" r:id="rId26"/>
    <p:sldId id="409" r:id="rId27"/>
    <p:sldId id="410" r:id="rId28"/>
    <p:sldId id="411" r:id="rId29"/>
    <p:sldId id="412" r:id="rId3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3657" autoAdjust="0"/>
  </p:normalViewPr>
  <p:slideViewPr>
    <p:cSldViewPr>
      <p:cViewPr varScale="1">
        <p:scale>
          <a:sx n="91" d="100"/>
          <a:sy n="91" d="100"/>
        </p:scale>
        <p:origin x="834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8B84F-CCE2-4BD5-9657-E5D9A4C9934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89706-1307-49D6-950D-082BBF2E6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02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3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4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3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0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8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1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1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6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451" y="2266950"/>
            <a:ext cx="8229600" cy="1102519"/>
          </a:xfrm>
        </p:spPr>
        <p:txBody>
          <a:bodyPr>
            <a:noAutofit/>
          </a:bodyPr>
          <a:lstStyle/>
          <a:p>
            <a:r>
              <a:rPr lang="en-US" dirty="0"/>
              <a:t>Properties of Irrational Numbers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09950"/>
            <a:ext cx="6400800" cy="1314450"/>
          </a:xfrm>
        </p:spPr>
        <p:txBody>
          <a:bodyPr/>
          <a:lstStyle/>
          <a:p>
            <a:r>
              <a:rPr lang="en-US" dirty="0"/>
              <a:t>Unit 1 Lesson 5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19150"/>
            <a:ext cx="7859644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2057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Identify if the answer will be rational or irrational.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70185"/>
                <a:ext cx="16169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𝟑</m:t>
                      </m:r>
                      <m:r>
                        <a:rPr lang="en-US" sz="2800" b="1" i="1">
                          <a:latin typeface="Cambria Math"/>
                        </a:rPr>
                        <m:t>𝝅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𝝅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70185"/>
                <a:ext cx="1616981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939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92466" y="1993405"/>
                <a:ext cx="254589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𝟑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𝝅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𝝅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𝟓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𝝅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66" y="1993405"/>
                <a:ext cx="254589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599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471418" y="3248372"/>
            <a:ext cx="15680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Irrational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92466" y="2551307"/>
                <a:ext cx="648414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libri"/>
                          <a:cs typeface="Times New Roman"/>
                        </a:rPr>
                        <m:t>𝟓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𝝅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𝟓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∗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𝟑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.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𝟏𝟒𝟏𝟓𝟗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……..=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𝟏𝟓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.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𝟕𝟎𝟕𝟗𝟔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66" y="2551307"/>
                <a:ext cx="6484147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588" r="-2070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7291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Identify if the answer will be rational or irrational.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70185"/>
                <a:ext cx="1594924" cy="573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/>
                            </a:rPr>
                            <m:t>𝟔</m:t>
                          </m:r>
                        </m:e>
                      </m:rad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/>
                            </a:rPr>
                            <m:t>𝟔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70185"/>
                <a:ext cx="1594924" cy="573940"/>
              </a:xfrm>
              <a:prstGeom prst="rect">
                <a:avLst/>
              </a:prstGeom>
              <a:blipFill rotWithShape="1">
                <a:blip r:embed="rId3"/>
                <a:stretch>
                  <a:fillRect t="-1064" r="-9924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6187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Identify if the answer will be rational or irrational.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70185"/>
                <a:ext cx="1594924" cy="573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/>
                            </a:rPr>
                            <m:t>𝟔</m:t>
                          </m:r>
                        </m:e>
                      </m:rad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/>
                            </a:rPr>
                            <m:t>𝟔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70185"/>
                <a:ext cx="1594924" cy="573940"/>
              </a:xfrm>
              <a:prstGeom prst="rect">
                <a:avLst/>
              </a:prstGeom>
              <a:blipFill rotWithShape="1">
                <a:blip r:embed="rId3"/>
                <a:stretch>
                  <a:fillRect t="-1064" r="-9924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92466" y="1993405"/>
                <a:ext cx="2276970" cy="573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/>
                            </a:rPr>
                            <m:t>𝟔</m:t>
                          </m:r>
                        </m:e>
                      </m:rad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/>
                            </a:rPr>
                            <m:t>𝟔</m:t>
                          </m:r>
                        </m:e>
                      </m:rad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66" y="1993405"/>
                <a:ext cx="2276970" cy="573940"/>
              </a:xfrm>
              <a:prstGeom prst="rect">
                <a:avLst/>
              </a:prstGeom>
              <a:blipFill rotWithShape="1">
                <a:blip r:embed="rId4"/>
                <a:stretch>
                  <a:fillRect t="-1064" r="-6702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471418" y="3248372"/>
            <a:ext cx="1425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Rational</a:t>
            </a:r>
          </a:p>
        </p:txBody>
      </p:sp>
    </p:spTree>
    <p:extLst>
      <p:ext uri="{BB962C8B-B14F-4D97-AF65-F5344CB8AC3E}">
        <p14:creationId xmlns:p14="http://schemas.microsoft.com/office/powerpoint/2010/main" val="739721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Identify if the answer will be rational or irrational.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46894" y="1352550"/>
                <a:ext cx="1500347" cy="9823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/>
                            </a:rPr>
                            <m:t>𝟓</m:t>
                          </m:r>
                        </m:e>
                      </m:rad>
                      <m:r>
                        <a:rPr lang="en-US" sz="2800" b="1" i="1">
                          <a:latin typeface="Cambria Math"/>
                        </a:rPr>
                        <m:t>∗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1" i="1">
                                  <a:latin typeface="Cambria Math"/>
                                </a:rPr>
                                <m:t>𝟓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894" y="1352550"/>
                <a:ext cx="1500347" cy="982320"/>
              </a:xfrm>
              <a:prstGeom prst="rect">
                <a:avLst/>
              </a:prstGeom>
              <a:blipFill rotWithShape="1">
                <a:blip r:embed="rId3"/>
                <a:stretch>
                  <a:fillRect r="-10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7971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Identify if the answer will be rational or irrational.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92466" y="1352550"/>
                <a:ext cx="1500347" cy="9823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/>
                            </a:rPr>
                            <m:t>𝟓</m:t>
                          </m:r>
                        </m:e>
                      </m:rad>
                      <m:r>
                        <a:rPr lang="en-US" sz="2800" b="1" i="1">
                          <a:latin typeface="Cambria Math"/>
                        </a:rPr>
                        <m:t>∗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1" i="1">
                                  <a:latin typeface="Cambria Math"/>
                                </a:rPr>
                                <m:t>𝟓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66" y="1352550"/>
                <a:ext cx="1500347" cy="982320"/>
              </a:xfrm>
              <a:prstGeom prst="rect">
                <a:avLst/>
              </a:prstGeom>
              <a:blipFill rotWithShape="1">
                <a:blip r:embed="rId3"/>
                <a:stretch>
                  <a:fillRect r="-10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512769" y="3509982"/>
            <a:ext cx="1425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Rational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92466" y="2380483"/>
                <a:ext cx="2182392" cy="9823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/>
                            </a:rPr>
                            <m:t>𝟓</m:t>
                          </m:r>
                        </m:e>
                      </m:rad>
                      <m:r>
                        <a:rPr lang="en-US" sz="2800" b="1" i="1">
                          <a:latin typeface="Cambria Math"/>
                        </a:rPr>
                        <m:t>∗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1" i="1">
                                  <a:latin typeface="Cambria Math"/>
                                </a:rPr>
                                <m:t>𝟓</m:t>
                              </m:r>
                            </m:e>
                          </m:rad>
                        </m:den>
                      </m:f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66" y="2380483"/>
                <a:ext cx="2182392" cy="982320"/>
              </a:xfrm>
              <a:prstGeom prst="rect">
                <a:avLst/>
              </a:prstGeom>
              <a:blipFill rotWithShape="1">
                <a:blip r:embed="rId4"/>
                <a:stretch>
                  <a:fillRect r="-6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8067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Identify if the answer will be rational or irrational.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d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46894" y="1352550"/>
                <a:ext cx="1809726" cy="573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/>
                            </a:rPr>
                            <m:t>𝟑</m:t>
                          </m:r>
                        </m:e>
                      </m:rad>
                      <m:r>
                        <a:rPr lang="en-US" sz="2800" b="1" i="1">
                          <a:latin typeface="Cambria Math"/>
                        </a:rPr>
                        <m:t>÷</m:t>
                      </m:r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/>
                            </a:rPr>
                            <m:t>𝟏𝟏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894" y="1352550"/>
                <a:ext cx="1809726" cy="573940"/>
              </a:xfrm>
              <a:prstGeom prst="rect">
                <a:avLst/>
              </a:prstGeom>
              <a:blipFill rotWithShape="1">
                <a:blip r:embed="rId3"/>
                <a:stretch>
                  <a:fillRect t="-1064" r="-8784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0224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Identify if the answer will be rational or irrational.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d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23717" y="1444825"/>
                <a:ext cx="1809726" cy="573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/>
                            </a:rPr>
                            <m:t>𝟑</m:t>
                          </m:r>
                        </m:e>
                      </m:rad>
                      <m:r>
                        <a:rPr lang="en-US" sz="2800" b="1" i="1">
                          <a:latin typeface="Cambria Math"/>
                        </a:rPr>
                        <m:t>÷</m:t>
                      </m:r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/>
                            </a:rPr>
                            <m:t>𝟏𝟏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717" y="1444825"/>
                <a:ext cx="1809726" cy="573940"/>
              </a:xfrm>
              <a:prstGeom prst="rect">
                <a:avLst/>
              </a:prstGeom>
              <a:blipFill rotWithShape="1">
                <a:blip r:embed="rId3"/>
                <a:stretch>
                  <a:fillRect t="-1064" r="-8418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512769" y="3509982"/>
            <a:ext cx="15680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Irrational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23717" y="2266950"/>
                <a:ext cx="694427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𝟏</m:t>
                      </m:r>
                      <m:r>
                        <a:rPr lang="en-US" sz="2800" b="1" i="1">
                          <a:latin typeface="Cambria Math"/>
                        </a:rPr>
                        <m:t>.</m:t>
                      </m:r>
                      <m:r>
                        <a:rPr lang="en-US" sz="2800" b="1" i="1">
                          <a:latin typeface="Cambria Math"/>
                        </a:rPr>
                        <m:t>𝟕𝟑𝟐𝟏𝟓</m:t>
                      </m:r>
                      <m:r>
                        <a:rPr lang="en-US" sz="2800" b="1" i="1">
                          <a:latin typeface="Cambria Math"/>
                        </a:rPr>
                        <m:t>…..÷</m:t>
                      </m:r>
                      <m:r>
                        <a:rPr lang="en-US" sz="2800" b="1" i="1">
                          <a:latin typeface="Cambria Math"/>
                        </a:rPr>
                        <m:t>𝟑</m:t>
                      </m:r>
                      <m:r>
                        <a:rPr lang="en-US" sz="2800" b="1" i="1">
                          <a:latin typeface="Cambria Math"/>
                        </a:rPr>
                        <m:t>.</m:t>
                      </m:r>
                      <m:r>
                        <a:rPr lang="en-US" sz="2800" b="1" i="1">
                          <a:latin typeface="Cambria Math"/>
                        </a:rPr>
                        <m:t>𝟑𝟏𝟔𝟔</m:t>
                      </m:r>
                      <m:r>
                        <a:rPr lang="en-US" sz="2800" b="1" i="1">
                          <a:latin typeface="Cambria Math"/>
                        </a:rPr>
                        <m:t>…..=</m:t>
                      </m:r>
                      <m:r>
                        <a:rPr lang="en-US" sz="2800" b="1" i="1">
                          <a:latin typeface="Cambria Math"/>
                        </a:rPr>
                        <m:t>𝟎</m:t>
                      </m:r>
                      <m:r>
                        <a:rPr lang="en-US" sz="2800" b="1" i="1">
                          <a:latin typeface="Cambria Math"/>
                        </a:rPr>
                        <m:t>.</m:t>
                      </m:r>
                      <m:r>
                        <a:rPr lang="en-US" sz="2800" b="1" i="1">
                          <a:latin typeface="Cambria Math"/>
                        </a:rPr>
                        <m:t>𝟓𝟐𝟐𝟐𝟑</m:t>
                      </m:r>
                      <m:r>
                        <a:rPr lang="en-US" sz="2800" b="1" i="1">
                          <a:latin typeface="Cambria Math"/>
                        </a:rPr>
                        <m:t>……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717" y="2266950"/>
                <a:ext cx="6944273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184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7655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Identify if the answer will be rational or irrational.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70185"/>
                <a:ext cx="137011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𝟑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𝟓</m:t>
                      </m:r>
                      <m:r>
                        <a:rPr lang="en-US" sz="2800" b="1" i="1">
                          <a:latin typeface="Cambria Math"/>
                        </a:rPr>
                        <m:t>𝝅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70185"/>
                <a:ext cx="1370119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155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2769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Identify if the answer will be rational or irrational.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64000"/>
                <a:ext cx="173759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𝟑</m:t>
                      </m:r>
                      <m:r>
                        <a:rPr lang="en-US" sz="2800" b="1" i="1" smtClean="0">
                          <a:latin typeface="Cambria Math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</a:rPr>
                        <m:t>𝟓</m:t>
                      </m:r>
                      <m:r>
                        <a:rPr lang="en-US" sz="2800" b="1" i="1" smtClean="0">
                          <a:latin typeface="Cambria Math"/>
                        </a:rPr>
                        <m:t>𝝅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64000"/>
                <a:ext cx="1737592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912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81000" y="2013939"/>
                <a:ext cx="390401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𝟑</m:t>
                      </m:r>
                      <m:r>
                        <a:rPr lang="en-US" sz="2800" b="1" i="1" smtClean="0">
                          <a:latin typeface="Cambria Math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</a:rPr>
                        <m:t>𝟓</m:t>
                      </m:r>
                      <m:r>
                        <a:rPr lang="en-US" sz="2800" b="1" i="1" smtClean="0">
                          <a:latin typeface="Cambria Math"/>
                        </a:rPr>
                        <m:t>∗</m:t>
                      </m:r>
                      <m:r>
                        <a:rPr lang="en-US" sz="2800" b="1" i="1" smtClean="0">
                          <a:latin typeface="Cambria Math"/>
                        </a:rPr>
                        <m:t>𝟑</m:t>
                      </m:r>
                      <m:r>
                        <a:rPr lang="en-US" sz="2800" b="1" i="1" smtClean="0">
                          <a:latin typeface="Cambria Math"/>
                        </a:rPr>
                        <m:t>.</m:t>
                      </m:r>
                      <m:r>
                        <a:rPr lang="en-US" sz="2800" b="1" i="1" smtClean="0">
                          <a:latin typeface="Cambria Math"/>
                        </a:rPr>
                        <m:t>𝟏𝟒𝟏𝟓𝟗</m:t>
                      </m:r>
                      <m:r>
                        <a:rPr lang="en-US" sz="2800" b="1" i="1" smtClean="0">
                          <a:latin typeface="Cambria Math"/>
                        </a:rPr>
                        <m:t>……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013939"/>
                <a:ext cx="3904017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75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578553" y="4010327"/>
            <a:ext cx="15680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Irrational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51312" y="2554679"/>
                <a:ext cx="359059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𝟑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𝟏𝟓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.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𝟕𝟎𝟕𝟗𝟔𝟑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….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12" y="2554679"/>
                <a:ext cx="3590598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390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35148" y="3077899"/>
                <a:ext cx="248587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𝟏𝟖</m:t>
                      </m:r>
                      <m:r>
                        <a:rPr lang="en-US" sz="2800" b="1" i="1">
                          <a:latin typeface="Cambria Math"/>
                        </a:rPr>
                        <m:t>.</m:t>
                      </m:r>
                      <m:r>
                        <a:rPr lang="en-US" sz="2800" b="1" i="1">
                          <a:latin typeface="Cambria Math"/>
                        </a:rPr>
                        <m:t>𝟕𝟎𝟕𝟗𝟔𝟑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148" y="3077899"/>
                <a:ext cx="2485873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612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5843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Identify if the answer will be rational or irrational.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70185"/>
                <a:ext cx="1924822" cy="571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/>
                            </a:rPr>
                            <m:t>𝟕</m:t>
                          </m:r>
                        </m:e>
                      </m:rad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𝟖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70185"/>
                <a:ext cx="1924822" cy="571118"/>
              </a:xfrm>
              <a:prstGeom prst="rect">
                <a:avLst/>
              </a:prstGeom>
              <a:blipFill rotWithShape="1">
                <a:blip r:embed="rId3"/>
                <a:stretch>
                  <a:fillRect t="-1064" r="-7911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1092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6750"/>
            <a:ext cx="83820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Students will be able to: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Understand  the properties </a:t>
            </a:r>
          </a:p>
          <a:p>
            <a:pPr marL="0" indent="0" algn="ctr">
              <a:buNone/>
            </a:pPr>
            <a:r>
              <a:rPr lang="en-US" sz="2800" dirty="0"/>
              <a:t>      of irrational numbers 	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951" y="4815522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7064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Identify if the answer will be rational or irrational.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64000"/>
                <a:ext cx="2292294" cy="571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/>
                            </a:rPr>
                            <m:t>𝟕</m:t>
                          </m:r>
                        </m:e>
                      </m:rad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𝟖</m:t>
                          </m:r>
                        </m:e>
                      </m:d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64000"/>
                <a:ext cx="2292294" cy="571118"/>
              </a:xfrm>
              <a:prstGeom prst="rect">
                <a:avLst/>
              </a:prstGeom>
              <a:blipFill rotWithShape="1">
                <a:blip r:embed="rId3"/>
                <a:stretch>
                  <a:fillRect t="-1064" r="-6649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81000" y="2013939"/>
                <a:ext cx="284648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.</m:t>
                      </m:r>
                      <m:r>
                        <a:rPr lang="en-US" sz="2800" b="1" i="1">
                          <a:latin typeface="Cambria Math"/>
                        </a:rPr>
                        <m:t>𝟔𝟒𝟕𝟓</m:t>
                      </m:r>
                      <m:r>
                        <a:rPr lang="en-US" sz="2800" b="1" i="1">
                          <a:latin typeface="Cambria Math"/>
                        </a:rPr>
                        <m:t>….+</m:t>
                      </m:r>
                      <m:r>
                        <a:rPr lang="en-US" sz="2800" b="1" i="1"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013939"/>
                <a:ext cx="2846485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53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578553" y="3768935"/>
            <a:ext cx="15680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Irrational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51312" y="2554679"/>
                <a:ext cx="238539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𝟏𝟎</m:t>
                      </m:r>
                      <m:r>
                        <a:rPr lang="en-US" sz="2800" b="1" i="1">
                          <a:latin typeface="Cambria Math"/>
                        </a:rPr>
                        <m:t>.</m:t>
                      </m:r>
                      <m:r>
                        <a:rPr lang="en-US" sz="2800" b="1" i="1">
                          <a:latin typeface="Cambria Math"/>
                        </a:rPr>
                        <m:t>𝟔𝟒𝟕𝟓</m:t>
                      </m:r>
                      <m:r>
                        <a:rPr lang="en-US" sz="2800" b="1" i="1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12" y="2554679"/>
                <a:ext cx="2385397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613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6752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Identify if the answer will be rational or irrational.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70185"/>
                <a:ext cx="2045175" cy="5827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/>
                            </a:rPr>
                            <m:t>𝟓</m:t>
                          </m:r>
                        </m:e>
                      </m:rad>
                      <m:r>
                        <a:rPr lang="en-US" sz="2800" b="1" i="1">
                          <a:latin typeface="Cambria Math"/>
                        </a:rPr>
                        <m:t>∗(−</m:t>
                      </m:r>
                      <m:r>
                        <a:rPr lang="en-US" sz="2800" b="1" i="1">
                          <a:latin typeface="Cambria Math"/>
                        </a:rPr>
                        <m:t>𝟏𝟐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70185"/>
                <a:ext cx="2045175" cy="582724"/>
              </a:xfrm>
              <a:prstGeom prst="rect">
                <a:avLst/>
              </a:prstGeom>
              <a:blipFill rotWithShape="1">
                <a:blip r:embed="rId3"/>
                <a:stretch>
                  <a:fillRect r="-7440" b="-29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9534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Identify if the answer will be rational or irrational.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64000"/>
                <a:ext cx="2412520" cy="5827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/>
                            </a:rPr>
                            <m:t>𝟓</m:t>
                          </m:r>
                        </m:e>
                      </m:rad>
                      <m:r>
                        <a:rPr lang="en-US" sz="2800" b="1" i="1">
                          <a:latin typeface="Cambria Math"/>
                        </a:rPr>
                        <m:t>∗</m:t>
                      </m:r>
                      <m:d>
                        <m:d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𝟏𝟐</m:t>
                          </m:r>
                        </m:e>
                      </m:d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64000"/>
                <a:ext cx="2412520" cy="582724"/>
              </a:xfrm>
              <a:prstGeom prst="rect">
                <a:avLst/>
              </a:prstGeom>
              <a:blipFill rotWithShape="1">
                <a:blip r:embed="rId3"/>
                <a:stretch>
                  <a:fillRect r="-6313" b="-29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81000" y="2013939"/>
                <a:ext cx="368594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.</m:t>
                      </m:r>
                      <m:r>
                        <a:rPr lang="en-US" sz="2800" b="1" i="1">
                          <a:latin typeface="Cambria Math"/>
                        </a:rPr>
                        <m:t>𝟐𝟑𝟔𝟎</m:t>
                      </m:r>
                      <m:r>
                        <a:rPr lang="en-US" sz="2800" b="1" i="1">
                          <a:latin typeface="Cambria Math"/>
                        </a:rPr>
                        <m:t>…..∗</m:t>
                      </m:r>
                      <m:d>
                        <m:d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𝟏𝟐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013939"/>
                <a:ext cx="3685945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97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578553" y="3768935"/>
            <a:ext cx="15680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Irrational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51312" y="2554679"/>
                <a:ext cx="265309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=−</m:t>
                      </m:r>
                      <m:r>
                        <a:rPr lang="en-US" sz="2800" b="1" i="1">
                          <a:latin typeface="Cambria Math"/>
                        </a:rPr>
                        <m:t>𝟐𝟔</m:t>
                      </m:r>
                      <m:r>
                        <a:rPr lang="en-US" sz="2800" b="1" i="1">
                          <a:latin typeface="Cambria Math"/>
                        </a:rPr>
                        <m:t>.</m:t>
                      </m:r>
                      <m:r>
                        <a:rPr lang="en-US" sz="2800" b="1" i="1">
                          <a:latin typeface="Cambria Math"/>
                        </a:rPr>
                        <m:t>𝟖𝟑𝟐𝟖</m:t>
                      </m:r>
                      <m:r>
                        <a:rPr lang="en-US" sz="2800" b="1" i="1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12" y="2554679"/>
                <a:ext cx="2653099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574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04311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Identify if the answer will be rational or irrational.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d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70185"/>
                <a:ext cx="1788695" cy="573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/>
                            </a:rPr>
                            <m:t>𝟑𝟑</m:t>
                          </m:r>
                        </m:e>
                      </m:rad>
                      <m:r>
                        <a:rPr lang="en-US" sz="2800" b="1" i="1">
                          <a:latin typeface="Cambria Math"/>
                        </a:rPr>
                        <m:t>÷</m:t>
                      </m:r>
                      <m:r>
                        <a:rPr lang="en-US" sz="2800" b="1" i="1">
                          <a:latin typeface="Cambria Math"/>
                        </a:rPr>
                        <m:t>𝟑𝟑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70185"/>
                <a:ext cx="1788695" cy="573940"/>
              </a:xfrm>
              <a:prstGeom prst="rect">
                <a:avLst/>
              </a:prstGeom>
              <a:blipFill rotWithShape="1">
                <a:blip r:embed="rId3"/>
                <a:stretch>
                  <a:fillRect t="-1064" r="-8503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57383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Identify if the answer will be rational or irrational.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d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64000"/>
                <a:ext cx="1788695" cy="573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/>
                            </a:rPr>
                            <m:t>𝟑𝟑</m:t>
                          </m:r>
                        </m:e>
                      </m:rad>
                      <m:r>
                        <a:rPr lang="en-US" sz="2800" b="1" i="1">
                          <a:latin typeface="Cambria Math"/>
                        </a:rPr>
                        <m:t>÷</m:t>
                      </m:r>
                      <m:r>
                        <a:rPr lang="en-US" sz="2800" b="1" i="1">
                          <a:latin typeface="Cambria Math"/>
                        </a:rPr>
                        <m:t>𝟑𝟑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64000"/>
                <a:ext cx="1788695" cy="573940"/>
              </a:xfrm>
              <a:prstGeom prst="rect">
                <a:avLst/>
              </a:prstGeom>
              <a:blipFill rotWithShape="1">
                <a:blip r:embed="rId3"/>
                <a:stretch>
                  <a:fillRect t="-1064" r="-8503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81000" y="2013939"/>
                <a:ext cx="4867486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𝟏</m:t>
                      </m:r>
                      <m:r>
                        <a:rPr lang="en-US" sz="2800" b="1" i="1" smtClean="0">
                          <a:latin typeface="Cambria Math"/>
                        </a:rPr>
                        <m:t>.</m:t>
                      </m:r>
                      <m:r>
                        <a:rPr lang="en-US" sz="2800" b="1" i="1" smtClean="0">
                          <a:latin typeface="Cambria Math"/>
                        </a:rPr>
                        <m:t>𝟕𝟑𝟐𝟏𝟓</m:t>
                      </m:r>
                      <m:r>
                        <a:rPr lang="en-US" sz="2800" b="1" i="1" smtClean="0">
                          <a:latin typeface="Cambria Math"/>
                        </a:rPr>
                        <m:t>…..÷</m:t>
                      </m:r>
                      <m:r>
                        <a:rPr lang="en-US" sz="2800" b="1" i="1" smtClean="0">
                          <a:latin typeface="Cambria Math"/>
                        </a:rPr>
                        <m:t>𝟑</m:t>
                      </m:r>
                      <m:r>
                        <a:rPr lang="en-US" sz="2800" b="1" i="1" smtClean="0">
                          <a:latin typeface="Cambria Math"/>
                        </a:rPr>
                        <m:t>.</m:t>
                      </m:r>
                      <m:r>
                        <a:rPr lang="en-US" sz="2800" b="1" i="1" smtClean="0">
                          <a:latin typeface="Cambria Math"/>
                        </a:rPr>
                        <m:t>𝟑𝟏𝟔𝟔</m:t>
                      </m:r>
                      <m:r>
                        <a:rPr lang="en-US" sz="2800" b="1" i="1" smtClean="0">
                          <a:latin typeface="Cambria Math"/>
                        </a:rPr>
                        <m:t>…..</m:t>
                      </m:r>
                    </m:oMath>
                  </m:oMathPara>
                </a14:m>
                <a:endParaRPr lang="en-US" sz="2800" b="1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𝟎</m:t>
                      </m:r>
                      <m:r>
                        <a:rPr lang="en-US" sz="2800" b="1" i="1">
                          <a:latin typeface="Cambria Math"/>
                        </a:rPr>
                        <m:t>.</m:t>
                      </m:r>
                      <m:r>
                        <a:rPr lang="en-US" sz="2800" b="1" i="1">
                          <a:latin typeface="Cambria Math"/>
                        </a:rPr>
                        <m:t>𝟓𝟐𝟐𝟐𝟑</m:t>
                      </m:r>
                      <m:r>
                        <a:rPr lang="en-US" sz="2800" b="1" i="1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013939"/>
                <a:ext cx="4867486" cy="954107"/>
              </a:xfrm>
              <a:prstGeom prst="rect">
                <a:avLst/>
              </a:prstGeom>
              <a:blipFill rotWithShape="1">
                <a:blip r:embed="rId4"/>
                <a:stretch>
                  <a:fillRect t="-5732" r="-2256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578553" y="3768935"/>
            <a:ext cx="15680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Irrational</a:t>
            </a:r>
          </a:p>
        </p:txBody>
      </p:sp>
    </p:spTree>
    <p:extLst>
      <p:ext uri="{BB962C8B-B14F-4D97-AF65-F5344CB8AC3E}">
        <p14:creationId xmlns:p14="http://schemas.microsoft.com/office/powerpoint/2010/main" val="29532284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Irrational Numbers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25909325"/>
                  </p:ext>
                </p:extLst>
              </p:nvPr>
            </p:nvGraphicFramePr>
            <p:xfrm>
              <a:off x="609600" y="895347"/>
              <a:ext cx="7848600" cy="342900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75801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2988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86070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11430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1200"/>
                            </a:spcBef>
                            <a:spcAft>
                              <a:spcPts val="60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800" b="1"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Commutative Property</a:t>
                          </a:r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800"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for Addition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800"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for Multiplication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𝒂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𝒃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𝒃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𝒂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∗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𝒃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𝒃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∗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430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1200"/>
                            </a:spcBef>
                            <a:spcAft>
                              <a:spcPts val="60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800" b="1"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Associative Property</a:t>
                          </a:r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800"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for Addition: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800"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for Multiplication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  <m:t>𝒂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  <m:t>+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  <m:t>𝒃</m:t>
                                    </m:r>
                                  </m:e>
                                </m:d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𝒄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𝒃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  <m:t>𝒂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  <m:t>+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  <m:t>𝒄</m:t>
                                    </m:r>
                                  </m:e>
                                </m:d>
                              </m:oMath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  <m:t>𝒂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  <m:t>∗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  <m:t>𝒃</m:t>
                                    </m:r>
                                  </m:e>
                                </m:d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∗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𝒄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𝒃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∗</m:t>
                                </m:r>
                                <m:d>
                                  <m:d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  <m:t>𝒂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  <m:t>∗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  <m:t>𝒄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71501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1200"/>
                            </a:spcBef>
                            <a:spcAft>
                              <a:spcPts val="60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800" b="1"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Distributive Property</a:t>
                          </a:r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1200"/>
                            </a:spcBef>
                            <a:spcAft>
                              <a:spcPts val="60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800"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𝒂</m:t>
                                </m:r>
                                <m:d>
                                  <m:d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  <m:t>𝒃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  <m:t>+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  <m:t>𝒄</m:t>
                                    </m:r>
                                  </m:e>
                                </m:d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𝒂𝒃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𝒂𝒄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71501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1200"/>
                            </a:spcBef>
                            <a:spcAft>
                              <a:spcPts val="60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800" b="1"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Additive Identity</a:t>
                          </a:r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1200"/>
                            </a:spcBef>
                            <a:spcAft>
                              <a:spcPts val="60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800"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𝒂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𝟎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𝟎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𝒂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25909325"/>
                  </p:ext>
                </p:extLst>
              </p:nvPr>
            </p:nvGraphicFramePr>
            <p:xfrm>
              <a:off x="609600" y="895347"/>
              <a:ext cx="7848600" cy="342900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758013"/>
                    <a:gridCol w="2229883"/>
                    <a:gridCol w="2860704"/>
                  </a:tblGrid>
                  <a:tr h="11430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1200"/>
                            </a:spcBef>
                            <a:spcAft>
                              <a:spcPts val="60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800" b="1"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Commutative Property</a:t>
                          </a:r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800"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for Addition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800"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for Multiplication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74627" t="-535" b="-201604"/>
                          </a:stretch>
                        </a:blipFill>
                      </a:tcPr>
                    </a:tc>
                  </a:tr>
                  <a:tr h="11430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1200"/>
                            </a:spcBef>
                            <a:spcAft>
                              <a:spcPts val="60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800" b="1"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Associative Property</a:t>
                          </a:r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800"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for Addition: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800"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for Multiplication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74627" t="-100000" b="-100532"/>
                          </a:stretch>
                        </a:blipFill>
                      </a:tcPr>
                    </a:tc>
                  </a:tr>
                  <a:tr h="571501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1200"/>
                            </a:spcBef>
                            <a:spcAft>
                              <a:spcPts val="60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800" b="1"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Distributive Property</a:t>
                          </a:r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1200"/>
                            </a:spcBef>
                            <a:spcAft>
                              <a:spcPts val="60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800"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74627" t="-404301" b="-103226"/>
                          </a:stretch>
                        </a:blipFill>
                      </a:tcPr>
                    </a:tc>
                  </a:tr>
                  <a:tr h="571501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1200"/>
                            </a:spcBef>
                            <a:spcAft>
                              <a:spcPts val="60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800" b="1"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Additive Identity</a:t>
                          </a:r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1200"/>
                            </a:spcBef>
                            <a:spcAft>
                              <a:spcPts val="60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800"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74627" t="-498936" b="-212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668374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3: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Insert a rational and an irrational number between each numbers.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70185"/>
                <a:ext cx="142699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>
                          <a:latin typeface="Cambria Math"/>
                        </a:rPr>
                        <m:t>and</m:t>
                      </m:r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70185"/>
                <a:ext cx="1426994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153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22242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3: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Insert a rational and an irrational number between each numbers.</a:t>
            </a:r>
          </a:p>
          <a:p>
            <a:pPr marL="0" indent="0">
              <a:buNone/>
            </a:pP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64000"/>
                <a:ext cx="142699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>
                          <a:latin typeface="Cambria Math"/>
                        </a:rPr>
                        <m:t>and</m:t>
                      </m:r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64000"/>
                <a:ext cx="1426994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153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94702" y="2017979"/>
                <a:ext cx="4589398" cy="9077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.</m:t>
                      </m:r>
                      <m:r>
                        <a:rPr lang="en-US" sz="2800" b="1" i="1">
                          <a:latin typeface="Cambria Math"/>
                        </a:rPr>
                        <m:t>𝟓</m:t>
                      </m:r>
                      <m:r>
                        <a:rPr lang="en-US" sz="2800" b="1" i="1">
                          <a:latin typeface="Cambria Math"/>
                        </a:rPr>
                        <m:t>    </m:t>
                      </m:r>
                      <m:r>
                        <a:rPr lang="en-US" sz="2800" b="1" i="1">
                          <a:latin typeface="Cambria Math"/>
                        </a:rPr>
                        <m:t>𝐑𝐚𝐭𝐢𝐨𝐧𝐚𝐥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702" y="2017979"/>
                <a:ext cx="4589398" cy="907749"/>
              </a:xfrm>
              <a:prstGeom prst="rect">
                <a:avLst/>
              </a:prstGeom>
              <a:blipFill rotWithShape="1">
                <a:blip r:embed="rId4"/>
                <a:stretch>
                  <a:fillRect r="-2922" b="-2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94702" y="3105150"/>
                <a:ext cx="4873835" cy="573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>
                              <a:latin typeface="Cambria Math"/>
                            </a:rPr>
                            <m:t>∗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𝟑</m:t>
                          </m:r>
                        </m:e>
                      </m:rad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/>
                            </a:rPr>
                            <m:t>𝟔</m:t>
                          </m:r>
                        </m:e>
                      </m:rad>
                      <m:r>
                        <a:rPr lang="en-US" sz="2800" b="1" i="1">
                          <a:latin typeface="Cambria Math"/>
                        </a:rPr>
                        <m:t>             </m:t>
                      </m:r>
                      <m:r>
                        <a:rPr lang="en-US" sz="2800" b="1" i="1">
                          <a:latin typeface="Cambria Math"/>
                        </a:rPr>
                        <m:t>𝐈𝐫𝐫𝐚𝐭𝐢𝐨𝐧𝐚𝐥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702" y="3105150"/>
                <a:ext cx="4873835" cy="573940"/>
              </a:xfrm>
              <a:prstGeom prst="rect">
                <a:avLst/>
              </a:prstGeom>
              <a:blipFill rotWithShape="1">
                <a:blip r:embed="rId5"/>
                <a:stretch>
                  <a:fillRect t="-1053" r="-2879" b="-2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2049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3: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Insert a rational and an irrational number between each numbers.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70185"/>
                <a:ext cx="142699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𝟓</m:t>
                      </m:r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>
                          <a:latin typeface="Cambria Math"/>
                        </a:rPr>
                        <m:t>and</m:t>
                      </m:r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70185"/>
                <a:ext cx="1426994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153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32678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3: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Insert a rational and an irrational number between each numbers.</a:t>
            </a:r>
          </a:p>
          <a:p>
            <a:pPr marL="0" indent="0">
              <a:buNone/>
            </a:pP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64000"/>
                <a:ext cx="142699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𝟓</m:t>
                      </m:r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>
                          <a:latin typeface="Cambria Math"/>
                        </a:rPr>
                        <m:t>and</m:t>
                      </m:r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64000"/>
                <a:ext cx="1426994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153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94702" y="2017979"/>
                <a:ext cx="4804200" cy="9077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/>
                            </a:rPr>
                            <m:t>𝟓</m:t>
                          </m:r>
                          <m:r>
                            <a:rPr lang="en-US" sz="2800" b="1" i="1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𝟔</m:t>
                          </m:r>
                        </m:num>
                        <m:den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/>
                            </a:rPr>
                            <m:t>𝟏𝟏</m:t>
                          </m:r>
                        </m:num>
                        <m:den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𝟓</m:t>
                      </m:r>
                      <m:r>
                        <a:rPr lang="en-US" sz="2800" b="1" i="1">
                          <a:latin typeface="Cambria Math"/>
                        </a:rPr>
                        <m:t>.</m:t>
                      </m:r>
                      <m:r>
                        <a:rPr lang="en-US" sz="2800" b="1" i="1">
                          <a:latin typeface="Cambria Math"/>
                        </a:rPr>
                        <m:t>𝟓</m:t>
                      </m:r>
                      <m:r>
                        <a:rPr lang="en-US" sz="2800" b="1" i="1">
                          <a:latin typeface="Cambria Math"/>
                        </a:rPr>
                        <m:t>    </m:t>
                      </m:r>
                      <m:r>
                        <a:rPr lang="en-US" sz="2800" b="1" i="1">
                          <a:latin typeface="Cambria Math"/>
                        </a:rPr>
                        <m:t>𝐑𝐚𝐭𝐢𝐨𝐧𝐚𝐥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702" y="2017979"/>
                <a:ext cx="4804200" cy="907749"/>
              </a:xfrm>
              <a:prstGeom prst="rect">
                <a:avLst/>
              </a:prstGeom>
              <a:blipFill rotWithShape="1">
                <a:blip r:embed="rId4"/>
                <a:stretch>
                  <a:fillRect r="-2792" b="-2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94702" y="3105150"/>
                <a:ext cx="5106270" cy="5827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/>
                            </a:rPr>
                            <m:t>𝟓</m:t>
                          </m:r>
                          <m:r>
                            <a:rPr lang="en-US" sz="2800" b="1" i="1">
                              <a:latin typeface="Cambria Math"/>
                            </a:rPr>
                            <m:t>∗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𝟔</m:t>
                          </m:r>
                        </m:e>
                      </m:rad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latin typeface="Cambria Math"/>
                            </a:rPr>
                            <m:t>𝟑𝟎</m:t>
                          </m:r>
                        </m:e>
                      </m:rad>
                      <m:r>
                        <a:rPr lang="en-US" sz="2800" b="1" i="1">
                          <a:latin typeface="Cambria Math"/>
                        </a:rPr>
                        <m:t>             </m:t>
                      </m:r>
                      <m:r>
                        <a:rPr lang="en-US" sz="2800" b="1" i="0">
                          <a:latin typeface="Cambria Math"/>
                        </a:rPr>
                        <m:t>𝐈𝐫𝐫𝐚𝐭𝐢𝐨𝐧𝐚</m:t>
                      </m:r>
                      <m:r>
                        <a:rPr lang="en-US" sz="2800" b="1" i="0" smtClean="0">
                          <a:latin typeface="Cambria Math"/>
                        </a:rPr>
                        <m:t>𝐥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702" y="3105150"/>
                <a:ext cx="5106270" cy="582724"/>
              </a:xfrm>
              <a:prstGeom prst="rect">
                <a:avLst/>
              </a:prstGeom>
              <a:blipFill rotWithShape="1">
                <a:blip r:embed="rId5"/>
                <a:stretch>
                  <a:fillRect r="-2387" b="-29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5567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6750"/>
            <a:ext cx="89154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b="1" dirty="0">
                <a:solidFill>
                  <a:srgbClr val="0070C0"/>
                </a:solidFill>
              </a:rPr>
              <a:t>Key Vocabulary:</a:t>
            </a:r>
          </a:p>
          <a:p>
            <a:pPr marL="0" indent="0" algn="ctr">
              <a:buNone/>
            </a:pPr>
            <a:r>
              <a:rPr lang="en-US" sz="2800" dirty="0"/>
              <a:t>Irrational Numbers</a:t>
            </a:r>
          </a:p>
          <a:p>
            <a:pPr marL="0" indent="0" algn="ctr">
              <a:buNone/>
            </a:pPr>
            <a:r>
              <a:rPr lang="en-US" sz="2800" dirty="0"/>
              <a:t>Commutative Property</a:t>
            </a:r>
          </a:p>
          <a:p>
            <a:pPr marL="0" indent="0" algn="ctr">
              <a:buNone/>
            </a:pPr>
            <a:r>
              <a:rPr lang="en-US" sz="2800" dirty="0"/>
              <a:t>Associative Property</a:t>
            </a:r>
          </a:p>
          <a:p>
            <a:pPr marL="0" indent="0" algn="ctr">
              <a:buNone/>
            </a:pPr>
            <a:r>
              <a:rPr lang="en-US" sz="2800" dirty="0"/>
              <a:t>Distributive Property</a:t>
            </a:r>
          </a:p>
          <a:p>
            <a:pPr marL="0" indent="0" algn="ctr">
              <a:buNone/>
            </a:pPr>
            <a:r>
              <a:rPr lang="en-US" sz="2800" dirty="0"/>
              <a:t>Additive Identity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3294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Irrational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438150"/>
                <a:ext cx="8153400" cy="4343400"/>
              </a:xfrm>
            </p:spPr>
            <p:txBody>
              <a:bodyPr>
                <a:normAutofit/>
              </a:bodyPr>
              <a:lstStyle/>
              <a:p>
                <a:pPr marL="0" marR="0" indent="0" algn="ctr">
                  <a:lnSpc>
                    <a:spcPct val="115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  <a:tabLst>
                    <a:tab pos="1605915" algn="l"/>
                  </a:tabLst>
                </a:pPr>
                <a:r>
                  <a:rPr lang="en-US" sz="3600" b="1" i="1" u="sng" dirty="0">
                    <a:solidFill>
                      <a:srgbClr val="4F81BD"/>
                    </a:solidFill>
                    <a:ea typeface="MS Mincho"/>
                    <a:cs typeface="Calibri"/>
                  </a:rPr>
                  <a:t>Properties of Irrational Numbers</a:t>
                </a:r>
                <a:endParaRPr lang="en-US" sz="2800" dirty="0">
                  <a:ea typeface="MS Mincho"/>
                  <a:cs typeface="Times New Roman"/>
                </a:endParaRPr>
              </a:p>
              <a:p>
                <a:pPr marL="0" marR="0" indent="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  <a:tabLst>
                    <a:tab pos="1605915" algn="l"/>
                  </a:tabLst>
                </a:pPr>
                <a:r>
                  <a:rPr lang="en-US" sz="2800" b="1" u="sng" dirty="0">
                    <a:solidFill>
                      <a:srgbClr val="632523"/>
                    </a:solidFill>
                    <a:ea typeface="MS Mincho"/>
                    <a:cs typeface="Calibri"/>
                  </a:rPr>
                  <a:t>1. The decimal expansion of an irrational number is non-terminating non-recurring. </a:t>
                </a:r>
                <a:endParaRPr lang="en-US" sz="2800" dirty="0">
                  <a:ea typeface="MS Mincho"/>
                  <a:cs typeface="Times New Roman"/>
                </a:endParaRPr>
              </a:p>
              <a:p>
                <a:pPr marL="0" marR="0" indent="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  <a:tabLst>
                    <a:tab pos="1605915" algn="l"/>
                  </a:tabLst>
                </a:pPr>
                <a:r>
                  <a:rPr lang="en-US" sz="2800" b="1" dirty="0">
                    <a:ea typeface="MS Mincho"/>
                    <a:cs typeface="Calibri"/>
                  </a:rPr>
                  <a:t>Example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Calibri"/>
                      </a:rPr>
                      <m:t>:</m:t>
                    </m:r>
                    <m:r>
                      <a:rPr lang="en-US" sz="2800" i="1">
                        <a:effectLst/>
                        <a:latin typeface="Cambria Math"/>
                        <a:ea typeface="MS Mincho"/>
                        <a:cs typeface="Calibri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MS Mincho"/>
                            <a:cs typeface="Calibri"/>
                          </a:rPr>
                        </m:ctrlPr>
                      </m:radPr>
                      <m:deg/>
                      <m:e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Calibri"/>
                          </a:rPr>
                          <m:t>𝟓</m:t>
                        </m:r>
                      </m:e>
                    </m:rad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Calibri"/>
                      </a:rPr>
                      <m:t>=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Calibri"/>
                      </a:rPr>
                      <m:t>𝟐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Calibri"/>
                      </a:rPr>
                      <m:t>.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Calibri"/>
                      </a:rPr>
                      <m:t>𝟐𝟑𝟔𝟎𝟔𝟕𝟗𝟕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Calibri"/>
                      </a:rPr>
                      <m:t>…………..</m:t>
                    </m:r>
                  </m:oMath>
                </a14:m>
                <a:endParaRPr lang="en-US" sz="2800" dirty="0">
                  <a:ea typeface="MS Mincho"/>
                  <a:cs typeface="Times New Roman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0"/>
                  </a:spcAft>
                  <a:tabLst>
                    <a:tab pos="1605915" algn="l"/>
                  </a:tabLst>
                </a:pPr>
                <a:endParaRPr lang="en-US" sz="2800" dirty="0">
                  <a:ea typeface="MS Mincho"/>
                  <a:cs typeface="Times New Roman"/>
                </a:endParaRP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438150"/>
                <a:ext cx="8153400" cy="4343400"/>
              </a:xfrm>
              <a:blipFill rotWithShape="1">
                <a:blip r:embed="rId2"/>
                <a:stretch>
                  <a:fillRect l="-1571" t="-983" r="-2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:\Users\Snezana Calovska\Desktop\MathTeacherCoach (1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6681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Irrational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438150"/>
                <a:ext cx="8153400" cy="4343400"/>
              </a:xfrm>
            </p:spPr>
            <p:txBody>
              <a:bodyPr>
                <a:normAutofit/>
              </a:bodyPr>
              <a:lstStyle/>
              <a:p>
                <a:pPr marL="0" marR="0" indent="0" algn="ctr">
                  <a:lnSpc>
                    <a:spcPct val="115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  <a:tabLst>
                    <a:tab pos="1605915" algn="l"/>
                  </a:tabLst>
                </a:pPr>
                <a:r>
                  <a:rPr lang="en-US" sz="3600" b="1" i="1" u="sng" dirty="0">
                    <a:solidFill>
                      <a:srgbClr val="4F81BD"/>
                    </a:solidFill>
                    <a:ea typeface="MS Mincho"/>
                    <a:cs typeface="Calibri"/>
                  </a:rPr>
                  <a:t>Properties of Irrational Numbers</a:t>
                </a:r>
                <a:endParaRPr lang="en-US" sz="2800" dirty="0">
                  <a:ea typeface="MS Mincho"/>
                  <a:cs typeface="Times New Roman"/>
                </a:endParaRPr>
              </a:p>
              <a:p>
                <a:pPr marL="0" marR="0" indent="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  <a:tabLst>
                    <a:tab pos="1605915" algn="l"/>
                  </a:tabLst>
                </a:pPr>
                <a:r>
                  <a:rPr lang="en-US" sz="2800" b="1" u="sng" dirty="0">
                    <a:solidFill>
                      <a:srgbClr val="632523"/>
                    </a:solidFill>
                    <a:ea typeface="MS Mincho"/>
                    <a:cs typeface="Calibri"/>
                  </a:rPr>
                  <a:t>2. The sum or difference of a rational number and an irrational number is irrational.</a:t>
                </a:r>
                <a:endParaRPr lang="en-US" sz="2800" dirty="0">
                  <a:ea typeface="MS Mincho"/>
                  <a:cs typeface="Times New Roman"/>
                </a:endParaRPr>
              </a:p>
              <a:p>
                <a:pPr marL="0" marR="0" indent="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0"/>
                  </a:spcAft>
                  <a:buNone/>
                  <a:tabLst>
                    <a:tab pos="1605915" algn="l"/>
                  </a:tabLst>
                </a:pPr>
                <a:r>
                  <a:rPr lang="en-US" sz="2800" b="1" dirty="0">
                    <a:ea typeface="MS Mincho"/>
                    <a:cs typeface="Calibri"/>
                  </a:rPr>
                  <a:t>Example: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𝟓</m:t>
                    </m:r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en-US" sz="28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𝟑</m:t>
                        </m:r>
                      </m:e>
                    </m:rad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𝟓</m:t>
                    </m:r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+</m:t>
                    </m:r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𝟏</m:t>
                    </m:r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.</m:t>
                    </m:r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𝟕𝟑𝟐𝟏𝟓</m:t>
                    </m:r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……=</m:t>
                    </m:r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𝟔</m:t>
                    </m:r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.</m:t>
                    </m:r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𝟕𝟑𝟐𝟏𝟓</m:t>
                    </m:r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……..</m:t>
                    </m:r>
                  </m:oMath>
                </a14:m>
                <a:endParaRPr lang="en-US" sz="2800" dirty="0">
                  <a:ea typeface="MS Mincho"/>
                  <a:cs typeface="Times New Roman"/>
                </a:endParaRPr>
              </a:p>
              <a:p>
                <a:pPr marL="0" marR="0" indent="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0"/>
                  </a:spcAft>
                  <a:buNone/>
                  <a:tabLst>
                    <a:tab pos="1605915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𝟓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𝟑</m:t>
                          </m:r>
                        </m:e>
                      </m:rad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𝟓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−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𝟏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.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𝟕𝟑𝟐𝟏𝟓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……=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𝟑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.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𝟐𝟔𝟕𝟗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……..</m:t>
                      </m:r>
                    </m:oMath>
                  </m:oMathPara>
                </a14:m>
                <a:endParaRPr lang="en-US" sz="2800" dirty="0">
                  <a:ea typeface="MS Mincho"/>
                  <a:cs typeface="Times New Roman"/>
                </a:endParaRP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438150"/>
                <a:ext cx="8153400" cy="4343400"/>
              </a:xfrm>
              <a:blipFill rotWithShape="1">
                <a:blip r:embed="rId2"/>
                <a:stretch>
                  <a:fillRect l="-1571" t="-983" r="-2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:\Users\Snezana Calovska\Desktop\MathTeacherCoach (1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7313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Irrational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438150"/>
                <a:ext cx="8153400" cy="4343400"/>
              </a:xfrm>
            </p:spPr>
            <p:txBody>
              <a:bodyPr>
                <a:normAutofit/>
              </a:bodyPr>
              <a:lstStyle/>
              <a:p>
                <a:pPr marL="0" marR="0" indent="0" algn="ctr">
                  <a:lnSpc>
                    <a:spcPct val="115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  <a:tabLst>
                    <a:tab pos="1605915" algn="l"/>
                  </a:tabLst>
                </a:pPr>
                <a:r>
                  <a:rPr lang="en-US" sz="3600" b="1" i="1" u="sng" dirty="0">
                    <a:solidFill>
                      <a:srgbClr val="4F81BD"/>
                    </a:solidFill>
                    <a:ea typeface="MS Mincho"/>
                    <a:cs typeface="Calibri"/>
                  </a:rPr>
                  <a:t>Properties of Irrational Numbers</a:t>
                </a:r>
                <a:endParaRPr lang="en-US" sz="2800" dirty="0">
                  <a:ea typeface="MS Mincho"/>
                  <a:cs typeface="Times New Roman"/>
                </a:endParaRPr>
              </a:p>
              <a:p>
                <a:pPr marL="0" marR="0" indent="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  <a:tabLst>
                    <a:tab pos="1605915" algn="l"/>
                  </a:tabLst>
                </a:pPr>
                <a:r>
                  <a:rPr lang="en-US" sz="2800" b="1" u="sng" dirty="0">
                    <a:solidFill>
                      <a:srgbClr val="632523"/>
                    </a:solidFill>
                    <a:ea typeface="MS Mincho"/>
                    <a:cs typeface="Calibri"/>
                  </a:rPr>
                  <a:t>3. The product or quotient of a non-zero rational number with an irrational number is irrational.</a:t>
                </a:r>
                <a:endParaRPr lang="en-US" sz="2800" dirty="0">
                  <a:ea typeface="MS Mincho"/>
                  <a:cs typeface="Times New Roman"/>
                </a:endParaRPr>
              </a:p>
              <a:p>
                <a:pPr marL="0" marR="0" indent="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  <a:tabLst>
                    <a:tab pos="1605915" algn="l"/>
                  </a:tabLst>
                </a:pPr>
                <a:r>
                  <a:rPr lang="en-US" sz="2800" b="1" dirty="0">
                    <a:ea typeface="MS Mincho"/>
                    <a:cs typeface="Calibri"/>
                  </a:rPr>
                  <a:t>Example: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Calibri"/>
                      </a:rPr>
                      <m:t>         </m:t>
                    </m:r>
                    <m:r>
                      <a:rPr lang="en-US" sz="2800" b="1" i="1" smtClean="0">
                        <a:effectLst/>
                        <a:latin typeface="Cambria Math"/>
                        <a:ea typeface="MS Mincho"/>
                        <a:cs typeface="Calibri"/>
                      </a:rPr>
                      <m:t>        </m:t>
                    </m:r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𝟐</m:t>
                    </m:r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  <m:rad>
                      <m:radPr>
                        <m:degHide m:val="on"/>
                        <m:ctrlP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en-US" sz="28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𝟐</m:t>
                        </m:r>
                      </m:e>
                    </m:rad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en-US" sz="28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𝟐</m:t>
                        </m:r>
                      </m:e>
                    </m:rad>
                  </m:oMath>
                </a14:m>
                <a:endParaRPr lang="en-US" sz="2800" b="1" i="1" dirty="0">
                  <a:effectLst/>
                  <a:latin typeface="Cambria Math"/>
                  <a:ea typeface="Calibri"/>
                  <a:cs typeface="Times New Roman"/>
                </a:endParaRPr>
              </a:p>
              <a:p>
                <a:pPr marL="0" marR="0" indent="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  <a:tabLst>
                    <a:tab pos="160591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e>
                      </m:rad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÷</m:t>
                      </m:r>
                      <m:d>
                        <m:d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𝟑</m:t>
                          </m:r>
                        </m:e>
                      </m:d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=−</m:t>
                      </m:r>
                      <m:f>
                        <m:f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800" b="1" i="1">
                                  <a:effectLst/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𝟐</m:t>
                              </m:r>
                            </m:e>
                          </m:rad>
                        </m:num>
                        <m:den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800" dirty="0">
                  <a:ea typeface="MS Mincho"/>
                  <a:cs typeface="Times New Roman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0"/>
                  </a:spcAft>
                  <a:tabLst>
                    <a:tab pos="1605915" algn="l"/>
                  </a:tabLst>
                </a:pPr>
                <a:endParaRPr lang="en-US" sz="2800" dirty="0">
                  <a:ea typeface="MS Mincho"/>
                  <a:cs typeface="Times New Roman"/>
                </a:endParaRP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438150"/>
                <a:ext cx="8153400" cy="4343400"/>
              </a:xfrm>
              <a:blipFill rotWithShape="1">
                <a:blip r:embed="rId2"/>
                <a:stretch>
                  <a:fillRect l="-1571" t="-983" r="-2543" b="-17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:\Users\Snezana Calovska\Desktop\MathTeacherCoach (1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7313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Irrational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438150"/>
                <a:ext cx="8153400" cy="4343400"/>
              </a:xfrm>
            </p:spPr>
            <p:txBody>
              <a:bodyPr>
                <a:normAutofit fontScale="85000" lnSpcReduction="20000"/>
              </a:bodyPr>
              <a:lstStyle/>
              <a:p>
                <a:pPr marL="0" marR="0" indent="0" algn="ctr">
                  <a:lnSpc>
                    <a:spcPct val="115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  <a:tabLst>
                    <a:tab pos="1605915" algn="l"/>
                  </a:tabLst>
                </a:pPr>
                <a:r>
                  <a:rPr lang="en-US" sz="3600" b="1" i="1" u="sng" dirty="0">
                    <a:solidFill>
                      <a:srgbClr val="4F81BD"/>
                    </a:solidFill>
                    <a:ea typeface="MS Mincho"/>
                    <a:cs typeface="Calibri"/>
                  </a:rPr>
                  <a:t>Properties of Irrational Numbers</a:t>
                </a:r>
                <a:endParaRPr lang="en-US" sz="2800" dirty="0">
                  <a:ea typeface="MS Mincho"/>
                  <a:cs typeface="Times New Roman"/>
                </a:endParaRPr>
              </a:p>
              <a:p>
                <a:pPr marL="0" marR="0" indent="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  <a:tabLst>
                    <a:tab pos="1605915" algn="l"/>
                  </a:tabLst>
                </a:pPr>
                <a:r>
                  <a:rPr lang="en-US" sz="2800" b="1" u="sng" dirty="0">
                    <a:solidFill>
                      <a:srgbClr val="632523"/>
                    </a:solidFill>
                    <a:ea typeface="MS Mincho"/>
                    <a:cs typeface="Calibri"/>
                  </a:rPr>
                  <a:t>4.  If you add, subtract, multiply or divide two irrationals, the result may be rational or irrational.</a:t>
                </a:r>
                <a:endParaRPr lang="en-US" sz="2800" dirty="0">
                  <a:ea typeface="MS Mincho"/>
                  <a:cs typeface="Times New Roman"/>
                </a:endParaRPr>
              </a:p>
              <a:p>
                <a:pPr marL="0" marR="0" indent="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  <a:tabLst>
                    <a:tab pos="1605915" algn="l"/>
                  </a:tabLst>
                </a:pPr>
                <a:r>
                  <a:rPr lang="en-US" sz="2800" b="1" dirty="0">
                    <a:ea typeface="MS Mincho"/>
                    <a:cs typeface="Calibri"/>
                  </a:rPr>
                  <a:t>Example:</a:t>
                </a:r>
              </a:p>
              <a:p>
                <a:pPr marL="0" marR="0" indent="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  <a:tabLst>
                    <a:tab pos="1605915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e>
                      </m:rad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𝟑</m:t>
                          </m:r>
                        </m:e>
                      </m:rad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𝟏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.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𝟒𝟏𝟒𝟐𝟏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….+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𝟏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.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𝟕𝟑𝟐𝟏𝟓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…..=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𝟑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.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𝟏𝟒𝟔𝟐𝟔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…….</m:t>
                      </m:r>
                    </m:oMath>
                  </m:oMathPara>
                </a14:m>
                <a:endParaRPr lang="en-US" sz="2800" dirty="0">
                  <a:ea typeface="MS Mincho"/>
                  <a:cs typeface="Times New Roman"/>
                </a:endParaRPr>
              </a:p>
              <a:p>
                <a:pPr marL="0" marR="0" indent="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  <a:tabLst>
                    <a:tab pos="1605915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𝟑</m:t>
                          </m:r>
                        </m:e>
                      </m:rad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𝟑</m:t>
                          </m:r>
                        </m:e>
                      </m:rad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𝟏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.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𝟕𝟑𝟐𝟏𝟓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…..−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𝟏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.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𝟕𝟑𝟐𝟏𝟓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….=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𝟎</m:t>
                      </m:r>
                    </m:oMath>
                  </m:oMathPara>
                </a14:m>
                <a:endParaRPr lang="en-US" sz="2800" dirty="0">
                  <a:ea typeface="MS Mincho"/>
                  <a:cs typeface="Times New Roman"/>
                </a:endParaRPr>
              </a:p>
              <a:p>
                <a:pPr marL="0" marR="0" indent="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  <a:tabLst>
                    <a:tab pos="1605915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e>
                      </m:rad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𝟑</m:t>
                          </m:r>
                        </m:e>
                      </m:rad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𝟏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.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𝟒𝟏𝟒𝟐𝟏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….−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𝟏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.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𝟕𝟑𝟐𝟏𝟓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…..=−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𝟎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.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𝟑𝟏𝟕𝟖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…….</m:t>
                      </m:r>
                    </m:oMath>
                  </m:oMathPara>
                </a14:m>
                <a:endParaRPr lang="en-US" sz="2800" dirty="0">
                  <a:ea typeface="MS Mincho"/>
                  <a:cs typeface="Times New Roman"/>
                </a:endParaRPr>
              </a:p>
              <a:p>
                <a:pPr marL="0" marR="0" indent="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  <a:tabLst>
                    <a:tab pos="160591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                         </m:t>
                      </m:r>
                    </m:oMath>
                  </m:oMathPara>
                </a14:m>
                <a:endParaRPr lang="en-US" sz="2800" dirty="0">
                  <a:ea typeface="MS Mincho"/>
                  <a:cs typeface="Times New Roman"/>
                </a:endParaRP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438150"/>
                <a:ext cx="8153400" cy="4343400"/>
              </a:xfrm>
              <a:blipFill rotWithShape="1">
                <a:blip r:embed="rId2"/>
                <a:stretch>
                  <a:fillRect l="-1197" t="-2247" r="-1945" b="-7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:\Users\Snezana Calovska\Desktop\MathTeacherCoach (1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2873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Irrational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438150"/>
                <a:ext cx="8153400" cy="4343400"/>
              </a:xfrm>
            </p:spPr>
            <p:txBody>
              <a:bodyPr>
                <a:normAutofit fontScale="85000" lnSpcReduction="20000"/>
              </a:bodyPr>
              <a:lstStyle/>
              <a:p>
                <a:pPr marL="0" marR="0" indent="0" algn="ctr">
                  <a:lnSpc>
                    <a:spcPct val="115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  <a:tabLst>
                    <a:tab pos="1605915" algn="l"/>
                  </a:tabLst>
                </a:pPr>
                <a:r>
                  <a:rPr lang="en-US" sz="3600" b="1" i="1" u="sng" dirty="0">
                    <a:solidFill>
                      <a:srgbClr val="4F81BD"/>
                    </a:solidFill>
                    <a:ea typeface="MS Mincho"/>
                    <a:cs typeface="Calibri"/>
                  </a:rPr>
                  <a:t>Properties of Irrational Numbers</a:t>
                </a:r>
                <a:endParaRPr lang="en-US" sz="2800" dirty="0">
                  <a:ea typeface="MS Mincho"/>
                  <a:cs typeface="Times New Roman"/>
                </a:endParaRPr>
              </a:p>
              <a:p>
                <a:pPr marL="0" marR="0" indent="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  <a:tabLst>
                    <a:tab pos="1605915" algn="l"/>
                  </a:tabLst>
                </a:pPr>
                <a:r>
                  <a:rPr lang="en-US" sz="2800" b="1" u="sng" dirty="0">
                    <a:solidFill>
                      <a:srgbClr val="632523"/>
                    </a:solidFill>
                    <a:ea typeface="MS Mincho"/>
                    <a:cs typeface="Calibri"/>
                  </a:rPr>
                  <a:t>4.  If you add, subtract, multiply or divide two irrationals, the result may be rational or irrational.</a:t>
                </a:r>
                <a:endParaRPr lang="en-US" sz="2800" dirty="0">
                  <a:ea typeface="MS Mincho"/>
                  <a:cs typeface="Times New Roman"/>
                </a:endParaRPr>
              </a:p>
              <a:p>
                <a:pPr marL="0" marR="0" indent="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  <a:tabLst>
                    <a:tab pos="1605915" algn="l"/>
                  </a:tabLst>
                </a:pPr>
                <a:r>
                  <a:rPr lang="en-US" sz="2800" b="1" dirty="0">
                    <a:ea typeface="MS Mincho"/>
                    <a:cs typeface="Calibri"/>
                  </a:rPr>
                  <a:t>Example: </a:t>
                </a:r>
                <a:endParaRPr lang="en-US" sz="2800" b="1" i="1" dirty="0">
                  <a:effectLst/>
                  <a:latin typeface="Cambria Math"/>
                  <a:ea typeface="Calibri"/>
                  <a:cs typeface="Times New Roman"/>
                </a:endParaRPr>
              </a:p>
              <a:p>
                <a:pPr marL="0" marR="0" indent="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  <a:tabLst>
                    <a:tab pos="1605915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e>
                      </m:rad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∗</m:t>
                      </m:r>
                      <m:rad>
                        <m:radPr>
                          <m:degHide m:val="on"/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𝟑</m:t>
                          </m:r>
                        </m:e>
                      </m:rad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𝟏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.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𝟒𝟏𝟒𝟐𝟏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….∗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𝟏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.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𝟕𝟑𝟐𝟏𝟓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…..=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𝟐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.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𝟒𝟗𝟗𝟔𝟐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……..</m:t>
                      </m:r>
                    </m:oMath>
                  </m:oMathPara>
                </a14:m>
                <a:endParaRPr lang="en-US" sz="2800" dirty="0">
                  <a:ea typeface="MS Mincho"/>
                  <a:cs typeface="Times New Roman"/>
                </a:endParaRPr>
              </a:p>
              <a:p>
                <a:pPr marL="0" marR="0" indent="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  <a:tabLst>
                    <a:tab pos="1605915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e>
                      </m:rad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∗</m:t>
                      </m:r>
                      <m:rad>
                        <m:radPr>
                          <m:degHide m:val="on"/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e>
                      </m:rad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𝟐</m:t>
                      </m:r>
                    </m:oMath>
                  </m:oMathPara>
                </a14:m>
                <a:endParaRPr lang="en-US" sz="2800" dirty="0">
                  <a:ea typeface="MS Mincho"/>
                  <a:cs typeface="Times New Roman"/>
                </a:endParaRPr>
              </a:p>
              <a:p>
                <a:pPr marL="0" marR="0" indent="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  <a:tabLst>
                    <a:tab pos="1605915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e>
                      </m:rad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÷</m:t>
                      </m:r>
                      <m:rad>
                        <m:radPr>
                          <m:degHide m:val="on"/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𝟑</m:t>
                          </m:r>
                        </m:e>
                      </m:rad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𝟏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.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𝟒𝟏𝟒𝟐𝟏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….÷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𝟏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.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𝟕𝟑𝟐𝟏𝟓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…..=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𝟎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.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𝟖𝟏𝟔𝟒𝟒𝟕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……..</m:t>
                      </m:r>
                    </m:oMath>
                  </m:oMathPara>
                </a14:m>
                <a:endParaRPr lang="en-US" sz="2800" dirty="0">
                  <a:ea typeface="MS Mincho"/>
                  <a:cs typeface="Times New Roman"/>
                </a:endParaRPr>
              </a:p>
              <a:p>
                <a:pPr marL="0" marR="0" indent="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  <a:tabLst>
                    <a:tab pos="1605915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e>
                      </m:rad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÷</m:t>
                      </m:r>
                      <m:rad>
                        <m:radPr>
                          <m:degHide m:val="on"/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radPr>
                        <m:deg/>
                        <m:e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e>
                      </m:rad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𝟏</m:t>
                      </m:r>
                    </m:oMath>
                  </m:oMathPara>
                </a14:m>
                <a:endParaRPr lang="en-US" sz="2800" dirty="0">
                  <a:ea typeface="MS Mincho"/>
                  <a:cs typeface="Times New Roman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0"/>
                  </a:spcAft>
                  <a:tabLst>
                    <a:tab pos="1605915" algn="l"/>
                  </a:tabLst>
                </a:pPr>
                <a:endParaRPr lang="en-US" sz="2800" dirty="0">
                  <a:ea typeface="MS Mincho"/>
                  <a:cs typeface="Times New Roman"/>
                </a:endParaRP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438150"/>
                <a:ext cx="8153400" cy="4343400"/>
              </a:xfrm>
              <a:blipFill rotWithShape="1">
                <a:blip r:embed="rId2"/>
                <a:stretch>
                  <a:fillRect l="-1197" t="-2247" r="-1945" b="-203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:\Users\Snezana Calovska\Desktop\MathTeacherCoach (1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2965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Properties of Irrational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49"/>
            <a:ext cx="8991600" cy="103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Identify if the answer will be rational or irrational.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55319" y="1470185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9289" y="1470185"/>
                <a:ext cx="16169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𝟑</m:t>
                      </m:r>
                      <m:r>
                        <a:rPr lang="en-US" sz="2800" b="1" i="1">
                          <a:latin typeface="Cambria Math"/>
                        </a:rPr>
                        <m:t>𝝅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𝝅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9" y="1470185"/>
                <a:ext cx="1616981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939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298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990</Words>
  <Application>Microsoft Office PowerPoint</Application>
  <PresentationFormat>On-screen Show (16:9)</PresentationFormat>
  <Paragraphs>167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Cambria</vt:lpstr>
      <vt:lpstr>Cambria Math</vt:lpstr>
      <vt:lpstr>Office Theme</vt:lpstr>
      <vt:lpstr>Properties of Irrational Numbers</vt:lpstr>
      <vt:lpstr>Properties of Irrational Numbers</vt:lpstr>
      <vt:lpstr>Properties of Irrational Numbers</vt:lpstr>
      <vt:lpstr>Properties of Irrational Numbers</vt:lpstr>
      <vt:lpstr>Properties of Irrational Numbers</vt:lpstr>
      <vt:lpstr>Properties of Irrational Numbers</vt:lpstr>
      <vt:lpstr>Properties of Irrational Numbers</vt:lpstr>
      <vt:lpstr>Properties of Irrational Numbers</vt:lpstr>
      <vt:lpstr>Properties of Irrational Numbers</vt:lpstr>
      <vt:lpstr>Properties of Irrational Numbers</vt:lpstr>
      <vt:lpstr>Properties of Irrational Numbers</vt:lpstr>
      <vt:lpstr>Properties of Irrational Numbers</vt:lpstr>
      <vt:lpstr>Properties of Irrational Numbers</vt:lpstr>
      <vt:lpstr>Properties of Irrational Numbers</vt:lpstr>
      <vt:lpstr>Properties of Irrational Numbers</vt:lpstr>
      <vt:lpstr>Properties of Irrational Numbers</vt:lpstr>
      <vt:lpstr>Properties of Irrational Numbers</vt:lpstr>
      <vt:lpstr>Properties of Irrational Numbers</vt:lpstr>
      <vt:lpstr>Properties of Irrational Numbers</vt:lpstr>
      <vt:lpstr>Properties of Irrational Numbers</vt:lpstr>
      <vt:lpstr>Properties of Irrational Numbers</vt:lpstr>
      <vt:lpstr>Properties of Irrational Numbers</vt:lpstr>
      <vt:lpstr>Properties of Irrational Numbers</vt:lpstr>
      <vt:lpstr>Properties of Irrational Numbers</vt:lpstr>
      <vt:lpstr>Properties of Irrational Numbers</vt:lpstr>
      <vt:lpstr>Properties of Irrational Numbers</vt:lpstr>
      <vt:lpstr>Properties of Irrational Numbers</vt:lpstr>
      <vt:lpstr>Properties of Irrational Numbers</vt:lpstr>
      <vt:lpstr>Properties of Irrational Numbers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2022-06-22T17:16:19Z</dcterms:created>
  <dcterms:modified xsi:type="dcterms:W3CDTF">2022-06-22T17:16:37Z</dcterms:modified>
</cp:coreProperties>
</file>