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6858000" cx="12192000"/>
  <p:notesSz cx="6858000" cy="9144000"/>
  <p:embeddedFontLst>
    <p:embeddedFont>
      <p:font typeface="Comfortaa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9" roundtripDataSignature="AMtx7mgDrqeAbAZxspWpJdn8vGncZgbP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Comfortaa-bold.fntdata"/><Relationship Id="rId27" Type="http://schemas.openxmlformats.org/officeDocument/2006/relationships/font" Target="fonts/Comfortaa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8" name="Google Shape;7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5" name="Google Shape;29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6" name="Google Shape;316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4" name="Google Shape;33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7" name="Google Shape;35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6" name="Google Shape;376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0" name="Google Shape;43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5" name="Google Shape;44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4" name="Google Shape;474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5" name="Google Shape;525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2" name="Google Shape;552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5" name="Google Shape;595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5" name="Google Shape;615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9" name="Google Shape;639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abd55b3e4_0_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g8abd55b3e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8abd55b3e4_0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g8abd55b3e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8abd55b3e4_0_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5" name="Google Shape;225;g8abd55b3e4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3" name="Google Shape;53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4" name="Google Shape;5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1" name="Google Shape;6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Relationship Id="rId4" Type="http://schemas.openxmlformats.org/officeDocument/2006/relationships/image" Target="../media/image6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/>
          <p:nvPr>
            <p:ph type="ctrTitle"/>
          </p:nvPr>
        </p:nvSpPr>
        <p:spPr>
          <a:xfrm>
            <a:off x="1077512" y="2235150"/>
            <a:ext cx="10036972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Multiplication Using Array Model</a:t>
            </a:r>
            <a:br>
              <a:rPr lang="en-US"/>
            </a:br>
            <a:r>
              <a:rPr lang="en-US">
                <a:solidFill>
                  <a:srgbClr val="999999"/>
                </a:solidFill>
              </a:rPr>
              <a:t>Unit 1 Lesson 2</a:t>
            </a:r>
            <a:endParaRPr>
              <a:solidFill>
                <a:srgbClr val="999999"/>
              </a:solidFill>
            </a:endParaRPr>
          </a:p>
        </p:txBody>
      </p:sp>
      <p:pic>
        <p:nvPicPr>
          <p:cNvPr id="81" name="Google Shape;8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3753" y="1858272"/>
            <a:ext cx="7104491" cy="7537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9"/>
          <p:cNvSpPr/>
          <p:nvPr/>
        </p:nvSpPr>
        <p:spPr>
          <a:xfrm>
            <a:off x="2461846" y="367484"/>
            <a:ext cx="7403123" cy="1365628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298" name="Google Shape;29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19"/>
          <p:cNvSpPr/>
          <p:nvPr/>
        </p:nvSpPr>
        <p:spPr>
          <a:xfrm>
            <a:off x="2201739" y="508161"/>
            <a:ext cx="7850071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 array can actually be composed of more than one array.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0" name="Google Shape;300;p19"/>
          <p:cNvGrpSpPr/>
          <p:nvPr/>
        </p:nvGrpSpPr>
        <p:grpSpPr>
          <a:xfrm>
            <a:off x="2958491" y="2248432"/>
            <a:ext cx="2693039" cy="1873460"/>
            <a:chOff x="3975100" y="2355532"/>
            <a:chExt cx="1802765" cy="1254125"/>
          </a:xfrm>
        </p:grpSpPr>
        <p:sp>
          <p:nvSpPr>
            <p:cNvPr id="301" name="Google Shape;301;p19"/>
            <p:cNvSpPr/>
            <p:nvPr/>
          </p:nvSpPr>
          <p:spPr>
            <a:xfrm>
              <a:off x="3975100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19"/>
            <p:cNvSpPr/>
            <p:nvPr/>
          </p:nvSpPr>
          <p:spPr>
            <a:xfrm>
              <a:off x="4007485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19"/>
            <p:cNvSpPr/>
            <p:nvPr/>
          </p:nvSpPr>
          <p:spPr>
            <a:xfrm>
              <a:off x="4007485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19"/>
            <p:cNvSpPr/>
            <p:nvPr/>
          </p:nvSpPr>
          <p:spPr>
            <a:xfrm>
              <a:off x="4453890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9"/>
            <p:cNvSpPr/>
            <p:nvPr/>
          </p:nvSpPr>
          <p:spPr>
            <a:xfrm>
              <a:off x="4486275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9"/>
            <p:cNvSpPr/>
            <p:nvPr/>
          </p:nvSpPr>
          <p:spPr>
            <a:xfrm>
              <a:off x="4486275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9"/>
            <p:cNvSpPr/>
            <p:nvPr/>
          </p:nvSpPr>
          <p:spPr>
            <a:xfrm>
              <a:off x="4943475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9"/>
            <p:cNvSpPr/>
            <p:nvPr/>
          </p:nvSpPr>
          <p:spPr>
            <a:xfrm>
              <a:off x="4975860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9"/>
            <p:cNvSpPr/>
            <p:nvPr/>
          </p:nvSpPr>
          <p:spPr>
            <a:xfrm>
              <a:off x="4975860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9"/>
            <p:cNvSpPr/>
            <p:nvPr/>
          </p:nvSpPr>
          <p:spPr>
            <a:xfrm>
              <a:off x="5422265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9"/>
            <p:cNvSpPr/>
            <p:nvPr/>
          </p:nvSpPr>
          <p:spPr>
            <a:xfrm>
              <a:off x="5454650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9"/>
            <p:cNvSpPr/>
            <p:nvPr/>
          </p:nvSpPr>
          <p:spPr>
            <a:xfrm>
              <a:off x="5454650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3" name="Google Shape;313;p19"/>
          <p:cNvSpPr/>
          <p:nvPr/>
        </p:nvSpPr>
        <p:spPr>
          <a:xfrm>
            <a:off x="5883934" y="2118547"/>
            <a:ext cx="5673969" cy="26407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purple array is composed of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rows and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columns.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Its expression can be written as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0"/>
          <p:cNvSpPr/>
          <p:nvPr/>
        </p:nvSpPr>
        <p:spPr>
          <a:xfrm>
            <a:off x="2461846" y="367484"/>
            <a:ext cx="7403123" cy="1365628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319" name="Google Shape;31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p20"/>
          <p:cNvSpPr/>
          <p:nvPr/>
        </p:nvSpPr>
        <p:spPr>
          <a:xfrm>
            <a:off x="2201739" y="508161"/>
            <a:ext cx="7850071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 array can actually be composed of more than one array.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1" name="Google Shape;321;p20"/>
          <p:cNvGrpSpPr/>
          <p:nvPr/>
        </p:nvGrpSpPr>
        <p:grpSpPr>
          <a:xfrm>
            <a:off x="5884886" y="2200054"/>
            <a:ext cx="1977805" cy="1873460"/>
            <a:chOff x="5934075" y="2323147"/>
            <a:chExt cx="1323975" cy="1254125"/>
          </a:xfrm>
        </p:grpSpPr>
        <p:sp>
          <p:nvSpPr>
            <p:cNvPr id="322" name="Google Shape;322;p20"/>
            <p:cNvSpPr/>
            <p:nvPr/>
          </p:nvSpPr>
          <p:spPr>
            <a:xfrm>
              <a:off x="5934075" y="2323147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0"/>
            <p:cNvSpPr/>
            <p:nvPr/>
          </p:nvSpPr>
          <p:spPr>
            <a:xfrm>
              <a:off x="5966460" y="27924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0"/>
            <p:cNvSpPr/>
            <p:nvPr/>
          </p:nvSpPr>
          <p:spPr>
            <a:xfrm>
              <a:off x="5966460" y="32496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0"/>
            <p:cNvSpPr/>
            <p:nvPr/>
          </p:nvSpPr>
          <p:spPr>
            <a:xfrm>
              <a:off x="6412865" y="2323147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0"/>
            <p:cNvSpPr/>
            <p:nvPr/>
          </p:nvSpPr>
          <p:spPr>
            <a:xfrm>
              <a:off x="6445250" y="27924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20"/>
            <p:cNvSpPr/>
            <p:nvPr/>
          </p:nvSpPr>
          <p:spPr>
            <a:xfrm>
              <a:off x="6445250" y="32496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0"/>
            <p:cNvSpPr/>
            <p:nvPr/>
          </p:nvSpPr>
          <p:spPr>
            <a:xfrm>
              <a:off x="6902450" y="2323147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0"/>
            <p:cNvSpPr/>
            <p:nvPr/>
          </p:nvSpPr>
          <p:spPr>
            <a:xfrm>
              <a:off x="6934835" y="27924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0"/>
            <p:cNvSpPr/>
            <p:nvPr/>
          </p:nvSpPr>
          <p:spPr>
            <a:xfrm>
              <a:off x="6934835" y="32496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1" name="Google Shape;331;p20"/>
          <p:cNvSpPr/>
          <p:nvPr/>
        </p:nvSpPr>
        <p:spPr>
          <a:xfrm>
            <a:off x="249748" y="2263681"/>
            <a:ext cx="5673969" cy="26407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green array is composed of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rows and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columns.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Its expression can be written as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1"/>
          <p:cNvSpPr/>
          <p:nvPr/>
        </p:nvSpPr>
        <p:spPr>
          <a:xfrm>
            <a:off x="2461846" y="367484"/>
            <a:ext cx="7403123" cy="1365628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337" name="Google Shape;337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21"/>
          <p:cNvSpPr/>
          <p:nvPr/>
        </p:nvSpPr>
        <p:spPr>
          <a:xfrm>
            <a:off x="2201739" y="508161"/>
            <a:ext cx="7850071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 array can actually be composed of more than one array.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9" name="Google Shape;339;p21"/>
          <p:cNvGrpSpPr/>
          <p:nvPr/>
        </p:nvGrpSpPr>
        <p:grpSpPr>
          <a:xfrm>
            <a:off x="3001179" y="4283152"/>
            <a:ext cx="4860562" cy="1220832"/>
            <a:chOff x="4003675" y="3717607"/>
            <a:chExt cx="3253740" cy="817245"/>
          </a:xfrm>
        </p:grpSpPr>
        <p:sp>
          <p:nvSpPr>
            <p:cNvPr id="340" name="Google Shape;340;p21"/>
            <p:cNvSpPr/>
            <p:nvPr/>
          </p:nvSpPr>
          <p:spPr>
            <a:xfrm>
              <a:off x="4006850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21"/>
            <p:cNvSpPr/>
            <p:nvPr/>
          </p:nvSpPr>
          <p:spPr>
            <a:xfrm>
              <a:off x="4003675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21"/>
            <p:cNvSpPr/>
            <p:nvPr/>
          </p:nvSpPr>
          <p:spPr>
            <a:xfrm>
              <a:off x="4485640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21"/>
            <p:cNvSpPr/>
            <p:nvPr/>
          </p:nvSpPr>
          <p:spPr>
            <a:xfrm>
              <a:off x="4482465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21"/>
            <p:cNvSpPr/>
            <p:nvPr/>
          </p:nvSpPr>
          <p:spPr>
            <a:xfrm>
              <a:off x="4975225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21"/>
            <p:cNvSpPr/>
            <p:nvPr/>
          </p:nvSpPr>
          <p:spPr>
            <a:xfrm>
              <a:off x="4972050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21"/>
            <p:cNvSpPr/>
            <p:nvPr/>
          </p:nvSpPr>
          <p:spPr>
            <a:xfrm>
              <a:off x="5454015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21"/>
            <p:cNvSpPr/>
            <p:nvPr/>
          </p:nvSpPr>
          <p:spPr>
            <a:xfrm>
              <a:off x="5450840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21"/>
            <p:cNvSpPr/>
            <p:nvPr/>
          </p:nvSpPr>
          <p:spPr>
            <a:xfrm>
              <a:off x="5965825" y="37176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21"/>
            <p:cNvSpPr/>
            <p:nvPr/>
          </p:nvSpPr>
          <p:spPr>
            <a:xfrm>
              <a:off x="5962650" y="41748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21"/>
            <p:cNvSpPr/>
            <p:nvPr/>
          </p:nvSpPr>
          <p:spPr>
            <a:xfrm>
              <a:off x="6444615" y="37176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21"/>
            <p:cNvSpPr/>
            <p:nvPr/>
          </p:nvSpPr>
          <p:spPr>
            <a:xfrm>
              <a:off x="6441440" y="41748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21"/>
            <p:cNvSpPr/>
            <p:nvPr/>
          </p:nvSpPr>
          <p:spPr>
            <a:xfrm>
              <a:off x="6934200" y="37176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21"/>
            <p:cNvSpPr/>
            <p:nvPr/>
          </p:nvSpPr>
          <p:spPr>
            <a:xfrm>
              <a:off x="6931025" y="41748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4" name="Google Shape;354;p21"/>
          <p:cNvSpPr/>
          <p:nvPr/>
        </p:nvSpPr>
        <p:spPr>
          <a:xfrm>
            <a:off x="3001179" y="2279527"/>
            <a:ext cx="7751252" cy="200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green array is composed of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rows and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columns.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Its expression can be written as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2"/>
          <p:cNvSpPr/>
          <p:nvPr/>
        </p:nvSpPr>
        <p:spPr>
          <a:xfrm>
            <a:off x="2461846" y="367484"/>
            <a:ext cx="7403123" cy="1365628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360" name="Google Shape;360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p22"/>
          <p:cNvSpPr/>
          <p:nvPr/>
        </p:nvSpPr>
        <p:spPr>
          <a:xfrm>
            <a:off x="2201739" y="508161"/>
            <a:ext cx="7850071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 array can actually be composed of more than one array.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2" name="Google Shape;362;p22"/>
          <p:cNvGrpSpPr/>
          <p:nvPr/>
        </p:nvGrpSpPr>
        <p:grpSpPr>
          <a:xfrm>
            <a:off x="8046715" y="2200054"/>
            <a:ext cx="1248341" cy="3255552"/>
            <a:chOff x="7381240" y="2323147"/>
            <a:chExt cx="835660" cy="2179320"/>
          </a:xfrm>
        </p:grpSpPr>
        <p:sp>
          <p:nvSpPr>
            <p:cNvPr id="363" name="Google Shape;363;p22"/>
            <p:cNvSpPr/>
            <p:nvPr/>
          </p:nvSpPr>
          <p:spPr>
            <a:xfrm>
              <a:off x="7381240" y="232314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22"/>
            <p:cNvSpPr/>
            <p:nvPr/>
          </p:nvSpPr>
          <p:spPr>
            <a:xfrm>
              <a:off x="7413625" y="27924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22"/>
            <p:cNvSpPr/>
            <p:nvPr/>
          </p:nvSpPr>
          <p:spPr>
            <a:xfrm>
              <a:off x="7413625" y="32496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22"/>
            <p:cNvSpPr/>
            <p:nvPr/>
          </p:nvSpPr>
          <p:spPr>
            <a:xfrm>
              <a:off x="7412990" y="37176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22"/>
            <p:cNvSpPr/>
            <p:nvPr/>
          </p:nvSpPr>
          <p:spPr>
            <a:xfrm>
              <a:off x="7409815" y="41748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22"/>
            <p:cNvSpPr/>
            <p:nvPr/>
          </p:nvSpPr>
          <p:spPr>
            <a:xfrm>
              <a:off x="7861300" y="232314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22"/>
            <p:cNvSpPr/>
            <p:nvPr/>
          </p:nvSpPr>
          <p:spPr>
            <a:xfrm>
              <a:off x="7893685" y="27924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22"/>
            <p:cNvSpPr/>
            <p:nvPr/>
          </p:nvSpPr>
          <p:spPr>
            <a:xfrm>
              <a:off x="7893685" y="32496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22"/>
            <p:cNvSpPr/>
            <p:nvPr/>
          </p:nvSpPr>
          <p:spPr>
            <a:xfrm>
              <a:off x="7893050" y="37176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22"/>
            <p:cNvSpPr/>
            <p:nvPr/>
          </p:nvSpPr>
          <p:spPr>
            <a:xfrm>
              <a:off x="7889875" y="41748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3" name="Google Shape;373;p22"/>
          <p:cNvSpPr/>
          <p:nvPr/>
        </p:nvSpPr>
        <p:spPr>
          <a:xfrm>
            <a:off x="2372746" y="2325412"/>
            <a:ext cx="5673969" cy="26407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blue array is composed of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rows and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columns.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Its expression can be written as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3"/>
          <p:cNvSpPr/>
          <p:nvPr/>
        </p:nvSpPr>
        <p:spPr>
          <a:xfrm>
            <a:off x="2461846" y="367484"/>
            <a:ext cx="7403123" cy="1365628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379" name="Google Shape;37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23"/>
          <p:cNvSpPr/>
          <p:nvPr/>
        </p:nvSpPr>
        <p:spPr>
          <a:xfrm>
            <a:off x="2201739" y="508161"/>
            <a:ext cx="7850071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 array can actually be composed of more than one array.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1" name="Google Shape;381;p23"/>
          <p:cNvGrpSpPr/>
          <p:nvPr/>
        </p:nvGrpSpPr>
        <p:grpSpPr>
          <a:xfrm>
            <a:off x="2958492" y="2200054"/>
            <a:ext cx="6336564" cy="3303930"/>
            <a:chOff x="3975100" y="2323147"/>
            <a:chExt cx="4241800" cy="2211705"/>
          </a:xfrm>
        </p:grpSpPr>
        <p:sp>
          <p:nvSpPr>
            <p:cNvPr id="382" name="Google Shape;382;p23"/>
            <p:cNvSpPr/>
            <p:nvPr/>
          </p:nvSpPr>
          <p:spPr>
            <a:xfrm>
              <a:off x="3975100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4007485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23"/>
            <p:cNvSpPr/>
            <p:nvPr/>
          </p:nvSpPr>
          <p:spPr>
            <a:xfrm>
              <a:off x="4007485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23"/>
            <p:cNvSpPr/>
            <p:nvPr/>
          </p:nvSpPr>
          <p:spPr>
            <a:xfrm>
              <a:off x="4006850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23"/>
            <p:cNvSpPr/>
            <p:nvPr/>
          </p:nvSpPr>
          <p:spPr>
            <a:xfrm>
              <a:off x="4003675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23"/>
            <p:cNvSpPr/>
            <p:nvPr/>
          </p:nvSpPr>
          <p:spPr>
            <a:xfrm>
              <a:off x="4453890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23"/>
            <p:cNvSpPr/>
            <p:nvPr/>
          </p:nvSpPr>
          <p:spPr>
            <a:xfrm>
              <a:off x="4486275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23"/>
            <p:cNvSpPr/>
            <p:nvPr/>
          </p:nvSpPr>
          <p:spPr>
            <a:xfrm>
              <a:off x="4486275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23"/>
            <p:cNvSpPr/>
            <p:nvPr/>
          </p:nvSpPr>
          <p:spPr>
            <a:xfrm>
              <a:off x="4485640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23"/>
            <p:cNvSpPr/>
            <p:nvPr/>
          </p:nvSpPr>
          <p:spPr>
            <a:xfrm>
              <a:off x="4482465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23"/>
            <p:cNvSpPr/>
            <p:nvPr/>
          </p:nvSpPr>
          <p:spPr>
            <a:xfrm>
              <a:off x="4943475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23"/>
            <p:cNvSpPr/>
            <p:nvPr/>
          </p:nvSpPr>
          <p:spPr>
            <a:xfrm>
              <a:off x="4975860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23"/>
            <p:cNvSpPr/>
            <p:nvPr/>
          </p:nvSpPr>
          <p:spPr>
            <a:xfrm>
              <a:off x="4975860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23"/>
            <p:cNvSpPr/>
            <p:nvPr/>
          </p:nvSpPr>
          <p:spPr>
            <a:xfrm>
              <a:off x="4975225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23"/>
            <p:cNvSpPr/>
            <p:nvPr/>
          </p:nvSpPr>
          <p:spPr>
            <a:xfrm>
              <a:off x="4972050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23"/>
            <p:cNvSpPr/>
            <p:nvPr/>
          </p:nvSpPr>
          <p:spPr>
            <a:xfrm>
              <a:off x="5422265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23"/>
            <p:cNvSpPr/>
            <p:nvPr/>
          </p:nvSpPr>
          <p:spPr>
            <a:xfrm>
              <a:off x="5454650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23"/>
            <p:cNvSpPr/>
            <p:nvPr/>
          </p:nvSpPr>
          <p:spPr>
            <a:xfrm>
              <a:off x="5454650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3"/>
            <p:cNvSpPr/>
            <p:nvPr/>
          </p:nvSpPr>
          <p:spPr>
            <a:xfrm>
              <a:off x="5454015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3"/>
            <p:cNvSpPr/>
            <p:nvPr/>
          </p:nvSpPr>
          <p:spPr>
            <a:xfrm>
              <a:off x="5450840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3"/>
            <p:cNvSpPr/>
            <p:nvPr/>
          </p:nvSpPr>
          <p:spPr>
            <a:xfrm>
              <a:off x="5934075" y="2323147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3"/>
            <p:cNvSpPr/>
            <p:nvPr/>
          </p:nvSpPr>
          <p:spPr>
            <a:xfrm>
              <a:off x="5966460" y="27924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3"/>
            <p:cNvSpPr/>
            <p:nvPr/>
          </p:nvSpPr>
          <p:spPr>
            <a:xfrm>
              <a:off x="5966460" y="32496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3"/>
            <p:cNvSpPr/>
            <p:nvPr/>
          </p:nvSpPr>
          <p:spPr>
            <a:xfrm>
              <a:off x="5965825" y="37176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3"/>
            <p:cNvSpPr/>
            <p:nvPr/>
          </p:nvSpPr>
          <p:spPr>
            <a:xfrm>
              <a:off x="5962650" y="41748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3"/>
            <p:cNvSpPr/>
            <p:nvPr/>
          </p:nvSpPr>
          <p:spPr>
            <a:xfrm>
              <a:off x="6412865" y="2323147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3"/>
            <p:cNvSpPr/>
            <p:nvPr/>
          </p:nvSpPr>
          <p:spPr>
            <a:xfrm>
              <a:off x="6445250" y="27924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3"/>
            <p:cNvSpPr/>
            <p:nvPr/>
          </p:nvSpPr>
          <p:spPr>
            <a:xfrm>
              <a:off x="6445250" y="32496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3"/>
            <p:cNvSpPr/>
            <p:nvPr/>
          </p:nvSpPr>
          <p:spPr>
            <a:xfrm>
              <a:off x="6444615" y="37176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3"/>
            <p:cNvSpPr/>
            <p:nvPr/>
          </p:nvSpPr>
          <p:spPr>
            <a:xfrm>
              <a:off x="6441440" y="41748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3"/>
            <p:cNvSpPr/>
            <p:nvPr/>
          </p:nvSpPr>
          <p:spPr>
            <a:xfrm>
              <a:off x="6902450" y="2323147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3"/>
            <p:cNvSpPr/>
            <p:nvPr/>
          </p:nvSpPr>
          <p:spPr>
            <a:xfrm>
              <a:off x="6934835" y="27924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3"/>
            <p:cNvSpPr/>
            <p:nvPr/>
          </p:nvSpPr>
          <p:spPr>
            <a:xfrm>
              <a:off x="6934835" y="32496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3"/>
            <p:cNvSpPr/>
            <p:nvPr/>
          </p:nvSpPr>
          <p:spPr>
            <a:xfrm>
              <a:off x="6934200" y="37176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3"/>
            <p:cNvSpPr/>
            <p:nvPr/>
          </p:nvSpPr>
          <p:spPr>
            <a:xfrm>
              <a:off x="6931025" y="41748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3"/>
            <p:cNvSpPr/>
            <p:nvPr/>
          </p:nvSpPr>
          <p:spPr>
            <a:xfrm>
              <a:off x="7381240" y="232314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3"/>
            <p:cNvSpPr/>
            <p:nvPr/>
          </p:nvSpPr>
          <p:spPr>
            <a:xfrm>
              <a:off x="7413625" y="27924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3"/>
            <p:cNvSpPr/>
            <p:nvPr/>
          </p:nvSpPr>
          <p:spPr>
            <a:xfrm>
              <a:off x="7413625" y="32496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3"/>
            <p:cNvSpPr/>
            <p:nvPr/>
          </p:nvSpPr>
          <p:spPr>
            <a:xfrm>
              <a:off x="7412990" y="37176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3"/>
            <p:cNvSpPr/>
            <p:nvPr/>
          </p:nvSpPr>
          <p:spPr>
            <a:xfrm>
              <a:off x="7409815" y="41748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3"/>
            <p:cNvSpPr/>
            <p:nvPr/>
          </p:nvSpPr>
          <p:spPr>
            <a:xfrm>
              <a:off x="7861300" y="232314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3"/>
            <p:cNvSpPr/>
            <p:nvPr/>
          </p:nvSpPr>
          <p:spPr>
            <a:xfrm>
              <a:off x="7893685" y="27924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3"/>
            <p:cNvSpPr/>
            <p:nvPr/>
          </p:nvSpPr>
          <p:spPr>
            <a:xfrm>
              <a:off x="7893685" y="32496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3"/>
            <p:cNvSpPr/>
            <p:nvPr/>
          </p:nvSpPr>
          <p:spPr>
            <a:xfrm>
              <a:off x="7893050" y="37176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3"/>
            <p:cNvSpPr/>
            <p:nvPr/>
          </p:nvSpPr>
          <p:spPr>
            <a:xfrm>
              <a:off x="7889875" y="41748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7" name="Google Shape;427;p23"/>
          <p:cNvSpPr/>
          <p:nvPr/>
        </p:nvSpPr>
        <p:spPr>
          <a:xfrm>
            <a:off x="-418616" y="5397098"/>
            <a:ext cx="11560707" cy="1366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whole array is composed of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rows and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columns.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Its expression can be written as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4"/>
          <p:cNvSpPr txBox="1"/>
          <p:nvPr/>
        </p:nvSpPr>
        <p:spPr>
          <a:xfrm>
            <a:off x="4613575" y="263225"/>
            <a:ext cx="30897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Time to Think</a:t>
            </a:r>
            <a:endParaRPr b="1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24"/>
          <p:cNvSpPr txBox="1"/>
          <p:nvPr/>
        </p:nvSpPr>
        <p:spPr>
          <a:xfrm>
            <a:off x="1198999" y="1587534"/>
            <a:ext cx="9918852" cy="42154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What is the sum of the products of the purple, yellow, blue, and green arrays?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Purple: 12, Yellow: 14, Blue: 10, Green: 9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12 + 14 + 10 + 9 = 45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How is this related to the product of the entire array?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sum of all the products of the small arrays is the same as the product of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5 x 9 = 45. This means that an array can be solved into smaller arrays to get the whole product.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24"/>
          <p:cNvSpPr/>
          <p:nvPr/>
        </p:nvSpPr>
        <p:spPr>
          <a:xfrm>
            <a:off x="327783" y="4841923"/>
            <a:ext cx="361500" cy="512700"/>
          </a:xfrm>
          <a:prstGeom prst="chevron">
            <a:avLst>
              <a:gd fmla="val 50000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24"/>
          <p:cNvSpPr/>
          <p:nvPr/>
        </p:nvSpPr>
        <p:spPr>
          <a:xfrm>
            <a:off x="279325" y="2566525"/>
            <a:ext cx="361500" cy="512700"/>
          </a:xfrm>
          <a:prstGeom prst="chevron">
            <a:avLst>
              <a:gd fmla="val 50000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24"/>
          <p:cNvSpPr txBox="1"/>
          <p:nvPr/>
        </p:nvSpPr>
        <p:spPr>
          <a:xfrm rot="1092710">
            <a:off x="8645722" y="-481"/>
            <a:ext cx="706490" cy="108776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00"/>
              <a:buFont typeface="Arial"/>
              <a:buNone/>
            </a:pPr>
            <a:r>
              <a:rPr b="1" i="0" lang="en-US" sz="79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b="1" i="0" sz="79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37" name="Google Shape;437;p24"/>
          <p:cNvSpPr txBox="1"/>
          <p:nvPr/>
        </p:nvSpPr>
        <p:spPr>
          <a:xfrm rot="9711906">
            <a:off x="3179567" y="161039"/>
            <a:ext cx="706494" cy="10875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00"/>
              <a:buFont typeface="Arial"/>
              <a:buNone/>
            </a:pPr>
            <a:r>
              <a:rPr b="1" i="0" lang="en-US" sz="79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b="1" i="0" sz="79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38" name="Google Shape;438;p24"/>
          <p:cNvSpPr txBox="1"/>
          <p:nvPr/>
        </p:nvSpPr>
        <p:spPr>
          <a:xfrm rot="-822348">
            <a:off x="3807174" y="-527"/>
            <a:ext cx="706518" cy="10878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00"/>
              <a:buFont typeface="Arial"/>
              <a:buNone/>
            </a:pPr>
            <a:r>
              <a:rPr b="1" i="0" lang="en-US" sz="79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b="1" i="0" sz="79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 rot="9121232">
            <a:off x="7916990" y="65791"/>
            <a:ext cx="706589" cy="108759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00"/>
              <a:buFont typeface="Arial"/>
              <a:buNone/>
            </a:pPr>
            <a:r>
              <a:rPr b="1" i="0" lang="en-US" sz="79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b="1" i="0" sz="79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descr="C:\Users\Snezana Calovska\Desktop\MathTeacherCoach (1).png" id="440" name="Google Shape;44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441" name="Google Shape;441;p24"/>
          <p:cNvSpPr txBox="1"/>
          <p:nvPr/>
        </p:nvSpPr>
        <p:spPr>
          <a:xfrm>
            <a:off x="1199000" y="2706800"/>
            <a:ext cx="6081300" cy="12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Purple: 12, Yellow: 14, Blue: 10, Green: 9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 + 14 + 10 + 9 = 45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24"/>
          <p:cNvSpPr txBox="1"/>
          <p:nvPr/>
        </p:nvSpPr>
        <p:spPr>
          <a:xfrm>
            <a:off x="1174025" y="4515350"/>
            <a:ext cx="9918900" cy="16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The sum of all the products of the small arrays is the same as the product of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5 x 9 = 45. This means that an array can be solved into smaller arrays to get the whole product.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25"/>
          <p:cNvSpPr/>
          <p:nvPr/>
        </p:nvSpPr>
        <p:spPr>
          <a:xfrm>
            <a:off x="2461846" y="367484"/>
            <a:ext cx="7403123" cy="986430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448" name="Google Shape;44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449" name="Google Shape;449;p25"/>
          <p:cNvSpPr/>
          <p:nvPr/>
        </p:nvSpPr>
        <p:spPr>
          <a:xfrm>
            <a:off x="2201739" y="508161"/>
            <a:ext cx="7850071" cy="622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Draw an array for the expression 4 x 5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50" name="Google Shape;450;p25"/>
          <p:cNvGrpSpPr/>
          <p:nvPr/>
        </p:nvGrpSpPr>
        <p:grpSpPr>
          <a:xfrm>
            <a:off x="4595153" y="1759968"/>
            <a:ext cx="3124493" cy="2599331"/>
            <a:chOff x="5421630" y="2867978"/>
            <a:chExt cx="1348740" cy="1122045"/>
          </a:xfrm>
        </p:grpSpPr>
        <p:sp>
          <p:nvSpPr>
            <p:cNvPr id="451" name="Google Shape;451;p25"/>
            <p:cNvSpPr/>
            <p:nvPr/>
          </p:nvSpPr>
          <p:spPr>
            <a:xfrm>
              <a:off x="5421630" y="318865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5"/>
            <p:cNvSpPr/>
            <p:nvPr/>
          </p:nvSpPr>
          <p:spPr>
            <a:xfrm>
              <a:off x="5711190" y="319627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25"/>
            <p:cNvSpPr/>
            <p:nvPr/>
          </p:nvSpPr>
          <p:spPr>
            <a:xfrm>
              <a:off x="6000750" y="319627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25"/>
            <p:cNvSpPr/>
            <p:nvPr/>
          </p:nvSpPr>
          <p:spPr>
            <a:xfrm>
              <a:off x="5429250" y="348646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25"/>
            <p:cNvSpPr/>
            <p:nvPr/>
          </p:nvSpPr>
          <p:spPr>
            <a:xfrm>
              <a:off x="5718810" y="349408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25"/>
            <p:cNvSpPr/>
            <p:nvPr/>
          </p:nvSpPr>
          <p:spPr>
            <a:xfrm>
              <a:off x="6008370" y="349408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25"/>
            <p:cNvSpPr/>
            <p:nvPr/>
          </p:nvSpPr>
          <p:spPr>
            <a:xfrm>
              <a:off x="6297930" y="319690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25"/>
            <p:cNvSpPr/>
            <p:nvPr/>
          </p:nvSpPr>
          <p:spPr>
            <a:xfrm>
              <a:off x="6587490" y="320452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25"/>
            <p:cNvSpPr/>
            <p:nvPr/>
          </p:nvSpPr>
          <p:spPr>
            <a:xfrm>
              <a:off x="6305550" y="349472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25"/>
            <p:cNvSpPr/>
            <p:nvPr/>
          </p:nvSpPr>
          <p:spPr>
            <a:xfrm>
              <a:off x="6595110" y="350234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25"/>
            <p:cNvSpPr/>
            <p:nvPr/>
          </p:nvSpPr>
          <p:spPr>
            <a:xfrm>
              <a:off x="5421630" y="379698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25"/>
            <p:cNvSpPr/>
            <p:nvPr/>
          </p:nvSpPr>
          <p:spPr>
            <a:xfrm>
              <a:off x="5711190" y="380460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25"/>
            <p:cNvSpPr/>
            <p:nvPr/>
          </p:nvSpPr>
          <p:spPr>
            <a:xfrm>
              <a:off x="6000750" y="380460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25"/>
            <p:cNvSpPr/>
            <p:nvPr/>
          </p:nvSpPr>
          <p:spPr>
            <a:xfrm>
              <a:off x="6297930" y="380523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25"/>
            <p:cNvSpPr/>
            <p:nvPr/>
          </p:nvSpPr>
          <p:spPr>
            <a:xfrm>
              <a:off x="6587490" y="381285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25"/>
            <p:cNvSpPr/>
            <p:nvPr/>
          </p:nvSpPr>
          <p:spPr>
            <a:xfrm>
              <a:off x="5421630" y="286797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25"/>
            <p:cNvSpPr/>
            <p:nvPr/>
          </p:nvSpPr>
          <p:spPr>
            <a:xfrm>
              <a:off x="5711190" y="287559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25"/>
            <p:cNvSpPr/>
            <p:nvPr/>
          </p:nvSpPr>
          <p:spPr>
            <a:xfrm>
              <a:off x="6000750" y="287559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25"/>
            <p:cNvSpPr/>
            <p:nvPr/>
          </p:nvSpPr>
          <p:spPr>
            <a:xfrm>
              <a:off x="6297930" y="287623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25"/>
            <p:cNvSpPr/>
            <p:nvPr/>
          </p:nvSpPr>
          <p:spPr>
            <a:xfrm>
              <a:off x="6587490" y="288385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1" name="Google Shape;471;p25"/>
          <p:cNvSpPr/>
          <p:nvPr/>
        </p:nvSpPr>
        <p:spPr>
          <a:xfrm>
            <a:off x="3078774" y="4726538"/>
            <a:ext cx="6096000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There are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rows and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columns.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product is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6"/>
          <p:cNvSpPr/>
          <p:nvPr/>
        </p:nvSpPr>
        <p:spPr>
          <a:xfrm>
            <a:off x="2461846" y="367484"/>
            <a:ext cx="7403123" cy="986430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477" name="Google Shape;47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478" name="Google Shape;478;p26"/>
          <p:cNvSpPr/>
          <p:nvPr/>
        </p:nvSpPr>
        <p:spPr>
          <a:xfrm>
            <a:off x="2201739" y="508161"/>
            <a:ext cx="7850071" cy="658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Draw an array for the expression 6 x 7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26"/>
          <p:cNvSpPr/>
          <p:nvPr/>
        </p:nvSpPr>
        <p:spPr>
          <a:xfrm>
            <a:off x="3078774" y="4726538"/>
            <a:ext cx="6096000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There are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rows and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columns.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product is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0" name="Google Shape;480;p26"/>
          <p:cNvGrpSpPr/>
          <p:nvPr/>
        </p:nvGrpSpPr>
        <p:grpSpPr>
          <a:xfrm>
            <a:off x="4735243" y="1644212"/>
            <a:ext cx="3125079" cy="2792028"/>
            <a:chOff x="5139690" y="2574607"/>
            <a:chExt cx="1912620" cy="1708785"/>
          </a:xfrm>
        </p:grpSpPr>
        <p:sp>
          <p:nvSpPr>
            <p:cNvPr id="481" name="Google Shape;481;p26"/>
            <p:cNvSpPr/>
            <p:nvPr/>
          </p:nvSpPr>
          <p:spPr>
            <a:xfrm>
              <a:off x="5139690" y="289528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26"/>
            <p:cNvSpPr/>
            <p:nvPr/>
          </p:nvSpPr>
          <p:spPr>
            <a:xfrm>
              <a:off x="5429250" y="290290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26"/>
            <p:cNvSpPr/>
            <p:nvPr/>
          </p:nvSpPr>
          <p:spPr>
            <a:xfrm>
              <a:off x="5718810" y="290290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26"/>
            <p:cNvSpPr/>
            <p:nvPr/>
          </p:nvSpPr>
          <p:spPr>
            <a:xfrm>
              <a:off x="5147310" y="319309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26"/>
            <p:cNvSpPr/>
            <p:nvPr/>
          </p:nvSpPr>
          <p:spPr>
            <a:xfrm>
              <a:off x="5436870" y="320071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26"/>
            <p:cNvSpPr/>
            <p:nvPr/>
          </p:nvSpPr>
          <p:spPr>
            <a:xfrm>
              <a:off x="5726430" y="320071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26"/>
            <p:cNvSpPr/>
            <p:nvPr/>
          </p:nvSpPr>
          <p:spPr>
            <a:xfrm>
              <a:off x="6015990" y="290353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26"/>
            <p:cNvSpPr/>
            <p:nvPr/>
          </p:nvSpPr>
          <p:spPr>
            <a:xfrm>
              <a:off x="6305550" y="291115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26"/>
            <p:cNvSpPr/>
            <p:nvPr/>
          </p:nvSpPr>
          <p:spPr>
            <a:xfrm>
              <a:off x="6595110" y="291115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26"/>
            <p:cNvSpPr/>
            <p:nvPr/>
          </p:nvSpPr>
          <p:spPr>
            <a:xfrm>
              <a:off x="6023610" y="320135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26"/>
            <p:cNvSpPr/>
            <p:nvPr/>
          </p:nvSpPr>
          <p:spPr>
            <a:xfrm>
              <a:off x="6313170" y="320897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26"/>
            <p:cNvSpPr/>
            <p:nvPr/>
          </p:nvSpPr>
          <p:spPr>
            <a:xfrm>
              <a:off x="6602730" y="320897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26"/>
            <p:cNvSpPr/>
            <p:nvPr/>
          </p:nvSpPr>
          <p:spPr>
            <a:xfrm>
              <a:off x="6869430" y="291052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26"/>
            <p:cNvSpPr/>
            <p:nvPr/>
          </p:nvSpPr>
          <p:spPr>
            <a:xfrm>
              <a:off x="6877050" y="320833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26"/>
            <p:cNvSpPr/>
            <p:nvPr/>
          </p:nvSpPr>
          <p:spPr>
            <a:xfrm>
              <a:off x="5139690" y="350361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26"/>
            <p:cNvSpPr/>
            <p:nvPr/>
          </p:nvSpPr>
          <p:spPr>
            <a:xfrm>
              <a:off x="5429250" y="351123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26"/>
            <p:cNvSpPr/>
            <p:nvPr/>
          </p:nvSpPr>
          <p:spPr>
            <a:xfrm>
              <a:off x="5718810" y="351123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26"/>
            <p:cNvSpPr/>
            <p:nvPr/>
          </p:nvSpPr>
          <p:spPr>
            <a:xfrm>
              <a:off x="5147310" y="380142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26"/>
            <p:cNvSpPr/>
            <p:nvPr/>
          </p:nvSpPr>
          <p:spPr>
            <a:xfrm>
              <a:off x="5436870" y="380904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26"/>
            <p:cNvSpPr/>
            <p:nvPr/>
          </p:nvSpPr>
          <p:spPr>
            <a:xfrm>
              <a:off x="5726430" y="380904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26"/>
            <p:cNvSpPr/>
            <p:nvPr/>
          </p:nvSpPr>
          <p:spPr>
            <a:xfrm>
              <a:off x="6015990" y="351186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26"/>
            <p:cNvSpPr/>
            <p:nvPr/>
          </p:nvSpPr>
          <p:spPr>
            <a:xfrm>
              <a:off x="6305550" y="351948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26"/>
            <p:cNvSpPr/>
            <p:nvPr/>
          </p:nvSpPr>
          <p:spPr>
            <a:xfrm>
              <a:off x="6595110" y="351948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26"/>
            <p:cNvSpPr/>
            <p:nvPr/>
          </p:nvSpPr>
          <p:spPr>
            <a:xfrm>
              <a:off x="6023610" y="380968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26"/>
            <p:cNvSpPr/>
            <p:nvPr/>
          </p:nvSpPr>
          <p:spPr>
            <a:xfrm>
              <a:off x="6313170" y="381730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26"/>
            <p:cNvSpPr/>
            <p:nvPr/>
          </p:nvSpPr>
          <p:spPr>
            <a:xfrm>
              <a:off x="6602730" y="381730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26"/>
            <p:cNvSpPr/>
            <p:nvPr/>
          </p:nvSpPr>
          <p:spPr>
            <a:xfrm>
              <a:off x="6869430" y="351885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26"/>
            <p:cNvSpPr/>
            <p:nvPr/>
          </p:nvSpPr>
          <p:spPr>
            <a:xfrm>
              <a:off x="6877050" y="381666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26"/>
            <p:cNvSpPr/>
            <p:nvPr/>
          </p:nvSpPr>
          <p:spPr>
            <a:xfrm>
              <a:off x="5147310" y="409035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26"/>
            <p:cNvSpPr/>
            <p:nvPr/>
          </p:nvSpPr>
          <p:spPr>
            <a:xfrm>
              <a:off x="5436870" y="409797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26"/>
            <p:cNvSpPr/>
            <p:nvPr/>
          </p:nvSpPr>
          <p:spPr>
            <a:xfrm>
              <a:off x="5726430" y="409797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26"/>
            <p:cNvSpPr/>
            <p:nvPr/>
          </p:nvSpPr>
          <p:spPr>
            <a:xfrm>
              <a:off x="5139690" y="257460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26"/>
            <p:cNvSpPr/>
            <p:nvPr/>
          </p:nvSpPr>
          <p:spPr>
            <a:xfrm>
              <a:off x="5429250" y="258222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26"/>
            <p:cNvSpPr/>
            <p:nvPr/>
          </p:nvSpPr>
          <p:spPr>
            <a:xfrm>
              <a:off x="5718810" y="258222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26"/>
            <p:cNvSpPr/>
            <p:nvPr/>
          </p:nvSpPr>
          <p:spPr>
            <a:xfrm>
              <a:off x="6023610" y="409860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26"/>
            <p:cNvSpPr/>
            <p:nvPr/>
          </p:nvSpPr>
          <p:spPr>
            <a:xfrm>
              <a:off x="6313170" y="410622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26"/>
            <p:cNvSpPr/>
            <p:nvPr/>
          </p:nvSpPr>
          <p:spPr>
            <a:xfrm>
              <a:off x="6602730" y="410622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26"/>
            <p:cNvSpPr/>
            <p:nvPr/>
          </p:nvSpPr>
          <p:spPr>
            <a:xfrm>
              <a:off x="6015990" y="258286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26"/>
            <p:cNvSpPr/>
            <p:nvPr/>
          </p:nvSpPr>
          <p:spPr>
            <a:xfrm>
              <a:off x="6305550" y="259048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26"/>
            <p:cNvSpPr/>
            <p:nvPr/>
          </p:nvSpPr>
          <p:spPr>
            <a:xfrm>
              <a:off x="6595110" y="259048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26"/>
            <p:cNvSpPr/>
            <p:nvPr/>
          </p:nvSpPr>
          <p:spPr>
            <a:xfrm>
              <a:off x="6877050" y="4105592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26"/>
            <p:cNvSpPr/>
            <p:nvPr/>
          </p:nvSpPr>
          <p:spPr>
            <a:xfrm>
              <a:off x="6869430" y="2589847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27"/>
          <p:cNvSpPr/>
          <p:nvPr/>
        </p:nvSpPr>
        <p:spPr>
          <a:xfrm>
            <a:off x="2461846" y="367484"/>
            <a:ext cx="7403123" cy="986430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528" name="Google Shape;528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529" name="Google Shape;529;p27"/>
          <p:cNvSpPr/>
          <p:nvPr/>
        </p:nvSpPr>
        <p:spPr>
          <a:xfrm>
            <a:off x="2201739" y="508161"/>
            <a:ext cx="7850071" cy="658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Draw an array for the expression 2 x 9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27"/>
          <p:cNvSpPr/>
          <p:nvPr/>
        </p:nvSpPr>
        <p:spPr>
          <a:xfrm>
            <a:off x="3078774" y="4726538"/>
            <a:ext cx="6096000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There are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rows and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columns.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product is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31" name="Google Shape;531;p27"/>
          <p:cNvGrpSpPr/>
          <p:nvPr/>
        </p:nvGrpSpPr>
        <p:grpSpPr>
          <a:xfrm>
            <a:off x="3560184" y="2310092"/>
            <a:ext cx="5206447" cy="1040228"/>
            <a:chOff x="4850130" y="3180080"/>
            <a:chExt cx="2491740" cy="497840"/>
          </a:xfrm>
        </p:grpSpPr>
        <p:sp>
          <p:nvSpPr>
            <p:cNvPr id="532" name="Google Shape;532;p27"/>
            <p:cNvSpPr/>
            <p:nvPr/>
          </p:nvSpPr>
          <p:spPr>
            <a:xfrm>
              <a:off x="4850130" y="3180080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27"/>
            <p:cNvSpPr/>
            <p:nvPr/>
          </p:nvSpPr>
          <p:spPr>
            <a:xfrm>
              <a:off x="5139690" y="3187700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27"/>
            <p:cNvSpPr/>
            <p:nvPr/>
          </p:nvSpPr>
          <p:spPr>
            <a:xfrm>
              <a:off x="5429250" y="3187700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27"/>
            <p:cNvSpPr/>
            <p:nvPr/>
          </p:nvSpPr>
          <p:spPr>
            <a:xfrm>
              <a:off x="4857750" y="3477895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27"/>
            <p:cNvSpPr/>
            <p:nvPr/>
          </p:nvSpPr>
          <p:spPr>
            <a:xfrm>
              <a:off x="5147310" y="3485515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27"/>
            <p:cNvSpPr/>
            <p:nvPr/>
          </p:nvSpPr>
          <p:spPr>
            <a:xfrm>
              <a:off x="5436870" y="3485515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27"/>
            <p:cNvSpPr/>
            <p:nvPr/>
          </p:nvSpPr>
          <p:spPr>
            <a:xfrm>
              <a:off x="5726430" y="3188335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27"/>
            <p:cNvSpPr/>
            <p:nvPr/>
          </p:nvSpPr>
          <p:spPr>
            <a:xfrm>
              <a:off x="6015990" y="3195955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27"/>
            <p:cNvSpPr/>
            <p:nvPr/>
          </p:nvSpPr>
          <p:spPr>
            <a:xfrm>
              <a:off x="6305550" y="3195955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27"/>
            <p:cNvSpPr/>
            <p:nvPr/>
          </p:nvSpPr>
          <p:spPr>
            <a:xfrm>
              <a:off x="5734050" y="3486150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27"/>
            <p:cNvSpPr/>
            <p:nvPr/>
          </p:nvSpPr>
          <p:spPr>
            <a:xfrm>
              <a:off x="6023610" y="3493770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27"/>
            <p:cNvSpPr/>
            <p:nvPr/>
          </p:nvSpPr>
          <p:spPr>
            <a:xfrm>
              <a:off x="6313170" y="3493770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27"/>
            <p:cNvSpPr/>
            <p:nvPr/>
          </p:nvSpPr>
          <p:spPr>
            <a:xfrm>
              <a:off x="6579870" y="3195320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27"/>
            <p:cNvSpPr/>
            <p:nvPr/>
          </p:nvSpPr>
          <p:spPr>
            <a:xfrm>
              <a:off x="6869430" y="3202940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27"/>
            <p:cNvSpPr/>
            <p:nvPr/>
          </p:nvSpPr>
          <p:spPr>
            <a:xfrm>
              <a:off x="7158990" y="3202940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27"/>
            <p:cNvSpPr/>
            <p:nvPr/>
          </p:nvSpPr>
          <p:spPr>
            <a:xfrm>
              <a:off x="6587490" y="3493135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27"/>
            <p:cNvSpPr/>
            <p:nvPr/>
          </p:nvSpPr>
          <p:spPr>
            <a:xfrm>
              <a:off x="6877050" y="3500755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27"/>
            <p:cNvSpPr/>
            <p:nvPr/>
          </p:nvSpPr>
          <p:spPr>
            <a:xfrm>
              <a:off x="7166610" y="3500755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Snezana Calovska\Desktop\MathTeacherCoach (1).png" id="554" name="Google Shape;554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555" name="Google Shape;555;p28"/>
          <p:cNvSpPr/>
          <p:nvPr/>
        </p:nvSpPr>
        <p:spPr>
          <a:xfrm>
            <a:off x="541796" y="369164"/>
            <a:ext cx="11306907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Students aligned themselves into 5 horizontal lines and 7 vertical lines. How many students are in the array?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28"/>
          <p:cNvSpPr/>
          <p:nvPr/>
        </p:nvSpPr>
        <p:spPr>
          <a:xfrm>
            <a:off x="3078774" y="4726538"/>
            <a:ext cx="6096000" cy="6254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There are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students.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57" name="Google Shape;557;p28"/>
          <p:cNvGrpSpPr/>
          <p:nvPr/>
        </p:nvGrpSpPr>
        <p:grpSpPr>
          <a:xfrm>
            <a:off x="3490400" y="1443934"/>
            <a:ext cx="5272746" cy="3282604"/>
            <a:chOff x="4469130" y="2416175"/>
            <a:chExt cx="3253740" cy="2025650"/>
          </a:xfrm>
        </p:grpSpPr>
        <p:pic>
          <p:nvPicPr>
            <p:cNvPr descr="Clip Art Angry Student Clipart - Boy Face Clipart , Free Transparent Clipart  - ClipartKey" id="558" name="Google Shape;558;p2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476750" y="242379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59" name="Google Shape;559;p2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918710" y="241617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60" name="Google Shape;560;p2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391150" y="241617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61" name="Google Shape;561;p2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848350" y="241617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62" name="Google Shape;562;p2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305550" y="241744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63" name="Google Shape;563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777990" y="241744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64" name="Google Shape;564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235190" y="241744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65" name="Google Shape;565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537710" y="286575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66" name="Google Shape;566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972050" y="286575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67" name="Google Shape;567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444490" y="287337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68" name="Google Shape;568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878830" y="287337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69" name="Google Shape;569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358890" y="285305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70" name="Google Shape;570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31330" y="286067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71" name="Google Shape;571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265670" y="286067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72" name="Google Shape;572;p2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469130" y="320992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73" name="Google Shape;573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911090" y="320230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74" name="Google Shape;574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383530" y="320230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75" name="Google Shape;575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840730" y="320230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76" name="Google Shape;576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297930" y="320357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77" name="Google Shape;577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770370" y="320357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78" name="Google Shape;578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227570" y="320357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79" name="Google Shape;579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530090" y="365188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80" name="Google Shape;580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964430" y="365188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81" name="Google Shape;581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436870" y="365950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82" name="Google Shape;582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871210" y="365950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83" name="Google Shape;583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351270" y="363918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84" name="Google Shape;584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23710" y="364680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miling Girl Face Clip Art at Clker.com - vector clip art online, royalty  free &amp; public domain" id="585" name="Google Shape;585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258050" y="3646805"/>
              <a:ext cx="372745" cy="419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86" name="Google Shape;586;p2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469130" y="396430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87" name="Google Shape;587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911090" y="395668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88" name="Google Shape;588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383530" y="395668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89" name="Google Shape;589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840730" y="395668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90" name="Google Shape;590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297930" y="395795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91" name="Google Shape;591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770370" y="395795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lip Art Angry Student Clipart - Boy Face Clipart , Free Transparent Clipart  - ClipartKey" id="592" name="Google Shape;592;p2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227570" y="3957955"/>
              <a:ext cx="487680" cy="47752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Snezana Calovska\Desktop\MathTeacherCoach (1).png" id="86" name="Google Shape;8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7" name="Google Shape;87;p14"/>
          <p:cNvGrpSpPr/>
          <p:nvPr/>
        </p:nvGrpSpPr>
        <p:grpSpPr>
          <a:xfrm>
            <a:off x="6189021" y="2673080"/>
            <a:ext cx="4517409" cy="2934268"/>
            <a:chOff x="2347415" y="2101756"/>
            <a:chExt cx="4517409" cy="2934268"/>
          </a:xfrm>
        </p:grpSpPr>
        <p:sp>
          <p:nvSpPr>
            <p:cNvPr id="88" name="Google Shape;88;p14"/>
            <p:cNvSpPr/>
            <p:nvPr/>
          </p:nvSpPr>
          <p:spPr>
            <a:xfrm>
              <a:off x="2347415" y="2101756"/>
              <a:ext cx="4517409" cy="2934268"/>
            </a:xfrm>
            <a:prstGeom prst="wedgeRoundRectCallout">
              <a:avLst>
                <a:gd fmla="val -20833" name="adj1"/>
                <a:gd fmla="val 62500" name="adj2"/>
                <a:gd fmla="val 0" name="adj3"/>
              </a:avLst>
            </a:prstGeom>
            <a:noFill/>
            <a:ln cap="flat" cmpd="sng" w="254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4"/>
            <p:cNvSpPr/>
            <p:nvPr/>
          </p:nvSpPr>
          <p:spPr>
            <a:xfrm>
              <a:off x="2524836" y="2455288"/>
              <a:ext cx="4217158" cy="19205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The factors are the numbers that determine </a:t>
              </a:r>
              <a:r>
                <a:rPr b="1" i="0" lang="en-US" sz="1800" u="none" cap="none" strike="noStrike">
                  <a:solidFill>
                    <a:srgbClr val="00B0F0"/>
                  </a:solidFill>
                  <a:latin typeface="Calibri"/>
                  <a:ea typeface="Calibri"/>
                  <a:cs typeface="Calibri"/>
                  <a:sym typeface="Calibri"/>
                </a:rPr>
                <a:t>how many rows of particular columns there will be</a:t>
              </a:r>
              <a:r>
                <a:rPr b="0" i="0" lang="en-US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That means that </a:t>
              </a:r>
              <a:r>
                <a:rPr b="1" i="0" lang="en-US" sz="1800" u="none" cap="none" strike="noStrike">
                  <a:solidFill>
                    <a:srgbClr val="00B0F0"/>
                  </a:solidFill>
                  <a:latin typeface="Calibri"/>
                  <a:ea typeface="Calibri"/>
                  <a:cs typeface="Calibri"/>
                  <a:sym typeface="Calibri"/>
                </a:rPr>
                <a:t>each row always has the same amount of items in it</a:t>
              </a:r>
              <a:r>
                <a:rPr b="0" i="0" lang="en-US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0" name="Google Shape;90;p14"/>
          <p:cNvSpPr txBox="1"/>
          <p:nvPr/>
        </p:nvSpPr>
        <p:spPr>
          <a:xfrm>
            <a:off x="865803" y="2433373"/>
            <a:ext cx="4710900" cy="1477500"/>
          </a:xfrm>
          <a:prstGeom prst="rect">
            <a:avLst/>
          </a:prstGeom>
          <a:noFill/>
          <a:ln cap="flat" cmpd="sng" w="28575">
            <a:solidFill>
              <a:schemeClr val="accent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Using an array model is one way to multiply factors visually. Factors are what we call the numbers that we multiply. Multiplying using an array model means drawing a particular number of same-sized objects into </a:t>
            </a:r>
            <a:r>
              <a:rPr b="1" i="0" lang="en-US" sz="18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rows and columns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/>
          <p:nvPr/>
        </p:nvSpPr>
        <p:spPr>
          <a:xfrm>
            <a:off x="3754109" y="349016"/>
            <a:ext cx="4569573" cy="1316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76200">
            <a:solidFill>
              <a:srgbClr val="00B0F0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What is an array?</a:t>
            </a:r>
            <a:endParaRPr b="0" i="0" sz="32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4"/>
          <p:cNvSpPr/>
          <p:nvPr/>
        </p:nvSpPr>
        <p:spPr>
          <a:xfrm>
            <a:off x="1338599" y="4528734"/>
            <a:ext cx="4237955" cy="1339213"/>
          </a:xfrm>
          <a:prstGeom prst="rect">
            <a:avLst/>
          </a:prstGeom>
          <a:noFill/>
          <a:ln cap="flat" cmpd="sng" w="38100">
            <a:solidFill>
              <a:srgbClr val="4472C4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can read a multiplication equation </a:t>
            </a: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x B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as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rows having B columns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Snezana Calovska\Desktop\MathTeacherCoach (1).png" id="597" name="Google Shape;597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598" name="Google Shape;598;p29"/>
          <p:cNvSpPr/>
          <p:nvPr/>
        </p:nvSpPr>
        <p:spPr>
          <a:xfrm>
            <a:off x="541796" y="369164"/>
            <a:ext cx="11306907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Johann has 3 rows of 4 carrots in his container. How many carrots are there altogether?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29"/>
          <p:cNvSpPr/>
          <p:nvPr/>
        </p:nvSpPr>
        <p:spPr>
          <a:xfrm>
            <a:off x="3078774" y="4726538"/>
            <a:ext cx="6096000" cy="658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There are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carrots.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00" name="Google Shape;600;p29"/>
          <p:cNvGrpSpPr/>
          <p:nvPr/>
        </p:nvGrpSpPr>
        <p:grpSpPr>
          <a:xfrm>
            <a:off x="3250297" y="1943632"/>
            <a:ext cx="5889903" cy="2628290"/>
            <a:chOff x="4619625" y="2770188"/>
            <a:chExt cx="2952750" cy="1317625"/>
          </a:xfrm>
        </p:grpSpPr>
        <p:pic>
          <p:nvPicPr>
            <p:cNvPr descr="Free to Use &amp; Public Domain Carrot Clip Art | Clip art, Free clip art,  Paper carrots" id="601" name="Google Shape;601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619625" y="2796858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02" name="Google Shape;602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650105" y="3211513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03" name="Google Shape;603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657725" y="3649663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04" name="Google Shape;604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434965" y="2796858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05" name="Google Shape;605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465445" y="3211513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06" name="Google Shape;606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473065" y="3649663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07" name="Google Shape;607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280785" y="2770188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08" name="Google Shape;608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311265" y="3184843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09" name="Google Shape;609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318885" y="3622993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10" name="Google Shape;610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096125" y="2770188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11" name="Google Shape;611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26605" y="3184843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to Use &amp; Public Domain Carrot Clip Art | Clip art, Free clip art,  Paper carrots" id="612" name="Google Shape;612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34225" y="3622993"/>
              <a:ext cx="438150" cy="4381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Snezana Calovska\Desktop\MathTeacherCoach (1).png" id="617" name="Google Shape;617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618" name="Google Shape;618;p30"/>
          <p:cNvSpPr/>
          <p:nvPr/>
        </p:nvSpPr>
        <p:spPr>
          <a:xfrm>
            <a:off x="541796" y="369164"/>
            <a:ext cx="11306907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Ryan saw 4 spots aligned into 4 columns. How many spots are there?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0"/>
          <p:cNvSpPr/>
          <p:nvPr/>
        </p:nvSpPr>
        <p:spPr>
          <a:xfrm>
            <a:off x="1441938" y="4726538"/>
            <a:ext cx="9583616" cy="658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sng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 rows of 4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mean 4 x 4. The product is </a:t>
            </a:r>
            <a:r>
              <a:rPr b="1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 spots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20" name="Google Shape;620;p30"/>
          <p:cNvGrpSpPr/>
          <p:nvPr/>
        </p:nvGrpSpPr>
        <p:grpSpPr>
          <a:xfrm>
            <a:off x="5023780" y="1999801"/>
            <a:ext cx="2205990" cy="2321051"/>
            <a:chOff x="5566410" y="2871788"/>
            <a:chExt cx="1059180" cy="1114425"/>
          </a:xfrm>
        </p:grpSpPr>
        <p:sp>
          <p:nvSpPr>
            <p:cNvPr id="621" name="Google Shape;621;p30"/>
            <p:cNvSpPr/>
            <p:nvPr/>
          </p:nvSpPr>
          <p:spPr>
            <a:xfrm>
              <a:off x="5566410" y="319246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30"/>
            <p:cNvSpPr/>
            <p:nvPr/>
          </p:nvSpPr>
          <p:spPr>
            <a:xfrm>
              <a:off x="5855970" y="320008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30"/>
            <p:cNvSpPr/>
            <p:nvPr/>
          </p:nvSpPr>
          <p:spPr>
            <a:xfrm>
              <a:off x="6145530" y="320008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30"/>
            <p:cNvSpPr/>
            <p:nvPr/>
          </p:nvSpPr>
          <p:spPr>
            <a:xfrm>
              <a:off x="5574030" y="349027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30"/>
            <p:cNvSpPr/>
            <p:nvPr/>
          </p:nvSpPr>
          <p:spPr>
            <a:xfrm>
              <a:off x="5863590" y="349789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30"/>
            <p:cNvSpPr/>
            <p:nvPr/>
          </p:nvSpPr>
          <p:spPr>
            <a:xfrm>
              <a:off x="6153150" y="349789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30"/>
            <p:cNvSpPr/>
            <p:nvPr/>
          </p:nvSpPr>
          <p:spPr>
            <a:xfrm>
              <a:off x="6442710" y="320071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30"/>
            <p:cNvSpPr/>
            <p:nvPr/>
          </p:nvSpPr>
          <p:spPr>
            <a:xfrm>
              <a:off x="6450330" y="349853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30"/>
            <p:cNvSpPr/>
            <p:nvPr/>
          </p:nvSpPr>
          <p:spPr>
            <a:xfrm>
              <a:off x="5566410" y="380079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30"/>
            <p:cNvSpPr/>
            <p:nvPr/>
          </p:nvSpPr>
          <p:spPr>
            <a:xfrm>
              <a:off x="5855970" y="380841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30"/>
            <p:cNvSpPr/>
            <p:nvPr/>
          </p:nvSpPr>
          <p:spPr>
            <a:xfrm>
              <a:off x="6145530" y="380841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30"/>
            <p:cNvSpPr/>
            <p:nvPr/>
          </p:nvSpPr>
          <p:spPr>
            <a:xfrm>
              <a:off x="6442710" y="380904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30"/>
            <p:cNvSpPr/>
            <p:nvPr/>
          </p:nvSpPr>
          <p:spPr>
            <a:xfrm>
              <a:off x="5566410" y="287178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30"/>
            <p:cNvSpPr/>
            <p:nvPr/>
          </p:nvSpPr>
          <p:spPr>
            <a:xfrm>
              <a:off x="5855970" y="287940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30"/>
            <p:cNvSpPr/>
            <p:nvPr/>
          </p:nvSpPr>
          <p:spPr>
            <a:xfrm>
              <a:off x="6145530" y="2879408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30"/>
            <p:cNvSpPr/>
            <p:nvPr/>
          </p:nvSpPr>
          <p:spPr>
            <a:xfrm>
              <a:off x="6442710" y="2880043"/>
              <a:ext cx="175260" cy="177165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Snezana Calovska\Desktop\MathTeacherCoach (1).png" id="641" name="Google Shape;641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642" name="Google Shape;642;p31"/>
          <p:cNvSpPr/>
          <p:nvPr/>
        </p:nvSpPr>
        <p:spPr>
          <a:xfrm>
            <a:off x="541796" y="369164"/>
            <a:ext cx="11306907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Patricia wants to put 6 apples each in 5 rows. How many apples does she have?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p31"/>
          <p:cNvSpPr/>
          <p:nvPr/>
        </p:nvSpPr>
        <p:spPr>
          <a:xfrm>
            <a:off x="1441938" y="4726538"/>
            <a:ext cx="9583616" cy="658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sng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 rows of 6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mean 5 x 6. The product is </a:t>
            </a:r>
            <a:r>
              <a:rPr b="1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 apples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4" name="Google Shape;644;p31"/>
          <p:cNvGrpSpPr/>
          <p:nvPr/>
        </p:nvGrpSpPr>
        <p:grpSpPr>
          <a:xfrm>
            <a:off x="4208828" y="1552884"/>
            <a:ext cx="4049835" cy="3173654"/>
            <a:chOff x="4425950" y="2120265"/>
            <a:chExt cx="3340100" cy="2617470"/>
          </a:xfrm>
        </p:grpSpPr>
        <p:pic>
          <p:nvPicPr>
            <p:cNvPr descr="Apples clipart face, Picture #50348 apples clipart face" id="645" name="Google Shape;645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433570" y="220218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46" name="Google Shape;646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425950" y="271335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47" name="Google Shape;647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441190" y="323151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48" name="Google Shape;648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448810" y="373316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49" name="Google Shape;649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464050" y="425132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0" name="Google Shape;650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005070" y="217360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1" name="Google Shape;651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997450" y="268478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2" name="Google Shape;652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012690" y="320294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3" name="Google Shape;653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020310" y="370459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4" name="Google Shape;654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035550" y="422275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5" name="Google Shape;655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591810" y="218694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6" name="Google Shape;656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584190" y="269748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7" name="Google Shape;657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599430" y="321564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8" name="Google Shape;658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607050" y="371729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59" name="Google Shape;659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622290" y="423545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0" name="Google Shape;660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163310" y="215836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1" name="Google Shape;661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155690" y="266890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2" name="Google Shape;662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170930" y="318706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3" name="Google Shape;663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178550" y="368871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4" name="Google Shape;664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193790" y="420687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5" name="Google Shape;665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11950" y="214884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6" name="Google Shape;666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04330" y="265938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7" name="Google Shape;667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19570" y="317754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8" name="Google Shape;668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27190" y="367919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69" name="Google Shape;669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42430" y="4197350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70" name="Google Shape;670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283450" y="212026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71" name="Google Shape;671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275830" y="263080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72" name="Google Shape;672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291070" y="314896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73" name="Google Shape;673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298690" y="365061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pples clipart face, Picture #50348 apples clipart face" id="674" name="Google Shape;674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13930" y="4168775"/>
              <a:ext cx="452120" cy="48641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/>
          <p:nvPr/>
        </p:nvSpPr>
        <p:spPr>
          <a:xfrm>
            <a:off x="728663" y="2020153"/>
            <a:ext cx="11318109" cy="3207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 example, 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1" i="0" lang="en-US" sz="6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x </a:t>
            </a:r>
            <a:r>
              <a:rPr b="1" i="0" lang="en-US" sz="66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1" i="0" sz="66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can be read as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 rows of 6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98" name="Google Shape;9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5"/>
          <p:cNvSpPr/>
          <p:nvPr/>
        </p:nvSpPr>
        <p:spPr>
          <a:xfrm>
            <a:off x="3754109" y="349016"/>
            <a:ext cx="4569573" cy="1316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76200">
            <a:solidFill>
              <a:srgbClr val="00B0F0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What is an array?</a:t>
            </a:r>
            <a:endParaRPr b="0" i="0" sz="32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0" name="Google Shape;100;p15"/>
          <p:cNvGrpSpPr/>
          <p:nvPr/>
        </p:nvGrpSpPr>
        <p:grpSpPr>
          <a:xfrm>
            <a:off x="1200149" y="2020153"/>
            <a:ext cx="4186237" cy="2457450"/>
            <a:chOff x="1200149" y="2020153"/>
            <a:chExt cx="4186237" cy="2457450"/>
          </a:xfrm>
        </p:grpSpPr>
        <p:sp>
          <p:nvSpPr>
            <p:cNvPr id="101" name="Google Shape;101;p15"/>
            <p:cNvSpPr/>
            <p:nvPr/>
          </p:nvSpPr>
          <p:spPr>
            <a:xfrm rot="10800000">
              <a:off x="1200149" y="2020153"/>
              <a:ext cx="4186237" cy="2457450"/>
            </a:xfrm>
            <a:prstGeom prst="leftArrowCallout">
              <a:avLst>
                <a:gd fmla="val 14535" name="adj1"/>
                <a:gd fmla="val 25000" name="adj2"/>
                <a:gd fmla="val 21512" name="adj3"/>
                <a:gd fmla="val 46888" name="adj4"/>
              </a:avLst>
            </a:prstGeom>
            <a:solidFill>
              <a:schemeClr val="lt1"/>
            </a:solidFill>
            <a:ln cap="flat" cmpd="sng" w="5715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5"/>
            <p:cNvSpPr txBox="1"/>
            <p:nvPr/>
          </p:nvSpPr>
          <p:spPr>
            <a:xfrm>
              <a:off x="1288440" y="2636401"/>
              <a:ext cx="1714500" cy="12249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7030A0"/>
                  </a:solidFill>
                  <a:latin typeface="Calibri"/>
                  <a:ea typeface="Calibri"/>
                  <a:cs typeface="Calibri"/>
                  <a:sym typeface="Calibri"/>
                </a:rPr>
                <a:t>Number of rows</a:t>
              </a:r>
              <a:endParaRPr b="0" i="0" sz="32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3" name="Google Shape;103;p15"/>
          <p:cNvGrpSpPr/>
          <p:nvPr/>
        </p:nvGrpSpPr>
        <p:grpSpPr>
          <a:xfrm flipH="1">
            <a:off x="7296195" y="2020152"/>
            <a:ext cx="4186237" cy="2457450"/>
            <a:chOff x="1200149" y="2020153"/>
            <a:chExt cx="4186237" cy="2457450"/>
          </a:xfrm>
        </p:grpSpPr>
        <p:sp>
          <p:nvSpPr>
            <p:cNvPr id="104" name="Google Shape;104;p15"/>
            <p:cNvSpPr/>
            <p:nvPr/>
          </p:nvSpPr>
          <p:spPr>
            <a:xfrm rot="10800000">
              <a:off x="1200149" y="2020153"/>
              <a:ext cx="4186237" cy="2457450"/>
            </a:xfrm>
            <a:prstGeom prst="leftArrowCallout">
              <a:avLst>
                <a:gd fmla="val 14535" name="adj1"/>
                <a:gd fmla="val 25000" name="adj2"/>
                <a:gd fmla="val 21512" name="adj3"/>
                <a:gd fmla="val 46888" name="adj4"/>
              </a:avLst>
            </a:prstGeom>
            <a:solidFill>
              <a:schemeClr val="lt1"/>
            </a:solidFill>
            <a:ln cap="flat" cmpd="sng" w="571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5"/>
            <p:cNvSpPr txBox="1"/>
            <p:nvPr/>
          </p:nvSpPr>
          <p:spPr>
            <a:xfrm>
              <a:off x="1300163" y="2353248"/>
              <a:ext cx="1714500" cy="17912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200" u="none" cap="none" strike="noStrik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Number of columns</a:t>
              </a:r>
              <a:endParaRPr b="0" i="0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8abd55b3e4_0_2"/>
          <p:cNvSpPr/>
          <p:nvPr/>
        </p:nvSpPr>
        <p:spPr>
          <a:xfrm>
            <a:off x="2456597" y="422300"/>
            <a:ext cx="4569573" cy="1316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76200">
            <a:solidFill>
              <a:srgbClr val="24BCB5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What is an array?</a:t>
            </a:r>
            <a:endParaRPr b="0" i="0" sz="32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Snezana Calovska\Desktop\MathTeacherCoach (1).png" id="111" name="Google Shape;111;g8abd55b3e4_0_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g8abd55b3e4_0_2"/>
          <p:cNvSpPr/>
          <p:nvPr/>
        </p:nvSpPr>
        <p:spPr>
          <a:xfrm>
            <a:off x="363408" y="1887354"/>
            <a:ext cx="9180718" cy="622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First, draw 6 same-size shapes in one horizontal line: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8abd55b3e4_0_2"/>
          <p:cNvSpPr/>
          <p:nvPr/>
        </p:nvSpPr>
        <p:spPr>
          <a:xfrm>
            <a:off x="7760670" y="422300"/>
            <a:ext cx="4476383" cy="1191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1" i="0" lang="en-US" sz="6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x </a:t>
            </a:r>
            <a:r>
              <a:rPr b="1" i="0" lang="en-US" sz="66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  <p:grpSp>
        <p:nvGrpSpPr>
          <p:cNvPr id="114" name="Google Shape;114;g8abd55b3e4_0_2"/>
          <p:cNvGrpSpPr/>
          <p:nvPr/>
        </p:nvGrpSpPr>
        <p:grpSpPr>
          <a:xfrm>
            <a:off x="1821350" y="2658530"/>
            <a:ext cx="8551498" cy="1016219"/>
            <a:chOff x="0" y="0"/>
            <a:chExt cx="3489688" cy="414745"/>
          </a:xfrm>
        </p:grpSpPr>
        <p:sp>
          <p:nvSpPr>
            <p:cNvPr id="115" name="Google Shape;115;g8abd55b3e4_0_2"/>
            <p:cNvSpPr/>
            <p:nvPr/>
          </p:nvSpPr>
          <p:spPr>
            <a:xfrm>
              <a:off x="0" y="10885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g8abd55b3e4_0_2"/>
            <p:cNvSpPr/>
            <p:nvPr/>
          </p:nvSpPr>
          <p:spPr>
            <a:xfrm>
              <a:off x="631371" y="10885"/>
              <a:ext cx="398874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g8abd55b3e4_0_2"/>
            <p:cNvSpPr/>
            <p:nvPr/>
          </p:nvSpPr>
          <p:spPr>
            <a:xfrm>
              <a:off x="1251857" y="10885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g8abd55b3e4_0_2"/>
            <p:cNvSpPr/>
            <p:nvPr/>
          </p:nvSpPr>
          <p:spPr>
            <a:xfrm>
              <a:off x="1828800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g8abd55b3e4_0_2"/>
            <p:cNvSpPr/>
            <p:nvPr/>
          </p:nvSpPr>
          <p:spPr>
            <a:xfrm>
              <a:off x="2471057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g8abd55b3e4_0_2"/>
            <p:cNvSpPr/>
            <p:nvPr/>
          </p:nvSpPr>
          <p:spPr>
            <a:xfrm>
              <a:off x="3091543" y="0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/>
          <p:nvPr/>
        </p:nvSpPr>
        <p:spPr>
          <a:xfrm>
            <a:off x="2456597" y="422300"/>
            <a:ext cx="4569573" cy="1316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76200">
            <a:solidFill>
              <a:srgbClr val="24BCB5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What is an array?</a:t>
            </a:r>
            <a:endParaRPr b="0" i="0" sz="32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Snezana Calovska\Desktop\MathTeacherCoach (1).png" id="126" name="Google Shape;12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6"/>
          <p:cNvSpPr/>
          <p:nvPr/>
        </p:nvSpPr>
        <p:spPr>
          <a:xfrm>
            <a:off x="363408" y="1887354"/>
            <a:ext cx="10945625" cy="1188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Then, draw horizontal line with the same amount of circles until </a:t>
            </a:r>
            <a:endParaRPr b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reach the desired number of rows: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6"/>
          <p:cNvSpPr/>
          <p:nvPr/>
        </p:nvSpPr>
        <p:spPr>
          <a:xfrm>
            <a:off x="7760670" y="422300"/>
            <a:ext cx="4476383" cy="1191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1" i="0" lang="en-US" sz="6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x </a:t>
            </a:r>
            <a:r>
              <a:rPr b="1" i="0" lang="en-US" sz="66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  <p:grpSp>
        <p:nvGrpSpPr>
          <p:cNvPr id="129" name="Google Shape;129;p16"/>
          <p:cNvGrpSpPr/>
          <p:nvPr/>
        </p:nvGrpSpPr>
        <p:grpSpPr>
          <a:xfrm>
            <a:off x="1821350" y="3108607"/>
            <a:ext cx="8551498" cy="1016219"/>
            <a:chOff x="0" y="0"/>
            <a:chExt cx="3489688" cy="414745"/>
          </a:xfrm>
        </p:grpSpPr>
        <p:sp>
          <p:nvSpPr>
            <p:cNvPr id="130" name="Google Shape;130;p16"/>
            <p:cNvSpPr/>
            <p:nvPr/>
          </p:nvSpPr>
          <p:spPr>
            <a:xfrm>
              <a:off x="0" y="10885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6"/>
            <p:cNvSpPr/>
            <p:nvPr/>
          </p:nvSpPr>
          <p:spPr>
            <a:xfrm>
              <a:off x="631371" y="10885"/>
              <a:ext cx="398874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1251857" y="10885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1828800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2471057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3091543" y="0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" name="Google Shape;136;p16"/>
          <p:cNvGrpSpPr/>
          <p:nvPr/>
        </p:nvGrpSpPr>
        <p:grpSpPr>
          <a:xfrm>
            <a:off x="1821350" y="4221844"/>
            <a:ext cx="8551498" cy="1016219"/>
            <a:chOff x="0" y="0"/>
            <a:chExt cx="3489688" cy="414745"/>
          </a:xfrm>
        </p:grpSpPr>
        <p:sp>
          <p:nvSpPr>
            <p:cNvPr id="137" name="Google Shape;137;p16"/>
            <p:cNvSpPr/>
            <p:nvPr/>
          </p:nvSpPr>
          <p:spPr>
            <a:xfrm>
              <a:off x="0" y="10885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631371" y="10885"/>
              <a:ext cx="398874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1251857" y="10885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6"/>
            <p:cNvSpPr/>
            <p:nvPr/>
          </p:nvSpPr>
          <p:spPr>
            <a:xfrm>
              <a:off x="1828800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6"/>
            <p:cNvSpPr/>
            <p:nvPr/>
          </p:nvSpPr>
          <p:spPr>
            <a:xfrm>
              <a:off x="2471057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6"/>
            <p:cNvSpPr/>
            <p:nvPr/>
          </p:nvSpPr>
          <p:spPr>
            <a:xfrm>
              <a:off x="3091543" y="0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16"/>
          <p:cNvGrpSpPr/>
          <p:nvPr/>
        </p:nvGrpSpPr>
        <p:grpSpPr>
          <a:xfrm>
            <a:off x="1833952" y="5300388"/>
            <a:ext cx="8551498" cy="1016219"/>
            <a:chOff x="0" y="0"/>
            <a:chExt cx="3489688" cy="414745"/>
          </a:xfrm>
        </p:grpSpPr>
        <p:sp>
          <p:nvSpPr>
            <p:cNvPr id="144" name="Google Shape;144;p16"/>
            <p:cNvSpPr/>
            <p:nvPr/>
          </p:nvSpPr>
          <p:spPr>
            <a:xfrm>
              <a:off x="0" y="10885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6"/>
            <p:cNvSpPr/>
            <p:nvPr/>
          </p:nvSpPr>
          <p:spPr>
            <a:xfrm>
              <a:off x="631371" y="10885"/>
              <a:ext cx="398874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6"/>
            <p:cNvSpPr/>
            <p:nvPr/>
          </p:nvSpPr>
          <p:spPr>
            <a:xfrm>
              <a:off x="1251857" y="10885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6"/>
            <p:cNvSpPr/>
            <p:nvPr/>
          </p:nvSpPr>
          <p:spPr>
            <a:xfrm>
              <a:off x="1828800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2471057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6"/>
            <p:cNvSpPr/>
            <p:nvPr/>
          </p:nvSpPr>
          <p:spPr>
            <a:xfrm>
              <a:off x="3091543" y="0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0" name="Google Shape;150;p16"/>
          <p:cNvSpPr/>
          <p:nvPr/>
        </p:nvSpPr>
        <p:spPr>
          <a:xfrm>
            <a:off x="1441939" y="3095271"/>
            <a:ext cx="9319846" cy="1016219"/>
          </a:xfrm>
          <a:prstGeom prst="rect">
            <a:avLst/>
          </a:prstGeom>
          <a:noFill/>
          <a:ln cap="flat" cmpd="sng" w="762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6"/>
          <p:cNvSpPr/>
          <p:nvPr/>
        </p:nvSpPr>
        <p:spPr>
          <a:xfrm>
            <a:off x="1441939" y="4215358"/>
            <a:ext cx="9319846" cy="1016219"/>
          </a:xfrm>
          <a:prstGeom prst="rect">
            <a:avLst/>
          </a:prstGeom>
          <a:noFill/>
          <a:ln cap="flat" cmpd="sng" w="762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6"/>
          <p:cNvSpPr/>
          <p:nvPr/>
        </p:nvSpPr>
        <p:spPr>
          <a:xfrm>
            <a:off x="1441939" y="5351348"/>
            <a:ext cx="9319846" cy="1016219"/>
          </a:xfrm>
          <a:prstGeom prst="rect">
            <a:avLst/>
          </a:prstGeom>
          <a:noFill/>
          <a:ln cap="flat" cmpd="sng" w="762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/>
          <p:nvPr/>
        </p:nvSpPr>
        <p:spPr>
          <a:xfrm>
            <a:off x="2456597" y="422300"/>
            <a:ext cx="4569573" cy="1316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76200">
            <a:solidFill>
              <a:srgbClr val="24BCB5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What is an array?</a:t>
            </a:r>
            <a:endParaRPr b="0" i="0" sz="32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Snezana Calovska\Desktop\MathTeacherCoach (1).png" id="158" name="Google Shape;15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17"/>
          <p:cNvSpPr/>
          <p:nvPr/>
        </p:nvSpPr>
        <p:spPr>
          <a:xfrm>
            <a:off x="363408" y="1887354"/>
            <a:ext cx="8887369" cy="622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Count all the dots created in the 3 by 6 array model: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7"/>
          <p:cNvSpPr/>
          <p:nvPr/>
        </p:nvSpPr>
        <p:spPr>
          <a:xfrm>
            <a:off x="7760670" y="422300"/>
            <a:ext cx="4476383" cy="1191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1" i="0" lang="en-US" sz="6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x </a:t>
            </a:r>
            <a:r>
              <a:rPr b="1" i="0" lang="en-US" sz="66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  <p:grpSp>
        <p:nvGrpSpPr>
          <p:cNvPr id="161" name="Google Shape;161;p17"/>
          <p:cNvGrpSpPr/>
          <p:nvPr/>
        </p:nvGrpSpPr>
        <p:grpSpPr>
          <a:xfrm>
            <a:off x="2595074" y="2572974"/>
            <a:ext cx="7132790" cy="847627"/>
            <a:chOff x="0" y="0"/>
            <a:chExt cx="3489688" cy="414745"/>
          </a:xfrm>
        </p:grpSpPr>
        <p:sp>
          <p:nvSpPr>
            <p:cNvPr id="162" name="Google Shape;162;p17"/>
            <p:cNvSpPr/>
            <p:nvPr/>
          </p:nvSpPr>
          <p:spPr>
            <a:xfrm>
              <a:off x="0" y="10885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7"/>
            <p:cNvSpPr/>
            <p:nvPr/>
          </p:nvSpPr>
          <p:spPr>
            <a:xfrm>
              <a:off x="631371" y="10885"/>
              <a:ext cx="398874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7"/>
            <p:cNvSpPr/>
            <p:nvPr/>
          </p:nvSpPr>
          <p:spPr>
            <a:xfrm>
              <a:off x="1251857" y="10885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7"/>
            <p:cNvSpPr/>
            <p:nvPr/>
          </p:nvSpPr>
          <p:spPr>
            <a:xfrm>
              <a:off x="1828800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7"/>
            <p:cNvSpPr/>
            <p:nvPr/>
          </p:nvSpPr>
          <p:spPr>
            <a:xfrm>
              <a:off x="2471057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7"/>
            <p:cNvSpPr/>
            <p:nvPr/>
          </p:nvSpPr>
          <p:spPr>
            <a:xfrm>
              <a:off x="3091543" y="0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8" name="Google Shape;168;p17"/>
          <p:cNvGrpSpPr/>
          <p:nvPr/>
        </p:nvGrpSpPr>
        <p:grpSpPr>
          <a:xfrm>
            <a:off x="2595074" y="3686211"/>
            <a:ext cx="7132790" cy="847627"/>
            <a:chOff x="0" y="0"/>
            <a:chExt cx="3489688" cy="414745"/>
          </a:xfrm>
        </p:grpSpPr>
        <p:sp>
          <p:nvSpPr>
            <p:cNvPr id="169" name="Google Shape;169;p17"/>
            <p:cNvSpPr/>
            <p:nvPr/>
          </p:nvSpPr>
          <p:spPr>
            <a:xfrm>
              <a:off x="0" y="10885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7"/>
            <p:cNvSpPr/>
            <p:nvPr/>
          </p:nvSpPr>
          <p:spPr>
            <a:xfrm>
              <a:off x="631371" y="10885"/>
              <a:ext cx="398874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1251857" y="10885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7"/>
            <p:cNvSpPr/>
            <p:nvPr/>
          </p:nvSpPr>
          <p:spPr>
            <a:xfrm>
              <a:off x="1828800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7"/>
            <p:cNvSpPr/>
            <p:nvPr/>
          </p:nvSpPr>
          <p:spPr>
            <a:xfrm>
              <a:off x="2471057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7"/>
            <p:cNvSpPr/>
            <p:nvPr/>
          </p:nvSpPr>
          <p:spPr>
            <a:xfrm>
              <a:off x="3091543" y="0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" name="Google Shape;175;p17"/>
          <p:cNvGrpSpPr/>
          <p:nvPr/>
        </p:nvGrpSpPr>
        <p:grpSpPr>
          <a:xfrm>
            <a:off x="2607676" y="4764755"/>
            <a:ext cx="7132790" cy="847627"/>
            <a:chOff x="0" y="0"/>
            <a:chExt cx="3489688" cy="414745"/>
          </a:xfrm>
        </p:grpSpPr>
        <p:sp>
          <p:nvSpPr>
            <p:cNvPr id="176" name="Google Shape;176;p17"/>
            <p:cNvSpPr/>
            <p:nvPr/>
          </p:nvSpPr>
          <p:spPr>
            <a:xfrm>
              <a:off x="0" y="10885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7"/>
            <p:cNvSpPr/>
            <p:nvPr/>
          </p:nvSpPr>
          <p:spPr>
            <a:xfrm>
              <a:off x="631371" y="10885"/>
              <a:ext cx="398874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7"/>
            <p:cNvSpPr/>
            <p:nvPr/>
          </p:nvSpPr>
          <p:spPr>
            <a:xfrm>
              <a:off x="1251857" y="10885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1828800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7"/>
            <p:cNvSpPr/>
            <p:nvPr/>
          </p:nvSpPr>
          <p:spPr>
            <a:xfrm>
              <a:off x="2471057" y="0"/>
              <a:ext cx="398780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7"/>
            <p:cNvSpPr/>
            <p:nvPr/>
          </p:nvSpPr>
          <p:spPr>
            <a:xfrm>
              <a:off x="3091543" y="0"/>
              <a:ext cx="398145" cy="403860"/>
            </a:xfrm>
            <a:prstGeom prst="ellipse">
              <a:avLst/>
            </a:prstGeom>
            <a:solidFill>
              <a:srgbClr val="0070C0"/>
            </a:solidFill>
            <a:ln cap="flat" cmpd="sng" w="762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2" name="Google Shape;182;p17"/>
          <p:cNvSpPr/>
          <p:nvPr/>
        </p:nvSpPr>
        <p:spPr>
          <a:xfrm>
            <a:off x="2215663" y="2559638"/>
            <a:ext cx="7773668" cy="847627"/>
          </a:xfrm>
          <a:prstGeom prst="rect">
            <a:avLst/>
          </a:prstGeom>
          <a:noFill/>
          <a:ln cap="flat" cmpd="sng" w="762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7"/>
          <p:cNvSpPr/>
          <p:nvPr/>
        </p:nvSpPr>
        <p:spPr>
          <a:xfrm>
            <a:off x="2215663" y="3679725"/>
            <a:ext cx="7773668" cy="847627"/>
          </a:xfrm>
          <a:prstGeom prst="rect">
            <a:avLst/>
          </a:prstGeom>
          <a:noFill/>
          <a:ln cap="flat" cmpd="sng" w="762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7"/>
          <p:cNvSpPr/>
          <p:nvPr/>
        </p:nvSpPr>
        <p:spPr>
          <a:xfrm>
            <a:off x="2215663" y="4815715"/>
            <a:ext cx="7773668" cy="847627"/>
          </a:xfrm>
          <a:prstGeom prst="rect">
            <a:avLst/>
          </a:prstGeom>
          <a:noFill/>
          <a:ln cap="flat" cmpd="sng" w="76200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7"/>
          <p:cNvSpPr/>
          <p:nvPr/>
        </p:nvSpPr>
        <p:spPr>
          <a:xfrm>
            <a:off x="674017" y="5520478"/>
            <a:ext cx="11318109" cy="1191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ANSWER: 18</a:t>
            </a:r>
            <a:endParaRPr b="1" i="0" sz="6600" u="none" cap="none" strike="noStrik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8abd55b3e4_0_16"/>
          <p:cNvSpPr/>
          <p:nvPr/>
        </p:nvSpPr>
        <p:spPr>
          <a:xfrm>
            <a:off x="3016375" y="367484"/>
            <a:ext cx="6220800" cy="1011600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191" name="Google Shape;191;g8abd55b3e4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g8abd55b3e4_0_16"/>
          <p:cNvSpPr/>
          <p:nvPr/>
        </p:nvSpPr>
        <p:spPr>
          <a:xfrm>
            <a:off x="3823187" y="562173"/>
            <a:ext cx="4607176" cy="622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is the array model?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3" name="Google Shape;193;g8abd55b3e4_0_16"/>
          <p:cNvGrpSpPr/>
          <p:nvPr/>
        </p:nvGrpSpPr>
        <p:grpSpPr>
          <a:xfrm>
            <a:off x="1093067" y="1909784"/>
            <a:ext cx="3846616" cy="2957444"/>
            <a:chOff x="4583747" y="2266315"/>
            <a:chExt cx="3024505" cy="2325370"/>
          </a:xfrm>
        </p:grpSpPr>
        <p:sp>
          <p:nvSpPr>
            <p:cNvPr id="194" name="Google Shape;194;g8abd55b3e4_0_16"/>
            <p:cNvSpPr/>
            <p:nvPr/>
          </p:nvSpPr>
          <p:spPr>
            <a:xfrm>
              <a:off x="4583747" y="2266315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g8abd55b3e4_0_16"/>
            <p:cNvSpPr/>
            <p:nvPr/>
          </p:nvSpPr>
          <p:spPr>
            <a:xfrm>
              <a:off x="5371147" y="2274570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g8abd55b3e4_0_16"/>
            <p:cNvSpPr/>
            <p:nvPr/>
          </p:nvSpPr>
          <p:spPr>
            <a:xfrm>
              <a:off x="4583747" y="3087370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g8abd55b3e4_0_16"/>
            <p:cNvSpPr/>
            <p:nvPr/>
          </p:nvSpPr>
          <p:spPr>
            <a:xfrm>
              <a:off x="5371147" y="3087370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g8abd55b3e4_0_16"/>
            <p:cNvSpPr/>
            <p:nvPr/>
          </p:nvSpPr>
          <p:spPr>
            <a:xfrm>
              <a:off x="4583747" y="3908425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g8abd55b3e4_0_16"/>
            <p:cNvSpPr/>
            <p:nvPr/>
          </p:nvSpPr>
          <p:spPr>
            <a:xfrm>
              <a:off x="5371147" y="3916680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g8abd55b3e4_0_16"/>
            <p:cNvSpPr/>
            <p:nvPr/>
          </p:nvSpPr>
          <p:spPr>
            <a:xfrm>
              <a:off x="6150927" y="2266950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g8abd55b3e4_0_16"/>
            <p:cNvSpPr/>
            <p:nvPr/>
          </p:nvSpPr>
          <p:spPr>
            <a:xfrm>
              <a:off x="6154737" y="3079750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g8abd55b3e4_0_16"/>
            <p:cNvSpPr/>
            <p:nvPr/>
          </p:nvSpPr>
          <p:spPr>
            <a:xfrm>
              <a:off x="6154737" y="3909060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g8abd55b3e4_0_16"/>
            <p:cNvSpPr/>
            <p:nvPr/>
          </p:nvSpPr>
          <p:spPr>
            <a:xfrm>
              <a:off x="6951662" y="2289175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g8abd55b3e4_0_16"/>
            <p:cNvSpPr/>
            <p:nvPr/>
          </p:nvSpPr>
          <p:spPr>
            <a:xfrm>
              <a:off x="6955472" y="3102610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g8abd55b3e4_0_16"/>
            <p:cNvSpPr/>
            <p:nvPr/>
          </p:nvSpPr>
          <p:spPr>
            <a:xfrm>
              <a:off x="6955472" y="3931285"/>
              <a:ext cx="652780" cy="660400"/>
            </a:xfrm>
            <a:prstGeom prst="ellipse">
              <a:avLst/>
            </a:prstGeom>
            <a:solidFill>
              <a:srgbClr val="FFC000"/>
            </a:solidFill>
            <a:ln cap="flat" cmpd="sng" w="76200">
              <a:solidFill>
                <a:srgbClr val="FFC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6" name="Google Shape;206;g8abd55b3e4_0_16"/>
          <p:cNvGrpSpPr/>
          <p:nvPr/>
        </p:nvGrpSpPr>
        <p:grpSpPr>
          <a:xfrm>
            <a:off x="7156624" y="1573773"/>
            <a:ext cx="3718346" cy="3581009"/>
            <a:chOff x="4712017" y="2096135"/>
            <a:chExt cx="2767965" cy="2665730"/>
          </a:xfrm>
        </p:grpSpPr>
        <p:sp>
          <p:nvSpPr>
            <p:cNvPr id="207" name="Google Shape;207;g8abd55b3e4_0_16"/>
            <p:cNvSpPr/>
            <p:nvPr/>
          </p:nvSpPr>
          <p:spPr>
            <a:xfrm>
              <a:off x="4879022" y="2367280"/>
              <a:ext cx="255905" cy="25908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g8abd55b3e4_0_16"/>
            <p:cNvSpPr/>
            <p:nvPr/>
          </p:nvSpPr>
          <p:spPr>
            <a:xfrm>
              <a:off x="5374322" y="3369945"/>
              <a:ext cx="255905" cy="25908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g8abd55b3e4_0_16"/>
            <p:cNvSpPr/>
            <p:nvPr/>
          </p:nvSpPr>
          <p:spPr>
            <a:xfrm>
              <a:off x="6056947" y="2828290"/>
              <a:ext cx="175260" cy="177165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g8abd55b3e4_0_16"/>
            <p:cNvSpPr/>
            <p:nvPr/>
          </p:nvSpPr>
          <p:spPr>
            <a:xfrm>
              <a:off x="4712017" y="3696970"/>
              <a:ext cx="592455" cy="598805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g8abd55b3e4_0_16"/>
            <p:cNvSpPr/>
            <p:nvPr/>
          </p:nvSpPr>
          <p:spPr>
            <a:xfrm>
              <a:off x="5423852" y="2783205"/>
              <a:ext cx="175260" cy="177165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g8abd55b3e4_0_16"/>
            <p:cNvSpPr/>
            <p:nvPr/>
          </p:nvSpPr>
          <p:spPr>
            <a:xfrm>
              <a:off x="5926137" y="3878580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g8abd55b3e4_0_16"/>
            <p:cNvSpPr/>
            <p:nvPr/>
          </p:nvSpPr>
          <p:spPr>
            <a:xfrm>
              <a:off x="5762307" y="2096135"/>
              <a:ext cx="543560" cy="54991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g8abd55b3e4_0_16"/>
            <p:cNvSpPr/>
            <p:nvPr/>
          </p:nvSpPr>
          <p:spPr>
            <a:xfrm>
              <a:off x="6253162" y="3103880"/>
              <a:ext cx="543560" cy="54991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g8abd55b3e4_0_16"/>
            <p:cNvSpPr/>
            <p:nvPr/>
          </p:nvSpPr>
          <p:spPr>
            <a:xfrm>
              <a:off x="6394767" y="2519680"/>
              <a:ext cx="372110" cy="37592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g8abd55b3e4_0_16"/>
            <p:cNvSpPr/>
            <p:nvPr/>
          </p:nvSpPr>
          <p:spPr>
            <a:xfrm>
              <a:off x="5736907" y="3205480"/>
              <a:ext cx="175260" cy="177165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g8abd55b3e4_0_16"/>
            <p:cNvSpPr/>
            <p:nvPr/>
          </p:nvSpPr>
          <p:spPr>
            <a:xfrm>
              <a:off x="6922452" y="2966720"/>
              <a:ext cx="255905" cy="25908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g8abd55b3e4_0_16"/>
            <p:cNvSpPr/>
            <p:nvPr/>
          </p:nvSpPr>
          <p:spPr>
            <a:xfrm>
              <a:off x="6884352" y="4257040"/>
              <a:ext cx="255905" cy="25908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g8abd55b3e4_0_16"/>
            <p:cNvSpPr/>
            <p:nvPr/>
          </p:nvSpPr>
          <p:spPr>
            <a:xfrm>
              <a:off x="5325427" y="4163060"/>
              <a:ext cx="592455" cy="598805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g8abd55b3e4_0_16"/>
            <p:cNvSpPr/>
            <p:nvPr/>
          </p:nvSpPr>
          <p:spPr>
            <a:xfrm>
              <a:off x="6887527" y="3440430"/>
              <a:ext cx="592455" cy="598805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1" name="Google Shape;221;g8abd55b3e4_0_16"/>
          <p:cNvSpPr/>
          <p:nvPr/>
        </p:nvSpPr>
        <p:spPr>
          <a:xfrm>
            <a:off x="594589" y="1598682"/>
            <a:ext cx="4870939" cy="3396412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g8abd55b3e4_0_16"/>
          <p:cNvSpPr/>
          <p:nvPr/>
        </p:nvSpPr>
        <p:spPr>
          <a:xfrm>
            <a:off x="1197752" y="5222472"/>
            <a:ext cx="6526987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many rows and columns?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 rows and 4 columns</a:t>
            </a:r>
            <a:endParaRPr b="1" i="0" sz="1800" u="none" cap="none" strike="noStrik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8abd55b3e4_0_39"/>
          <p:cNvSpPr txBox="1"/>
          <p:nvPr/>
        </p:nvSpPr>
        <p:spPr>
          <a:xfrm>
            <a:off x="4613575" y="263225"/>
            <a:ext cx="30897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Time to Think</a:t>
            </a:r>
            <a:endParaRPr b="1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g8abd55b3e4_0_39"/>
          <p:cNvSpPr txBox="1"/>
          <p:nvPr/>
        </p:nvSpPr>
        <p:spPr>
          <a:xfrm>
            <a:off x="1198999" y="1587534"/>
            <a:ext cx="9918852" cy="42154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b="1" lang="en-US" sz="2400"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does an array model look like? How does it help in multiplication?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 array model has objects aligned in rows and columns. This helps in multiplication in visually grouping getting a product by the organized structure of rows and columns.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Why can’t scattered items be classified as arrays?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Scattered items are not aligned into rows and columns.</a:t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Is a table an array?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Yes because it has rows and columns.</a:t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g8abd55b3e4_0_39"/>
          <p:cNvSpPr/>
          <p:nvPr/>
        </p:nvSpPr>
        <p:spPr>
          <a:xfrm>
            <a:off x="279325" y="4173708"/>
            <a:ext cx="361500" cy="512700"/>
          </a:xfrm>
          <a:prstGeom prst="chevron">
            <a:avLst>
              <a:gd fmla="val 50000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g8abd55b3e4_0_39"/>
          <p:cNvSpPr/>
          <p:nvPr/>
        </p:nvSpPr>
        <p:spPr>
          <a:xfrm>
            <a:off x="279325" y="2566525"/>
            <a:ext cx="361500" cy="512700"/>
          </a:xfrm>
          <a:prstGeom prst="chevron">
            <a:avLst>
              <a:gd fmla="val 50000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8abd55b3e4_0_39"/>
          <p:cNvSpPr txBox="1"/>
          <p:nvPr/>
        </p:nvSpPr>
        <p:spPr>
          <a:xfrm rot="1092710">
            <a:off x="8645722" y="-481"/>
            <a:ext cx="706490" cy="108776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00"/>
              <a:buFont typeface="Arial"/>
              <a:buNone/>
            </a:pPr>
            <a:r>
              <a:rPr b="1" i="0" lang="en-US" sz="79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b="1" i="0" sz="79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32" name="Google Shape;232;g8abd55b3e4_0_39"/>
          <p:cNvSpPr txBox="1"/>
          <p:nvPr/>
        </p:nvSpPr>
        <p:spPr>
          <a:xfrm rot="9711906">
            <a:off x="3179567" y="161039"/>
            <a:ext cx="706494" cy="10875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00"/>
              <a:buFont typeface="Arial"/>
              <a:buNone/>
            </a:pPr>
            <a:r>
              <a:rPr b="1" i="0" lang="en-US" sz="79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b="1" i="0" sz="79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33" name="Google Shape;233;g8abd55b3e4_0_39"/>
          <p:cNvSpPr txBox="1"/>
          <p:nvPr/>
        </p:nvSpPr>
        <p:spPr>
          <a:xfrm rot="-822348">
            <a:off x="3807174" y="-527"/>
            <a:ext cx="706518" cy="10878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00"/>
              <a:buFont typeface="Arial"/>
              <a:buNone/>
            </a:pPr>
            <a:r>
              <a:rPr b="1" i="0" lang="en-US" sz="79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b="1" i="0" sz="79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34" name="Google Shape;234;g8abd55b3e4_0_39"/>
          <p:cNvSpPr txBox="1"/>
          <p:nvPr/>
        </p:nvSpPr>
        <p:spPr>
          <a:xfrm rot="9121232">
            <a:off x="7916990" y="65791"/>
            <a:ext cx="706589" cy="108759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900"/>
              <a:buFont typeface="Arial"/>
              <a:buNone/>
            </a:pPr>
            <a:r>
              <a:rPr b="1" i="0" lang="en-US" sz="7900" u="none" cap="none" strike="noStrik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b="1" i="0" sz="7900" u="none" cap="none" strike="noStrike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descr="C:\Users\Snezana Calovska\Desktop\MathTeacherCoach (1).png" id="235" name="Google Shape;235;g8abd55b3e4_0_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g8abd55b3e4_0_39"/>
          <p:cNvSpPr/>
          <p:nvPr/>
        </p:nvSpPr>
        <p:spPr>
          <a:xfrm>
            <a:off x="279325" y="5546642"/>
            <a:ext cx="361500" cy="512700"/>
          </a:xfrm>
          <a:prstGeom prst="chevron">
            <a:avLst>
              <a:gd fmla="val 50000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8abd55b3e4_0_39"/>
          <p:cNvSpPr txBox="1"/>
          <p:nvPr/>
        </p:nvSpPr>
        <p:spPr>
          <a:xfrm>
            <a:off x="1192900" y="2257675"/>
            <a:ext cx="9200700" cy="16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 array model has objects aligned in rows and columns. This helps in multiplication in visual grouping by getting a product from the organized structure of rows and columns.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g8abd55b3e4_0_39"/>
          <p:cNvSpPr txBox="1"/>
          <p:nvPr/>
        </p:nvSpPr>
        <p:spPr>
          <a:xfrm>
            <a:off x="1192900" y="4173700"/>
            <a:ext cx="8047500" cy="8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Scattered items are not aligned into rows and columns.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g8abd55b3e4_0_39"/>
          <p:cNvSpPr txBox="1"/>
          <p:nvPr/>
        </p:nvSpPr>
        <p:spPr>
          <a:xfrm>
            <a:off x="1199000" y="5546650"/>
            <a:ext cx="5607900" cy="8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Yes because it has rows and columns.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"/>
          <p:cNvSpPr/>
          <p:nvPr/>
        </p:nvSpPr>
        <p:spPr>
          <a:xfrm>
            <a:off x="2461846" y="367484"/>
            <a:ext cx="7403123" cy="1365628"/>
          </a:xfrm>
          <a:prstGeom prst="plaque">
            <a:avLst>
              <a:gd fmla="val 16667" name="adj"/>
            </a:avLst>
          </a:prstGeom>
          <a:solidFill>
            <a:srgbClr val="FFFFFF"/>
          </a:solidFill>
          <a:ln cap="flat" cmpd="sng" w="571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Snezana Calovska\Desktop\MathTeacherCoach (1).png" id="245" name="Google Shape;24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5797" y="6386954"/>
            <a:ext cx="3030975" cy="325325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18"/>
          <p:cNvSpPr/>
          <p:nvPr/>
        </p:nvSpPr>
        <p:spPr>
          <a:xfrm>
            <a:off x="2201739" y="508161"/>
            <a:ext cx="7850071" cy="122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 array can actually be composed of more than one array.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7" name="Google Shape;247;p18"/>
          <p:cNvGrpSpPr/>
          <p:nvPr/>
        </p:nvGrpSpPr>
        <p:grpSpPr>
          <a:xfrm>
            <a:off x="2958492" y="2200054"/>
            <a:ext cx="6336564" cy="3303930"/>
            <a:chOff x="3975100" y="2323147"/>
            <a:chExt cx="4241800" cy="2211705"/>
          </a:xfrm>
        </p:grpSpPr>
        <p:sp>
          <p:nvSpPr>
            <p:cNvPr id="248" name="Google Shape;248;p18"/>
            <p:cNvSpPr/>
            <p:nvPr/>
          </p:nvSpPr>
          <p:spPr>
            <a:xfrm>
              <a:off x="3975100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8"/>
            <p:cNvSpPr/>
            <p:nvPr/>
          </p:nvSpPr>
          <p:spPr>
            <a:xfrm>
              <a:off x="4007485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8"/>
            <p:cNvSpPr/>
            <p:nvPr/>
          </p:nvSpPr>
          <p:spPr>
            <a:xfrm>
              <a:off x="4007485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18"/>
            <p:cNvSpPr/>
            <p:nvPr/>
          </p:nvSpPr>
          <p:spPr>
            <a:xfrm>
              <a:off x="4006850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18"/>
            <p:cNvSpPr/>
            <p:nvPr/>
          </p:nvSpPr>
          <p:spPr>
            <a:xfrm>
              <a:off x="4003675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18"/>
            <p:cNvSpPr/>
            <p:nvPr/>
          </p:nvSpPr>
          <p:spPr>
            <a:xfrm>
              <a:off x="4453890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18"/>
            <p:cNvSpPr/>
            <p:nvPr/>
          </p:nvSpPr>
          <p:spPr>
            <a:xfrm>
              <a:off x="4486275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18"/>
            <p:cNvSpPr/>
            <p:nvPr/>
          </p:nvSpPr>
          <p:spPr>
            <a:xfrm>
              <a:off x="4486275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18"/>
            <p:cNvSpPr/>
            <p:nvPr/>
          </p:nvSpPr>
          <p:spPr>
            <a:xfrm>
              <a:off x="4485640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8"/>
            <p:cNvSpPr/>
            <p:nvPr/>
          </p:nvSpPr>
          <p:spPr>
            <a:xfrm>
              <a:off x="4482465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8"/>
            <p:cNvSpPr/>
            <p:nvPr/>
          </p:nvSpPr>
          <p:spPr>
            <a:xfrm>
              <a:off x="4943475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8"/>
            <p:cNvSpPr/>
            <p:nvPr/>
          </p:nvSpPr>
          <p:spPr>
            <a:xfrm>
              <a:off x="4975860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8"/>
            <p:cNvSpPr/>
            <p:nvPr/>
          </p:nvSpPr>
          <p:spPr>
            <a:xfrm>
              <a:off x="4975860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8"/>
            <p:cNvSpPr/>
            <p:nvPr/>
          </p:nvSpPr>
          <p:spPr>
            <a:xfrm>
              <a:off x="4975225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8"/>
            <p:cNvSpPr/>
            <p:nvPr/>
          </p:nvSpPr>
          <p:spPr>
            <a:xfrm>
              <a:off x="4972050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8"/>
            <p:cNvSpPr/>
            <p:nvPr/>
          </p:nvSpPr>
          <p:spPr>
            <a:xfrm>
              <a:off x="5422265" y="2355532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8"/>
            <p:cNvSpPr/>
            <p:nvPr/>
          </p:nvSpPr>
          <p:spPr>
            <a:xfrm>
              <a:off x="5454650" y="28247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8"/>
            <p:cNvSpPr/>
            <p:nvPr/>
          </p:nvSpPr>
          <p:spPr>
            <a:xfrm>
              <a:off x="5454650" y="3281997"/>
              <a:ext cx="323215" cy="327660"/>
            </a:xfrm>
            <a:prstGeom prst="ellipse">
              <a:avLst/>
            </a:prstGeom>
            <a:solidFill>
              <a:srgbClr val="7030A0"/>
            </a:solidFill>
            <a:ln cap="flat" cmpd="sng" w="76200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8"/>
            <p:cNvSpPr/>
            <p:nvPr/>
          </p:nvSpPr>
          <p:spPr>
            <a:xfrm>
              <a:off x="5454015" y="37499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8"/>
            <p:cNvSpPr/>
            <p:nvPr/>
          </p:nvSpPr>
          <p:spPr>
            <a:xfrm>
              <a:off x="5450840" y="4207192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8"/>
            <p:cNvSpPr/>
            <p:nvPr/>
          </p:nvSpPr>
          <p:spPr>
            <a:xfrm>
              <a:off x="5934075" y="2323147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8"/>
            <p:cNvSpPr/>
            <p:nvPr/>
          </p:nvSpPr>
          <p:spPr>
            <a:xfrm>
              <a:off x="5966460" y="27924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8"/>
            <p:cNvSpPr/>
            <p:nvPr/>
          </p:nvSpPr>
          <p:spPr>
            <a:xfrm>
              <a:off x="5966460" y="32496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8"/>
            <p:cNvSpPr/>
            <p:nvPr/>
          </p:nvSpPr>
          <p:spPr>
            <a:xfrm>
              <a:off x="5965825" y="37176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8"/>
            <p:cNvSpPr/>
            <p:nvPr/>
          </p:nvSpPr>
          <p:spPr>
            <a:xfrm>
              <a:off x="5962650" y="41748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6412865" y="2323147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6445250" y="27924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6445250" y="32496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6444615" y="37176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6441440" y="41748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6902450" y="2323147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18"/>
            <p:cNvSpPr/>
            <p:nvPr/>
          </p:nvSpPr>
          <p:spPr>
            <a:xfrm>
              <a:off x="6934835" y="27924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8"/>
            <p:cNvSpPr/>
            <p:nvPr/>
          </p:nvSpPr>
          <p:spPr>
            <a:xfrm>
              <a:off x="6934835" y="3249612"/>
              <a:ext cx="323215" cy="327660"/>
            </a:xfrm>
            <a:prstGeom prst="ellipse">
              <a:avLst/>
            </a:prstGeom>
            <a:solidFill>
              <a:srgbClr val="00B050"/>
            </a:solidFill>
            <a:ln cap="flat" cmpd="sng" w="76200">
              <a:solidFill>
                <a:srgbClr val="00B05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8"/>
            <p:cNvSpPr/>
            <p:nvPr/>
          </p:nvSpPr>
          <p:spPr>
            <a:xfrm>
              <a:off x="6934200" y="37176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8"/>
            <p:cNvSpPr/>
            <p:nvPr/>
          </p:nvSpPr>
          <p:spPr>
            <a:xfrm>
              <a:off x="6931025" y="4174807"/>
              <a:ext cx="323215" cy="327660"/>
            </a:xfrm>
            <a:prstGeom prst="ellipse">
              <a:avLst/>
            </a:prstGeom>
            <a:solidFill>
              <a:srgbClr val="FFFF00"/>
            </a:solidFill>
            <a:ln cap="flat" cmpd="sng" w="762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8"/>
            <p:cNvSpPr/>
            <p:nvPr/>
          </p:nvSpPr>
          <p:spPr>
            <a:xfrm>
              <a:off x="7381240" y="232314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8"/>
            <p:cNvSpPr/>
            <p:nvPr/>
          </p:nvSpPr>
          <p:spPr>
            <a:xfrm>
              <a:off x="7413625" y="27924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8"/>
            <p:cNvSpPr/>
            <p:nvPr/>
          </p:nvSpPr>
          <p:spPr>
            <a:xfrm>
              <a:off x="7413625" y="32496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8"/>
            <p:cNvSpPr/>
            <p:nvPr/>
          </p:nvSpPr>
          <p:spPr>
            <a:xfrm>
              <a:off x="7412990" y="37176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8"/>
            <p:cNvSpPr/>
            <p:nvPr/>
          </p:nvSpPr>
          <p:spPr>
            <a:xfrm>
              <a:off x="7409815" y="41748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8"/>
            <p:cNvSpPr/>
            <p:nvPr/>
          </p:nvSpPr>
          <p:spPr>
            <a:xfrm>
              <a:off x="7861300" y="232314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8"/>
            <p:cNvSpPr/>
            <p:nvPr/>
          </p:nvSpPr>
          <p:spPr>
            <a:xfrm>
              <a:off x="7893685" y="27924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8"/>
            <p:cNvSpPr/>
            <p:nvPr/>
          </p:nvSpPr>
          <p:spPr>
            <a:xfrm>
              <a:off x="7893685" y="3249612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8"/>
            <p:cNvSpPr/>
            <p:nvPr/>
          </p:nvSpPr>
          <p:spPr>
            <a:xfrm>
              <a:off x="7893050" y="37176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8"/>
            <p:cNvSpPr/>
            <p:nvPr/>
          </p:nvSpPr>
          <p:spPr>
            <a:xfrm>
              <a:off x="7889875" y="4174807"/>
              <a:ext cx="323215" cy="327660"/>
            </a:xfrm>
            <a:prstGeom prst="ellipse">
              <a:avLst/>
            </a:prstGeom>
            <a:solidFill>
              <a:srgbClr val="00B0F0"/>
            </a:solidFill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2020-06-25T13:58:01Z</dcterms:created>
  <dc:creator>Marisa May</dc:creator>
</cp:coreProperties>
</file>